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3" r:id="rId9"/>
    <p:sldId id="264" r:id="rId10"/>
    <p:sldId id="265" r:id="rId11"/>
    <p:sldId id="289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91" r:id="rId22"/>
    <p:sldId id="275" r:id="rId23"/>
    <p:sldId id="276" r:id="rId24"/>
    <p:sldId id="293" r:id="rId25"/>
    <p:sldId id="277" r:id="rId26"/>
    <p:sldId id="292" r:id="rId27"/>
    <p:sldId id="278" r:id="rId28"/>
    <p:sldId id="280" r:id="rId29"/>
    <p:sldId id="281" r:id="rId30"/>
    <p:sldId id="282" r:id="rId31"/>
    <p:sldId id="283" r:id="rId32"/>
    <p:sldId id="288" r:id="rId33"/>
    <p:sldId id="284" r:id="rId34"/>
    <p:sldId id="285" r:id="rId35"/>
    <p:sldId id="290" r:id="rId3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695" autoAdjust="0"/>
  </p:normalViewPr>
  <p:slideViewPr>
    <p:cSldViewPr>
      <p:cViewPr varScale="1">
        <p:scale>
          <a:sx n="101" d="100"/>
          <a:sy n="101" d="100"/>
        </p:scale>
        <p:origin x="693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7" Type="http://schemas.openxmlformats.org/officeDocument/2006/relationships/image" Target="../media/image53.wmf"/><Relationship Id="rId6" Type="http://schemas.openxmlformats.org/officeDocument/2006/relationships/image" Target="../media/image52.wmf"/><Relationship Id="rId5" Type="http://schemas.openxmlformats.org/officeDocument/2006/relationships/image" Target="../media/image51.emf"/><Relationship Id="rId4" Type="http://schemas.openxmlformats.org/officeDocument/2006/relationships/image" Target="../media/image50.wmf"/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4.vml.rels><?xml version="1.0" encoding="UTF-8" standalone="yes"?>
<Relationships xmlns="http://schemas.openxmlformats.org/package/2006/relationships"><Relationship Id="rId4" Type="http://schemas.openxmlformats.org/officeDocument/2006/relationships/image" Target="../media/image63.wmf"/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16.vml.rels><?xml version="1.0" encoding="UTF-8" standalone="yes"?>
<Relationships xmlns="http://schemas.openxmlformats.org/package/2006/relationships"><Relationship Id="rId5" Type="http://schemas.openxmlformats.org/officeDocument/2006/relationships/image" Target="../media/image70.wmf"/><Relationship Id="rId4" Type="http://schemas.openxmlformats.org/officeDocument/2006/relationships/image" Target="../media/image69.wmf"/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7.vml.rels><?xml version="1.0" encoding="UTF-8" standalone="yes"?>
<Relationships xmlns="http://schemas.openxmlformats.org/package/2006/relationships"><Relationship Id="rId4" Type="http://schemas.openxmlformats.org/officeDocument/2006/relationships/image" Target="../media/image74.wmf"/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7.wmf"/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5" Type="http://schemas.openxmlformats.org/officeDocument/2006/relationships/image" Target="../media/image82.wmf"/><Relationship Id="rId4" Type="http://schemas.openxmlformats.org/officeDocument/2006/relationships/image" Target="../media/image81.wmf"/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23.vml.rels><?xml version="1.0" encoding="UTF-8" standalone="yes"?>
<Relationships xmlns="http://schemas.openxmlformats.org/package/2006/relationships"><Relationship Id="rId4" Type="http://schemas.openxmlformats.org/officeDocument/2006/relationships/image" Target="../media/image94.wmf"/><Relationship Id="rId3" Type="http://schemas.openxmlformats.org/officeDocument/2006/relationships/image" Target="../media/image93.emf"/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24.vml.rels><?xml version="1.0" encoding="UTF-8" standalone="yes"?>
<Relationships xmlns="http://schemas.openxmlformats.org/package/2006/relationships"><Relationship Id="rId4" Type="http://schemas.openxmlformats.org/officeDocument/2006/relationships/image" Target="../media/image98.wmf"/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1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.wmf"/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24.wmf"/><Relationship Id="rId8" Type="http://schemas.openxmlformats.org/officeDocument/2006/relationships/image" Target="../media/image23.wmf"/><Relationship Id="rId7" Type="http://schemas.openxmlformats.org/officeDocument/2006/relationships/image" Target="../media/image22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5" Type="http://schemas.openxmlformats.org/officeDocument/2006/relationships/image" Target="../media/image30.wmf"/><Relationship Id="rId14" Type="http://schemas.openxmlformats.org/officeDocument/2006/relationships/image" Target="../media/image29.wmf"/><Relationship Id="rId13" Type="http://schemas.openxmlformats.org/officeDocument/2006/relationships/image" Target="../media/image28.wmf"/><Relationship Id="rId12" Type="http://schemas.openxmlformats.org/officeDocument/2006/relationships/image" Target="../media/image27.wmf"/><Relationship Id="rId11" Type="http://schemas.openxmlformats.org/officeDocument/2006/relationships/image" Target="../media/image26.wmf"/><Relationship Id="rId10" Type="http://schemas.openxmlformats.org/officeDocument/2006/relationships/image" Target="../media/image25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7" Type="http://schemas.openxmlformats.org/officeDocument/2006/relationships/image" Target="../media/image37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4" Type="http://schemas.openxmlformats.org/officeDocument/2006/relationships/image" Target="../media/image5.wmf"/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4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12T12:31:33"/>
    </inkml:context>
    <inkml:brush xml:id="br0">
      <inkml:brushProperty name="width" value="0.0157925449311733" units="cm"/>
      <inkml:brushProperty name="height" value="0.0157925449311733" units="cm"/>
      <inkml:brushProperty name="color" value="#000000"/>
      <inkml:brushProperty name="ignorePressure" value="0"/>
    </inkml:brush>
  </inkml:definitions>
  <inkml:trace contextRef="#ctx0" brushRef="#br0">20400.000000 46450.000000 928,'-71.000000'-2.000000'-4,"10.000000"-3.000000"-10 ,10.000000-3.000000-8,9.000000-2.000000-9,2.000000-1.000000-1,-2.000000 3.000000 7,-3.000000 3.000000 7,-3.000000 4.000000 7,-1.000000 1.000000 5,4.000000 0.000000 1,3.000000 0.000000 2,3.000000 0.000000 1,3.000000 1.000000 2,3.000000 4.000000-1,3.000000 3.000000 0,4.000000 3.000000 0,-6.000000 4.000000-1,-11.000000 7.000000 1,-14.000000 6.000000 1,-11.000000 7.000000-1,-9.000000 5.000000 1,-3.000000 7.000000 0,-3.000000 6.000000 0,-2.000000 7.000000 0,-8.000000 5.000000 0,-8.000000 7.000000-1,-10.000000 6.000000 1,-9.000000 7.000000 0,-5.000000 0.000000-1,0.000000-2.000000 1,0.000000-3.000000-1,0.000000-3.000000 1,-8.000000-2.000000-1,-16.000000 0.000000 1,-15.000000 0.000000-1,-15.000000 0.000000 1,-7.000000-2.000000 0,3.000000-3.000000-1,3.000000-3.000000 1,4.000000-2.000000 0,1.000000-3.000000 0,0.000000 1.000000 0,0.000000-1.000000 0,0.000000 1.000000 0,0.000000-1.000000 0,0.000000 1.000000 0,0.000000-1.000000 0,0.000000 1.000000 0,14.000000-6.000000 0,28.000000-8.000000 1,28.000000-10.000000 0,29.000000-9.000000 0,1.000000 1.000000 0,-25.000000 13.000000 1,-25.000000 12.000000-1,-25.000000 13.000000-1,3.000000-2.000000 1,31.000000-16.000000 0,32.000000-15.000000 0,31.000000-15.000000 1,-5.000000 4.000000 0,-41.000000 25.000000 0,-40.000000 25.000000 0,-40.000000 25.000000 0,-23.000000 10.000000-1,-3.000000-2.000000 1,-3.000000-3.000000-1,-2.000000-3.000000 0,3.000000-2.000000-1,14.000000 0.000000 1,11.000000 0.000000 0,14.000000 0.000000-1,5.000000 0.000000 1,1.000000 0.000000-1,-1.000000 0.000000 1,1.000000 0.000000-1,-4.000000 1.000000 0,-6.000000 4.000000 0,-6.000000 3.000000 0,-6.000000 3.000000-1,4.000000 1.000000 1,16.000000 1.000000-1,15.000000-1.000000 1,17.000000 1.000000 0,10.000000-1.000000-1,6.000000 1.000000 1,7.000000-1.000000 0,6.000000 1.000000 0,1.000000-1.000000 1,-3.000000 1.000000-1,-3.000000-1.000000 1,-2.000000 1.000000 0,-5.000000-3.000000-1,-2.000000-2.000000 1,-3.000000-3.000000-1,-3.000000-3.000000 1,4.000000-1.000000-1,13.000000 4.000000 0,12.000000 3.000000 0,13.000000 3.000000 0,7.000000 1.000000 0,4.000000 1.000000 0,3.000000-1.000000 1,3.000000 1.000000-1,4.000000 1.000000 0,7.000000 3.000000 1,6.000000 3.000000 0,7.000000 4.000000-1,4.000000 1.000000 1,3.000000 0.000000-1,3.000000 0.000000 1,4.000000 0.000000 0,-1.000000-2.000000 0,-3.000000-3.000000-1,-3.000000-3.000000 1,-2.000000-2.000000-1,-1.000000-1.000000 1,3.000000 3.000000-1,3.000000 3.000000 1,4.000000 4.000000-1,4.000000 2.000000 1,6.000000 4.000000-1,7.000000 3.000000 0,6.000000 3.000000 0,3.000000-4.000000 1,0.000000-8.000000-1,0.000000-10.000000 0,0.000000-9.000000 0,3.000000-9.000000 1,6.000000-5.000000-1,7.000000-7.000000 0,6.000000-5.000000 1,-1.000000-11.000000-1,-5.000000-11.000000 1,-7.000000-14.000000-1,-5.000000-11.000000 0,2.000000-1.000000 1,13.000000 13.000000-1,12.000000 12.000000 0,13.000000 13.000000 0,6.000000 9.000000 1,0.000000 6.000000-1,0.000000 7.000000 1,0.000000 6.000000 0,3.000000 1.000000 0,6.000000-3.000000 0,7.000000-3.000000-1,6.000000-2.000000 1,4.000000-5.000000 0,4.000000-2.000000 0,3.000000-3.000000 0,3.000000-3.000000 0,7.000000-4.000000 1,14.000000-3.000000-1,11.000000-3.000000 0,14.000000-2.000000 0,7.000000-6.000000 0,3.000000-6.000000 0,3.000000-6.000000-1,4.000000-6.000000 1,-1.000000-4.000000-1,-3.000000 1.000000 1,-3.000000-1.000000-1,-2.000000 1.000000 0,-5.000000 1.000000 1,-2.000000 3.000000-1,-3.000000 3.000000 1,-3.000000 4.000000-1,-2.000000-3.000000 0,0.000000-5.000000 1,0.000000-7.000000 0,0.000000-5.000000-1,-10.000000-6.000000 1,-18.000000-3.000000 0,-19.000000-3.000000-1,-18.000000-2.000000 1,-1.000000-1.000000-1,19.000000 3.000000 1,19.000000 3.000000-1,19.000000 4.000000 1,-2.000000-3.000000-1,-22.000000-5.000000 1,-22.000000-7.000000-1,-21.000000-5.000000-1,4.000000 0.000000 1,31.000000 10.000000 0,32.000000 10.000000 0,31.000000 9.000000 0,18.000000 2.000000 0,7.000000-2.000000 0,6.000000-3.000000 1,7.000000-3.000000-1,2.000000-1.000000 1,1.000000 4.000000-1,-1.000000 3.000000 0,1.000000 3.000000 1,-6.000000-1.000000-1,-8.000000-2.000000 0,-10.000000-3.000000 1,-9.000000-3.000000-1,1.000000-1.000000 1,13.000000 4.000000 0,12.000000 3.000000-1,13.000000 3.000000 1,2.000000-1.000000-1,-5.000000-2.000000 0,-7.000000-3.000000 0,-5.000000-3.000000 0,-4.000000-1.000000 0,0.000000 4.000000 0,0.000000 3.000000 0,0.000000 3.000000 1,-5.000000-1.000000-1,-9.000000-2.000000 0,-10.000000-3.000000-1,-8.000000-3.000000 1,-15.000000-6.000000 0,-19.000000-5.000000 0,-18.000000-7.000000 0,-19.000000-5.000000-1,4.000000-1.000000 1,29.000000 6.000000 0,28.000000 7.000000 0,28.000000 6.000000 0,12.000000 3.000000 0,-3.000000 0.000000 0,-3.000000 0.000000 0,-2.000000 0.000000-1,2.000000-2.000000 1,9.000000-3.000000 0,10.000000-3.000000 0,10.000000-2.000000 0,4.000000-5.000000 0,0.000000-2.000000 0,0.000000-3.000000 1,0.000000-3.000000-1,-5.000000-4.000000 0,-9.000000-3.000000 0,-10.000000-3.000000 1,-8.000000-2.000000 0,-1.000000-3.000000 0,9.000000 1.000000 0,10.000000-1.000000 0,10.000000 1.000000 0,0.000000-1.000000 1,-5.000000 1.000000 0,-7.000000-1.000000-1,-5.000000 1.000000 1,-6.000000-1.000000 0,-3.000000 1.000000 0,-3.000000-1.000000 0,-2.000000 1.000000 0,5.000000-3.000000-1,16.000000-2.000000 1,15.000000-3.000000-2,17.000000-3.000000 1,-3.000000-1.000000-1,-18.000000 4.000000 0,-19.000000 3.000000 1,-18.000000 3.000000-1,-25.000000 1.000000 1,-27.000000 1.000000-1,-28.000000-1.000000 0,-28.000000 1.000000-1,4.000000-3.000000 1,38.000000-2.000000-1,37.000000-3.000000 1,38.000000-3.000000-1,24.000000-2.000000 1,14.000000 0.000000-1,11.000000 0.000000 1,14.000000 0.000000 0,0.000000-2.000000 0,-8.000000-3.000000 0,-10.000000-3.000000 0,-9.000000-2.000000 0,-1.000000-3.000000 0,10.000000 1.000000 1,10.000000-1.000000-1,9.000000 1.000000 0,4.000000 1.000000 0,1.000000 3.000000 0,-1.000000 3.000000 0,1.000000 4.000000 0,-6.000000 2.000000 0,-8.000000 4.000000 0,-10.000000 3.000000 0,-9.000000 3.000000 0,2.000000-1.000000 0,17.000000-2.000000 0,15.000000-3.000000 0,16.000000-3.000000 0,-5.000000-1.000000 0,-25.000000 4.000000 0,-25.000000 3.000000 0,-25.000000 3.000000 0,-25.000000 3.000000 0,-25.000000 3.000000 0,-25.000000 3.000000-1,-25.000000 4.000000 1,10.000000-3.000000 0,48.000000-5.000000 0,47.000000-7.000000 0,47.000000-5.000000 0,21.000000-3.000000 0,-3.000000 4.000000 0,-3.000000 3.000000 0,-2.000000 3.000000 0,2.000000 1.000000 0,9.000000 1.000000 0,10.000000-1.000000 0,10.000000 1.000000 0,-1.000000-1.000000 0,-9.000000 1.000000 0,-10.000000-1.000000 0,-8.000000 1.000000 0,-3.000000-1.000000 0,7.000000 1.000000 0,6.000000-1.000000 0,7.000000 1.000000 0,2.000000-1.000000 0,1.000000 1.000000 0,-1.000000-1.000000 0,1.000000 1.000000 0,-4.000000-1.000000 0,-6.000000 1.000000 0,-6.000000-1.000000 0,-6.000000 1.000000 0,-7.000000 1.000000 0,-6.000000 3.000000 0,-6.000000 3.000000 0,-6.000000 4.000000 0,-23.000000 1.000000 0,-36.000000 0.000000 0,-39.000000 0.000000 0,-36.000000 0.000000 0,-6.000000-2.000000 0,29.000000-3.000000 0,28.000000-3.000000 0,28.000000-2.000000 0,1.000000-1.000000 0,-24.000000 3.000000 0,-26.000000 3.000000 0,-24.000000 4.000000 0,10.000000-1.000000 0,47.000000-3.000000 0,47.000000-3.000000 0,48.000000-2.000000 0,19.000000-1.000000 0,-6.000000 3.000000 0,-6.000000 3.000000 0,-6.000000 4.000000 0,2.000000 1.000000 0,14.000000 0.000000 0,11.000000 0.000000 0,14.000000 0.000000 0,-4.000000 0.000000 0,-19.000000 0.000000 0,-18.000000 0.000000 0,-19.000000 0.000000 0,-4.000000 0.000000 0,14.000000 0.000000 0,11.000000 0.000000 0,14.000000 0.000000 0,-1.000000 1.000000 0,-12.000000 4.000000 0,-13.000000 3.000000 0,-12.000000 3.000000 0,-5.000000 1.000000 0,3.000000 1.000000-1,3.000000-1.000000 1,4.000000 1.000000-1,-6.000000-3.000000 0,-11.000000-2.000000 1,-14.000000-3.000000-1,-11.000000-3.000000 1,-23.000000-2.000000 0,-31.000000 0.000000 0,-31.000000 0.000000 0,-31.000000 0.000000 0,-6.000000 0.000000 0,23.000000 0.000000 0,22.000000 0.000000 0,22.000000 0.000000 0,1.000000 1.000000 0,-19.000000 4.000000 0,-18.000000 3.000000 0,-19.000000 3.000000 0,10.000000-1.000000 0,42.000000-2.000000 0,40.000000-3.000000 0,41.000000-3.000000 0,15.000000-1.000000 0,-9.000000 4.000000 1,-10.000000 3.000000-1,-8.000000 3.000000 1,-3.000000 1.000000-1,7.000000 1.000000 0,6.000000-1.000000 1,7.000000 1.000000-1,2.000000-3.000000 0,1.000000-2.000000 0,-1.000000-3.000000 0,1.000000-3.000000 0,-3.000000-2.000000 1,-2.000000 0.000000-1,-3.000000 0.000000 0,-3.000000 0.000000 0,2.000000 0.000000 0,10.000000 0.000000 0,10.000000 0.000000 0,9.000000 0.000000 0,-1.000000 0.000000 0,-8.000000 0.000000 0,-10.000000 0.000000-1,-9.000000 0.000000 1,-7.000000 0.000000 0,-3.000000 0.000000 0,-3.000000 0.000000 0,-2.000000 0.000000 0,3.000000 0.000000 0,14.000000 0.000000 0,11.000000 0.000000 0,14.000000 0.000000 0,-7.000000 0.000000 0,-25.000000 0.000000 0,-25.000000 0.000000 0,-25.000000 0.000000 0,-25.000000 0.000000 0,-25.000000 0.000000 0,-25.000000 0.000000 1,-25.000000 0.000000 0,3.000000 0.000000 0,31.000000 0.000000 0,32.000000 0.000000-1,31.000000 0.000000 1,1.000000 0.000000-1,-28.000000 0.000000 1,-28.000000 0.000000 0,-27.000000 0.000000 0,8.000000 0.000000 0,47.000000 0.000000 0,47.000000 0.000000 0,48.000000 0.000000 0,16.000000-2.000000 0,-12.000000-3.000000 0,-13.000000-3.000000 0,-12.000000-2.000000 0,-1.000000-3.000000 0,14.000000 1.000000 0,11.000000-1.000000 0,14.000000 1.000000 1,0.000000-1.000000-1,-8.000000 1.000000 0,-10.000000-1.000000 0,-9.000000 1.000000 0,-7.000000 1.000000-1,-3.000000 3.000000 1,-3.000000 3.000000-1,-2.000000 4.000000 0,-5.000000 1.000000 0,-2.000000 0.000000 0,-3.000000 0.000000 0,-3.000000 0.000000-1,-18.000000 0.000000 1,-31.000000 0.000000-1,-31.000000 0.000000 1,-31.000000 0.000000-1,-2.000000 0.000000 1,28.000000 0.000000 0,28.000000 0.000000-1,29.000000 0.000000 1,15.000000 0.000000 0,3.000000 0.000000 0,3.000000 0.000000 0,4.000000 0.000000 0,5.000000 0.000000 0,10.000000 0.000000 0,10.000000 0.000000-1,9.000000 0.000000 1,-2.000000 0.000000 0,-12.000000 0.000000 0,-13.000000 0.000000 0,-12.000000 0.000000 0,-4.000000 0.000000 0,7.000000 0.000000 0,6.000000 0.000000 0,7.000000 0.000000 0,4.000000 0.000000 0,3.000000 0.000000 0,3.000000 0.000000 0,4.000000 0.000000 0,-6.000000 0.000000 0,-11.000000 0.000000 0,-14.000000 0.000000 0,-11.000000 0.000000 0,-6.000000 1.000000 0,4.000000 4.000000 0,3.000000 3.000000 0,3.000000 3.000000 0,-1.000000-1.000000 0,-2.000000-2.000000 0,-3.000000-3.000000 0,-3.000000-3.000000 0,-17.000000-2.000000 0,-27.000000 0.000000 0,-28.000000 0.000000 0,-28.000000 0.000000 0,-1.000000 0.000000 0,29.000000 0.000000 0,28.000000 0.000000 0,28.000000 0.000000 0,7.000000 0.000000 0,-11.000000 0.000000 0,-14.000000 0.000000 0,-11.000000 0.000000 0,-15.000000 0.000000-1,-16.000000 0.000000 1,-15.000000 0.000000 0,-15.000000 0.000000 0,7.000000-2.000000 1,31.000000-3.000000-1,32.000000-3.000000 0,31.000000-2.000000 0,15.000000-3.000000-1,1.000000 1.000000 1,-1.000000-1.000000 1,1.000000 1.000000-1,-6.000000-3.000000 0,-8.000000-2.000000 0,-10.000000-3.000000 0,-9.000000-3.000000 0,-2.000000-2.000000 0,6.000000 0.000000 0,7.000000 0.000000 0,6.000000 0.000000 0,6.000000 0.000000 0,6.000000 0.000000 0,7.000000 0.000000 0,6.000000 0.000000 0,-2.000000 0.000000 0,-9.000000 0.000000 0,-10.000000 0.000000 0,-8.000000 0.000000 0,-9.000000-2.000000 0,-6.000000-3.000000 0,-6.000000-3.000000 0,-6.000000-2.000000-1,1.000000-3.000000 1,9.000000 1.000000 0,10.000000-1.000000-1,10.000000 1.000000 0,-1.000000-1.000000 0,-9.000000 1.000000 0,-10.000000-1.000000 0,-8.000000 1.000000 1,-15.000000 2.000000-1,-19.000000 7.000000 1,-18.000000 6.000000 0,-19.000000 7.000000-1,-1.000000-4.000000 1,20.000000-12.000000 0,18.000000-13.000000 0,20.000000-12.000000-1,5.000000-7.000000 1,-6.000000 1.000000-1,-6.000000-1.000000 1,-6.000000 1.000000 0,-4.000000 1.000000 0,1.000000 3.000000 0,-1.000000 3.000000 0,1.000000 4.000000 0,2.000000 1.000000 0,7.000000 0.000000 0,6.000000 0.000000 0,7.000000 0.000000 0,2.000000 0.000000 0,1.000000 0.000000 0,-1.000000 0.000000 1,1.000000 0.000000-1,-4.000000 0.000000 0,-6.000000 0.000000 0,-6.000000 0.000000 0,-6.000000 0.000000 0,-7.000000 0.000000 0,-6.000000 0.000000 0,-6.000000 0.000000 1,-6.000000 0.000000-1,-10.000000 4.000000 0,-12.000000 10.000000 0,-13.000000 10.000000 1,-12.000000 9.000000-1,1.000000-2.000000 1,16.000000-12.000000 0,15.000000-13.000000 0,17.000000-12.000000 0,3.000000-4.000000 0,-5.000000 7.000000 0,-7.000000 6.000000 0,-5.000000 7.000000-1,-9.000000 5.000000 1,-9.000000 7.000000-1,-10.000000 6.000000 0,-8.000000 7.000000 0,5.000000-3.000000 0,22.000000-8.000000 0,22.000000-10.000000 0,23.000000-9.000000 0,10.000000-9.000000 0,0.000000-5.000000 0,0.000000-7.000000 0,0.000000-5.000000 0,-2.000000-1.000000 0,-3.000000 6.000000 1,-3.000000 7.000000 0,-2.000000 6.000000 0,-3.000000 1.000000 0,1.000000-3.000000 0,-1.000000-3.000000-1,1.000000-2.000000 1,-1.000000-1.000000-1,1.000000 3.000000 0,-1.000000 3.000000 1,1.000000 4.000000-1,-3.000000 4.000000 0,-2.000000 6.000000 1,-3.000000 7.000000-1,-3.000000 6.000000 1,-2.000000 1.000000-1,0.000000-3.000000 1,0.000000-3.000000-1,0.000000-2.000000 0,-7.000000 2.000000 0,-11.000000 9.000000 1,-14.000000 10.000000-1,-11.000000 10.000000-1,3.000000-1.000000 1,23.000000-9.000000 0,22.000000-10.000000 0,22.000000-8.000000 0,8.000000-6.000000 0,-2.000000 1.000000 0,-3.000000-1.000000 0,-3.000000 1.000000 1,-2.000000 1.000000-1,0.000000 3.000000 1,0.000000 3.000000-1,0.000000 4.000000 1,-2.000000-1.000000 0,-3.000000-3.000000 0,-3.000000-3.000000-1,-2.000000-2.000000 1,-3.000000 0.000000 0,1.000000 7.000000 0,-1.000000 6.000000-1,1.000000 7.000000 1,2.000000 0.000000-1,7.000000-2.000000 0,6.000000-3.000000 0,7.000000-3.000000 0,4.000000-1.000000 0,3.000000 4.000000 0,3.000000 3.000000 0,4.000000 3.000000 0,-1.000000-1.000000 0,-3.000000-2.000000-1,-3.000000-3.000000 1,-2.000000-3.000000 0,-8.000000-1.000000 0,-8.000000 4.000000 0,-10.000000 3.000000-1,-9.000000 3.000000 1,-12.000000 1.000000 0,-11.000000 1.000000 0,-14.000000-1.000000 0,-11.000000 1.000000 0,-1.000000-1.000000 0,13.000000 1.000000 0,12.000000-1.000000 0,13.000000 1.000000 0,1.000000 1.000000 0,-9.000000 3.000000 0,-10.000000 3.000000 0,-8.000000 4.000000 0,5.000000-1.000000 0,22.000000-3.000000 0,22.000000-3.000000 0,23.000000-2.000000 0,8.000000-3.000000 0,-3.000000 1.000000 0,-3.000000-1.000000 0,-2.000000 1.000000 0,-14.000000-1.000000 0,-21.000000 1.000000 0,-22.000000-1.000000 0,-22.000000 1.000000 0,-1.000000-1.000000 0,23.000000 1.000000 0,22.000000-1.000000 0,22.000000 1.000000 0,7.000000-3.000000 0,-6.000000-2.000000 0,-6.000000-3.000000 0,-6.000000-3.000000 0,-2.000000-2.000000 0,3.000000 0.000000 0,3.000000 0.000000 0,4.000000 0.000000 0,4.000000 0.000000 0,6.000000 0.000000 0,7.000000 0.000000 0,6.000000 0.000000 0,1.000000 0.000000 0,-3.000000 0.000000 0,-3.000000 0.000000 0,-2.000000 0.000000 0,-6.000000-2.000000 0,-6.000000-3.000000 0,-6.000000-3.000000 0,-6.000000-2.000000 0,-4.000000-1.000000 0,1.000000 3.000000 0,-1.000000 3.000000 0,1.000000 4.000000 0,-4.000000 1.000000 0,-6.000000 0.000000 0,-6.000000 0.000000 0,-6.000000 0.000000 0,-9.000000 1.000000 0,-8.000000 4.000000 0,-10.000000 3.000000 0,-9.000000 3.000000 0,1.000000-2.000000 0,13.000000-6.000000 0,12.000000-6.000000 0,13.000000-6.000000 0,1.000000-2.000000 0,-9.000000 3.000000 0,-10.000000 3.000000 0,-8.000000 4.000000 0,-1.000000-1.000000 0,9.000000-3.000000 0,10.000000-3.000000 0,10.000000-2.000000 0,2.000000-5.000000 0,-3.000000-2.000000 0,-3.000000-3.000000 0,-2.000000-3.000000 0,-3.000000-4.000000 0,1.000000-3.000000 0,-1.000000-3.000000 0,1.000000-2.000000 0,-3.000000-3.000000 0,-2.000000 1.000000 0,-3.000000-1.000000 0,-3.000000 1.000000 0,-4.000000-3.000000 0,-3.000000-2.000000 0,-3.000000-3.000000 0,-2.000000-3.000000 0,-3.000000-4.000000 0,1.000000-3.000000 0,-1.000000-3.000000 0,1.000000-2.000000 0,-3.000000-3.000000 0,-2.000000 1.000000 0,-3.000000-1.000000 0,-3.000000 1.000000 0,-4.000000 2.000000 0,-3.000000 7.000000 0,-3.000000 6.000000 0,-2.000000 7.000000 0,-3.000000 8.000000 0,1.000000 14.000000 0,-1.000000 11.000000 1,1.000000 14.000000-1,1.000000-3.000000 0,3.000000-15.000000 0,3.000000-15.000000 1,4.000000-16.000000-1,1.000000-10.000000 0,0.000000-3.000000 0,0.000000-3.000000 0,0.000000-2.000000 0,0.000000-3.000000 0,0.000000 1.000000 0,0.000000-1.000000 0,0.000000 1.000000 0,0.000000-3.000000 0,0.000000-2.000000 0,0.000000-3.000000 0,0.000000-3.000000-1,-2.000000-1.000000 1,-3.000000 4.000000 0,-3.000000 3.000000-1,-2.000000 3.000000 1,-5.000000 3.000000-1,-2.000000 3.000000 0,-3.000000 3.000000 1,-3.000000 4.000000-1,-6.000000 2.000000 1,-5.000000 4.000000-1,-7.000000 3.000000 1,-5.000000 3.000000-1,-4.000000 1.000000 1,0.000000 1.000000 0,0.000000-1.000000 0,0.000000 1.000000 1,-2.000000 2.000000-1,-3.000000 7.000000 0,-3.000000 6.000000 0,-2.000000 7.000000 0,0.000000 5.000000 0,7.000000 7.000000 0,6.000000 6.000000 0,7.000000 7.000000 0,-1.000000-3.000000 0,-6.000000-8.000000 0,-6.000000-10.000000 0,-6.000000-9.000000 0,-6.000000-5.000000 0,-2.000000 0.000000-1,-3.000000 0.000000 1,-3.000000 0.000000-1,-4.000000 1.000000 1,-3.000000 4.000000-1,-3.000000 3.000000 0,-2.000000 3.000000 1,-3.000000 1.000000-1,1.000000 1.000000 1,-1.000000-1.000000-1,1.000000 1.000000 1,-6.000000 1.000000 0,-8.000000 3.000000 0,-10.000000 3.000000 0,-9.000000 4.000000-1,-9.000000 1.000000 1,-5.000000 0.000000 0,-7.000000 0.000000-1,-5.000000 0.000000 1,-6.000000 0.000000 0,-3.000000 0.000000-1,-3.000000 0.000000 1,-2.000000 0.000000 0,0.000000 3.000000 0,7.000000 6.000000 0,6.000000 7.000000 0,7.000000 6.000000 0,11.000000 1.000000 0,20.000000-3.000000 0,18.000000-3.000000 0,20.000000-2.000000 0,6.000000-1.000000 0,-2.000000 3.000000 0,-3.000000 3.000000 0,-3.000000 4.000000 0,1.000000 1.000000 0,6.000000 0.000000 0,7.000000 0.000000 0,6.000000 0.000000 0,-8.000000-2.000000 0,-22.000000-3.000000 0,-22.000000-3.000000 0,-21.000000-2.000000 0,-3.000000-1.000000 0,20.000000 3.000000 0,18.000000 3.000000 0,20.000000 4.000000 0,-8.000000 1.000000 0,-30.000000 0.000000 0,-32.000000 0.000000-1,-30.000000 0.000000 1,-15.000000 0.000000-1,3.000000 0.000000 1,3.000000 0.000000-1,4.000000 0.000000 1,1.000000 0.000000-1,0.000000 0.000000 1,0.000000 0.000000-1,0.000000 0.000000 0,-4.000000 0.000000 1,-5.000000 0.000000-1,-7.000000 0.000000 1,-5.000000 0.000000-1,-3.000000 0.000000 1,4.000000 0.000000 0,3.000000 0.000000 0,3.000000 0.000000 0,4.000000 1.000000 0,7.000000 4.000000 0,6.000000 3.000000 0,7.000000 3.000000 1,4.000000-1.000000-1,3.000000-2.000000 0,3.000000-3.000000 0,4.000000-3.000000 0,10.000000-2.000000 0,19.000000 0.000000 0,19.000000 0.000000 0,19.000000 0.000000 1,-2.000000 1.000000-1,-22.000000 4.000000 0,-22.000000 3.000000 0,-21.000000 3.000000 0,1.000000-1.000000 0,25.000000-2.000000 0,25.000000-3.000000 0,25.000000-3.000000 0,-4.000000-1.000000 0,-30.000000 4.000000 0,-32.000000 3.000000 0,-30.000000 3.000000 0,-1.000000 1.000000 0,31.000000 1.000000 0,32.000000-1.000000 0,31.000000 1.000000 0,3.000000-1.000000 0,-25.000000 1.000000 0,-25.000000-1.000000 0,-25.000000 1.000000 0,-19.000000-3.000000 0,-12.000000-2.000000 0,-13.000000-3.000000 0,-12.000000-3.000000 0,-2.000000-1.000000 0,9.000000 4.000000 0,10.000000 3.000000 0,10.000000 3.000000 0,4.000000-1.000000 0,0.000000-2.000000 0,0.000000-3.000000 0,0.000000-3.000000 0,-5.000000-1.000000 0,-9.000000 4.000000 0,-10.000000 3.000000 0,-8.000000 3.000000 0,-6.000000-1.000000 0,1.000000-2.000000 0,-1.000000-3.000000 0,1.000000-3.000000 0,1.000000 1.000000 0,3.000000 6.000000 0,3.000000 7.000000 0,4.000000 6.000000 0,-4.000000 1.000000 0,-9.000000-3.000000 0,-10.000000-3.000000 0,-8.000000-2.000000 0,13.000000-5.000000 0,38.000000-2.000000 0,37.000000-3.000000 0,38.000000-3.000000 0,9.000000-1.000000 0,-19.000000 4.000000 0,-18.000000 3.000000 0,-19.000000 3.000000 0,-16.000000 1.000000 0,-12.000000 1.000000 0,-13.000000-1.000000 0,-12.000000 1.000000 0,-12.000000-1.000000 0,-8.000000 1.000000 0,-10.000000-1.000000-1,-9.000000 1.000000 0,-2.000000-3.000000 1,6.000000-2.000000-1,7.000000-3.000000 1,6.000000-3.000000-1,-2.000000-1.000000 1,-9.000000 4.000000-1,-10.000000 3.000000 1,-8.000000 3.000000 0,-4.000000-1.000000 0,3.000000-2.000000-1,3.000000-3.000000 1,4.000000-3.000000 0,7.000000-1.000000 0,13.000000 4.000000 0,12.000000 3.000000 0,13.000000 3.000000 1,12.000000-1.000000-1,13.000000-2.000000 0,12.000000-3.000000 0,13.000000-3.000000 0,6.000000-2.000000 0,0.000000 0.000000 1,0.000000 0.000000-1,0.000000 0.000000 0,7.000000 0.000000 0,17.000000 0.000000 0,15.000000 0.000000 0,16.000000 0.000000 0,-5.000000 0.000000 0,-25.000000 0.000000 0,-25.000000 0.000000 0,-25.000000 0.000000 0,0.000000 1.000000 0,25.000000 4.000000-1,25.000000 3.000000 1,25.000000 3.000000 0,-13.000000-1.000000-1,-49.000000-2.000000 1,-51.000000-3.000000-1,-49.000000-3.000000 1,-21.000000-2.000000 0,9.000000 0.000000 0,10.000000 0.000000-1,10.000000 0.000000 1,-4.000000 1.000000 0,-16.000000 4.000000 0,-15.000000 3.000000 0,-15.000000 3.000000 0,-4.000000 1.000000 0,9.000000 1.000000 0,10.000000-1.000000 0,10.000000 1.000000 0,0.000000 1.000000 0,-5.000000 3.000000 0,-7.000000 3.000000 1,-5.000000 4.000000-1,-1.000000-3.000000 0,6.000000-5.000000 0,7.000000-7.000000 0,6.000000-5.000000 0,-1.000000-3.000000 0,-5.000000 4.000000 0,-7.000000 3.000000 0,-5.000000 3.000000 0,2.000000-1.000000 0,13.000000-2.000000 0,12.000000-3.000000 0,13.000000-3.000000 0,1.000000-1.000000 0,-9.000000 4.000000 0,-10.000000 3.000000 1,-8.000000 3.000000-1,-1.000000-1.000000 1,9.000000-2.000000 0,10.000000-3.000000 0,10.000000-3.000000 0,5.000000-2.000000-1,4.000000 0.000000 1,3.000000 0.000000 0,3.000000 0.000000-1,-4.000000-2.000000 0,-8.000000-3.000000 0,-10.000000-3.000000 1,-9.000000-2.000000-1,-4.000000-1.000000 0,4.000000 3.000000 0,3.000000 3.000000 0,3.000000 4.000000 0,-5.000000 1.000000 0,-12.000000 0.000000 0,-13.000000 0.000000 0,-12.000000 0.000000 0,-4.000000-2.000000-1,7.000000-3.000000 1,6.000000-3.000000 0,7.000000-2.000000 0,5.000000-1.000000 0,7.000000 3.000000 0,6.000000 3.000000 0,7.000000 4.000000-1,16.000000 1.000000 2,29.000000 0.000000-1,28.000000 0.000000 0,28.000000 0.000000 1,15.000000-2.000000 0,4.000000-3.000000 0,3.000000-3.000000-1,3.000000-2.000000 1,6.000000-1.000000-1,9.000000 3.000000 0,10.000000 3.000000 1,10.000000 4.000000-1,-23.000000-1.000000 1,-53.000000-3.000000-1,-53.000000-3.000000 1,-52.000000-2.000000-1,-25.000000-1.000000 0,7.000000 3.000000 0,6.000000 3.000000 0,7.000000 4.000000 0,-3.000000-1.000000 0,-8.000000-3.000000 0,-10.000000-3.000000 0,-9.000000-2.000000 0,-2.000000-1.000000 0,6.000000 3.000000 0,7.000000 3.000000 0,6.000000 4.000000 0,-2.000000 1.000000-1,-9.000000 0.000000 1,-10.000000 0.000000 0,-8.000000 0.000000 0,0.000000-2.000000 0,14.000000-3.000000 0,11.000000-3.000000 1,14.000000-2.000000 0,2.000000-3.000000 0,-6.000000 1.000000 1,-6.000000-1.000000-1,-6.000000 1.000000 1,9.000000-1.000000 0,25.000000 1.000000 1,25.000000-1.000000-1,25.000000 1.000000 0,26.000000 1.000000 0,29.000000 3.000000-1,28.000000 3.000000 0,28.000000 4.000000-1,-11.000000-1.000000 0,-50.000000-3.000000 0,-50.000000-3.000000 0,-50.000000-2.000000 0,-24.000000-1.000000 1,4.000000 3.000000-1,3.000000 3.000000 0,3.000000 4.000000 1,-2.000000 1.000000-1,-6.000000 0.000000 1,-6.000000 0.000000-1,-6.000000 0.000000 0,2.000000 0.000000 0,14.000000 0.000000 0,11.000000 0.000000 1,14.000000 0.000000-1,2.000000 0.000000 0,-6.000000 0.000000 0,-6.000000 0.000000 1,-6.000000 0.000000-1,2.000000-2.000000 1,14.000000-3.000000 0,11.000000-3.000000 0,14.000000-2.000000 0,-1.000000-3.000000 1,-12.000000 1.000000-1,-13.000000-1.000000 0,-12.000000 1.000000 0,-2.000000 1.000000-1,9.000000 3.000000 1,10.000000 3.000000-1,10.000000 4.000000 1,7.000000 1.000000-1,6.000000 0.000000 1,7.000000 0.000000-1,6.000000 0.000000 0,18.000000 0.000000 0,32.000000 0.000000-1,31.000000 0.000000 1,32.000000 0.000000 0,0.000000 1.000000-1,-27.000000 4.000000 1,-28.000000 3.000000 0,-28.000000 3.000000 0,2.000000-1.000000 0,35.000000-2.000000 0,35.000000-3.000000 0,34.000000-3.000000-1,-10.000000-1.000000 1,-53.000000 4.000000 0,-53.000000 3.000000 0,-52.000000 3.000000 0,-25.000000-1.000000-1,7.000000-2.000000 1,6.000000-3.000000 0,7.000000-3.000000 0,5.000000-2.000000 0,7.000000 0.000000 0,6.000000 0.000000 0,7.000000 0.000000 0,-3.000000 0.000000 0,-8.000000 0.000000 0,-10.000000 0.000000 0,-9.000000 0.000000 1,1.000000 0.000000-1,13.000000 0.000000 0,12.000000 0.000000 0,13.000000 0.000000 0,1.000000 0.000000 1,-9.000000 0.000000-1,-10.000000 0.000000 1,-8.000000 0.000000 0,-3.000000 0.000000 0,7.000000 0.000000 0,6.000000 0.000000-1,7.000000 0.000000 1,0.000000 1.000000-1,-2.000000 4.000000 1,-3.000000 3.000000-1,-3.000000 3.000000 0,-1.000000-1.000000 1,4.000000-2.000000-1,3.000000-3.000000 1,3.000000-3.000000-1,9.000000-2.000000 1,16.000000 0.000000 1,15.000000 0.000000 0,17.000000 0.000000 0,2.000000-2.000000 1,-9.000000-3.000000-2,-10.000000-3.000000 1,-8.000000-2.000000-1,-6.000000-1.000000 0,1.000000 3.000000-1,-1.000000 3.000000 1,1.000000 4.000000-1,2.000000 2.000000 0,7.000000 4.000000 1,6.000000 3.000000-1,7.000000 3.000000 0,0.000000 3.000000 1,-2.000000 3.000000-1,-3.000000 3.000000-1,-3.000000 4.000000 1,-2.000000-1.000000-1,0.000000-3.000000 1,0.000000-3.000000-1,0.000000-2.000000 1,4.000000-3.000000-1,10.000000 1.000000 1,10.000000-1.000000 0,9.000000 1.000000-1,6.000000-1.000000 1,3.000000 1.000000 0,3.000000-1.000000 0,4.000000 1.000000 0,2.000000-3.000000 0,4.000000-2.000000 1,3.000000-3.000000 1,3.000000-3.000000 0,12.000000-2.000000 0,22.000000 0.000000-1,22.000000 0.000000 0,23.000000 0.000000 0,6.000000 0.000000 0,-5.000000 0.000000-1,-7.000000 0.000000 1,-5.000000 0.000000-1,-1.000000 0.000000 1,6.000000 0.000000 0,7.000000 0.000000 1,6.000000 0.000000 0,-5.000000-2.000000 0,-16.000000-3.000000 1,-15.000000-3.000000-1,-15.000000-2.000000 1,-7.000000-3.000000 0,3.000000 1.000000-1,3.000000-1.000000-1,4.000000 1.000000 0,2.000000 1.000000 0,4.000000 3.000000 0,3.000000 3.000000 0,3.000000 4.000000 0,1.000000 1.000000 0,1.000000 0.000000-1,-1.000000 0.000000 1,1.000000 0.000000 0,1.000000 1.000000-1,3.000000 4.000000 1,3.000000 3.000000-1,4.000000 3.000000 0,-1.000000 1.000000 0,-3.000000 1.000000 0,-3.000000-1.000000 0,-2.000000 1.000000 0,-1.000000-3.000000 0,3.000000-2.000000 0,3.000000-3.000000 1,4.000000-3.000000 0,2.000000-2.000000 1,4.000000 0.000000 0,3.000000 0.000000 0,3.000000 0.000000 0,-1.000000 0.000000 1,-2.000000 0.000000-1,-3.000000 0.000000 0,-3.000000 0.000000 1,-1.000000 0.000000-1,4.000000 0.000000 0,3.000000 0.000000 0,3.000000 0.000000-1,4.000000 1.000000 0,7.000000 4.000000-1,6.000000 3.000000 0,7.000000 3.000000 1,2.000000 1.000000-6,1.000000 1.000000-7,-1.000000-1.000000-9,1.000000 1.000000-9,5.000000-3.000000-3,14.000000-2.000000 0,11.000000-3.000000 0,14.000000-3.000000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14:cpLocks xmlns:a14="http://schemas.microsoft.com/office/drawing/2010/main"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14:cpLocks xmlns:a14="http://schemas.microsoft.com/office/drawing/2010/main"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B9B6670-9F7B-4609-8670-38219ECEADD8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14:cpLocks xmlns:a14="http://schemas.microsoft.com/office/drawing/2010/main"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14:cpLocks xmlns:a14="http://schemas.microsoft.com/office/drawing/2010/main"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14:cpLocks xmlns:a14="http://schemas.microsoft.com/office/drawing/2010/main"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14:cpLocks xmlns:a14="http://schemas.microsoft.com/office/drawing/2010/main"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AC43F62-A4CD-4D7B-8179-477C015CED5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14:cpLocks xmlns:a14="http://schemas.microsoft.com/office/drawing/2010/main" noGrp="1" noChangeArrowheads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5134C4-78E4-4292-84CC-C65AFC5A7903}" type="slidenum">
              <a:rPr lang="en-US" altLang="zh-CN" smtClean="0">
                <a:solidFill>
                  <a:srgbClr val="000000"/>
                </a:solidFill>
                <a:latin typeface="Arial" charset="0"/>
              </a:rPr>
            </a:fld>
            <a:endParaRPr lang="en-US" altLang="zh-CN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1987" name="Rectangle 2"/>
          <p:cNvSpPr>
            <a14:cpLocks xmlns:a14="http://schemas.microsoft.com/office/drawing/2010/main" noGrp="1" noRot="1" noChangeAspect="1" noChangeArrowheads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8" name="Rectangle 3"/>
          <p:cNvSpPr>
            <a14:cpLocks xmlns:a14="http://schemas.microsoft.com/office/drawing/2010/main"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这里的概率分布类似于连续随机变量的概率密度</a:t>
            </a:r>
            <a:endParaRPr lang="zh-CN" alt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14:cpLocks xmlns:a14="http://schemas.microsoft.com/office/drawing/2010/main"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14:cpLocks xmlns:a14="http://schemas.microsoft.com/office/drawing/2010/main"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f(x)</a:t>
            </a:r>
            <a:r>
              <a:rPr lang="zh-CN" altLang="en-US" dirty="0" smtClean="0"/>
              <a:t>只是为了与连续变量的表示方式一致起来</a:t>
            </a:r>
            <a:endParaRPr lang="en-US" altLang="zh-CN" dirty="0" smtClean="0"/>
          </a:p>
          <a:p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 random variable;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denotes a particular value of the random variable;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parameters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that is, fixed real numbers. The parameter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usually unknown and must be estimated from data; that’s what statistical inference is all about. </a:t>
            </a:r>
            <a:b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14:cpLocks xmlns:a14="http://schemas.microsoft.com/office/drawing/2010/main"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C43F62-A4CD-4D7B-8179-477C015CED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14:cpLocks xmlns:a14="http://schemas.microsoft.com/office/drawing/2010/main" noGrp="1" noChangeArrowheads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B96DB7-758D-4082-A25E-83BAD500A533}" type="slidenum">
              <a:rPr lang="en-US" altLang="zh-CN" smtClean="0">
                <a:solidFill>
                  <a:srgbClr val="000000"/>
                </a:solidFill>
                <a:latin typeface="Arial" charset="0"/>
              </a:rPr>
            </a:fld>
            <a:endParaRPr lang="en-US" altLang="zh-CN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3011" name="Rectangle 2"/>
          <p:cNvSpPr>
            <a14:cpLocks xmlns:a14="http://schemas.microsoft.com/office/drawing/2010/main" noGrp="1" noRot="1" noChangeAspect="1" noChangeArrowheads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Rectangle 3"/>
          <p:cNvSpPr>
            <a14:cpLocks xmlns:a14="http://schemas.microsoft.com/office/drawing/2010/main"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14:cpLocks xmlns:a14="http://schemas.microsoft.com/office/drawing/2010/main"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14:cpLocks xmlns:a14="http://schemas.microsoft.com/office/drawing/2010/main"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</a:t>
            </a:r>
            <a:r>
              <a:rPr lang="zh-CN" altLang="en-US" dirty="0" smtClean="0"/>
              <a:t>越大，中心右移</a:t>
            </a:r>
            <a:endParaRPr lang="en-US" altLang="zh-CN" dirty="0" smtClean="0"/>
          </a:p>
          <a:p>
            <a:r>
              <a:rPr lang="en-US" altLang="zh-CN" dirty="0" smtClean="0"/>
              <a:t>n</a:t>
            </a:r>
            <a:r>
              <a:rPr lang="zh-CN" altLang="en-US" dirty="0" smtClean="0"/>
              <a:t>越大，越尖</a:t>
            </a:r>
            <a:endParaRPr lang="zh-CN" altLang="en-US" dirty="0"/>
          </a:p>
        </p:txBody>
      </p:sp>
      <p:sp>
        <p:nvSpPr>
          <p:cNvPr id="4" name="灯片编号占位符 3"/>
          <p:cNvSpPr>
            <a14:cpLocks xmlns:a14="http://schemas.microsoft.com/office/drawing/2010/main"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C43F62-A4CD-4D7B-8179-477C015CED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14:cpLocks xmlns:a14="http://schemas.microsoft.com/office/drawing/2010/main"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14:cpLocks xmlns:a14="http://schemas.microsoft.com/office/drawing/2010/main"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14:cpLocks xmlns:a14="http://schemas.microsoft.com/office/drawing/2010/main"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C43F62-A4CD-4D7B-8179-477C015CED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14:cpLocks xmlns:a14="http://schemas.microsoft.com/office/drawing/2010/main"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1F234F1B-BDA5-4191-AD7B-7DB9885E18F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8DF23776-A7A3-40CC-A908-6FD92DB23DA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1F234F1B-BDA5-4191-AD7B-7DB9885E18F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8DF23776-A7A3-40CC-A908-6FD92DB23DA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-13063" y="6551470"/>
            <a:ext cx="9144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rtlCol="0" anchor="ctr"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1200" dirty="0">
                <a:solidFill>
                  <a:prstClr val="white"/>
                </a:solidFill>
              </a:rPr>
              <a:t>     </a:t>
            </a:r>
            <a:r>
              <a:rPr lang="zh-CN" altLang="en-US" sz="1200" dirty="0" smtClean="0">
                <a:solidFill>
                  <a:prstClr val="white"/>
                </a:solidFill>
              </a:rPr>
              <a:t>第</a:t>
            </a:r>
            <a:r>
              <a:rPr lang="en-US" altLang="zh-CN" sz="1200" dirty="0" smtClean="0">
                <a:solidFill>
                  <a:prstClr val="white"/>
                </a:solidFill>
              </a:rPr>
              <a:t>2</a:t>
            </a:r>
            <a:r>
              <a:rPr lang="zh-CN" altLang="en-US" sz="1200" dirty="0" smtClean="0">
                <a:solidFill>
                  <a:prstClr val="white"/>
                </a:solidFill>
              </a:rPr>
              <a:t>章 </a:t>
            </a:r>
            <a:r>
              <a:rPr lang="zh-CN" altLang="en-US" sz="1200" dirty="0" smtClean="0">
                <a:effectLst/>
              </a:rPr>
              <a:t>随机变量及其分布</a:t>
            </a:r>
            <a:r>
              <a:rPr lang="en-US" altLang="zh-CN" sz="1200" dirty="0" smtClean="0">
                <a:solidFill>
                  <a:prstClr val="white"/>
                </a:solidFill>
              </a:rPr>
              <a:t>          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prstClr val="white"/>
                </a:solidFill>
              </a:rPr>
              <a:t>计算机科学与技术学院</a:t>
            </a:r>
            <a:endParaRPr lang="zh-CN" altLang="en-US" sz="1200" dirty="0">
              <a:solidFill>
                <a:prstClr val="white"/>
              </a:solidFill>
            </a:endParaRPr>
          </a:p>
        </p:txBody>
      </p:sp>
      <p:sp>
        <p:nvSpPr>
          <p:cNvPr id="8" name="标题 1"/>
          <p:cNvSpPr txBox="1"/>
          <p:nvPr userDrawn="1"/>
        </p:nvSpPr>
        <p:spPr>
          <a:xfrm>
            <a:off x="0" y="17538"/>
            <a:ext cx="9144000" cy="8423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" name="灯片编号占位符 5"/>
          <p:cNvSpPr txBox="1"/>
          <p:nvPr userDrawn="1"/>
        </p:nvSpPr>
        <p:spPr>
          <a:xfrm>
            <a:off x="675888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8DF23776-A7A3-40CC-A908-6FD92DB23DA5}" type="slidenum">
              <a:rPr lang="zh-CN" altLang="en-US" smtClean="0">
                <a:solidFill>
                  <a:prstClr val="white"/>
                </a:solidFill>
              </a:rPr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" name="标题占位符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457200" y="95897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 baseline="0">
                <a:solidFill>
                  <a:schemeClr val="bg1"/>
                </a:solidFill>
                <a:latin typeface="Times New Roman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1F234F1B-BDA5-4191-AD7B-7DB9885E18F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8DF23776-A7A3-40CC-A908-6FD92DB23DA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-13063" y="6551470"/>
            <a:ext cx="9144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rtlCol="0" anchor="ctr"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1200" dirty="0">
                <a:solidFill>
                  <a:prstClr val="white"/>
                </a:solidFill>
              </a:rPr>
              <a:t>     </a:t>
            </a:r>
            <a:r>
              <a:rPr lang="zh-CN" altLang="en-US" sz="1200" dirty="0" smtClean="0">
                <a:solidFill>
                  <a:prstClr val="white"/>
                </a:solidFill>
              </a:rPr>
              <a:t>第</a:t>
            </a:r>
            <a:r>
              <a:rPr lang="en-US" altLang="zh-CN" sz="1200" dirty="0" smtClean="0">
                <a:solidFill>
                  <a:prstClr val="white"/>
                </a:solidFill>
              </a:rPr>
              <a:t>2</a:t>
            </a:r>
            <a:r>
              <a:rPr lang="zh-CN" altLang="en-US" sz="1200" smtClean="0">
                <a:solidFill>
                  <a:prstClr val="white"/>
                </a:solidFill>
              </a:rPr>
              <a:t>章</a:t>
            </a:r>
            <a:r>
              <a:rPr lang="zh-CN" altLang="en-US" sz="1200" smtClean="0">
                <a:effectLst/>
              </a:rPr>
              <a:t>随机变量及其分布</a:t>
            </a:r>
            <a:r>
              <a:rPr lang="en-US" altLang="zh-CN" sz="1200" smtClean="0">
                <a:solidFill>
                  <a:prstClr val="white"/>
                </a:solidFill>
              </a:rPr>
              <a:t>          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prstClr val="white"/>
                </a:solidFill>
              </a:rPr>
              <a:t>计算机科学与技术学院</a:t>
            </a:r>
            <a:endParaRPr lang="zh-CN" altLang="en-US" sz="1200" dirty="0">
              <a:solidFill>
                <a:prstClr val="white"/>
              </a:solidFill>
            </a:endParaRPr>
          </a:p>
        </p:txBody>
      </p:sp>
      <p:sp>
        <p:nvSpPr>
          <p:cNvPr id="9" name="灯片编号占位符 5"/>
          <p:cNvSpPr txBox="1"/>
          <p:nvPr userDrawn="1"/>
        </p:nvSpPr>
        <p:spPr>
          <a:xfrm>
            <a:off x="675888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8DF23776-A7A3-40CC-A908-6FD92DB23DA5}" type="slidenum">
              <a:rPr lang="zh-CN" altLang="en-US" smtClean="0">
                <a:solidFill>
                  <a:prstClr val="white"/>
                </a:solidFill>
              </a:rPr>
            </a:fld>
            <a:endParaRPr lang="zh-CN" alt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14:cpLocks xmlns:a14="http://schemas.microsoft.com/office/drawing/2010/main"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8"/>
          <p:cNvSpPr>
            <a14:cpLocks xmlns:a14="http://schemas.microsoft.com/office/drawing/2010/main"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9"/>
          <p:cNvSpPr>
            <a14:cpLocks xmlns:a14="http://schemas.microsoft.com/office/drawing/2010/main"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FC272A-9573-40A7-AAF2-22A49C89F37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317500" y="722313"/>
            <a:ext cx="8637588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14:cpLocks xmlns:a14="http://schemas.microsoft.com/office/drawing/2010/main" noGrp="1"/>
          </p:cNvSpPr>
          <p:nvPr>
            <p:ph type="body" sz="half" idx="1"/>
          </p:nvPr>
        </p:nvSpPr>
        <p:spPr>
          <a:xfrm>
            <a:off x="328613" y="1941513"/>
            <a:ext cx="4027487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14:cpLocks xmlns:a14="http://schemas.microsoft.com/office/drawing/2010/main" noGrp="1"/>
          </p:cNvSpPr>
          <p:nvPr>
            <p:ph sz="half" idx="2"/>
          </p:nvPr>
        </p:nvSpPr>
        <p:spPr>
          <a:xfrm>
            <a:off x="4508500" y="1941513"/>
            <a:ext cx="4029075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14:cpLocks xmlns:a14="http://schemas.microsoft.com/office/drawing/2010/main"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14:cpLocks xmlns:a14="http://schemas.microsoft.com/office/drawing/2010/main"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9"/>
          <p:cNvSpPr>
            <a14:cpLocks xmlns:a14="http://schemas.microsoft.com/office/drawing/2010/main"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FC45A-D314-413E-9539-D11BC8D22EE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14:cpLocks xmlns:a14="http://schemas.microsoft.com/office/drawing/2010/main" noGrp="1"/>
          </p:cNvSpPr>
          <p:nvPr>
            <p:ph type="body" idx="1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14:cpLocks xmlns:a14="http://schemas.microsoft.com/office/drawing/2010/main"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F234F1B-BDA5-4191-AD7B-7DB9885E18F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 charset="-122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 charset="-122"/>
            </a:endParaRPr>
          </a:p>
        </p:txBody>
      </p:sp>
      <p:sp>
        <p:nvSpPr>
          <p:cNvPr id="5" name="页脚占位符 4"/>
          <p:cNvSpPr>
            <a14:cpLocks xmlns:a14="http://schemas.microsoft.com/office/drawing/2010/main"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 charset="-122"/>
            </a:endParaRPr>
          </a:p>
        </p:txBody>
      </p:sp>
      <p:sp>
        <p:nvSpPr>
          <p:cNvPr id="6" name="灯片编号占位符 5"/>
          <p:cNvSpPr>
            <a14:cpLocks xmlns:a14="http://schemas.microsoft.com/office/drawing/2010/main"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8DF23776-A7A3-40CC-A908-6FD92DB23DA5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 charset="-122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6.wmf"/><Relationship Id="rId1" Type="http://schemas.openxmlformats.org/officeDocument/2006/relationships/oleObject" Target="../embeddings/oleObject47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2.bin"/><Relationship Id="rId8" Type="http://schemas.openxmlformats.org/officeDocument/2006/relationships/image" Target="../media/image50.wmf"/><Relationship Id="rId7" Type="http://schemas.openxmlformats.org/officeDocument/2006/relationships/oleObject" Target="../embeddings/oleObject51.bin"/><Relationship Id="rId6" Type="http://schemas.openxmlformats.org/officeDocument/2006/relationships/image" Target="../media/image49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48.wmf"/><Relationship Id="rId3" Type="http://schemas.openxmlformats.org/officeDocument/2006/relationships/oleObject" Target="../embeddings/oleObject49.bin"/><Relationship Id="rId2" Type="http://schemas.openxmlformats.org/officeDocument/2006/relationships/image" Target="../media/image47.wmf"/><Relationship Id="rId16" Type="http://schemas.openxmlformats.org/officeDocument/2006/relationships/vmlDrawing" Target="../drawings/vmlDrawing10.vml"/><Relationship Id="rId15" Type="http://schemas.openxmlformats.org/officeDocument/2006/relationships/slideLayout" Target="../slideLayouts/slideLayout3.xml"/><Relationship Id="rId14" Type="http://schemas.openxmlformats.org/officeDocument/2006/relationships/image" Target="../media/image53.wmf"/><Relationship Id="rId13" Type="http://schemas.openxmlformats.org/officeDocument/2006/relationships/oleObject" Target="../embeddings/oleObject54.bin"/><Relationship Id="rId12" Type="http://schemas.openxmlformats.org/officeDocument/2006/relationships/image" Target="../media/image52.wmf"/><Relationship Id="rId11" Type="http://schemas.openxmlformats.org/officeDocument/2006/relationships/oleObject" Target="../embeddings/oleObject53.bin"/><Relationship Id="rId10" Type="http://schemas.openxmlformats.org/officeDocument/2006/relationships/image" Target="../media/image51.emf"/><Relationship Id="rId1" Type="http://schemas.openxmlformats.org/officeDocument/2006/relationships/oleObject" Target="../embeddings/oleObject4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1.v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55.wmf"/><Relationship Id="rId3" Type="http://schemas.openxmlformats.org/officeDocument/2006/relationships/oleObject" Target="../embeddings/oleObject56.bin"/><Relationship Id="rId2" Type="http://schemas.openxmlformats.org/officeDocument/2006/relationships/image" Target="../media/image54.wmf"/><Relationship Id="rId1" Type="http://schemas.openxmlformats.org/officeDocument/2006/relationships/oleObject" Target="../embeddings/oleObject55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7.wmf"/><Relationship Id="rId1" Type="http://schemas.openxmlformats.org/officeDocument/2006/relationships/oleObject" Target="../embeddings/oleObject58.bin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59.wmf"/><Relationship Id="rId3" Type="http://schemas.openxmlformats.org/officeDocument/2006/relationships/oleObject" Target="../embeddings/oleObject60.bin"/><Relationship Id="rId2" Type="http://schemas.openxmlformats.org/officeDocument/2006/relationships/image" Target="../media/image58.wmf"/><Relationship Id="rId1" Type="http://schemas.openxmlformats.org/officeDocument/2006/relationships/oleObject" Target="../embeddings/oleObject59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63.wmf"/><Relationship Id="rId7" Type="http://schemas.openxmlformats.org/officeDocument/2006/relationships/oleObject" Target="../embeddings/oleObject64.bin"/><Relationship Id="rId6" Type="http://schemas.openxmlformats.org/officeDocument/2006/relationships/image" Target="../media/image62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61.wmf"/><Relationship Id="rId3" Type="http://schemas.openxmlformats.org/officeDocument/2006/relationships/oleObject" Target="../embeddings/oleObject62.bin"/><Relationship Id="rId2" Type="http://schemas.openxmlformats.org/officeDocument/2006/relationships/image" Target="../media/image60.wmf"/><Relationship Id="rId10" Type="http://schemas.openxmlformats.org/officeDocument/2006/relationships/vmlDrawing" Target="../drawings/vmlDrawing14.vml"/><Relationship Id="rId1" Type="http://schemas.openxmlformats.org/officeDocument/2006/relationships/oleObject" Target="../embeddings/oleObject61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65.wmf"/><Relationship Id="rId3" Type="http://schemas.openxmlformats.org/officeDocument/2006/relationships/oleObject" Target="../embeddings/oleObject66.bin"/><Relationship Id="rId2" Type="http://schemas.openxmlformats.org/officeDocument/2006/relationships/image" Target="../media/image64.wmf"/><Relationship Id="rId1" Type="http://schemas.openxmlformats.org/officeDocument/2006/relationships/oleObject" Target="../embeddings/oleObject65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1.bin"/><Relationship Id="rId8" Type="http://schemas.openxmlformats.org/officeDocument/2006/relationships/image" Target="../media/image69.wmf"/><Relationship Id="rId7" Type="http://schemas.openxmlformats.org/officeDocument/2006/relationships/oleObject" Target="../embeddings/oleObject70.bin"/><Relationship Id="rId6" Type="http://schemas.openxmlformats.org/officeDocument/2006/relationships/image" Target="../media/image68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67.wmf"/><Relationship Id="rId3" Type="http://schemas.openxmlformats.org/officeDocument/2006/relationships/oleObject" Target="../embeddings/oleObject68.bin"/><Relationship Id="rId2" Type="http://schemas.openxmlformats.org/officeDocument/2006/relationships/image" Target="../media/image66.wmf"/><Relationship Id="rId13" Type="http://schemas.openxmlformats.org/officeDocument/2006/relationships/notesSlide" Target="../notesSlides/notesSlide3.xml"/><Relationship Id="rId12" Type="http://schemas.openxmlformats.org/officeDocument/2006/relationships/vmlDrawing" Target="../drawings/vmlDrawing16.v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70.wmf"/><Relationship Id="rId1" Type="http://schemas.openxmlformats.org/officeDocument/2006/relationships/oleObject" Target="../embeddings/oleObject67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" Target="slide28.xml"/><Relationship Id="rId8" Type="http://schemas.openxmlformats.org/officeDocument/2006/relationships/image" Target="../media/image74.wmf"/><Relationship Id="rId7" Type="http://schemas.openxmlformats.org/officeDocument/2006/relationships/oleObject" Target="../embeddings/oleObject75.bin"/><Relationship Id="rId6" Type="http://schemas.openxmlformats.org/officeDocument/2006/relationships/image" Target="../media/image73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72.wmf"/><Relationship Id="rId3" Type="http://schemas.openxmlformats.org/officeDocument/2006/relationships/oleObject" Target="../embeddings/oleObject73.bin"/><Relationship Id="rId2" Type="http://schemas.openxmlformats.org/officeDocument/2006/relationships/image" Target="../media/image71.wmf"/><Relationship Id="rId11" Type="http://schemas.openxmlformats.org/officeDocument/2006/relationships/vmlDrawing" Target="../drawings/vmlDrawing17.vml"/><Relationship Id="rId10" Type="http://schemas.openxmlformats.org/officeDocument/2006/relationships/slideLayout" Target="../slideLayouts/slideLayout3.xml"/><Relationship Id="rId1" Type="http://schemas.openxmlformats.org/officeDocument/2006/relationships/oleObject" Target="../embeddings/oleObject72.bin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6.wmf"/><Relationship Id="rId3" Type="http://schemas.openxmlformats.org/officeDocument/2006/relationships/oleObject" Target="../embeddings/oleObject77.bin"/><Relationship Id="rId2" Type="http://schemas.openxmlformats.org/officeDocument/2006/relationships/image" Target="../media/image75.wmf"/><Relationship Id="rId1" Type="http://schemas.openxmlformats.org/officeDocument/2006/relationships/oleObject" Target="../embeddings/oleObject76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7.wmf"/><Relationship Id="rId7" Type="http://schemas.openxmlformats.org/officeDocument/2006/relationships/oleObject" Target="../embeddings/oleObject7.bin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4.wmf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vmlDrawing" Target="../drawings/vmlDrawing19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7.wmf"/><Relationship Id="rId2" Type="http://schemas.openxmlformats.org/officeDocument/2006/relationships/oleObject" Target="../embeddings/oleObject78.bin"/><Relationship Id="rId1" Type="http://schemas.openxmlformats.org/officeDocument/2006/relationships/hyperlink" Target="file:///E:\&#25945;&#23398;\&#25945;&#23398;\&#27010;&#29575;&#35770;&#19982;&#25968;&#29702;&#32479;&#35745;\2010&#27010;&#29575;&#19982;&#25968;&#29702;&#32479;&#35745;\&#21160;&#30011;\&#20108;&#39033;&#20998;&#24067;.swf" TargetMode="Externa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3.bin"/><Relationship Id="rId8" Type="http://schemas.openxmlformats.org/officeDocument/2006/relationships/image" Target="../media/image81.wmf"/><Relationship Id="rId7" Type="http://schemas.openxmlformats.org/officeDocument/2006/relationships/oleObject" Target="../embeddings/oleObject82.bin"/><Relationship Id="rId6" Type="http://schemas.openxmlformats.org/officeDocument/2006/relationships/image" Target="../media/image80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79.wmf"/><Relationship Id="rId3" Type="http://schemas.openxmlformats.org/officeDocument/2006/relationships/oleObject" Target="../embeddings/oleObject80.bin"/><Relationship Id="rId2" Type="http://schemas.openxmlformats.org/officeDocument/2006/relationships/image" Target="../media/image78.wmf"/><Relationship Id="rId13" Type="http://schemas.openxmlformats.org/officeDocument/2006/relationships/notesSlide" Target="../notesSlides/notesSlide5.xml"/><Relationship Id="rId12" Type="http://schemas.openxmlformats.org/officeDocument/2006/relationships/vmlDrawing" Target="../drawings/vmlDrawing20.v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82.wmf"/><Relationship Id="rId1" Type="http://schemas.openxmlformats.org/officeDocument/2006/relationships/oleObject" Target="../embeddings/oleObject79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4.png"/><Relationship Id="rId1" Type="http://schemas.openxmlformats.org/officeDocument/2006/relationships/image" Target="../media/image8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5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7.wmf"/><Relationship Id="rId3" Type="http://schemas.openxmlformats.org/officeDocument/2006/relationships/oleObject" Target="../embeddings/oleObject85.bin"/><Relationship Id="rId2" Type="http://schemas.openxmlformats.org/officeDocument/2006/relationships/image" Target="../media/image86.wmf"/><Relationship Id="rId1" Type="http://schemas.openxmlformats.org/officeDocument/2006/relationships/oleObject" Target="../embeddings/oleObject84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2.v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88.bin"/><Relationship Id="rId4" Type="http://schemas.openxmlformats.org/officeDocument/2006/relationships/image" Target="../media/image89.wmf"/><Relationship Id="rId3" Type="http://schemas.openxmlformats.org/officeDocument/2006/relationships/oleObject" Target="../embeddings/oleObject87.bin"/><Relationship Id="rId2" Type="http://schemas.openxmlformats.org/officeDocument/2006/relationships/image" Target="../media/image88.wmf"/><Relationship Id="rId1" Type="http://schemas.openxmlformats.org/officeDocument/2006/relationships/oleObject" Target="../embeddings/oleObject86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ink/ink1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94.wmf"/><Relationship Id="rId7" Type="http://schemas.openxmlformats.org/officeDocument/2006/relationships/oleObject" Target="../embeddings/oleObject92.bin"/><Relationship Id="rId6" Type="http://schemas.openxmlformats.org/officeDocument/2006/relationships/image" Target="../media/image93.e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92.wmf"/><Relationship Id="rId3" Type="http://schemas.openxmlformats.org/officeDocument/2006/relationships/oleObject" Target="../embeddings/oleObject90.bin"/><Relationship Id="rId2" Type="http://schemas.openxmlformats.org/officeDocument/2006/relationships/image" Target="../media/image91.wmf"/><Relationship Id="rId10" Type="http://schemas.openxmlformats.org/officeDocument/2006/relationships/vmlDrawing" Target="../drawings/vmlDrawing23.vml"/><Relationship Id="rId1" Type="http://schemas.openxmlformats.org/officeDocument/2006/relationships/oleObject" Target="../embeddings/oleObject89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slide" Target="slide18.xml"/><Relationship Id="rId8" Type="http://schemas.openxmlformats.org/officeDocument/2006/relationships/image" Target="../media/image98.wmf"/><Relationship Id="rId7" Type="http://schemas.openxmlformats.org/officeDocument/2006/relationships/oleObject" Target="../embeddings/oleObject96.bin"/><Relationship Id="rId6" Type="http://schemas.openxmlformats.org/officeDocument/2006/relationships/image" Target="../media/image97.wmf"/><Relationship Id="rId5" Type="http://schemas.openxmlformats.org/officeDocument/2006/relationships/oleObject" Target="../embeddings/oleObject95.bin"/><Relationship Id="rId4" Type="http://schemas.openxmlformats.org/officeDocument/2006/relationships/image" Target="../media/image96.wmf"/><Relationship Id="rId3" Type="http://schemas.openxmlformats.org/officeDocument/2006/relationships/oleObject" Target="../embeddings/oleObject94.bin"/><Relationship Id="rId2" Type="http://schemas.openxmlformats.org/officeDocument/2006/relationships/image" Target="../media/image95.wmf"/><Relationship Id="rId11" Type="http://schemas.openxmlformats.org/officeDocument/2006/relationships/vmlDrawing" Target="../drawings/vmlDrawing24.vml"/><Relationship Id="rId10" Type="http://schemas.openxmlformats.org/officeDocument/2006/relationships/slideLayout" Target="../slideLayouts/slideLayout3.xml"/><Relationship Id="rId1" Type="http://schemas.openxmlformats.org/officeDocument/2006/relationships/oleObject" Target="../embeddings/oleObject93.bin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5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00.wmf"/><Relationship Id="rId3" Type="http://schemas.openxmlformats.org/officeDocument/2006/relationships/oleObject" Target="../embeddings/oleObject98.bin"/><Relationship Id="rId2" Type="http://schemas.openxmlformats.org/officeDocument/2006/relationships/image" Target="../media/image99.wmf"/><Relationship Id="rId1" Type="http://schemas.openxmlformats.org/officeDocument/2006/relationships/oleObject" Target="../embeddings/oleObject97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1.wmf"/><Relationship Id="rId7" Type="http://schemas.openxmlformats.org/officeDocument/2006/relationships/oleObject" Target="../embeddings/oleObject11.bin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8.wmf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8.bin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1.wmf"/><Relationship Id="rId1" Type="http://schemas.openxmlformats.org/officeDocument/2006/relationships/oleObject" Target="../embeddings/oleObject99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2.wmf"/><Relationship Id="rId1" Type="http://schemas.openxmlformats.org/officeDocument/2006/relationships/oleObject" Target="../embeddings/oleObject100.bin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8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04.wmf"/><Relationship Id="rId3" Type="http://schemas.openxmlformats.org/officeDocument/2006/relationships/oleObject" Target="../embeddings/oleObject102.bin"/><Relationship Id="rId2" Type="http://schemas.openxmlformats.org/officeDocument/2006/relationships/image" Target="../media/image103.wmf"/><Relationship Id="rId1" Type="http://schemas.openxmlformats.org/officeDocument/2006/relationships/oleObject" Target="../embeddings/oleObject101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2.wmf"/><Relationship Id="rId1" Type="http://schemas.openxmlformats.org/officeDocument/2006/relationships/oleObject" Target="../embeddings/oleObject12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.bin"/><Relationship Id="rId8" Type="http://schemas.openxmlformats.org/officeDocument/2006/relationships/image" Target="../media/image19.wmf"/><Relationship Id="rId7" Type="http://schemas.openxmlformats.org/officeDocument/2006/relationships/oleObject" Target="../embeddings/oleObject17.bin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7.wmf"/><Relationship Id="rId32" Type="http://schemas.openxmlformats.org/officeDocument/2006/relationships/vmlDrawing" Target="../drawings/vmlDrawing5.vml"/><Relationship Id="rId31" Type="http://schemas.openxmlformats.org/officeDocument/2006/relationships/slideLayout" Target="../slideLayouts/slideLayout3.xml"/><Relationship Id="rId30" Type="http://schemas.openxmlformats.org/officeDocument/2006/relationships/image" Target="../media/image30.wmf"/><Relationship Id="rId3" Type="http://schemas.openxmlformats.org/officeDocument/2006/relationships/oleObject" Target="../embeddings/oleObject15.bin"/><Relationship Id="rId29" Type="http://schemas.openxmlformats.org/officeDocument/2006/relationships/oleObject" Target="../embeddings/oleObject28.bin"/><Relationship Id="rId28" Type="http://schemas.openxmlformats.org/officeDocument/2006/relationships/image" Target="../media/image29.wmf"/><Relationship Id="rId27" Type="http://schemas.openxmlformats.org/officeDocument/2006/relationships/oleObject" Target="../embeddings/oleObject27.bin"/><Relationship Id="rId26" Type="http://schemas.openxmlformats.org/officeDocument/2006/relationships/image" Target="../media/image28.wmf"/><Relationship Id="rId25" Type="http://schemas.openxmlformats.org/officeDocument/2006/relationships/oleObject" Target="../embeddings/oleObject26.bin"/><Relationship Id="rId24" Type="http://schemas.openxmlformats.org/officeDocument/2006/relationships/image" Target="../media/image27.wmf"/><Relationship Id="rId23" Type="http://schemas.openxmlformats.org/officeDocument/2006/relationships/oleObject" Target="../embeddings/oleObject25.bin"/><Relationship Id="rId22" Type="http://schemas.openxmlformats.org/officeDocument/2006/relationships/image" Target="../media/image26.wmf"/><Relationship Id="rId21" Type="http://schemas.openxmlformats.org/officeDocument/2006/relationships/oleObject" Target="../embeddings/oleObject24.bin"/><Relationship Id="rId20" Type="http://schemas.openxmlformats.org/officeDocument/2006/relationships/image" Target="../media/image25.wmf"/><Relationship Id="rId2" Type="http://schemas.openxmlformats.org/officeDocument/2006/relationships/image" Target="../media/image16.wmf"/><Relationship Id="rId19" Type="http://schemas.openxmlformats.org/officeDocument/2006/relationships/oleObject" Target="../embeddings/oleObject23.bin"/><Relationship Id="rId18" Type="http://schemas.openxmlformats.org/officeDocument/2006/relationships/image" Target="../media/image24.wmf"/><Relationship Id="rId17" Type="http://schemas.openxmlformats.org/officeDocument/2006/relationships/oleObject" Target="../embeddings/oleObject22.bin"/><Relationship Id="rId16" Type="http://schemas.openxmlformats.org/officeDocument/2006/relationships/image" Target="../media/image23.wmf"/><Relationship Id="rId15" Type="http://schemas.openxmlformats.org/officeDocument/2006/relationships/oleObject" Target="../embeddings/oleObject21.bin"/><Relationship Id="rId14" Type="http://schemas.openxmlformats.org/officeDocument/2006/relationships/image" Target="../media/image22.wmf"/><Relationship Id="rId13" Type="http://schemas.openxmlformats.org/officeDocument/2006/relationships/oleObject" Target="../embeddings/oleObject20.bin"/><Relationship Id="rId12" Type="http://schemas.openxmlformats.org/officeDocument/2006/relationships/image" Target="../media/image21.wmf"/><Relationship Id="rId11" Type="http://schemas.openxmlformats.org/officeDocument/2006/relationships/oleObject" Target="../embeddings/oleObject19.bin"/><Relationship Id="rId10" Type="http://schemas.openxmlformats.org/officeDocument/2006/relationships/image" Target="../media/image20.wmf"/><Relationship Id="rId1" Type="http://schemas.openxmlformats.org/officeDocument/2006/relationships/oleObject" Target="../embeddings/oleObject14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4.wmf"/><Relationship Id="rId8" Type="http://schemas.openxmlformats.org/officeDocument/2006/relationships/oleObject" Target="../embeddings/oleObject32.bin"/><Relationship Id="rId7" Type="http://schemas.openxmlformats.org/officeDocument/2006/relationships/image" Target="../media/image33.wmf"/><Relationship Id="rId6" Type="http://schemas.openxmlformats.org/officeDocument/2006/relationships/oleObject" Target="../embeddings/oleObject31.bin"/><Relationship Id="rId5" Type="http://schemas.openxmlformats.org/officeDocument/2006/relationships/slide" Target="slide11.xml"/><Relationship Id="rId4" Type="http://schemas.openxmlformats.org/officeDocument/2006/relationships/image" Target="../media/image32.w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31.wmf"/><Relationship Id="rId19" Type="http://schemas.openxmlformats.org/officeDocument/2006/relationships/vmlDrawing" Target="../drawings/vmlDrawing6.vml"/><Relationship Id="rId18" Type="http://schemas.openxmlformats.org/officeDocument/2006/relationships/slideLayout" Target="../slideLayouts/slideLayout3.xml"/><Relationship Id="rId17" Type="http://schemas.openxmlformats.org/officeDocument/2006/relationships/image" Target="../media/image38.wmf"/><Relationship Id="rId16" Type="http://schemas.openxmlformats.org/officeDocument/2006/relationships/oleObject" Target="../embeddings/oleObject36.bin"/><Relationship Id="rId15" Type="http://schemas.openxmlformats.org/officeDocument/2006/relationships/image" Target="../media/image37.wmf"/><Relationship Id="rId14" Type="http://schemas.openxmlformats.org/officeDocument/2006/relationships/oleObject" Target="../embeddings/oleObject35.bin"/><Relationship Id="rId13" Type="http://schemas.openxmlformats.org/officeDocument/2006/relationships/image" Target="../media/image36.wmf"/><Relationship Id="rId12" Type="http://schemas.openxmlformats.org/officeDocument/2006/relationships/oleObject" Target="../embeddings/oleObject34.bin"/><Relationship Id="rId11" Type="http://schemas.openxmlformats.org/officeDocument/2006/relationships/image" Target="../media/image35.wmf"/><Relationship Id="rId10" Type="http://schemas.openxmlformats.org/officeDocument/2006/relationships/oleObject" Target="../embeddings/oleObject33.bin"/><Relationship Id="rId1" Type="http://schemas.openxmlformats.org/officeDocument/2006/relationships/oleObject" Target="../embeddings/oleObject29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1.bin"/><Relationship Id="rId8" Type="http://schemas.openxmlformats.org/officeDocument/2006/relationships/image" Target="../media/image42.wmf"/><Relationship Id="rId7" Type="http://schemas.openxmlformats.org/officeDocument/2006/relationships/oleObject" Target="../embeddings/oleObject40.bin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0.wmf"/><Relationship Id="rId3" Type="http://schemas.openxmlformats.org/officeDocument/2006/relationships/oleObject" Target="../embeddings/oleObject38.bin"/><Relationship Id="rId2" Type="http://schemas.openxmlformats.org/officeDocument/2006/relationships/image" Target="../media/image39.wmf"/><Relationship Id="rId14" Type="http://schemas.openxmlformats.org/officeDocument/2006/relationships/vmlDrawing" Target="../drawings/vmlDrawing7.vml"/><Relationship Id="rId13" Type="http://schemas.openxmlformats.org/officeDocument/2006/relationships/slideLayout" Target="../slideLayouts/slideLayout3.xml"/><Relationship Id="rId12" Type="http://schemas.openxmlformats.org/officeDocument/2006/relationships/image" Target="../media/image44.wmf"/><Relationship Id="rId11" Type="http://schemas.openxmlformats.org/officeDocument/2006/relationships/oleObject" Target="../embeddings/oleObject42.bin"/><Relationship Id="rId10" Type="http://schemas.openxmlformats.org/officeDocument/2006/relationships/image" Target="../media/image43.wmf"/><Relationship Id="rId1" Type="http://schemas.openxmlformats.org/officeDocument/2006/relationships/oleObject" Target="../embeddings/oleObject37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5.wmf"/><Relationship Id="rId7" Type="http://schemas.openxmlformats.org/officeDocument/2006/relationships/oleObject" Target="../embeddings/oleObject46.bin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45.wmf"/><Relationship Id="rId10" Type="http://schemas.openxmlformats.org/officeDocument/2006/relationships/vmlDrawing" Target="../drawings/vmlDrawing8.vml"/><Relationship Id="rId1" Type="http://schemas.openxmlformats.org/officeDocument/2006/relationships/oleObject" Target="../embeddings/oleObject4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Text Box 3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227013" y="1047425"/>
            <a:ext cx="1143000" cy="6413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600" b="1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定义</a:t>
            </a:r>
            <a:endParaRPr kumimoji="1" lang="zh-CN" altLang="en-US" sz="3600" b="1" dirty="0">
              <a:solidFill>
                <a:srgbClr val="A50021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11620" name="Text Box 4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23529" y="1196752"/>
            <a:ext cx="885698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           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若随机变量 </a:t>
            </a:r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的可能取值是</a:t>
            </a:r>
            <a:r>
              <a:rPr kumimoji="1" lang="zh-CN" altLang="en-US" sz="3200" dirty="0" smtClean="0">
                <a:latin typeface="Times New Roman" pitchFamily="18" charset="0"/>
                <a:ea typeface="楷体_GB2312" pitchFamily="49" charset="-122"/>
              </a:rPr>
              <a:t>有限个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或可列个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则称 </a:t>
            </a:r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为</a:t>
            </a:r>
            <a:r>
              <a:rPr kumimoji="1" lang="zh-CN" altLang="en-US" sz="32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离散</a:t>
            </a:r>
            <a:r>
              <a:rPr kumimoji="1" lang="zh-CN" altLang="en-US" sz="32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型</a:t>
            </a:r>
            <a:r>
              <a:rPr kumimoji="1" lang="en-US" altLang="zh-CN" sz="32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discrete</a:t>
            </a:r>
            <a:r>
              <a:rPr kumimoji="1" lang="zh-CN" altLang="en-US" sz="32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随机变量</a:t>
            </a:r>
            <a:endParaRPr kumimoji="1" lang="zh-CN" altLang="en-US" sz="3200" b="1" dirty="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11621" name="Text Box 5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43508" y="2348880"/>
            <a:ext cx="885698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描述</a:t>
            </a:r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的概率特性</a:t>
            </a:r>
            <a:r>
              <a:rPr kumimoji="1" lang="zh-CN" altLang="en-US" sz="3200" dirty="0" smtClean="0">
                <a:latin typeface="Times New Roman" pitchFamily="18" charset="0"/>
                <a:ea typeface="楷体_GB2312" pitchFamily="49" charset="-122"/>
              </a:rPr>
              <a:t>常用</a:t>
            </a:r>
            <a:r>
              <a:rPr kumimoji="1" lang="zh-CN" altLang="en-US" sz="32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概率</a:t>
            </a:r>
            <a:r>
              <a:rPr kumimoji="1" lang="zh-CN" altLang="en-US" sz="32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分布律 </a:t>
            </a:r>
            <a:r>
              <a:rPr kumimoji="1" lang="en-US" altLang="zh-CN" sz="32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probability </a:t>
            </a:r>
            <a:r>
              <a:rPr kumimoji="1" lang="en-US" altLang="zh-CN" sz="32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function/probability mass function</a:t>
            </a:r>
            <a:endParaRPr kumimoji="1" lang="zh-CN" altLang="en-US" sz="3200" b="1" dirty="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11622" name="Object 6"/>
          <p:cNvGraphicFramePr>
            <a:graphicFrameLocks noChangeAspect="1"/>
          </p:cNvGraphicFramePr>
          <p:nvPr/>
        </p:nvGraphicFramePr>
        <p:xfrm>
          <a:off x="1178570" y="3503613"/>
          <a:ext cx="7281862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12" name="Equation" r:id="rId1" imgW="0" imgH="0" progId="Equation.DSMT4">
                  <p:embed/>
                </p:oleObj>
              </mc:Choice>
              <mc:Fallback>
                <p:oleObj name="Equation" r:id="rId1" imgW="0" imgH="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8570" y="3503613"/>
                        <a:ext cx="7281862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/>
          <p:nvPr/>
        </p:nvGrpSpPr>
        <p:grpSpPr bwMode="auto">
          <a:xfrm>
            <a:off x="1370013" y="4388199"/>
            <a:ext cx="6096000" cy="1363663"/>
            <a:chOff x="912" y="3339"/>
            <a:chExt cx="3840" cy="859"/>
          </a:xfrm>
        </p:grpSpPr>
        <p:sp>
          <p:nvSpPr>
            <p:cNvPr id="13322" name="Line 8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912" y="3792"/>
              <a:ext cx="38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23" name="Line 9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1584" y="3456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24" name="Text Box 10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046" y="3388"/>
              <a:ext cx="39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600" i="1">
                  <a:latin typeface="Times New Roman" pitchFamily="18" charset="0"/>
                  <a:ea typeface="楷体_GB2312" pitchFamily="49" charset="-122"/>
                </a:rPr>
                <a:t>X       </a:t>
              </a:r>
              <a:endParaRPr kumimoji="1" lang="en-US" altLang="zh-CN" sz="3600" i="1"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3325" name="Object 11"/>
            <p:cNvGraphicFramePr>
              <a:graphicFrameLocks noChangeAspect="1"/>
            </p:cNvGraphicFramePr>
            <p:nvPr/>
          </p:nvGraphicFramePr>
          <p:xfrm>
            <a:off x="1992" y="3339"/>
            <a:ext cx="2501" cy="4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13" name="Equation" r:id="rId3" imgW="0" imgH="0" progId="Equation.DSMT4">
                    <p:embed/>
                  </p:oleObj>
                </mc:Choice>
                <mc:Fallback>
                  <p:oleObj name="Equation" r:id="rId3" imgW="0" imgH="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2" y="3339"/>
                          <a:ext cx="2501" cy="4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6" name="Text Box 12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056" y="3772"/>
              <a:ext cx="39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600" i="1">
                  <a:latin typeface="Times New Roman" pitchFamily="18" charset="0"/>
                  <a:ea typeface="楷体_GB2312" pitchFamily="49" charset="-122"/>
                </a:rPr>
                <a:t>P       </a:t>
              </a:r>
              <a:endParaRPr kumimoji="1" lang="en-US" altLang="zh-CN" sz="3600" i="1"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3327" name="Object 13"/>
            <p:cNvGraphicFramePr>
              <a:graphicFrameLocks noChangeAspect="1"/>
            </p:cNvGraphicFramePr>
            <p:nvPr/>
          </p:nvGraphicFramePr>
          <p:xfrm>
            <a:off x="1950" y="3756"/>
            <a:ext cx="2586" cy="4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14" name="Equation" r:id="rId5" imgW="0" imgH="0" progId="Equation.DSMT4">
                    <p:embed/>
                  </p:oleObj>
                </mc:Choice>
                <mc:Fallback>
                  <p:oleObj name="Equation" r:id="rId5" imgW="0" imgH="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0" y="3756"/>
                          <a:ext cx="2586" cy="4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1630" name="Text Box 14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455613" y="4694585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或</a:t>
            </a:r>
            <a:endParaRPr kumimoji="1" lang="zh-CN" altLang="en-US" sz="36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11634" name="Text Box 18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477838" y="3507135"/>
            <a:ext cx="5873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即</a:t>
            </a:r>
            <a:endParaRPr kumimoji="1" lang="zh-CN" altLang="en-US" sz="36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" name="标题 3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sz="4400" dirty="0">
                <a:ea typeface="黑体" pitchFamily="2" charset="-122"/>
              </a:rPr>
              <a:t>§</a:t>
            </a:r>
            <a:r>
              <a:rPr kumimoji="1" lang="en-US" altLang="zh-CN" sz="4400" dirty="0" smtClean="0">
                <a:ea typeface="黑体" pitchFamily="2" charset="-122"/>
              </a:rPr>
              <a:t>2.2 </a:t>
            </a:r>
            <a:r>
              <a:rPr kumimoji="1" lang="zh-CN" altLang="en-US" dirty="0" smtClean="0">
                <a:ea typeface="黑体" pitchFamily="2" charset="-122"/>
              </a:rPr>
              <a:t>离散</a:t>
            </a:r>
            <a:r>
              <a:rPr kumimoji="1" lang="zh-CN" altLang="en-US" dirty="0">
                <a:ea typeface="黑体" pitchFamily="2" charset="-122"/>
              </a:rPr>
              <a:t>型随机变量及分布</a:t>
            </a:r>
            <a:r>
              <a:rPr kumimoji="1" lang="zh-CN" altLang="en-US" dirty="0" smtClean="0">
                <a:ea typeface="黑体" pitchFamily="2" charset="-122"/>
              </a:rPr>
              <a:t>律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9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3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animBg="1" autoUpdateAnimBg="0"/>
      <p:bldP spid="111620" grpId="0" autoUpdateAnimBg="0"/>
      <p:bldP spid="111621" grpId="0" autoUpdateAnimBg="0"/>
      <p:bldP spid="111630" grpId="0" autoUpdateAnimBg="0"/>
      <p:bldP spid="111634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Text Box 4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11188" y="1843881"/>
            <a:ext cx="8135937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例 设有 </a:t>
            </a:r>
            <a:r>
              <a:rPr kumimoji="1" lang="en-US" altLang="zh-CN" sz="2800" b="1" i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N </a:t>
            </a:r>
            <a:r>
              <a:rPr kumimoji="1" lang="zh-CN" altLang="en-US" sz="2800" b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件产品，其中有 </a:t>
            </a:r>
            <a:r>
              <a:rPr kumimoji="1" lang="en-US" altLang="zh-CN" sz="2800" b="1" i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M </a:t>
            </a:r>
            <a:r>
              <a:rPr kumimoji="1" lang="zh-CN" altLang="en-US" sz="2800" b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件次品，现从中任取 </a:t>
            </a:r>
            <a:r>
              <a:rPr kumimoji="1" lang="en-US" altLang="zh-CN" sz="2800" b="1" i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n </a:t>
            </a:r>
            <a:r>
              <a:rPr kumimoji="1" lang="zh-CN" altLang="en-US" sz="2800" b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件，用 </a:t>
            </a:r>
            <a:r>
              <a:rPr kumimoji="1" lang="en-US" altLang="zh-CN" sz="2800" b="1" i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X </a:t>
            </a:r>
            <a:r>
              <a:rPr kumimoji="1" lang="zh-CN" altLang="en-US" sz="2800" b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表示其中的次品数，求其分布律。</a:t>
            </a:r>
            <a:endParaRPr kumimoji="1" lang="zh-CN" altLang="en-US" sz="2800" b="1">
              <a:solidFill>
                <a:schemeClr val="accent4">
                  <a:lumMod val="10000"/>
                </a:schemeClr>
              </a:solidFill>
              <a:latin typeface="Times New Roman" pitchFamily="18" charset="0"/>
            </a:endParaRPr>
          </a:p>
        </p:txBody>
      </p:sp>
      <p:graphicFrame>
        <p:nvGraphicFramePr>
          <p:cNvPr id="128005" name="Object 5"/>
          <p:cNvGraphicFramePr>
            <a:graphicFrameLocks noChangeAspect="1"/>
          </p:cNvGraphicFramePr>
          <p:nvPr/>
        </p:nvGraphicFramePr>
        <p:xfrm>
          <a:off x="1679575" y="3685381"/>
          <a:ext cx="6507163" cy="188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0" name="Equation" r:id="rId1" imgW="0" imgH="0" progId="Equation.DSMT4">
                  <p:embed/>
                </p:oleObj>
              </mc:Choice>
              <mc:Fallback>
                <p:oleObj name="Equation" r:id="rId1" imgW="0" imgH="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575" y="3685381"/>
                        <a:ext cx="6507163" cy="188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06" name="Text Box 6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490913" y="3067844"/>
            <a:ext cx="2016125" cy="5191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超几何公式</a:t>
            </a:r>
            <a:endParaRPr kumimoji="1" lang="zh-CN" altLang="en-US" sz="2800" dirty="0">
              <a:solidFill>
                <a:schemeClr val="accent4">
                  <a:lumMod val="1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8007" name="Text Box 7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539750" y="1124744"/>
            <a:ext cx="2736106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3200" b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1.</a:t>
            </a:r>
            <a:r>
              <a:rPr kumimoji="1" lang="zh-CN" altLang="en-US" sz="3200" b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超几何分布</a:t>
            </a:r>
            <a:endParaRPr kumimoji="1" lang="zh-CN" altLang="en-US" sz="3200" b="1" dirty="0">
              <a:solidFill>
                <a:schemeClr val="accent4">
                  <a:lumMod val="1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8008" name="AutoShape 8"/>
          <p:cNvSpPr>
            <a14:cpLocks xmlns:a14="http://schemas.microsoft.com/office/drawing/2010/main" noChangeArrowheads="1"/>
          </p:cNvSpPr>
          <p:nvPr/>
        </p:nvSpPr>
        <p:spPr bwMode="auto">
          <a:xfrm>
            <a:off x="5938838" y="5012531"/>
            <a:ext cx="2447925" cy="609600"/>
          </a:xfrm>
          <a:prstGeom prst="wedgeRoundRectCallout">
            <a:avLst>
              <a:gd name="adj1" fmla="val -86898"/>
              <a:gd name="adj2" fmla="val -73958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kumimoji="1" lang="zh-CN" altLang="en-US" sz="3200">
                <a:solidFill>
                  <a:schemeClr val="accent4">
                    <a:lumMod val="10000"/>
                  </a:schemeClr>
                </a:solidFill>
              </a:rPr>
              <a:t>超几何分布</a:t>
            </a:r>
            <a:endParaRPr kumimoji="1" lang="zh-CN" altLang="en-US" sz="320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ea typeface="楷体_GB2312" pitchFamily="49" charset="-122"/>
              </a:rPr>
              <a:t> </a:t>
            </a: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四</a:t>
            </a:r>
            <a:r>
              <a:rPr kumimoji="1" lang="en-US" altLang="zh-CN" dirty="0">
                <a:latin typeface="楷体_GB2312" pitchFamily="49" charset="-122"/>
                <a:ea typeface="楷体_GB2312" pitchFamily="49" charset="-122"/>
              </a:rPr>
              <a:t>. </a:t>
            </a: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常见离散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型</a:t>
            </a: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随机变量的分布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4" grpId="0" autoUpdateAnimBg="0"/>
      <p:bldP spid="128006" grpId="0" animBg="1" autoUpdateAnimBg="0"/>
      <p:bldP spid="128007" grpId="0" animBg="1" autoUpdateAnimBg="0"/>
      <p:bldP spid="12800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539750" y="837928"/>
            <a:ext cx="806450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15000"/>
              </a:lnSpc>
            </a:pPr>
            <a:r>
              <a:rPr kumimoji="1" lang="zh-CN" altLang="en-US" sz="2800" b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例 某射手连续向一目标射击，直到命中为止，已知他每发命中率是 </a:t>
            </a:r>
            <a:r>
              <a:rPr kumimoji="1" lang="en-US" altLang="zh-CN" sz="2800" b="1" i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p</a:t>
            </a:r>
            <a:r>
              <a:rPr kumimoji="1" lang="zh-CN" altLang="en-US" sz="2800" b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，求所需射击发数</a:t>
            </a:r>
            <a:r>
              <a:rPr kumimoji="1" lang="en-US" altLang="zh-CN" sz="2800" b="1" i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X </a:t>
            </a:r>
            <a:r>
              <a:rPr kumimoji="1" lang="zh-CN" altLang="en-US" sz="2800" b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的</a:t>
            </a:r>
            <a:r>
              <a:rPr kumimoji="1" lang="zh-CN" altLang="en-US" sz="2800" b="1">
                <a:solidFill>
                  <a:schemeClr val="accent4">
                    <a:lumMod val="10000"/>
                  </a:schemeClr>
                </a:solidFill>
              </a:rPr>
              <a:t>分布律</a:t>
            </a:r>
            <a:r>
              <a:rPr kumimoji="1" lang="en-US" altLang="zh-CN" sz="2800" b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.</a:t>
            </a:r>
            <a:endParaRPr kumimoji="1" lang="en-US" altLang="zh-CN" sz="2800" b="1">
              <a:solidFill>
                <a:schemeClr val="accent4">
                  <a:lumMod val="1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9027" name="Rectangle 3"/>
          <p:cNvSpPr>
            <a14:cpLocks xmlns:a14="http://schemas.microsoft.com/office/drawing/2010/main" noChangeArrowheads="1"/>
          </p:cNvSpPr>
          <p:nvPr/>
        </p:nvSpPr>
        <p:spPr bwMode="auto">
          <a:xfrm>
            <a:off x="611188" y="1845246"/>
            <a:ext cx="62658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解</a:t>
            </a:r>
            <a:r>
              <a:rPr kumimoji="1" lang="en-US" altLang="zh-CN" sz="2800" b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: </a:t>
            </a:r>
            <a:r>
              <a:rPr kumimoji="1" lang="zh-CN" altLang="en-US" sz="2800" b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显然，</a:t>
            </a:r>
            <a:r>
              <a:rPr kumimoji="1" lang="en-US" altLang="zh-CN" sz="2800" b="1" i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X </a:t>
            </a:r>
            <a:r>
              <a:rPr kumimoji="1" lang="zh-CN" altLang="en-US" sz="2800" b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可能取的值是</a:t>
            </a:r>
            <a:r>
              <a:rPr kumimoji="1" lang="en-US" altLang="zh-CN" sz="2800" b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1,2,… </a:t>
            </a:r>
            <a:r>
              <a:rPr kumimoji="1" lang="zh-CN" altLang="en-US" sz="2800" b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，</a:t>
            </a:r>
            <a:endParaRPr kumimoji="1" lang="zh-CN" altLang="en-US" sz="2800" b="1">
              <a:solidFill>
                <a:schemeClr val="accent4">
                  <a:lumMod val="1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9028" name="Text Box 4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476375" y="3237483"/>
            <a:ext cx="4800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 </a:t>
            </a:r>
            <a:r>
              <a:rPr kumimoji="1" lang="en-US" altLang="zh-CN" sz="3200" i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P</a:t>
            </a:r>
            <a:r>
              <a:rPr kumimoji="1" lang="en-US" altLang="zh-CN" sz="32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(</a:t>
            </a:r>
            <a:r>
              <a:rPr kumimoji="1" lang="en-US" altLang="zh-CN" sz="3200" i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X</a:t>
            </a:r>
            <a:r>
              <a:rPr kumimoji="1" lang="en-US" altLang="zh-CN" sz="32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=1)=</a:t>
            </a:r>
            <a:r>
              <a:rPr kumimoji="1" lang="en-US" altLang="zh-CN" sz="3200" i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P</a:t>
            </a:r>
            <a:r>
              <a:rPr kumimoji="1" lang="en-US" altLang="zh-CN" sz="32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(</a:t>
            </a:r>
            <a:r>
              <a:rPr kumimoji="1" lang="en-US" altLang="zh-CN" sz="3200" i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A</a:t>
            </a:r>
            <a:r>
              <a:rPr kumimoji="1" lang="en-US" altLang="zh-CN" sz="3200" baseline="-250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1</a:t>
            </a:r>
            <a:r>
              <a:rPr kumimoji="1" lang="en-US" altLang="zh-CN" sz="32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)=</a:t>
            </a:r>
            <a:r>
              <a:rPr kumimoji="1" lang="en-US" altLang="zh-CN" sz="3200" i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p</a:t>
            </a:r>
            <a:r>
              <a:rPr kumimoji="1" lang="en-US" altLang="zh-CN" sz="32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,</a:t>
            </a:r>
            <a:r>
              <a:rPr kumimoji="1" lang="en-US" altLang="zh-CN" sz="3200" b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 </a:t>
            </a:r>
            <a:endParaRPr kumimoji="1" lang="en-US" altLang="zh-CN" sz="3200" b="1" dirty="0">
              <a:solidFill>
                <a:schemeClr val="accent4">
                  <a:lumMod val="1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9029" name="Rectangle 5"/>
          <p:cNvSpPr>
            <a14:cpLocks xmlns:a14="http://schemas.microsoft.com/office/drawing/2010/main" noChangeArrowheads="1"/>
          </p:cNvSpPr>
          <p:nvPr/>
        </p:nvSpPr>
        <p:spPr bwMode="auto">
          <a:xfrm>
            <a:off x="1258888" y="2589783"/>
            <a:ext cx="5329237" cy="5286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kumimoji="1" lang="en-US" altLang="zh-CN" sz="2800" b="1" i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A</a:t>
            </a:r>
            <a:r>
              <a:rPr kumimoji="1" lang="en-US" altLang="zh-CN" sz="2800" b="1" i="1" baseline="-250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k</a:t>
            </a:r>
            <a:r>
              <a:rPr kumimoji="1" lang="en-US" altLang="zh-CN" sz="2800" b="1" i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= {</a:t>
            </a:r>
            <a:r>
              <a:rPr kumimoji="1" lang="zh-CN" altLang="en-US" sz="2800" b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第</a:t>
            </a:r>
            <a:r>
              <a:rPr kumimoji="1" lang="en-US" altLang="zh-CN" sz="2800" b="1" i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k</a:t>
            </a:r>
            <a:r>
              <a:rPr kumimoji="1" lang="zh-CN" altLang="en-US" sz="2800" b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发命中</a:t>
            </a:r>
            <a:r>
              <a:rPr kumimoji="1" lang="en-US" altLang="zh-CN" sz="2800" b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}</a:t>
            </a:r>
            <a:r>
              <a:rPr kumimoji="1" lang="zh-CN" altLang="en-US" sz="2800" b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，</a:t>
            </a:r>
            <a:r>
              <a:rPr kumimoji="1" lang="en-US" altLang="zh-CN" sz="2800" b="1" i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k</a:t>
            </a:r>
            <a:r>
              <a:rPr kumimoji="1" lang="en-US" altLang="zh-CN" sz="2800" b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 =1, 2, …</a:t>
            </a:r>
            <a:r>
              <a:rPr kumimoji="1" lang="zh-CN" altLang="en-US" sz="2800" b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，</a:t>
            </a:r>
            <a:endParaRPr kumimoji="1" lang="zh-CN" altLang="en-US" sz="2800">
              <a:solidFill>
                <a:schemeClr val="accent4">
                  <a:lumMod val="10000"/>
                </a:schemeClr>
              </a:solidFill>
              <a:latin typeface="Times New Roman" pitchFamily="18" charset="0"/>
            </a:endParaRPr>
          </a:p>
        </p:txBody>
      </p:sp>
      <p:graphicFrame>
        <p:nvGraphicFramePr>
          <p:cNvPr id="129030" name="Object 6"/>
          <p:cNvGraphicFramePr>
            <a:graphicFrameLocks noChangeAspect="1"/>
          </p:cNvGraphicFramePr>
          <p:nvPr/>
        </p:nvGraphicFramePr>
        <p:xfrm>
          <a:off x="4572000" y="3957811"/>
          <a:ext cx="1728000" cy="495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40" name="Equation" r:id="rId1" imgW="0" imgH="0" progId="Equation.DSMT4">
                  <p:embed/>
                </p:oleObj>
              </mc:Choice>
              <mc:Fallback>
                <p:oleObj name="Equation" r:id="rId1" imgW="0" imgH="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957811"/>
                        <a:ext cx="1728000" cy="4952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1" name="Object 7"/>
          <p:cNvGraphicFramePr>
            <a:graphicFrameLocks noChangeAspect="1"/>
          </p:cNvGraphicFramePr>
          <p:nvPr/>
        </p:nvGraphicFramePr>
        <p:xfrm>
          <a:off x="1511984" y="3885803"/>
          <a:ext cx="3132000" cy="597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41" name="Equation" r:id="rId3" imgW="0" imgH="0" progId="Equation.DSMT4">
                  <p:embed/>
                </p:oleObj>
              </mc:Choice>
              <mc:Fallback>
                <p:oleObj name="Equation" r:id="rId3" imgW="0" imgH="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984" y="3885803"/>
                        <a:ext cx="3132000" cy="5970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2" name="Object 8"/>
          <p:cNvGraphicFramePr>
            <a:graphicFrameLocks noChangeAspect="1"/>
          </p:cNvGraphicFramePr>
          <p:nvPr/>
        </p:nvGraphicFramePr>
        <p:xfrm>
          <a:off x="1503225" y="4540762"/>
          <a:ext cx="3491188" cy="589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42" name="Equation" r:id="rId5" imgW="0" imgH="0" progId="Equation.DSMT4">
                  <p:embed/>
                </p:oleObj>
              </mc:Choice>
              <mc:Fallback>
                <p:oleObj name="Equation" r:id="rId5" imgW="0" imgH="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225" y="4540762"/>
                        <a:ext cx="3491188" cy="5890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3" name="Object 9"/>
          <p:cNvGraphicFramePr>
            <a:graphicFrameLocks noChangeAspect="1"/>
          </p:cNvGraphicFramePr>
          <p:nvPr/>
        </p:nvGraphicFramePr>
        <p:xfrm>
          <a:off x="4678868" y="4537141"/>
          <a:ext cx="2169102" cy="624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43" name="Equation" r:id="rId7" imgW="0" imgH="0" progId="Equation.DSMT4">
                  <p:embed/>
                </p:oleObj>
              </mc:Choice>
              <mc:Fallback>
                <p:oleObj name="Equation" r:id="rId7" imgW="0" imgH="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8868" y="4537141"/>
                        <a:ext cx="2169102" cy="6248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4" name="Object 10"/>
          <p:cNvGraphicFramePr>
            <a:graphicFrameLocks noChangeAspect="1"/>
          </p:cNvGraphicFramePr>
          <p:nvPr/>
        </p:nvGraphicFramePr>
        <p:xfrm>
          <a:off x="3182938" y="5129783"/>
          <a:ext cx="1096962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44" name="公式" r:id="rId9" imgW="0" imgH="0" progId="Equation.3">
                  <p:embed/>
                </p:oleObj>
              </mc:Choice>
              <mc:Fallback>
                <p:oleObj name="公式" r:id="rId9" imgW="0" imgH="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2938" y="5129783"/>
                        <a:ext cx="1096962" cy="25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5" name="Text Box 11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539750" y="188640"/>
            <a:ext cx="655253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kumimoji="1" sz="2800" b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sz="3200" dirty="0"/>
              <a:t>2.</a:t>
            </a:r>
            <a:r>
              <a:rPr lang="zh-CN" altLang="en-US" sz="3200" dirty="0" smtClean="0"/>
              <a:t>几何分布</a:t>
            </a:r>
            <a:r>
              <a:rPr lang="en-US" altLang="zh-CN" sz="3200" dirty="0" smtClean="0"/>
              <a:t>Geometric Distribution</a:t>
            </a:r>
            <a:endParaRPr lang="zh-CN" altLang="en-US" sz="3200" dirty="0"/>
          </a:p>
        </p:txBody>
      </p:sp>
      <p:grpSp>
        <p:nvGrpSpPr>
          <p:cNvPr id="2" name="Group 12"/>
          <p:cNvGrpSpPr/>
          <p:nvPr/>
        </p:nvGrpSpPr>
        <p:grpSpPr bwMode="auto">
          <a:xfrm>
            <a:off x="1331913" y="5109939"/>
            <a:ext cx="6400800" cy="685800"/>
            <a:chOff x="1248" y="2131"/>
            <a:chExt cx="4032" cy="432"/>
          </a:xfrm>
        </p:grpSpPr>
        <p:sp>
          <p:nvSpPr>
            <p:cNvPr id="22541" name="Rectangle 13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1248" y="2131"/>
              <a:ext cx="4032" cy="4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graphicFrame>
          <p:nvGraphicFramePr>
            <p:cNvPr id="22542" name="Object 14"/>
            <p:cNvGraphicFramePr>
              <a:graphicFrameLocks noChangeAspect="1"/>
            </p:cNvGraphicFramePr>
            <p:nvPr/>
          </p:nvGraphicFramePr>
          <p:xfrm>
            <a:off x="3862" y="2176"/>
            <a:ext cx="1241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445" name="Equation" r:id="rId11" imgW="0" imgH="0" progId="Equation.DSMT4">
                    <p:embed/>
                  </p:oleObj>
                </mc:Choice>
                <mc:Fallback>
                  <p:oleObj name="Equation" r:id="rId11" imgW="0" imgH="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2" y="2176"/>
                          <a:ext cx="1241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3" name="Object 15"/>
            <p:cNvGraphicFramePr>
              <a:graphicFrameLocks noChangeAspect="1"/>
            </p:cNvGraphicFramePr>
            <p:nvPr/>
          </p:nvGraphicFramePr>
          <p:xfrm>
            <a:off x="1603" y="2165"/>
            <a:ext cx="212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446" name="Equation" r:id="rId13" imgW="0" imgH="0" progId="Equation.DSMT4">
                    <p:embed/>
                  </p:oleObj>
                </mc:Choice>
                <mc:Fallback>
                  <p:oleObj name="Equation" r:id="rId13" imgW="0" imgH="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3" y="2165"/>
                          <a:ext cx="212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9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2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9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6" grpId="0" autoUpdateAnimBg="0"/>
      <p:bldP spid="129027" grpId="0" autoUpdateAnimBg="0"/>
      <p:bldP spid="129028" grpId="0" autoUpdateAnimBg="0"/>
      <p:bldP spid="129029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942975" y="1679104"/>
            <a:ext cx="7239000" cy="121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kumimoji="1" lang="en-US" altLang="zh-CN" sz="24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          </a:t>
            </a:r>
            <a:r>
              <a:rPr kumimoji="1" lang="zh-CN" altLang="en-US" sz="3200" b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若随机变量</a:t>
            </a:r>
            <a:r>
              <a:rPr kumimoji="1" lang="en-US" altLang="zh-CN" sz="3200" b="1" i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X</a:t>
            </a:r>
            <a:r>
              <a:rPr kumimoji="1" lang="zh-CN" altLang="en-US" sz="3200" b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的概率分布如上式，则称</a:t>
            </a:r>
            <a:r>
              <a:rPr kumimoji="1" lang="en-US" altLang="zh-CN" sz="3200" b="1" i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X</a:t>
            </a:r>
            <a:r>
              <a:rPr kumimoji="1" lang="zh-CN" altLang="en-US" sz="3200" b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具有几何分布</a:t>
            </a:r>
            <a:r>
              <a:rPr kumimoji="1" lang="en-US" altLang="zh-CN" sz="3200" b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.                           </a:t>
            </a:r>
            <a:endParaRPr kumimoji="1" lang="en-US" altLang="zh-CN" sz="3200" b="1">
              <a:solidFill>
                <a:schemeClr val="accent4">
                  <a:lumMod val="1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30051" name="Rectangle 3"/>
          <p:cNvSpPr>
            <a14:cpLocks xmlns:a14="http://schemas.microsoft.com/office/drawing/2010/main" noChangeArrowheads="1"/>
          </p:cNvSpPr>
          <p:nvPr/>
        </p:nvSpPr>
        <p:spPr bwMode="auto">
          <a:xfrm>
            <a:off x="1171575" y="3080867"/>
            <a:ext cx="19510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不难验证</a:t>
            </a:r>
            <a:r>
              <a:rPr kumimoji="1" lang="en-US" altLang="zh-CN" sz="3200" b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:</a:t>
            </a:r>
            <a:endParaRPr kumimoji="1" lang="en-US" altLang="zh-CN" sz="3200" b="1">
              <a:solidFill>
                <a:schemeClr val="accent4">
                  <a:lumMod val="10000"/>
                </a:schemeClr>
              </a:solidFill>
              <a:latin typeface="Times New Roman" pitchFamily="18" charset="0"/>
            </a:endParaRPr>
          </a:p>
        </p:txBody>
      </p:sp>
      <p:graphicFrame>
        <p:nvGraphicFramePr>
          <p:cNvPr id="130052" name="Object 4"/>
          <p:cNvGraphicFramePr>
            <a:graphicFrameLocks noChangeAspect="1"/>
          </p:cNvGraphicFramePr>
          <p:nvPr/>
        </p:nvGraphicFramePr>
        <p:xfrm>
          <a:off x="2874385" y="3887678"/>
          <a:ext cx="3068205" cy="1150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45" name="Equation" r:id="rId1" imgW="0" imgH="0" progId="Equation.DSMT4">
                  <p:embed/>
                </p:oleObj>
              </mc:Choice>
              <mc:Fallback>
                <p:oleObj name="Equation" r:id="rId1" imgW="0" imgH="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4385" y="3887678"/>
                        <a:ext cx="3068205" cy="11502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/>
          <p:nvPr/>
        </p:nvGrpSpPr>
        <p:grpSpPr bwMode="auto">
          <a:xfrm>
            <a:off x="1476375" y="764704"/>
            <a:ext cx="6400800" cy="685800"/>
            <a:chOff x="1248" y="2131"/>
            <a:chExt cx="4032" cy="432"/>
          </a:xfrm>
          <a:noFill/>
        </p:grpSpPr>
        <p:sp>
          <p:nvSpPr>
            <p:cNvPr id="23558" name="Rectangle 6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1248" y="2131"/>
              <a:ext cx="4032" cy="4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graphicFrame>
          <p:nvGraphicFramePr>
            <p:cNvPr id="23559" name="Object 7"/>
            <p:cNvGraphicFramePr>
              <a:graphicFrameLocks noChangeAspect="1"/>
            </p:cNvGraphicFramePr>
            <p:nvPr/>
          </p:nvGraphicFramePr>
          <p:xfrm>
            <a:off x="3878" y="2158"/>
            <a:ext cx="1365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46" name="Equation" r:id="rId3" imgW="0" imgH="0" progId="Equation.DSMT4">
                    <p:embed/>
                  </p:oleObj>
                </mc:Choice>
                <mc:Fallback>
                  <p:oleObj name="Equation" r:id="rId3" imgW="0" imgH="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2158"/>
                          <a:ext cx="1365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0" name="Object 8"/>
            <p:cNvGraphicFramePr>
              <a:graphicFrameLocks noChangeAspect="1"/>
            </p:cNvGraphicFramePr>
            <p:nvPr/>
          </p:nvGraphicFramePr>
          <p:xfrm>
            <a:off x="1275" y="2148"/>
            <a:ext cx="2339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47" name="Equation" r:id="rId5" imgW="0" imgH="0" progId="Equation.DSMT4">
                    <p:embed/>
                  </p:oleObj>
                </mc:Choice>
                <mc:Fallback>
                  <p:oleObj name="Equation" r:id="rId5" imgW="0" imgH="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5" y="2148"/>
                          <a:ext cx="2339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0" grpId="0" autoUpdateAnimBg="0"/>
      <p:bldP spid="13005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251520" y="260648"/>
            <a:ext cx="8712968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kumimoji="1" sz="3200" b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 marL="1143000" indent="-228600" eaLnBrk="0" hangingPunct="0"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 marL="1600200" indent="-228600" eaLnBrk="0" hangingPunct="0"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 marL="2057400" indent="-228600" eaLnBrk="0" hangingPunct="0"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/>
              <a:t>3.  </a:t>
            </a:r>
            <a:r>
              <a:rPr lang="zh-CN" altLang="en-US" dirty="0" smtClean="0"/>
              <a:t>两点分布</a:t>
            </a:r>
            <a:r>
              <a:rPr lang="en-US" altLang="zh-CN" dirty="0" smtClean="0"/>
              <a:t>(0 </a:t>
            </a:r>
            <a:r>
              <a:rPr lang="en-US" altLang="zh-CN" dirty="0"/>
              <a:t>– 1 </a:t>
            </a:r>
            <a:r>
              <a:rPr lang="zh-CN" altLang="en-US" dirty="0" smtClean="0"/>
              <a:t>分布</a:t>
            </a:r>
            <a:r>
              <a:rPr lang="en-US" altLang="zh-CN" dirty="0" smtClean="0"/>
              <a:t>) Bernoulli Distribution</a:t>
            </a:r>
            <a:endParaRPr lang="zh-CN" altLang="en-US" dirty="0"/>
          </a:p>
        </p:txBody>
      </p:sp>
      <p:graphicFrame>
        <p:nvGraphicFramePr>
          <p:cNvPr id="131075" name="Object 3"/>
          <p:cNvGraphicFramePr>
            <a:graphicFrameLocks noChangeAspect="1"/>
          </p:cNvGraphicFramePr>
          <p:nvPr/>
        </p:nvGraphicFramePr>
        <p:xfrm>
          <a:off x="1912289" y="2864798"/>
          <a:ext cx="5321011" cy="711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5" name="Equation" r:id="rId1" imgW="0" imgH="0" progId="Equation.DSMT4">
                  <p:embed/>
                </p:oleObj>
              </mc:Choice>
              <mc:Fallback>
                <p:oleObj name="Equation" r:id="rId1" imgW="0" imgH="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2289" y="2864798"/>
                        <a:ext cx="5321011" cy="7114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77" name="Text Box 5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2136541" y="3695998"/>
            <a:ext cx="6569075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zh-CN" altLang="en-US" sz="32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凡试验只有两个结果</a:t>
            </a:r>
            <a:r>
              <a:rPr kumimoji="1" lang="en-US" altLang="zh-CN" sz="32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32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常用</a:t>
            </a:r>
            <a:r>
              <a:rPr kumimoji="1" lang="en-US" altLang="zh-CN" sz="32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0 – </a:t>
            </a:r>
            <a:r>
              <a:rPr kumimoji="1" lang="en-US" altLang="zh-CN" sz="3200" dirty="0" smtClean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32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分布描述</a:t>
            </a:r>
            <a:r>
              <a:rPr kumimoji="1" lang="en-US" altLang="zh-CN" sz="32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32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如产品是否合格、</a:t>
            </a:r>
            <a:r>
              <a:rPr kumimoji="1" lang="zh-CN" altLang="en-US" sz="3200" dirty="0" smtClean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人</a:t>
            </a:r>
            <a:r>
              <a:rPr kumimoji="1" lang="zh-CN" altLang="en-US" sz="32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口性别统计、系统是否正常、</a:t>
            </a:r>
            <a:r>
              <a:rPr kumimoji="1" lang="zh-CN" altLang="en-US" sz="3200" dirty="0" smtClean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电力消耗</a:t>
            </a:r>
            <a:r>
              <a:rPr kumimoji="1" lang="zh-CN" altLang="en-US" sz="32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是否超标等等</a:t>
            </a:r>
            <a:r>
              <a:rPr kumimoji="1" lang="en-US" altLang="zh-CN" sz="32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. </a:t>
            </a:r>
            <a:endParaRPr kumimoji="1" lang="zh-CN" altLang="en-US" sz="3200" dirty="0">
              <a:solidFill>
                <a:schemeClr val="accent4">
                  <a:lumMod val="1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2" name="Group 8"/>
          <p:cNvGrpSpPr/>
          <p:nvPr/>
        </p:nvGrpSpPr>
        <p:grpSpPr bwMode="auto">
          <a:xfrm>
            <a:off x="1619250" y="1125836"/>
            <a:ext cx="4191000" cy="1524000"/>
            <a:chOff x="1248" y="3062"/>
            <a:chExt cx="2640" cy="1018"/>
          </a:xfrm>
        </p:grpSpPr>
        <p:grpSp>
          <p:nvGrpSpPr>
            <p:cNvPr id="24592" name="Group 9"/>
            <p:cNvGrpSpPr/>
            <p:nvPr/>
          </p:nvGrpSpPr>
          <p:grpSpPr bwMode="auto">
            <a:xfrm>
              <a:off x="1248" y="3072"/>
              <a:ext cx="2640" cy="1008"/>
              <a:chOff x="1248" y="3072"/>
              <a:chExt cx="2640" cy="1008"/>
            </a:xfrm>
          </p:grpSpPr>
          <p:sp>
            <p:nvSpPr>
              <p:cNvPr id="24595" name="Line 10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1248" y="3600"/>
                <a:ext cx="26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accent4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4596" name="Line 11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2304" y="3072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accent4">
                      <a:lumMod val="10000"/>
                    </a:schemeClr>
                  </a:solidFill>
                </a:endParaRPr>
              </a:p>
            </p:txBody>
          </p:sp>
        </p:grpSp>
        <p:sp>
          <p:nvSpPr>
            <p:cNvPr id="24593" name="Text Box 12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305" y="3062"/>
              <a:ext cx="2311" cy="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4000" i="1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   X           </a:t>
              </a:r>
              <a:r>
                <a:rPr kumimoji="1" lang="en-US" altLang="zh-CN" sz="400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0       1</a:t>
              </a:r>
              <a:endParaRPr kumimoji="1" lang="en-US" altLang="zh-CN" sz="40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4594" name="Text Box 13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488" y="3600"/>
              <a:ext cx="2133" cy="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4000" i="1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 P</a:t>
              </a:r>
              <a:r>
                <a:rPr kumimoji="1" lang="en-US" altLang="zh-CN" sz="4000" i="1" baseline="-2500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k</a:t>
              </a:r>
              <a:r>
                <a:rPr kumimoji="1" lang="en-US" altLang="zh-CN" sz="4000" i="1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       </a:t>
              </a:r>
              <a:r>
                <a:rPr kumimoji="1" lang="en-US" altLang="zh-CN" sz="400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1 </a:t>
              </a:r>
              <a:r>
                <a:rPr kumimoji="1" lang="en-US" altLang="zh-CN" sz="4000" i="1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- p    p</a:t>
              </a:r>
              <a:endParaRPr kumimoji="1" lang="en-US" altLang="zh-CN" sz="4000" i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131086" name="Text Box 14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156325" y="1557636"/>
            <a:ext cx="1841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36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0 &lt; </a:t>
            </a:r>
            <a:r>
              <a:rPr kumimoji="1" lang="en-US" altLang="zh-CN" sz="3600" i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p</a:t>
            </a:r>
            <a:r>
              <a:rPr kumimoji="1" lang="en-US" altLang="zh-CN" sz="36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 &lt;</a:t>
            </a:r>
            <a:r>
              <a:rPr kumimoji="1" lang="en-US" altLang="zh-CN" sz="3600" i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6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endParaRPr kumimoji="1" lang="en-US" altLang="zh-CN" sz="3600">
              <a:solidFill>
                <a:schemeClr val="accent4">
                  <a:lumMod val="1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4" name="Group 15"/>
          <p:cNvGrpSpPr/>
          <p:nvPr/>
        </p:nvGrpSpPr>
        <p:grpSpPr bwMode="auto">
          <a:xfrm>
            <a:off x="685800" y="3573562"/>
            <a:ext cx="1371600" cy="1174750"/>
            <a:chOff x="528" y="1660"/>
            <a:chExt cx="864" cy="740"/>
          </a:xfrm>
        </p:grpSpPr>
        <p:sp>
          <p:nvSpPr>
            <p:cNvPr id="24588" name="Rectangle 16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528" y="1680"/>
              <a:ext cx="768" cy="720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grpSp>
          <p:nvGrpSpPr>
            <p:cNvPr id="24589" name="Group 17"/>
            <p:cNvGrpSpPr/>
            <p:nvPr/>
          </p:nvGrpSpPr>
          <p:grpSpPr bwMode="auto">
            <a:xfrm>
              <a:off x="576" y="1660"/>
              <a:ext cx="816" cy="740"/>
              <a:chOff x="384" y="1344"/>
              <a:chExt cx="816" cy="740"/>
            </a:xfrm>
          </p:grpSpPr>
          <p:sp>
            <p:nvSpPr>
              <p:cNvPr id="24590" name="Text Box 18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384" y="1344"/>
                <a:ext cx="81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3600" dirty="0">
                    <a:solidFill>
                      <a:schemeClr val="accent4">
                        <a:lumMod val="10000"/>
                      </a:schemeClr>
                    </a:solidFill>
                    <a:latin typeface="Times New Roman" pitchFamily="18" charset="0"/>
                    <a:ea typeface="黑体" pitchFamily="2" charset="-122"/>
                  </a:rPr>
                  <a:t>应用</a:t>
                </a:r>
                <a:endParaRPr kumimoji="1" lang="zh-CN" altLang="en-US" sz="3600" dirty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黑体" pitchFamily="2" charset="-122"/>
                </a:endParaRPr>
              </a:p>
            </p:txBody>
          </p:sp>
          <p:sp>
            <p:nvSpPr>
              <p:cNvPr id="24591" name="Text Box 19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398" y="1680"/>
                <a:ext cx="70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3600">
                    <a:solidFill>
                      <a:schemeClr val="accent4">
                        <a:lumMod val="10000"/>
                      </a:schemeClr>
                    </a:solidFill>
                    <a:latin typeface="Times New Roman" pitchFamily="18" charset="0"/>
                    <a:ea typeface="黑体" pitchFamily="2" charset="-122"/>
                  </a:rPr>
                  <a:t>场合</a:t>
                </a:r>
                <a:endParaRPr kumimoji="1" lang="zh-CN" altLang="en-US" sz="360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黑体" pitchFamily="2" charset="-122"/>
                </a:endParaRPr>
              </a:p>
            </p:txBody>
          </p:sp>
        </p:grpSp>
      </p:grpSp>
      <p:sp>
        <p:nvSpPr>
          <p:cNvPr id="131092" name="Text Box 20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900113" y="2926061"/>
            <a:ext cx="8159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或</a:t>
            </a:r>
            <a:endParaRPr kumimoji="1" lang="zh-CN" altLang="en-US" sz="3200">
              <a:solidFill>
                <a:schemeClr val="accent4">
                  <a:lumMod val="1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7" grpId="0" autoUpdateAnimBg="0"/>
      <p:bldP spid="131086" grpId="0" autoUpdateAnimBg="0"/>
      <p:bldP spid="13109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539750" y="188640"/>
            <a:ext cx="6264498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kumimoji="1" sz="3200" b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 marL="1143000" indent="-228600" eaLnBrk="0" hangingPunct="0"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 marL="1600200" indent="-228600" eaLnBrk="0" hangingPunct="0"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 marL="2057400" indent="-228600" eaLnBrk="0" hangingPunct="0"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/>
              <a:t>4. </a:t>
            </a:r>
            <a:r>
              <a:rPr lang="zh-CN" altLang="en-US" dirty="0" smtClean="0"/>
              <a:t>二项分布</a:t>
            </a:r>
            <a:r>
              <a:rPr lang="en-US" altLang="zh-CN" dirty="0" smtClean="0"/>
              <a:t>Binomial Distribution</a:t>
            </a:r>
            <a:endParaRPr lang="zh-CN" altLang="en-US" dirty="0"/>
          </a:p>
        </p:txBody>
      </p:sp>
      <p:sp>
        <p:nvSpPr>
          <p:cNvPr id="132099" name="Text Box 3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577850" y="955402"/>
            <a:ext cx="84137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3600" i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36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6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重</a:t>
            </a:r>
            <a:r>
              <a:rPr kumimoji="1" lang="en-US" altLang="zh-CN" sz="36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Bernoulli </a:t>
            </a:r>
            <a:r>
              <a:rPr kumimoji="1" lang="zh-CN" altLang="en-US" sz="36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试验中</a:t>
            </a:r>
            <a:r>
              <a:rPr kumimoji="1" lang="en-US" altLang="zh-CN" sz="36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3600" i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zh-CN" altLang="en-US" sz="36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是事件</a:t>
            </a:r>
            <a:r>
              <a:rPr kumimoji="1" lang="en-US" altLang="zh-CN" sz="3600" i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36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6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在 </a:t>
            </a:r>
            <a:r>
              <a:rPr kumimoji="1" lang="en-US" altLang="zh-CN" sz="3600" i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n </a:t>
            </a:r>
            <a:r>
              <a:rPr kumimoji="1" lang="zh-CN" altLang="en-US" sz="36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次试</a:t>
            </a:r>
            <a:endParaRPr kumimoji="1" lang="zh-CN" altLang="en-US" sz="3600" dirty="0">
              <a:solidFill>
                <a:schemeClr val="accent4">
                  <a:lumMod val="1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1" hangingPunct="1"/>
            <a:r>
              <a:rPr kumimoji="1" lang="zh-CN" altLang="en-US" sz="36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验中发生的次数 </a:t>
            </a:r>
            <a:r>
              <a:rPr kumimoji="1" lang="en-US" altLang="zh-CN" sz="36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3600" i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P</a:t>
            </a:r>
            <a:r>
              <a:rPr kumimoji="1" lang="en-US" altLang="zh-CN" sz="36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 (</a:t>
            </a:r>
            <a:r>
              <a:rPr kumimoji="1" lang="en-US" altLang="zh-CN" sz="3600" i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36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) = </a:t>
            </a:r>
            <a:r>
              <a:rPr kumimoji="1" lang="en-US" altLang="zh-CN" sz="3600" i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p ,</a:t>
            </a:r>
            <a:r>
              <a:rPr kumimoji="1" lang="zh-CN" altLang="en-US" sz="36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若</a:t>
            </a:r>
            <a:endParaRPr kumimoji="1" lang="zh-CN" altLang="en-US" sz="3600" dirty="0">
              <a:solidFill>
                <a:schemeClr val="accent4">
                  <a:lumMod val="1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32100" name="Object 4"/>
          <p:cNvGraphicFramePr>
            <a:graphicFrameLocks noChangeAspect="1"/>
          </p:cNvGraphicFramePr>
          <p:nvPr/>
        </p:nvGraphicFramePr>
        <p:xfrm>
          <a:off x="899592" y="2276723"/>
          <a:ext cx="7615238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66" name="Equation" r:id="rId1" imgW="0" imgH="0" progId="Equation.DSMT4">
                  <p:embed/>
                </p:oleObj>
              </mc:Choice>
              <mc:Fallback>
                <p:oleObj name="Equation" r:id="rId1" imgW="0" imgH="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276723"/>
                        <a:ext cx="7615238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1" name="Text Box 5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09600" y="3789040"/>
            <a:ext cx="8350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则称 </a:t>
            </a:r>
            <a:r>
              <a:rPr kumimoji="1" lang="en-US" altLang="zh-CN" sz="3600" i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zh-CN" altLang="en-US" sz="36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服从参数为</a:t>
            </a:r>
            <a:r>
              <a:rPr kumimoji="1" lang="en-US" altLang="zh-CN" sz="3600" i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36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3600" i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p</a:t>
            </a:r>
            <a:r>
              <a:rPr kumimoji="1" lang="en-US" altLang="zh-CN" sz="36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6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的</a:t>
            </a:r>
            <a:r>
              <a:rPr kumimoji="1" lang="zh-CN" altLang="en-US" sz="36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二项分布</a:t>
            </a:r>
            <a:r>
              <a:rPr kumimoji="1" lang="zh-CN" altLang="en-US" sz="36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，记作</a:t>
            </a:r>
            <a:endParaRPr kumimoji="1" lang="zh-CN" altLang="en-US" sz="3600" dirty="0">
              <a:solidFill>
                <a:schemeClr val="accent4">
                  <a:lumMod val="1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32102" name="Object 6"/>
          <p:cNvGraphicFramePr>
            <a:graphicFrameLocks noChangeAspect="1"/>
          </p:cNvGraphicFramePr>
          <p:nvPr/>
        </p:nvGraphicFramePr>
        <p:xfrm>
          <a:off x="3275913" y="4658824"/>
          <a:ext cx="2361987" cy="640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67" name="Equation" r:id="rId3" imgW="0" imgH="0" progId="Equation.DSMT4">
                  <p:embed/>
                </p:oleObj>
              </mc:Choice>
              <mc:Fallback>
                <p:oleObj name="Equation" r:id="rId3" imgW="0" imgH="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913" y="4658824"/>
                        <a:ext cx="2361987" cy="6400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3" name="Text Box 7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85800" y="5335902"/>
            <a:ext cx="5813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36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0–1 </a:t>
            </a:r>
            <a:r>
              <a:rPr kumimoji="1" lang="zh-CN" altLang="en-US" sz="36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分布是 </a:t>
            </a:r>
            <a:r>
              <a:rPr kumimoji="1" lang="en-US" altLang="zh-CN" sz="3600" i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36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 = 1 </a:t>
            </a:r>
            <a:r>
              <a:rPr kumimoji="1" lang="zh-CN" altLang="en-US" sz="36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的二项分布</a:t>
            </a:r>
            <a:endParaRPr kumimoji="1" lang="zh-CN" altLang="en-US" sz="3600">
              <a:solidFill>
                <a:schemeClr val="accent4">
                  <a:lumMod val="1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9" grpId="0" autoUpdateAnimBg="0"/>
      <p:bldP spid="132101" grpId="0" autoUpdateAnimBg="0"/>
      <p:bldP spid="132103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81000" y="176213"/>
            <a:ext cx="4313238" cy="6413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600" b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黑体" pitchFamily="2" charset="-122"/>
              </a:rPr>
              <a:t>二项分布的取值情况</a:t>
            </a:r>
            <a:endParaRPr kumimoji="1" lang="zh-CN" altLang="en-US" sz="3600" b="1">
              <a:solidFill>
                <a:schemeClr val="accent4">
                  <a:lumMod val="10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5003800" y="188913"/>
            <a:ext cx="2768600" cy="676275"/>
            <a:chOff x="2894" y="139"/>
            <a:chExt cx="1744" cy="426"/>
          </a:xfrm>
        </p:grpSpPr>
        <p:sp>
          <p:nvSpPr>
            <p:cNvPr id="26670" name="Text Box 4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894" y="139"/>
              <a:ext cx="3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sz="320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设</a:t>
              </a:r>
              <a:endParaRPr kumimoji="1" lang="zh-CN" altLang="en-US" sz="32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6671" name="Object 5"/>
            <p:cNvGraphicFramePr>
              <a:graphicFrameLocks noChangeAspect="1"/>
            </p:cNvGraphicFramePr>
            <p:nvPr/>
          </p:nvGraphicFramePr>
          <p:xfrm>
            <a:off x="3358" y="190"/>
            <a:ext cx="1280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95" name="Equation" r:id="rId1" imgW="0" imgH="0" progId="Equation.DSMT4">
                    <p:embed/>
                  </p:oleObj>
                </mc:Choice>
                <mc:Fallback>
                  <p:oleObj name="Equation" r:id="rId1" imgW="0" imgH="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8" y="190"/>
                          <a:ext cx="1280" cy="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"/>
          <p:cNvGrpSpPr/>
          <p:nvPr/>
        </p:nvGrpSpPr>
        <p:grpSpPr bwMode="auto">
          <a:xfrm>
            <a:off x="228600" y="1771650"/>
            <a:ext cx="8686800" cy="1189038"/>
            <a:chOff x="144" y="1116"/>
            <a:chExt cx="5472" cy="749"/>
          </a:xfrm>
        </p:grpSpPr>
        <p:sp>
          <p:nvSpPr>
            <p:cNvPr id="26667" name="Line 7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192" y="1488"/>
              <a:ext cx="5424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26668" name="Text Box 8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44" y="1500"/>
              <a:ext cx="54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.039  .156  .273  .273  .179  .068  .017  .0024  .0000</a:t>
              </a:r>
              <a:endParaRPr kumimoji="1" lang="en-US" altLang="zh-CN" sz="32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6669" name="Text Box 9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78" y="1116"/>
              <a:ext cx="51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0        1       2       3      4        5       6        7         8 </a:t>
              </a:r>
              <a:endParaRPr kumimoji="1" lang="en-US" altLang="zh-CN" sz="32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133130" name="Object 10"/>
          <p:cNvGraphicFramePr>
            <a:graphicFrameLocks noChangeAspect="1"/>
          </p:cNvGraphicFramePr>
          <p:nvPr/>
        </p:nvGraphicFramePr>
        <p:xfrm>
          <a:off x="699078" y="993126"/>
          <a:ext cx="7949045" cy="653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96" name="Equation" r:id="rId3" imgW="0" imgH="0" progId="Equation.DSMT4">
                  <p:embed/>
                </p:oleObj>
              </mc:Choice>
              <mc:Fallback>
                <p:oleObj name="Equation" r:id="rId3" imgW="0" imgH="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078" y="993126"/>
                        <a:ext cx="7949045" cy="6537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1"/>
          <p:cNvGrpSpPr/>
          <p:nvPr/>
        </p:nvGrpSpPr>
        <p:grpSpPr bwMode="auto">
          <a:xfrm>
            <a:off x="228600" y="4267200"/>
            <a:ext cx="2057400" cy="579438"/>
            <a:chOff x="528" y="2688"/>
            <a:chExt cx="1296" cy="365"/>
          </a:xfrm>
        </p:grpSpPr>
        <p:sp>
          <p:nvSpPr>
            <p:cNvPr id="26665" name="Text Box 12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8" y="2688"/>
              <a:ext cx="638" cy="365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0</a:t>
              </a:r>
              <a:r>
                <a:rPr kumimoji="1" lang="en-US" altLang="zh-CN" sz="2400" b="1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.</a:t>
              </a:r>
              <a:r>
                <a:rPr kumimoji="1" lang="en-US" altLang="zh-CN" sz="240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273</a:t>
              </a:r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•</a:t>
              </a:r>
              <a:endParaRPr kumimoji="1" lang="en-US" altLang="zh-CN" sz="32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6666" name="Line 13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1104" y="2880"/>
              <a:ext cx="720" cy="0"/>
            </a:xfrm>
            <a:prstGeom prst="line">
              <a:avLst/>
            </a:prstGeom>
            <a:noFill/>
            <a:ln w="19050" cap="rnd">
              <a:solidFill>
                <a:srgbClr val="C00000"/>
              </a:solidFill>
              <a:prstDash val="sysDot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5" name="Group 14"/>
          <p:cNvGrpSpPr/>
          <p:nvPr/>
        </p:nvGrpSpPr>
        <p:grpSpPr bwMode="auto">
          <a:xfrm>
            <a:off x="3657600" y="3048003"/>
            <a:ext cx="5365750" cy="598488"/>
            <a:chOff x="2294" y="2028"/>
            <a:chExt cx="3380" cy="377"/>
          </a:xfrm>
        </p:grpSpPr>
        <p:sp>
          <p:nvSpPr>
            <p:cNvPr id="26663" name="Text Box 15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294" y="2028"/>
              <a:ext cx="33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sz="320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由图表可见 </a:t>
              </a:r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, </a:t>
              </a:r>
              <a:r>
                <a:rPr kumimoji="1" lang="zh-CN" altLang="en-US" sz="320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当                时，</a:t>
              </a:r>
              <a:endParaRPr kumimoji="1" lang="zh-CN" altLang="en-US" sz="32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6664" name="Object 16"/>
            <p:cNvGraphicFramePr>
              <a:graphicFrameLocks noChangeAspect="1"/>
            </p:cNvGraphicFramePr>
            <p:nvPr/>
          </p:nvGraphicFramePr>
          <p:xfrm>
            <a:off x="4109" y="2059"/>
            <a:ext cx="951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97" name="Equation" r:id="rId5" imgW="0" imgH="0" progId="Equation.DSMT4">
                    <p:embed/>
                  </p:oleObj>
                </mc:Choice>
                <mc:Fallback>
                  <p:oleObj name="Equation" r:id="rId5" imgW="0" imgH="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9" y="2059"/>
                          <a:ext cx="951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137" name="Text Box 17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657600" y="3505200"/>
            <a:ext cx="3028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2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分布取得最大值</a:t>
            </a:r>
            <a:endParaRPr kumimoji="1" lang="zh-CN" altLang="en-US" sz="3200">
              <a:solidFill>
                <a:schemeClr val="accent4">
                  <a:lumMod val="1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33138" name="Object 18"/>
          <p:cNvGraphicFramePr>
            <a:graphicFrameLocks noChangeAspect="1"/>
          </p:cNvGraphicFramePr>
          <p:nvPr/>
        </p:nvGraphicFramePr>
        <p:xfrm>
          <a:off x="4780612" y="4037734"/>
          <a:ext cx="3092739" cy="585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98" name="Equation" r:id="rId7" imgW="0" imgH="0" progId="Equation.DSMT4">
                  <p:embed/>
                </p:oleObj>
              </mc:Choice>
              <mc:Fallback>
                <p:oleObj name="Equation" r:id="rId7" imgW="0" imgH="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0612" y="4037734"/>
                        <a:ext cx="3092739" cy="5859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61" name="Text Box 20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657600" y="4572000"/>
            <a:ext cx="53142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2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此时</a:t>
            </a:r>
            <a:r>
              <a:rPr kumimoji="1" lang="zh-CN" altLang="en-US" sz="3200" dirty="0" smtClean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的</a:t>
            </a:r>
            <a:r>
              <a:rPr kumimoji="1" lang="en-US" altLang="zh-CN" sz="3200" i="1" dirty="0" smtClean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zh-CN" altLang="en-US" sz="3200" dirty="0" smtClean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称为</a:t>
            </a:r>
            <a:r>
              <a:rPr kumimoji="1" lang="zh-CN" altLang="en-US" sz="32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最可能成功次数</a:t>
            </a:r>
            <a:endParaRPr kumimoji="1" lang="zh-CN" altLang="en-US" sz="3200" dirty="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7" name="Group 22"/>
          <p:cNvGrpSpPr/>
          <p:nvPr/>
        </p:nvGrpSpPr>
        <p:grpSpPr bwMode="auto">
          <a:xfrm>
            <a:off x="3352800" y="2971800"/>
            <a:ext cx="5715000" cy="2133600"/>
            <a:chOff x="2112" y="1872"/>
            <a:chExt cx="3600" cy="1344"/>
          </a:xfrm>
        </p:grpSpPr>
        <p:sp>
          <p:nvSpPr>
            <p:cNvPr id="26657" name="Line 23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2112" y="1872"/>
              <a:ext cx="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26658" name="Line 24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2112" y="3216"/>
              <a:ext cx="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26659" name="Line 25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2112" y="1872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26660" name="Line 26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5712" y="1872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8" name="Group 27"/>
          <p:cNvGrpSpPr/>
          <p:nvPr/>
        </p:nvGrpSpPr>
        <p:grpSpPr bwMode="auto">
          <a:xfrm>
            <a:off x="549275" y="3352800"/>
            <a:ext cx="7223125" cy="3581400"/>
            <a:chOff x="346" y="2112"/>
            <a:chExt cx="4550" cy="2256"/>
          </a:xfrm>
        </p:grpSpPr>
        <p:sp>
          <p:nvSpPr>
            <p:cNvPr id="26637" name="Line 28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56" y="3876"/>
              <a:ext cx="451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26638" name="Text Box 29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666" y="3871"/>
              <a:ext cx="23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x</a:t>
              </a:r>
              <a:endParaRPr kumimoji="1" lang="en-US" altLang="zh-CN" sz="3200" i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6639" name="Line 30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692" y="2244"/>
              <a:ext cx="0" cy="177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26640" name="Text Box 31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46" y="2112"/>
              <a:ext cx="2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P</a:t>
              </a:r>
              <a:endParaRPr kumimoji="1" lang="en-US" altLang="zh-CN" sz="3200" i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6641" name="Text Box 32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77" y="3696"/>
              <a:ext cx="244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•</a:t>
              </a:r>
              <a:endParaRPr kumimoji="1" lang="en-US" altLang="zh-CN" sz="32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endParaRPr>
            </a:p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0</a:t>
              </a:r>
              <a:endParaRPr kumimoji="1" lang="en-US" altLang="zh-CN" sz="32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6642" name="Text Box 33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972" y="3688"/>
              <a:ext cx="244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•</a:t>
              </a:r>
              <a:endParaRPr kumimoji="1" lang="en-US" altLang="zh-CN" sz="32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endParaRPr>
            </a:p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endParaRPr kumimoji="1" lang="en-US" altLang="zh-CN" sz="32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6643" name="Text Box 34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368" y="3688"/>
              <a:ext cx="244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•</a:t>
              </a:r>
              <a:endParaRPr kumimoji="1" lang="en-US" altLang="zh-CN" sz="32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endParaRPr>
            </a:p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2</a:t>
              </a:r>
              <a:endParaRPr kumimoji="1" lang="en-US" altLang="zh-CN" sz="32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6644" name="Text Box 35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748" y="3684"/>
              <a:ext cx="244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•</a:t>
              </a:r>
              <a:endParaRPr kumimoji="1" lang="en-US" altLang="zh-CN" sz="32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endParaRPr>
            </a:p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3</a:t>
              </a:r>
              <a:endParaRPr kumimoji="1" lang="en-US" altLang="zh-CN" sz="32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6645" name="Text Box 36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132" y="3684"/>
              <a:ext cx="244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•</a:t>
              </a:r>
              <a:endParaRPr kumimoji="1" lang="en-US" altLang="zh-CN" sz="32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endParaRPr>
            </a:p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4</a:t>
              </a:r>
              <a:endParaRPr kumimoji="1" lang="en-US" altLang="zh-CN" sz="32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6646" name="Text Box 37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516" y="3684"/>
              <a:ext cx="244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•</a:t>
              </a:r>
              <a:endParaRPr kumimoji="1" lang="en-US" altLang="zh-CN" sz="32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endParaRPr>
            </a:p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5</a:t>
              </a:r>
              <a:endParaRPr kumimoji="1" lang="en-US" altLang="zh-CN" sz="32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6647" name="Text Box 38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900" y="3688"/>
              <a:ext cx="244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•</a:t>
              </a:r>
              <a:endParaRPr kumimoji="1" lang="en-US" altLang="zh-CN" sz="32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endParaRPr>
            </a:p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6</a:t>
              </a:r>
              <a:endParaRPr kumimoji="1" lang="en-US" altLang="zh-CN" sz="32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6648" name="Text Box 39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288" y="3688"/>
              <a:ext cx="244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•</a:t>
              </a:r>
              <a:endParaRPr kumimoji="1" lang="en-US" altLang="zh-CN" sz="32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endParaRPr>
            </a:p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7</a:t>
              </a:r>
              <a:endParaRPr kumimoji="1" lang="en-US" altLang="zh-CN" sz="32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6649" name="Text Box 40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676" y="3688"/>
              <a:ext cx="244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•</a:t>
              </a:r>
              <a:endParaRPr kumimoji="1" lang="en-US" altLang="zh-CN" sz="32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endParaRPr>
            </a:p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8</a:t>
              </a:r>
              <a:endParaRPr kumimoji="1" lang="en-US" altLang="zh-CN" sz="32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6650" name="Line 41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1076" y="3292"/>
              <a:ext cx="0" cy="576"/>
            </a:xfrm>
            <a:prstGeom prst="line">
              <a:avLst/>
            </a:prstGeom>
            <a:noFill/>
            <a:ln w="19050">
              <a:solidFill>
                <a:srgbClr val="66FF66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26651" name="Line 42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1471" y="2860"/>
              <a:ext cx="0" cy="1026"/>
            </a:xfrm>
            <a:prstGeom prst="line">
              <a:avLst/>
            </a:prstGeom>
            <a:noFill/>
            <a:ln w="19050">
              <a:solidFill>
                <a:srgbClr val="66FF66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26652" name="Line 43"/>
            <p:cNvSpPr>
              <a14:cpLocks xmlns:a14="http://schemas.microsoft.com/office/drawing/2010/main" noChangeShapeType="1"/>
            </p:cNvSpPr>
            <p:nvPr/>
          </p:nvSpPr>
          <p:spPr bwMode="auto">
            <a:xfrm flipH="1" flipV="1">
              <a:off x="2228" y="3244"/>
              <a:ext cx="2" cy="634"/>
            </a:xfrm>
            <a:prstGeom prst="line">
              <a:avLst/>
            </a:prstGeom>
            <a:noFill/>
            <a:ln w="19050">
              <a:solidFill>
                <a:srgbClr val="66FF66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26653" name="Line 44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2612" y="3628"/>
              <a:ext cx="0" cy="240"/>
            </a:xfrm>
            <a:prstGeom prst="line">
              <a:avLst/>
            </a:prstGeom>
            <a:noFill/>
            <a:ln w="19050">
              <a:solidFill>
                <a:srgbClr val="66FF66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26654" name="Line 45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2996" y="3772"/>
              <a:ext cx="0" cy="96"/>
            </a:xfrm>
            <a:prstGeom prst="line">
              <a:avLst/>
            </a:prstGeom>
            <a:noFill/>
            <a:ln w="19050">
              <a:solidFill>
                <a:srgbClr val="66FF66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26655" name="Line 46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365" y="3820"/>
              <a:ext cx="0" cy="79"/>
            </a:xfrm>
            <a:prstGeom prst="line">
              <a:avLst/>
            </a:prstGeom>
            <a:noFill/>
            <a:ln w="19050">
              <a:solidFill>
                <a:srgbClr val="66FF66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26656" name="Line 47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1824" y="2862"/>
              <a:ext cx="0" cy="1026"/>
            </a:xfrm>
            <a:prstGeom prst="line">
              <a:avLst/>
            </a:prstGeom>
            <a:noFill/>
            <a:ln w="19050">
              <a:solidFill>
                <a:srgbClr val="66FF66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7" grpId="0" autoUpdateAnimBg="0"/>
      <p:bldP spid="2666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593725" y="116632"/>
            <a:ext cx="3141939" cy="662580"/>
            <a:chOff x="374" y="294"/>
            <a:chExt cx="1733" cy="364"/>
          </a:xfrm>
        </p:grpSpPr>
        <p:sp>
          <p:nvSpPr>
            <p:cNvPr id="27713" name="Text Box 3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74" y="294"/>
              <a:ext cx="328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sz="320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设</a:t>
              </a:r>
              <a:endParaRPr kumimoji="1" lang="zh-CN" altLang="en-US" sz="32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7714" name="Object 4"/>
            <p:cNvGraphicFramePr>
              <a:graphicFrameLocks noChangeAspect="1"/>
            </p:cNvGraphicFramePr>
            <p:nvPr/>
          </p:nvGraphicFramePr>
          <p:xfrm>
            <a:off x="699" y="341"/>
            <a:ext cx="1408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83" name="Equation" r:id="rId1" imgW="0" imgH="0" progId="Equation.DSMT4">
                    <p:embed/>
                  </p:oleObj>
                </mc:Choice>
                <mc:Fallback>
                  <p:oleObj name="Equation" r:id="rId1" imgW="0" imgH="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9" y="341"/>
                          <a:ext cx="1408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"/>
          <p:cNvGrpSpPr/>
          <p:nvPr/>
        </p:nvGrpSpPr>
        <p:grpSpPr bwMode="auto">
          <a:xfrm>
            <a:off x="0" y="1031032"/>
            <a:ext cx="9253538" cy="1189038"/>
            <a:chOff x="144" y="1116"/>
            <a:chExt cx="5829" cy="749"/>
          </a:xfrm>
        </p:grpSpPr>
        <p:sp>
          <p:nvSpPr>
            <p:cNvPr id="27710" name="Line 6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192" y="1488"/>
              <a:ext cx="5424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27711" name="Text Box 7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44" y="1500"/>
              <a:ext cx="576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.01  .06 .14  .21  .22  .18  .11  .06  .02  .01  .002  &lt; .001</a:t>
              </a:r>
              <a:endParaRPr kumimoji="1" lang="en-US" altLang="zh-CN" sz="32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7712" name="Text Box 8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78" y="1116"/>
              <a:ext cx="569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0     1    2     3     4     5     6     7     8    9     10   11 ~ 20</a:t>
              </a:r>
              <a:endParaRPr kumimoji="1" lang="en-US" altLang="zh-CN" sz="32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4" name="Group 9"/>
          <p:cNvGrpSpPr/>
          <p:nvPr/>
        </p:nvGrpSpPr>
        <p:grpSpPr bwMode="auto">
          <a:xfrm>
            <a:off x="669925" y="2662982"/>
            <a:ext cx="7223125" cy="3654425"/>
            <a:chOff x="422" y="1844"/>
            <a:chExt cx="4550" cy="2302"/>
          </a:xfrm>
        </p:grpSpPr>
        <p:sp>
          <p:nvSpPr>
            <p:cNvPr id="27666" name="Text Box 10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978" y="3456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•</a:t>
              </a:r>
              <a:endParaRPr kumimoji="1" lang="en-US" altLang="zh-CN" sz="32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7667" name="Text Box 11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360" y="3456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•</a:t>
              </a:r>
              <a:endParaRPr kumimoji="1" lang="en-US" altLang="zh-CN" sz="32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grpSp>
          <p:nvGrpSpPr>
            <p:cNvPr id="27668" name="Group 12"/>
            <p:cNvGrpSpPr/>
            <p:nvPr/>
          </p:nvGrpSpPr>
          <p:grpSpPr bwMode="auto">
            <a:xfrm>
              <a:off x="422" y="1844"/>
              <a:ext cx="4550" cy="2302"/>
              <a:chOff x="422" y="1844"/>
              <a:chExt cx="4550" cy="2302"/>
            </a:xfrm>
          </p:grpSpPr>
          <p:sp>
            <p:nvSpPr>
              <p:cNvPr id="27669" name="Text Box 13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742" y="3603"/>
                <a:ext cx="23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kumimoji="1" lang="en-US" altLang="zh-CN" sz="3200" i="1">
                    <a:solidFill>
                      <a:schemeClr val="accent4">
                        <a:lumMod val="10000"/>
                      </a:schemeClr>
                    </a:solidFill>
                    <a:latin typeface="Times New Roman" pitchFamily="18" charset="0"/>
                    <a:ea typeface="楷体_GB2312" pitchFamily="49" charset="-122"/>
                  </a:rPr>
                  <a:t>x</a:t>
                </a:r>
                <a:endParaRPr kumimoji="1" lang="en-US" altLang="zh-CN" sz="3200" i="1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27670" name="Text Box 14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22" y="1844"/>
                <a:ext cx="27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kumimoji="1" lang="en-US" altLang="zh-CN" sz="3200" i="1">
                    <a:solidFill>
                      <a:schemeClr val="accent4">
                        <a:lumMod val="10000"/>
                      </a:schemeClr>
                    </a:solidFill>
                    <a:latin typeface="Times New Roman" pitchFamily="18" charset="0"/>
                    <a:ea typeface="楷体_GB2312" pitchFamily="49" charset="-122"/>
                  </a:rPr>
                  <a:t>P</a:t>
                </a:r>
                <a:endParaRPr kumimoji="1" lang="en-US" altLang="zh-CN" sz="3200" i="1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27671" name="Text Box 15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2778" y="3456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kumimoji="1" lang="en-US" altLang="zh-CN" sz="3200">
                    <a:solidFill>
                      <a:schemeClr val="accent4">
                        <a:lumMod val="10000"/>
                      </a:schemeClr>
                    </a:solidFill>
                    <a:latin typeface="Times New Roman" pitchFamily="18" charset="0"/>
                    <a:ea typeface="楷体_GB2312" pitchFamily="49" charset="-122"/>
                  </a:rPr>
                  <a:t>•</a:t>
                </a:r>
                <a:endPara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27672" name="Text Box 16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3945" y="3460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kumimoji="1" lang="en-US" altLang="zh-CN" sz="3200">
                    <a:solidFill>
                      <a:schemeClr val="accent4">
                        <a:lumMod val="10000"/>
                      </a:schemeClr>
                    </a:solidFill>
                    <a:latin typeface="Times New Roman" pitchFamily="18" charset="0"/>
                    <a:ea typeface="楷体_GB2312" pitchFamily="49" charset="-122"/>
                  </a:rPr>
                  <a:t>•</a:t>
                </a:r>
                <a:endPara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27673" name="Text Box 17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320" y="3456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kumimoji="1" lang="en-US" altLang="zh-CN" sz="3200">
                    <a:solidFill>
                      <a:schemeClr val="accent4">
                        <a:lumMod val="10000"/>
                      </a:schemeClr>
                    </a:solidFill>
                    <a:latin typeface="Times New Roman" pitchFamily="18" charset="0"/>
                    <a:ea typeface="楷体_GB2312" pitchFamily="49" charset="-122"/>
                  </a:rPr>
                  <a:t>•</a:t>
                </a:r>
                <a:endPara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27674" name="Group 18"/>
              <p:cNvGrpSpPr/>
              <p:nvPr/>
            </p:nvGrpSpPr>
            <p:grpSpPr bwMode="auto">
              <a:xfrm>
                <a:off x="432" y="1976"/>
                <a:ext cx="4512" cy="2170"/>
                <a:chOff x="432" y="1976"/>
                <a:chExt cx="4512" cy="2170"/>
              </a:xfrm>
            </p:grpSpPr>
            <p:sp>
              <p:nvSpPr>
                <p:cNvPr id="27675" name="Text Box 19"/>
                <p:cNvSpPr txBox="1"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3730" y="3447"/>
                  <a:ext cx="206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3200">
                      <a:solidFill>
                        <a:schemeClr val="accent4">
                          <a:lumMod val="10000"/>
                        </a:schemeClr>
                      </a:solidFill>
                      <a:latin typeface="Times New Roman" pitchFamily="18" charset="0"/>
                      <a:ea typeface="楷体_GB2312" pitchFamily="49" charset="-122"/>
                    </a:rPr>
                    <a:t>•</a:t>
                  </a:r>
                  <a:endParaRPr kumimoji="1" lang="en-US" altLang="zh-CN" sz="3200">
                    <a:solidFill>
                      <a:schemeClr val="accent4">
                        <a:lumMod val="10000"/>
                      </a:schemeClr>
                    </a:solidFill>
                    <a:latin typeface="Times New Roman" pitchFamily="18" charset="0"/>
                    <a:ea typeface="楷体_GB2312" pitchFamily="49" charset="-122"/>
                  </a:endParaRPr>
                </a:p>
              </p:txBody>
            </p:sp>
            <p:grpSp>
              <p:nvGrpSpPr>
                <p:cNvPr id="27676" name="Group 20"/>
                <p:cNvGrpSpPr/>
                <p:nvPr/>
              </p:nvGrpSpPr>
              <p:grpSpPr bwMode="auto">
                <a:xfrm>
                  <a:off x="432" y="1976"/>
                  <a:ext cx="4512" cy="2170"/>
                  <a:chOff x="432" y="1976"/>
                  <a:chExt cx="4512" cy="2170"/>
                </a:xfrm>
              </p:grpSpPr>
              <p:sp>
                <p:nvSpPr>
                  <p:cNvPr id="27677" name="Line 21"/>
                  <p:cNvSpPr>
                    <a14:cpLocks xmlns:a14="http://schemas.microsoft.com/office/drawing/2010/main" noChangeShapeType="1"/>
                  </p:cNvSpPr>
                  <p:nvPr/>
                </p:nvSpPr>
                <p:spPr bwMode="auto">
                  <a:xfrm flipV="1">
                    <a:off x="807" y="3591"/>
                    <a:ext cx="0" cy="48"/>
                  </a:xfrm>
                  <a:prstGeom prst="line">
                    <a:avLst/>
                  </a:prstGeom>
                  <a:noFill/>
                  <a:ln w="9525">
                    <a:solidFill>
                      <a:srgbClr val="66FF66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>
                      <a:solidFill>
                        <a:schemeClr val="accent4">
                          <a:lumMod val="10000"/>
                        </a:schemeClr>
                      </a:solidFill>
                    </a:endParaRPr>
                  </a:p>
                </p:txBody>
              </p:sp>
              <p:grpSp>
                <p:nvGrpSpPr>
                  <p:cNvPr id="27678" name="Group 22"/>
                  <p:cNvGrpSpPr/>
                  <p:nvPr/>
                </p:nvGrpSpPr>
                <p:grpSpPr bwMode="auto">
                  <a:xfrm>
                    <a:off x="432" y="1976"/>
                    <a:ext cx="4512" cy="2170"/>
                    <a:chOff x="432" y="1976"/>
                    <a:chExt cx="4512" cy="2170"/>
                  </a:xfrm>
                </p:grpSpPr>
                <p:sp>
                  <p:nvSpPr>
                    <p:cNvPr id="27679" name="Line 23"/>
                    <p:cNvSpPr>
                      <a14:cpLocks xmlns:a14="http://schemas.microsoft.com/office/drawing/2010/main" noChangeShapeType="1"/>
                    </p:cNvSpPr>
                    <p:nvPr/>
                  </p:nvSpPr>
                  <p:spPr bwMode="auto">
                    <a:xfrm flipV="1">
                      <a:off x="768" y="1976"/>
                      <a:ext cx="0" cy="1776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FF"/>
                      </a:solidFill>
                      <a:miter lim="800000"/>
                      <a:tailEnd type="stealth" w="lg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7680" name="Line 24"/>
                    <p:cNvSpPr>
                      <a14:cpLocks xmlns:a14="http://schemas.microsoft.com/office/drawing/2010/main" noChangeShapeType="1"/>
                    </p:cNvSpPr>
                    <p:nvPr/>
                  </p:nvSpPr>
                  <p:spPr bwMode="auto">
                    <a:xfrm flipV="1">
                      <a:off x="1584" y="2535"/>
                      <a:ext cx="0" cy="1122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66FF66"/>
                      </a:solidFill>
                      <a:miter lim="800000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p:txBody>
                </p:sp>
                <p:grpSp>
                  <p:nvGrpSpPr>
                    <p:cNvPr id="27681" name="Group 25"/>
                    <p:cNvGrpSpPr/>
                    <p:nvPr/>
                  </p:nvGrpSpPr>
                  <p:grpSpPr bwMode="auto">
                    <a:xfrm>
                      <a:off x="432" y="2640"/>
                      <a:ext cx="4512" cy="1506"/>
                      <a:chOff x="432" y="2640"/>
                      <a:chExt cx="4512" cy="1506"/>
                    </a:xfrm>
                  </p:grpSpPr>
                  <p:grpSp>
                    <p:nvGrpSpPr>
                      <p:cNvPr id="27682" name="Group 26"/>
                      <p:cNvGrpSpPr/>
                      <p:nvPr/>
                    </p:nvGrpSpPr>
                    <p:grpSpPr bwMode="auto">
                      <a:xfrm>
                        <a:off x="432" y="2640"/>
                        <a:ext cx="4512" cy="1506"/>
                        <a:chOff x="432" y="2640"/>
                        <a:chExt cx="4512" cy="1506"/>
                      </a:xfrm>
                    </p:grpSpPr>
                    <p:sp>
                      <p:nvSpPr>
                        <p:cNvPr id="27684" name="Line 27"/>
                        <p:cNvSpPr>
                          <a14:cpLocks xmlns:a14="http://schemas.microsoft.com/office/drawing/2010/main" noChangeShapeType="1"/>
                        </p:cNvSpPr>
                        <p:nvPr/>
                      </p:nvSpPr>
                      <p:spPr bwMode="auto">
                        <a:xfrm flipV="1">
                          <a:off x="999" y="3360"/>
                          <a:ext cx="0" cy="288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66FF66"/>
                          </a:solidFill>
                          <a:miter lim="800000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/>
                        <a:lstStyle/>
                        <a:p>
                          <a:endParaRPr lang="zh-CN" altLang="en-US">
                            <a:solidFill>
                              <a:schemeClr val="accent4">
                                <a:lumMod val="10000"/>
                              </a:schemeClr>
                            </a:solidFill>
                          </a:endParaRPr>
                        </a:p>
                      </p:txBody>
                    </p:sp>
                    <p:sp>
                      <p:nvSpPr>
                        <p:cNvPr id="27685" name="Line 28"/>
                        <p:cNvSpPr>
                          <a14:cpLocks xmlns:a14="http://schemas.microsoft.com/office/drawing/2010/main" noChangeShapeType="1"/>
                        </p:cNvSpPr>
                        <p:nvPr/>
                      </p:nvSpPr>
                      <p:spPr bwMode="auto">
                        <a:xfrm flipV="1">
                          <a:off x="1191" y="2976"/>
                          <a:ext cx="0" cy="672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66FF66"/>
                          </a:solidFill>
                          <a:miter lim="800000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/>
                        <a:lstStyle/>
                        <a:p>
                          <a:endParaRPr lang="zh-CN" altLang="en-US">
                            <a:solidFill>
                              <a:schemeClr val="accent4">
                                <a:lumMod val="10000"/>
                              </a:schemeClr>
                            </a:solidFill>
                          </a:endParaRPr>
                        </a:p>
                      </p:txBody>
                    </p:sp>
                    <p:sp>
                      <p:nvSpPr>
                        <p:cNvPr id="27686" name="Line 29"/>
                        <p:cNvSpPr>
                          <a14:cpLocks xmlns:a14="http://schemas.microsoft.com/office/drawing/2010/main" noChangeShapeType="1"/>
                        </p:cNvSpPr>
                        <p:nvPr/>
                      </p:nvSpPr>
                      <p:spPr bwMode="auto">
                        <a:xfrm flipV="1">
                          <a:off x="1383" y="2640"/>
                          <a:ext cx="0" cy="1008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66FF66"/>
                          </a:solidFill>
                          <a:miter lim="800000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/>
                        <a:lstStyle/>
                        <a:p>
                          <a:endParaRPr lang="zh-CN" altLang="en-US">
                            <a:solidFill>
                              <a:schemeClr val="accent4">
                                <a:lumMod val="10000"/>
                              </a:schemeClr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27687" name="Group 30"/>
                        <p:cNvGrpSpPr/>
                        <p:nvPr/>
                      </p:nvGrpSpPr>
                      <p:grpSpPr bwMode="auto">
                        <a:xfrm>
                          <a:off x="432" y="2736"/>
                          <a:ext cx="4512" cy="1410"/>
                          <a:chOff x="432" y="2736"/>
                          <a:chExt cx="4512" cy="1410"/>
                        </a:xfrm>
                      </p:grpSpPr>
                      <p:grpSp>
                        <p:nvGrpSpPr>
                          <p:cNvPr id="27688" name="Group 31"/>
                          <p:cNvGrpSpPr/>
                          <p:nvPr/>
                        </p:nvGrpSpPr>
                        <p:grpSpPr bwMode="auto">
                          <a:xfrm>
                            <a:off x="432" y="2736"/>
                            <a:ext cx="4512" cy="1410"/>
                            <a:chOff x="432" y="2727"/>
                            <a:chExt cx="4512" cy="1410"/>
                          </a:xfrm>
                        </p:grpSpPr>
                        <p:sp>
                          <p:nvSpPr>
                            <p:cNvPr id="27692" name="Text Box 32"/>
                            <p:cNvSpPr txBox="1">
                              <a14:cpLocks xmlns:a14="http://schemas.microsoft.com/office/drawing/2010/main" noChangeArrowheads="1"/>
                            </p:cNvSpPr>
                            <p:nvPr/>
                          </p:nvSpPr>
                          <p:spPr bwMode="auto">
                            <a:xfrm>
                              <a:off x="905" y="3459"/>
                              <a:ext cx="244" cy="67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wrap="none">
                              <a:spAutoFit/>
                            </a:bodyPr>
                            <a:lstStyle>
                              <a:lvl1pPr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Verdana" pitchFamily="34" charset="0"/>
                                  <a:ea typeface="宋体" charset="-122"/>
                                </a:defRPr>
                              </a:lvl1pPr>
                              <a:lvl2pPr marL="742950" indent="-28575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Verdana" pitchFamily="34" charset="0"/>
                                  <a:ea typeface="宋体" charset="-122"/>
                                </a:defRPr>
                              </a:lvl2pPr>
                              <a:lvl3pPr marL="11430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Verdana" pitchFamily="34" charset="0"/>
                                  <a:ea typeface="宋体" charset="-122"/>
                                </a:defRPr>
                              </a:lvl3pPr>
                              <a:lvl4pPr marL="16002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Verdana" pitchFamily="34" charset="0"/>
                                  <a:ea typeface="宋体" charset="-122"/>
                                </a:defRPr>
                              </a:lvl4pPr>
                              <a:lvl5pPr marL="20574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Verdana" pitchFamily="34" charset="0"/>
                                  <a:ea typeface="宋体" charset="-122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Verdana" pitchFamily="34" charset="0"/>
                                  <a:ea typeface="宋体" charset="-122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Verdana" pitchFamily="34" charset="0"/>
                                  <a:ea typeface="宋体" charset="-122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Verdana" pitchFamily="34" charset="0"/>
                                  <a:ea typeface="宋体" charset="-122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Verdana" pitchFamily="34" charset="0"/>
                                  <a:ea typeface="宋体" charset="-122"/>
                                </a:defRPr>
                              </a:lvl9pPr>
                            </a:lstStyle>
                            <a:p>
                              <a:pPr eaLnBrk="1" hangingPunct="1"/>
                              <a:r>
                                <a:rPr kumimoji="1" lang="en-US" altLang="zh-CN" sz="3200" dirty="0">
                                  <a:solidFill>
                                    <a:schemeClr val="accent4">
                                      <a:lumMod val="10000"/>
                                    </a:schemeClr>
                                  </a:solidFill>
                                  <a:latin typeface="Times New Roman" pitchFamily="18" charset="0"/>
                                  <a:ea typeface="楷体_GB2312" pitchFamily="49" charset="-122"/>
                                </a:rPr>
                                <a:t>•</a:t>
                              </a:r>
                              <a:endParaRPr kumimoji="1" lang="en-US" altLang="zh-CN" sz="3200" dirty="0">
                                <a:solidFill>
                                  <a:schemeClr val="accent4">
                                    <a:lumMod val="10000"/>
                                  </a:schemeClr>
                                </a:solidFill>
                                <a:latin typeface="Times New Roman" pitchFamily="18" charset="0"/>
                                <a:ea typeface="楷体_GB2312" pitchFamily="49" charset="-122"/>
                              </a:endParaRPr>
                            </a:p>
                            <a:p>
                              <a:pPr eaLnBrk="1" hangingPunct="1"/>
                              <a:r>
                                <a:rPr kumimoji="1" lang="en-US" altLang="zh-CN" sz="3200" dirty="0">
                                  <a:solidFill>
                                    <a:schemeClr val="accent4">
                                      <a:lumMod val="10000"/>
                                    </a:schemeClr>
                                  </a:solidFill>
                                  <a:latin typeface="Times New Roman" pitchFamily="18" charset="0"/>
                                  <a:ea typeface="楷体_GB2312" pitchFamily="49" charset="-122"/>
                                </a:rPr>
                                <a:t>1</a:t>
                              </a:r>
                              <a:endParaRPr kumimoji="1" lang="en-US" altLang="zh-CN" sz="3200" dirty="0">
                                <a:solidFill>
                                  <a:schemeClr val="accent4">
                                    <a:lumMod val="10000"/>
                                  </a:schemeClr>
                                </a:solidFill>
                                <a:latin typeface="Times New Roman" pitchFamily="18" charset="0"/>
                                <a:ea typeface="楷体_GB2312" pitchFamily="49" charset="-122"/>
                              </a:endParaRPr>
                            </a:p>
                          </p:txBody>
                        </p:sp>
                        <p:sp>
                          <p:nvSpPr>
                            <p:cNvPr id="27693" name="Text Box 33"/>
                            <p:cNvSpPr txBox="1">
                              <a14:cpLocks xmlns:a14="http://schemas.microsoft.com/office/drawing/2010/main" noChangeArrowheads="1"/>
                            </p:cNvSpPr>
                            <p:nvPr/>
                          </p:nvSpPr>
                          <p:spPr bwMode="auto">
                            <a:xfrm>
                              <a:off x="1287" y="3447"/>
                              <a:ext cx="244" cy="67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wrap="none">
                              <a:spAutoFit/>
                            </a:bodyPr>
                            <a:lstStyle>
                              <a:lvl1pPr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Verdana" pitchFamily="34" charset="0"/>
                                  <a:ea typeface="宋体" charset="-122"/>
                                </a:defRPr>
                              </a:lvl1pPr>
                              <a:lvl2pPr marL="742950" indent="-28575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Verdana" pitchFamily="34" charset="0"/>
                                  <a:ea typeface="宋体" charset="-122"/>
                                </a:defRPr>
                              </a:lvl2pPr>
                              <a:lvl3pPr marL="11430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Verdana" pitchFamily="34" charset="0"/>
                                  <a:ea typeface="宋体" charset="-122"/>
                                </a:defRPr>
                              </a:lvl3pPr>
                              <a:lvl4pPr marL="16002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Verdana" pitchFamily="34" charset="0"/>
                                  <a:ea typeface="宋体" charset="-122"/>
                                </a:defRPr>
                              </a:lvl4pPr>
                              <a:lvl5pPr marL="20574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Verdana" pitchFamily="34" charset="0"/>
                                  <a:ea typeface="宋体" charset="-122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Verdana" pitchFamily="34" charset="0"/>
                                  <a:ea typeface="宋体" charset="-122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Verdana" pitchFamily="34" charset="0"/>
                                  <a:ea typeface="宋体" charset="-122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Verdana" pitchFamily="34" charset="0"/>
                                  <a:ea typeface="宋体" charset="-122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Verdana" pitchFamily="34" charset="0"/>
                                  <a:ea typeface="宋体" charset="-122"/>
                                </a:defRPr>
                              </a:lvl9pPr>
                            </a:lstStyle>
                            <a:p>
                              <a:pPr eaLnBrk="1" hangingPunct="1"/>
                              <a:r>
                                <a:rPr kumimoji="1" lang="en-US" altLang="zh-CN" sz="3200">
                                  <a:solidFill>
                                    <a:schemeClr val="accent4">
                                      <a:lumMod val="10000"/>
                                    </a:schemeClr>
                                  </a:solidFill>
                                  <a:latin typeface="Times New Roman" pitchFamily="18" charset="0"/>
                                  <a:ea typeface="楷体_GB2312" pitchFamily="49" charset="-122"/>
                                </a:rPr>
                                <a:t>•</a:t>
                              </a:r>
                              <a:endParaRPr kumimoji="1" lang="en-US" altLang="zh-CN" sz="3200">
                                <a:solidFill>
                                  <a:schemeClr val="accent4">
                                    <a:lumMod val="10000"/>
                                  </a:schemeClr>
                                </a:solidFill>
                                <a:latin typeface="Times New Roman" pitchFamily="18" charset="0"/>
                                <a:ea typeface="楷体_GB2312" pitchFamily="49" charset="-122"/>
                              </a:endParaRPr>
                            </a:p>
                            <a:p>
                              <a:pPr eaLnBrk="1" hangingPunct="1"/>
                              <a:r>
                                <a:rPr kumimoji="1" lang="en-US" altLang="zh-CN" sz="3200">
                                  <a:solidFill>
                                    <a:schemeClr val="accent4">
                                      <a:lumMod val="10000"/>
                                    </a:schemeClr>
                                  </a:solidFill>
                                  <a:latin typeface="Times New Roman" pitchFamily="18" charset="0"/>
                                  <a:ea typeface="楷体_GB2312" pitchFamily="49" charset="-122"/>
                                </a:rPr>
                                <a:t>3</a:t>
                              </a:r>
                              <a:endParaRPr kumimoji="1" lang="en-US" altLang="zh-CN" sz="3200">
                                <a:solidFill>
                                  <a:schemeClr val="accent4">
                                    <a:lumMod val="10000"/>
                                  </a:schemeClr>
                                </a:solidFill>
                                <a:latin typeface="Times New Roman" pitchFamily="18" charset="0"/>
                                <a:ea typeface="楷体_GB2312" pitchFamily="49" charset="-122"/>
                              </a:endParaRPr>
                            </a:p>
                          </p:txBody>
                        </p:sp>
                        <p:sp>
                          <p:nvSpPr>
                            <p:cNvPr id="27694" name="Text Box 34"/>
                            <p:cNvSpPr txBox="1">
                              <a14:cpLocks xmlns:a14="http://schemas.microsoft.com/office/drawing/2010/main" noChangeArrowheads="1"/>
                            </p:cNvSpPr>
                            <p:nvPr/>
                          </p:nvSpPr>
                          <p:spPr bwMode="auto">
                            <a:xfrm>
                              <a:off x="1671" y="3447"/>
                              <a:ext cx="244" cy="67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wrap="none">
                              <a:spAutoFit/>
                            </a:bodyPr>
                            <a:lstStyle>
                              <a:lvl1pPr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Verdana" pitchFamily="34" charset="0"/>
                                  <a:ea typeface="宋体" charset="-122"/>
                                </a:defRPr>
                              </a:lvl1pPr>
                              <a:lvl2pPr marL="742950" indent="-28575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Verdana" pitchFamily="34" charset="0"/>
                                  <a:ea typeface="宋体" charset="-122"/>
                                </a:defRPr>
                              </a:lvl2pPr>
                              <a:lvl3pPr marL="11430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Verdana" pitchFamily="34" charset="0"/>
                                  <a:ea typeface="宋体" charset="-122"/>
                                </a:defRPr>
                              </a:lvl3pPr>
                              <a:lvl4pPr marL="16002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Verdana" pitchFamily="34" charset="0"/>
                                  <a:ea typeface="宋体" charset="-122"/>
                                </a:defRPr>
                              </a:lvl4pPr>
                              <a:lvl5pPr marL="20574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Verdana" pitchFamily="34" charset="0"/>
                                  <a:ea typeface="宋体" charset="-122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Verdana" pitchFamily="34" charset="0"/>
                                  <a:ea typeface="宋体" charset="-122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Verdana" pitchFamily="34" charset="0"/>
                                  <a:ea typeface="宋体" charset="-122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Verdana" pitchFamily="34" charset="0"/>
                                  <a:ea typeface="宋体" charset="-122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Verdana" pitchFamily="34" charset="0"/>
                                  <a:ea typeface="宋体" charset="-122"/>
                                </a:defRPr>
                              </a:lvl9pPr>
                            </a:lstStyle>
                            <a:p>
                              <a:pPr eaLnBrk="1" hangingPunct="1"/>
                              <a:r>
                                <a:rPr kumimoji="1" lang="en-US" altLang="zh-CN" sz="3200">
                                  <a:solidFill>
                                    <a:schemeClr val="accent4">
                                      <a:lumMod val="10000"/>
                                    </a:schemeClr>
                                  </a:solidFill>
                                  <a:latin typeface="Times New Roman" pitchFamily="18" charset="0"/>
                                  <a:ea typeface="楷体_GB2312" pitchFamily="49" charset="-122"/>
                                </a:rPr>
                                <a:t>•</a:t>
                              </a:r>
                              <a:endParaRPr kumimoji="1" lang="en-US" altLang="zh-CN" sz="3200">
                                <a:solidFill>
                                  <a:schemeClr val="accent4">
                                    <a:lumMod val="10000"/>
                                  </a:schemeClr>
                                </a:solidFill>
                                <a:latin typeface="Times New Roman" pitchFamily="18" charset="0"/>
                                <a:ea typeface="楷体_GB2312" pitchFamily="49" charset="-122"/>
                              </a:endParaRPr>
                            </a:p>
                            <a:p>
                              <a:pPr eaLnBrk="1" hangingPunct="1"/>
                              <a:r>
                                <a:rPr kumimoji="1" lang="en-US" altLang="zh-CN" sz="3200">
                                  <a:solidFill>
                                    <a:schemeClr val="accent4">
                                      <a:lumMod val="10000"/>
                                    </a:schemeClr>
                                  </a:solidFill>
                                  <a:latin typeface="Times New Roman" pitchFamily="18" charset="0"/>
                                  <a:ea typeface="楷体_GB2312" pitchFamily="49" charset="-122"/>
                                </a:rPr>
                                <a:t>5</a:t>
                              </a:r>
                              <a:endParaRPr kumimoji="1" lang="en-US" altLang="zh-CN" sz="3200">
                                <a:solidFill>
                                  <a:schemeClr val="accent4">
                                    <a:lumMod val="10000"/>
                                  </a:schemeClr>
                                </a:solidFill>
                                <a:latin typeface="Times New Roman" pitchFamily="18" charset="0"/>
                                <a:ea typeface="楷体_GB2312" pitchFamily="49" charset="-122"/>
                              </a:endParaRPr>
                            </a:p>
                          </p:txBody>
                        </p:sp>
                        <p:sp>
                          <p:nvSpPr>
                            <p:cNvPr id="27695" name="Text Box 35"/>
                            <p:cNvSpPr txBox="1">
                              <a14:cpLocks xmlns:a14="http://schemas.microsoft.com/office/drawing/2010/main" noChangeArrowheads="1"/>
                            </p:cNvSpPr>
                            <p:nvPr/>
                          </p:nvSpPr>
                          <p:spPr bwMode="auto">
                            <a:xfrm>
                              <a:off x="2016" y="3459"/>
                              <a:ext cx="244" cy="67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wrap="none">
                              <a:spAutoFit/>
                            </a:bodyPr>
                            <a:lstStyle>
                              <a:lvl1pPr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Verdana" pitchFamily="34" charset="0"/>
                                  <a:ea typeface="宋体" charset="-122"/>
                                </a:defRPr>
                              </a:lvl1pPr>
                              <a:lvl2pPr marL="742950" indent="-28575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Verdana" pitchFamily="34" charset="0"/>
                                  <a:ea typeface="宋体" charset="-122"/>
                                </a:defRPr>
                              </a:lvl2pPr>
                              <a:lvl3pPr marL="11430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Verdana" pitchFamily="34" charset="0"/>
                                  <a:ea typeface="宋体" charset="-122"/>
                                </a:defRPr>
                              </a:lvl3pPr>
                              <a:lvl4pPr marL="16002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Verdana" pitchFamily="34" charset="0"/>
                                  <a:ea typeface="宋体" charset="-122"/>
                                </a:defRPr>
                              </a:lvl4pPr>
                              <a:lvl5pPr marL="20574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Verdana" pitchFamily="34" charset="0"/>
                                  <a:ea typeface="宋体" charset="-122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Verdana" pitchFamily="34" charset="0"/>
                                  <a:ea typeface="宋体" charset="-122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Verdana" pitchFamily="34" charset="0"/>
                                  <a:ea typeface="宋体" charset="-122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Verdana" pitchFamily="34" charset="0"/>
                                  <a:ea typeface="宋体" charset="-122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Verdana" pitchFamily="34" charset="0"/>
                                  <a:ea typeface="宋体" charset="-122"/>
                                </a:defRPr>
                              </a:lvl9pPr>
                            </a:lstStyle>
                            <a:p>
                              <a:pPr eaLnBrk="1" hangingPunct="1"/>
                              <a:r>
                                <a:rPr kumimoji="1" lang="en-US" altLang="zh-CN" sz="3200">
                                  <a:solidFill>
                                    <a:schemeClr val="accent4">
                                      <a:lumMod val="10000"/>
                                    </a:schemeClr>
                                  </a:solidFill>
                                  <a:latin typeface="Times New Roman" pitchFamily="18" charset="0"/>
                                  <a:ea typeface="楷体_GB2312" pitchFamily="49" charset="-122"/>
                                </a:rPr>
                                <a:t>•</a:t>
                              </a:r>
                              <a:endParaRPr kumimoji="1" lang="en-US" altLang="zh-CN" sz="3200">
                                <a:solidFill>
                                  <a:schemeClr val="accent4">
                                    <a:lumMod val="10000"/>
                                  </a:schemeClr>
                                </a:solidFill>
                                <a:latin typeface="Times New Roman" pitchFamily="18" charset="0"/>
                                <a:ea typeface="楷体_GB2312" pitchFamily="49" charset="-122"/>
                              </a:endParaRPr>
                            </a:p>
                            <a:p>
                              <a:pPr eaLnBrk="1" hangingPunct="1"/>
                              <a:r>
                                <a:rPr kumimoji="1" lang="en-US" altLang="zh-CN" sz="3200">
                                  <a:solidFill>
                                    <a:schemeClr val="accent4">
                                      <a:lumMod val="10000"/>
                                    </a:schemeClr>
                                  </a:solidFill>
                                  <a:latin typeface="Times New Roman" pitchFamily="18" charset="0"/>
                                  <a:ea typeface="楷体_GB2312" pitchFamily="49" charset="-122"/>
                                </a:rPr>
                                <a:t>7</a:t>
                              </a:r>
                              <a:endParaRPr kumimoji="1" lang="en-US" altLang="zh-CN" sz="3200">
                                <a:solidFill>
                                  <a:schemeClr val="accent4">
                                    <a:lumMod val="10000"/>
                                  </a:schemeClr>
                                </a:solidFill>
                                <a:latin typeface="Times New Roman" pitchFamily="18" charset="0"/>
                                <a:ea typeface="楷体_GB2312" pitchFamily="49" charset="-122"/>
                              </a:endParaRPr>
                            </a:p>
                          </p:txBody>
                        </p:sp>
                        <p:sp>
                          <p:nvSpPr>
                            <p:cNvPr id="27696" name="Text Box 36"/>
                            <p:cNvSpPr txBox="1">
                              <a14:cpLocks xmlns:a14="http://schemas.microsoft.com/office/drawing/2010/main" noChangeArrowheads="1"/>
                            </p:cNvSpPr>
                            <p:nvPr/>
                          </p:nvSpPr>
                          <p:spPr bwMode="auto">
                            <a:xfrm>
                              <a:off x="2400" y="3447"/>
                              <a:ext cx="244" cy="67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wrap="none">
                              <a:spAutoFit/>
                            </a:bodyPr>
                            <a:lstStyle>
                              <a:lvl1pPr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Verdana" pitchFamily="34" charset="0"/>
                                  <a:ea typeface="宋体" charset="-122"/>
                                </a:defRPr>
                              </a:lvl1pPr>
                              <a:lvl2pPr marL="742950" indent="-28575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Verdana" pitchFamily="34" charset="0"/>
                                  <a:ea typeface="宋体" charset="-122"/>
                                </a:defRPr>
                              </a:lvl2pPr>
                              <a:lvl3pPr marL="11430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Verdana" pitchFamily="34" charset="0"/>
                                  <a:ea typeface="宋体" charset="-122"/>
                                </a:defRPr>
                              </a:lvl3pPr>
                              <a:lvl4pPr marL="16002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Verdana" pitchFamily="34" charset="0"/>
                                  <a:ea typeface="宋体" charset="-122"/>
                                </a:defRPr>
                              </a:lvl4pPr>
                              <a:lvl5pPr marL="20574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Verdana" pitchFamily="34" charset="0"/>
                                  <a:ea typeface="宋体" charset="-122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Verdana" pitchFamily="34" charset="0"/>
                                  <a:ea typeface="宋体" charset="-122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Verdana" pitchFamily="34" charset="0"/>
                                  <a:ea typeface="宋体" charset="-122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Verdana" pitchFamily="34" charset="0"/>
                                  <a:ea typeface="宋体" charset="-122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Verdana" pitchFamily="34" charset="0"/>
                                  <a:ea typeface="宋体" charset="-122"/>
                                </a:defRPr>
                              </a:lvl9pPr>
                            </a:lstStyle>
                            <a:p>
                              <a:pPr eaLnBrk="1" hangingPunct="1"/>
                              <a:r>
                                <a:rPr kumimoji="1" lang="en-US" altLang="zh-CN" sz="3200">
                                  <a:solidFill>
                                    <a:schemeClr val="accent4">
                                      <a:lumMod val="10000"/>
                                    </a:schemeClr>
                                  </a:solidFill>
                                  <a:latin typeface="Times New Roman" pitchFamily="18" charset="0"/>
                                  <a:ea typeface="楷体_GB2312" pitchFamily="49" charset="-122"/>
                                </a:rPr>
                                <a:t>•</a:t>
                              </a:r>
                              <a:endParaRPr kumimoji="1" lang="en-US" altLang="zh-CN" sz="3200">
                                <a:solidFill>
                                  <a:schemeClr val="accent4">
                                    <a:lumMod val="10000"/>
                                  </a:schemeClr>
                                </a:solidFill>
                                <a:latin typeface="Times New Roman" pitchFamily="18" charset="0"/>
                                <a:ea typeface="楷体_GB2312" pitchFamily="49" charset="-122"/>
                              </a:endParaRPr>
                            </a:p>
                            <a:p>
                              <a:pPr eaLnBrk="1" hangingPunct="1"/>
                              <a:r>
                                <a:rPr kumimoji="1" lang="en-US" altLang="zh-CN" sz="3200">
                                  <a:solidFill>
                                    <a:schemeClr val="accent4">
                                      <a:lumMod val="10000"/>
                                    </a:schemeClr>
                                  </a:solidFill>
                                  <a:latin typeface="Times New Roman" pitchFamily="18" charset="0"/>
                                  <a:ea typeface="楷体_GB2312" pitchFamily="49" charset="-122"/>
                                </a:rPr>
                                <a:t>9</a:t>
                              </a:r>
                              <a:endParaRPr kumimoji="1" lang="en-US" altLang="zh-CN" sz="3200">
                                <a:solidFill>
                                  <a:schemeClr val="accent4">
                                    <a:lumMod val="10000"/>
                                  </a:schemeClr>
                                </a:solidFill>
                                <a:latin typeface="Times New Roman" pitchFamily="18" charset="0"/>
                                <a:ea typeface="楷体_GB2312" pitchFamily="49" charset="-122"/>
                              </a:endParaRPr>
                            </a:p>
                          </p:txBody>
                        </p:sp>
                        <p:grpSp>
                          <p:nvGrpSpPr>
                            <p:cNvPr id="27697" name="Group 37"/>
                            <p:cNvGrpSpPr/>
                            <p:nvPr/>
                          </p:nvGrpSpPr>
                          <p:grpSpPr bwMode="auto">
                            <a:xfrm>
                              <a:off x="432" y="2727"/>
                              <a:ext cx="4512" cy="1410"/>
                              <a:chOff x="432" y="2727"/>
                              <a:chExt cx="4512" cy="1410"/>
                            </a:xfrm>
                          </p:grpSpPr>
                          <p:sp>
                            <p:nvSpPr>
                              <p:cNvPr id="27698" name="Text Box 38"/>
                              <p:cNvSpPr txBox="1">
                                <a14:cpLocks xmlns:a14="http://schemas.microsoft.com/office/drawing/2010/main"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3168" y="3456"/>
                                <a:ext cx="206" cy="36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  <p:txBody>
                              <a:bodyPr wrap="none">
                                <a:spAutoFit/>
                              </a:bodyPr>
                              <a:lstStyle>
                                <a:lvl1pPr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Verdana" pitchFamily="34" charset="0"/>
                                    <a:ea typeface="宋体" charset="-122"/>
                                  </a:defRPr>
                                </a:lvl1pPr>
                                <a:lvl2pPr marL="742950" indent="-28575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Verdana" pitchFamily="34" charset="0"/>
                                    <a:ea typeface="宋体" charset="-122"/>
                                  </a:defRPr>
                                </a:lvl2pPr>
                                <a:lvl3pPr marL="11430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Verdana" pitchFamily="34" charset="0"/>
                                    <a:ea typeface="宋体" charset="-122"/>
                                  </a:defRPr>
                                </a:lvl3pPr>
                                <a:lvl4pPr marL="16002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Verdana" pitchFamily="34" charset="0"/>
                                    <a:ea typeface="宋体" charset="-122"/>
                                  </a:defRPr>
                                </a:lvl4pPr>
                                <a:lvl5pPr marL="20574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Verdana" pitchFamily="34" charset="0"/>
                                    <a:ea typeface="宋体" charset="-122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Verdana" pitchFamily="34" charset="0"/>
                                    <a:ea typeface="宋体" charset="-122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Verdana" pitchFamily="34" charset="0"/>
                                    <a:ea typeface="宋体" charset="-122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Verdana" pitchFamily="34" charset="0"/>
                                    <a:ea typeface="宋体" charset="-122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Verdana" pitchFamily="34" charset="0"/>
                                    <a:ea typeface="宋体" charset="-122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r>
                                  <a:rPr kumimoji="1" lang="en-US" altLang="zh-CN" sz="3200">
                                    <a:solidFill>
                                      <a:schemeClr val="accent4">
                                        <a:lumMod val="10000"/>
                                      </a:schemeClr>
                                    </a:solidFill>
                                    <a:latin typeface="Times New Roman" pitchFamily="18" charset="0"/>
                                    <a:ea typeface="楷体_GB2312" pitchFamily="49" charset="-122"/>
                                  </a:rPr>
                                  <a:t>•</a:t>
                                </a:r>
                                <a:endParaRPr kumimoji="1" lang="en-US" altLang="zh-CN" sz="3200">
                                  <a:solidFill>
                                    <a:schemeClr val="accent4">
                                      <a:lumMod val="10000"/>
                                    </a:schemeClr>
                                  </a:solidFill>
                                  <a:latin typeface="Times New Roman" pitchFamily="18" charset="0"/>
                                  <a:ea typeface="楷体_GB2312" pitchFamily="49" charset="-122"/>
                                </a:endParaRPr>
                              </a:p>
                            </p:txBody>
                          </p:sp>
                          <p:sp>
                            <p:nvSpPr>
                              <p:cNvPr id="27699" name="Text Box 39"/>
                              <p:cNvSpPr txBox="1">
                                <a14:cpLocks xmlns:a14="http://schemas.microsoft.com/office/drawing/2010/main"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3550" y="3461"/>
                                <a:ext cx="206" cy="36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  <p:txBody>
                              <a:bodyPr wrap="none">
                                <a:spAutoFit/>
                              </a:bodyPr>
                              <a:lstStyle>
                                <a:lvl1pPr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Verdana" pitchFamily="34" charset="0"/>
                                    <a:ea typeface="宋体" charset="-122"/>
                                  </a:defRPr>
                                </a:lvl1pPr>
                                <a:lvl2pPr marL="742950" indent="-28575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Verdana" pitchFamily="34" charset="0"/>
                                    <a:ea typeface="宋体" charset="-122"/>
                                  </a:defRPr>
                                </a:lvl2pPr>
                                <a:lvl3pPr marL="11430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Verdana" pitchFamily="34" charset="0"/>
                                    <a:ea typeface="宋体" charset="-122"/>
                                  </a:defRPr>
                                </a:lvl3pPr>
                                <a:lvl4pPr marL="16002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Verdana" pitchFamily="34" charset="0"/>
                                    <a:ea typeface="宋体" charset="-122"/>
                                  </a:defRPr>
                                </a:lvl4pPr>
                                <a:lvl5pPr marL="20574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Verdana" pitchFamily="34" charset="0"/>
                                    <a:ea typeface="宋体" charset="-122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Verdana" pitchFamily="34" charset="0"/>
                                    <a:ea typeface="宋体" charset="-122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Verdana" pitchFamily="34" charset="0"/>
                                    <a:ea typeface="宋体" charset="-122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Verdana" pitchFamily="34" charset="0"/>
                                    <a:ea typeface="宋体" charset="-122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Verdana" pitchFamily="34" charset="0"/>
                                    <a:ea typeface="宋体" charset="-122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r>
                                  <a:rPr kumimoji="1" lang="en-US" altLang="zh-CN" sz="3200">
                                    <a:solidFill>
                                      <a:schemeClr val="accent4">
                                        <a:lumMod val="10000"/>
                                      </a:schemeClr>
                                    </a:solidFill>
                                    <a:latin typeface="Times New Roman" pitchFamily="18" charset="0"/>
                                    <a:ea typeface="楷体_GB2312" pitchFamily="49" charset="-122"/>
                                  </a:rPr>
                                  <a:t>•</a:t>
                                </a:r>
                                <a:endParaRPr kumimoji="1" lang="en-US" altLang="zh-CN" sz="3200">
                                  <a:solidFill>
                                    <a:schemeClr val="accent4">
                                      <a:lumMod val="10000"/>
                                    </a:schemeClr>
                                  </a:solidFill>
                                  <a:latin typeface="Times New Roman" pitchFamily="18" charset="0"/>
                                  <a:ea typeface="楷体_GB2312" pitchFamily="49" charset="-122"/>
                                </a:endParaRPr>
                              </a:p>
                            </p:txBody>
                          </p:sp>
                          <p:sp>
                            <p:nvSpPr>
                              <p:cNvPr id="27700" name="Line 40"/>
                              <p:cNvSpPr>
                                <a14:cpLocks xmlns:a14="http://schemas.microsoft.com/office/drawing/2010/main"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432" y="3639"/>
                                <a:ext cx="4512" cy="0"/>
                              </a:xfrm>
                              <a:prstGeom prst="line">
                                <a:avLst/>
                              </a:prstGeom>
                              <a:noFill/>
                              <a:ln w="28575">
                                <a:solidFill>
                                  <a:srgbClr val="0000FF"/>
                                </a:solidFill>
                                <a:miter lim="800000"/>
                                <a:tailEnd type="stealth" w="lg" len="lg"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/>
                              <a:lstStyle/>
                              <a:p>
                                <a:endParaRPr lang="zh-CN" altLang="en-US">
                                  <a:solidFill>
                                    <a:schemeClr val="accent4">
                                      <a:lumMod val="10000"/>
                                    </a:schemeClr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27701" name="Text Box 41"/>
                              <p:cNvSpPr txBox="1">
                                <a14:cpLocks xmlns:a14="http://schemas.microsoft.com/office/drawing/2010/main"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4128" y="3456"/>
                                <a:ext cx="206" cy="36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  <p:txBody>
                              <a:bodyPr wrap="none">
                                <a:spAutoFit/>
                              </a:bodyPr>
                              <a:lstStyle>
                                <a:lvl1pPr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Verdana" pitchFamily="34" charset="0"/>
                                    <a:ea typeface="宋体" charset="-122"/>
                                  </a:defRPr>
                                </a:lvl1pPr>
                                <a:lvl2pPr marL="742950" indent="-28575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Verdana" pitchFamily="34" charset="0"/>
                                    <a:ea typeface="宋体" charset="-122"/>
                                  </a:defRPr>
                                </a:lvl2pPr>
                                <a:lvl3pPr marL="11430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Verdana" pitchFamily="34" charset="0"/>
                                    <a:ea typeface="宋体" charset="-122"/>
                                  </a:defRPr>
                                </a:lvl3pPr>
                                <a:lvl4pPr marL="16002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Verdana" pitchFamily="34" charset="0"/>
                                    <a:ea typeface="宋体" charset="-122"/>
                                  </a:defRPr>
                                </a:lvl4pPr>
                                <a:lvl5pPr marL="20574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Verdana" pitchFamily="34" charset="0"/>
                                    <a:ea typeface="宋体" charset="-122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Verdana" pitchFamily="34" charset="0"/>
                                    <a:ea typeface="宋体" charset="-122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Verdana" pitchFamily="34" charset="0"/>
                                    <a:ea typeface="宋体" charset="-122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Verdana" pitchFamily="34" charset="0"/>
                                    <a:ea typeface="宋体" charset="-122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Verdana" pitchFamily="34" charset="0"/>
                                    <a:ea typeface="宋体" charset="-122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r>
                                  <a:rPr kumimoji="1" lang="en-US" altLang="zh-CN" sz="3200">
                                    <a:solidFill>
                                      <a:schemeClr val="accent4">
                                        <a:lumMod val="10000"/>
                                      </a:schemeClr>
                                    </a:solidFill>
                                    <a:latin typeface="Times New Roman" pitchFamily="18" charset="0"/>
                                    <a:ea typeface="楷体_GB2312" pitchFamily="49" charset="-122"/>
                                  </a:rPr>
                                  <a:t>•</a:t>
                                </a:r>
                                <a:endParaRPr kumimoji="1" lang="en-US" altLang="zh-CN" sz="3200">
                                  <a:solidFill>
                                    <a:schemeClr val="accent4">
                                      <a:lumMod val="10000"/>
                                    </a:schemeClr>
                                  </a:solidFill>
                                  <a:latin typeface="Times New Roman" pitchFamily="18" charset="0"/>
                                  <a:ea typeface="楷体_GB2312" pitchFamily="49" charset="-122"/>
                                </a:endParaRPr>
                              </a:p>
                            </p:txBody>
                          </p:sp>
                          <p:sp>
                            <p:nvSpPr>
                              <p:cNvPr id="27702" name="Text Box 42"/>
                              <p:cNvSpPr txBox="1">
                                <a14:cpLocks xmlns:a14="http://schemas.microsoft.com/office/drawing/2010/main"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672" y="3456"/>
                                <a:ext cx="244" cy="67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  <p:txBody>
                              <a:bodyPr wrap="none">
                                <a:spAutoFit/>
                              </a:bodyPr>
                              <a:lstStyle>
                                <a:lvl1pPr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Verdana" pitchFamily="34" charset="0"/>
                                    <a:ea typeface="宋体" charset="-122"/>
                                  </a:defRPr>
                                </a:lvl1pPr>
                                <a:lvl2pPr marL="742950" indent="-28575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Verdana" pitchFamily="34" charset="0"/>
                                    <a:ea typeface="宋体" charset="-122"/>
                                  </a:defRPr>
                                </a:lvl2pPr>
                                <a:lvl3pPr marL="11430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Verdana" pitchFamily="34" charset="0"/>
                                    <a:ea typeface="宋体" charset="-122"/>
                                  </a:defRPr>
                                </a:lvl3pPr>
                                <a:lvl4pPr marL="16002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Verdana" pitchFamily="34" charset="0"/>
                                    <a:ea typeface="宋体" charset="-122"/>
                                  </a:defRPr>
                                </a:lvl4pPr>
                                <a:lvl5pPr marL="20574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Verdana" pitchFamily="34" charset="0"/>
                                    <a:ea typeface="宋体" charset="-122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Verdana" pitchFamily="34" charset="0"/>
                                    <a:ea typeface="宋体" charset="-122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Verdana" pitchFamily="34" charset="0"/>
                                    <a:ea typeface="宋体" charset="-122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Verdana" pitchFamily="34" charset="0"/>
                                    <a:ea typeface="宋体" charset="-122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Verdana" pitchFamily="34" charset="0"/>
                                    <a:ea typeface="宋体" charset="-122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r>
                                  <a:rPr kumimoji="1" lang="en-US" altLang="zh-CN" sz="3200">
                                    <a:solidFill>
                                      <a:schemeClr val="accent4">
                                        <a:lumMod val="10000"/>
                                      </a:schemeClr>
                                    </a:solidFill>
                                    <a:latin typeface="Times New Roman" pitchFamily="18" charset="0"/>
                                    <a:ea typeface="楷体_GB2312" pitchFamily="49" charset="-122"/>
                                  </a:rPr>
                                  <a:t>•</a:t>
                                </a:r>
                                <a:endParaRPr kumimoji="1" lang="en-US" altLang="zh-CN" sz="3200">
                                  <a:solidFill>
                                    <a:schemeClr val="accent4">
                                      <a:lumMod val="10000"/>
                                    </a:schemeClr>
                                  </a:solidFill>
                                  <a:latin typeface="Times New Roman" pitchFamily="18" charset="0"/>
                                  <a:ea typeface="楷体_GB2312" pitchFamily="49" charset="-122"/>
                                </a:endParaRPr>
                              </a:p>
                              <a:p>
                                <a:pPr eaLnBrk="1" hangingPunct="1"/>
                                <a:r>
                                  <a:rPr kumimoji="1" lang="en-US" altLang="zh-CN" sz="3200">
                                    <a:solidFill>
                                      <a:schemeClr val="accent4">
                                        <a:lumMod val="10000"/>
                                      </a:schemeClr>
                                    </a:solidFill>
                                    <a:latin typeface="Times New Roman" pitchFamily="18" charset="0"/>
                                    <a:ea typeface="楷体_GB2312" pitchFamily="49" charset="-122"/>
                                  </a:rPr>
                                  <a:t>0</a:t>
                                </a:r>
                                <a:endParaRPr kumimoji="1" lang="en-US" altLang="zh-CN" sz="3200">
                                  <a:solidFill>
                                    <a:schemeClr val="accent4">
                                      <a:lumMod val="10000"/>
                                    </a:schemeClr>
                                  </a:solidFill>
                                  <a:latin typeface="Times New Roman" pitchFamily="18" charset="0"/>
                                  <a:ea typeface="楷体_GB2312" pitchFamily="49" charset="-122"/>
                                </a:endParaRPr>
                              </a:p>
                            </p:txBody>
                          </p:sp>
                          <p:sp>
                            <p:nvSpPr>
                              <p:cNvPr id="27703" name="Text Box 43"/>
                              <p:cNvSpPr txBox="1">
                                <a14:cpLocks xmlns:a14="http://schemas.microsoft.com/office/drawing/2010/main"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1100" y="3456"/>
                                <a:ext cx="244" cy="67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  <p:txBody>
                              <a:bodyPr wrap="none">
                                <a:spAutoFit/>
                              </a:bodyPr>
                              <a:lstStyle>
                                <a:lvl1pPr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Verdana" pitchFamily="34" charset="0"/>
                                    <a:ea typeface="宋体" charset="-122"/>
                                  </a:defRPr>
                                </a:lvl1pPr>
                                <a:lvl2pPr marL="742950" indent="-28575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Verdana" pitchFamily="34" charset="0"/>
                                    <a:ea typeface="宋体" charset="-122"/>
                                  </a:defRPr>
                                </a:lvl2pPr>
                                <a:lvl3pPr marL="11430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Verdana" pitchFamily="34" charset="0"/>
                                    <a:ea typeface="宋体" charset="-122"/>
                                  </a:defRPr>
                                </a:lvl3pPr>
                                <a:lvl4pPr marL="16002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Verdana" pitchFamily="34" charset="0"/>
                                    <a:ea typeface="宋体" charset="-122"/>
                                  </a:defRPr>
                                </a:lvl4pPr>
                                <a:lvl5pPr marL="20574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Verdana" pitchFamily="34" charset="0"/>
                                    <a:ea typeface="宋体" charset="-122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Verdana" pitchFamily="34" charset="0"/>
                                    <a:ea typeface="宋体" charset="-122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Verdana" pitchFamily="34" charset="0"/>
                                    <a:ea typeface="宋体" charset="-122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Verdana" pitchFamily="34" charset="0"/>
                                    <a:ea typeface="宋体" charset="-122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Verdana" pitchFamily="34" charset="0"/>
                                    <a:ea typeface="宋体" charset="-122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r>
                                  <a:rPr kumimoji="1" lang="en-US" altLang="zh-CN" sz="3200">
                                    <a:solidFill>
                                      <a:schemeClr val="accent4">
                                        <a:lumMod val="10000"/>
                                      </a:schemeClr>
                                    </a:solidFill>
                                    <a:latin typeface="Times New Roman" pitchFamily="18" charset="0"/>
                                    <a:ea typeface="楷体_GB2312" pitchFamily="49" charset="-122"/>
                                  </a:rPr>
                                  <a:t>•</a:t>
                                </a:r>
                                <a:endParaRPr kumimoji="1" lang="en-US" altLang="zh-CN" sz="3200">
                                  <a:solidFill>
                                    <a:schemeClr val="accent4">
                                      <a:lumMod val="10000"/>
                                    </a:schemeClr>
                                  </a:solidFill>
                                  <a:latin typeface="Times New Roman" pitchFamily="18" charset="0"/>
                                  <a:ea typeface="楷体_GB2312" pitchFamily="49" charset="-122"/>
                                </a:endParaRPr>
                              </a:p>
                              <a:p>
                                <a:pPr eaLnBrk="1" hangingPunct="1"/>
                                <a:r>
                                  <a:rPr kumimoji="1" lang="en-US" altLang="zh-CN" sz="3200">
                                    <a:solidFill>
                                      <a:schemeClr val="accent4">
                                        <a:lumMod val="10000"/>
                                      </a:schemeClr>
                                    </a:solidFill>
                                    <a:latin typeface="Times New Roman" pitchFamily="18" charset="0"/>
                                    <a:ea typeface="楷体_GB2312" pitchFamily="49" charset="-122"/>
                                  </a:rPr>
                                  <a:t>2</a:t>
                                </a:r>
                                <a:endParaRPr kumimoji="1" lang="en-US" altLang="zh-CN" sz="3200">
                                  <a:solidFill>
                                    <a:schemeClr val="accent4">
                                      <a:lumMod val="10000"/>
                                    </a:schemeClr>
                                  </a:solidFill>
                                  <a:latin typeface="Times New Roman" pitchFamily="18" charset="0"/>
                                  <a:ea typeface="楷体_GB2312" pitchFamily="49" charset="-122"/>
                                </a:endParaRPr>
                              </a:p>
                            </p:txBody>
                          </p:sp>
                          <p:sp>
                            <p:nvSpPr>
                              <p:cNvPr id="27704" name="Text Box 44"/>
                              <p:cNvSpPr txBox="1">
                                <a14:cpLocks xmlns:a14="http://schemas.microsoft.com/office/drawing/2010/main"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1454" y="3456"/>
                                <a:ext cx="244" cy="67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  <p:txBody>
                              <a:bodyPr wrap="none">
                                <a:spAutoFit/>
                              </a:bodyPr>
                              <a:lstStyle>
                                <a:lvl1pPr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Verdana" pitchFamily="34" charset="0"/>
                                    <a:ea typeface="宋体" charset="-122"/>
                                  </a:defRPr>
                                </a:lvl1pPr>
                                <a:lvl2pPr marL="742950" indent="-28575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Verdana" pitchFamily="34" charset="0"/>
                                    <a:ea typeface="宋体" charset="-122"/>
                                  </a:defRPr>
                                </a:lvl2pPr>
                                <a:lvl3pPr marL="11430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Verdana" pitchFamily="34" charset="0"/>
                                    <a:ea typeface="宋体" charset="-122"/>
                                  </a:defRPr>
                                </a:lvl3pPr>
                                <a:lvl4pPr marL="16002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Verdana" pitchFamily="34" charset="0"/>
                                    <a:ea typeface="宋体" charset="-122"/>
                                  </a:defRPr>
                                </a:lvl4pPr>
                                <a:lvl5pPr marL="20574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Verdana" pitchFamily="34" charset="0"/>
                                    <a:ea typeface="宋体" charset="-122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Verdana" pitchFamily="34" charset="0"/>
                                    <a:ea typeface="宋体" charset="-122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Verdana" pitchFamily="34" charset="0"/>
                                    <a:ea typeface="宋体" charset="-122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Verdana" pitchFamily="34" charset="0"/>
                                    <a:ea typeface="宋体" charset="-122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Verdana" pitchFamily="34" charset="0"/>
                                    <a:ea typeface="宋体" charset="-122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r>
                                  <a:rPr kumimoji="1" lang="en-US" altLang="zh-CN" sz="3200">
                                    <a:solidFill>
                                      <a:schemeClr val="accent4">
                                        <a:lumMod val="10000"/>
                                      </a:schemeClr>
                                    </a:solidFill>
                                    <a:latin typeface="Times New Roman" pitchFamily="18" charset="0"/>
                                    <a:ea typeface="楷体_GB2312" pitchFamily="49" charset="-122"/>
                                  </a:rPr>
                                  <a:t>•</a:t>
                                </a:r>
                                <a:endParaRPr kumimoji="1" lang="en-US" altLang="zh-CN" sz="3200">
                                  <a:solidFill>
                                    <a:schemeClr val="accent4">
                                      <a:lumMod val="10000"/>
                                    </a:schemeClr>
                                  </a:solidFill>
                                  <a:latin typeface="Times New Roman" pitchFamily="18" charset="0"/>
                                  <a:ea typeface="楷体_GB2312" pitchFamily="49" charset="-122"/>
                                </a:endParaRPr>
                              </a:p>
                              <a:p>
                                <a:pPr eaLnBrk="1" hangingPunct="1"/>
                                <a:r>
                                  <a:rPr kumimoji="1" lang="en-US" altLang="zh-CN" sz="3200">
                                    <a:solidFill>
                                      <a:schemeClr val="accent4">
                                        <a:lumMod val="10000"/>
                                      </a:schemeClr>
                                    </a:solidFill>
                                    <a:latin typeface="Times New Roman" pitchFamily="18" charset="0"/>
                                    <a:ea typeface="楷体_GB2312" pitchFamily="49" charset="-122"/>
                                  </a:rPr>
                                  <a:t>4</a:t>
                                </a:r>
                                <a:endParaRPr kumimoji="1" lang="en-US" altLang="zh-CN" sz="3200">
                                  <a:solidFill>
                                    <a:schemeClr val="accent4">
                                      <a:lumMod val="10000"/>
                                    </a:schemeClr>
                                  </a:solidFill>
                                  <a:latin typeface="Times New Roman" pitchFamily="18" charset="0"/>
                                  <a:ea typeface="楷体_GB2312" pitchFamily="49" charset="-122"/>
                                </a:endParaRPr>
                              </a:p>
                            </p:txBody>
                          </p:sp>
                          <p:sp>
                            <p:nvSpPr>
                              <p:cNvPr id="27705" name="Text Box 45"/>
                              <p:cNvSpPr txBox="1">
                                <a14:cpLocks xmlns:a14="http://schemas.microsoft.com/office/drawing/2010/main"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1824" y="3456"/>
                                <a:ext cx="244" cy="67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  <p:txBody>
                              <a:bodyPr wrap="none">
                                <a:spAutoFit/>
                              </a:bodyPr>
                              <a:lstStyle>
                                <a:lvl1pPr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Verdana" pitchFamily="34" charset="0"/>
                                    <a:ea typeface="宋体" charset="-122"/>
                                  </a:defRPr>
                                </a:lvl1pPr>
                                <a:lvl2pPr marL="742950" indent="-28575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Verdana" pitchFamily="34" charset="0"/>
                                    <a:ea typeface="宋体" charset="-122"/>
                                  </a:defRPr>
                                </a:lvl2pPr>
                                <a:lvl3pPr marL="11430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Verdana" pitchFamily="34" charset="0"/>
                                    <a:ea typeface="宋体" charset="-122"/>
                                  </a:defRPr>
                                </a:lvl3pPr>
                                <a:lvl4pPr marL="16002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Verdana" pitchFamily="34" charset="0"/>
                                    <a:ea typeface="宋体" charset="-122"/>
                                  </a:defRPr>
                                </a:lvl4pPr>
                                <a:lvl5pPr marL="20574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Verdana" pitchFamily="34" charset="0"/>
                                    <a:ea typeface="宋体" charset="-122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Verdana" pitchFamily="34" charset="0"/>
                                    <a:ea typeface="宋体" charset="-122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Verdana" pitchFamily="34" charset="0"/>
                                    <a:ea typeface="宋体" charset="-122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Verdana" pitchFamily="34" charset="0"/>
                                    <a:ea typeface="宋体" charset="-122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Verdana" pitchFamily="34" charset="0"/>
                                    <a:ea typeface="宋体" charset="-122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r>
                                  <a:rPr kumimoji="1" lang="en-US" altLang="zh-CN" sz="3200">
                                    <a:solidFill>
                                      <a:schemeClr val="accent4">
                                        <a:lumMod val="10000"/>
                                      </a:schemeClr>
                                    </a:solidFill>
                                    <a:latin typeface="Times New Roman" pitchFamily="18" charset="0"/>
                                    <a:ea typeface="楷体_GB2312" pitchFamily="49" charset="-122"/>
                                  </a:rPr>
                                  <a:t>•</a:t>
                                </a:r>
                                <a:endParaRPr kumimoji="1" lang="en-US" altLang="zh-CN" sz="3200">
                                  <a:solidFill>
                                    <a:schemeClr val="accent4">
                                      <a:lumMod val="10000"/>
                                    </a:schemeClr>
                                  </a:solidFill>
                                  <a:latin typeface="Times New Roman" pitchFamily="18" charset="0"/>
                                  <a:ea typeface="楷体_GB2312" pitchFamily="49" charset="-122"/>
                                </a:endParaRPr>
                              </a:p>
                              <a:p>
                                <a:pPr eaLnBrk="1" hangingPunct="1"/>
                                <a:r>
                                  <a:rPr kumimoji="1" lang="en-US" altLang="zh-CN" sz="3200">
                                    <a:solidFill>
                                      <a:schemeClr val="accent4">
                                        <a:lumMod val="10000"/>
                                      </a:schemeClr>
                                    </a:solidFill>
                                    <a:latin typeface="Times New Roman" pitchFamily="18" charset="0"/>
                                    <a:ea typeface="楷体_GB2312" pitchFamily="49" charset="-122"/>
                                  </a:rPr>
                                  <a:t>6</a:t>
                                </a:r>
                                <a:endParaRPr kumimoji="1" lang="en-US" altLang="zh-CN" sz="3200">
                                  <a:solidFill>
                                    <a:schemeClr val="accent4">
                                      <a:lumMod val="10000"/>
                                    </a:schemeClr>
                                  </a:solidFill>
                                  <a:latin typeface="Times New Roman" pitchFamily="18" charset="0"/>
                                  <a:ea typeface="楷体_GB2312" pitchFamily="49" charset="-122"/>
                                </a:endParaRPr>
                              </a:p>
                            </p:txBody>
                          </p:sp>
                          <p:sp>
                            <p:nvSpPr>
                              <p:cNvPr id="27706" name="Text Box 46"/>
                              <p:cNvSpPr txBox="1">
                                <a14:cpLocks xmlns:a14="http://schemas.microsoft.com/office/drawing/2010/main"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208" y="3456"/>
                                <a:ext cx="244" cy="67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  <p:txBody>
                              <a:bodyPr wrap="none">
                                <a:spAutoFit/>
                              </a:bodyPr>
                              <a:lstStyle>
                                <a:lvl1pPr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Verdana" pitchFamily="34" charset="0"/>
                                    <a:ea typeface="宋体" charset="-122"/>
                                  </a:defRPr>
                                </a:lvl1pPr>
                                <a:lvl2pPr marL="742950" indent="-28575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Verdana" pitchFamily="34" charset="0"/>
                                    <a:ea typeface="宋体" charset="-122"/>
                                  </a:defRPr>
                                </a:lvl2pPr>
                                <a:lvl3pPr marL="11430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Verdana" pitchFamily="34" charset="0"/>
                                    <a:ea typeface="宋体" charset="-122"/>
                                  </a:defRPr>
                                </a:lvl3pPr>
                                <a:lvl4pPr marL="16002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Verdana" pitchFamily="34" charset="0"/>
                                    <a:ea typeface="宋体" charset="-122"/>
                                  </a:defRPr>
                                </a:lvl4pPr>
                                <a:lvl5pPr marL="20574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Verdana" pitchFamily="34" charset="0"/>
                                    <a:ea typeface="宋体" charset="-122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Verdana" pitchFamily="34" charset="0"/>
                                    <a:ea typeface="宋体" charset="-122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Verdana" pitchFamily="34" charset="0"/>
                                    <a:ea typeface="宋体" charset="-122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Verdana" pitchFamily="34" charset="0"/>
                                    <a:ea typeface="宋体" charset="-122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Verdana" pitchFamily="34" charset="0"/>
                                    <a:ea typeface="宋体" charset="-122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r>
                                  <a:rPr kumimoji="1" lang="en-US" altLang="zh-CN" sz="3200">
                                    <a:solidFill>
                                      <a:schemeClr val="accent4">
                                        <a:lumMod val="10000"/>
                                      </a:schemeClr>
                                    </a:solidFill>
                                    <a:latin typeface="Times New Roman" pitchFamily="18" charset="0"/>
                                    <a:ea typeface="楷体_GB2312" pitchFamily="49" charset="-122"/>
                                  </a:rPr>
                                  <a:t>•</a:t>
                                </a:r>
                                <a:endParaRPr kumimoji="1" lang="en-US" altLang="zh-CN" sz="3200">
                                  <a:solidFill>
                                    <a:schemeClr val="accent4">
                                      <a:lumMod val="10000"/>
                                    </a:schemeClr>
                                  </a:solidFill>
                                  <a:latin typeface="Times New Roman" pitchFamily="18" charset="0"/>
                                  <a:ea typeface="楷体_GB2312" pitchFamily="49" charset="-122"/>
                                </a:endParaRPr>
                              </a:p>
                              <a:p>
                                <a:pPr eaLnBrk="1" hangingPunct="1"/>
                                <a:r>
                                  <a:rPr kumimoji="1" lang="en-US" altLang="zh-CN" sz="3200">
                                    <a:solidFill>
                                      <a:schemeClr val="accent4">
                                        <a:lumMod val="10000"/>
                                      </a:schemeClr>
                                    </a:solidFill>
                                    <a:latin typeface="Times New Roman" pitchFamily="18" charset="0"/>
                                    <a:ea typeface="楷体_GB2312" pitchFamily="49" charset="-122"/>
                                  </a:rPr>
                                  <a:t>8</a:t>
                                </a:r>
                                <a:endParaRPr kumimoji="1" lang="en-US" altLang="zh-CN" sz="3200">
                                  <a:solidFill>
                                    <a:schemeClr val="accent4">
                                      <a:lumMod val="10000"/>
                                    </a:schemeClr>
                                  </a:solidFill>
                                  <a:latin typeface="Times New Roman" pitchFamily="18" charset="0"/>
                                  <a:ea typeface="楷体_GB2312" pitchFamily="49" charset="-122"/>
                                </a:endParaRPr>
                              </a:p>
                            </p:txBody>
                          </p:sp>
                          <p:sp>
                            <p:nvSpPr>
                              <p:cNvPr id="27707" name="Text Box 47"/>
                              <p:cNvSpPr txBox="1">
                                <a14:cpLocks xmlns:a14="http://schemas.microsoft.com/office/drawing/2010/main"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596" y="3465"/>
                                <a:ext cx="372" cy="67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  <p:txBody>
                              <a:bodyPr wrap="none">
                                <a:spAutoFit/>
                              </a:bodyPr>
                              <a:lstStyle>
                                <a:lvl1pPr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Verdana" pitchFamily="34" charset="0"/>
                                    <a:ea typeface="宋体" charset="-122"/>
                                  </a:defRPr>
                                </a:lvl1pPr>
                                <a:lvl2pPr marL="742950" indent="-28575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Verdana" pitchFamily="34" charset="0"/>
                                    <a:ea typeface="宋体" charset="-122"/>
                                  </a:defRPr>
                                </a:lvl2pPr>
                                <a:lvl3pPr marL="11430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Verdana" pitchFamily="34" charset="0"/>
                                    <a:ea typeface="宋体" charset="-122"/>
                                  </a:defRPr>
                                </a:lvl3pPr>
                                <a:lvl4pPr marL="16002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Verdana" pitchFamily="34" charset="0"/>
                                    <a:ea typeface="宋体" charset="-122"/>
                                  </a:defRPr>
                                </a:lvl4pPr>
                                <a:lvl5pPr marL="20574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Verdana" pitchFamily="34" charset="0"/>
                                    <a:ea typeface="宋体" charset="-122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Verdana" pitchFamily="34" charset="0"/>
                                    <a:ea typeface="宋体" charset="-122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Verdana" pitchFamily="34" charset="0"/>
                                    <a:ea typeface="宋体" charset="-122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Verdana" pitchFamily="34" charset="0"/>
                                    <a:ea typeface="宋体" charset="-122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Verdana" pitchFamily="34" charset="0"/>
                                    <a:ea typeface="宋体" charset="-122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r>
                                  <a:rPr kumimoji="1" lang="en-US" altLang="zh-CN" sz="3200">
                                    <a:solidFill>
                                      <a:schemeClr val="accent4">
                                        <a:lumMod val="10000"/>
                                      </a:schemeClr>
                                    </a:solidFill>
                                    <a:latin typeface="Times New Roman" pitchFamily="18" charset="0"/>
                                    <a:ea typeface="楷体_GB2312" pitchFamily="49" charset="-122"/>
                                  </a:rPr>
                                  <a:t>•</a:t>
                                </a:r>
                                <a:endParaRPr kumimoji="1" lang="en-US" altLang="zh-CN" sz="3200">
                                  <a:solidFill>
                                    <a:schemeClr val="accent4">
                                      <a:lumMod val="10000"/>
                                    </a:schemeClr>
                                  </a:solidFill>
                                  <a:latin typeface="Times New Roman" pitchFamily="18" charset="0"/>
                                  <a:ea typeface="楷体_GB2312" pitchFamily="49" charset="-122"/>
                                </a:endParaRPr>
                              </a:p>
                              <a:p>
                                <a:pPr eaLnBrk="1" hangingPunct="1"/>
                                <a:r>
                                  <a:rPr kumimoji="1" lang="en-US" altLang="zh-CN" sz="3200">
                                    <a:solidFill>
                                      <a:schemeClr val="accent4">
                                        <a:lumMod val="10000"/>
                                      </a:schemeClr>
                                    </a:solidFill>
                                    <a:latin typeface="Times New Roman" pitchFamily="18" charset="0"/>
                                    <a:ea typeface="楷体_GB2312" pitchFamily="49" charset="-122"/>
                                  </a:rPr>
                                  <a:t>10</a:t>
                                </a:r>
                                <a:endParaRPr kumimoji="1" lang="en-US" altLang="zh-CN" sz="3200">
                                  <a:solidFill>
                                    <a:schemeClr val="accent4">
                                      <a:lumMod val="10000"/>
                                    </a:schemeClr>
                                  </a:solidFill>
                                  <a:latin typeface="Times New Roman" pitchFamily="18" charset="0"/>
                                  <a:ea typeface="楷体_GB2312" pitchFamily="49" charset="-122"/>
                                </a:endParaRPr>
                              </a:p>
                            </p:txBody>
                          </p:sp>
                          <p:sp>
                            <p:nvSpPr>
                              <p:cNvPr id="27708" name="Text Box 48"/>
                              <p:cNvSpPr txBox="1">
                                <a14:cpLocks xmlns:a14="http://schemas.microsoft.com/office/drawing/2010/main"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4512" y="3456"/>
                                <a:ext cx="372" cy="67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  <p:txBody>
                              <a:bodyPr wrap="none">
                                <a:spAutoFit/>
                              </a:bodyPr>
                              <a:lstStyle>
                                <a:lvl1pPr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Verdana" pitchFamily="34" charset="0"/>
                                    <a:ea typeface="宋体" charset="-122"/>
                                  </a:defRPr>
                                </a:lvl1pPr>
                                <a:lvl2pPr marL="742950" indent="-28575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Verdana" pitchFamily="34" charset="0"/>
                                    <a:ea typeface="宋体" charset="-122"/>
                                  </a:defRPr>
                                </a:lvl2pPr>
                                <a:lvl3pPr marL="11430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Verdana" pitchFamily="34" charset="0"/>
                                    <a:ea typeface="宋体" charset="-122"/>
                                  </a:defRPr>
                                </a:lvl3pPr>
                                <a:lvl4pPr marL="16002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Verdana" pitchFamily="34" charset="0"/>
                                    <a:ea typeface="宋体" charset="-122"/>
                                  </a:defRPr>
                                </a:lvl4pPr>
                                <a:lvl5pPr marL="20574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Verdana" pitchFamily="34" charset="0"/>
                                    <a:ea typeface="宋体" charset="-122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Verdana" pitchFamily="34" charset="0"/>
                                    <a:ea typeface="宋体" charset="-122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Verdana" pitchFamily="34" charset="0"/>
                                    <a:ea typeface="宋体" charset="-122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Verdana" pitchFamily="34" charset="0"/>
                                    <a:ea typeface="宋体" charset="-122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Verdana" pitchFamily="34" charset="0"/>
                                    <a:ea typeface="宋体" charset="-122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r>
                                  <a:rPr kumimoji="1" lang="en-US" altLang="zh-CN" sz="3200">
                                    <a:solidFill>
                                      <a:schemeClr val="accent4">
                                        <a:lumMod val="10000"/>
                                      </a:schemeClr>
                                    </a:solidFill>
                                    <a:latin typeface="Times New Roman" pitchFamily="18" charset="0"/>
                                    <a:ea typeface="楷体_GB2312" pitchFamily="49" charset="-122"/>
                                  </a:rPr>
                                  <a:t>•</a:t>
                                </a:r>
                                <a:endParaRPr kumimoji="1" lang="en-US" altLang="zh-CN" sz="3200">
                                  <a:solidFill>
                                    <a:schemeClr val="accent4">
                                      <a:lumMod val="10000"/>
                                    </a:schemeClr>
                                  </a:solidFill>
                                  <a:latin typeface="Times New Roman" pitchFamily="18" charset="0"/>
                                  <a:ea typeface="楷体_GB2312" pitchFamily="49" charset="-122"/>
                                </a:endParaRPr>
                              </a:p>
                              <a:p>
                                <a:pPr eaLnBrk="1" hangingPunct="1"/>
                                <a:r>
                                  <a:rPr kumimoji="1" lang="en-US" altLang="zh-CN" sz="3200">
                                    <a:solidFill>
                                      <a:schemeClr val="accent4">
                                        <a:lumMod val="10000"/>
                                      </a:schemeClr>
                                    </a:solidFill>
                                    <a:latin typeface="Times New Roman" pitchFamily="18" charset="0"/>
                                    <a:ea typeface="楷体_GB2312" pitchFamily="49" charset="-122"/>
                                  </a:rPr>
                                  <a:t>20</a:t>
                                </a:r>
                                <a:endParaRPr kumimoji="1" lang="en-US" altLang="zh-CN" sz="3200">
                                  <a:solidFill>
                                    <a:schemeClr val="accent4">
                                      <a:lumMod val="10000"/>
                                    </a:schemeClr>
                                  </a:solidFill>
                                  <a:latin typeface="Times New Roman" pitchFamily="18" charset="0"/>
                                  <a:ea typeface="楷体_GB2312" pitchFamily="49" charset="-122"/>
                                </a:endParaRPr>
                              </a:p>
                            </p:txBody>
                          </p:sp>
                          <p:sp>
                            <p:nvSpPr>
                              <p:cNvPr id="27709" name="Line 49"/>
                              <p:cNvSpPr>
                                <a14:cpLocks xmlns:a14="http://schemas.microsoft.com/office/drawing/2010/main"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1765" y="2727"/>
                                <a:ext cx="2" cy="930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66FF66"/>
                                </a:solidFill>
                                <a:miter lim="800000"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/>
                              <a:lstStyle/>
                              <a:p>
                                <a:endParaRPr lang="zh-CN" altLang="en-US">
                                  <a:solidFill>
                                    <a:schemeClr val="accent4">
                                      <a:lumMod val="10000"/>
                                    </a:schemeClr>
                                  </a:solidFill>
                                </a:endParaRPr>
                              </a:p>
                            </p:txBody>
                          </p:sp>
                        </p:grpSp>
                      </p:grpSp>
                      <p:sp>
                        <p:nvSpPr>
                          <p:cNvPr id="27689" name="Line 50"/>
                          <p:cNvSpPr>
                            <a14:cpLocks xmlns:a14="http://schemas.microsoft.com/office/drawing/2010/main" noChangeShapeType="1"/>
                          </p:cNvSpPr>
                          <p:nvPr/>
                        </p:nvSpPr>
                        <p:spPr bwMode="auto">
                          <a:xfrm flipV="1">
                            <a:off x="1921" y="3024"/>
                            <a:ext cx="0" cy="594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66FF66"/>
                            </a:solidFill>
                            <a:miter lim="800000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/>
                          <a:lstStyle/>
                          <a:p>
                            <a:endParaRPr lang="zh-CN" altLang="en-US">
                              <a:solidFill>
                                <a:schemeClr val="accent4">
                                  <a:lumMod val="10000"/>
                                </a:schemeClr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7690" name="Line 51"/>
                          <p:cNvSpPr>
                            <a14:cpLocks xmlns:a14="http://schemas.microsoft.com/office/drawing/2010/main" noChangeShapeType="1"/>
                          </p:cNvSpPr>
                          <p:nvPr/>
                        </p:nvSpPr>
                        <p:spPr bwMode="auto">
                          <a:xfrm flipV="1">
                            <a:off x="2151" y="3351"/>
                            <a:ext cx="0" cy="311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66FF66"/>
                            </a:solidFill>
                            <a:miter lim="800000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/>
                          <a:lstStyle/>
                          <a:p>
                            <a:endParaRPr lang="zh-CN" altLang="en-US">
                              <a:solidFill>
                                <a:schemeClr val="accent4">
                                  <a:lumMod val="10000"/>
                                </a:schemeClr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7691" name="Line 52"/>
                          <p:cNvSpPr>
                            <a14:cpLocks xmlns:a14="http://schemas.microsoft.com/office/drawing/2010/main" noChangeShapeType="1"/>
                          </p:cNvSpPr>
                          <p:nvPr/>
                        </p:nvSpPr>
                        <p:spPr bwMode="auto">
                          <a:xfrm flipV="1">
                            <a:off x="2312" y="3504"/>
                            <a:ext cx="0" cy="98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66FF66"/>
                            </a:solidFill>
                            <a:miter lim="800000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/>
                          <a:lstStyle/>
                          <a:p>
                            <a:endParaRPr lang="zh-CN" altLang="en-US">
                              <a:solidFill>
                                <a:schemeClr val="accent4">
                                  <a:lumMod val="10000"/>
                                </a:schemeClr>
                              </a:solidFill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27683" name="Line 53"/>
                      <p:cNvSpPr>
                        <a14:cpLocks xmlns:a14="http://schemas.microsoft.com/office/drawing/2010/main" noChangeShapeType="1"/>
                      </p:cNvSpPr>
                      <p:nvPr/>
                    </p:nvSpPr>
                    <p:spPr bwMode="auto">
                      <a:xfrm flipV="1">
                        <a:off x="2489" y="3570"/>
                        <a:ext cx="0" cy="48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33CC"/>
                        </a:solidFill>
                        <a:miter lim="800000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>
                          <a:solidFill>
                            <a:schemeClr val="accent4">
                              <a:lumMod val="10000"/>
                            </a:schemeClr>
                          </a:solidFill>
                        </a:endParaRPr>
                      </a:p>
                    </p:txBody>
                  </p:sp>
                </p:grpSp>
              </p:grpSp>
            </p:grpSp>
          </p:grpSp>
        </p:grpSp>
      </p:grpSp>
      <p:sp>
        <p:nvSpPr>
          <p:cNvPr id="27664" name="Text Box 55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930650" y="2707432"/>
            <a:ext cx="494558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由图表可见 </a:t>
            </a:r>
            <a:r>
              <a:rPr kumimoji="1" lang="en-US" altLang="zh-CN" sz="36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3600" dirty="0" smtClean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当</a:t>
            </a:r>
            <a:r>
              <a:rPr kumimoji="1" lang="en-US" altLang="zh-CN" sz="3600" i="1" dirty="0" smtClean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3600" dirty="0" smtClean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=4</a:t>
            </a:r>
            <a:r>
              <a:rPr kumimoji="1" lang="zh-CN" altLang="en-US" sz="3600" dirty="0" smtClean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时</a:t>
            </a:r>
            <a:r>
              <a:rPr kumimoji="1" lang="zh-CN" altLang="en-US" sz="36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endParaRPr kumimoji="1" lang="zh-CN" altLang="en-US" sz="3600" dirty="0">
              <a:solidFill>
                <a:schemeClr val="accent4">
                  <a:lumMod val="1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34201" name="Text Box 57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981450" y="3371007"/>
            <a:ext cx="3384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分布取得最大值</a:t>
            </a:r>
            <a:endParaRPr kumimoji="1" lang="zh-CN" altLang="en-US" sz="3600" dirty="0">
              <a:solidFill>
                <a:schemeClr val="accent4">
                  <a:lumMod val="1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34202" name="Object 58"/>
          <p:cNvGraphicFramePr>
            <a:graphicFrameLocks noChangeAspect="1"/>
          </p:cNvGraphicFramePr>
          <p:nvPr/>
        </p:nvGraphicFramePr>
        <p:xfrm>
          <a:off x="5399737" y="4027439"/>
          <a:ext cx="1981488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84" name="Equation" r:id="rId3" imgW="0" imgH="0" progId="Equation.DSMT4">
                  <p:embed/>
                </p:oleObj>
              </mc:Choice>
              <mc:Fallback>
                <p:oleObj name="Equation" r:id="rId3" imgW="0" imgH="0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9737" y="4027439"/>
                        <a:ext cx="1981488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59"/>
          <p:cNvGrpSpPr/>
          <p:nvPr/>
        </p:nvGrpSpPr>
        <p:grpSpPr bwMode="auto">
          <a:xfrm>
            <a:off x="3733800" y="2707432"/>
            <a:ext cx="5105400" cy="2133600"/>
            <a:chOff x="2352" y="1872"/>
            <a:chExt cx="3072" cy="1344"/>
          </a:xfrm>
        </p:grpSpPr>
        <p:sp>
          <p:nvSpPr>
            <p:cNvPr id="27660" name="Line 60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2352" y="1872"/>
              <a:ext cx="30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27661" name="Line 61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2352" y="1872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27662" name="Line 62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5424" y="1872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27663" name="Line 63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2352" y="3216"/>
              <a:ext cx="30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16" name="Group 64"/>
          <p:cNvGrpSpPr/>
          <p:nvPr/>
        </p:nvGrpSpPr>
        <p:grpSpPr bwMode="auto">
          <a:xfrm>
            <a:off x="409575" y="3423395"/>
            <a:ext cx="2105025" cy="579437"/>
            <a:chOff x="258" y="2323"/>
            <a:chExt cx="1326" cy="365"/>
          </a:xfrm>
        </p:grpSpPr>
        <p:sp>
          <p:nvSpPr>
            <p:cNvPr id="27658" name="Text Box 65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58" y="2323"/>
              <a:ext cx="6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0.22</a:t>
              </a:r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 •</a:t>
              </a:r>
              <a:endParaRPr kumimoji="1" lang="en-US" altLang="zh-CN" sz="32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7659" name="Line 66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768" y="2496"/>
              <a:ext cx="816" cy="0"/>
            </a:xfrm>
            <a:prstGeom prst="line">
              <a:avLst/>
            </a:prstGeom>
            <a:noFill/>
            <a:ln w="19050" cap="rnd">
              <a:solidFill>
                <a:srgbClr val="C00000"/>
              </a:solidFill>
              <a:prstDash val="sysDot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4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4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4" grpId="0"/>
      <p:bldP spid="13420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84213" y="115888"/>
            <a:ext cx="5689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6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二项分布中最可能出现次数</a:t>
            </a:r>
            <a:endParaRPr kumimoji="1" lang="zh-CN" altLang="en-US" sz="3600" b="1" dirty="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35171" name="Object 3"/>
          <p:cNvGraphicFramePr>
            <a:graphicFrameLocks noChangeAspect="1"/>
          </p:cNvGraphicFramePr>
          <p:nvPr/>
        </p:nvGraphicFramePr>
        <p:xfrm>
          <a:off x="1039596" y="837551"/>
          <a:ext cx="6853670" cy="653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24" name="Equation" r:id="rId1" imgW="0" imgH="0" progId="Equation.DSMT4">
                  <p:embed/>
                </p:oleObj>
              </mc:Choice>
              <mc:Fallback>
                <p:oleObj name="Equation" r:id="rId1" imgW="0" imgH="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596" y="837551"/>
                        <a:ext cx="6853670" cy="6537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2" name="Object 4"/>
          <p:cNvGraphicFramePr>
            <a:graphicFrameLocks noChangeAspect="1"/>
          </p:cNvGraphicFramePr>
          <p:nvPr/>
        </p:nvGraphicFramePr>
        <p:xfrm>
          <a:off x="647772" y="1581223"/>
          <a:ext cx="3430444" cy="1049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25" name="Equation" r:id="rId3" imgW="0" imgH="0" progId="Equation.DSMT4">
                  <p:embed/>
                </p:oleObj>
              </mc:Choice>
              <mc:Fallback>
                <p:oleObj name="Equation" r:id="rId3" imgW="0" imgH="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72" y="1581223"/>
                        <a:ext cx="3430444" cy="10491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3" name="Object 5"/>
          <p:cNvGraphicFramePr>
            <a:graphicFrameLocks noChangeAspect="1"/>
          </p:cNvGraphicFramePr>
          <p:nvPr/>
        </p:nvGraphicFramePr>
        <p:xfrm>
          <a:off x="647844" y="2734253"/>
          <a:ext cx="3368386" cy="1122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26" name="Equation" r:id="rId5" imgW="0" imgH="0" progId="Equation.DSMT4">
                  <p:embed/>
                </p:oleObj>
              </mc:Choice>
              <mc:Fallback>
                <p:oleObj name="Equation" r:id="rId5" imgW="0" imgH="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844" y="2734253"/>
                        <a:ext cx="3368386" cy="11227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4" name="AutoShape 6"/>
          <p:cNvSpPr/>
          <p:nvPr/>
        </p:nvSpPr>
        <p:spPr bwMode="auto">
          <a:xfrm>
            <a:off x="4140200" y="1916113"/>
            <a:ext cx="73025" cy="1439862"/>
          </a:xfrm>
          <a:prstGeom prst="rightBrace">
            <a:avLst>
              <a:gd name="adj1" fmla="val 164312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35175" name="AutoShape 7"/>
          <p:cNvSpPr>
            <a14:cpLocks xmlns:a14="http://schemas.microsoft.com/office/drawing/2010/main" noChangeArrowheads="1"/>
          </p:cNvSpPr>
          <p:nvPr/>
        </p:nvSpPr>
        <p:spPr bwMode="auto">
          <a:xfrm>
            <a:off x="4284663" y="2563813"/>
            <a:ext cx="431800" cy="144462"/>
          </a:xfrm>
          <a:prstGeom prst="rightArrow">
            <a:avLst>
              <a:gd name="adj1" fmla="val 50000"/>
              <a:gd name="adj2" fmla="val 74726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chemeClr val="accent4">
                  <a:lumMod val="10000"/>
                </a:schemeClr>
              </a:solidFill>
            </a:endParaRPr>
          </a:p>
        </p:txBody>
      </p:sp>
      <p:graphicFrame>
        <p:nvGraphicFramePr>
          <p:cNvPr id="135176" name="Object 8"/>
          <p:cNvGraphicFramePr>
            <a:graphicFrameLocks noChangeAspect="1"/>
          </p:cNvGraphicFramePr>
          <p:nvPr/>
        </p:nvGraphicFramePr>
        <p:xfrm>
          <a:off x="4817775" y="2381178"/>
          <a:ext cx="3613727" cy="506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27" name="Equation" r:id="rId7" imgW="0" imgH="0" progId="Equation.DSMT4">
                  <p:embed/>
                </p:oleObj>
              </mc:Choice>
              <mc:Fallback>
                <p:oleObj name="Equation" r:id="rId7" imgW="0" imgH="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7775" y="2381178"/>
                        <a:ext cx="3613727" cy="5065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8" name="Text Box 10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468313" y="3923010"/>
            <a:ext cx="8532812" cy="9461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buFont typeface="Wingdings" charset="2"/>
              <a:buNone/>
            </a:pPr>
            <a:r>
              <a:rPr kumimoji="1" lang="zh-CN" altLang="en-US" sz="28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当</a:t>
            </a:r>
            <a:r>
              <a:rPr kumimoji="1" lang="en-US" altLang="zh-CN" sz="28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en-US" altLang="zh-CN" sz="2800" i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8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 + 1) </a:t>
            </a:r>
            <a:r>
              <a:rPr kumimoji="1" lang="en-US" altLang="zh-CN" sz="2800" i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p = </a:t>
            </a:r>
            <a:r>
              <a:rPr kumimoji="1" lang="zh-CN" altLang="en-US" sz="28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整数时</a:t>
            </a:r>
            <a:r>
              <a:rPr kumimoji="1" lang="en-US" altLang="zh-CN" sz="28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zh-CN" altLang="en-US" sz="28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在 </a:t>
            </a:r>
            <a:r>
              <a:rPr kumimoji="1" lang="en-US" altLang="zh-CN" sz="2800" i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k </a:t>
            </a:r>
            <a:r>
              <a:rPr kumimoji="1" lang="en-US" altLang="zh-CN" sz="28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= ( </a:t>
            </a:r>
            <a:r>
              <a:rPr kumimoji="1" lang="en-US" altLang="zh-CN" sz="2800" i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8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 + 1) </a:t>
            </a:r>
            <a:r>
              <a:rPr kumimoji="1" lang="en-US" altLang="zh-CN" sz="2800" i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p</a:t>
            </a:r>
            <a:r>
              <a:rPr kumimoji="1" lang="zh-CN" altLang="en-US" sz="28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与 </a:t>
            </a:r>
            <a:r>
              <a:rPr kumimoji="1" lang="en-US" altLang="zh-CN" sz="28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en-US" altLang="zh-CN" sz="2800" i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8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 + 1) </a:t>
            </a:r>
            <a:r>
              <a:rPr kumimoji="1" lang="en-US" altLang="zh-CN" sz="2800" i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p </a:t>
            </a:r>
            <a:r>
              <a:rPr kumimoji="1" lang="en-US" altLang="zh-CN" sz="28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 – 1 </a:t>
            </a:r>
            <a:r>
              <a:rPr kumimoji="1" lang="zh-CN" altLang="en-US" sz="28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处的概率取得最大值</a:t>
            </a:r>
            <a:endParaRPr kumimoji="1" lang="zh-CN" altLang="en-US" sz="2800" dirty="0">
              <a:solidFill>
                <a:schemeClr val="accent4">
                  <a:lumMod val="1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35179" name="Text Box 11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468313" y="4869160"/>
            <a:ext cx="8532812" cy="1117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charset="2"/>
              <a:buNone/>
            </a:pPr>
            <a:r>
              <a:rPr kumimoji="1" lang="zh-CN" altLang="en-US" sz="28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当</a:t>
            </a:r>
            <a:r>
              <a:rPr kumimoji="1" lang="en-US" altLang="zh-CN" sz="28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en-US" altLang="zh-CN" sz="2800" i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8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 + 1) </a:t>
            </a:r>
            <a:r>
              <a:rPr kumimoji="1" lang="en-US" altLang="zh-CN" sz="2800" i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p </a:t>
            </a:r>
            <a:r>
              <a:rPr kumimoji="1" lang="en-US" altLang="zh-CN" sz="2800" i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  <a:sym typeface="Euclid Symbol" pitchFamily="18" charset="2"/>
              </a:rPr>
              <a:t></a:t>
            </a:r>
            <a:r>
              <a:rPr kumimoji="1" lang="en-US" altLang="zh-CN" sz="2800" i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整数时</a:t>
            </a:r>
            <a:r>
              <a:rPr kumimoji="1" lang="en-US" altLang="zh-CN" sz="28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28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在 </a:t>
            </a:r>
            <a:r>
              <a:rPr kumimoji="1" lang="en-US" altLang="zh-CN" sz="2800" i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k </a:t>
            </a:r>
            <a:r>
              <a:rPr kumimoji="1" lang="en-US" altLang="zh-CN" sz="28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= [( </a:t>
            </a:r>
            <a:r>
              <a:rPr kumimoji="1" lang="en-US" altLang="zh-CN" sz="2800" i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8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 + 1) </a:t>
            </a:r>
            <a:r>
              <a:rPr kumimoji="1" lang="en-US" altLang="zh-CN" sz="2800" i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p </a:t>
            </a:r>
            <a:r>
              <a:rPr kumimoji="1" lang="en-US" altLang="zh-CN" sz="28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]</a:t>
            </a:r>
            <a:r>
              <a:rPr kumimoji="1" lang="zh-CN" altLang="en-US" sz="28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处的概率取得最大值</a:t>
            </a:r>
            <a:endParaRPr kumimoji="1" lang="zh-CN" altLang="en-US" sz="2800" dirty="0">
              <a:solidFill>
                <a:schemeClr val="accent4">
                  <a:lumMod val="10000"/>
                </a:schemeClr>
              </a:solidFill>
              <a:latin typeface="Times New Roman" pitchFamily="18" charset="0"/>
              <a:ea typeface="仿宋_GB2312" pitchFamily="49" charset="-122"/>
            </a:endParaRPr>
          </a:p>
        </p:txBody>
      </p:sp>
      <p:graphicFrame>
        <p:nvGraphicFramePr>
          <p:cNvPr id="135180" name="Object 12"/>
          <p:cNvGraphicFramePr>
            <a:graphicFrameLocks noChangeAspect="1"/>
          </p:cNvGraphicFramePr>
          <p:nvPr/>
        </p:nvGraphicFramePr>
        <p:xfrm>
          <a:off x="2700338" y="5589240"/>
          <a:ext cx="5003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28" name="Equation" r:id="rId9" imgW="0" imgH="0" progId="Equation.DSMT4">
                  <p:embed/>
                </p:oleObj>
              </mc:Choice>
              <mc:Fallback>
                <p:oleObj name="Equation" r:id="rId9" imgW="0" imgH="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5589240"/>
                        <a:ext cx="5003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3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5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4" grpId="0" animBg="1"/>
      <p:bldP spid="135175" grpId="0" animBg="1"/>
      <p:bldP spid="135178" grpId="0" animBg="1" autoUpdateAnimBg="0"/>
      <p:bldP spid="135179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755650" y="44624"/>
            <a:ext cx="7228261" cy="1692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solidFill>
                  <a:schemeClr val="accent4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kumimoji="1" lang="zh-CN" altLang="en-US" sz="32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独立射击</a:t>
            </a:r>
            <a:r>
              <a:rPr kumimoji="1" lang="en-US" altLang="zh-CN" sz="32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400</a:t>
            </a:r>
            <a:r>
              <a:rPr kumimoji="1" lang="zh-CN" altLang="en-US" sz="32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次</a:t>
            </a:r>
            <a:r>
              <a:rPr kumimoji="1" lang="en-US" altLang="zh-CN" sz="32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32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命中率为</a:t>
            </a:r>
            <a:r>
              <a:rPr kumimoji="1" lang="en-US" altLang="zh-CN" sz="32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0.01</a:t>
            </a:r>
            <a:r>
              <a:rPr kumimoji="1" lang="en-US" altLang="zh-CN" sz="4000" dirty="0" smtClean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endParaRPr kumimoji="1" lang="en-US" altLang="zh-CN" sz="4000" dirty="0" smtClean="0">
              <a:solidFill>
                <a:schemeClr val="accent4">
                  <a:lumMod val="1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  <a:p>
            <a:pPr lvl="0" eaLnBrk="1" hangingPunct="1"/>
            <a:r>
              <a:rPr kumimoji="1" lang="zh-CN" altLang="en-US" sz="3200" dirty="0">
                <a:solidFill>
                  <a:srgbClr val="8064A2">
                    <a:lumMod val="10000"/>
                  </a:srgbClr>
                </a:solidFill>
                <a:latin typeface="Times New Roman" pitchFamily="18" charset="0"/>
                <a:ea typeface="楷体_GB2312" pitchFamily="49" charset="-122"/>
              </a:rPr>
              <a:t>求  </a:t>
            </a:r>
            <a:r>
              <a:rPr kumimoji="1" lang="en-US" altLang="zh-CN" sz="3200" dirty="0">
                <a:solidFill>
                  <a:srgbClr val="8064A2">
                    <a:lumMod val="10000"/>
                  </a:srgbClr>
                </a:solidFill>
                <a:latin typeface="Times New Roman" pitchFamily="18" charset="0"/>
                <a:ea typeface="楷体_GB2312" pitchFamily="49" charset="-122"/>
              </a:rPr>
              <a:t>(1)  </a:t>
            </a:r>
            <a:r>
              <a:rPr kumimoji="1" lang="zh-CN" altLang="en-US" sz="3200" dirty="0">
                <a:solidFill>
                  <a:srgbClr val="8064A2">
                    <a:lumMod val="10000"/>
                  </a:srgbClr>
                </a:solidFill>
                <a:latin typeface="Times New Roman" pitchFamily="18" charset="0"/>
                <a:ea typeface="楷体_GB2312" pitchFamily="49" charset="-122"/>
              </a:rPr>
              <a:t>最可能命中次数及相应的概率；</a:t>
            </a:r>
            <a:endParaRPr kumimoji="1" lang="zh-CN" altLang="en-US" sz="3200" dirty="0">
              <a:solidFill>
                <a:srgbClr val="8064A2">
                  <a:lumMod val="10000"/>
                </a:srgbClr>
              </a:solidFill>
              <a:latin typeface="Times New Roman" pitchFamily="18" charset="0"/>
              <a:ea typeface="仿宋_GB2312" pitchFamily="49" charset="-122"/>
            </a:endParaRPr>
          </a:p>
          <a:p>
            <a:pPr lvl="0" eaLnBrk="1" hangingPunct="1"/>
            <a:r>
              <a:rPr kumimoji="1" lang="en-US" altLang="zh-CN" sz="3200" dirty="0">
                <a:solidFill>
                  <a:srgbClr val="8064A2">
                    <a:lumMod val="10000"/>
                  </a:srgbClr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200" dirty="0" smtClean="0">
                <a:solidFill>
                  <a:srgbClr val="8064A2">
                    <a:lumMod val="10000"/>
                  </a:srgbClr>
                </a:solidFill>
                <a:latin typeface="Times New Roman" pitchFamily="18" charset="0"/>
                <a:ea typeface="楷体_GB2312" pitchFamily="49" charset="-122"/>
              </a:rPr>
              <a:t>     (</a:t>
            </a:r>
            <a:r>
              <a:rPr kumimoji="1" lang="en-US" altLang="zh-CN" sz="3200" dirty="0">
                <a:solidFill>
                  <a:srgbClr val="8064A2">
                    <a:lumMod val="10000"/>
                  </a:srgbClr>
                </a:solidFill>
                <a:latin typeface="Times New Roman" pitchFamily="18" charset="0"/>
                <a:ea typeface="楷体_GB2312" pitchFamily="49" charset="-122"/>
              </a:rPr>
              <a:t>2)  </a:t>
            </a:r>
            <a:r>
              <a:rPr kumimoji="1" lang="zh-CN" altLang="en-US" sz="3200" dirty="0">
                <a:solidFill>
                  <a:srgbClr val="8064A2">
                    <a:lumMod val="10000"/>
                  </a:srgbClr>
                </a:solidFill>
                <a:latin typeface="Times New Roman" pitchFamily="18" charset="0"/>
                <a:ea typeface="楷体_GB2312" pitchFamily="49" charset="-122"/>
              </a:rPr>
              <a:t>命中次数不少于</a:t>
            </a:r>
            <a:r>
              <a:rPr kumimoji="1" lang="en-US" altLang="zh-CN" sz="3200" dirty="0">
                <a:solidFill>
                  <a:srgbClr val="8064A2">
                    <a:lumMod val="10000"/>
                  </a:srgbClr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zh-CN" altLang="en-US" sz="3200" dirty="0">
                <a:solidFill>
                  <a:srgbClr val="8064A2">
                    <a:lumMod val="10000"/>
                  </a:srgbClr>
                </a:solidFill>
                <a:latin typeface="Times New Roman" pitchFamily="18" charset="0"/>
                <a:ea typeface="楷体_GB2312" pitchFamily="49" charset="-122"/>
              </a:rPr>
              <a:t>次的概率</a:t>
            </a:r>
            <a:r>
              <a:rPr kumimoji="1" lang="en-US" altLang="zh-CN" sz="3200" dirty="0" smtClean="0">
                <a:solidFill>
                  <a:srgbClr val="8064A2">
                    <a:lumMod val="10000"/>
                  </a:srgbClr>
                </a:solidFill>
                <a:latin typeface="Times New Roman" pitchFamily="18" charset="0"/>
                <a:ea typeface="楷体_GB2312" pitchFamily="49" charset="-122"/>
              </a:rPr>
              <a:t>.</a:t>
            </a:r>
            <a:endParaRPr kumimoji="1" lang="en-US" altLang="zh-CN" sz="3200" dirty="0">
              <a:solidFill>
                <a:srgbClr val="8064A2">
                  <a:lumMod val="10000"/>
                </a:srgb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36195" name="Text Box 3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11188" y="2419524"/>
            <a:ext cx="32083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28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(1)  </a:t>
            </a:r>
            <a:r>
              <a:rPr kumimoji="1" lang="en-US" altLang="zh-CN" sz="2800" i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k </a:t>
            </a:r>
            <a:r>
              <a:rPr kumimoji="1" lang="en-US" altLang="zh-CN" sz="28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= [( </a:t>
            </a:r>
            <a:r>
              <a:rPr kumimoji="1" lang="en-US" altLang="zh-CN" sz="2800" i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8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 + 1)</a:t>
            </a:r>
            <a:r>
              <a:rPr kumimoji="1" lang="en-US" altLang="zh-CN" sz="2800" i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p </a:t>
            </a:r>
            <a:r>
              <a:rPr kumimoji="1" lang="en-US" altLang="zh-CN" sz="28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]</a:t>
            </a:r>
            <a:r>
              <a:rPr kumimoji="1" lang="en-US" altLang="zh-CN" sz="40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endParaRPr kumimoji="1" lang="en-US" altLang="zh-CN" sz="4000">
              <a:solidFill>
                <a:schemeClr val="accent4">
                  <a:lumMod val="1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36196" name="Object 4"/>
          <p:cNvGraphicFramePr>
            <a:graphicFrameLocks noChangeAspect="1"/>
          </p:cNvGraphicFramePr>
          <p:nvPr/>
        </p:nvGraphicFramePr>
        <p:xfrm>
          <a:off x="1536484" y="3212986"/>
          <a:ext cx="4631171" cy="597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23" name="Equation" r:id="rId1" imgW="0" imgH="0" progId="Equation.DSMT4">
                  <p:embed/>
                </p:oleObj>
              </mc:Choice>
              <mc:Fallback>
                <p:oleObj name="Equation" r:id="rId1" imgW="0" imgH="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484" y="3212986"/>
                        <a:ext cx="4631171" cy="5974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7" name="Object 5"/>
          <p:cNvGraphicFramePr>
            <a:graphicFrameLocks noChangeAspect="1"/>
          </p:cNvGraphicFramePr>
          <p:nvPr/>
        </p:nvGraphicFramePr>
        <p:xfrm>
          <a:off x="6338021" y="3252529"/>
          <a:ext cx="1220932" cy="404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24" name="Equation" r:id="rId3" imgW="0" imgH="0" progId="Equation.DSMT4">
                  <p:embed/>
                </p:oleObj>
              </mc:Choice>
              <mc:Fallback>
                <p:oleObj name="Equation" r:id="rId3" imgW="0" imgH="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8021" y="3252529"/>
                        <a:ext cx="1220932" cy="4040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198" name="Text Box 6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635375" y="2563987"/>
            <a:ext cx="3127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8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= [( 400+ 1)0.01] =4</a:t>
            </a:r>
            <a:endParaRPr kumimoji="1" lang="en-US" altLang="zh-CN" sz="2800">
              <a:solidFill>
                <a:schemeClr val="accent4">
                  <a:lumMod val="1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36201" name="Text Box 9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11188" y="1844849"/>
            <a:ext cx="6851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36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sz="32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令</a:t>
            </a:r>
            <a:r>
              <a:rPr kumimoji="1" lang="en-US" altLang="zh-CN" sz="3200" i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zh-CN" altLang="en-US" sz="32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表示命中次数</a:t>
            </a:r>
            <a:r>
              <a:rPr kumimoji="1" lang="en-US" altLang="zh-CN" sz="32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zh-CN" altLang="en-US" sz="32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则 </a:t>
            </a:r>
            <a:r>
              <a:rPr kumimoji="1" lang="en-US" altLang="zh-CN" sz="3200" i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2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 ~ B(400,0.01)</a:t>
            </a:r>
            <a:endParaRPr kumimoji="1" lang="en-US" altLang="zh-CN" sz="3200">
              <a:solidFill>
                <a:schemeClr val="accent4">
                  <a:lumMod val="1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36202" name="Object 10"/>
          <p:cNvGraphicFramePr>
            <a:graphicFrameLocks noChangeAspect="1"/>
          </p:cNvGraphicFramePr>
          <p:nvPr/>
        </p:nvGraphicFramePr>
        <p:xfrm>
          <a:off x="1000125" y="3743933"/>
          <a:ext cx="5270500" cy="2516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25" name="Equation" r:id="rId5" imgW="0" imgH="0" progId="Equation.DSMT4">
                  <p:embed/>
                </p:oleObj>
              </mc:Choice>
              <mc:Fallback>
                <p:oleObj name="Equation" r:id="rId5" imgW="0" imgH="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3743933"/>
                        <a:ext cx="5270500" cy="25169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"/>
          <p:cNvGrpSpPr/>
          <p:nvPr/>
        </p:nvGrpSpPr>
        <p:grpSpPr bwMode="auto">
          <a:xfrm>
            <a:off x="6418263" y="4076874"/>
            <a:ext cx="2725737" cy="1179513"/>
            <a:chOff x="4043" y="3067"/>
            <a:chExt cx="1717" cy="743"/>
          </a:xfrm>
        </p:grpSpPr>
        <p:sp>
          <p:nvSpPr>
            <p:cNvPr id="29709" name="Text Box 12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043" y="3067"/>
              <a:ext cx="1717" cy="3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 dirty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黑体" pitchFamily="2" charset="-122"/>
                </a:rPr>
                <a:t>问题</a:t>
              </a:r>
              <a:r>
                <a:rPr kumimoji="1" lang="zh-CN" altLang="en-US" sz="2800" dirty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   如何计算</a:t>
              </a:r>
              <a:r>
                <a:rPr kumimoji="1" lang="zh-CN" altLang="en-US" sz="3200" dirty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               </a:t>
              </a:r>
              <a:endParaRPr kumimoji="1" lang="zh-CN" altLang="en-US" sz="32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9710" name="Object 13"/>
            <p:cNvGraphicFramePr>
              <a:graphicFrameLocks noChangeAspect="1"/>
            </p:cNvGraphicFramePr>
            <p:nvPr/>
          </p:nvGraphicFramePr>
          <p:xfrm>
            <a:off x="4165" y="3457"/>
            <a:ext cx="1473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26" name="Equation" r:id="rId7" imgW="0" imgH="0" progId="Equation.DSMT4">
                    <p:embed/>
                  </p:oleObj>
                </mc:Choice>
                <mc:Fallback>
                  <p:oleObj name="Equation" r:id="rId7" imgW="0" imgH="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5" y="3457"/>
                          <a:ext cx="1473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6206" name="AutoShape 14"/>
          <p:cNvSpPr>
            <a14:cpLocks xmlns:a14="http://schemas.microsoft.com/office/drawing/2010/main" noChangeArrowheads="1"/>
          </p:cNvSpPr>
          <p:nvPr/>
        </p:nvSpPr>
        <p:spPr bwMode="auto">
          <a:xfrm>
            <a:off x="6732588" y="5156473"/>
            <a:ext cx="2051050" cy="609600"/>
          </a:xfrm>
          <a:prstGeom prst="wedgeRoundRectCallout">
            <a:avLst>
              <a:gd name="adj1" fmla="val -9134"/>
              <a:gd name="adj2" fmla="val 34116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kumimoji="1" lang="zh-CN" altLang="en-US" sz="2800" b="1" dirty="0">
                <a:solidFill>
                  <a:schemeClr val="accent4">
                    <a:lumMod val="10000"/>
                  </a:schemeClr>
                </a:solidFill>
              </a:rPr>
              <a:t>泊松近似</a:t>
            </a:r>
            <a:endParaRPr kumimoji="1" lang="zh-CN" altLang="en-US" sz="28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3" name="动作按钮: 前进或下一项 2">
            <a:hlinkClick r:id="rId9" action="ppaction://hlinksldjump" highlightClick="1"/>
          </p:cNvPr>
          <p:cNvSpPr/>
          <p:nvPr/>
        </p:nvSpPr>
        <p:spPr>
          <a:xfrm>
            <a:off x="8460432" y="5948561"/>
            <a:ext cx="432048" cy="28803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6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6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6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5" grpId="0" autoUpdateAnimBg="0"/>
      <p:bldP spid="136198" grpId="0" autoUpdateAnimBg="0"/>
      <p:bldP spid="136201" grpId="0" autoUpdateAnimBg="0"/>
      <p:bldP spid="136206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14:cpLocks xmlns:a14="http://schemas.microsoft.com/office/drawing/2010/main"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二项分布性质</a:t>
            </a:r>
            <a:endParaRPr lang="zh-CN" altLang="en-US" dirty="0" smtClean="0"/>
          </a:p>
        </p:txBody>
      </p:sp>
      <p:sp>
        <p:nvSpPr>
          <p:cNvPr id="153603" name="Rectangle 3"/>
          <p:cNvSpPr>
            <a14:cpLocks xmlns:a14="http://schemas.microsoft.com/office/drawing/2010/main" noGrp="1" noChangeArrowheads="1"/>
          </p:cNvSpPr>
          <p:nvPr>
            <p:ph type="body" idx="4294967295"/>
          </p:nvPr>
        </p:nvSpPr>
        <p:spPr>
          <a:xfrm>
            <a:off x="457200" y="2348880"/>
            <a:ext cx="8229600" cy="878944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altLang="zh-CN" sz="4400" dirty="0" smtClean="0">
                <a:solidFill>
                  <a:schemeClr val="accent4">
                    <a:lumMod val="10000"/>
                  </a:schemeClr>
                </a:solidFill>
              </a:rPr>
              <a:t>then</a:t>
            </a:r>
            <a:endParaRPr lang="zh-CN" altLang="en-US" sz="4400" dirty="0" smtClean="0">
              <a:solidFill>
                <a:schemeClr val="accent4">
                  <a:lumMod val="10000"/>
                </a:schemeClr>
              </a:solidFill>
            </a:endParaRPr>
          </a:p>
        </p:txBody>
      </p:sp>
      <p:graphicFrame>
        <p:nvGraphicFramePr>
          <p:cNvPr id="153605" name="Object 5"/>
          <p:cNvGraphicFramePr>
            <a:graphicFrameLocks noChangeAspect="1"/>
          </p:cNvGraphicFramePr>
          <p:nvPr/>
        </p:nvGraphicFramePr>
        <p:xfrm>
          <a:off x="539565" y="1268760"/>
          <a:ext cx="6131016" cy="777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8" name="Equation" r:id="rId1" imgW="0" imgH="0" progId="Equation.DSMT4">
                  <p:embed/>
                </p:oleObj>
              </mc:Choice>
              <mc:Fallback>
                <p:oleObj name="Equation" r:id="rId1" imgW="0" imgH="0" progId="Equation.DSMT4">
                  <p:embed/>
                  <p:pic>
                    <p:nvPicPr>
                      <p:cNvPr id="0" name="图片 44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65" y="1268760"/>
                        <a:ext cx="6131016" cy="777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827584" y="3337178"/>
          <a:ext cx="4878388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9" name="Equation" r:id="rId3" imgW="0" imgH="0" progId="Equation.DSMT4">
                  <p:embed/>
                </p:oleObj>
              </mc:Choice>
              <mc:Fallback>
                <p:oleObj name="Equation" r:id="rId3" imgW="0" imgH="0" progId="Equation.DSMT4">
                  <p:embed/>
                  <p:pic>
                    <p:nvPicPr>
                      <p:cNvPr id="0" name="图片 44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337178"/>
                        <a:ext cx="4878388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517525" y="1708448"/>
            <a:ext cx="3117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6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分布律的性质</a:t>
            </a:r>
            <a:endParaRPr kumimoji="1" lang="zh-CN" altLang="en-US" sz="3600" b="1" dirty="0">
              <a:solidFill>
                <a:srgbClr val="0000FF"/>
              </a:solidFill>
              <a:latin typeface="Times New Roman" pitchFamily="18" charset="0"/>
              <a:ea typeface="黑体" pitchFamily="2" charset="-122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533400" y="2403782"/>
            <a:ext cx="7037388" cy="828677"/>
            <a:chOff x="326" y="3130"/>
            <a:chExt cx="4746" cy="522"/>
          </a:xfrm>
        </p:grpSpPr>
        <p:grpSp>
          <p:nvGrpSpPr>
            <p:cNvPr id="14360" name="Group 4"/>
            <p:cNvGrpSpPr/>
            <p:nvPr/>
          </p:nvGrpSpPr>
          <p:grpSpPr bwMode="auto">
            <a:xfrm>
              <a:off x="326" y="3178"/>
              <a:ext cx="2734" cy="474"/>
              <a:chOff x="326" y="3358"/>
              <a:chExt cx="2734" cy="474"/>
            </a:xfrm>
          </p:grpSpPr>
          <p:sp>
            <p:nvSpPr>
              <p:cNvPr id="14363" name="Text Box 5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326" y="3414"/>
                <a:ext cx="437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9pPr>
              </a:lstStyle>
              <a:p>
                <a:pPr eaLnBrk="1" hangingPunct="1">
                  <a:buFont typeface="Wingdings" charset="2"/>
                  <a:buChar char="q"/>
                </a:pPr>
                <a:r>
                  <a:rPr kumimoji="1" lang="en-US" altLang="zh-CN" sz="3200">
                    <a:latin typeface="Times New Roman" pitchFamily="18" charset="0"/>
                    <a:ea typeface="楷体_GB2312" pitchFamily="49" charset="-122"/>
                  </a:rPr>
                  <a:t> </a:t>
                </a:r>
                <a:endParaRPr kumimoji="1" lang="en-US" altLang="zh-CN" sz="3200">
                  <a:latin typeface="Times New Roman" pitchFamily="18" charset="0"/>
                  <a:ea typeface="楷体_GB2312" pitchFamily="49" charset="-122"/>
                </a:endParaRPr>
              </a:p>
            </p:txBody>
          </p:sp>
          <p:graphicFrame>
            <p:nvGraphicFramePr>
              <p:cNvPr id="14364" name="Object 6"/>
              <p:cNvGraphicFramePr>
                <a:graphicFrameLocks noChangeAspect="1"/>
              </p:cNvGraphicFramePr>
              <p:nvPr/>
            </p:nvGraphicFramePr>
            <p:xfrm>
              <a:off x="775" y="3358"/>
              <a:ext cx="2285" cy="4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877" name="Equation" r:id="rId1" imgW="0" imgH="0" progId="Equation.DSMT4">
                      <p:embed/>
                    </p:oleObj>
                  </mc:Choice>
                  <mc:Fallback>
                    <p:oleObj name="Equation" r:id="rId1" imgW="0" imgH="0" progId="Equation.DSMT4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75" y="3358"/>
                            <a:ext cx="2285" cy="4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4361" name="Line 7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2976" y="3408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62" name="Text Box 8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022" y="3130"/>
              <a:ext cx="105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sz="3600">
                  <a:latin typeface="Times New Roman" pitchFamily="18" charset="0"/>
                  <a:ea typeface="楷体_GB2312" pitchFamily="49" charset="-122"/>
                </a:rPr>
                <a:t>非负性</a:t>
              </a:r>
              <a:endParaRPr kumimoji="1" lang="zh-CN" altLang="en-US" sz="3600"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4" name="Group 9"/>
          <p:cNvGrpSpPr/>
          <p:nvPr/>
        </p:nvGrpSpPr>
        <p:grpSpPr bwMode="auto">
          <a:xfrm>
            <a:off x="533400" y="3053072"/>
            <a:ext cx="7105650" cy="1262065"/>
            <a:chOff x="336" y="3491"/>
            <a:chExt cx="4768" cy="795"/>
          </a:xfrm>
        </p:grpSpPr>
        <p:grpSp>
          <p:nvGrpSpPr>
            <p:cNvPr id="14355" name="Group 10"/>
            <p:cNvGrpSpPr/>
            <p:nvPr/>
          </p:nvGrpSpPr>
          <p:grpSpPr bwMode="auto">
            <a:xfrm>
              <a:off x="336" y="3491"/>
              <a:ext cx="1645" cy="795"/>
              <a:chOff x="336" y="3515"/>
              <a:chExt cx="1645" cy="795"/>
            </a:xfrm>
          </p:grpSpPr>
          <p:sp>
            <p:nvSpPr>
              <p:cNvPr id="14358" name="Text Box 11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336" y="3696"/>
                <a:ext cx="435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9pPr>
              </a:lstStyle>
              <a:p>
                <a:pPr eaLnBrk="1" hangingPunct="1">
                  <a:buFont typeface="Wingdings" charset="2"/>
                  <a:buChar char="q"/>
                </a:pPr>
                <a:r>
                  <a:rPr kumimoji="1" lang="en-US" altLang="zh-CN" sz="3200">
                    <a:latin typeface="Times New Roman" pitchFamily="18" charset="0"/>
                    <a:ea typeface="楷体_GB2312" pitchFamily="49" charset="-122"/>
                  </a:rPr>
                  <a:t> </a:t>
                </a:r>
                <a:endParaRPr kumimoji="1" lang="en-US" altLang="zh-CN" sz="3200">
                  <a:latin typeface="Times New Roman" pitchFamily="18" charset="0"/>
                  <a:ea typeface="楷体_GB2312" pitchFamily="49" charset="-122"/>
                </a:endParaRPr>
              </a:p>
            </p:txBody>
          </p:sp>
          <p:graphicFrame>
            <p:nvGraphicFramePr>
              <p:cNvPr id="14359" name="Object 12"/>
              <p:cNvGraphicFramePr>
                <a:graphicFrameLocks noChangeAspect="1"/>
              </p:cNvGraphicFramePr>
              <p:nvPr/>
            </p:nvGraphicFramePr>
            <p:xfrm>
              <a:off x="913" y="3515"/>
              <a:ext cx="1068" cy="7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878" name="Equation" r:id="rId3" imgW="0" imgH="0" progId="Equation.DSMT4">
                      <p:embed/>
                    </p:oleObj>
                  </mc:Choice>
                  <mc:Fallback>
                    <p:oleObj name="Equation" r:id="rId3" imgW="0" imgH="0" progId="Equation.DSMT4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13" y="3515"/>
                            <a:ext cx="1068" cy="7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4356" name="Line 13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2976" y="3888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57" name="Text Box 14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060" y="3610"/>
              <a:ext cx="104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sz="3600">
                  <a:latin typeface="Times New Roman" pitchFamily="18" charset="0"/>
                  <a:ea typeface="楷体_GB2312" pitchFamily="49" charset="-122"/>
                </a:rPr>
                <a:t>归一性</a:t>
              </a:r>
              <a:endParaRPr kumimoji="1" lang="zh-CN" altLang="en-US" sz="3600"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115727" name="Text Box 15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2041525" y="292398"/>
            <a:ext cx="12350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X ~      </a:t>
            </a:r>
            <a:endParaRPr kumimoji="1" lang="en-US" altLang="zh-CN" sz="3600" i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15728" name="Text Box 16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54050" y="260648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或</a:t>
            </a:r>
            <a:endParaRPr kumimoji="1" lang="zh-CN" altLang="en-US" sz="3600"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6" name="Group 17"/>
          <p:cNvGrpSpPr/>
          <p:nvPr/>
        </p:nvGrpSpPr>
        <p:grpSpPr bwMode="auto">
          <a:xfrm>
            <a:off x="2971800" y="-27384"/>
            <a:ext cx="4038600" cy="1451844"/>
            <a:chOff x="1920" y="300"/>
            <a:chExt cx="2544" cy="778"/>
          </a:xfrm>
        </p:grpSpPr>
        <p:graphicFrame>
          <p:nvGraphicFramePr>
            <p:cNvPr id="14345" name="Object 18"/>
            <p:cNvGraphicFramePr>
              <a:graphicFrameLocks noChangeAspect="1"/>
            </p:cNvGraphicFramePr>
            <p:nvPr/>
          </p:nvGraphicFramePr>
          <p:xfrm>
            <a:off x="2090" y="300"/>
            <a:ext cx="2252" cy="4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79" name="Equation" r:id="rId5" imgW="0" imgH="0" progId="Equation.DSMT4">
                    <p:embed/>
                  </p:oleObj>
                </mc:Choice>
                <mc:Fallback>
                  <p:oleObj name="Equation" r:id="rId5" imgW="0" imgH="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0" y="300"/>
                          <a:ext cx="2252" cy="4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6" name="Object 19"/>
            <p:cNvGraphicFramePr>
              <a:graphicFrameLocks noChangeAspect="1"/>
            </p:cNvGraphicFramePr>
            <p:nvPr/>
          </p:nvGraphicFramePr>
          <p:xfrm>
            <a:off x="2063" y="636"/>
            <a:ext cx="2232" cy="4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80" name="Equation" r:id="rId7" imgW="0" imgH="0" progId="Equation.DSMT4">
                    <p:embed/>
                  </p:oleObj>
                </mc:Choice>
                <mc:Fallback>
                  <p:oleObj name="Equation" r:id="rId7" imgW="0" imgH="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3" y="636"/>
                          <a:ext cx="2232" cy="4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4347" name="Group 20"/>
            <p:cNvGrpSpPr/>
            <p:nvPr/>
          </p:nvGrpSpPr>
          <p:grpSpPr bwMode="auto">
            <a:xfrm>
              <a:off x="1920" y="432"/>
              <a:ext cx="48" cy="528"/>
              <a:chOff x="1824" y="432"/>
              <a:chExt cx="48" cy="528"/>
            </a:xfrm>
          </p:grpSpPr>
          <p:sp>
            <p:nvSpPr>
              <p:cNvPr id="14352" name="Line 21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1824" y="480"/>
                <a:ext cx="0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53" name="Line 22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H="1">
                <a:off x="1824" y="432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54" name="Line 23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1824" y="912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4348" name="Group 24"/>
            <p:cNvGrpSpPr/>
            <p:nvPr/>
          </p:nvGrpSpPr>
          <p:grpSpPr bwMode="auto">
            <a:xfrm rot="10800000">
              <a:off x="4416" y="432"/>
              <a:ext cx="48" cy="528"/>
              <a:chOff x="1824" y="432"/>
              <a:chExt cx="48" cy="528"/>
            </a:xfrm>
          </p:grpSpPr>
          <p:sp>
            <p:nvSpPr>
              <p:cNvPr id="14349" name="Line 25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1824" y="480"/>
                <a:ext cx="0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50" name="Line 26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H="1">
                <a:off x="1824" y="432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51" name="Line 27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1824" y="912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115740" name="AutoShape 28"/>
          <p:cNvSpPr>
            <a14:cpLocks xmlns:a14="http://schemas.microsoft.com/office/drawing/2010/main" noChangeArrowheads="1"/>
          </p:cNvSpPr>
          <p:nvPr/>
        </p:nvSpPr>
        <p:spPr bwMode="auto">
          <a:xfrm>
            <a:off x="3851275" y="4124623"/>
            <a:ext cx="2895600" cy="1447800"/>
          </a:xfrm>
          <a:prstGeom prst="wedgeRoundRectCallout">
            <a:avLst>
              <a:gd name="adj1" fmla="val -93477"/>
              <a:gd name="adj2" fmla="val -3750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kumimoji="1" lang="zh-CN" altLang="en-US" sz="2800" b="1">
                <a:latin typeface="Times New Roman" pitchFamily="18" charset="0"/>
              </a:rPr>
              <a:t>用性质可以判断</a:t>
            </a:r>
            <a:endParaRPr kumimoji="1" lang="zh-CN" altLang="en-US" sz="2800" b="1">
              <a:latin typeface="Times New Roman" pitchFamily="18" charset="0"/>
            </a:endParaRPr>
          </a:p>
          <a:p>
            <a:pPr algn="ctr"/>
            <a:r>
              <a:rPr kumimoji="1" lang="zh-CN" altLang="en-US" sz="2800" b="1">
                <a:latin typeface="Times New Roman" pitchFamily="18" charset="0"/>
              </a:rPr>
              <a:t>是否为分布律</a:t>
            </a:r>
            <a:endParaRPr kumimoji="1" lang="zh-CN" altLang="en-US" sz="2800" b="1">
              <a:latin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5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5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5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5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5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4" grpId="0" autoUpdateAnimBg="0"/>
      <p:bldP spid="115727" grpId="0" autoUpdateAnimBg="0"/>
      <p:bldP spid="115728" grpId="0" autoUpdateAnimBg="0"/>
      <p:bldP spid="115740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14:cpLocks xmlns:a14="http://schemas.microsoft.com/office/drawing/2010/main"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二项分布</a:t>
            </a:r>
            <a:endParaRPr lang="zh-CN" altLang="en-US" dirty="0" smtClean="0"/>
          </a:p>
        </p:txBody>
      </p:sp>
      <p:sp>
        <p:nvSpPr>
          <p:cNvPr id="153603" name="Rectangle 3"/>
          <p:cNvSpPr>
            <a14:cpLocks xmlns:a14="http://schemas.microsoft.com/office/drawing/2010/main" noGrp="1" noChangeArrowheads="1"/>
          </p:cNvSpPr>
          <p:nvPr>
            <p:ph type="body" idx="4294967295"/>
          </p:nvPr>
        </p:nvSpPr>
        <p:spPr>
          <a:xfrm>
            <a:off x="0" y="1340768"/>
            <a:ext cx="8229600" cy="4530725"/>
          </a:xfrm>
        </p:spPr>
        <p:txBody>
          <a:bodyPr/>
          <a:lstStyle/>
          <a:p>
            <a:pPr eaLnBrk="1" hangingPunct="1">
              <a:defRPr/>
            </a:pPr>
            <a:endParaRPr lang="en-US" altLang="zh-CN" dirty="0" smtClean="0">
              <a:solidFill>
                <a:schemeClr val="accent4">
                  <a:lumMod val="10000"/>
                </a:schemeClr>
              </a:solidFill>
            </a:endParaRPr>
          </a:p>
          <a:p>
            <a:pPr eaLnBrk="1" hangingPunct="1">
              <a:defRPr/>
            </a:pPr>
            <a:endParaRPr lang="en-US" altLang="zh-CN" dirty="0" smtClean="0">
              <a:solidFill>
                <a:schemeClr val="accent4">
                  <a:lumMod val="10000"/>
                </a:schemeClr>
              </a:solidFill>
            </a:endParaRPr>
          </a:p>
          <a:p>
            <a:pPr eaLnBrk="1" hangingPunct="1">
              <a:defRPr/>
            </a:pPr>
            <a:r>
              <a:rPr lang="zh-CN" altLang="en-US" dirty="0" smtClean="0">
                <a:solidFill>
                  <a:schemeClr val="accent4">
                    <a:lumMod val="10000"/>
                  </a:schemeClr>
                </a:solidFill>
              </a:rPr>
              <a:t>注意比较 </a:t>
            </a:r>
            <a:r>
              <a:rPr lang="en-US" altLang="zh-CN" i="1" dirty="0" smtClean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dirty="0" smtClean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i="1" dirty="0" smtClean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dirty="0" smtClean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dirty="0" smtClean="0">
                <a:solidFill>
                  <a:schemeClr val="accent4">
                    <a:lumMod val="10000"/>
                  </a:schemeClr>
                </a:solidFill>
              </a:rPr>
              <a:t>不同时图像的特点</a:t>
            </a:r>
            <a:endParaRPr lang="zh-CN" altLang="en-US" dirty="0" smtClean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30724" name="AutoShape 4">
            <a:hlinkClick r:id="rId1" action="ppaction://program" highlightClick="1"/>
          </p:cNvPr>
          <p:cNvSpPr>
            <a14:cpLocks xmlns:a14="http://schemas.microsoft.com/office/drawing/2010/main" noChangeArrowheads="1"/>
          </p:cNvSpPr>
          <p:nvPr/>
        </p:nvSpPr>
        <p:spPr bwMode="auto">
          <a:xfrm>
            <a:off x="3708400" y="3728218"/>
            <a:ext cx="1296988" cy="792163"/>
          </a:xfrm>
          <a:prstGeom prst="actionButtonDocumen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accent4">
                  <a:lumMod val="10000"/>
                </a:schemeClr>
              </a:solidFill>
            </a:endParaRPr>
          </a:p>
        </p:txBody>
      </p:sp>
      <p:graphicFrame>
        <p:nvGraphicFramePr>
          <p:cNvPr id="153605" name="Object 5"/>
          <p:cNvGraphicFramePr>
            <a:graphicFrameLocks noChangeAspect="1"/>
          </p:cNvGraphicFramePr>
          <p:nvPr/>
        </p:nvGraphicFramePr>
        <p:xfrm>
          <a:off x="1016519" y="1340768"/>
          <a:ext cx="3143800" cy="85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5" name="Equation" r:id="rId2" imgW="0" imgH="0" progId="Equation.DSMT4">
                  <p:embed/>
                </p:oleObj>
              </mc:Choice>
              <mc:Fallback>
                <p:oleObj name="Equation" r:id="rId2" imgW="0" imgH="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519" y="1340768"/>
                        <a:ext cx="3143800" cy="85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84212" y="260648"/>
            <a:ext cx="6046788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kumimoji="1" sz="3200" b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 marL="1143000" indent="-228600" eaLnBrk="0" hangingPunct="0"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 marL="1600200" indent="-228600" eaLnBrk="0" hangingPunct="0"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 marL="2057400" indent="-228600" eaLnBrk="0" hangingPunct="0"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/>
              <a:t>5. </a:t>
            </a:r>
            <a:r>
              <a:rPr lang="zh-CN" altLang="en-US" dirty="0" smtClean="0"/>
              <a:t>泊松分布</a:t>
            </a:r>
            <a:r>
              <a:rPr lang="en-US" altLang="zh-CN" dirty="0" smtClean="0"/>
              <a:t>Poisson Distribution</a:t>
            </a:r>
            <a:endParaRPr lang="zh-CN" altLang="en-US" dirty="0"/>
          </a:p>
        </p:txBody>
      </p:sp>
      <p:grpSp>
        <p:nvGrpSpPr>
          <p:cNvPr id="2" name="Group 3"/>
          <p:cNvGrpSpPr/>
          <p:nvPr/>
        </p:nvGrpSpPr>
        <p:grpSpPr bwMode="auto">
          <a:xfrm>
            <a:off x="1331913" y="764704"/>
            <a:ext cx="6500816" cy="1117601"/>
            <a:chOff x="720" y="484"/>
            <a:chExt cx="4095" cy="704"/>
          </a:xfrm>
        </p:grpSpPr>
        <p:sp>
          <p:nvSpPr>
            <p:cNvPr id="31765" name="Text Box 4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720" y="624"/>
              <a:ext cx="4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sz="360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若</a:t>
              </a:r>
              <a:endParaRPr kumimoji="1" lang="zh-CN" altLang="en-US" sz="36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31766" name="Object 5"/>
            <p:cNvGraphicFramePr>
              <a:graphicFrameLocks noChangeAspect="1"/>
            </p:cNvGraphicFramePr>
            <p:nvPr/>
          </p:nvGraphicFramePr>
          <p:xfrm>
            <a:off x="1085" y="484"/>
            <a:ext cx="3730" cy="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12" name="Equation" r:id="rId1" imgW="0" imgH="0" progId="Equation.DSMT4">
                    <p:embed/>
                  </p:oleObj>
                </mc:Choice>
                <mc:Fallback>
                  <p:oleObj name="Equation" r:id="rId1" imgW="0" imgH="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5" y="484"/>
                          <a:ext cx="3730" cy="7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"/>
          <p:cNvGrpSpPr/>
          <p:nvPr/>
        </p:nvGrpSpPr>
        <p:grpSpPr bwMode="auto">
          <a:xfrm>
            <a:off x="495300" y="1772816"/>
            <a:ext cx="8129589" cy="677863"/>
            <a:chOff x="288" y="1041"/>
            <a:chExt cx="5121" cy="427"/>
          </a:xfrm>
        </p:grpSpPr>
        <p:sp>
          <p:nvSpPr>
            <p:cNvPr id="31761" name="Text Box 7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88" y="1041"/>
              <a:ext cx="6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sz="360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其中</a:t>
              </a:r>
              <a:endParaRPr kumimoji="1" lang="zh-CN" altLang="en-US" sz="36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31762" name="Object 8"/>
            <p:cNvGraphicFramePr>
              <a:graphicFrameLocks noChangeAspect="1"/>
            </p:cNvGraphicFramePr>
            <p:nvPr/>
          </p:nvGraphicFramePr>
          <p:xfrm>
            <a:off x="873" y="1087"/>
            <a:ext cx="679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13" name="Equation" r:id="rId3" imgW="0" imgH="0" progId="Equation.DSMT4">
                    <p:embed/>
                  </p:oleObj>
                </mc:Choice>
                <mc:Fallback>
                  <p:oleObj name="Equation" r:id="rId3" imgW="0" imgH="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3" y="1087"/>
                          <a:ext cx="679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63" name="Text Box 9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546" y="1064"/>
              <a:ext cx="36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sz="3600" dirty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是常数，则称</a:t>
              </a:r>
              <a:r>
                <a:rPr kumimoji="1" lang="zh-CN" altLang="en-US" sz="3600" i="1" dirty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3600" i="1" dirty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X </a:t>
              </a:r>
              <a:r>
                <a:rPr kumimoji="1" lang="zh-CN" altLang="en-US" sz="3600" dirty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服从参数为</a:t>
              </a:r>
              <a:endParaRPr kumimoji="1" lang="zh-CN" altLang="en-US" sz="3600" i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31764" name="Object 10"/>
            <p:cNvGraphicFramePr>
              <a:graphicFrameLocks noChangeAspect="1"/>
            </p:cNvGraphicFramePr>
            <p:nvPr/>
          </p:nvGraphicFramePr>
          <p:xfrm>
            <a:off x="5104" y="1087"/>
            <a:ext cx="305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14" name="Equation" r:id="rId5" imgW="0" imgH="0" progId="Equation.DSMT4">
                    <p:embed/>
                  </p:oleObj>
                </mc:Choice>
                <mc:Fallback>
                  <p:oleObj name="Equation" r:id="rId5" imgW="0" imgH="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4" y="1087"/>
                          <a:ext cx="305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7227" name="Text Box 11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468313" y="2490366"/>
            <a:ext cx="40528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的</a:t>
            </a:r>
            <a:r>
              <a:rPr kumimoji="1" lang="zh-CN" altLang="en-US" sz="3200" dirty="0">
                <a:solidFill>
                  <a:srgbClr val="0000FF"/>
                </a:solidFill>
                <a:ea typeface="黑体" pitchFamily="2" charset="-122"/>
              </a:rPr>
              <a:t>泊松</a:t>
            </a:r>
            <a:r>
              <a:rPr kumimoji="1" lang="en-US" altLang="zh-CN" sz="32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kumimoji="1" lang="en-US" altLang="zh-CN" sz="32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Poisson</a:t>
            </a:r>
            <a:r>
              <a:rPr kumimoji="1" lang="en-US" altLang="zh-CN" sz="32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kumimoji="1" lang="zh-CN" altLang="en-US" sz="32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分布</a:t>
            </a:r>
            <a:r>
              <a:rPr kumimoji="1" lang="en-US" altLang="zh-CN" sz="36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.</a:t>
            </a:r>
            <a:endParaRPr kumimoji="1" lang="en-US" altLang="zh-CN" sz="3600" dirty="0">
              <a:solidFill>
                <a:schemeClr val="accent4">
                  <a:lumMod val="1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4" name="Group 12"/>
          <p:cNvGrpSpPr/>
          <p:nvPr/>
        </p:nvGrpSpPr>
        <p:grpSpPr bwMode="auto">
          <a:xfrm>
            <a:off x="4427538" y="2490366"/>
            <a:ext cx="4379915" cy="720725"/>
            <a:chOff x="2448" y="1516"/>
            <a:chExt cx="2759" cy="454"/>
          </a:xfrm>
        </p:grpSpPr>
        <p:sp>
          <p:nvSpPr>
            <p:cNvPr id="31757" name="Text Box 13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224" y="1536"/>
              <a:ext cx="4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sz="360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或</a:t>
              </a:r>
              <a:endParaRPr kumimoji="1" lang="zh-CN" altLang="en-US" sz="36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31758" name="Object 14"/>
            <p:cNvGraphicFramePr>
              <a:graphicFrameLocks noChangeAspect="1"/>
            </p:cNvGraphicFramePr>
            <p:nvPr/>
          </p:nvGraphicFramePr>
          <p:xfrm>
            <a:off x="3103" y="1594"/>
            <a:ext cx="1103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15" name="Equation" r:id="rId7" imgW="0" imgH="0" progId="Equation.DSMT4">
                    <p:embed/>
                  </p:oleObj>
                </mc:Choice>
                <mc:Fallback>
                  <p:oleObj name="Equation" r:id="rId7" imgW="0" imgH="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3" y="1594"/>
                          <a:ext cx="1103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9" name="Object 15"/>
            <p:cNvGraphicFramePr>
              <a:graphicFrameLocks noChangeAspect="1"/>
            </p:cNvGraphicFramePr>
            <p:nvPr/>
          </p:nvGraphicFramePr>
          <p:xfrm>
            <a:off x="4664" y="1617"/>
            <a:ext cx="543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16" name="Equation" r:id="rId9" imgW="0" imgH="0" progId="Equation.DSMT4">
                    <p:embed/>
                  </p:oleObj>
                </mc:Choice>
                <mc:Fallback>
                  <p:oleObj name="Equation" r:id="rId9" imgW="0" imgH="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4" y="1617"/>
                          <a:ext cx="543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60" name="Text Box 16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448" y="1516"/>
              <a:ext cx="85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360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记作</a:t>
              </a:r>
              <a:endParaRPr kumimoji="1" lang="zh-CN" altLang="en-US" sz="36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137233" name="Text Box 17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5496" y="3356992"/>
            <a:ext cx="1655763" cy="5191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chemeClr val="accent4">
                    <a:lumMod val="10000"/>
                  </a:schemeClr>
                </a:solidFill>
              </a:rPr>
              <a:t>应用场合</a:t>
            </a:r>
            <a:endParaRPr kumimoji="1" lang="zh-CN" altLang="en-US" sz="28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37234" name="Text Box 18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691681" y="3140968"/>
            <a:ext cx="745231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600" dirty="0" smtClean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隶书" pitchFamily="49" charset="-122"/>
              </a:rPr>
              <a:t>适合于</a:t>
            </a:r>
            <a:r>
              <a:rPr kumimoji="1" lang="zh-CN" altLang="en-US" sz="36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隶书" pitchFamily="49" charset="-122"/>
              </a:rPr>
              <a:t>描述单位时间内随机事件</a:t>
            </a:r>
            <a:r>
              <a:rPr kumimoji="1" lang="zh-CN" altLang="en-US" sz="3600" dirty="0" smtClean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隶书" pitchFamily="49" charset="-122"/>
              </a:rPr>
              <a:t>发生次数</a:t>
            </a:r>
            <a:r>
              <a:rPr kumimoji="1" lang="zh-CN" altLang="en-US" sz="36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隶书" pitchFamily="49" charset="-122"/>
              </a:rPr>
              <a:t>的</a:t>
            </a:r>
            <a:r>
              <a:rPr kumimoji="1" lang="zh-CN" altLang="en-US" sz="3600" dirty="0" smtClean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隶书" pitchFamily="49" charset="-122"/>
              </a:rPr>
              <a:t>概率分布。在</a:t>
            </a:r>
            <a:r>
              <a:rPr kumimoji="1" lang="zh-CN" altLang="en-US" sz="36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隶书" pitchFamily="49" charset="-122"/>
              </a:rPr>
              <a:t>某个时段内：</a:t>
            </a:r>
            <a:endParaRPr kumimoji="1" lang="zh-CN" altLang="en-US" sz="3600" dirty="0">
              <a:solidFill>
                <a:schemeClr val="accent4">
                  <a:lumMod val="10000"/>
                </a:schemeClr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37235" name="Text Box 19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835150" y="4941888"/>
            <a:ext cx="494237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某地区拨错号的电话呼唤</a:t>
            </a:r>
            <a:r>
              <a:rPr kumimoji="1" lang="zh-CN" altLang="en-US" sz="2800" dirty="0" smtClean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次数</a:t>
            </a:r>
            <a:r>
              <a:rPr kumimoji="1" lang="en-US" altLang="zh-CN" sz="2800" dirty="0" smtClean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.</a:t>
            </a:r>
            <a:endParaRPr kumimoji="1" lang="zh-CN" altLang="en-US" sz="2800" dirty="0">
              <a:solidFill>
                <a:schemeClr val="accent4">
                  <a:lumMod val="1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37236" name="Text Box 20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763713" y="4365625"/>
            <a:ext cx="5353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市级医院急诊病人</a:t>
            </a:r>
            <a:r>
              <a:rPr kumimoji="1" lang="zh-CN" altLang="en-US" sz="2800" dirty="0" smtClean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数</a:t>
            </a:r>
            <a:r>
              <a:rPr kumimoji="1" lang="en-US" altLang="zh-CN" sz="2800" dirty="0" smtClean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.</a:t>
            </a:r>
            <a:endParaRPr kumimoji="1" lang="zh-CN" altLang="en-US" sz="2800" dirty="0">
              <a:solidFill>
                <a:schemeClr val="accent4">
                  <a:lumMod val="1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37237" name="Text Box 21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835150" y="5516563"/>
            <a:ext cx="4895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某地区发生的交通事故的次数</a:t>
            </a:r>
            <a:r>
              <a:rPr kumimoji="1" lang="en-US" altLang="zh-CN" sz="28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.</a:t>
            </a:r>
            <a:endParaRPr kumimoji="1" lang="en-US" altLang="zh-CN" sz="2800">
              <a:solidFill>
                <a:schemeClr val="accent4">
                  <a:lumMod val="1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37238" name="Text Box 2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835150" y="6092825"/>
            <a:ext cx="4540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一本书一页中的印刷错误数</a:t>
            </a:r>
            <a:r>
              <a:rPr kumimoji="1" lang="en-US" altLang="zh-CN" sz="28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.</a:t>
            </a:r>
            <a:endParaRPr kumimoji="1" lang="en-US" altLang="zh-CN" sz="2800">
              <a:solidFill>
                <a:schemeClr val="accent4">
                  <a:lumMod val="1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7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7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7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7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7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7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7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7" grpId="0" autoUpdateAnimBg="0"/>
      <p:bldP spid="137233" grpId="0" animBg="1" autoUpdateAnimBg="0"/>
      <p:bldP spid="137234" grpId="0" autoUpdateAnimBg="0"/>
      <p:bldP spid="137235" grpId="0" autoUpdateAnimBg="0"/>
      <p:bldP spid="137236" grpId="0" autoUpdateAnimBg="0"/>
      <p:bldP spid="137237" grpId="0" autoUpdateAnimBg="0"/>
      <p:bldP spid="13723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6512" y="-27384"/>
            <a:ext cx="4680000" cy="3703694"/>
          </a:xfrm>
          <a:prstGeom prst="rect">
            <a:avLst/>
          </a:prstGeom>
        </p:spPr>
      </p:pic>
      <p:sp>
        <p:nvSpPr>
          <p:cNvPr id="3" name="Rectangle 3"/>
          <p:cNvSpPr>
            <a14:cpLocks xmlns:a14="http://schemas.microsoft.com/office/drawing/2010/main" noChangeArrowheads="1"/>
          </p:cNvSpPr>
          <p:nvPr/>
        </p:nvSpPr>
        <p:spPr bwMode="auto">
          <a:xfrm>
            <a:off x="4788024" y="404664"/>
            <a:ext cx="43924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3200" b="1" dirty="0" smtClean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泊松分布</a:t>
            </a:r>
            <a:r>
              <a:rPr kumimoji="1" lang="zh-CN" altLang="en-US" sz="3200" b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的图形</a:t>
            </a:r>
            <a:r>
              <a:rPr kumimoji="1" lang="zh-CN" altLang="en-US" sz="3200" b="1" dirty="0" smtClean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特点</a:t>
            </a:r>
            <a:endParaRPr kumimoji="1" lang="zh-CN" altLang="en-US" sz="3200" b="1" dirty="0">
              <a:solidFill>
                <a:schemeClr val="accent4">
                  <a:lumMod val="10000"/>
                </a:schemeClr>
              </a:solidFill>
              <a:latin typeface="Times New Roman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512" y="3068960"/>
            <a:ext cx="4680000" cy="3789386"/>
          </a:xfrm>
          <a:prstGeom prst="rect">
            <a:avLst/>
          </a:prstGeom>
        </p:spPr>
      </p:pic>
      <p:sp>
        <p:nvSpPr>
          <p:cNvPr id="5" name="Rectangle 3"/>
          <p:cNvSpPr>
            <a14:cpLocks xmlns:a14="http://schemas.microsoft.com/office/drawing/2010/main" noChangeArrowheads="1"/>
          </p:cNvSpPr>
          <p:nvPr/>
        </p:nvSpPr>
        <p:spPr bwMode="auto">
          <a:xfrm>
            <a:off x="611560" y="3573016"/>
            <a:ext cx="43924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000" b="1" dirty="0" smtClean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Probability Distribution</a:t>
            </a:r>
            <a:endParaRPr kumimoji="1" lang="zh-CN" altLang="en-US" sz="2000" b="1" dirty="0">
              <a:solidFill>
                <a:schemeClr val="accent4">
                  <a:lumMod val="1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6" name="Rectangle 3"/>
          <p:cNvSpPr>
            <a14:cpLocks xmlns:a14="http://schemas.microsoft.com/office/drawing/2010/main" noChangeArrowheads="1"/>
          </p:cNvSpPr>
          <p:nvPr/>
        </p:nvSpPr>
        <p:spPr bwMode="auto">
          <a:xfrm>
            <a:off x="5148064" y="2668850"/>
            <a:ext cx="38884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000" b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Cumulative distribution function</a:t>
            </a:r>
            <a:endParaRPr kumimoji="1" lang="zh-CN" altLang="en-US" sz="2000" b="1" dirty="0">
              <a:solidFill>
                <a:schemeClr val="accent4">
                  <a:lumMod val="10000"/>
                </a:schemeClr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242" name="Picture 2" descr="泊松分图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332656"/>
            <a:ext cx="5038708" cy="2663825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244" name="Text Box 4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900112" y="3284984"/>
            <a:ext cx="604815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solidFill>
                  <a:schemeClr val="accent4">
                    <a:lumMod val="10000"/>
                  </a:schemeClr>
                </a:solidFill>
              </a:rPr>
              <a:t>泊松分布</a:t>
            </a:r>
            <a:r>
              <a:rPr kumimoji="1" lang="zh-CN" altLang="en-US" sz="3200" b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中</a:t>
            </a:r>
            <a:r>
              <a:rPr kumimoji="1" lang="zh-CN" altLang="en-US" sz="3200" b="1" dirty="0">
                <a:solidFill>
                  <a:srgbClr val="0000FF"/>
                </a:solidFill>
                <a:latin typeface="Times New Roman" pitchFamily="18" charset="0"/>
              </a:rPr>
              <a:t>最可能出现次数</a:t>
            </a:r>
            <a:endParaRPr kumimoji="1" lang="zh-CN" altLang="en-US" sz="3200" b="1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38245" name="Text Box 5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914400" y="4077147"/>
            <a:ext cx="7249411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buFont typeface="Wingdings" charset="2"/>
              <a:buNone/>
            </a:pPr>
            <a:r>
              <a:rPr kumimoji="1" lang="zh-CN" altLang="en-US" sz="28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当</a:t>
            </a:r>
            <a:r>
              <a:rPr kumimoji="1" lang="en-US" altLang="zh-CN" sz="2800" i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λ= </a:t>
            </a:r>
            <a:r>
              <a:rPr kumimoji="1" lang="zh-CN" altLang="en-US" sz="28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整数时</a:t>
            </a:r>
            <a:r>
              <a:rPr kumimoji="1" lang="en-US" altLang="zh-CN" sz="28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zh-CN" altLang="en-US" sz="28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在</a:t>
            </a:r>
            <a:r>
              <a:rPr kumimoji="1" lang="en-US" altLang="zh-CN" sz="2800" i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λ</a:t>
            </a:r>
            <a:r>
              <a:rPr kumimoji="1" lang="zh-CN" altLang="en-US" sz="28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与</a:t>
            </a:r>
            <a:r>
              <a:rPr kumimoji="1" lang="en-US" altLang="zh-CN" sz="2800" i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λ</a:t>
            </a:r>
            <a:r>
              <a:rPr kumimoji="1" lang="en-US" altLang="zh-CN" sz="28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– 1 </a:t>
            </a:r>
            <a:r>
              <a:rPr kumimoji="1" lang="zh-CN" altLang="en-US" sz="28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处的概率取得最大值</a:t>
            </a:r>
            <a:endParaRPr kumimoji="1" lang="zh-CN" altLang="en-US" sz="2800" dirty="0">
              <a:solidFill>
                <a:schemeClr val="accent4">
                  <a:lumMod val="1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38246" name="Text Box 6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914401" y="4726434"/>
            <a:ext cx="724941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charset="2"/>
              <a:buNone/>
            </a:pPr>
            <a:r>
              <a:rPr kumimoji="1" lang="zh-CN" altLang="en-US" sz="28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当</a:t>
            </a:r>
            <a:r>
              <a:rPr kumimoji="1" lang="en-US" altLang="zh-CN" sz="2800" i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λ</a:t>
            </a:r>
            <a:r>
              <a:rPr kumimoji="1" lang="en-US" altLang="zh-CN" sz="28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  <a:sym typeface="Euclid Symbol" pitchFamily="18" charset="2"/>
              </a:rPr>
              <a:t></a:t>
            </a:r>
            <a:r>
              <a:rPr kumimoji="1" lang="en-US" altLang="zh-CN" sz="28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整数时</a:t>
            </a:r>
            <a:r>
              <a:rPr kumimoji="1" lang="en-US" altLang="zh-CN" sz="28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28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在 </a:t>
            </a:r>
            <a:r>
              <a:rPr kumimoji="1" lang="en-US" altLang="zh-CN" sz="28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[</a:t>
            </a:r>
            <a:r>
              <a:rPr kumimoji="1" lang="en-US" altLang="zh-CN" sz="2800" i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λ</a:t>
            </a:r>
            <a:r>
              <a:rPr kumimoji="1" lang="en-US" altLang="zh-CN" sz="28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]</a:t>
            </a:r>
            <a:r>
              <a:rPr kumimoji="1" lang="zh-CN" altLang="en-US" sz="28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处的概率取得最大值</a:t>
            </a:r>
            <a:endParaRPr kumimoji="1" lang="zh-CN" altLang="en-US" sz="2800">
              <a:solidFill>
                <a:schemeClr val="accent4">
                  <a:lumMod val="10000"/>
                </a:schemeClr>
              </a:solidFill>
              <a:latin typeface="Times New Roman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4" grpId="0" autoUpdateAnimBg="0"/>
      <p:bldP spid="138245" grpId="0" autoUpdateAnimBg="0"/>
      <p:bldP spid="138246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14:cpLocks xmlns:a14="http://schemas.microsoft.com/office/drawing/2010/main"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泊松分布性质</a:t>
            </a:r>
            <a:endParaRPr lang="zh-CN" altLang="en-US" dirty="0" smtClean="0"/>
          </a:p>
        </p:txBody>
      </p:sp>
      <p:sp>
        <p:nvSpPr>
          <p:cNvPr id="153603" name="Rectangle 3"/>
          <p:cNvSpPr>
            <a14:cpLocks xmlns:a14="http://schemas.microsoft.com/office/drawing/2010/main" noGrp="1" noChangeArrowheads="1"/>
          </p:cNvSpPr>
          <p:nvPr>
            <p:ph type="body" idx="4294967295"/>
          </p:nvPr>
        </p:nvSpPr>
        <p:spPr>
          <a:xfrm>
            <a:off x="457200" y="2348880"/>
            <a:ext cx="8229600" cy="878944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altLang="zh-CN" sz="4400" dirty="0" smtClean="0">
                <a:solidFill>
                  <a:schemeClr val="accent4">
                    <a:lumMod val="10000"/>
                  </a:schemeClr>
                </a:solidFill>
              </a:rPr>
              <a:t>then</a:t>
            </a:r>
            <a:endParaRPr lang="zh-CN" altLang="en-US" sz="4400" dirty="0" smtClean="0">
              <a:solidFill>
                <a:schemeClr val="accent4">
                  <a:lumMod val="10000"/>
                </a:schemeClr>
              </a:solidFill>
            </a:endParaRPr>
          </a:p>
        </p:txBody>
      </p:sp>
      <p:graphicFrame>
        <p:nvGraphicFramePr>
          <p:cNvPr id="153605" name="Object 5"/>
          <p:cNvGraphicFramePr>
            <a:graphicFrameLocks noChangeAspect="1"/>
          </p:cNvGraphicFramePr>
          <p:nvPr/>
        </p:nvGraphicFramePr>
        <p:xfrm>
          <a:off x="1057275" y="1268413"/>
          <a:ext cx="5094288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4" name="Equation" r:id="rId1" imgW="0" imgH="0" progId="Equation.DSMT4">
                  <p:embed/>
                </p:oleObj>
              </mc:Choice>
              <mc:Fallback>
                <p:oleObj name="Equation" r:id="rId1" imgW="0" imgH="0" progId="Equation.DSMT4">
                  <p:embed/>
                  <p:pic>
                    <p:nvPicPr>
                      <p:cNvPr id="0" name="图片 45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275" y="1268413"/>
                        <a:ext cx="5094288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063625" y="3336925"/>
          <a:ext cx="440372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5" name="Equation" r:id="rId3" imgW="0" imgH="0" progId="Equation.DSMT4">
                  <p:embed/>
                </p:oleObj>
              </mc:Choice>
              <mc:Fallback>
                <p:oleObj name="Equation" r:id="rId3" imgW="0" imgH="0" progId="Equation.DSMT4">
                  <p:embed/>
                  <p:pic>
                    <p:nvPicPr>
                      <p:cNvPr id="0" name="图片 45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25" y="3336925"/>
                        <a:ext cx="4403725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14:cpLocks xmlns:a14="http://schemas.microsoft.com/office/drawing/2010/main" noChangeArrowheads="1"/>
          </p:cNvSpPr>
          <p:nvPr/>
        </p:nvSpPr>
        <p:spPr bwMode="auto">
          <a:xfrm>
            <a:off x="468313" y="44624"/>
            <a:ext cx="8135937" cy="23575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lnSpc>
                <a:spcPct val="115000"/>
              </a:lnSpc>
            </a:pPr>
            <a:r>
              <a:rPr kumimoji="1" lang="zh-CN" altLang="en-US" sz="3200" b="1" dirty="0">
                <a:solidFill>
                  <a:schemeClr val="accent4">
                    <a:lumMod val="10000"/>
                  </a:schemeClr>
                </a:solidFill>
                <a:latin typeface="宋体" charset="-122"/>
              </a:rPr>
              <a:t>例 一家商店由过去的销售记录知道，</a:t>
            </a:r>
            <a:r>
              <a:rPr kumimoji="1" lang="zh-CN" altLang="en-US" sz="3200" b="1" dirty="0" smtClean="0">
                <a:solidFill>
                  <a:schemeClr val="accent4">
                    <a:lumMod val="10000"/>
                  </a:schemeClr>
                </a:solidFill>
                <a:latin typeface="宋体" charset="-122"/>
              </a:rPr>
              <a:t>某种商品</a:t>
            </a:r>
            <a:r>
              <a:rPr kumimoji="1" lang="zh-CN" altLang="en-US" sz="3200" b="1" dirty="0">
                <a:solidFill>
                  <a:schemeClr val="accent4">
                    <a:lumMod val="10000"/>
                  </a:schemeClr>
                </a:solidFill>
                <a:latin typeface="宋体" charset="-122"/>
              </a:rPr>
              <a:t>每月的销售数服从参数</a:t>
            </a:r>
            <a:r>
              <a:rPr kumimoji="1" lang="en-US" altLang="zh-CN" sz="3200" b="1" i="1" dirty="0">
                <a:solidFill>
                  <a:schemeClr val="accent4">
                    <a:lumMod val="10000"/>
                  </a:schemeClr>
                </a:solidFill>
                <a:latin typeface="宋体" charset="-122"/>
              </a:rPr>
              <a:t>λ</a:t>
            </a:r>
            <a:r>
              <a:rPr kumimoji="1" lang="en-US" altLang="zh-CN" sz="3200" b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=5 </a:t>
            </a:r>
            <a:r>
              <a:rPr kumimoji="1" lang="zh-CN" altLang="en-US" sz="3200" b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的泊松分布</a:t>
            </a:r>
            <a:r>
              <a:rPr kumimoji="1" lang="zh-CN" altLang="en-US" sz="3200" b="1" dirty="0" smtClean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，为了</a:t>
            </a:r>
            <a:r>
              <a:rPr kumimoji="1" lang="zh-CN" altLang="en-US" sz="3200" b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以</a:t>
            </a:r>
            <a:r>
              <a:rPr kumimoji="1" lang="en-US" altLang="zh-CN" sz="3200" b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95%</a:t>
            </a:r>
            <a:r>
              <a:rPr kumimoji="1" lang="zh-CN" altLang="en-US" sz="3200" b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以上的把握保证不脱销，问商店在月底至少应进</a:t>
            </a:r>
            <a:r>
              <a:rPr kumimoji="1" lang="zh-CN" altLang="en-US" sz="3200" b="1" dirty="0">
                <a:solidFill>
                  <a:schemeClr val="accent4">
                    <a:lumMod val="10000"/>
                  </a:schemeClr>
                </a:solidFill>
                <a:latin typeface="宋体" charset="-122"/>
              </a:rPr>
              <a:t>该种商品多少件？</a:t>
            </a:r>
            <a:endParaRPr kumimoji="1" lang="zh-CN" altLang="en-US" sz="3200" b="1" dirty="0">
              <a:solidFill>
                <a:schemeClr val="accent4">
                  <a:lumMod val="10000"/>
                </a:schemeClr>
              </a:solidFill>
              <a:latin typeface="宋体" charset="-122"/>
            </a:endParaRPr>
          </a:p>
        </p:txBody>
      </p:sp>
      <p:sp>
        <p:nvSpPr>
          <p:cNvPr id="139267" name="Rectangle 3"/>
          <p:cNvSpPr>
            <a14:cpLocks xmlns:a14="http://schemas.microsoft.com/office/drawing/2010/main" noChangeArrowheads="1"/>
          </p:cNvSpPr>
          <p:nvPr/>
        </p:nvSpPr>
        <p:spPr bwMode="auto">
          <a:xfrm>
            <a:off x="468313" y="2492549"/>
            <a:ext cx="7572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chemeClr val="accent4">
                    <a:lumMod val="10000"/>
                  </a:schemeClr>
                </a:solidFill>
                <a:latin typeface="宋体" charset="-122"/>
              </a:rPr>
              <a:t>设该商品每月的销售数为</a:t>
            </a:r>
            <a:r>
              <a:rPr kumimoji="1" lang="en-US" altLang="zh-CN" sz="2800" b="1" i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X </a:t>
            </a:r>
            <a:r>
              <a:rPr kumimoji="1" lang="zh-CN" altLang="en-US" sz="2800" b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，</a:t>
            </a:r>
            <a:r>
              <a:rPr kumimoji="1" lang="zh-CN" altLang="en-US" sz="2800" b="1">
                <a:solidFill>
                  <a:schemeClr val="accent4">
                    <a:lumMod val="10000"/>
                  </a:schemeClr>
                </a:solidFill>
              </a:rPr>
              <a:t>月底应进</a:t>
            </a:r>
            <a:r>
              <a:rPr kumimoji="1" lang="en-US" altLang="zh-CN" sz="2800" b="1" i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m</a:t>
            </a:r>
            <a:r>
              <a:rPr kumimoji="1" lang="zh-CN" altLang="en-US" sz="2800" b="1">
                <a:solidFill>
                  <a:schemeClr val="accent4">
                    <a:lumMod val="10000"/>
                  </a:schemeClr>
                </a:solidFill>
              </a:rPr>
              <a:t>件商品</a:t>
            </a:r>
            <a:endParaRPr kumimoji="1" lang="zh-CN" altLang="en-US" sz="2800" b="1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39268" name="Rectangle 4"/>
          <p:cNvSpPr>
            <a14:cpLocks xmlns:a14="http://schemas.microsoft.com/office/drawing/2010/main" noChangeArrowheads="1"/>
          </p:cNvSpPr>
          <p:nvPr/>
        </p:nvSpPr>
        <p:spPr bwMode="auto">
          <a:xfrm>
            <a:off x="1258888" y="3141837"/>
            <a:ext cx="242887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i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P</a:t>
            </a:r>
            <a:r>
              <a:rPr kumimoji="1" lang="en-US" altLang="zh-CN" sz="32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(</a:t>
            </a:r>
            <a:r>
              <a:rPr kumimoji="1" lang="en-US" altLang="zh-CN" sz="3200" i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X</a:t>
            </a:r>
            <a:r>
              <a:rPr kumimoji="1" lang="en-US" altLang="zh-CN" sz="32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≤</a:t>
            </a:r>
            <a:r>
              <a:rPr kumimoji="1" lang="en-US" altLang="zh-CN" sz="3200" i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m</a:t>
            </a:r>
            <a:r>
              <a:rPr kumimoji="1" lang="en-US" altLang="zh-CN" sz="32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)&gt;0.95</a:t>
            </a:r>
            <a:endParaRPr kumimoji="1" lang="en-US" altLang="zh-CN" sz="3200">
              <a:solidFill>
                <a:schemeClr val="accent4">
                  <a:lumMod val="1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39269" name="Rectangle 5"/>
          <p:cNvSpPr>
            <a14:cpLocks xmlns:a14="http://schemas.microsoft.com/office/drawing/2010/main" noChangeArrowheads="1"/>
          </p:cNvSpPr>
          <p:nvPr/>
        </p:nvSpPr>
        <p:spPr bwMode="auto">
          <a:xfrm>
            <a:off x="755650" y="4942062"/>
            <a:ext cx="335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查泊松分布表得</a:t>
            </a:r>
            <a:endParaRPr kumimoji="1" lang="zh-CN" altLang="en-US" sz="2800" b="1">
              <a:solidFill>
                <a:schemeClr val="accent4">
                  <a:lumMod val="10000"/>
                </a:schemeClr>
              </a:solidFill>
              <a:latin typeface="宋体" charset="-122"/>
            </a:endParaRPr>
          </a:p>
        </p:txBody>
      </p:sp>
      <p:graphicFrame>
        <p:nvGraphicFramePr>
          <p:cNvPr id="139270" name="Object 6"/>
          <p:cNvGraphicFramePr>
            <a:graphicFrameLocks noChangeAspect="1"/>
          </p:cNvGraphicFramePr>
          <p:nvPr/>
        </p:nvGraphicFramePr>
        <p:xfrm>
          <a:off x="3869532" y="4744345"/>
          <a:ext cx="2270125" cy="966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88" name="Equation" r:id="rId1" imgW="0" imgH="0" progId="Equation.DSMT4">
                  <p:embed/>
                </p:oleObj>
              </mc:Choice>
              <mc:Fallback>
                <p:oleObj name="Equation" r:id="rId1" imgW="0" imgH="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9532" y="4744345"/>
                        <a:ext cx="2270125" cy="9669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1" name="Text Box 7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4498975" y="3141837"/>
            <a:ext cx="3276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i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P</a:t>
            </a:r>
            <a:r>
              <a:rPr kumimoji="1" lang="en-US" altLang="zh-CN" sz="32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(</a:t>
            </a:r>
            <a:r>
              <a:rPr kumimoji="1" lang="en-US" altLang="zh-CN" sz="3200" i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X</a:t>
            </a:r>
            <a:r>
              <a:rPr kumimoji="1" lang="en-US" altLang="zh-CN" sz="32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&gt;</a:t>
            </a:r>
            <a:r>
              <a:rPr kumimoji="1" lang="en-US" altLang="zh-CN" sz="3200" i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m</a:t>
            </a:r>
            <a:r>
              <a:rPr kumimoji="1" lang="en-US" altLang="zh-CN" sz="32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) ≤ 0.05</a:t>
            </a:r>
            <a:endParaRPr kumimoji="1" lang="en-US" altLang="zh-CN" sz="3200">
              <a:solidFill>
                <a:schemeClr val="accent4">
                  <a:lumMod val="10000"/>
                </a:schemeClr>
              </a:solidFill>
              <a:latin typeface="Times New Roman" pitchFamily="18" charset="0"/>
            </a:endParaRPr>
          </a:p>
        </p:txBody>
      </p:sp>
      <p:graphicFrame>
        <p:nvGraphicFramePr>
          <p:cNvPr id="139272" name="Object 8"/>
          <p:cNvGraphicFramePr>
            <a:graphicFrameLocks noChangeAspect="1"/>
          </p:cNvGraphicFramePr>
          <p:nvPr/>
        </p:nvGraphicFramePr>
        <p:xfrm>
          <a:off x="6475702" y="4674856"/>
          <a:ext cx="2291773" cy="1037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89" name="Equation" r:id="rId3" imgW="0" imgH="0" progId="Equation.DSMT4">
                  <p:embed/>
                </p:oleObj>
              </mc:Choice>
              <mc:Fallback>
                <p:oleObj name="Equation" r:id="rId3" imgW="0" imgH="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5702" y="4674856"/>
                        <a:ext cx="2291773" cy="10376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3" name="Text Box 9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619250" y="5733554"/>
            <a:ext cx="2016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i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m</a:t>
            </a:r>
            <a:r>
              <a:rPr kumimoji="1" lang="en-US" altLang="zh-CN" sz="32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+1=10,</a:t>
            </a:r>
            <a:endParaRPr kumimoji="1" lang="en-US" altLang="zh-CN" sz="3200" dirty="0">
              <a:solidFill>
                <a:schemeClr val="accent4">
                  <a:lumMod val="10000"/>
                </a:schemeClr>
              </a:solidFill>
              <a:latin typeface="Times New Roman" pitchFamily="18" charset="0"/>
            </a:endParaRPr>
          </a:p>
        </p:txBody>
      </p:sp>
      <p:graphicFrame>
        <p:nvGraphicFramePr>
          <p:cNvPr id="139274" name="Object 10"/>
          <p:cNvGraphicFramePr>
            <a:graphicFrameLocks noChangeAspect="1"/>
          </p:cNvGraphicFramePr>
          <p:nvPr/>
        </p:nvGraphicFramePr>
        <p:xfrm>
          <a:off x="3027074" y="3737438"/>
          <a:ext cx="2438977" cy="1053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90" name="Equation" r:id="rId5" imgW="0" imgH="0" progId="Equation.DSMT4">
                  <p:embed/>
                </p:oleObj>
              </mc:Choice>
              <mc:Fallback>
                <p:oleObj name="Equation" r:id="rId5" imgW="0" imgH="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7074" y="3737438"/>
                        <a:ext cx="2438977" cy="10535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5" name="Rectangle 11"/>
          <p:cNvSpPr>
            <a14:cpLocks xmlns:a14="http://schemas.microsoft.com/office/drawing/2010/main" noChangeArrowheads="1"/>
          </p:cNvSpPr>
          <p:nvPr/>
        </p:nvSpPr>
        <p:spPr bwMode="auto">
          <a:xfrm>
            <a:off x="4356100" y="5807303"/>
            <a:ext cx="1470274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kumimoji="1" lang="en-US" altLang="zh-CN" sz="3600" i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m</a:t>
            </a:r>
            <a:r>
              <a:rPr kumimoji="1" lang="en-US" altLang="zh-CN" sz="36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=9</a:t>
            </a:r>
            <a:r>
              <a:rPr kumimoji="1" lang="zh-CN" altLang="en-US" sz="36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件</a:t>
            </a:r>
            <a:endParaRPr kumimoji="1" lang="zh-CN" altLang="en-US" sz="3600" dirty="0">
              <a:solidFill>
                <a:schemeClr val="accent4">
                  <a:lumMod val="10000"/>
                </a:schemeClr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autoUpdateAnimBg="0"/>
      <p:bldP spid="139268" grpId="0"/>
      <p:bldP spid="139269" grpId="0" autoUpdateAnimBg="0"/>
      <p:bldP spid="139271" grpId="0"/>
      <p:bldP spid="139273" grpId="0" autoUpdateAnimBg="0"/>
      <p:bldP spid="13927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755650" y="404664"/>
            <a:ext cx="3949700" cy="5794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二项分布的泊松近似</a:t>
            </a:r>
            <a:endParaRPr kumimoji="1" lang="zh-CN" altLang="en-US" sz="3200" b="1" dirty="0">
              <a:solidFill>
                <a:schemeClr val="accent4">
                  <a:lumMod val="1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40291" name="Text Box 3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84213" y="1196827"/>
            <a:ext cx="7772400" cy="121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3200" b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        </a:t>
            </a:r>
            <a:r>
              <a:rPr kumimoji="1" lang="zh-CN" altLang="en-US" sz="3200" b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当试验次数</a:t>
            </a:r>
            <a:r>
              <a:rPr kumimoji="1" lang="en-US" altLang="zh-CN" sz="3200" b="1" i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n</a:t>
            </a:r>
            <a:r>
              <a:rPr kumimoji="1" lang="zh-CN" altLang="en-US" sz="3200" b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很大时，计算二项概率变得很麻烦，</a:t>
            </a:r>
            <a:r>
              <a:rPr kumimoji="1" lang="zh-CN" altLang="en-US" sz="3200" b="1">
                <a:solidFill>
                  <a:schemeClr val="accent4">
                    <a:lumMod val="10000"/>
                  </a:schemeClr>
                </a:solidFill>
              </a:rPr>
              <a:t>必须寻求近似方法</a:t>
            </a:r>
            <a:r>
              <a:rPr kumimoji="1" lang="en-US" altLang="zh-CN" sz="3200" b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.</a:t>
            </a:r>
            <a:endParaRPr kumimoji="1" lang="en-US" altLang="zh-CN" sz="3200" b="1">
              <a:solidFill>
                <a:schemeClr val="accent4">
                  <a:lumMod val="1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40292" name="Text Box 4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755650" y="4294039"/>
            <a:ext cx="7992814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3200" b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        </a:t>
            </a:r>
            <a:r>
              <a:rPr kumimoji="1" lang="zh-CN" altLang="zh-CN" sz="3200" b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我们先来介绍</a:t>
            </a:r>
            <a:r>
              <a:rPr kumimoji="1" lang="zh-CN" altLang="en-US" sz="3200" b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二项分布的</a:t>
            </a:r>
            <a:r>
              <a:rPr kumimoji="1" lang="zh-CN" altLang="en-US" sz="3200" b="1" dirty="0">
                <a:solidFill>
                  <a:srgbClr val="FF0000"/>
                </a:solidFill>
                <a:latin typeface="Times New Roman" pitchFamily="18" charset="0"/>
              </a:rPr>
              <a:t>泊松近似</a:t>
            </a:r>
            <a:r>
              <a:rPr kumimoji="1" lang="zh-CN" altLang="en-US" sz="3200" b="1" dirty="0" smtClean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，后面</a:t>
            </a:r>
            <a:r>
              <a:rPr kumimoji="1" lang="zh-CN" altLang="en-US" sz="3200" b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我们将介绍二项分布的</a:t>
            </a:r>
            <a:r>
              <a:rPr kumimoji="1" lang="zh-CN" altLang="en-US" sz="3200" b="1" dirty="0">
                <a:solidFill>
                  <a:srgbClr val="FF0000"/>
                </a:solidFill>
                <a:latin typeface="Times New Roman" pitchFamily="18" charset="0"/>
              </a:rPr>
              <a:t>正态近似</a:t>
            </a:r>
            <a:r>
              <a:rPr kumimoji="1" lang="en-US" altLang="zh-CN" sz="3200" b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.</a:t>
            </a:r>
            <a:endParaRPr kumimoji="1" lang="en-US" altLang="zh-CN" sz="3200" b="1" dirty="0">
              <a:solidFill>
                <a:schemeClr val="accent4">
                  <a:lumMod val="1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40293" name="Text Box 5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755650" y="2709714"/>
            <a:ext cx="8153400" cy="121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3200" b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       </a:t>
            </a:r>
            <a:r>
              <a:rPr kumimoji="1" lang="zh-CN" altLang="en-US" sz="3200" b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历史上，泊松分布是作为二项分布的近似，于</a:t>
            </a:r>
            <a:r>
              <a:rPr kumimoji="1" lang="en-US" altLang="zh-CN" sz="3200" b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1837</a:t>
            </a:r>
            <a:r>
              <a:rPr kumimoji="1" lang="zh-CN" altLang="en-US" sz="3200" b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年由法国数学家泊松引入的</a:t>
            </a:r>
            <a:r>
              <a:rPr kumimoji="1" lang="en-US" altLang="zh-CN" sz="3200" b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.</a:t>
            </a:r>
            <a:endParaRPr kumimoji="1" lang="en-US" altLang="zh-CN" sz="3200" b="1">
              <a:solidFill>
                <a:schemeClr val="accent4">
                  <a:lumMod val="10000"/>
                </a:schemeClr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694832" y="4300151"/>
              <a:ext cx="8004474" cy="1320629"/>
            </p14:xfrm>
          </p:contentPart>
        </mc:Choice>
        <mc:Fallback xmlns="">
          <p:pic>
            <p:nvPicPr>
              <p:cNvPr id="2" name="墨迹 1"/>
            </p:nvPicPr>
            <p:blipFill>
              <a:blip/>
            </p:blipFill>
            <p:spPr>
              <a:xfrm>
                <a:off x="694832" y="4300151"/>
                <a:ext cx="8004474" cy="1320629"/>
              </a:xfrm>
              <a:prstGeom prst="rect"/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4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4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4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autoUpdateAnimBg="0"/>
      <p:bldP spid="140292" grpId="0" autoUpdateAnimBg="0"/>
      <p:bldP spid="140293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465758" y="188640"/>
            <a:ext cx="7207250" cy="2971800"/>
            <a:chOff x="-76" y="336"/>
            <a:chExt cx="4540" cy="1968"/>
          </a:xfrm>
        </p:grpSpPr>
        <p:sp>
          <p:nvSpPr>
            <p:cNvPr id="35850" name="Text Box 3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352" y="768"/>
              <a:ext cx="1900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60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, </a:t>
              </a:r>
              <a:r>
                <a:rPr kumimoji="1" lang="zh-CN" altLang="en-US" sz="360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则对固定的</a:t>
              </a:r>
              <a:r>
                <a:rPr kumimoji="1" lang="zh-CN" altLang="en-US" sz="3600" i="1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3600" i="1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k</a:t>
              </a:r>
              <a:endParaRPr kumimoji="1" lang="en-US" altLang="zh-CN" sz="36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35851" name="Object 4"/>
            <p:cNvGraphicFramePr>
              <a:graphicFrameLocks noChangeAspect="1"/>
            </p:cNvGraphicFramePr>
            <p:nvPr/>
          </p:nvGraphicFramePr>
          <p:xfrm>
            <a:off x="1027" y="1188"/>
            <a:ext cx="3130" cy="10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76" name="Equation" r:id="rId1" imgW="0" imgH="0" progId="Equation.DSMT4">
                    <p:embed/>
                  </p:oleObj>
                </mc:Choice>
                <mc:Fallback>
                  <p:oleObj name="Equation" r:id="rId1" imgW="0" imgH="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7" y="1188"/>
                          <a:ext cx="3130" cy="10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2" name="Object 5"/>
            <p:cNvGraphicFramePr>
              <a:graphicFrameLocks noChangeAspect="1"/>
            </p:cNvGraphicFramePr>
            <p:nvPr/>
          </p:nvGraphicFramePr>
          <p:xfrm>
            <a:off x="1037" y="763"/>
            <a:ext cx="1331" cy="4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77" name="Equation" r:id="rId3" imgW="0" imgH="0" progId="Equation.DSMT4">
                    <p:embed/>
                  </p:oleObj>
                </mc:Choice>
                <mc:Fallback>
                  <p:oleObj name="Equation" r:id="rId3" imgW="0" imgH="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7" y="763"/>
                          <a:ext cx="1331" cy="4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53" name="Rectangle 6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595" y="720"/>
              <a:ext cx="404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360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设</a:t>
              </a:r>
              <a:endParaRPr kumimoji="1" lang="zh-CN" altLang="en-US" sz="36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35854" name="Text Box 7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-76" y="336"/>
              <a:ext cx="1622" cy="4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600" b="1" dirty="0" err="1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Possion</a:t>
              </a:r>
              <a:r>
                <a:rPr kumimoji="1" lang="zh-CN" altLang="en-US" sz="3600" b="1" dirty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定理</a:t>
              </a:r>
              <a:endParaRPr kumimoji="1" lang="zh-CN" altLang="en-US" sz="3600" b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35855" name="Rectangle 8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88" y="336"/>
              <a:ext cx="4176" cy="1968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sp>
        <p:nvSpPr>
          <p:cNvPr id="141321" name="Text Box 9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258888" y="4005064"/>
            <a:ext cx="69484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2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若</a:t>
            </a:r>
            <a:r>
              <a:rPr kumimoji="1" lang="en-US" altLang="zh-CN" sz="3200" i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X ~ B</a:t>
            </a:r>
            <a:r>
              <a:rPr kumimoji="1" lang="en-US" altLang="zh-CN" sz="32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en-US" altLang="zh-CN" sz="3200" i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32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en-US" altLang="zh-CN" sz="3200" i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 p</a:t>
            </a:r>
            <a:r>
              <a:rPr kumimoji="1" lang="en-US" altLang="zh-CN" sz="32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), </a:t>
            </a:r>
            <a:r>
              <a:rPr kumimoji="1" lang="zh-CN" altLang="en-US" sz="32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则当</a:t>
            </a:r>
            <a:r>
              <a:rPr kumimoji="1" lang="en-US" altLang="zh-CN" sz="3200" i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32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2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较大，</a:t>
            </a:r>
            <a:r>
              <a:rPr kumimoji="1" lang="en-US" altLang="zh-CN" sz="3200" i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p</a:t>
            </a:r>
            <a:r>
              <a:rPr kumimoji="1" lang="en-US" altLang="zh-CN" sz="32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2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较小</a:t>
            </a:r>
            <a:r>
              <a:rPr kumimoji="1" lang="en-US" altLang="zh-CN" sz="32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32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则</a:t>
            </a:r>
            <a:endParaRPr kumimoji="1" lang="zh-CN" altLang="en-US" sz="3200" dirty="0">
              <a:solidFill>
                <a:schemeClr val="accent4">
                  <a:lumMod val="1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3" name="Group 10"/>
          <p:cNvGrpSpPr/>
          <p:nvPr/>
        </p:nvGrpSpPr>
        <p:grpSpPr bwMode="auto">
          <a:xfrm>
            <a:off x="1044576" y="4581128"/>
            <a:ext cx="7224713" cy="1068388"/>
            <a:chOff x="658" y="3140"/>
            <a:chExt cx="4551" cy="673"/>
          </a:xfrm>
        </p:grpSpPr>
        <p:graphicFrame>
          <p:nvGraphicFramePr>
            <p:cNvPr id="35848" name="Object 11"/>
            <p:cNvGraphicFramePr>
              <a:graphicFrameLocks noChangeAspect="1"/>
            </p:cNvGraphicFramePr>
            <p:nvPr/>
          </p:nvGraphicFramePr>
          <p:xfrm>
            <a:off x="4513" y="3385"/>
            <a:ext cx="69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78" name="Equation" r:id="rId5" imgW="0" imgH="0" progId="Equation.3">
                    <p:embed/>
                  </p:oleObj>
                </mc:Choice>
                <mc:Fallback>
                  <p:oleObj name="Equation" r:id="rId5" imgW="0" imgH="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3385"/>
                          <a:ext cx="696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9" name="Object 12"/>
            <p:cNvGraphicFramePr>
              <a:graphicFrameLocks noChangeAspect="1"/>
            </p:cNvGraphicFramePr>
            <p:nvPr/>
          </p:nvGraphicFramePr>
          <p:xfrm>
            <a:off x="658" y="3140"/>
            <a:ext cx="3720" cy="6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79" name="Equation" r:id="rId7" imgW="0" imgH="0" progId="Equation.DSMT4">
                    <p:embed/>
                  </p:oleObj>
                </mc:Choice>
                <mc:Fallback>
                  <p:oleObj name="Equation" r:id="rId7" imgW="0" imgH="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8" y="3140"/>
                          <a:ext cx="3720" cy="6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1325" name="Text Box 13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468313" y="3215779"/>
            <a:ext cx="1223962" cy="64135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600" b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结论</a:t>
            </a:r>
            <a:endParaRPr kumimoji="1" lang="zh-CN" altLang="en-US" sz="3600" b="1" dirty="0">
              <a:solidFill>
                <a:schemeClr val="accent4">
                  <a:lumMod val="1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41326" name="Text Box 14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851646" y="3212976"/>
            <a:ext cx="6529388" cy="5794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2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二项分布的极限分布是 </a:t>
            </a:r>
            <a:r>
              <a:rPr kumimoji="1" lang="en-US" altLang="zh-CN" sz="32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Poisson </a:t>
            </a:r>
            <a:r>
              <a:rPr kumimoji="1" lang="zh-CN" altLang="en-US" sz="32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分布</a:t>
            </a:r>
            <a:endParaRPr kumimoji="1" lang="zh-CN" altLang="en-US" sz="3200" dirty="0">
              <a:solidFill>
                <a:schemeClr val="accent4">
                  <a:lumMod val="1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41327" name="Rectangle 15"/>
          <p:cNvSpPr>
            <a14:cpLocks xmlns:a14="http://schemas.microsoft.com/office/drawing/2010/main" noChangeArrowheads="1"/>
          </p:cNvSpPr>
          <p:nvPr/>
        </p:nvSpPr>
        <p:spPr bwMode="auto">
          <a:xfrm>
            <a:off x="1835150" y="5661248"/>
            <a:ext cx="5543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 i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n &gt;</a:t>
            </a:r>
            <a:r>
              <a:rPr kumimoji="1" lang="en-US" altLang="zh-CN" sz="32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 10, </a:t>
            </a:r>
            <a:r>
              <a:rPr kumimoji="1" lang="en-US" altLang="zh-CN" sz="3200" i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p &lt; </a:t>
            </a:r>
            <a:r>
              <a:rPr kumimoji="1" lang="en-US" altLang="zh-CN" sz="32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0.1</a:t>
            </a:r>
            <a:r>
              <a:rPr kumimoji="1" lang="zh-CN" altLang="zh-CN" sz="32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时近似效果</a:t>
            </a:r>
            <a:r>
              <a:rPr kumimoji="1" lang="zh-CN" altLang="zh-CN" sz="3200" dirty="0" smtClean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较好</a:t>
            </a:r>
            <a:endParaRPr kumimoji="1" lang="zh-CN" altLang="en-US" sz="3200" dirty="0">
              <a:solidFill>
                <a:schemeClr val="accent4">
                  <a:lumMod val="1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1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1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21" grpId="0" autoUpdateAnimBg="0"/>
      <p:bldP spid="141325" grpId="0" animBg="1" autoUpdateAnimBg="0"/>
      <p:bldP spid="141326" grpId="0" animBg="1"/>
      <p:bldP spid="141327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338" name="Object 2"/>
          <p:cNvGraphicFramePr>
            <a:graphicFrameLocks noChangeAspect="1"/>
          </p:cNvGraphicFramePr>
          <p:nvPr/>
        </p:nvGraphicFramePr>
        <p:xfrm>
          <a:off x="2362200" y="2348880"/>
          <a:ext cx="1776222" cy="525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87" name="Equation" r:id="rId1" imgW="0" imgH="0" progId="Equation.DSMT4">
                  <p:embed/>
                </p:oleObj>
              </mc:Choice>
              <mc:Fallback>
                <p:oleObj name="Equation" r:id="rId1" imgW="0" imgH="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348880"/>
                        <a:ext cx="1776222" cy="5258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39" name="Text Box 3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851275" y="3025155"/>
            <a:ext cx="3671888" cy="5794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2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查附表</a:t>
            </a:r>
            <a:r>
              <a:rPr kumimoji="1" lang="en-US" altLang="zh-CN" sz="32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zh-CN" altLang="en-US" sz="32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泊松分布表</a:t>
            </a:r>
            <a:endParaRPr kumimoji="1" lang="zh-CN" altLang="en-US" sz="3200" b="1">
              <a:solidFill>
                <a:schemeClr val="accent4">
                  <a:lumMod val="1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42340" name="Text Box 4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457200" y="116632"/>
            <a:ext cx="5267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600" b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仿宋_GB2312" pitchFamily="49" charset="-122"/>
              </a:rPr>
              <a:t>利用</a:t>
            </a:r>
            <a:r>
              <a:rPr kumimoji="1" lang="en-US" altLang="zh-CN" sz="36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Poisson</a:t>
            </a:r>
            <a:r>
              <a:rPr kumimoji="1" lang="zh-CN" altLang="en-US" sz="36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定理再求前例</a:t>
            </a:r>
            <a:endParaRPr kumimoji="1" lang="zh-CN" altLang="en-US" sz="3600">
              <a:solidFill>
                <a:schemeClr val="accent4">
                  <a:lumMod val="1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42341" name="Text Box 5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187450" y="888157"/>
            <a:ext cx="5635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32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(2)  </a:t>
            </a:r>
            <a:r>
              <a:rPr kumimoji="1" lang="zh-CN" altLang="en-US" sz="32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命中次数不少于</a:t>
            </a:r>
            <a:r>
              <a:rPr kumimoji="1" lang="en-US" altLang="zh-CN" sz="32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zh-CN" altLang="en-US" sz="32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次的概率</a:t>
            </a:r>
            <a:r>
              <a:rPr kumimoji="1" lang="en-US" altLang="zh-CN" sz="32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.</a:t>
            </a:r>
            <a:endParaRPr kumimoji="1" lang="en-US" altLang="zh-CN" sz="3200">
              <a:solidFill>
                <a:schemeClr val="accent4">
                  <a:lumMod val="1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42342" name="Text Box 6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900113" y="1607295"/>
            <a:ext cx="6851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36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sz="32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令</a:t>
            </a:r>
            <a:r>
              <a:rPr kumimoji="1" lang="en-US" altLang="zh-CN" sz="3200" i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zh-CN" altLang="en-US" sz="32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表示命中次数</a:t>
            </a:r>
            <a:r>
              <a:rPr kumimoji="1" lang="en-US" altLang="zh-CN" sz="32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zh-CN" altLang="en-US" sz="32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则 </a:t>
            </a:r>
            <a:r>
              <a:rPr kumimoji="1" lang="en-US" altLang="zh-CN" sz="3200" i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2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 ~ </a:t>
            </a:r>
            <a:r>
              <a:rPr kumimoji="1" lang="en-US" altLang="zh-CN" sz="3200" i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en-US" altLang="zh-CN" sz="32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(400,0.01)</a:t>
            </a:r>
            <a:endParaRPr kumimoji="1" lang="en-US" altLang="zh-CN" sz="3200" dirty="0">
              <a:solidFill>
                <a:schemeClr val="accent4">
                  <a:lumMod val="1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42343" name="Object 7"/>
          <p:cNvGraphicFramePr>
            <a:graphicFrameLocks noChangeAspect="1"/>
          </p:cNvGraphicFramePr>
          <p:nvPr/>
        </p:nvGraphicFramePr>
        <p:xfrm>
          <a:off x="1017588" y="3789040"/>
          <a:ext cx="7622359" cy="1092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88" name="Equation" r:id="rId3" imgW="0" imgH="0" progId="Equation.DSMT4">
                  <p:embed/>
                </p:oleObj>
              </mc:Choice>
              <mc:Fallback>
                <p:oleObj name="Equation" r:id="rId3" imgW="0" imgH="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88" y="3789040"/>
                        <a:ext cx="7622359" cy="10928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44" name="AutoShape 8"/>
          <p:cNvSpPr>
            <a14:cpLocks xmlns:a14="http://schemas.microsoft.com/office/drawing/2010/main" noChangeArrowheads="1"/>
          </p:cNvSpPr>
          <p:nvPr/>
        </p:nvSpPr>
        <p:spPr bwMode="auto">
          <a:xfrm>
            <a:off x="1187450" y="3025155"/>
            <a:ext cx="2051050" cy="609600"/>
          </a:xfrm>
          <a:prstGeom prst="wedgeRoundRectCallout">
            <a:avLst>
              <a:gd name="adj1" fmla="val -9134"/>
              <a:gd name="adj2" fmla="val 3411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kumimoji="1" lang="zh-CN" altLang="en-US" sz="2800" b="1" dirty="0">
                <a:solidFill>
                  <a:schemeClr val="accent4">
                    <a:lumMod val="10000"/>
                  </a:schemeClr>
                </a:solidFill>
              </a:rPr>
              <a:t>泊松近似</a:t>
            </a:r>
            <a:endParaRPr kumimoji="1" lang="zh-CN" altLang="en-US" sz="28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graphicFrame>
        <p:nvGraphicFramePr>
          <p:cNvPr id="142345" name="Object 9"/>
          <p:cNvGraphicFramePr>
            <a:graphicFrameLocks noChangeAspect="1"/>
          </p:cNvGraphicFramePr>
          <p:nvPr/>
        </p:nvGraphicFramePr>
        <p:xfrm>
          <a:off x="984250" y="5073327"/>
          <a:ext cx="6709550" cy="558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89" name="Equation" r:id="rId5" imgW="0" imgH="0" progId="Equation.DSMT4">
                  <p:embed/>
                </p:oleObj>
              </mc:Choice>
              <mc:Fallback>
                <p:oleObj name="Equation" r:id="rId5" imgW="0" imgH="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5073327"/>
                        <a:ext cx="6709550" cy="5585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6" name="Object 10"/>
          <p:cNvGraphicFramePr>
            <a:graphicFrameLocks noChangeAspect="1"/>
          </p:cNvGraphicFramePr>
          <p:nvPr/>
        </p:nvGraphicFramePr>
        <p:xfrm>
          <a:off x="3970339" y="5715867"/>
          <a:ext cx="1483157" cy="450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90" name="Equation" r:id="rId7" imgW="0" imgH="0" progId="Equation.DSMT4">
                  <p:embed/>
                </p:oleObj>
              </mc:Choice>
              <mc:Fallback>
                <p:oleObj name="Equation" r:id="rId7" imgW="0" imgH="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0339" y="5715867"/>
                        <a:ext cx="1483157" cy="4507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动作按钮: 后退或前一项 1">
            <a:hlinkClick r:id="rId9" action="ppaction://hlinksldjump" highlightClick="1"/>
          </p:cNvPr>
          <p:cNvSpPr/>
          <p:nvPr/>
        </p:nvSpPr>
        <p:spPr>
          <a:xfrm>
            <a:off x="8172400" y="6093296"/>
            <a:ext cx="504056" cy="36004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4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4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2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animBg="1" autoUpdateAnimBg="0"/>
      <p:bldP spid="142341" grpId="0" autoUpdateAnimBg="0"/>
      <p:bldP spid="142342" grpId="0" autoUpdateAnimBg="0"/>
      <p:bldP spid="142344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14:cpLocks xmlns:a14="http://schemas.microsoft.com/office/drawing/2010/main" noChangeArrowheads="1"/>
          </p:cNvSpPr>
          <p:nvPr/>
        </p:nvSpPr>
        <p:spPr bwMode="auto">
          <a:xfrm>
            <a:off x="107503" y="102111"/>
            <a:ext cx="8856985" cy="22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just"/>
            <a:r>
              <a:rPr lang="zh-CN" altLang="en-US" sz="2800" dirty="0">
                <a:solidFill>
                  <a:schemeClr val="accent4">
                    <a:lumMod val="10000"/>
                  </a:schemeClr>
                </a:solidFill>
              </a:rPr>
              <a:t>例 保险公司里有</a:t>
            </a:r>
            <a:r>
              <a:rPr lang="en-US" altLang="zh-CN" sz="2800" dirty="0">
                <a:solidFill>
                  <a:schemeClr val="accent4">
                    <a:lumMod val="10000"/>
                  </a:schemeClr>
                </a:solidFill>
              </a:rPr>
              <a:t>2500</a:t>
            </a:r>
            <a:r>
              <a:rPr lang="zh-CN" altLang="en-US" sz="2800" dirty="0">
                <a:solidFill>
                  <a:schemeClr val="accent4">
                    <a:lumMod val="10000"/>
                  </a:schemeClr>
                </a:solidFill>
              </a:rPr>
              <a:t>人参加某种事故保险，每人每年付</a:t>
            </a:r>
            <a:r>
              <a:rPr lang="en-US" altLang="zh-CN" sz="2800" dirty="0">
                <a:solidFill>
                  <a:schemeClr val="accent4">
                    <a:lumMod val="10000"/>
                  </a:schemeClr>
                </a:solidFill>
              </a:rPr>
              <a:t>120</a:t>
            </a:r>
            <a:r>
              <a:rPr lang="zh-CN" altLang="en-US" sz="2800" dirty="0">
                <a:solidFill>
                  <a:schemeClr val="accent4">
                    <a:lumMod val="10000"/>
                  </a:schemeClr>
                </a:solidFill>
              </a:rPr>
              <a:t>元保险费，在一年中一个人发生此种事故的概率</a:t>
            </a:r>
            <a:r>
              <a:rPr lang="zh-CN" altLang="en-US" sz="2800" dirty="0" smtClean="0">
                <a:solidFill>
                  <a:schemeClr val="accent4">
                    <a:lumMod val="10000"/>
                  </a:schemeClr>
                </a:solidFill>
              </a:rPr>
              <a:t>为</a:t>
            </a:r>
            <a:r>
              <a:rPr lang="en-US" altLang="zh-CN" sz="2800" dirty="0" smtClean="0">
                <a:solidFill>
                  <a:schemeClr val="accent4">
                    <a:lumMod val="10000"/>
                  </a:schemeClr>
                </a:solidFill>
              </a:rPr>
              <a:t>0.002</a:t>
            </a:r>
            <a:r>
              <a:rPr lang="zh-CN" altLang="en-US" sz="2800" dirty="0">
                <a:solidFill>
                  <a:schemeClr val="accent4">
                    <a:lumMod val="10000"/>
                  </a:schemeClr>
                </a:solidFill>
              </a:rPr>
              <a:t>，发生事故时家人可向保险公司领得</a:t>
            </a:r>
            <a:r>
              <a:rPr lang="en-US" altLang="zh-CN" sz="2800" dirty="0">
                <a:solidFill>
                  <a:schemeClr val="accent4">
                    <a:lumMod val="10000"/>
                  </a:schemeClr>
                </a:solidFill>
              </a:rPr>
              <a:t>20000</a:t>
            </a:r>
            <a:r>
              <a:rPr lang="zh-CN" altLang="en-US" sz="2800" dirty="0">
                <a:solidFill>
                  <a:schemeClr val="accent4">
                    <a:lumMod val="10000"/>
                  </a:schemeClr>
                </a:solidFill>
              </a:rPr>
              <a:t>元</a:t>
            </a:r>
            <a:r>
              <a:rPr lang="en-US" altLang="zh-CN" sz="2800" dirty="0">
                <a:solidFill>
                  <a:schemeClr val="accent4">
                    <a:lumMod val="10000"/>
                  </a:schemeClr>
                </a:solidFill>
              </a:rPr>
              <a:t>. </a:t>
            </a:r>
            <a:r>
              <a:rPr lang="zh-CN" altLang="en-US" sz="2800" dirty="0">
                <a:solidFill>
                  <a:schemeClr val="accent4">
                    <a:lumMod val="10000"/>
                  </a:schemeClr>
                </a:solidFill>
              </a:rPr>
              <a:t>问：</a:t>
            </a:r>
            <a:endParaRPr lang="zh-CN" altLang="en-US" sz="2800" dirty="0">
              <a:solidFill>
                <a:schemeClr val="accent4">
                  <a:lumMod val="10000"/>
                </a:schemeClr>
              </a:solidFill>
            </a:endParaRPr>
          </a:p>
          <a:p>
            <a:pPr indent="228600" algn="just"/>
            <a:r>
              <a:rPr lang="en-US" altLang="zh-CN" sz="28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(1)</a:t>
            </a:r>
            <a:r>
              <a:rPr lang="en-US" altLang="zh-CN" sz="28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zh-CN" altLang="en-US" sz="2800" dirty="0">
                <a:solidFill>
                  <a:schemeClr val="accent4">
                    <a:lumMod val="10000"/>
                  </a:schemeClr>
                </a:solidFill>
              </a:rPr>
              <a:t>对该项保险保险公司亏本的概率有多大？</a:t>
            </a:r>
            <a:endParaRPr lang="zh-CN" altLang="en-US" sz="2800" dirty="0">
              <a:solidFill>
                <a:schemeClr val="accent4">
                  <a:lumMod val="10000"/>
                </a:schemeClr>
              </a:solidFill>
            </a:endParaRPr>
          </a:p>
          <a:p>
            <a:pPr indent="228600" algn="just"/>
            <a:r>
              <a:rPr lang="en-US" altLang="zh-CN" sz="28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(2)</a:t>
            </a:r>
            <a:r>
              <a:rPr lang="en-US" altLang="zh-CN" sz="28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zh-CN" altLang="en-US" sz="2800" dirty="0">
                <a:solidFill>
                  <a:schemeClr val="accent4">
                    <a:lumMod val="10000"/>
                  </a:schemeClr>
                </a:solidFill>
              </a:rPr>
              <a:t>该项保险的利润不少于</a:t>
            </a:r>
            <a:r>
              <a:rPr lang="en-US" altLang="zh-CN" sz="2800" dirty="0">
                <a:solidFill>
                  <a:schemeClr val="accent4">
                    <a:lumMod val="10000"/>
                  </a:schemeClr>
                </a:solidFill>
              </a:rPr>
              <a:t>10</a:t>
            </a:r>
            <a:r>
              <a:rPr lang="zh-CN" altLang="en-US" sz="2800" dirty="0">
                <a:solidFill>
                  <a:schemeClr val="accent4">
                    <a:lumMod val="10000"/>
                  </a:schemeClr>
                </a:solidFill>
              </a:rPr>
              <a:t>万元的概率有多大？</a:t>
            </a:r>
            <a:endParaRPr lang="zh-CN" altLang="en-US" sz="2800" dirty="0">
              <a:solidFill>
                <a:schemeClr val="accent4">
                  <a:lumMod val="10000"/>
                </a:schemeClr>
              </a:solidFill>
            </a:endParaRPr>
          </a:p>
        </p:txBody>
      </p:sp>
      <p:graphicFrame>
        <p:nvGraphicFramePr>
          <p:cNvPr id="143363" name="Object 3"/>
          <p:cNvGraphicFramePr>
            <a:graphicFrameLocks noChangeAspect="1"/>
          </p:cNvGraphicFramePr>
          <p:nvPr/>
        </p:nvGraphicFramePr>
        <p:xfrm>
          <a:off x="3098800" y="4512660"/>
          <a:ext cx="1749384" cy="527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4" name="Equation" r:id="rId1" imgW="0" imgH="0" progId="Equation.DSMT4">
                  <p:embed/>
                </p:oleObj>
              </mc:Choice>
              <mc:Fallback>
                <p:oleObj name="Equation" r:id="rId1" imgW="0" imgH="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8800" y="4512660"/>
                        <a:ext cx="1749384" cy="5279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64" name="Text Box 4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79512" y="2420888"/>
            <a:ext cx="8712968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latin typeface="Times New Roman" pitchFamily="18" charset="0"/>
              </a:rPr>
              <a:t>(1)</a:t>
            </a:r>
            <a:r>
              <a:rPr lang="zh-CN" altLang="en-US" sz="2800" dirty="0" smtClean="0">
                <a:latin typeface="Times New Roman" pitchFamily="18" charset="0"/>
              </a:rPr>
              <a:t>总收入</a:t>
            </a:r>
            <a:r>
              <a:rPr lang="zh-CN" altLang="en-US" sz="2800" dirty="0">
                <a:latin typeface="Times New Roman" pitchFamily="18" charset="0"/>
              </a:rPr>
              <a:t>：</a:t>
            </a:r>
            <a:r>
              <a:rPr lang="en-US" altLang="zh-CN" sz="2800" dirty="0">
                <a:latin typeface="Times New Roman" pitchFamily="18" charset="0"/>
              </a:rPr>
              <a:t>120×2,500=300,000 </a:t>
            </a:r>
            <a:r>
              <a:rPr lang="zh-CN" altLang="en-US" sz="2800" dirty="0">
                <a:latin typeface="Times New Roman" pitchFamily="18" charset="0"/>
              </a:rPr>
              <a:t>元，设有 </a:t>
            </a:r>
            <a:r>
              <a:rPr lang="en-US" altLang="zh-CN" sz="2800" i="1" dirty="0">
                <a:latin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</a:rPr>
              <a:t> </a:t>
            </a:r>
            <a:r>
              <a:rPr lang="zh-CN" altLang="en-US" sz="2800" dirty="0">
                <a:latin typeface="Times New Roman" pitchFamily="18" charset="0"/>
              </a:rPr>
              <a:t>人出现意外，则要支付赔偿金 </a:t>
            </a:r>
            <a:r>
              <a:rPr lang="en-US" altLang="zh-CN" sz="2800" dirty="0">
                <a:latin typeface="Times New Roman" pitchFamily="18" charset="0"/>
              </a:rPr>
              <a:t>20,000</a:t>
            </a:r>
            <a:r>
              <a:rPr lang="en-US" altLang="zh-CN" sz="2800" i="1" dirty="0">
                <a:latin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</a:rPr>
              <a:t> </a:t>
            </a:r>
            <a:r>
              <a:rPr lang="zh-CN" altLang="en-US" sz="2800" dirty="0">
                <a:latin typeface="Times New Roman" pitchFamily="18" charset="0"/>
              </a:rPr>
              <a:t>元，只要 </a:t>
            </a:r>
            <a:r>
              <a:rPr lang="en-US" altLang="zh-CN" sz="2800" dirty="0">
                <a:latin typeface="Times New Roman" pitchFamily="18" charset="0"/>
              </a:rPr>
              <a:t>20 000</a:t>
            </a:r>
            <a:r>
              <a:rPr lang="en-US" altLang="zh-CN" sz="2800" i="1" dirty="0">
                <a:latin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</a:rPr>
              <a:t> &gt; 300 000</a:t>
            </a:r>
            <a:r>
              <a:rPr lang="zh-CN" altLang="en-US" sz="2800" dirty="0">
                <a:latin typeface="Times New Roman" pitchFamily="18" charset="0"/>
              </a:rPr>
              <a:t>，即 </a:t>
            </a:r>
            <a:r>
              <a:rPr lang="en-US" altLang="zh-CN" sz="2800" i="1" dirty="0">
                <a:latin typeface="Times New Roman" pitchFamily="18" charset="0"/>
              </a:rPr>
              <a:t>x </a:t>
            </a:r>
            <a:r>
              <a:rPr lang="en-US" altLang="zh-CN" sz="2800" dirty="0">
                <a:latin typeface="Times New Roman" pitchFamily="18" charset="0"/>
              </a:rPr>
              <a:t>&gt; 15 </a:t>
            </a:r>
            <a:r>
              <a:rPr lang="zh-CN" altLang="en-US" sz="2800" dirty="0">
                <a:latin typeface="Times New Roman" pitchFamily="18" charset="0"/>
              </a:rPr>
              <a:t>人，保险公司亏本</a:t>
            </a:r>
            <a:r>
              <a:rPr lang="zh-CN" altLang="en-US" sz="2800" dirty="0" smtClean="0">
                <a:latin typeface="Times New Roman" pitchFamily="18" charset="0"/>
              </a:rPr>
              <a:t>。</a:t>
            </a:r>
            <a:endParaRPr lang="en-US" altLang="zh-CN" sz="2800" dirty="0" smtClean="0">
              <a:latin typeface="Times New Roman" pitchFamily="18" charset="0"/>
            </a:endParaRPr>
          </a:p>
          <a:p>
            <a:pPr eaLnBrk="1" hangingPunct="1"/>
            <a:r>
              <a:rPr kumimoji="1" lang="zh-CN" altLang="en-US" sz="2800" dirty="0" smtClean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令</a:t>
            </a:r>
            <a:r>
              <a:rPr kumimoji="1" lang="en-US" altLang="zh-CN" sz="2800" i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zh-CN" altLang="en-US" sz="28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表示出事故人数</a:t>
            </a:r>
            <a:r>
              <a:rPr kumimoji="1" lang="en-US" altLang="zh-CN" sz="28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zh-CN" altLang="en-US" sz="28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则 </a:t>
            </a:r>
            <a:r>
              <a:rPr kumimoji="1" lang="en-US" altLang="zh-CN" sz="2800" i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8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 ~ B(2500,0.002)</a:t>
            </a:r>
            <a:endParaRPr kumimoji="1" lang="en-US" altLang="zh-CN" sz="2800" dirty="0">
              <a:solidFill>
                <a:schemeClr val="accent4">
                  <a:lumMod val="1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43365" name="Object 5"/>
          <p:cNvGraphicFramePr>
            <a:graphicFrameLocks noChangeAspect="1"/>
          </p:cNvGraphicFramePr>
          <p:nvPr/>
        </p:nvGraphicFramePr>
        <p:xfrm>
          <a:off x="696914" y="4939697"/>
          <a:ext cx="5802919" cy="1097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5" name="Equation" r:id="rId3" imgW="0" imgH="0" progId="Equation.DSMT4">
                  <p:embed/>
                </p:oleObj>
              </mc:Choice>
              <mc:Fallback>
                <p:oleObj name="Equation" r:id="rId3" imgW="0" imgH="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4" y="4939697"/>
                        <a:ext cx="5802919" cy="10972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66" name="AutoShape 6"/>
          <p:cNvSpPr>
            <a14:cpLocks xmlns:a14="http://schemas.microsoft.com/office/drawing/2010/main" noChangeArrowheads="1"/>
          </p:cNvSpPr>
          <p:nvPr/>
        </p:nvSpPr>
        <p:spPr bwMode="auto">
          <a:xfrm>
            <a:off x="6804025" y="4612672"/>
            <a:ext cx="2051050" cy="609600"/>
          </a:xfrm>
          <a:prstGeom prst="wedgeRoundRectCallout">
            <a:avLst>
              <a:gd name="adj1" fmla="val -48528"/>
              <a:gd name="adj2" fmla="val -7630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kumimoji="1" lang="zh-CN" altLang="en-US" sz="2800" b="1">
                <a:solidFill>
                  <a:schemeClr val="accent4">
                    <a:lumMod val="10000"/>
                  </a:schemeClr>
                </a:solidFill>
              </a:rPr>
              <a:t>泊松近似</a:t>
            </a:r>
            <a:endParaRPr kumimoji="1" lang="zh-CN" altLang="en-US" sz="2800" b="1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43368" name="AutoShape 8"/>
          <p:cNvSpPr>
            <a14:cpLocks xmlns:a14="http://schemas.microsoft.com/office/drawing/2010/main" noChangeArrowheads="1"/>
          </p:cNvSpPr>
          <p:nvPr/>
        </p:nvSpPr>
        <p:spPr bwMode="auto">
          <a:xfrm>
            <a:off x="971550" y="4612672"/>
            <a:ext cx="1044575" cy="504825"/>
          </a:xfrm>
          <a:prstGeom prst="wedgeRoundRectCallout">
            <a:avLst>
              <a:gd name="adj1" fmla="val 50306"/>
              <a:gd name="adj2" fmla="val 9371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kumimoji="1" lang="zh-CN" altLang="en-US" sz="2800" b="1">
                <a:solidFill>
                  <a:schemeClr val="accent4">
                    <a:lumMod val="10000"/>
                  </a:schemeClr>
                </a:solidFill>
              </a:rPr>
              <a:t>亏本</a:t>
            </a:r>
            <a:endParaRPr kumimoji="1" lang="zh-CN" altLang="en-US" sz="2800" b="1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43369" name="AutoShape 9"/>
          <p:cNvSpPr>
            <a14:cpLocks xmlns:a14="http://schemas.microsoft.com/office/drawing/2010/main" noChangeArrowheads="1"/>
          </p:cNvSpPr>
          <p:nvPr/>
        </p:nvSpPr>
        <p:spPr bwMode="auto">
          <a:xfrm>
            <a:off x="6732588" y="5571386"/>
            <a:ext cx="2411412" cy="609600"/>
          </a:xfrm>
          <a:prstGeom prst="wedgeRoundRectCallout">
            <a:avLst>
              <a:gd name="adj1" fmla="val -64810"/>
              <a:gd name="adj2" fmla="val -42968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kumimoji="1" lang="zh-CN" altLang="en-US" sz="2800" b="1" dirty="0">
                <a:solidFill>
                  <a:schemeClr val="accent4">
                    <a:lumMod val="10000"/>
                  </a:schemeClr>
                </a:solidFill>
              </a:rPr>
              <a:t>几乎不亏本</a:t>
            </a:r>
            <a:endParaRPr kumimoji="1" lang="zh-CN" altLang="en-US" sz="2800" b="1" dirty="0">
              <a:solidFill>
                <a:schemeClr val="accent4">
                  <a:lumMod val="1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4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4" grpId="0" autoUpdateAnimBg="0"/>
      <p:bldP spid="143366" grpId="0" animBg="1" autoUpdateAnimBg="0"/>
      <p:bldP spid="143368" grpId="0" animBg="1" autoUpdateAnimBg="0"/>
      <p:bldP spid="143369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539750" y="4117628"/>
            <a:ext cx="833755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         </a:t>
            </a:r>
            <a:r>
              <a:rPr kumimoji="1" lang="en-US" altLang="zh-CN" sz="3600" i="1" dirty="0" smtClean="0">
                <a:latin typeface="Times New Roman" pitchFamily="18" charset="0"/>
                <a:ea typeface="楷体_GB2312" pitchFamily="49" charset="-122"/>
              </a:rPr>
              <a:t>F</a:t>
            </a:r>
            <a:r>
              <a:rPr kumimoji="1" lang="en-US" altLang="zh-CN" sz="3600" dirty="0" smtClean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600" i="1" dirty="0" smtClean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是分段阶梯函数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在 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的可能取</a:t>
            </a:r>
            <a:endParaRPr kumimoji="1" lang="zh-CN" altLang="en-US" sz="3600" dirty="0">
              <a:latin typeface="Times New Roman" pitchFamily="18" charset="0"/>
              <a:ea typeface="楷体_GB2312" pitchFamily="49" charset="-122"/>
            </a:endParaRPr>
          </a:p>
          <a:p>
            <a:pPr eaLnBrk="1" hangingPunct="1"/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值 </a:t>
            </a:r>
            <a:r>
              <a:rPr kumimoji="1" lang="en-US" altLang="zh-CN" sz="3600" i="1" dirty="0" err="1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600" i="1" baseline="-25000" dirty="0" err="1"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3600" i="1" baseline="-25000" dirty="0"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处发生间断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间断点为第一类跳跃间</a:t>
            </a:r>
            <a:endParaRPr kumimoji="1" lang="zh-CN" altLang="en-US" sz="3600" dirty="0">
              <a:latin typeface="Times New Roman" pitchFamily="18" charset="0"/>
              <a:ea typeface="楷体_GB2312" pitchFamily="49" charset="-122"/>
            </a:endParaRPr>
          </a:p>
          <a:p>
            <a:pPr eaLnBrk="1" hangingPunct="1"/>
            <a:r>
              <a:rPr kumimoji="1" lang="zh-CN" altLang="en-US" sz="3600" dirty="0" smtClean="0">
                <a:latin typeface="Times New Roman" pitchFamily="18" charset="0"/>
                <a:ea typeface="楷体_GB2312" pitchFamily="49" charset="-122"/>
              </a:rPr>
              <a:t>断点</a:t>
            </a:r>
            <a:r>
              <a:rPr kumimoji="1" lang="en-US" altLang="zh-CN" sz="3600" dirty="0" smtClean="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3600" dirty="0" smtClean="0">
                <a:latin typeface="Times New Roman" pitchFamily="18" charset="0"/>
                <a:ea typeface="楷体_GB2312" pitchFamily="49" charset="-122"/>
              </a:rPr>
              <a:t>在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间断点处有跃度</a:t>
            </a:r>
            <a:r>
              <a:rPr kumimoji="1" lang="zh-CN" altLang="en-US" sz="3600" i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600" i="1" dirty="0" err="1">
                <a:latin typeface="Times New Roman" pitchFamily="18" charset="0"/>
                <a:ea typeface="楷体_GB2312" pitchFamily="49" charset="-122"/>
              </a:rPr>
              <a:t>p</a:t>
            </a:r>
            <a:r>
              <a:rPr kumimoji="1" lang="en-US" altLang="zh-CN" sz="3600" i="1" baseline="-25000" dirty="0" err="1"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3600" i="1" baseline="-250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600" b="1" dirty="0">
                <a:latin typeface="Times New Roman" pitchFamily="18" charset="0"/>
                <a:ea typeface="楷体_GB2312" pitchFamily="49" charset="-122"/>
              </a:rPr>
              <a:t>.</a:t>
            </a:r>
            <a:endParaRPr kumimoji="1" lang="en-US" altLang="zh-CN" sz="3600" b="1" dirty="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13670" name="Object 6"/>
          <p:cNvGraphicFramePr>
            <a:graphicFrameLocks noChangeAspect="1"/>
          </p:cNvGraphicFramePr>
          <p:nvPr/>
        </p:nvGraphicFramePr>
        <p:xfrm>
          <a:off x="838200" y="2279303"/>
          <a:ext cx="7037388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4" name="Equation" r:id="rId1" imgW="0" imgH="0" progId="Equation.DSMT4">
                  <p:embed/>
                </p:oleObj>
              </mc:Choice>
              <mc:Fallback>
                <p:oleObj name="Equation" r:id="rId1" imgW="0" imgH="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279303"/>
                        <a:ext cx="7037388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1" name="Object 7"/>
          <p:cNvGraphicFramePr>
            <a:graphicFrameLocks noChangeAspect="1"/>
          </p:cNvGraphicFramePr>
          <p:nvPr/>
        </p:nvGraphicFramePr>
        <p:xfrm>
          <a:off x="1403350" y="1058515"/>
          <a:ext cx="3367088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5" name="Equation" r:id="rId3" imgW="0" imgH="0" progId="Equation.DSMT4">
                  <p:embed/>
                </p:oleObj>
              </mc:Choice>
              <mc:Fallback>
                <p:oleObj name="Equation" r:id="rId3" imgW="0" imgH="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058515"/>
                        <a:ext cx="3367088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2" name="Object 8"/>
          <p:cNvGraphicFramePr>
            <a:graphicFrameLocks noChangeAspect="1"/>
          </p:cNvGraphicFramePr>
          <p:nvPr/>
        </p:nvGraphicFramePr>
        <p:xfrm>
          <a:off x="4721894" y="980728"/>
          <a:ext cx="1938338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6" name="Equation" r:id="rId5" imgW="0" imgH="0" progId="Equation.DSMT4">
                  <p:embed/>
                </p:oleObj>
              </mc:Choice>
              <mc:Fallback>
                <p:oleObj name="Equation" r:id="rId5" imgW="0" imgH="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1894" y="980728"/>
                        <a:ext cx="1938338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9"/>
          <p:cNvGrpSpPr/>
          <p:nvPr/>
        </p:nvGrpSpPr>
        <p:grpSpPr bwMode="auto">
          <a:xfrm>
            <a:off x="2555875" y="3139730"/>
            <a:ext cx="3276600" cy="855663"/>
            <a:chOff x="480" y="2470"/>
            <a:chExt cx="2064" cy="539"/>
          </a:xfrm>
        </p:grpSpPr>
        <p:sp>
          <p:nvSpPr>
            <p:cNvPr id="15368" name="Text Box 10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80" y="2544"/>
              <a:ext cx="206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3600" dirty="0">
                  <a:latin typeface="Times New Roman" pitchFamily="18" charset="0"/>
                  <a:ea typeface="楷体_GB2312" pitchFamily="49" charset="-122"/>
                </a:rPr>
                <a:t>其中              </a:t>
              </a:r>
              <a:endParaRPr kumimoji="1" lang="en-US" altLang="zh-CN" sz="3600" dirty="0"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5369" name="Object 11"/>
            <p:cNvGraphicFramePr>
              <a:graphicFrameLocks noChangeAspect="1"/>
            </p:cNvGraphicFramePr>
            <p:nvPr/>
          </p:nvGraphicFramePr>
          <p:xfrm>
            <a:off x="1133" y="2470"/>
            <a:ext cx="1029" cy="5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87" name="Equation" r:id="rId7" imgW="0" imgH="0" progId="Equation.DSMT4">
                    <p:embed/>
                  </p:oleObj>
                </mc:Choice>
                <mc:Fallback>
                  <p:oleObj name="Equation" r:id="rId7" imgW="0" imgH="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3" y="2470"/>
                          <a:ext cx="1029" cy="5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标题 3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0" y="95897"/>
            <a:ext cx="8686800" cy="706090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3200" dirty="0"/>
              <a:t>离散型随机变量的</a:t>
            </a:r>
            <a:r>
              <a:rPr lang="zh-CN" altLang="en-US" sz="3200" dirty="0" smtClean="0"/>
              <a:t>分布函数</a:t>
            </a:r>
            <a:r>
              <a:rPr lang="en-US" altLang="zh-CN" sz="3200" dirty="0" smtClean="0"/>
              <a:t>distribution function</a:t>
            </a:r>
            <a:r>
              <a:rPr lang="en-US" altLang="zh-CN" sz="3200" dirty="0"/>
              <a:t>/</a:t>
            </a:r>
            <a:r>
              <a:rPr lang="en-US" altLang="zh-CN" sz="3200" dirty="0" smtClean="0"/>
              <a:t>cumulative distribution function</a:t>
            </a:r>
            <a:endParaRPr lang="zh-CN" alt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3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6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67" name="Object 7"/>
          <p:cNvGraphicFramePr>
            <a:graphicFrameLocks noChangeAspect="1"/>
          </p:cNvGraphicFramePr>
          <p:nvPr/>
        </p:nvGraphicFramePr>
        <p:xfrm>
          <a:off x="265594" y="2659277"/>
          <a:ext cx="8554878" cy="1201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2" name="Equation" r:id="rId1" imgW="0" imgH="0" progId="Equation.DSMT4">
                  <p:embed/>
                </p:oleObj>
              </mc:Choice>
              <mc:Fallback>
                <p:oleObj name="Equation" r:id="rId1" imgW="0" imgH="0" progId="Equation.DSMT4">
                  <p:embed/>
                  <p:pic>
                    <p:nvPicPr>
                      <p:cNvPr id="0" name="图片 41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594" y="2659277"/>
                        <a:ext cx="8554878" cy="12014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70" name="AutoShape 10"/>
          <p:cNvSpPr>
            <a14:cpLocks xmlns:a14="http://schemas.microsoft.com/office/drawing/2010/main" noChangeArrowheads="1"/>
          </p:cNvSpPr>
          <p:nvPr/>
        </p:nvSpPr>
        <p:spPr bwMode="auto">
          <a:xfrm>
            <a:off x="6449689" y="3927243"/>
            <a:ext cx="2339975" cy="609600"/>
          </a:xfrm>
          <a:prstGeom prst="wedgeRoundRectCallout">
            <a:avLst>
              <a:gd name="adj1" fmla="val 6241"/>
              <a:gd name="adj2" fmla="val -10573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kumimoji="1" lang="zh-CN" altLang="en-US" sz="2800" b="1">
                <a:solidFill>
                  <a:schemeClr val="accent4">
                    <a:lumMod val="10000"/>
                  </a:schemeClr>
                </a:solidFill>
              </a:rPr>
              <a:t>可能性极大</a:t>
            </a:r>
            <a:endParaRPr kumimoji="1" lang="zh-CN" altLang="en-US" sz="2800" b="1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43371" name="AutoShape 11"/>
          <p:cNvSpPr>
            <a14:cpLocks xmlns:a14="http://schemas.microsoft.com/office/drawing/2010/main" noChangeArrowheads="1"/>
          </p:cNvSpPr>
          <p:nvPr/>
        </p:nvSpPr>
        <p:spPr bwMode="auto">
          <a:xfrm>
            <a:off x="323528" y="3971528"/>
            <a:ext cx="3097212" cy="609600"/>
          </a:xfrm>
          <a:prstGeom prst="wedgeRoundRectCallout">
            <a:avLst>
              <a:gd name="adj1" fmla="val -4944"/>
              <a:gd name="adj2" fmla="val -10312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zh-CN" altLang="en-US" sz="2800">
                <a:solidFill>
                  <a:schemeClr val="accent4">
                    <a:lumMod val="10000"/>
                  </a:schemeClr>
                </a:solidFill>
              </a:rPr>
              <a:t>利润不少于</a:t>
            </a:r>
            <a:r>
              <a:rPr lang="en-US" altLang="zh-CN" sz="2800">
                <a:solidFill>
                  <a:schemeClr val="accent4">
                    <a:lumMod val="10000"/>
                  </a:schemeClr>
                </a:solidFill>
              </a:rPr>
              <a:t>10</a:t>
            </a:r>
            <a:r>
              <a:rPr lang="zh-CN" altLang="en-US" sz="2800">
                <a:solidFill>
                  <a:schemeClr val="accent4">
                    <a:lumMod val="10000"/>
                  </a:schemeClr>
                </a:solidFill>
              </a:rPr>
              <a:t>万</a:t>
            </a:r>
            <a:endParaRPr lang="zh-CN" altLang="en-US" sz="280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3" name="TextBox 1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472752" y="980728"/>
            <a:ext cx="849173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rgbClr val="000000"/>
                </a:solidFill>
                <a:latin typeface="Times New Roman" pitchFamily="18" charset="0"/>
              </a:rPr>
              <a:t>(2) </a:t>
            </a:r>
            <a:r>
              <a:rPr lang="zh-CN" altLang="en-US" sz="3200" dirty="0" smtClean="0">
                <a:solidFill>
                  <a:srgbClr val="000000"/>
                </a:solidFill>
                <a:latin typeface="Times New Roman" pitchFamily="18" charset="0"/>
              </a:rPr>
              <a:t>获利不少于 </a:t>
            </a:r>
            <a:r>
              <a:rPr lang="en-US" altLang="zh-CN" sz="3200" dirty="0" smtClean="0">
                <a:solidFill>
                  <a:srgbClr val="000000"/>
                </a:solidFill>
                <a:latin typeface="Times New Roman" pitchFamily="18" charset="0"/>
              </a:rPr>
              <a:t>10 </a:t>
            </a:r>
            <a:r>
              <a:rPr lang="zh-CN" altLang="en-US" sz="3200" dirty="0" smtClean="0">
                <a:solidFill>
                  <a:srgbClr val="000000"/>
                </a:solidFill>
                <a:latin typeface="Times New Roman" pitchFamily="18" charset="0"/>
              </a:rPr>
              <a:t>万，即 </a:t>
            </a:r>
            <a:r>
              <a:rPr lang="en-US" altLang="zh-CN" sz="3200" dirty="0" smtClean="0">
                <a:solidFill>
                  <a:srgbClr val="000000"/>
                </a:solidFill>
                <a:latin typeface="Times New Roman" pitchFamily="18" charset="0"/>
              </a:rPr>
              <a:t>300,000 – 20,000</a:t>
            </a:r>
            <a:r>
              <a:rPr lang="en-US" altLang="zh-CN" sz="3200" i="1" dirty="0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3200" dirty="0" smtClean="0">
                <a:solidFill>
                  <a:srgbClr val="000000"/>
                </a:solidFill>
                <a:latin typeface="Times New Roman" pitchFamily="18" charset="0"/>
              </a:rPr>
              <a:t>  ≥ 100,000,  </a:t>
            </a:r>
            <a:r>
              <a:rPr lang="en-US" altLang="zh-CN" sz="3200" i="1" dirty="0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3200" dirty="0" smtClean="0">
                <a:solidFill>
                  <a:srgbClr val="000000"/>
                </a:solidFill>
                <a:latin typeface="Times New Roman" pitchFamily="18" charset="0"/>
              </a:rPr>
              <a:t> ≤ 10</a:t>
            </a:r>
            <a:r>
              <a:rPr lang="zh-CN" altLang="en-US" sz="3200" smtClean="0">
                <a:solidFill>
                  <a:srgbClr val="000000"/>
                </a:solidFill>
                <a:latin typeface="Times New Roman" pitchFamily="18" charset="0"/>
              </a:rPr>
              <a:t>人</a:t>
            </a:r>
            <a:r>
              <a:rPr lang="en-US" altLang="zh-CN" sz="320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zh-CN" altLang="en-US" sz="3200" dirty="0" smtClean="0">
                <a:solidFill>
                  <a:srgbClr val="000000"/>
                </a:solidFill>
                <a:latin typeface="Times New Roman" pitchFamily="18" charset="0"/>
              </a:rPr>
              <a:t>故</a:t>
            </a:r>
            <a:r>
              <a:rPr lang="en-US" altLang="zh-CN" sz="3200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  <a:endParaRPr lang="zh-CN" altLang="en-US" sz="32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70" grpId="0" animBg="1" autoUpdateAnimBg="0"/>
      <p:bldP spid="143371" grpId="0" animBg="1" autoUpdateAnimBg="0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95288" y="2924225"/>
            <a:ext cx="5435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解  </a:t>
            </a:r>
            <a:r>
              <a:rPr kumimoji="1" lang="zh-CN" altLang="en-US" sz="32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设需要配备 </a:t>
            </a:r>
            <a:r>
              <a:rPr kumimoji="1" lang="en-US" altLang="zh-CN" sz="3200" i="1" dirty="0" smtClean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3200" dirty="0" smtClean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2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个维修工人</a:t>
            </a:r>
            <a:r>
              <a:rPr kumimoji="1" lang="en-US" altLang="zh-CN" sz="32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endParaRPr kumimoji="1" lang="en-US" altLang="zh-CN" sz="3200" dirty="0">
              <a:solidFill>
                <a:schemeClr val="accent4">
                  <a:lumMod val="1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44387" name="Rectangle 3"/>
          <p:cNvSpPr>
            <a14:cpLocks xmlns:a14="http://schemas.microsoft.com/office/drawing/2010/main" noChangeArrowheads="1"/>
          </p:cNvSpPr>
          <p:nvPr/>
        </p:nvSpPr>
        <p:spPr bwMode="auto">
          <a:xfrm>
            <a:off x="1042988" y="3513609"/>
            <a:ext cx="674211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 dirty="0">
                <a:solidFill>
                  <a:schemeClr val="accent4">
                    <a:lumMod val="10000"/>
                  </a:schemeClr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kumimoji="1" lang="zh-CN" altLang="en-US" sz="32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200" i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2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200" dirty="0">
                <a:solidFill>
                  <a:schemeClr val="accent4">
                    <a:lumMod val="10000"/>
                  </a:schemeClr>
                </a:solidFill>
                <a:latin typeface="楷体_GB2312" pitchFamily="49" charset="-122"/>
                <a:ea typeface="楷体_GB2312" pitchFamily="49" charset="-122"/>
              </a:rPr>
              <a:t>为同时</a:t>
            </a:r>
            <a:r>
              <a:rPr kumimoji="1" lang="zh-CN" altLang="en-US" sz="32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发生故障的</a:t>
            </a:r>
            <a:r>
              <a:rPr kumimoji="1" lang="zh-CN" altLang="en-US" sz="3200" dirty="0">
                <a:solidFill>
                  <a:schemeClr val="accent4">
                    <a:lumMod val="10000"/>
                  </a:schemeClr>
                </a:solidFill>
                <a:ea typeface="楷体_GB2312" pitchFamily="49" charset="-122"/>
              </a:rPr>
              <a:t>设备</a:t>
            </a:r>
            <a:r>
              <a:rPr kumimoji="1" lang="zh-CN" altLang="en-US" sz="32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台数，</a:t>
            </a:r>
            <a:endParaRPr kumimoji="1" lang="zh-CN" altLang="en-US" sz="3200" dirty="0">
              <a:solidFill>
                <a:schemeClr val="accent4">
                  <a:lumMod val="1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  <a:p>
            <a:r>
              <a:rPr kumimoji="1" lang="zh-CN" altLang="en-US" sz="32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则  </a:t>
            </a:r>
            <a:r>
              <a:rPr kumimoji="1" lang="en-US" altLang="zh-CN" sz="3200" i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X ~ </a:t>
            </a:r>
            <a:r>
              <a:rPr kumimoji="1" lang="en-US" altLang="zh-CN" sz="3200" i="1" dirty="0" smtClean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en-US" altLang="zh-CN" sz="3200" dirty="0" smtClean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(100</a:t>
            </a:r>
            <a:r>
              <a:rPr kumimoji="1" lang="en-US" altLang="zh-CN" sz="32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, 0.01)</a:t>
            </a:r>
            <a:endParaRPr kumimoji="1" lang="en-US" altLang="zh-CN" sz="3200" dirty="0">
              <a:solidFill>
                <a:schemeClr val="accent4">
                  <a:lumMod val="1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307975" y="116632"/>
            <a:ext cx="8585200" cy="2600325"/>
            <a:chOff x="182" y="127"/>
            <a:chExt cx="5408" cy="1638"/>
          </a:xfrm>
        </p:grpSpPr>
        <p:sp>
          <p:nvSpPr>
            <p:cNvPr id="38919" name="Text Box 5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92" y="156"/>
              <a:ext cx="5398" cy="160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marL="457200" indent="-4572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marL="179705" indent="0" eaLnBrk="1" hangingPunct="1"/>
              <a:r>
                <a:rPr kumimoji="1" lang="en-US" altLang="zh-CN" sz="3200" dirty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        </a:t>
              </a:r>
              <a:r>
                <a:rPr kumimoji="1" lang="zh-CN" altLang="en-US" sz="3200" dirty="0" smtClean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设</a:t>
              </a:r>
              <a:r>
                <a:rPr kumimoji="1" lang="zh-CN" altLang="en-US" sz="3200" dirty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同类型设备</a:t>
              </a:r>
              <a:r>
                <a:rPr kumimoji="1" lang="en-US" altLang="zh-CN" sz="3200" dirty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100</a:t>
              </a:r>
              <a:r>
                <a:rPr kumimoji="1" lang="zh-CN" altLang="en-US" sz="3200" dirty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台，每台工作相互独立</a:t>
              </a:r>
              <a:r>
                <a:rPr kumimoji="1" lang="zh-CN" altLang="en-US" sz="3200" dirty="0" smtClean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，每</a:t>
              </a:r>
              <a:r>
                <a:rPr kumimoji="1" lang="zh-CN" altLang="en-US" sz="3200" dirty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台设备发生故障的概率都是  </a:t>
              </a:r>
              <a:r>
                <a:rPr kumimoji="1" lang="en-US" altLang="zh-CN" sz="3200" dirty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0.01</a:t>
              </a:r>
              <a:r>
                <a:rPr kumimoji="1" lang="en-US" altLang="zh-CN" sz="3200" b="1" dirty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.</a:t>
              </a:r>
              <a:r>
                <a:rPr kumimoji="1" lang="en-US" altLang="zh-CN" sz="3200" dirty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3200" dirty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一台</a:t>
              </a:r>
              <a:r>
                <a:rPr kumimoji="1" lang="zh-CN" altLang="en-US" sz="3200" dirty="0" smtClean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设备</a:t>
              </a:r>
              <a:r>
                <a:rPr kumimoji="1" lang="zh-CN" altLang="en-US" sz="3200" dirty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发生故障可由一个人维修</a:t>
              </a:r>
              <a:r>
                <a:rPr kumimoji="1" lang="en-US" altLang="zh-CN" sz="3200" b="1" dirty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.</a:t>
              </a:r>
              <a:r>
                <a:rPr kumimoji="1" lang="en-US" altLang="zh-CN" sz="3200" dirty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  </a:t>
              </a:r>
              <a:r>
                <a:rPr kumimoji="1" lang="zh-CN" altLang="en-US" sz="3200" dirty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问至少要</a:t>
              </a:r>
              <a:r>
                <a:rPr kumimoji="1" lang="zh-CN" altLang="en-US" sz="3200" dirty="0" smtClean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配备多少</a:t>
              </a:r>
              <a:r>
                <a:rPr kumimoji="1" lang="zh-CN" altLang="en-US" sz="3200" dirty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维修工人，才能保证当设备发生</a:t>
              </a:r>
              <a:r>
                <a:rPr kumimoji="1" lang="zh-CN" altLang="en-US" sz="3200" dirty="0" smtClean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故障时不能</a:t>
              </a:r>
              <a:r>
                <a:rPr kumimoji="1" lang="zh-CN" altLang="en-US" sz="3200" dirty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及时维修的概率小于</a:t>
              </a:r>
              <a:r>
                <a:rPr kumimoji="1" lang="en-US" altLang="zh-CN" sz="3200" dirty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0.01? </a:t>
              </a:r>
              <a:endParaRPr kumimoji="1" lang="en-US" altLang="zh-CN" sz="3200" dirty="0" smtClean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38920" name="Text Box 6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82" y="127"/>
              <a:ext cx="636" cy="37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sz="3200" b="1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思考</a:t>
              </a:r>
              <a:endParaRPr kumimoji="1" lang="zh-CN" altLang="en-US" sz="2800" b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144391" name="AutoShape 7"/>
          <p:cNvSpPr>
            <a14:cpLocks xmlns:a14="http://schemas.microsoft.com/office/drawing/2010/main" noChangeArrowheads="1"/>
          </p:cNvSpPr>
          <p:nvPr/>
        </p:nvSpPr>
        <p:spPr bwMode="auto">
          <a:xfrm>
            <a:off x="6659563" y="4004345"/>
            <a:ext cx="2051050" cy="609600"/>
          </a:xfrm>
          <a:prstGeom prst="wedgeRoundRectCallout">
            <a:avLst>
              <a:gd name="adj1" fmla="val -88315"/>
              <a:gd name="adj2" fmla="val 1406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kumimoji="1" lang="zh-CN" altLang="en-US" sz="2800" b="1" dirty="0">
                <a:solidFill>
                  <a:schemeClr val="accent4">
                    <a:lumMod val="10000"/>
                  </a:schemeClr>
                </a:solidFill>
              </a:rPr>
              <a:t>泊松近似</a:t>
            </a:r>
            <a:endParaRPr kumimoji="1" lang="zh-CN" altLang="en-US" sz="28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graphicFrame>
        <p:nvGraphicFramePr>
          <p:cNvPr id="144392" name="Object 8"/>
          <p:cNvGraphicFramePr>
            <a:graphicFrameLocks noChangeAspect="1"/>
          </p:cNvGraphicFramePr>
          <p:nvPr/>
        </p:nvGraphicFramePr>
        <p:xfrm>
          <a:off x="1016000" y="4580409"/>
          <a:ext cx="6589713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9" name="Equation" r:id="rId1" imgW="0" imgH="0" progId="Equation.DSMT4">
                  <p:embed/>
                </p:oleObj>
              </mc:Choice>
              <mc:Fallback>
                <p:oleObj name="Equation" r:id="rId1" imgW="0" imgH="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4580409"/>
                        <a:ext cx="6589713" cy="102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4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6" grpId="0" autoUpdateAnimBg="0"/>
      <p:bldP spid="144387" grpId="0" autoUpdateAnimBg="0"/>
      <p:bldP spid="144391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410" name="Object 2"/>
          <p:cNvGraphicFramePr>
            <a:graphicFrameLocks noChangeAspect="1"/>
          </p:cNvGraphicFramePr>
          <p:nvPr/>
        </p:nvGraphicFramePr>
        <p:xfrm>
          <a:off x="2283042" y="692696"/>
          <a:ext cx="3211079" cy="484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99" name="Equation" r:id="rId1" imgW="0" imgH="0" progId="Equation.DSMT4">
                  <p:embed/>
                </p:oleObj>
              </mc:Choice>
              <mc:Fallback>
                <p:oleObj name="Equation" r:id="rId1" imgW="0" imgH="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3042" y="692696"/>
                        <a:ext cx="3211079" cy="4849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1" name="Object 3"/>
          <p:cNvGraphicFramePr>
            <a:graphicFrameLocks noChangeAspect="1"/>
          </p:cNvGraphicFramePr>
          <p:nvPr/>
        </p:nvGraphicFramePr>
        <p:xfrm>
          <a:off x="1909763" y="1139938"/>
          <a:ext cx="4738687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00" name="Equation" r:id="rId3" imgW="0" imgH="0" progId="Equation.DSMT4">
                  <p:embed/>
                </p:oleObj>
              </mc:Choice>
              <mc:Fallback>
                <p:oleObj name="Equation" r:id="rId3" imgW="0" imgH="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9763" y="1139938"/>
                        <a:ext cx="4738687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12" name="Text Box 4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2195513" y="2579428"/>
            <a:ext cx="36560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2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查附表</a:t>
            </a:r>
            <a:r>
              <a:rPr kumimoji="1" lang="en-US" altLang="zh-CN" sz="32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zh-CN" altLang="en-US" sz="32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得     </a:t>
            </a:r>
            <a:r>
              <a:rPr kumimoji="1" lang="en-US" altLang="zh-CN" sz="3200" i="1" dirty="0" smtClean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3200" dirty="0" smtClean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+1=5</a:t>
            </a:r>
            <a:endParaRPr kumimoji="1" lang="en-US" altLang="zh-CN" sz="3200" dirty="0">
              <a:solidFill>
                <a:schemeClr val="accent4">
                  <a:lumMod val="1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45413" name="Text Box 5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563938" y="3443524"/>
            <a:ext cx="107753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3200" i="1" dirty="0" smtClean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n </a:t>
            </a:r>
            <a:r>
              <a:rPr kumimoji="1" lang="en-US" altLang="zh-CN" sz="3200" i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=</a:t>
            </a:r>
            <a:r>
              <a:rPr kumimoji="1" lang="en-US" altLang="zh-CN" sz="32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 4</a:t>
            </a:r>
            <a:endParaRPr lang="en-US" altLang="zh-CN" sz="3200" dirty="0">
              <a:solidFill>
                <a:schemeClr val="accent4">
                  <a:lumMod val="1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45414" name="Rectangle 6"/>
          <p:cNvSpPr>
            <a14:cpLocks xmlns:a14="http://schemas.microsoft.com/office/drawing/2010/main" noChangeArrowheads="1"/>
          </p:cNvSpPr>
          <p:nvPr/>
        </p:nvSpPr>
        <p:spPr bwMode="auto">
          <a:xfrm>
            <a:off x="1979613" y="4379628"/>
            <a:ext cx="4537075" cy="5794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kumimoji="1" lang="zh-CN" altLang="en-US" sz="3200" dirty="0">
                <a:solidFill>
                  <a:schemeClr val="accent4">
                    <a:lumMod val="10000"/>
                  </a:schemeClr>
                </a:solidFill>
              </a:rPr>
              <a:t>至少要配备</a:t>
            </a:r>
            <a:r>
              <a:rPr kumimoji="1" lang="en-US" altLang="zh-CN" sz="3200" dirty="0">
                <a:solidFill>
                  <a:schemeClr val="accent4">
                    <a:lumMod val="10000"/>
                  </a:schemeClr>
                </a:solidFill>
              </a:rPr>
              <a:t>4</a:t>
            </a:r>
            <a:r>
              <a:rPr kumimoji="1" lang="zh-CN" altLang="en-US" sz="3200" dirty="0">
                <a:solidFill>
                  <a:schemeClr val="accent4">
                    <a:lumMod val="10000"/>
                  </a:schemeClr>
                </a:solidFill>
              </a:rPr>
              <a:t>名维修工人</a:t>
            </a:r>
            <a:endParaRPr kumimoji="1" lang="zh-CN" altLang="en-US" sz="3200" dirty="0">
              <a:solidFill>
                <a:schemeClr val="accent4">
                  <a:lumMod val="1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2" grpId="0" autoUpdateAnimBg="0"/>
      <p:bldP spid="145413" grpId="0" autoUpdateAnimBg="0"/>
      <p:bldP spid="145414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412776"/>
            <a:ext cx="290816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1</a:t>
            </a:r>
            <a:r>
              <a:rPr lang="zh-CN" altLang="en-US" sz="3200" dirty="0" smtClean="0"/>
              <a:t>、超几何分布</a:t>
            </a:r>
            <a:endParaRPr lang="en-US" altLang="zh-CN" sz="3200" dirty="0" smtClean="0"/>
          </a:p>
          <a:p>
            <a:r>
              <a:rPr lang="en-US" altLang="zh-CN" sz="3200" dirty="0" smtClean="0"/>
              <a:t>2</a:t>
            </a:r>
            <a:r>
              <a:rPr lang="zh-CN" altLang="en-US" sz="3200" dirty="0" smtClean="0"/>
              <a:t>、几何分布</a:t>
            </a:r>
            <a:endParaRPr lang="en-US" altLang="zh-CN" sz="3200" dirty="0" smtClean="0"/>
          </a:p>
          <a:p>
            <a:r>
              <a:rPr lang="en-US" altLang="zh-CN" sz="3200" dirty="0" smtClean="0"/>
              <a:t>3</a:t>
            </a:r>
            <a:r>
              <a:rPr lang="zh-CN" altLang="en-US" sz="3200" dirty="0" smtClean="0"/>
              <a:t>、两点分布</a:t>
            </a:r>
            <a:endParaRPr lang="en-US" altLang="zh-CN" sz="3200" dirty="0" smtClean="0"/>
          </a:p>
          <a:p>
            <a:r>
              <a:rPr lang="en-US" altLang="zh-CN" sz="3200" dirty="0" smtClean="0"/>
              <a:t>4</a:t>
            </a:r>
            <a:r>
              <a:rPr lang="zh-CN" altLang="en-US" sz="3200" dirty="0" smtClean="0"/>
              <a:t>、二项分布</a:t>
            </a:r>
            <a:endParaRPr lang="en-US" altLang="zh-CN" sz="3200" dirty="0" smtClean="0"/>
          </a:p>
          <a:p>
            <a:r>
              <a:rPr lang="en-US" altLang="zh-CN" sz="3200" dirty="0" smtClean="0"/>
              <a:t>5</a:t>
            </a:r>
            <a:r>
              <a:rPr lang="zh-CN" altLang="en-US" sz="3200" dirty="0" smtClean="0"/>
              <a:t>、泊松分布</a:t>
            </a:r>
            <a:endParaRPr lang="zh-CN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624" name="Object 0"/>
          <p:cNvGraphicFramePr>
            <a:graphicFrameLocks noChangeAspect="1"/>
          </p:cNvGraphicFramePr>
          <p:nvPr/>
        </p:nvGraphicFramePr>
        <p:xfrm>
          <a:off x="651049" y="4733477"/>
          <a:ext cx="6131055" cy="728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67" name="Equation" r:id="rId1" imgW="0" imgH="0" progId="Equation.DSMT4">
                  <p:embed/>
                </p:oleObj>
              </mc:Choice>
              <mc:Fallback>
                <p:oleObj name="Equation" r:id="rId1" imgW="0" imgH="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049" y="4733477"/>
                        <a:ext cx="6131055" cy="7288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3" name="Text Box 3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95536" y="2780928"/>
            <a:ext cx="642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600" b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黑体" pitchFamily="2" charset="-122"/>
              </a:rPr>
              <a:t>解</a:t>
            </a:r>
            <a:endParaRPr kumimoji="1" lang="zh-CN" altLang="en-US" sz="3600" b="1">
              <a:solidFill>
                <a:schemeClr val="accent4">
                  <a:lumMod val="10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154625" name="Object 1"/>
          <p:cNvGraphicFramePr>
            <a:graphicFrameLocks noChangeAspect="1"/>
          </p:cNvGraphicFramePr>
          <p:nvPr/>
        </p:nvGraphicFramePr>
        <p:xfrm>
          <a:off x="651049" y="5409828"/>
          <a:ext cx="2989263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68" name="Equation" r:id="rId3" imgW="0" imgH="0" progId="Equation.DSMT4">
                  <p:embed/>
                </p:oleObj>
              </mc:Choice>
              <mc:Fallback>
                <p:oleObj name="Equation" r:id="rId3" imgW="0" imgH="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049" y="5409828"/>
                        <a:ext cx="2989263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8"/>
          <p:cNvGrpSpPr/>
          <p:nvPr/>
        </p:nvGrpSpPr>
        <p:grpSpPr bwMode="auto">
          <a:xfrm>
            <a:off x="886073" y="2888878"/>
            <a:ext cx="8077201" cy="1676400"/>
            <a:chOff x="624" y="2112"/>
            <a:chExt cx="5088" cy="1056"/>
          </a:xfrm>
        </p:grpSpPr>
        <p:sp>
          <p:nvSpPr>
            <p:cNvPr id="16393" name="Text Box 9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624" y="2755"/>
              <a:ext cx="88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sz="3200" b="1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出发地</a:t>
              </a:r>
              <a:endParaRPr kumimoji="1" lang="zh-CN" altLang="en-US" sz="3200" b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394" name="Text Box 10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082" y="2754"/>
              <a:ext cx="63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sz="3200" b="1" dirty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甲地</a:t>
              </a:r>
              <a:endParaRPr kumimoji="1" lang="zh-CN" altLang="en-US" sz="3200" b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grpSp>
          <p:nvGrpSpPr>
            <p:cNvPr id="16395" name="Group 11"/>
            <p:cNvGrpSpPr/>
            <p:nvPr/>
          </p:nvGrpSpPr>
          <p:grpSpPr bwMode="auto">
            <a:xfrm>
              <a:off x="1488" y="2112"/>
              <a:ext cx="3888" cy="1056"/>
              <a:chOff x="1392" y="2112"/>
              <a:chExt cx="3888" cy="1056"/>
            </a:xfrm>
          </p:grpSpPr>
          <p:grpSp>
            <p:nvGrpSpPr>
              <p:cNvPr id="16396" name="Group 12"/>
              <p:cNvGrpSpPr/>
              <p:nvPr/>
            </p:nvGrpSpPr>
            <p:grpSpPr bwMode="auto">
              <a:xfrm>
                <a:off x="1536" y="2112"/>
                <a:ext cx="624" cy="1038"/>
                <a:chOff x="1488" y="2112"/>
                <a:chExt cx="624" cy="1038"/>
              </a:xfrm>
            </p:grpSpPr>
            <p:sp>
              <p:nvSpPr>
                <p:cNvPr id="16407" name="AutoShape 13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1776" y="2352"/>
                  <a:ext cx="96" cy="798"/>
                </a:xfrm>
                <a:prstGeom prst="upArrow">
                  <a:avLst>
                    <a:gd name="adj1" fmla="val 50000"/>
                    <a:gd name="adj2" fmla="val 207813"/>
                  </a:avLst>
                </a:prstGeom>
                <a:solidFill>
                  <a:srgbClr val="CC6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accent4">
                        <a:lumMod val="10000"/>
                      </a:schemeClr>
                    </a:solidFill>
                  </a:endParaRPr>
                </a:p>
              </p:txBody>
            </p:sp>
            <p:pic>
              <p:nvPicPr>
                <p:cNvPr id="16408" name="Picture 14" descr="BD07303_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88" y="2112"/>
                  <a:ext cx="624" cy="5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16397" name="Group 15"/>
              <p:cNvGrpSpPr/>
              <p:nvPr/>
            </p:nvGrpSpPr>
            <p:grpSpPr bwMode="auto">
              <a:xfrm>
                <a:off x="2400" y="2112"/>
                <a:ext cx="624" cy="1038"/>
                <a:chOff x="1488" y="2112"/>
                <a:chExt cx="624" cy="1038"/>
              </a:xfrm>
            </p:grpSpPr>
            <p:sp>
              <p:nvSpPr>
                <p:cNvPr id="16405" name="AutoShape 16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1776" y="2352"/>
                  <a:ext cx="96" cy="798"/>
                </a:xfrm>
                <a:prstGeom prst="upArrow">
                  <a:avLst>
                    <a:gd name="adj1" fmla="val 50000"/>
                    <a:gd name="adj2" fmla="val 207813"/>
                  </a:avLst>
                </a:prstGeom>
                <a:solidFill>
                  <a:srgbClr val="CC6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accent4">
                        <a:lumMod val="10000"/>
                      </a:schemeClr>
                    </a:solidFill>
                  </a:endParaRPr>
                </a:p>
              </p:txBody>
            </p:sp>
            <p:pic>
              <p:nvPicPr>
                <p:cNvPr id="16406" name="Picture 17" descr="BD07303_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88" y="2112"/>
                  <a:ext cx="624" cy="5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16398" name="Group 18"/>
              <p:cNvGrpSpPr/>
              <p:nvPr/>
            </p:nvGrpSpPr>
            <p:grpSpPr bwMode="auto">
              <a:xfrm>
                <a:off x="3312" y="2112"/>
                <a:ext cx="624" cy="1038"/>
                <a:chOff x="1488" y="2112"/>
                <a:chExt cx="624" cy="1038"/>
              </a:xfrm>
            </p:grpSpPr>
            <p:sp>
              <p:nvSpPr>
                <p:cNvPr id="16403" name="AutoShape 19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1776" y="2352"/>
                  <a:ext cx="96" cy="798"/>
                </a:xfrm>
                <a:prstGeom prst="upArrow">
                  <a:avLst>
                    <a:gd name="adj1" fmla="val 50000"/>
                    <a:gd name="adj2" fmla="val 207813"/>
                  </a:avLst>
                </a:prstGeom>
                <a:solidFill>
                  <a:srgbClr val="CC6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accent4">
                        <a:lumMod val="10000"/>
                      </a:schemeClr>
                    </a:solidFill>
                  </a:endParaRPr>
                </a:p>
              </p:txBody>
            </p:sp>
            <p:pic>
              <p:nvPicPr>
                <p:cNvPr id="16404" name="Picture 20" descr="BD07303_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88" y="2112"/>
                  <a:ext cx="624" cy="5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16399" name="Group 21"/>
              <p:cNvGrpSpPr/>
              <p:nvPr/>
            </p:nvGrpSpPr>
            <p:grpSpPr bwMode="auto">
              <a:xfrm>
                <a:off x="4272" y="2112"/>
                <a:ext cx="624" cy="1038"/>
                <a:chOff x="1488" y="2112"/>
                <a:chExt cx="624" cy="1038"/>
              </a:xfrm>
            </p:grpSpPr>
            <p:sp>
              <p:nvSpPr>
                <p:cNvPr id="16401" name="AutoShape 22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1776" y="2352"/>
                  <a:ext cx="96" cy="798"/>
                </a:xfrm>
                <a:prstGeom prst="upArrow">
                  <a:avLst>
                    <a:gd name="adj1" fmla="val 50000"/>
                    <a:gd name="adj2" fmla="val 207813"/>
                  </a:avLst>
                </a:prstGeom>
                <a:solidFill>
                  <a:srgbClr val="CC6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accent4">
                        <a:lumMod val="10000"/>
                      </a:schemeClr>
                    </a:solidFill>
                  </a:endParaRPr>
                </a:p>
              </p:txBody>
            </p:sp>
            <p:pic>
              <p:nvPicPr>
                <p:cNvPr id="16402" name="Picture 23" descr="BD07303_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88" y="2112"/>
                  <a:ext cx="624" cy="5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16400" name="Line 24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1392" y="3168"/>
                <a:ext cx="38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accent4">
                      <a:lumMod val="10000"/>
                    </a:schemeClr>
                  </a:solidFill>
                </a:endParaRPr>
              </a:p>
            </p:txBody>
          </p:sp>
        </p:grpSp>
      </p:grpSp>
      <p:sp>
        <p:nvSpPr>
          <p:cNvPr id="4" name="TextBox 3"/>
          <p:cNvSpPr txBox="1"/>
          <p:nvPr/>
        </p:nvSpPr>
        <p:spPr>
          <a:xfrm>
            <a:off x="6987753" y="4749253"/>
            <a:ext cx="1378904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3600" i="1" dirty="0" smtClean="0"/>
              <a:t>k</a:t>
            </a:r>
            <a:r>
              <a:rPr lang="en-US" altLang="zh-CN" sz="3600" dirty="0" smtClean="0"/>
              <a:t>=4?</a:t>
            </a:r>
            <a:endParaRPr lang="zh-CN" altLang="en-US" sz="3600" dirty="0"/>
          </a:p>
        </p:txBody>
      </p:sp>
      <p:grpSp>
        <p:nvGrpSpPr>
          <p:cNvPr id="6" name="组合 5"/>
          <p:cNvGrpSpPr/>
          <p:nvPr/>
        </p:nvGrpSpPr>
        <p:grpSpPr>
          <a:xfrm>
            <a:off x="107504" y="197862"/>
            <a:ext cx="8908159" cy="2554545"/>
            <a:chOff x="-1836712" y="197862"/>
            <a:chExt cx="10852375" cy="2554545"/>
          </a:xfrm>
        </p:grpSpPr>
        <p:sp>
          <p:nvSpPr>
            <p:cNvPr id="5" name="TextBox 4"/>
            <p:cNvSpPr txBox="1"/>
            <p:nvPr/>
          </p:nvSpPr>
          <p:spPr>
            <a:xfrm>
              <a:off x="-1836712" y="197862"/>
              <a:ext cx="10852375" cy="255454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kumimoji="1" lang="en-US" altLang="zh-CN" sz="3200" b="1" dirty="0" smtClean="0">
                  <a:solidFill>
                    <a:srgbClr val="8064A2">
                      <a:lumMod val="10000"/>
                    </a:srgbClr>
                  </a:solidFill>
                  <a:latin typeface="黑体" pitchFamily="2" charset="-122"/>
                  <a:ea typeface="黑体" pitchFamily="2" charset="-122"/>
                </a:rPr>
                <a:t>        </a:t>
              </a:r>
              <a:r>
                <a:rPr kumimoji="1" lang="zh-CN" altLang="en-US" sz="3200" b="1" dirty="0" smtClean="0">
                  <a:solidFill>
                    <a:srgbClr val="8064A2">
                      <a:lumMod val="10000"/>
                    </a:srgbClr>
                  </a:solidFill>
                  <a:latin typeface="黑体" pitchFamily="2" charset="-122"/>
                  <a:ea typeface="黑体" pitchFamily="2" charset="-122"/>
                </a:rPr>
                <a:t>例</a:t>
              </a:r>
              <a:r>
                <a:rPr kumimoji="1" lang="en-US" altLang="zh-CN" sz="3200" b="1" dirty="0" smtClean="0">
                  <a:solidFill>
                    <a:srgbClr val="8064A2">
                      <a:lumMod val="10000"/>
                    </a:srgbClr>
                  </a:solidFill>
                  <a:latin typeface="黑体" pitchFamily="2" charset="-122"/>
                  <a:ea typeface="黑体" pitchFamily="2" charset="-122"/>
                </a:rPr>
                <a:t>1</a:t>
              </a:r>
              <a:r>
                <a:rPr kumimoji="1" lang="en-US" altLang="zh-CN" sz="3200" dirty="0" smtClean="0">
                  <a:solidFill>
                    <a:srgbClr val="8064A2">
                      <a:lumMod val="10000"/>
                    </a:srgbClr>
                  </a:solidFill>
                  <a:latin typeface="Times New Roman" pitchFamily="18" charset="0"/>
                  <a:ea typeface="楷体_GB2312" pitchFamily="49" charset="-122"/>
                </a:rPr>
                <a:t>  </a:t>
              </a:r>
              <a:r>
                <a:rPr kumimoji="1" lang="zh-CN" altLang="en-US" sz="3200" dirty="0" smtClean="0">
                  <a:solidFill>
                    <a:srgbClr val="8064A2">
                      <a:lumMod val="10000"/>
                    </a:srgbClr>
                  </a:solidFill>
                  <a:latin typeface="Times New Roman" pitchFamily="18" charset="0"/>
                  <a:ea typeface="楷体_GB2312" pitchFamily="49" charset="-122"/>
                </a:rPr>
                <a:t>设汽车在开往甲地途中需经过</a:t>
              </a:r>
              <a:r>
                <a:rPr kumimoji="1" lang="en-US" altLang="zh-CN" sz="3200" dirty="0" smtClean="0">
                  <a:solidFill>
                    <a:srgbClr val="8064A2">
                      <a:lumMod val="10000"/>
                    </a:srgbClr>
                  </a:solidFill>
                  <a:latin typeface="Times New Roman" pitchFamily="18" charset="0"/>
                  <a:ea typeface="楷体_GB2312" pitchFamily="49" charset="-122"/>
                </a:rPr>
                <a:t>4 </a:t>
              </a:r>
              <a:r>
                <a:rPr kumimoji="1" lang="zh-CN" altLang="en-US" sz="3200" dirty="0" smtClean="0">
                  <a:solidFill>
                    <a:srgbClr val="8064A2">
                      <a:lumMod val="10000"/>
                    </a:srgbClr>
                  </a:solidFill>
                  <a:latin typeface="Times New Roman" pitchFamily="18" charset="0"/>
                  <a:ea typeface="楷体_GB2312" pitchFamily="49" charset="-122"/>
                </a:rPr>
                <a:t>盏</a:t>
              </a:r>
              <a:endParaRPr kumimoji="1" lang="en-US" altLang="zh-CN" sz="3200" dirty="0" smtClean="0">
                <a:solidFill>
                  <a:srgbClr val="8064A2">
                    <a:lumMod val="10000"/>
                  </a:srgbClr>
                </a:solidFill>
                <a:latin typeface="Times New Roman" pitchFamily="18" charset="0"/>
                <a:ea typeface="楷体_GB2312" pitchFamily="49" charset="-122"/>
              </a:endParaRPr>
            </a:p>
            <a:p>
              <a:pPr algn="just"/>
              <a:r>
                <a:rPr kumimoji="1" lang="en-US" altLang="zh-CN" sz="3200" dirty="0">
                  <a:solidFill>
                    <a:srgbClr val="8064A2">
                      <a:lumMod val="10000"/>
                    </a:srgbClr>
                  </a:solidFill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3200" dirty="0" smtClean="0">
                  <a:solidFill>
                    <a:srgbClr val="8064A2">
                      <a:lumMod val="10000"/>
                    </a:srgbClr>
                  </a:solidFill>
                  <a:latin typeface="Times New Roman" pitchFamily="18" charset="0"/>
                  <a:ea typeface="楷体_GB2312" pitchFamily="49" charset="-122"/>
                </a:rPr>
                <a:t>              </a:t>
              </a:r>
              <a:r>
                <a:rPr kumimoji="1" lang="zh-CN" altLang="en-US" sz="3200" dirty="0" smtClean="0">
                  <a:solidFill>
                    <a:srgbClr val="8064A2">
                      <a:lumMod val="10000"/>
                    </a:srgbClr>
                  </a:solidFill>
                  <a:latin typeface="Times New Roman" pitchFamily="18" charset="0"/>
                  <a:ea typeface="楷体_GB2312" pitchFamily="49" charset="-122"/>
                </a:rPr>
                <a:t>信号灯</a:t>
              </a:r>
              <a:r>
                <a:rPr kumimoji="1" lang="en-US" altLang="zh-CN" sz="3200" dirty="0">
                  <a:solidFill>
                    <a:srgbClr val="8064A2">
                      <a:lumMod val="10000"/>
                    </a:srgbClr>
                  </a:solidFill>
                  <a:latin typeface="Times New Roman" pitchFamily="18" charset="0"/>
                  <a:ea typeface="楷体_GB2312" pitchFamily="49" charset="-122"/>
                </a:rPr>
                <a:t>, </a:t>
              </a:r>
              <a:r>
                <a:rPr kumimoji="1" lang="zh-CN" altLang="en-US" sz="3200" dirty="0">
                  <a:solidFill>
                    <a:srgbClr val="8064A2">
                      <a:lumMod val="10000"/>
                    </a:srgbClr>
                  </a:solidFill>
                  <a:latin typeface="Times New Roman" pitchFamily="18" charset="0"/>
                  <a:ea typeface="楷体_GB2312" pitchFamily="49" charset="-122"/>
                </a:rPr>
                <a:t>每盏信号灯独立</a:t>
              </a:r>
              <a:r>
                <a:rPr kumimoji="1" lang="zh-CN" altLang="en-US" sz="3200" dirty="0" smtClean="0">
                  <a:solidFill>
                    <a:srgbClr val="8064A2">
                      <a:lumMod val="10000"/>
                    </a:srgbClr>
                  </a:solidFill>
                  <a:latin typeface="Times New Roman" pitchFamily="18" charset="0"/>
                  <a:ea typeface="楷体_GB2312" pitchFamily="49" charset="-122"/>
                </a:rPr>
                <a:t>地以</a:t>
              </a:r>
              <a:r>
                <a:rPr kumimoji="1" lang="zh-CN" altLang="en-US" sz="3200" dirty="0" smtClean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概率 </a:t>
              </a:r>
              <a:r>
                <a:rPr kumimoji="1" lang="en-US" altLang="zh-CN" sz="3200" i="1" dirty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p </a:t>
              </a:r>
              <a:r>
                <a:rPr kumimoji="1" lang="zh-CN" altLang="en-US" sz="3200" dirty="0" smtClean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允许</a:t>
              </a:r>
              <a:endParaRPr kumimoji="1" lang="en-US" altLang="zh-CN" sz="3200" dirty="0" smtClean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endParaRPr>
            </a:p>
            <a:p>
              <a:pPr algn="just"/>
              <a:r>
                <a:rPr kumimoji="1" lang="en-US" altLang="zh-CN" sz="3200" dirty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3200" dirty="0" smtClean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               </a:t>
              </a:r>
              <a:r>
                <a:rPr kumimoji="1" lang="zh-CN" altLang="en-US" sz="3200" dirty="0" smtClean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汽车</a:t>
              </a:r>
              <a:r>
                <a:rPr kumimoji="1" lang="zh-CN" altLang="en-US" sz="3200" dirty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通过</a:t>
              </a:r>
              <a:r>
                <a:rPr kumimoji="1" lang="en-US" altLang="zh-CN" sz="3200" dirty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.</a:t>
              </a:r>
              <a:r>
                <a:rPr kumimoji="1" lang="zh-CN" altLang="en-US" sz="3200" dirty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令</a:t>
              </a:r>
              <a:r>
                <a:rPr kumimoji="1" lang="zh-CN" altLang="en-US" sz="3200" i="1" dirty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3200" i="1" dirty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X</a:t>
              </a:r>
              <a:r>
                <a:rPr kumimoji="1" lang="en-US" altLang="zh-CN" sz="3200" dirty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3200" dirty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表示首次停下时已通过的信号灯盏数</a:t>
              </a:r>
              <a:r>
                <a:rPr kumimoji="1" lang="en-US" altLang="zh-CN" sz="3200" dirty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, </a:t>
              </a:r>
              <a:r>
                <a:rPr kumimoji="1" lang="zh-CN" altLang="en-US" sz="3200" dirty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求 </a:t>
              </a:r>
              <a:r>
                <a:rPr kumimoji="1" lang="en-US" altLang="zh-CN" sz="3200" i="1" dirty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X</a:t>
              </a:r>
              <a:r>
                <a:rPr kumimoji="1" lang="en-US" altLang="zh-CN" sz="3200" dirty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3200" dirty="0" smtClean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的</a:t>
              </a:r>
              <a:r>
                <a:rPr kumimoji="1" lang="zh-CN" altLang="en-US" sz="3200" dirty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概率分布律与 </a:t>
              </a:r>
              <a:r>
                <a:rPr kumimoji="1" lang="en-US" altLang="zh-CN" sz="3200" i="1" dirty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p</a:t>
              </a:r>
              <a:r>
                <a:rPr kumimoji="1" lang="en-US" altLang="zh-CN" sz="3200" dirty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 = 0.4 </a:t>
              </a:r>
              <a:r>
                <a:rPr kumimoji="1" lang="zh-CN" altLang="en-US" sz="3200" dirty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时的分布函数</a:t>
              </a:r>
              <a:endParaRPr lang="zh-CN" altLang="en-US" sz="3200" dirty="0"/>
            </a:p>
          </p:txBody>
        </p:sp>
        <p:pic>
          <p:nvPicPr>
            <p:cNvPr id="29" name="Picture 7" descr="BD05672_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836712" y="251211"/>
              <a:ext cx="1447800" cy="140017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4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4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autoUpdateAnimBg="0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1676400" y="1806189"/>
            <a:ext cx="4086225" cy="1162050"/>
            <a:chOff x="854" y="392"/>
            <a:chExt cx="2574" cy="732"/>
          </a:xfrm>
        </p:grpSpPr>
        <p:sp>
          <p:nvSpPr>
            <p:cNvPr id="17476" name="Text Box 3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854" y="413"/>
              <a:ext cx="260" cy="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•</a:t>
              </a:r>
              <a:endParaRPr kumimoji="1" lang="en-US" altLang="zh-CN" sz="32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endParaRPr>
            </a:p>
            <a:p>
              <a:pPr eaLnBrk="1" hangingPunct="1"/>
              <a:r>
                <a:rPr kumimoji="1" lang="en-US" altLang="zh-CN" sz="360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0</a:t>
              </a:r>
              <a:endParaRPr kumimoji="1" lang="en-US" altLang="zh-CN" sz="36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7477" name="Text Box 4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431" y="400"/>
              <a:ext cx="260" cy="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•</a:t>
              </a:r>
              <a:endParaRPr kumimoji="1" lang="en-US" altLang="zh-CN" sz="32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endParaRPr>
            </a:p>
            <a:p>
              <a:pPr eaLnBrk="1" hangingPunct="1"/>
              <a:r>
                <a:rPr kumimoji="1" lang="en-US" altLang="zh-CN" sz="360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endParaRPr kumimoji="1" lang="en-US" altLang="zh-CN" sz="36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7478" name="Text Box 5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007" y="396"/>
              <a:ext cx="260" cy="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•</a:t>
              </a:r>
              <a:endParaRPr kumimoji="1" lang="en-US" altLang="zh-CN" sz="32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endParaRPr>
            </a:p>
            <a:p>
              <a:pPr eaLnBrk="1" hangingPunct="1"/>
              <a:r>
                <a:rPr kumimoji="1" lang="en-US" altLang="zh-CN" sz="360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2</a:t>
              </a:r>
              <a:endParaRPr kumimoji="1" lang="en-US" altLang="zh-CN" sz="36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7479" name="Text Box 6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596" y="396"/>
              <a:ext cx="260" cy="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•</a:t>
              </a:r>
              <a:endParaRPr kumimoji="1" lang="en-US" altLang="zh-CN" sz="32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endParaRPr>
            </a:p>
            <a:p>
              <a:pPr eaLnBrk="1" hangingPunct="1"/>
              <a:r>
                <a:rPr kumimoji="1" lang="en-US" altLang="zh-CN" sz="360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3</a:t>
              </a:r>
              <a:endParaRPr kumimoji="1" lang="en-US" altLang="zh-CN" sz="36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7480" name="Text Box 7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168" y="392"/>
              <a:ext cx="260" cy="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•</a:t>
              </a:r>
              <a:endParaRPr kumimoji="1" lang="en-US" altLang="zh-CN" sz="32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endParaRPr>
            </a:p>
            <a:p>
              <a:pPr eaLnBrk="1" hangingPunct="1"/>
              <a:r>
                <a:rPr kumimoji="1" lang="en-US" altLang="zh-CN" sz="360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4</a:t>
              </a:r>
              <a:endParaRPr kumimoji="1" lang="en-US" altLang="zh-CN" sz="36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" name="Group 8"/>
          <p:cNvGrpSpPr/>
          <p:nvPr/>
        </p:nvGrpSpPr>
        <p:grpSpPr bwMode="auto">
          <a:xfrm>
            <a:off x="1219200" y="2110989"/>
            <a:ext cx="7543800" cy="650875"/>
            <a:chOff x="432" y="580"/>
            <a:chExt cx="4752" cy="410"/>
          </a:xfrm>
        </p:grpSpPr>
        <p:sp>
          <p:nvSpPr>
            <p:cNvPr id="17474" name="Line 9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32" y="580"/>
              <a:ext cx="47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17475" name="Text Box 10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742" y="586"/>
              <a:ext cx="24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600" i="1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x</a:t>
              </a:r>
              <a:endParaRPr kumimoji="1" lang="en-US" altLang="zh-CN" sz="3600" i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4" name="Group 11"/>
          <p:cNvGrpSpPr/>
          <p:nvPr/>
        </p:nvGrpSpPr>
        <p:grpSpPr bwMode="auto">
          <a:xfrm>
            <a:off x="1054100" y="1806189"/>
            <a:ext cx="622300" cy="906463"/>
            <a:chOff x="432" y="387"/>
            <a:chExt cx="392" cy="571"/>
          </a:xfrm>
        </p:grpSpPr>
        <p:sp>
          <p:nvSpPr>
            <p:cNvPr id="17470" name="Rectangle 12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88" y="670"/>
              <a:ext cx="336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3600" i="1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x</a:t>
              </a:r>
              <a:endParaRPr kumimoji="1" lang="en-US" altLang="zh-CN" sz="3600" i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grpSp>
          <p:nvGrpSpPr>
            <p:cNvPr id="17471" name="Group 13"/>
            <p:cNvGrpSpPr/>
            <p:nvPr/>
          </p:nvGrpSpPr>
          <p:grpSpPr bwMode="auto">
            <a:xfrm>
              <a:off x="432" y="387"/>
              <a:ext cx="335" cy="365"/>
              <a:chOff x="432" y="387"/>
              <a:chExt cx="335" cy="365"/>
            </a:xfrm>
          </p:grpSpPr>
          <p:sp>
            <p:nvSpPr>
              <p:cNvPr id="17472" name="Text Box 14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566" y="387"/>
                <a:ext cx="201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kumimoji="1" lang="en-US" altLang="zh-CN" sz="3200">
                    <a:solidFill>
                      <a:schemeClr val="accent4">
                        <a:lumMod val="10000"/>
                      </a:schemeClr>
                    </a:solidFill>
                    <a:latin typeface="Times New Roman" pitchFamily="18" charset="0"/>
                    <a:ea typeface="楷体_GB2312" pitchFamily="49" charset="-122"/>
                  </a:rPr>
                  <a:t>]</a:t>
                </a:r>
                <a:endPara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7473" name="Line 15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H="1">
                <a:off x="432" y="580"/>
                <a:ext cx="240" cy="0"/>
              </a:xfrm>
              <a:prstGeom prst="line">
                <a:avLst/>
              </a:prstGeom>
              <a:noFill/>
              <a:ln w="9525">
                <a:solidFill>
                  <a:srgbClr val="FF33CC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accent4">
                      <a:lumMod val="10000"/>
                    </a:schemeClr>
                  </a:solidFill>
                </a:endParaRPr>
              </a:p>
            </p:txBody>
          </p:sp>
        </p:grpSp>
      </p:grpSp>
      <p:grpSp>
        <p:nvGrpSpPr>
          <p:cNvPr id="6" name="Group 16"/>
          <p:cNvGrpSpPr/>
          <p:nvPr/>
        </p:nvGrpSpPr>
        <p:grpSpPr bwMode="auto">
          <a:xfrm>
            <a:off x="304800" y="1882389"/>
            <a:ext cx="1295400" cy="450850"/>
            <a:chOff x="192" y="436"/>
            <a:chExt cx="816" cy="284"/>
          </a:xfrm>
        </p:grpSpPr>
        <p:sp>
          <p:nvSpPr>
            <p:cNvPr id="17468" name="Rectangle 17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336" y="436"/>
              <a:ext cx="672" cy="2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17469" name="Line 18"/>
            <p:cNvSpPr>
              <a14:cpLocks xmlns:a14="http://schemas.microsoft.com/office/drawing/2010/main" noChangeShapeType="1"/>
            </p:cNvSpPr>
            <p:nvPr/>
          </p:nvSpPr>
          <p:spPr bwMode="auto">
            <a:xfrm flipH="1">
              <a:off x="192" y="57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7" name="Group 19"/>
          <p:cNvGrpSpPr/>
          <p:nvPr/>
        </p:nvGrpSpPr>
        <p:grpSpPr bwMode="auto">
          <a:xfrm>
            <a:off x="457200" y="1882389"/>
            <a:ext cx="1371600" cy="457200"/>
            <a:chOff x="144" y="432"/>
            <a:chExt cx="864" cy="288"/>
          </a:xfrm>
        </p:grpSpPr>
        <p:sp>
          <p:nvSpPr>
            <p:cNvPr id="17466" name="Rectangle 20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192" y="432"/>
              <a:ext cx="816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17467" name="Line 21"/>
            <p:cNvSpPr>
              <a14:cpLocks xmlns:a14="http://schemas.microsoft.com/office/drawing/2010/main" noChangeShapeType="1"/>
            </p:cNvSpPr>
            <p:nvPr/>
          </p:nvSpPr>
          <p:spPr bwMode="auto">
            <a:xfrm flipH="1">
              <a:off x="144" y="576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8" name="Group 22"/>
          <p:cNvGrpSpPr/>
          <p:nvPr/>
        </p:nvGrpSpPr>
        <p:grpSpPr bwMode="auto">
          <a:xfrm>
            <a:off x="533400" y="1806189"/>
            <a:ext cx="2160588" cy="579438"/>
            <a:chOff x="144" y="387"/>
            <a:chExt cx="1361" cy="365"/>
          </a:xfrm>
        </p:grpSpPr>
        <p:sp>
          <p:nvSpPr>
            <p:cNvPr id="17464" name="Text Box 23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304" y="387"/>
              <a:ext cx="20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]</a:t>
              </a:r>
              <a:endParaRPr kumimoji="1" lang="en-US" altLang="zh-CN" sz="32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7465" name="Line 24"/>
            <p:cNvSpPr>
              <a14:cpLocks xmlns:a14="http://schemas.microsoft.com/office/drawing/2010/main" noChangeShapeType="1"/>
            </p:cNvSpPr>
            <p:nvPr/>
          </p:nvSpPr>
          <p:spPr bwMode="auto">
            <a:xfrm flipH="1">
              <a:off x="144" y="576"/>
              <a:ext cx="1248" cy="0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aphicFrame>
        <p:nvGraphicFramePr>
          <p:cNvPr id="114713" name="Object 25"/>
          <p:cNvGraphicFramePr>
            <a:graphicFrameLocks noChangeAspect="1"/>
          </p:cNvGraphicFramePr>
          <p:nvPr/>
        </p:nvGraphicFramePr>
        <p:xfrm>
          <a:off x="2339752" y="4104817"/>
          <a:ext cx="3026353" cy="601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77" name="Equation" r:id="rId1" imgW="0" imgH="0" progId="Equation.DSMT4">
                  <p:embed/>
                </p:oleObj>
              </mc:Choice>
              <mc:Fallback>
                <p:oleObj name="Equation" r:id="rId1" imgW="0" imgH="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4104817"/>
                        <a:ext cx="3026353" cy="6018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14" name="Object 26"/>
          <p:cNvGraphicFramePr>
            <a:graphicFrameLocks noChangeAspect="1"/>
          </p:cNvGraphicFramePr>
          <p:nvPr/>
        </p:nvGraphicFramePr>
        <p:xfrm>
          <a:off x="6922642" y="4202000"/>
          <a:ext cx="1474090" cy="489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78" name="Equation" r:id="rId3" imgW="0" imgH="0" progId="Equation.DSMT4">
                  <p:embed/>
                </p:oleObj>
              </mc:Choice>
              <mc:Fallback>
                <p:oleObj name="Equation" r:id="rId3" imgW="0" imgH="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2642" y="4202000"/>
                        <a:ext cx="1474090" cy="4899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27"/>
          <p:cNvGrpSpPr/>
          <p:nvPr/>
        </p:nvGrpSpPr>
        <p:grpSpPr bwMode="auto">
          <a:xfrm>
            <a:off x="2398710" y="3574354"/>
            <a:ext cx="5895969" cy="530861"/>
            <a:chOff x="1069" y="1993"/>
            <a:chExt cx="3714" cy="304"/>
          </a:xfrm>
        </p:grpSpPr>
        <p:graphicFrame>
          <p:nvGraphicFramePr>
            <p:cNvPr id="17462" name="Object 28"/>
            <p:cNvGraphicFramePr>
              <a:graphicFrameLocks noChangeAspect="1"/>
            </p:cNvGraphicFramePr>
            <p:nvPr/>
          </p:nvGraphicFramePr>
          <p:xfrm>
            <a:off x="1069" y="1993"/>
            <a:ext cx="41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979" name="Equation" r:id="rId5" imgW="0" imgH="0" progId="Equation.DSMT4">
                    <p:embed/>
                  </p:oleObj>
                </mc:Choice>
                <mc:Fallback>
                  <p:oleObj name="Equation" r:id="rId5" imgW="0" imgH="0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9" y="1993"/>
                          <a:ext cx="410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63" name="Object 29"/>
            <p:cNvGraphicFramePr>
              <a:graphicFrameLocks noChangeAspect="1"/>
            </p:cNvGraphicFramePr>
            <p:nvPr/>
          </p:nvGraphicFramePr>
          <p:xfrm>
            <a:off x="3939" y="2001"/>
            <a:ext cx="844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980" name="Equation" r:id="rId7" imgW="0" imgH="0" progId="Equation.DSMT4">
                    <p:embed/>
                  </p:oleObj>
                </mc:Choice>
                <mc:Fallback>
                  <p:oleObj name="Equation" r:id="rId7" imgW="0" imgH="0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9" y="2001"/>
                          <a:ext cx="844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30"/>
          <p:cNvGrpSpPr/>
          <p:nvPr/>
        </p:nvGrpSpPr>
        <p:grpSpPr bwMode="auto">
          <a:xfrm>
            <a:off x="2441573" y="2987372"/>
            <a:ext cx="5418133" cy="557054"/>
            <a:chOff x="1056" y="1512"/>
            <a:chExt cx="3413" cy="319"/>
          </a:xfrm>
        </p:grpSpPr>
        <p:graphicFrame>
          <p:nvGraphicFramePr>
            <p:cNvPr id="17460" name="Object 31"/>
            <p:cNvGraphicFramePr>
              <a:graphicFrameLocks noChangeAspect="1"/>
            </p:cNvGraphicFramePr>
            <p:nvPr/>
          </p:nvGraphicFramePr>
          <p:xfrm>
            <a:off x="1056" y="1512"/>
            <a:ext cx="320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981" name="Equation" r:id="rId9" imgW="0" imgH="0" progId="Equation.DSMT4">
                    <p:embed/>
                  </p:oleObj>
                </mc:Choice>
                <mc:Fallback>
                  <p:oleObj name="Equation" r:id="rId9" imgW="0" imgH="0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1512"/>
                          <a:ext cx="320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61" name="Object 32"/>
            <p:cNvGraphicFramePr>
              <a:graphicFrameLocks noChangeAspect="1"/>
            </p:cNvGraphicFramePr>
            <p:nvPr/>
          </p:nvGraphicFramePr>
          <p:xfrm>
            <a:off x="3925" y="1529"/>
            <a:ext cx="544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982" name="Equation" r:id="rId11" imgW="0" imgH="0" progId="Equation.DSMT4">
                    <p:embed/>
                  </p:oleObj>
                </mc:Choice>
                <mc:Fallback>
                  <p:oleObj name="Equation" r:id="rId11" imgW="0" imgH="0" progId="Equation.DSMT4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5" y="1529"/>
                          <a:ext cx="544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4721" name="Object 33"/>
          <p:cNvGraphicFramePr>
            <a:graphicFrameLocks noChangeAspect="1"/>
          </p:cNvGraphicFramePr>
          <p:nvPr/>
        </p:nvGraphicFramePr>
        <p:xfrm>
          <a:off x="2339752" y="4690172"/>
          <a:ext cx="3664238" cy="624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83" name="Equation" r:id="rId13" imgW="0" imgH="0" progId="Equation.DSMT4">
                  <p:embed/>
                </p:oleObj>
              </mc:Choice>
              <mc:Fallback>
                <p:oleObj name="Equation" r:id="rId13" imgW="0" imgH="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4690172"/>
                        <a:ext cx="3664238" cy="6248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22" name="Object 34"/>
          <p:cNvGraphicFramePr>
            <a:graphicFrameLocks noChangeAspect="1"/>
          </p:cNvGraphicFramePr>
          <p:nvPr/>
        </p:nvGraphicFramePr>
        <p:xfrm>
          <a:off x="6916367" y="4702385"/>
          <a:ext cx="1535855" cy="494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84" name="Equation" r:id="rId15" imgW="0" imgH="0" progId="Equation.DSMT4">
                  <p:embed/>
                </p:oleObj>
              </mc:Choice>
              <mc:Fallback>
                <p:oleObj name="Equation" r:id="rId15" imgW="0" imgH="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6367" y="4702385"/>
                        <a:ext cx="1535855" cy="4941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23" name="Object 35"/>
          <p:cNvGraphicFramePr>
            <a:graphicFrameLocks noChangeAspect="1"/>
          </p:cNvGraphicFramePr>
          <p:nvPr/>
        </p:nvGraphicFramePr>
        <p:xfrm>
          <a:off x="2339752" y="5232447"/>
          <a:ext cx="4134716" cy="643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85" name="Equation" r:id="rId17" imgW="0" imgH="0" progId="Equation.DSMT4">
                  <p:embed/>
                </p:oleObj>
              </mc:Choice>
              <mc:Fallback>
                <p:oleObj name="Equation" r:id="rId17" imgW="0" imgH="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5232447"/>
                        <a:ext cx="4134716" cy="6436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24" name="Object 36"/>
          <p:cNvGraphicFramePr>
            <a:graphicFrameLocks noChangeAspect="1"/>
          </p:cNvGraphicFramePr>
          <p:nvPr/>
        </p:nvGraphicFramePr>
        <p:xfrm>
          <a:off x="6977015" y="5318335"/>
          <a:ext cx="1539970" cy="494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86" name="Equation" r:id="rId19" imgW="0" imgH="0" progId="Equation.DSMT4">
                  <p:embed/>
                </p:oleObj>
              </mc:Choice>
              <mc:Fallback>
                <p:oleObj name="Equation" r:id="rId19" imgW="0" imgH="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7015" y="5318335"/>
                        <a:ext cx="1539970" cy="4941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37"/>
          <p:cNvGrpSpPr/>
          <p:nvPr/>
        </p:nvGrpSpPr>
        <p:grpSpPr bwMode="auto">
          <a:xfrm>
            <a:off x="2433640" y="5799413"/>
            <a:ext cx="5465767" cy="509907"/>
            <a:chOff x="1026" y="3706"/>
            <a:chExt cx="3443" cy="292"/>
          </a:xfrm>
        </p:grpSpPr>
        <p:graphicFrame>
          <p:nvGraphicFramePr>
            <p:cNvPr id="17458" name="Object 38"/>
            <p:cNvGraphicFramePr>
              <a:graphicFrameLocks noChangeAspect="1"/>
            </p:cNvGraphicFramePr>
            <p:nvPr/>
          </p:nvGraphicFramePr>
          <p:xfrm>
            <a:off x="1026" y="3706"/>
            <a:ext cx="195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987" name="Equation" r:id="rId21" imgW="0" imgH="0" progId="Equation.DSMT4">
                    <p:embed/>
                  </p:oleObj>
                </mc:Choice>
                <mc:Fallback>
                  <p:oleObj name="Equation" r:id="rId21" imgW="0" imgH="0" progId="Equation.DSMT4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6" y="3706"/>
                          <a:ext cx="195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59" name="Object 39"/>
            <p:cNvGraphicFramePr>
              <a:graphicFrameLocks noChangeAspect="1"/>
            </p:cNvGraphicFramePr>
            <p:nvPr/>
          </p:nvGraphicFramePr>
          <p:xfrm>
            <a:off x="3926" y="3709"/>
            <a:ext cx="54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988" name="Equation" r:id="rId23" imgW="0" imgH="0" progId="Equation.DSMT4">
                    <p:embed/>
                  </p:oleObj>
                </mc:Choice>
                <mc:Fallback>
                  <p:oleObj name="Equation" r:id="rId23" imgW="0" imgH="0" progId="Equation.DSMT4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6" y="3709"/>
                          <a:ext cx="54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4728" name="Object 40"/>
          <p:cNvGraphicFramePr>
            <a:graphicFrameLocks noChangeAspect="1"/>
          </p:cNvGraphicFramePr>
          <p:nvPr/>
        </p:nvGraphicFramePr>
        <p:xfrm>
          <a:off x="639763" y="3530214"/>
          <a:ext cx="9302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89" name="Equation" r:id="rId25" imgW="0" imgH="0" progId="Equation.DSMT4">
                  <p:embed/>
                </p:oleObj>
              </mc:Choice>
              <mc:Fallback>
                <p:oleObj name="Equation" r:id="rId25" imgW="0" imgH="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3530214"/>
                        <a:ext cx="93027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29" name="AutoShape 41"/>
          <p:cNvSpPr/>
          <p:nvPr/>
        </p:nvSpPr>
        <p:spPr bwMode="auto">
          <a:xfrm>
            <a:off x="1828800" y="3101589"/>
            <a:ext cx="304800" cy="3124200"/>
          </a:xfrm>
          <a:prstGeom prst="leftBrace">
            <a:avLst>
              <a:gd name="adj1" fmla="val 85417"/>
              <a:gd name="adj2" fmla="val 50000"/>
            </a:avLst>
          </a:prstGeom>
          <a:noFill/>
          <a:ln w="9525">
            <a:solidFill>
              <a:srgbClr val="00206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accent4">
                  <a:lumMod val="10000"/>
                </a:schemeClr>
              </a:solidFill>
            </a:endParaRPr>
          </a:p>
        </p:txBody>
      </p:sp>
      <p:grpSp>
        <p:nvGrpSpPr>
          <p:cNvPr id="12" name="Group 42"/>
          <p:cNvGrpSpPr/>
          <p:nvPr/>
        </p:nvGrpSpPr>
        <p:grpSpPr bwMode="auto">
          <a:xfrm>
            <a:off x="609600" y="1806189"/>
            <a:ext cx="1398588" cy="593725"/>
            <a:chOff x="192" y="387"/>
            <a:chExt cx="881" cy="374"/>
          </a:xfrm>
        </p:grpSpPr>
        <p:grpSp>
          <p:nvGrpSpPr>
            <p:cNvPr id="17454" name="Group 43"/>
            <p:cNvGrpSpPr/>
            <p:nvPr/>
          </p:nvGrpSpPr>
          <p:grpSpPr bwMode="auto">
            <a:xfrm>
              <a:off x="192" y="387"/>
              <a:ext cx="863" cy="365"/>
              <a:chOff x="192" y="387"/>
              <a:chExt cx="863" cy="365"/>
            </a:xfrm>
          </p:grpSpPr>
          <p:sp>
            <p:nvSpPr>
              <p:cNvPr id="17456" name="Text Box 44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854" y="387"/>
                <a:ext cx="201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kumimoji="1" lang="en-US" altLang="zh-CN" sz="3200">
                    <a:solidFill>
                      <a:schemeClr val="accent4">
                        <a:lumMod val="10000"/>
                      </a:schemeClr>
                    </a:solidFill>
                    <a:latin typeface="Times New Roman" pitchFamily="18" charset="0"/>
                    <a:ea typeface="楷体_GB2312" pitchFamily="49" charset="-122"/>
                  </a:rPr>
                  <a:t>]</a:t>
                </a:r>
                <a:endPara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7457" name="Line 45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H="1">
                <a:off x="192" y="576"/>
                <a:ext cx="768" cy="0"/>
              </a:xfrm>
              <a:prstGeom prst="line">
                <a:avLst/>
              </a:prstGeom>
              <a:noFill/>
              <a:ln w="9525">
                <a:solidFill>
                  <a:srgbClr val="FF33CC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accent4">
                      <a:lumMod val="10000"/>
                    </a:schemeClr>
                  </a:solidFill>
                </a:endParaRPr>
              </a:p>
            </p:txBody>
          </p:sp>
        </p:grpSp>
        <p:sp>
          <p:nvSpPr>
            <p:cNvPr id="17455" name="Text Box 46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867" y="396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•</a:t>
              </a:r>
              <a:endParaRPr kumimoji="1" lang="en-US" altLang="zh-CN" sz="32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4" name="Group 47"/>
          <p:cNvGrpSpPr/>
          <p:nvPr/>
        </p:nvGrpSpPr>
        <p:grpSpPr bwMode="auto">
          <a:xfrm>
            <a:off x="304800" y="1806189"/>
            <a:ext cx="2286000" cy="533400"/>
            <a:chOff x="0" y="432"/>
            <a:chExt cx="1440" cy="336"/>
          </a:xfrm>
        </p:grpSpPr>
        <p:sp>
          <p:nvSpPr>
            <p:cNvPr id="17452" name="Rectangle 48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0" y="432"/>
              <a:ext cx="1440" cy="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17453" name="Line 49"/>
            <p:cNvSpPr>
              <a14:cpLocks xmlns:a14="http://schemas.microsoft.com/office/drawing/2010/main" noChangeShapeType="1"/>
            </p:cNvSpPr>
            <p:nvPr/>
          </p:nvSpPr>
          <p:spPr bwMode="auto">
            <a:xfrm flipH="1">
              <a:off x="0" y="585"/>
              <a:ext cx="144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15" name="Group 50"/>
          <p:cNvGrpSpPr/>
          <p:nvPr/>
        </p:nvGrpSpPr>
        <p:grpSpPr bwMode="auto">
          <a:xfrm>
            <a:off x="339725" y="1780789"/>
            <a:ext cx="3284538" cy="612775"/>
            <a:chOff x="0" y="388"/>
            <a:chExt cx="2069" cy="386"/>
          </a:xfrm>
        </p:grpSpPr>
        <p:grpSp>
          <p:nvGrpSpPr>
            <p:cNvPr id="17447" name="Group 51"/>
            <p:cNvGrpSpPr/>
            <p:nvPr/>
          </p:nvGrpSpPr>
          <p:grpSpPr bwMode="auto">
            <a:xfrm>
              <a:off x="0" y="401"/>
              <a:ext cx="2069" cy="365"/>
              <a:chOff x="0" y="401"/>
              <a:chExt cx="2069" cy="365"/>
            </a:xfrm>
          </p:grpSpPr>
          <p:sp>
            <p:nvSpPr>
              <p:cNvPr id="17450" name="Text Box 52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1868" y="401"/>
                <a:ext cx="201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kumimoji="1" lang="en-US" altLang="zh-CN" sz="3200">
                    <a:solidFill>
                      <a:schemeClr val="accent4">
                        <a:lumMod val="10000"/>
                      </a:schemeClr>
                    </a:solidFill>
                    <a:latin typeface="Times New Roman" pitchFamily="18" charset="0"/>
                    <a:ea typeface="楷体_GB2312" pitchFamily="49" charset="-122"/>
                  </a:rPr>
                  <a:t>]</a:t>
                </a:r>
                <a:endPara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7451" name="Line 53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H="1">
                <a:off x="0" y="589"/>
                <a:ext cx="1968" cy="0"/>
              </a:xfrm>
              <a:prstGeom prst="line">
                <a:avLst/>
              </a:prstGeom>
              <a:noFill/>
              <a:ln w="38100">
                <a:solidFill>
                  <a:srgbClr val="FF33CC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accent4">
                      <a:lumMod val="10000"/>
                    </a:schemeClr>
                  </a:solidFill>
                </a:endParaRPr>
              </a:p>
            </p:txBody>
          </p:sp>
        </p:grpSp>
        <p:sp>
          <p:nvSpPr>
            <p:cNvPr id="17448" name="Text Box 54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421" y="409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•</a:t>
              </a:r>
              <a:endParaRPr kumimoji="1" lang="en-US" altLang="zh-CN" sz="32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7449" name="Text Box 55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867" y="388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•</a:t>
              </a:r>
              <a:endParaRPr kumimoji="1" lang="en-US" altLang="zh-CN" sz="32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7" name="Group 56"/>
          <p:cNvGrpSpPr/>
          <p:nvPr/>
        </p:nvGrpSpPr>
        <p:grpSpPr bwMode="auto">
          <a:xfrm>
            <a:off x="1828800" y="-22611"/>
            <a:ext cx="7162800" cy="1603375"/>
            <a:chOff x="384" y="910"/>
            <a:chExt cx="4944" cy="1010"/>
          </a:xfrm>
        </p:grpSpPr>
        <p:sp>
          <p:nvSpPr>
            <p:cNvPr id="17442" name="Line 57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768" y="960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17443" name="Text Box 58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97" y="910"/>
              <a:ext cx="26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600" i="1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k</a:t>
              </a:r>
              <a:endParaRPr kumimoji="1" lang="en-US" altLang="zh-CN" sz="3600" i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7444" name="Text Box 59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85" y="1446"/>
              <a:ext cx="37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600" i="1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p</a:t>
              </a:r>
              <a:r>
                <a:rPr kumimoji="1" lang="en-US" altLang="zh-CN" sz="3600" i="1" baseline="-2500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k</a:t>
              </a:r>
              <a:endParaRPr kumimoji="1" lang="en-US" altLang="zh-CN" sz="3600" i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7445" name="Text Box 60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854" y="910"/>
              <a:ext cx="405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  </a:t>
              </a:r>
              <a:r>
                <a:rPr kumimoji="1" lang="en-US" altLang="zh-CN" sz="360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0       1         2           3           4</a:t>
              </a:r>
              <a:endParaRPr kumimoji="1" lang="en-US" altLang="zh-CN" sz="36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7446" name="Line 61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84" y="1440"/>
              <a:ext cx="49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sp>
        <p:nvSpPr>
          <p:cNvPr id="114750" name="Text Box 6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2597150" y="891789"/>
            <a:ext cx="755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36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0.6</a:t>
            </a:r>
            <a:endParaRPr kumimoji="1" lang="en-US" altLang="zh-CN" sz="3600">
              <a:solidFill>
                <a:schemeClr val="accent4">
                  <a:lumMod val="1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14751" name="Text Box 63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524250" y="920364"/>
            <a:ext cx="984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36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0.24</a:t>
            </a:r>
            <a:endParaRPr kumimoji="1" lang="en-US" altLang="zh-CN" sz="3600">
              <a:solidFill>
                <a:schemeClr val="accent4">
                  <a:lumMod val="1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14752" name="Text Box 64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4648200" y="920364"/>
            <a:ext cx="1212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36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0.096</a:t>
            </a:r>
            <a:endParaRPr kumimoji="1" lang="en-US" altLang="zh-CN" sz="3600">
              <a:solidFill>
                <a:schemeClr val="accent4">
                  <a:lumMod val="1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14753" name="Text Box 65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096000" y="920364"/>
            <a:ext cx="1441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36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0.0384</a:t>
            </a:r>
            <a:endParaRPr kumimoji="1" lang="en-US" altLang="zh-CN" sz="3600">
              <a:solidFill>
                <a:schemeClr val="accent4">
                  <a:lumMod val="1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14754" name="Text Box 66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7537450" y="920364"/>
            <a:ext cx="1441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36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0.0256</a:t>
            </a:r>
            <a:endParaRPr kumimoji="1" lang="en-US" altLang="zh-CN" sz="3600">
              <a:solidFill>
                <a:schemeClr val="accent4">
                  <a:lumMod val="1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14755" name="Text Box 67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81000" y="586989"/>
            <a:ext cx="1098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6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代入</a:t>
            </a:r>
            <a:endParaRPr kumimoji="1" lang="zh-CN" altLang="en-US" sz="3600">
              <a:solidFill>
                <a:schemeClr val="accent4">
                  <a:lumMod val="1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14756" name="Object 68"/>
          <p:cNvGraphicFramePr>
            <a:graphicFrameLocks noChangeAspect="1"/>
          </p:cNvGraphicFramePr>
          <p:nvPr/>
        </p:nvGraphicFramePr>
        <p:xfrm>
          <a:off x="430661" y="129952"/>
          <a:ext cx="1119879" cy="494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90" name="Equation" r:id="rId27" imgW="0" imgH="0" progId="Equation.DSMT4">
                  <p:embed/>
                </p:oleObj>
              </mc:Choice>
              <mc:Fallback>
                <p:oleObj name="Equation" r:id="rId27" imgW="0" imgH="0" progId="Equation.DSMT4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661" y="129952"/>
                        <a:ext cx="1119879" cy="4949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57" name="Object 69"/>
          <p:cNvGraphicFramePr>
            <a:graphicFrameLocks noChangeAspect="1"/>
          </p:cNvGraphicFramePr>
          <p:nvPr/>
        </p:nvGraphicFramePr>
        <p:xfrm>
          <a:off x="427038" y="4370002"/>
          <a:ext cx="13557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91" name="Equation" r:id="rId29" imgW="0" imgH="0" progId="Equation.DSMT4">
                  <p:embed/>
                </p:oleObj>
              </mc:Choice>
              <mc:Fallback>
                <p:oleObj name="Equation" r:id="rId29" imgW="0" imgH="0" progId="Equation.DSMT4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038" y="4370002"/>
                        <a:ext cx="135572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oup 70"/>
          <p:cNvGrpSpPr/>
          <p:nvPr/>
        </p:nvGrpSpPr>
        <p:grpSpPr bwMode="auto">
          <a:xfrm>
            <a:off x="1066800" y="4092189"/>
            <a:ext cx="76200" cy="304800"/>
            <a:chOff x="528" y="2832"/>
            <a:chExt cx="48" cy="192"/>
          </a:xfrm>
        </p:grpSpPr>
        <p:sp>
          <p:nvSpPr>
            <p:cNvPr id="17440" name="Line 71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528" y="2832"/>
              <a:ext cx="0" cy="192"/>
            </a:xfrm>
            <a:prstGeom prst="line">
              <a:avLst/>
            </a:prstGeom>
            <a:noFill/>
            <a:ln w="19050">
              <a:solidFill>
                <a:schemeClr val="accent4">
                  <a:lumMod val="10000"/>
                </a:scheme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n>
                  <a:solidFill>
                    <a:schemeClr val="accent4">
                      <a:lumMod val="10000"/>
                    </a:schemeClr>
                  </a:solidFill>
                </a:ln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17441" name="Line 72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576" y="2832"/>
              <a:ext cx="0" cy="192"/>
            </a:xfrm>
            <a:prstGeom prst="line">
              <a:avLst/>
            </a:prstGeom>
            <a:noFill/>
            <a:ln w="19050">
              <a:solidFill>
                <a:schemeClr val="accent4">
                  <a:lumMod val="10000"/>
                </a:scheme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n>
                  <a:solidFill>
                    <a:schemeClr val="accent4">
                      <a:lumMod val="10000"/>
                    </a:schemeClr>
                  </a:solidFill>
                </a:ln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4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4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4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4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14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14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14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14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14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14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114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114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29" grpId="0" animBg="1"/>
      <p:bldP spid="114750" grpId="0" autoUpdateAnimBg="0"/>
      <p:bldP spid="114751" grpId="0" autoUpdateAnimBg="0"/>
      <p:bldP spid="114752" grpId="0" autoUpdateAnimBg="0"/>
      <p:bldP spid="114753" grpId="0" autoUpdateAnimBg="0"/>
      <p:bldP spid="114754" grpId="0" autoUpdateAnimBg="0"/>
      <p:bldP spid="11475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2179638" y="3942061"/>
            <a:ext cx="4289425" cy="1074737"/>
            <a:chOff x="528" y="2508"/>
            <a:chExt cx="2702" cy="677"/>
          </a:xfrm>
        </p:grpSpPr>
        <p:sp>
          <p:nvSpPr>
            <p:cNvPr id="18466" name="Text Box 3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8" y="2508"/>
              <a:ext cx="344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  •</a:t>
              </a:r>
              <a:endParaRPr kumimoji="1" lang="en-US" altLang="zh-CN" sz="32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endParaRPr>
            </a:p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0</a:t>
              </a:r>
              <a:endParaRPr kumimoji="1" lang="en-US" altLang="zh-CN" sz="32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467" name="Text Box 4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243" y="2513"/>
              <a:ext cx="244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•</a:t>
              </a:r>
              <a:endParaRPr kumimoji="1" lang="en-US" altLang="zh-CN" sz="32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endParaRPr>
            </a:p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endParaRPr kumimoji="1" lang="en-US" altLang="zh-CN" sz="32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468" name="Text Box 5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820" y="2513"/>
              <a:ext cx="244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•</a:t>
              </a:r>
              <a:endParaRPr kumimoji="1" lang="en-US" altLang="zh-CN" sz="32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endParaRPr>
            </a:p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2</a:t>
              </a:r>
              <a:endParaRPr kumimoji="1" lang="en-US" altLang="zh-CN" sz="32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469" name="Text Box 6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406" y="2509"/>
              <a:ext cx="244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•</a:t>
              </a:r>
              <a:endParaRPr kumimoji="1" lang="en-US" altLang="zh-CN" sz="32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endParaRPr>
            </a:p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3</a:t>
              </a:r>
              <a:endParaRPr kumimoji="1" lang="en-US" altLang="zh-CN" sz="32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470" name="Text Box 7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986" y="2509"/>
              <a:ext cx="244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•</a:t>
              </a:r>
              <a:endParaRPr kumimoji="1" lang="en-US" altLang="zh-CN" sz="32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endParaRPr>
            </a:p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4</a:t>
              </a:r>
              <a:endParaRPr kumimoji="1" lang="en-US" altLang="zh-CN" sz="32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" name="Group 8"/>
          <p:cNvGrpSpPr/>
          <p:nvPr/>
        </p:nvGrpSpPr>
        <p:grpSpPr bwMode="auto">
          <a:xfrm>
            <a:off x="1066800" y="260648"/>
            <a:ext cx="6659563" cy="4603750"/>
            <a:chOff x="672" y="201"/>
            <a:chExt cx="4195" cy="2900"/>
          </a:xfrm>
        </p:grpSpPr>
        <p:grpSp>
          <p:nvGrpSpPr>
            <p:cNvPr id="18460" name="Group 9"/>
            <p:cNvGrpSpPr/>
            <p:nvPr/>
          </p:nvGrpSpPr>
          <p:grpSpPr bwMode="auto">
            <a:xfrm>
              <a:off x="1258" y="201"/>
              <a:ext cx="3609" cy="2900"/>
              <a:chOff x="413" y="201"/>
              <a:chExt cx="3609" cy="2900"/>
            </a:xfrm>
          </p:grpSpPr>
          <p:sp>
            <p:nvSpPr>
              <p:cNvPr id="18462" name="Line 10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768" y="2688"/>
                <a:ext cx="3168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miter lim="800000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accent4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8463" name="Line 11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V="1">
                <a:off x="768" y="528"/>
                <a:ext cx="0" cy="254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miter lim="800000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accent4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8464" name="Text Box 12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3792" y="2736"/>
                <a:ext cx="23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kumimoji="1" lang="en-US" altLang="zh-CN" sz="3200" i="1">
                    <a:solidFill>
                      <a:schemeClr val="accent4">
                        <a:lumMod val="10000"/>
                      </a:schemeClr>
                    </a:solidFill>
                    <a:latin typeface="Times New Roman" pitchFamily="18" charset="0"/>
                    <a:ea typeface="楷体_GB2312" pitchFamily="49" charset="-122"/>
                  </a:rPr>
                  <a:t>x</a:t>
                </a:r>
                <a:endParaRPr kumimoji="1" lang="en-US" altLang="zh-CN" sz="3200" i="1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8465" name="Text Box 13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13" y="201"/>
                <a:ext cx="62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kumimoji="1" lang="en-US" altLang="zh-CN" sz="3200" i="1">
                    <a:solidFill>
                      <a:schemeClr val="accent4">
                        <a:lumMod val="10000"/>
                      </a:schemeClr>
                    </a:solidFill>
                    <a:latin typeface="Times New Roman" pitchFamily="18" charset="0"/>
                    <a:ea typeface="楷体_GB2312" pitchFamily="49" charset="-122"/>
                  </a:rPr>
                  <a:t>F</a:t>
                </a:r>
                <a:r>
                  <a:rPr kumimoji="1" lang="en-US" altLang="zh-CN" sz="3200">
                    <a:solidFill>
                      <a:schemeClr val="accent4">
                        <a:lumMod val="10000"/>
                      </a:schemeClr>
                    </a:solidFill>
                    <a:latin typeface="Times New Roman" pitchFamily="18" charset="0"/>
                    <a:ea typeface="楷体_GB2312" pitchFamily="49" charset="-122"/>
                  </a:rPr>
                  <a:t>( </a:t>
                </a:r>
                <a:r>
                  <a:rPr kumimoji="1" lang="en-US" altLang="zh-CN" sz="3200" i="1">
                    <a:solidFill>
                      <a:schemeClr val="accent4">
                        <a:lumMod val="10000"/>
                      </a:schemeClr>
                    </a:solidFill>
                    <a:latin typeface="Times New Roman" pitchFamily="18" charset="0"/>
                    <a:ea typeface="楷体_GB2312" pitchFamily="49" charset="-122"/>
                  </a:rPr>
                  <a:t>x</a:t>
                </a:r>
                <a:r>
                  <a:rPr kumimoji="1" lang="en-US" altLang="zh-CN" sz="3200">
                    <a:solidFill>
                      <a:schemeClr val="accent4">
                        <a:lumMod val="10000"/>
                      </a:schemeClr>
                    </a:solidFill>
                    <a:latin typeface="Times New Roman" pitchFamily="18" charset="0"/>
                    <a:ea typeface="楷体_GB2312" pitchFamily="49" charset="-122"/>
                  </a:rPr>
                  <a:t>)</a:t>
                </a:r>
                <a:endParaRPr kumimoji="1" lang="en-US" altLang="zh-CN" sz="3200" i="1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18461" name="Line 14"/>
            <p:cNvSpPr>
              <a14:cpLocks xmlns:a14="http://schemas.microsoft.com/office/drawing/2010/main" noChangeShapeType="1"/>
            </p:cNvSpPr>
            <p:nvPr/>
          </p:nvSpPr>
          <p:spPr bwMode="auto">
            <a:xfrm flipH="1">
              <a:off x="672" y="2688"/>
              <a:ext cx="960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6" name="Group 18"/>
          <p:cNvGrpSpPr/>
          <p:nvPr/>
        </p:nvGrpSpPr>
        <p:grpSpPr bwMode="auto">
          <a:xfrm>
            <a:off x="2387600" y="2067223"/>
            <a:ext cx="1169988" cy="620713"/>
            <a:chOff x="1504" y="1330"/>
            <a:chExt cx="737" cy="391"/>
          </a:xfrm>
        </p:grpSpPr>
        <p:sp>
          <p:nvSpPr>
            <p:cNvPr id="18455" name="Text Box 19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504" y="1356"/>
              <a:ext cx="206" cy="3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•</a:t>
              </a:r>
              <a:endParaRPr kumimoji="1" lang="en-US" altLang="zh-CN" sz="32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456" name="Line 20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1584" y="1536"/>
              <a:ext cx="528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18457" name="Text Box 21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997" y="1330"/>
              <a:ext cx="244" cy="3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o</a:t>
              </a:r>
              <a:endParaRPr kumimoji="1" lang="en-US" altLang="zh-CN" sz="32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7" name="Group 22"/>
          <p:cNvGrpSpPr/>
          <p:nvPr/>
        </p:nvGrpSpPr>
        <p:grpSpPr bwMode="auto">
          <a:xfrm>
            <a:off x="5943600" y="825798"/>
            <a:ext cx="1666875" cy="579438"/>
            <a:chOff x="3750" y="586"/>
            <a:chExt cx="1050" cy="365"/>
          </a:xfrm>
        </p:grpSpPr>
        <p:sp>
          <p:nvSpPr>
            <p:cNvPr id="18453" name="Text Box 23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750" y="586"/>
              <a:ext cx="206" cy="3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•</a:t>
              </a:r>
              <a:endParaRPr kumimoji="1" lang="en-US" altLang="zh-CN" sz="32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454" name="Line 24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840" y="768"/>
              <a:ext cx="960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sp>
        <p:nvSpPr>
          <p:cNvPr id="116761" name="Line 25"/>
          <p:cNvSpPr>
            <a14:cpLocks xmlns:a14="http://schemas.microsoft.com/office/drawing/2010/main" noChangeShapeType="1"/>
          </p:cNvSpPr>
          <p:nvPr/>
        </p:nvSpPr>
        <p:spPr bwMode="auto">
          <a:xfrm>
            <a:off x="2590800" y="1130598"/>
            <a:ext cx="3505200" cy="0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16762" name="Text Box 26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2133600" y="825798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32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endParaRPr kumimoji="1" lang="en-US" altLang="zh-CN" sz="3200">
              <a:solidFill>
                <a:schemeClr val="accent4">
                  <a:lumMod val="1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8" name="Group 27"/>
          <p:cNvGrpSpPr/>
          <p:nvPr/>
        </p:nvGrpSpPr>
        <p:grpSpPr bwMode="auto">
          <a:xfrm>
            <a:off x="3228975" y="1360786"/>
            <a:ext cx="1252538" cy="620712"/>
            <a:chOff x="2034" y="885"/>
            <a:chExt cx="789" cy="391"/>
          </a:xfrm>
        </p:grpSpPr>
        <p:sp>
          <p:nvSpPr>
            <p:cNvPr id="18450" name="Text Box 28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034" y="911"/>
              <a:ext cx="206" cy="3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•</a:t>
              </a:r>
              <a:endParaRPr kumimoji="1" lang="en-US" altLang="zh-CN" sz="32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451" name="Text Box 29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579" y="885"/>
              <a:ext cx="244" cy="3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o</a:t>
              </a:r>
              <a:endParaRPr kumimoji="1" lang="en-US" altLang="zh-CN" sz="32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452" name="Line 30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2112" y="1104"/>
              <a:ext cx="576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9" name="Group 31"/>
          <p:cNvGrpSpPr/>
          <p:nvPr/>
        </p:nvGrpSpPr>
        <p:grpSpPr bwMode="auto">
          <a:xfrm>
            <a:off x="4129088" y="1148061"/>
            <a:ext cx="1252537" cy="620712"/>
            <a:chOff x="2601" y="751"/>
            <a:chExt cx="789" cy="391"/>
          </a:xfrm>
        </p:grpSpPr>
        <p:sp>
          <p:nvSpPr>
            <p:cNvPr id="18447" name="Text Box 32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601" y="777"/>
              <a:ext cx="206" cy="3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•</a:t>
              </a:r>
              <a:endParaRPr kumimoji="1" lang="en-US" altLang="zh-CN" sz="32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448" name="Text Box 33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146" y="751"/>
              <a:ext cx="244" cy="3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o</a:t>
              </a:r>
              <a:endParaRPr kumimoji="1" lang="en-US" altLang="zh-CN" sz="32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449" name="Line 34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2736" y="972"/>
              <a:ext cx="540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n>
                  <a:solidFill>
                    <a:srgbClr val="FF0000"/>
                  </a:solidFill>
                </a:ln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10" name="Group 35"/>
          <p:cNvGrpSpPr/>
          <p:nvPr/>
        </p:nvGrpSpPr>
        <p:grpSpPr bwMode="auto">
          <a:xfrm>
            <a:off x="5043488" y="976611"/>
            <a:ext cx="1252537" cy="620712"/>
            <a:chOff x="3177" y="643"/>
            <a:chExt cx="789" cy="391"/>
          </a:xfrm>
        </p:grpSpPr>
        <p:sp>
          <p:nvSpPr>
            <p:cNvPr id="18444" name="Text Box 36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177" y="669"/>
              <a:ext cx="206" cy="3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•</a:t>
              </a:r>
              <a:endParaRPr kumimoji="1" lang="en-US" altLang="zh-CN" sz="32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445" name="Text Box 37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722" y="643"/>
              <a:ext cx="244" cy="3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o</a:t>
              </a:r>
              <a:endParaRPr kumimoji="1" lang="en-US" altLang="zh-CN" sz="32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446" name="Line 38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312" y="864"/>
              <a:ext cx="540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n>
                  <a:solidFill>
                    <a:srgbClr val="FF0000"/>
                  </a:solidFill>
                </a:ln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39" name="Group 15"/>
          <p:cNvGrpSpPr/>
          <p:nvPr/>
        </p:nvGrpSpPr>
        <p:grpSpPr bwMode="auto">
          <a:xfrm>
            <a:off x="762000" y="3916661"/>
            <a:ext cx="1992313" cy="579437"/>
            <a:chOff x="480" y="2495"/>
            <a:chExt cx="1255" cy="365"/>
          </a:xfrm>
        </p:grpSpPr>
        <p:sp>
          <p:nvSpPr>
            <p:cNvPr id="40" name="Line 16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80" y="2687"/>
              <a:ext cx="115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41" name="Text Box 17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491" y="2495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o</a:t>
              </a:r>
              <a:endParaRPr kumimoji="1" lang="en-US" altLang="zh-CN" sz="32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16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6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61" grpId="0" animBg="1"/>
      <p:bldP spid="11676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533400" y="-27384"/>
            <a:ext cx="8378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600" b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用分布律或分布函数来计算事件的概率</a:t>
            </a:r>
            <a:endParaRPr kumimoji="1" lang="zh-CN" altLang="en-US" sz="3600" b="1">
              <a:solidFill>
                <a:schemeClr val="accent4">
                  <a:lumMod val="1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17763" name="Text Box 3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81000" y="760016"/>
            <a:ext cx="862607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solidFill>
                  <a:schemeClr val="accent4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kumimoji="1" lang="en-US" altLang="zh-CN" sz="3200" b="1" dirty="0">
                <a:solidFill>
                  <a:schemeClr val="accent4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kumimoji="1" lang="en-US" altLang="zh-CN" sz="32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sz="36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在上例中</a:t>
            </a:r>
            <a:r>
              <a:rPr kumimoji="1" lang="en-US" altLang="zh-CN" sz="36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36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分别用分布律与分布函数计</a:t>
            </a:r>
            <a:endParaRPr kumimoji="1" lang="zh-CN" altLang="en-US" sz="3600" dirty="0">
              <a:solidFill>
                <a:schemeClr val="accent4">
                  <a:lumMod val="1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1" hangingPunct="1"/>
            <a:r>
              <a:rPr kumimoji="1" lang="zh-CN" altLang="en-US" sz="36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     算</a:t>
            </a:r>
            <a:endParaRPr kumimoji="1" lang="zh-CN" altLang="en-US" sz="3600" dirty="0">
              <a:solidFill>
                <a:schemeClr val="accent4">
                  <a:lumMod val="1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17764" name="Object 4"/>
          <p:cNvGraphicFramePr>
            <a:graphicFrameLocks noChangeAspect="1"/>
          </p:cNvGraphicFramePr>
          <p:nvPr/>
        </p:nvGraphicFramePr>
        <p:xfrm>
          <a:off x="1768475" y="1336279"/>
          <a:ext cx="2570163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2" name="Equation" r:id="rId1" imgW="0" imgH="0" progId="Equation.DSMT4">
                  <p:embed/>
                </p:oleObj>
              </mc:Choice>
              <mc:Fallback>
                <p:oleObj name="Equation" r:id="rId1" imgW="0" imgH="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475" y="1336279"/>
                        <a:ext cx="2570163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5" name="Text Box 5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04800" y="2088754"/>
            <a:ext cx="6429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600" b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黑体" pitchFamily="2" charset="-122"/>
              </a:rPr>
              <a:t>解</a:t>
            </a:r>
            <a:endParaRPr kumimoji="1" lang="zh-CN" altLang="en-US" sz="3600" b="1">
              <a:solidFill>
                <a:schemeClr val="accent4">
                  <a:lumMod val="10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117766" name="Object 6"/>
          <p:cNvGraphicFramePr>
            <a:graphicFrameLocks noChangeAspect="1"/>
          </p:cNvGraphicFramePr>
          <p:nvPr/>
        </p:nvGraphicFramePr>
        <p:xfrm>
          <a:off x="929433" y="2163813"/>
          <a:ext cx="1935258" cy="634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3" name="Equation" r:id="rId3" imgW="0" imgH="0" progId="Equation.DSMT4">
                  <p:embed/>
                </p:oleObj>
              </mc:Choice>
              <mc:Fallback>
                <p:oleObj name="Equation" r:id="rId3" imgW="0" imgH="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433" y="2163813"/>
                        <a:ext cx="1935258" cy="6341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7" name="Object 7">
            <a:hlinkClick r:id="rId5" action="ppaction://hlinksldjump"/>
          </p:cNvPr>
          <p:cNvGraphicFramePr>
            <a:graphicFrameLocks noChangeAspect="1"/>
          </p:cNvGraphicFramePr>
          <p:nvPr/>
        </p:nvGraphicFramePr>
        <p:xfrm>
          <a:off x="2895360" y="2155578"/>
          <a:ext cx="5591655" cy="650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4" name="Equation" r:id="rId6" imgW="0" imgH="0" progId="Equation.DSMT4">
                  <p:embed/>
                </p:oleObj>
              </mc:Choice>
              <mc:Fallback>
                <p:oleObj name="Equation" r:id="rId6" imgW="0" imgH="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360" y="2155578"/>
                        <a:ext cx="5591655" cy="6505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8" name="Object 8">
            <a:hlinkClick r:id="rId5" action="ppaction://hlinksldjump"/>
          </p:cNvPr>
          <p:cNvGraphicFramePr>
            <a:graphicFrameLocks noChangeAspect="1"/>
          </p:cNvGraphicFramePr>
          <p:nvPr/>
        </p:nvGraphicFramePr>
        <p:xfrm>
          <a:off x="2852398" y="2814165"/>
          <a:ext cx="5772828" cy="728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5" name="Equation" r:id="rId8" imgW="0" imgH="0" progId="Equation.DSMT4">
                  <p:embed/>
                </p:oleObj>
              </mc:Choice>
              <mc:Fallback>
                <p:oleObj name="Equation" r:id="rId8" imgW="0" imgH="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398" y="2814165"/>
                        <a:ext cx="5772828" cy="7288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9" name="Text Box 9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81000" y="3312716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60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rPr>
              <a:t>或</a:t>
            </a:r>
            <a:endParaRPr kumimoji="1" lang="zh-CN" altLang="en-US" sz="3600">
              <a:solidFill>
                <a:schemeClr val="accent4">
                  <a:lumMod val="1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17771" name="Object 11">
            <a:hlinkClick r:id="rId5" action="ppaction://hlinksldjump"/>
          </p:cNvPr>
          <p:cNvGraphicFramePr>
            <a:graphicFrameLocks noChangeAspect="1"/>
          </p:cNvGraphicFramePr>
          <p:nvPr/>
        </p:nvGraphicFramePr>
        <p:xfrm>
          <a:off x="1077913" y="3873104"/>
          <a:ext cx="5608637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6" name="Equation" r:id="rId10" imgW="0" imgH="0" progId="Equation.DSMT4">
                  <p:embed/>
                </p:oleObj>
              </mc:Choice>
              <mc:Fallback>
                <p:oleObj name="Equation" r:id="rId10" imgW="0" imgH="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913" y="3873104"/>
                        <a:ext cx="5608637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3" name="Object 13">
            <a:hlinkClick r:id="rId5" action="ppaction://hlinksldjump"/>
          </p:cNvPr>
          <p:cNvGraphicFramePr>
            <a:graphicFrameLocks noChangeAspect="1"/>
          </p:cNvGraphicFramePr>
          <p:nvPr/>
        </p:nvGraphicFramePr>
        <p:xfrm>
          <a:off x="6012160" y="4496952"/>
          <a:ext cx="2392795" cy="544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7" name="Equation" r:id="rId12" imgW="0" imgH="0" progId="Equation.DSMT4">
                  <p:embed/>
                </p:oleObj>
              </mc:Choice>
              <mc:Fallback>
                <p:oleObj name="Equation" r:id="rId12" imgW="0" imgH="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4496952"/>
                        <a:ext cx="2392795" cy="544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4" name="Object 14"/>
          <p:cNvGraphicFramePr>
            <a:graphicFrameLocks noChangeAspect="1"/>
          </p:cNvGraphicFramePr>
          <p:nvPr/>
        </p:nvGraphicFramePr>
        <p:xfrm>
          <a:off x="3286873" y="4520029"/>
          <a:ext cx="2594066" cy="554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8" name="Equation" r:id="rId14" imgW="0" imgH="0" progId="Equation.DSMT4">
                  <p:embed/>
                </p:oleObj>
              </mc:Choice>
              <mc:Fallback>
                <p:oleObj name="Equation" r:id="rId14" imgW="0" imgH="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873" y="4520029"/>
                        <a:ext cx="2594066" cy="5540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5"/>
          <p:cNvGrpSpPr/>
          <p:nvPr/>
        </p:nvGrpSpPr>
        <p:grpSpPr bwMode="auto">
          <a:xfrm>
            <a:off x="8029575" y="3601641"/>
            <a:ext cx="71438" cy="431800"/>
            <a:chOff x="4876" y="2478"/>
            <a:chExt cx="45" cy="272"/>
          </a:xfrm>
        </p:grpSpPr>
        <p:sp>
          <p:nvSpPr>
            <p:cNvPr id="19476" name="Line 16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876" y="2478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19477" name="Line 17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921" y="2478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3" name="Group 18"/>
          <p:cNvGrpSpPr/>
          <p:nvPr/>
        </p:nvGrpSpPr>
        <p:grpSpPr bwMode="auto">
          <a:xfrm>
            <a:off x="4643438" y="5065316"/>
            <a:ext cx="1296987" cy="431800"/>
            <a:chOff x="2925" y="3113"/>
            <a:chExt cx="817" cy="272"/>
          </a:xfrm>
        </p:grpSpPr>
        <p:sp>
          <p:nvSpPr>
            <p:cNvPr id="19474" name="Line 19"/>
            <p:cNvSpPr>
              <a14:cpLocks xmlns:a14="http://schemas.microsoft.com/office/drawing/2010/main" noChangeShapeType="1"/>
            </p:cNvSpPr>
            <p:nvPr/>
          </p:nvSpPr>
          <p:spPr bwMode="auto">
            <a:xfrm flipH="1">
              <a:off x="3334" y="3117"/>
              <a:ext cx="7" cy="268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19475" name="Line 20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2925" y="3113"/>
              <a:ext cx="817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4" name="Group 21"/>
          <p:cNvGrpSpPr/>
          <p:nvPr/>
        </p:nvGrpSpPr>
        <p:grpSpPr bwMode="auto">
          <a:xfrm>
            <a:off x="1835150" y="5185048"/>
            <a:ext cx="5715000" cy="1196975"/>
            <a:chOff x="1156" y="3385"/>
            <a:chExt cx="3600" cy="756"/>
          </a:xfrm>
        </p:grpSpPr>
        <p:sp>
          <p:nvSpPr>
            <p:cNvPr id="19472" name="Text Box 22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156" y="3385"/>
              <a:ext cx="3600" cy="75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endParaRPr kumimoji="1" lang="en-US" altLang="zh-CN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endParaRPr>
            </a:p>
            <a:p>
              <a:pPr eaLnBrk="1" hangingPunct="1"/>
              <a:r>
                <a:rPr kumimoji="1" lang="zh-CN" altLang="en-US" sz="3600" dirty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ea typeface="楷体_GB2312" pitchFamily="49" charset="-122"/>
                </a:rPr>
                <a:t>此式应理解为极限</a:t>
              </a:r>
              <a:endParaRPr kumimoji="1" lang="zh-CN" altLang="en-US" sz="36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endParaRPr>
            </a:p>
            <a:p>
              <a:pPr eaLnBrk="1" hangingPunct="1"/>
              <a:endParaRPr kumimoji="1" lang="en-US" altLang="zh-CN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9473" name="Object 23"/>
            <p:cNvGraphicFramePr>
              <a:graphicFrameLocks noChangeAspect="1"/>
            </p:cNvGraphicFramePr>
            <p:nvPr/>
          </p:nvGraphicFramePr>
          <p:xfrm>
            <a:off x="3515" y="3521"/>
            <a:ext cx="1063" cy="5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09" name="Equation" r:id="rId16" imgW="0" imgH="0" progId="Equation.DSMT4">
                    <p:embed/>
                  </p:oleObj>
                </mc:Choice>
                <mc:Fallback>
                  <p:oleObj name="Equation" r:id="rId16" imgW="0" imgH="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5" y="3521"/>
                          <a:ext cx="1063" cy="5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7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7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7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7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7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animBg="1" autoUpdateAnimBg="0"/>
      <p:bldP spid="117765" grpId="0" autoUpdateAnimBg="0"/>
      <p:bldP spid="11776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11560" y="105408"/>
            <a:ext cx="8058472" cy="19928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just" eaLnBrk="1" hangingPunct="1"/>
            <a:endParaRPr kumimoji="1" lang="en-US" altLang="zh-CN" sz="3200" b="1">
              <a:solidFill>
                <a:schemeClr val="accent4">
                  <a:lumMod val="10000"/>
                </a:schemeClr>
              </a:solidFill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kumimoji="1" lang="en-US" altLang="zh-CN" sz="2400">
              <a:solidFill>
                <a:schemeClr val="accent4">
                  <a:lumMod val="1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19811" name="Rectangle 3"/>
          <p:cNvSpPr>
            <a14:cpLocks xmlns:a14="http://schemas.microsoft.com/office/drawing/2010/main" noChangeArrowheads="1"/>
          </p:cNvSpPr>
          <p:nvPr/>
        </p:nvSpPr>
        <p:spPr bwMode="auto">
          <a:xfrm>
            <a:off x="1066800" y="2209800"/>
            <a:ext cx="467948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解</a:t>
            </a:r>
            <a:r>
              <a:rPr kumimoji="1" lang="en-US" altLang="zh-CN" sz="3200" b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: </a:t>
            </a:r>
            <a:r>
              <a:rPr kumimoji="1" lang="zh-CN" altLang="en-US" sz="3200" b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依据概率函数的性质</a:t>
            </a:r>
            <a:r>
              <a:rPr kumimoji="1" lang="en-US" altLang="zh-CN" sz="3200" b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:</a:t>
            </a:r>
            <a:endParaRPr kumimoji="1" lang="en-US" altLang="zh-CN" sz="2400">
              <a:solidFill>
                <a:schemeClr val="accent4">
                  <a:lumMod val="10000"/>
                </a:schemeClr>
              </a:solidFill>
              <a:latin typeface="Times New Roman" pitchFamily="18" charset="0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1066800" y="2819401"/>
            <a:ext cx="2686050" cy="1487488"/>
            <a:chOff x="672" y="1776"/>
            <a:chExt cx="1692" cy="937"/>
          </a:xfrm>
        </p:grpSpPr>
        <p:graphicFrame>
          <p:nvGraphicFramePr>
            <p:cNvPr id="20502" name="Object 5"/>
            <p:cNvGraphicFramePr>
              <a:graphicFrameLocks noChangeAspect="1"/>
            </p:cNvGraphicFramePr>
            <p:nvPr/>
          </p:nvGraphicFramePr>
          <p:xfrm>
            <a:off x="854" y="2182"/>
            <a:ext cx="1510" cy="5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73" name="Equation" r:id="rId1" imgW="0" imgH="0" progId="Equation.DSMT4">
                    <p:embed/>
                  </p:oleObj>
                </mc:Choice>
                <mc:Fallback>
                  <p:oleObj name="Equation" r:id="rId1" imgW="0" imgH="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4" y="2182"/>
                          <a:ext cx="1510" cy="5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03" name="Rectangle 6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816" y="1776"/>
              <a:ext cx="134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 i="1" dirty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</a:rPr>
                <a:t>P</a:t>
              </a:r>
              <a:r>
                <a:rPr kumimoji="1" lang="en-US" altLang="zh-CN" sz="3200" dirty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</a:rPr>
                <a:t>(</a:t>
              </a:r>
              <a:r>
                <a:rPr kumimoji="1" lang="en-US" altLang="zh-CN" sz="3200" i="1" dirty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</a:rPr>
                <a:t>X</a:t>
              </a:r>
              <a:r>
                <a:rPr kumimoji="1" lang="en-US" altLang="zh-CN" sz="3200" dirty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</a:rPr>
                <a:t> =</a:t>
              </a:r>
              <a:r>
                <a:rPr kumimoji="1" lang="en-US" altLang="zh-CN" sz="3200" i="1" dirty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</a:rPr>
                <a:t>k</a:t>
              </a:r>
              <a:r>
                <a:rPr kumimoji="1" lang="en-US" altLang="zh-CN" sz="3200" dirty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</a:rPr>
                <a:t>)≥0</a:t>
              </a:r>
              <a:r>
                <a:rPr kumimoji="1" lang="en-US" altLang="zh-CN" sz="3200" b="1" dirty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</a:rPr>
                <a:t>,</a:t>
              </a:r>
              <a:r>
                <a:rPr kumimoji="1" lang="en-US" altLang="zh-CN" sz="2400" dirty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</a:rPr>
                <a:t> </a:t>
              </a:r>
              <a:endParaRPr kumimoji="1" lang="en-US" altLang="zh-CN" sz="240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endParaRPr>
            </a:p>
          </p:txBody>
        </p:sp>
        <p:sp>
          <p:nvSpPr>
            <p:cNvPr id="20504" name="AutoShape 7"/>
            <p:cNvSpPr/>
            <p:nvPr/>
          </p:nvSpPr>
          <p:spPr bwMode="auto">
            <a:xfrm>
              <a:off x="672" y="1982"/>
              <a:ext cx="144" cy="528"/>
            </a:xfrm>
            <a:prstGeom prst="leftBrace">
              <a:avLst>
                <a:gd name="adj1" fmla="val 30556"/>
                <a:gd name="adj2" fmla="val 50000"/>
              </a:avLst>
            </a:prstGeom>
            <a:noFill/>
            <a:ln w="9525">
              <a:solidFill>
                <a:schemeClr val="accent4">
                  <a:lumMod val="1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n>
                  <a:solidFill>
                    <a:sysClr val="windowText" lastClr="000000"/>
                  </a:solidFill>
                </a:ln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aphicFrame>
        <p:nvGraphicFramePr>
          <p:cNvPr id="119816" name="Object 8"/>
          <p:cNvGraphicFramePr>
            <a:graphicFrameLocks noChangeAspect="1"/>
          </p:cNvGraphicFramePr>
          <p:nvPr/>
        </p:nvGraphicFramePr>
        <p:xfrm>
          <a:off x="5475288" y="4005263"/>
          <a:ext cx="2743200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4" name="Equation" r:id="rId3" imgW="0" imgH="0" progId="Equation.DSMT4">
                  <p:embed/>
                </p:oleObj>
              </mc:Choice>
              <mc:Fallback>
                <p:oleObj name="Equation" r:id="rId3" imgW="0" imgH="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5288" y="4005263"/>
                        <a:ext cx="2743200" cy="115887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7030A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7" name="Rectangle 9"/>
          <p:cNvSpPr>
            <a14:cpLocks xmlns:a14="http://schemas.microsoft.com/office/drawing/2010/main" noChangeArrowheads="1"/>
          </p:cNvSpPr>
          <p:nvPr/>
        </p:nvSpPr>
        <p:spPr bwMode="auto">
          <a:xfrm>
            <a:off x="5436096" y="3425627"/>
            <a:ext cx="1295400" cy="5794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kumimoji="1" lang="en-US" altLang="zh-CN" sz="3200" b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 </a:t>
            </a:r>
            <a:r>
              <a:rPr kumimoji="1" lang="en-US" altLang="zh-CN" sz="3200" b="1" i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a</a:t>
            </a:r>
            <a:r>
              <a:rPr kumimoji="1" lang="en-US" altLang="zh-CN" sz="3200" b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≥0</a:t>
            </a:r>
            <a:endParaRPr kumimoji="1" lang="en-US" altLang="zh-CN" sz="3200" b="1">
              <a:solidFill>
                <a:schemeClr val="accent4">
                  <a:lumMod val="1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19818" name="Text Box 10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762000" y="4343400"/>
            <a:ext cx="2286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从中解得</a:t>
            </a:r>
            <a:endParaRPr kumimoji="1" lang="zh-CN" altLang="en-US" sz="2400">
              <a:solidFill>
                <a:schemeClr val="accent4">
                  <a:lumMod val="1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19819" name="Rectangle 11"/>
          <p:cNvSpPr>
            <a14:cpLocks xmlns:a14="http://schemas.microsoft.com/office/drawing/2010/main" noChangeArrowheads="1"/>
          </p:cNvSpPr>
          <p:nvPr/>
        </p:nvSpPr>
        <p:spPr bwMode="auto">
          <a:xfrm>
            <a:off x="4572000" y="2819400"/>
            <a:ext cx="434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欲使上述函数为概率函数</a:t>
            </a:r>
            <a:endParaRPr kumimoji="1" lang="zh-CN" altLang="en-US" sz="3200" b="1">
              <a:solidFill>
                <a:schemeClr val="accent4">
                  <a:lumMod val="1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19820" name="Rectangle 12"/>
          <p:cNvSpPr>
            <a14:cpLocks xmlns:a14="http://schemas.microsoft.com/office/drawing/2010/main" noChangeArrowheads="1"/>
          </p:cNvSpPr>
          <p:nvPr/>
        </p:nvSpPr>
        <p:spPr bwMode="auto">
          <a:xfrm>
            <a:off x="4572000" y="3443288"/>
            <a:ext cx="901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rPr>
              <a:t>应有</a:t>
            </a:r>
            <a:endParaRPr kumimoji="1" lang="zh-CN" altLang="en-US" sz="2800" b="1">
              <a:solidFill>
                <a:schemeClr val="accent4">
                  <a:lumMod val="10000"/>
                </a:schemeClr>
              </a:solidFill>
              <a:latin typeface="Times New Roman" pitchFamily="18" charset="0"/>
            </a:endParaRPr>
          </a:p>
        </p:txBody>
      </p:sp>
      <p:graphicFrame>
        <p:nvGraphicFramePr>
          <p:cNvPr id="119821" name="Object 13"/>
          <p:cNvGraphicFramePr>
            <a:graphicFrameLocks noChangeAspect="1"/>
          </p:cNvGraphicFramePr>
          <p:nvPr/>
        </p:nvGraphicFramePr>
        <p:xfrm>
          <a:off x="2555776" y="4221088"/>
          <a:ext cx="1555750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5" name="Equation" r:id="rId5" imgW="0" imgH="0" progId="Equation.DSMT4">
                  <p:embed/>
                </p:oleObj>
              </mc:Choice>
              <mc:Fallback>
                <p:oleObj name="Equation" r:id="rId5" imgW="0" imgH="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4221088"/>
                        <a:ext cx="1555750" cy="71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4"/>
          <p:cNvGrpSpPr/>
          <p:nvPr/>
        </p:nvGrpSpPr>
        <p:grpSpPr bwMode="auto">
          <a:xfrm>
            <a:off x="304800" y="5257802"/>
            <a:ext cx="5943600" cy="1176338"/>
            <a:chOff x="192" y="3312"/>
            <a:chExt cx="3744" cy="741"/>
          </a:xfrm>
        </p:grpSpPr>
        <p:sp>
          <p:nvSpPr>
            <p:cNvPr id="20499" name="Rectangle 15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192" y="3312"/>
              <a:ext cx="3744" cy="7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graphicFrame>
          <p:nvGraphicFramePr>
            <p:cNvPr id="20500" name="Object 16"/>
            <p:cNvGraphicFramePr>
              <a:graphicFrameLocks noChangeAspect="1"/>
            </p:cNvGraphicFramePr>
            <p:nvPr/>
          </p:nvGraphicFramePr>
          <p:xfrm>
            <a:off x="2656" y="3324"/>
            <a:ext cx="1136" cy="7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76" name="Equation" r:id="rId7" imgW="0" imgH="0" progId="Equation.DSMT4">
                    <p:embed/>
                  </p:oleObj>
                </mc:Choice>
                <mc:Fallback>
                  <p:oleObj name="Equation" r:id="rId7" imgW="0" imgH="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6" y="3324"/>
                          <a:ext cx="1136" cy="729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01" name="Rectangle 17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336" y="3408"/>
              <a:ext cx="1934" cy="6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kumimoji="1" lang="zh-CN" altLang="en-US" sz="2800" b="1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</a:rPr>
                <a:t>这里用到了常见的</a:t>
              </a:r>
              <a:endParaRPr kumimoji="1" lang="zh-CN" altLang="en-US" sz="2800" b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endParaRPr>
            </a:p>
            <a:p>
              <a:r>
                <a:rPr kumimoji="1" lang="zh-CN" altLang="en-US" sz="2800" b="1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</a:rPr>
                <a:t>幂级数展开式</a:t>
              </a:r>
              <a:endParaRPr kumimoji="1" lang="zh-CN" altLang="en-US" sz="2800" b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" name="Group 18"/>
          <p:cNvGrpSpPr/>
          <p:nvPr/>
        </p:nvGrpSpPr>
        <p:grpSpPr bwMode="auto">
          <a:xfrm>
            <a:off x="767727" y="182563"/>
            <a:ext cx="7837489" cy="1957388"/>
            <a:chOff x="420" y="115"/>
            <a:chExt cx="4937" cy="1233"/>
          </a:xfrm>
          <a:noFill/>
        </p:grpSpPr>
        <p:sp>
          <p:nvSpPr>
            <p:cNvPr id="20493" name="Rectangle 19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503" y="115"/>
              <a:ext cx="566" cy="365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kumimoji="1" lang="zh-CN" altLang="en-US" sz="3200" b="1" dirty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</a:rPr>
                <a:t>例</a:t>
              </a:r>
              <a:r>
                <a:rPr kumimoji="1" lang="en-US" altLang="zh-CN" sz="3200" b="1" dirty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</a:rPr>
                <a:t>3.</a:t>
              </a:r>
              <a:endParaRPr kumimoji="1" lang="en-US" altLang="zh-CN" sz="3200" b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endParaRPr>
            </a:p>
          </p:txBody>
        </p:sp>
        <p:sp>
          <p:nvSpPr>
            <p:cNvPr id="20494" name="Rectangle 20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1002" y="115"/>
              <a:ext cx="3403" cy="368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kumimoji="1" lang="zh-CN" altLang="en-US" sz="3200" b="1" dirty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</a:rPr>
                <a:t>设随机变量</a:t>
              </a:r>
              <a:r>
                <a:rPr kumimoji="1" lang="en-US" altLang="zh-CN" sz="3200" b="1" i="1" dirty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</a:rPr>
                <a:t>X</a:t>
              </a:r>
              <a:r>
                <a:rPr kumimoji="1" lang="zh-CN" altLang="en-US" sz="3200" b="1" dirty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</a:rPr>
                <a:t>的概率函数为：</a:t>
              </a:r>
              <a:endParaRPr kumimoji="1" lang="zh-CN" altLang="en-US" sz="3200" b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20495" name="Object 21"/>
            <p:cNvGraphicFramePr>
              <a:graphicFrameLocks noChangeAspect="1"/>
            </p:cNvGraphicFramePr>
            <p:nvPr/>
          </p:nvGraphicFramePr>
          <p:xfrm>
            <a:off x="420" y="363"/>
            <a:ext cx="3017" cy="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77" name="Equation" r:id="rId9" imgW="0" imgH="0" progId="Equation.DSMT4">
                    <p:embed/>
                  </p:oleObj>
                </mc:Choice>
                <mc:Fallback>
                  <p:oleObj name="Equation" r:id="rId9" imgW="0" imgH="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" y="363"/>
                          <a:ext cx="3017" cy="7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6" name="Rectangle 22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3353" y="545"/>
              <a:ext cx="1414" cy="365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kumimoji="1" lang="en-US" altLang="zh-CN" sz="3200" b="1" i="1" dirty="0" smtClean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</a:rPr>
                <a:t>k</a:t>
              </a:r>
              <a:r>
                <a:rPr kumimoji="1" lang="en-US" altLang="zh-CN" sz="3200" b="1" dirty="0" smtClean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</a:rPr>
                <a:t> =0,1,2</a:t>
              </a:r>
              <a:r>
                <a:rPr kumimoji="1" lang="en-US" altLang="zh-CN" sz="3200" b="1" dirty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</a:rPr>
                <a:t>, …,</a:t>
              </a:r>
              <a:endParaRPr kumimoji="1" lang="en-US" altLang="zh-CN" sz="3200" b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endParaRPr>
            </a:p>
          </p:txBody>
        </p:sp>
        <p:sp>
          <p:nvSpPr>
            <p:cNvPr id="20497" name="Rectangle 23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503" y="980"/>
              <a:ext cx="1672" cy="368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kumimoji="1" lang="zh-CN" altLang="en-US" sz="3200" b="1" dirty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</a:rPr>
                <a:t>试确定常数</a:t>
              </a:r>
              <a:r>
                <a:rPr kumimoji="1" lang="en-US" altLang="zh-CN" sz="3200" b="1" i="1" dirty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3200" b="1" dirty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</a:rPr>
                <a:t> .</a:t>
              </a:r>
              <a:endParaRPr kumimoji="1" lang="en-US" altLang="zh-CN" sz="3200" b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20498" name="Object 24"/>
            <p:cNvGraphicFramePr>
              <a:graphicFrameLocks noChangeAspect="1"/>
            </p:cNvGraphicFramePr>
            <p:nvPr/>
          </p:nvGraphicFramePr>
          <p:xfrm>
            <a:off x="4729" y="567"/>
            <a:ext cx="628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78" name="Equation" r:id="rId11" imgW="0" imgH="0" progId="Equation.DSMT4">
                    <p:embed/>
                  </p:oleObj>
                </mc:Choice>
                <mc:Fallback>
                  <p:oleObj name="Equation" r:id="rId11" imgW="0" imgH="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9" y="567"/>
                          <a:ext cx="628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9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9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autoUpdateAnimBg="0"/>
      <p:bldP spid="119817" grpId="0"/>
      <p:bldP spid="119818" grpId="0" autoUpdateAnimBg="0"/>
      <p:bldP spid="119819" grpId="0" autoUpdateAnimBg="0"/>
      <p:bldP spid="11982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670" name="Object 6"/>
          <p:cNvGraphicFramePr>
            <a:graphicFrameLocks noChangeAspect="1"/>
          </p:cNvGraphicFramePr>
          <p:nvPr/>
        </p:nvGraphicFramePr>
        <p:xfrm>
          <a:off x="539552" y="2845652"/>
          <a:ext cx="5231535" cy="727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2" name="Equation" r:id="rId1" imgW="0" imgH="0" progId="Equation.DSMT4">
                  <p:embed/>
                </p:oleObj>
              </mc:Choice>
              <mc:Fallback>
                <p:oleObj name="Equation" r:id="rId1" imgW="0" imgH="0" progId="Equation.DSMT4">
                  <p:embed/>
                  <p:pic>
                    <p:nvPicPr>
                      <p:cNvPr id="0" name="图片 423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845652"/>
                        <a:ext cx="5231535" cy="7273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1" name="Object 7"/>
          <p:cNvGraphicFramePr>
            <a:graphicFrameLocks noChangeAspect="1"/>
          </p:cNvGraphicFramePr>
          <p:nvPr/>
        </p:nvGraphicFramePr>
        <p:xfrm>
          <a:off x="611560" y="1856452"/>
          <a:ext cx="3060989" cy="636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3" name="Equation" r:id="rId3" imgW="0" imgH="0" progId="Equation.DSMT4">
                  <p:embed/>
                </p:oleObj>
              </mc:Choice>
              <mc:Fallback>
                <p:oleObj name="Equation" r:id="rId3" imgW="0" imgH="0" progId="Equation.DSMT4">
                  <p:embed/>
                  <p:pic>
                    <p:nvPicPr>
                      <p:cNvPr id="0" name="图片 423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856452"/>
                        <a:ext cx="3060989" cy="6364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2" name="Object 8"/>
          <p:cNvGraphicFramePr>
            <a:graphicFrameLocks noChangeAspect="1"/>
          </p:cNvGraphicFramePr>
          <p:nvPr/>
        </p:nvGraphicFramePr>
        <p:xfrm>
          <a:off x="3707904" y="1772816"/>
          <a:ext cx="1601932" cy="1011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4" name="Equation" r:id="rId5" imgW="0" imgH="0" progId="Equation.DSMT4">
                  <p:embed/>
                </p:oleObj>
              </mc:Choice>
              <mc:Fallback>
                <p:oleObj name="Equation" r:id="rId5" imgW="0" imgH="0" progId="Equation.DSMT4">
                  <p:embed/>
                  <p:pic>
                    <p:nvPicPr>
                      <p:cNvPr id="0" name="图片 423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1772816"/>
                        <a:ext cx="1601932" cy="10115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Text Box 10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084168" y="2924382"/>
            <a:ext cx="28083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其中 </a:t>
            </a:r>
            <a:r>
              <a:rPr kumimoji="1" lang="en-US" altLang="zh-CN" sz="3600" i="1" dirty="0" smtClean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600" i="1" baseline="-25000" dirty="0" smtClean="0"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3600" baseline="-25000" dirty="0" smtClean="0">
                <a:latin typeface="Times New Roman" pitchFamily="18" charset="0"/>
                <a:ea typeface="楷体_GB2312" pitchFamily="49" charset="-122"/>
              </a:rPr>
              <a:t>-1 </a:t>
            </a:r>
            <a:r>
              <a:rPr kumimoji="1" lang="en-US" altLang="zh-CN" sz="3600" dirty="0" smtClean="0">
                <a:latin typeface="Times New Roman" pitchFamily="18" charset="0"/>
                <a:ea typeface="楷体_GB2312" pitchFamily="49" charset="-122"/>
              </a:rPr>
              <a:t>&lt; </a:t>
            </a:r>
            <a:r>
              <a:rPr kumimoji="1" lang="en-US" altLang="zh-CN" sz="3600" i="1" dirty="0" err="1" smtClean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600" i="1" baseline="-25000" dirty="0" err="1" smtClean="0">
                <a:latin typeface="Times New Roman" pitchFamily="18" charset="0"/>
                <a:ea typeface="楷体_GB2312" pitchFamily="49" charset="-122"/>
              </a:rPr>
              <a:t>k</a:t>
            </a:r>
            <a:endParaRPr kumimoji="1" lang="en-US" altLang="zh-CN" sz="3600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" name="标题 3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graphicFrame>
        <p:nvGraphicFramePr>
          <p:cNvPr id="10" name="Object 12"/>
          <p:cNvGraphicFramePr>
            <a:graphicFrameLocks noChangeAspect="1"/>
          </p:cNvGraphicFramePr>
          <p:nvPr/>
        </p:nvGraphicFramePr>
        <p:xfrm>
          <a:off x="674945" y="4437112"/>
          <a:ext cx="1592799" cy="1261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5" name="Equation" r:id="rId7" imgW="0" imgH="0" progId="Equation.DSMT4">
                  <p:embed/>
                </p:oleObj>
              </mc:Choice>
              <mc:Fallback>
                <p:oleObj name="Equation" r:id="rId7" imgW="0" imgH="0" progId="Equation.DSMT4">
                  <p:embed/>
                  <p:pic>
                    <p:nvPicPr>
                      <p:cNvPr id="0" name="图片 423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945" y="4437112"/>
                        <a:ext cx="1592799" cy="12614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83723" y="980728"/>
            <a:ext cx="4993675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zh-CN" sz="32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3200" i="1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3200" i="1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定义和相互关系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3010" y="3780329"/>
            <a:ext cx="1415772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性质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8" grpId="0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chapter1-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</Template>
  <TotalTime>0</TotalTime>
  <Words>0</Words>
  <Application/>
  <PresentationFormat>全屏显示(4:3)</PresentationFormat>
  <Paragraphs>301</Paragraphs>
  <Slides>0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47" baseType="lpstr">
      <vt:lpstr>Arial</vt:lpstr>
      <vt:lpstr>宋体</vt:lpstr>
      <vt:lpstr>Wingdings</vt:lpstr>
      <vt:lpstr>Verdana</vt:lpstr>
      <vt:lpstr>Calibri</vt:lpstr>
      <vt:lpstr>Times New Roman</vt:lpstr>
      <vt:lpstr>楷体_GB2312</vt:lpstr>
      <vt:lpstr>黑体</vt:lpstr>
      <vt:lpstr>Euclid Symbol</vt:lpstr>
      <vt:lpstr>仿宋_GB2312</vt:lpstr>
      <vt:lpstr>隶书</vt:lpstr>
      <vt:lpstr>chapter1-3</vt:lpstr>
      <vt:lpstr>Equation.DSMT4</vt:lpstr>
      <vt:lpstr>Equation.3</vt:lpstr>
      <vt:lpstr>§2.2 离散型随机变量及分布律</vt:lpstr>
      <vt:lpstr>PowerPoint 演示文稿</vt:lpstr>
      <vt:lpstr>离散型随机变量的分布函数distribution function/cumulative distribution function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Summary</vt:lpstr>
      <vt:lpstr> 四. 常见离散型随机变量的分布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二项分布性质</vt:lpstr>
      <vt:lpstr>二项分布</vt:lpstr>
      <vt:lpstr>PowerPoint 演示文稿</vt:lpstr>
      <vt:lpstr>PowerPoint 演示文稿</vt:lpstr>
      <vt:lpstr>PowerPoint 演示文稿</vt:lpstr>
      <vt:lpstr>泊松分布性质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yiwen</dc:creator>
  <cp:lastModifiedBy>iPad</cp:lastModifiedBy>
  <cp:revision>131</cp:revision>
  <dcterms:created xsi:type="dcterms:W3CDTF">1900-01-01T00:00:00Z</dcterms:created>
  <dcterms:modified xsi:type="dcterms:W3CDTF">1900-01-01T00:00:00Z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0A318B5B21D8C0D9442266614ED916EB</vt:lpwstr>
  </property>
  <property fmtid="{D5CDD505-2E9C-101B-9397-08002B2CF9AE}" pid="3" name="KSOProductBuildVer">
    <vt:lpwstr>2052-11.15.1</vt:lpwstr>
  </property>
</Properties>
</file>