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9" r:id="rId10"/>
    <p:sldId id="280" r:id="rId11"/>
    <p:sldId id="278" r:id="rId12"/>
    <p:sldId id="269" r:id="rId13"/>
    <p:sldId id="31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323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13" r:id="rId37"/>
    <p:sldId id="318" r:id="rId38"/>
    <p:sldId id="302" r:id="rId39"/>
    <p:sldId id="303" r:id="rId40"/>
    <p:sldId id="319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4" r:id="rId49"/>
    <p:sldId id="322" r:id="rId50"/>
    <p:sldId id="320" r:id="rId5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11E1"/>
    <a:srgbClr val="FFFFCC"/>
    <a:srgbClr val="99FF33"/>
    <a:srgbClr val="336600"/>
    <a:srgbClr val="99D35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7" autoAdjust="0"/>
  </p:normalViewPr>
  <p:slideViewPr>
    <p:cSldViewPr>
      <p:cViewPr varScale="1">
        <p:scale>
          <a:sx n="104" d="100"/>
          <a:sy n="104" d="100"/>
        </p:scale>
        <p:origin x="60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6A92C1-CB8E-446F-AC8D-E7FD5269E6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2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指数分布常用来描述“寿命”类随机变量的分布，例如家电使用寿命，动植物寿命，电话问题里的通话时间等等。 </a:t>
            </a:r>
            <a:br>
              <a:rPr lang="zh-CN" altLang="en-US" dirty="0" smtClean="0"/>
            </a:br>
            <a:r>
              <a:rPr lang="zh-CN" altLang="en-US" dirty="0" smtClean="0"/>
              <a:t>“寿命”类分布的方差非常大，以致于已经使用的时间是可以忽略不计的。 </a:t>
            </a:r>
            <a:br>
              <a:rPr lang="zh-CN" altLang="en-US" dirty="0" smtClean="0"/>
            </a:br>
            <a:r>
              <a:rPr lang="zh-CN" altLang="en-US" dirty="0" smtClean="0"/>
              <a:t>例如有一种电池标称可以充放电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次（平均寿命），但实际上，很多充放电次数数倍于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次的电池仍然在正常使用，也用很多电池没有使用几次就坏了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这是正常的，不是厂方欺骗你，是因为方差太大的缘故。随机取一节电池，求它还能继续使用</a:t>
            </a:r>
            <a:r>
              <a:rPr lang="en-US" altLang="zh-CN" dirty="0" smtClean="0"/>
              <a:t>300</a:t>
            </a:r>
            <a:r>
              <a:rPr lang="zh-CN" altLang="en-US" dirty="0" smtClean="0"/>
              <a:t>次的概率，我们认为与这节电池是否使用过与曾经使用过多少次是没有关系的。 </a:t>
            </a:r>
            <a:br>
              <a:rPr lang="zh-CN" altLang="en-US" dirty="0" smtClean="0"/>
            </a:br>
            <a:r>
              <a:rPr lang="zh-CN" altLang="en-US" dirty="0" smtClean="0"/>
              <a:t>有人戏称服从指数分布的随机变量是“永远年轻的”，一个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岁的老人与一个刚出生的婴儿，他们能够再活十年的概率是相等的，你相信吗？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如果人的寿命确实是服从指数分布的话，回答是肯定的。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也就是说现实生活中婴儿和老人面临的危险是一样的，比如才车祸、生病、喝水呛着，吃鱼卡着，等等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60E92A2-6040-454A-8C43-CA61E6440B81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6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周三下午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6A92C1-CB8E-446F-AC8D-E7FD5269E6C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67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AC1A78E-4F1F-41AC-83A7-D42D32E1A216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30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34</a:t>
            </a:r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B5A4750-C847-4FB9-A741-672C3C0E710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在</a:t>
            </a:r>
            <a:r>
              <a:rPr kumimoji="1" lang="en-US" altLang="zh-CN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±</a:t>
            </a:r>
            <a:r>
              <a:rPr kumimoji="1" lang="en-US" altLang="zh-CN" i="1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zh-CN" altLang="en-US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处存在</a:t>
            </a:r>
            <a:r>
              <a:rPr lang="zh-CN" altLang="en-US" smtClean="0"/>
              <a:t>二阶导数的零点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E8E6DB-430A-4710-9343-EA6018DD33FD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17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6A92C1-CB8E-446F-AC8D-E7FD5269E6C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97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5AE769F-2E22-4B85-B4DA-3AE037F1B3B3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对立事件：所有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次的概率都超过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米</a:t>
            </a:r>
          </a:p>
        </p:txBody>
      </p:sp>
    </p:spTree>
    <p:extLst>
      <p:ext uri="{BB962C8B-B14F-4D97-AF65-F5344CB8AC3E}">
        <p14:creationId xmlns:p14="http://schemas.microsoft.com/office/powerpoint/2010/main" val="9949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9E5DD-4F1A-44D8-91D3-82A5DCCB950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02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2</a:t>
            </a:r>
            <a:r>
              <a:rPr lang="zh-CN" altLang="en-US" sz="1200" dirty="0" smtClean="0">
                <a:solidFill>
                  <a:prstClr val="white"/>
                </a:solidFill>
              </a:rPr>
              <a:t>章</a:t>
            </a:r>
            <a:r>
              <a:rPr lang="zh-CN" altLang="en-US" sz="1200" dirty="0" smtClean="0">
                <a:effectLst/>
              </a:rPr>
              <a:t>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1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2</a:t>
            </a:r>
            <a:r>
              <a:rPr lang="zh-CN" altLang="en-US" sz="1200" dirty="0" smtClean="0">
                <a:solidFill>
                  <a:prstClr val="white"/>
                </a:solidFill>
              </a:rPr>
              <a:t>章</a:t>
            </a:r>
            <a:r>
              <a:rPr lang="zh-CN" altLang="en-US" sz="1200" dirty="0" smtClean="0">
                <a:effectLst/>
              </a:rPr>
              <a:t>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B0908-2C16-40A8-8847-9937802271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16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905BA4-68B4-4DEB-8DA5-A321E9FC7A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e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7491;&#24577;&#20998;&#24067;1.swf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2.jpeg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5.emf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6.emf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5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3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7544" y="908720"/>
            <a:ext cx="8470776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itchFamily="18" charset="0"/>
              </a:rPr>
              <a:t>        </a:t>
            </a:r>
            <a:r>
              <a:rPr kumimoji="1" lang="zh-CN" altLang="en-US" sz="3200" b="1" dirty="0" smtClean="0">
                <a:latin typeface="Times New Roman" pitchFamily="18" charset="0"/>
              </a:rPr>
              <a:t>连续型</a:t>
            </a:r>
            <a:r>
              <a:rPr kumimoji="1" lang="en-US" altLang="zh-CN" sz="3200" b="1" dirty="0">
                <a:latin typeface="Times New Roman" pitchFamily="18" charset="0"/>
              </a:rPr>
              <a:t>continuous</a:t>
            </a:r>
            <a:r>
              <a:rPr kumimoji="1" lang="zh-CN" altLang="en-US" sz="3200" b="1" dirty="0" smtClean="0">
                <a:latin typeface="Times New Roman" pitchFamily="18" charset="0"/>
              </a:rPr>
              <a:t>随机变量</a:t>
            </a:r>
            <a:r>
              <a:rPr kumimoji="1" lang="en-US" altLang="zh-CN" sz="3200" b="1" i="1" dirty="0" smtClean="0">
                <a:latin typeface="Times New Roman" pitchFamily="18" charset="0"/>
              </a:rPr>
              <a:t>X</a:t>
            </a:r>
            <a:r>
              <a:rPr kumimoji="1" lang="zh-CN" altLang="en-US" sz="3200" b="1" dirty="0" smtClean="0">
                <a:latin typeface="Times New Roman" pitchFamily="18" charset="0"/>
              </a:rPr>
              <a:t>的所有</a:t>
            </a:r>
            <a:r>
              <a:rPr kumimoji="1" lang="zh-CN" altLang="en-US" sz="3200" b="1" dirty="0">
                <a:latin typeface="Times New Roman" pitchFamily="18" charset="0"/>
              </a:rPr>
              <a:t>可能取值充满一个区间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对这种类型的随机变量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r>
              <a:rPr kumimoji="1" lang="zh-CN" altLang="en-US" sz="3200" b="1" dirty="0">
                <a:latin typeface="Times New Roman" pitchFamily="18" charset="0"/>
              </a:rPr>
              <a:t>不能象离散型随机变量那样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以指定它取每个值概率的方式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去给出其概率分布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而是通过给出所谓</a:t>
            </a:r>
            <a:r>
              <a:rPr kumimoji="1" lang="zh-CN" altLang="en-US" sz="3200" b="1" dirty="0" smtClean="0">
                <a:latin typeface="Times New Roman" pitchFamily="18" charset="0"/>
              </a:rPr>
              <a:t>“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概率密度函数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Probability Density Function</a:t>
            </a:r>
            <a:r>
              <a:rPr kumimoji="1" lang="zh-CN" altLang="en-US" sz="3200" b="1" dirty="0" smtClean="0">
                <a:latin typeface="Times New Roman" pitchFamily="18" charset="0"/>
              </a:rPr>
              <a:t>”</a:t>
            </a:r>
            <a:r>
              <a:rPr kumimoji="1" lang="zh-CN" altLang="en-US" sz="3200" b="1" dirty="0">
                <a:latin typeface="Times New Roman" pitchFamily="18" charset="0"/>
              </a:rPr>
              <a:t>的方式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7544" y="4509120"/>
            <a:ext cx="835292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itchFamily="18" charset="0"/>
              </a:rPr>
              <a:t>       </a:t>
            </a:r>
            <a:r>
              <a:rPr kumimoji="1" lang="zh-CN" altLang="en-US" sz="3200" b="1" dirty="0" smtClean="0">
                <a:latin typeface="Times New Roman" pitchFamily="18" charset="0"/>
              </a:rPr>
              <a:t>下面就</a:t>
            </a:r>
            <a:r>
              <a:rPr kumimoji="1" lang="zh-CN" altLang="en-US" sz="3200" b="1" dirty="0">
                <a:latin typeface="Times New Roman" pitchFamily="18" charset="0"/>
              </a:rPr>
              <a:t>来介绍对连续型随机变量的描述方法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5897"/>
            <a:ext cx="8686800" cy="706090"/>
          </a:xfrm>
        </p:spPr>
        <p:txBody>
          <a:bodyPr>
            <a:normAutofit/>
          </a:bodyPr>
          <a:lstStyle/>
          <a:p>
            <a:r>
              <a:rPr lang="en-US" altLang="zh-CN" dirty="0"/>
              <a:t>§2.3  </a:t>
            </a:r>
            <a:r>
              <a:rPr lang="zh-CN" altLang="en-US" dirty="0" smtClean="0"/>
              <a:t>连续型随机变量</a:t>
            </a:r>
            <a:r>
              <a:rPr lang="zh-CN" altLang="en-US" dirty="0"/>
              <a:t>及其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02763"/>
              </p:ext>
            </p:extLst>
          </p:nvPr>
        </p:nvGraphicFramePr>
        <p:xfrm>
          <a:off x="889939" y="3288371"/>
          <a:ext cx="6718011" cy="165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4" name="Equation" r:id="rId3" imgW="2590560" imgH="609480" progId="Equation.DSMT4">
                  <p:embed/>
                </p:oleObj>
              </mc:Choice>
              <mc:Fallback>
                <p:oleObj name="Equation" r:id="rId3" imgW="2590560" imgH="609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39" y="3288371"/>
                        <a:ext cx="6718011" cy="165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42293"/>
              </p:ext>
            </p:extLst>
          </p:nvPr>
        </p:nvGraphicFramePr>
        <p:xfrm>
          <a:off x="720725" y="1224260"/>
          <a:ext cx="53276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5" name="Equation" r:id="rId5" imgW="1968480" imgH="736560" progId="Equation.DSMT4">
                  <p:embed/>
                </p:oleObj>
              </mc:Choice>
              <mc:Fallback>
                <p:oleObj name="Equation" r:id="rId5" imgW="196848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224260"/>
                        <a:ext cx="53276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757371"/>
              </p:ext>
            </p:extLst>
          </p:nvPr>
        </p:nvGraphicFramePr>
        <p:xfrm>
          <a:off x="658813" y="260648"/>
          <a:ext cx="7900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6" name="Equation" r:id="rId7" imgW="3085920" imgH="355320" progId="Equation.DSMT4">
                  <p:embed/>
                </p:oleObj>
              </mc:Choice>
              <mc:Fallback>
                <p:oleObj name="Equation" r:id="rId7" imgW="308592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60648"/>
                        <a:ext cx="79009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78403"/>
              </p:ext>
            </p:extLst>
          </p:nvPr>
        </p:nvGraphicFramePr>
        <p:xfrm>
          <a:off x="1378816" y="5178795"/>
          <a:ext cx="7065818" cy="6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7" name="Equation" r:id="rId9" imgW="2730240" imgH="228600" progId="Equation.DSMT4">
                  <p:embed/>
                </p:oleObj>
              </mc:Choice>
              <mc:Fallback>
                <p:oleObj name="Equation" r:id="rId9" imgW="27302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816" y="5178795"/>
                        <a:ext cx="7065818" cy="69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28198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29612"/>
              </p:ext>
            </p:extLst>
          </p:nvPr>
        </p:nvGraphicFramePr>
        <p:xfrm>
          <a:off x="777443" y="188640"/>
          <a:ext cx="7516091" cy="170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3" imgW="3314520" imgH="711000" progId="Equation.DSMT4">
                  <p:embed/>
                </p:oleObj>
              </mc:Choice>
              <mc:Fallback>
                <p:oleObj name="Equation" r:id="rId3" imgW="331452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43" y="188640"/>
                        <a:ext cx="7516091" cy="170295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23245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43209"/>
              </p:ext>
            </p:extLst>
          </p:nvPr>
        </p:nvGraphicFramePr>
        <p:xfrm>
          <a:off x="735591" y="2204864"/>
          <a:ext cx="7314045" cy="255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" name="Equation" r:id="rId5" imgW="3124080" imgH="1066680" progId="Equation.DSMT4">
                  <p:embed/>
                </p:oleObj>
              </mc:Choice>
              <mc:Fallback>
                <p:oleObj name="Equation" r:id="rId5" imgW="3124080" imgH="1066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91" y="2204864"/>
                        <a:ext cx="7314045" cy="255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63133"/>
              </p:ext>
            </p:extLst>
          </p:nvPr>
        </p:nvGraphicFramePr>
        <p:xfrm>
          <a:off x="1359766" y="4790955"/>
          <a:ext cx="668481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Equation" r:id="rId7" imgW="2590560" imgH="393480" progId="Equation.DSMT4">
                  <p:embed/>
                </p:oleObj>
              </mc:Choice>
              <mc:Fallback>
                <p:oleObj name="Equation" r:id="rId7" imgW="2590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66" y="4790955"/>
                        <a:ext cx="668481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54015"/>
              </p:ext>
            </p:extLst>
          </p:nvPr>
        </p:nvGraphicFramePr>
        <p:xfrm>
          <a:off x="1187624" y="1915612"/>
          <a:ext cx="5216446" cy="65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2" name="Equation" r:id="rId3" imgW="2019240" imgH="215640" progId="Equation.DSMT4">
                  <p:embed/>
                </p:oleObj>
              </mc:Choice>
              <mc:Fallback>
                <p:oleObj name="Equation" r:id="rId3" imgW="201924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5612"/>
                        <a:ext cx="5216446" cy="65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242393"/>
              </p:ext>
            </p:extLst>
          </p:nvPr>
        </p:nvGraphicFramePr>
        <p:xfrm>
          <a:off x="1585264" y="3109338"/>
          <a:ext cx="25270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"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264" y="3109338"/>
                        <a:ext cx="252701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85477"/>
              </p:ext>
            </p:extLst>
          </p:nvPr>
        </p:nvGraphicFramePr>
        <p:xfrm>
          <a:off x="2696009" y="4004904"/>
          <a:ext cx="5120409" cy="11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"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09" y="4004904"/>
                        <a:ext cx="5120409" cy="1115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355969"/>
              </p:ext>
            </p:extLst>
          </p:nvPr>
        </p:nvGraphicFramePr>
        <p:xfrm>
          <a:off x="1210180" y="332656"/>
          <a:ext cx="6868103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5" name="Equation" r:id="rId9" imgW="2641320" imgH="393480" progId="Equation.DSMT4">
                  <p:embed/>
                </p:oleObj>
              </mc:Choice>
              <mc:Fallback>
                <p:oleObj name="Equation" r:id="rId9" imgW="264132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80" y="332656"/>
                        <a:ext cx="6868103" cy="110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215967"/>
              </p:ext>
            </p:extLst>
          </p:nvPr>
        </p:nvGraphicFramePr>
        <p:xfrm>
          <a:off x="313665" y="1529591"/>
          <a:ext cx="8362791" cy="168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8" name="Equation" r:id="rId3" imgW="2908080" imgH="558720" progId="Equation.DSMT4">
                  <p:embed/>
                </p:oleObj>
              </mc:Choice>
              <mc:Fallback>
                <p:oleObj name="Equation" r:id="rId3" imgW="2908080" imgH="558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65" y="1529591"/>
                        <a:ext cx="8362791" cy="168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2383"/>
              </p:ext>
            </p:extLst>
          </p:nvPr>
        </p:nvGraphicFramePr>
        <p:xfrm>
          <a:off x="574223" y="3801789"/>
          <a:ext cx="450183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29" name="Equation" r:id="rId5" imgW="1562040" imgH="330120" progId="Equation.DSMT4">
                  <p:embed/>
                </p:oleObj>
              </mc:Choice>
              <mc:Fallback>
                <p:oleObj name="Equation" r:id="rId5" imgW="156204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3" y="3801789"/>
                        <a:ext cx="450183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</a:rPr>
                      <m:t>𝐹</m:t>
                    </m:r>
                    <m:r>
                      <a:rPr lang="zh-CN" altLang="en-US" sz="3600">
                        <a:latin typeface="Cambria Math"/>
                      </a:rPr>
                      <m:t>(</m:t>
                    </m:r>
                    <m:r>
                      <a:rPr lang="en-US" altLang="zh-CN" sz="3600" b="0" i="0" smtClean="0">
                        <a:latin typeface="Cambria Math"/>
                      </a:rPr>
                      <m:t>−</m:t>
                    </m:r>
                    <m:r>
                      <a:rPr lang="zh-CN" altLang="en-US" sz="3600">
                        <a:latin typeface="Cambria Math"/>
                      </a:rPr>
                      <m:t>∞)=</m:t>
                    </m:r>
                  </m:oMath>
                </a14:m>
                <a:r>
                  <a:rPr lang="en-US" altLang="zh-CN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5094" r="-7035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3723" y="1052736"/>
            <a:ext cx="515237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定义和相互关系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10" y="3204265"/>
            <a:ext cx="351089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的性质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49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95535" y="1052736"/>
            <a:ext cx="6408713" cy="584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(1) </a:t>
            </a:r>
            <a:r>
              <a:rPr lang="zh-CN" altLang="en-US" dirty="0" smtClean="0"/>
              <a:t>均匀分布 </a:t>
            </a:r>
            <a:r>
              <a:rPr lang="en-US" altLang="zh-CN" dirty="0"/>
              <a:t>Uniform distribution</a:t>
            </a:r>
            <a:endParaRPr lang="zh-CN" altLang="en-US" dirty="0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706813" y="1710118"/>
            <a:ext cx="3397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806905"/>
              </p:ext>
            </p:extLst>
          </p:nvPr>
        </p:nvGraphicFramePr>
        <p:xfrm>
          <a:off x="1693502" y="2214075"/>
          <a:ext cx="4991127" cy="22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Equation" r:id="rId3" imgW="1638000" imgH="736560" progId="Equation.DSMT4">
                  <p:embed/>
                </p:oleObj>
              </mc:Choice>
              <mc:Fallback>
                <p:oleObj name="Equation" r:id="rId3" imgW="1638000" imgH="736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02" y="2214075"/>
                        <a:ext cx="4991127" cy="22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779463" y="4497768"/>
            <a:ext cx="7475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服从区间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均匀分布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088672"/>
              </p:ext>
            </p:extLst>
          </p:nvPr>
        </p:nvGraphicFramePr>
        <p:xfrm>
          <a:off x="3086567" y="5301208"/>
          <a:ext cx="2641616" cy="69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Equation" r:id="rId5" imgW="774360" imgH="203040" progId="Equation.DSMT4">
                  <p:embed/>
                </p:oleObj>
              </mc:Choice>
              <mc:Fallback>
                <p:oleObj name="Equation" r:id="rId5" imgW="7743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67" y="5301208"/>
                        <a:ext cx="2641616" cy="6926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755650" y="5166106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二</a:t>
            </a:r>
            <a:r>
              <a:rPr lang="en-US" altLang="zh-CN" dirty="0"/>
              <a:t>. </a:t>
            </a:r>
            <a:r>
              <a:rPr lang="zh-CN" altLang="en-US" dirty="0"/>
              <a:t>常见连续型随机变量的分布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 autoUpdateAnimBg="0"/>
      <p:bldP spid="136197" grpId="0" autoUpdateAnimBg="0"/>
      <p:bldP spid="136201" grpId="0" autoUpdateAnimBg="0"/>
      <p:bldP spid="1362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11188" y="260648"/>
            <a:ext cx="37417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的分布函数为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99705" y="817106"/>
            <a:ext cx="3567280" cy="2419809"/>
            <a:chOff x="2490" y="1088"/>
            <a:chExt cx="2462" cy="1955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112151"/>
                </p:ext>
              </p:extLst>
            </p:nvPr>
          </p:nvGraphicFramePr>
          <p:xfrm>
            <a:off x="2490" y="1088"/>
            <a:ext cx="1337" cy="1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96" name="Equation" r:id="rId3" imgW="634680" imgH="1041120" progId="Equation.DSMT4">
                    <p:embed/>
                  </p:oleObj>
                </mc:Choice>
                <mc:Fallback>
                  <p:oleObj name="Equation" r:id="rId3" imgW="634680" imgH="10411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088"/>
                          <a:ext cx="1337" cy="1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112332"/>
                </p:ext>
              </p:extLst>
            </p:nvPr>
          </p:nvGraphicFramePr>
          <p:xfrm>
            <a:off x="3837" y="1162"/>
            <a:ext cx="1115" cy="1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97" name="Equation" r:id="rId5" imgW="622080" imgH="990360" progId="Equation.DSMT4">
                    <p:embed/>
                  </p:oleObj>
                </mc:Choice>
                <mc:Fallback>
                  <p:oleObj name="Equation" r:id="rId5" imgW="622080" imgH="9903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1162"/>
                          <a:ext cx="1115" cy="1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31736"/>
              </p:ext>
            </p:extLst>
          </p:nvPr>
        </p:nvGraphicFramePr>
        <p:xfrm>
          <a:off x="1045184" y="1628651"/>
          <a:ext cx="2779014" cy="73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8" name="Equation" r:id="rId7" imgW="1244520" imgH="330120" progId="Equation.DSMT4">
                  <p:embed/>
                </p:oleObj>
              </mc:Choice>
              <mc:Fallback>
                <p:oleObj name="Equation" r:id="rId7" imgW="124452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84" y="1628651"/>
                        <a:ext cx="2779014" cy="737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464120"/>
              </p:ext>
            </p:extLst>
          </p:nvPr>
        </p:nvGraphicFramePr>
        <p:xfrm>
          <a:off x="1115616" y="3533759"/>
          <a:ext cx="2255342" cy="45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9" name="Equation" r:id="rId9" imgW="1015920" imgH="203040" progId="Equation.DSMT4">
                  <p:embed/>
                </p:oleObj>
              </mc:Choice>
              <mc:Fallback>
                <p:oleObj name="Equation" r:id="rId9" imgW="10159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33759"/>
                        <a:ext cx="2255342" cy="45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3348039" y="3336089"/>
            <a:ext cx="4948239" cy="956129"/>
            <a:chOff x="673" y="785"/>
            <a:chExt cx="3117" cy="527"/>
          </a:xfrm>
        </p:grpSpPr>
        <p:graphicFrame>
          <p:nvGraphicFramePr>
            <p:cNvPr id="1639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151718"/>
                </p:ext>
              </p:extLst>
            </p:nvPr>
          </p:nvGraphicFramePr>
          <p:xfrm>
            <a:off x="673" y="787"/>
            <a:ext cx="234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0" name="Equation" r:id="rId11" imgW="1663560" imgH="393480" progId="Equation.DSMT4">
                    <p:embed/>
                  </p:oleObj>
                </mc:Choice>
                <mc:Fallback>
                  <p:oleObj name="Equation" r:id="rId11" imgW="166356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787"/>
                          <a:ext cx="234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568690"/>
                </p:ext>
              </p:extLst>
            </p:nvPr>
          </p:nvGraphicFramePr>
          <p:xfrm>
            <a:off x="3032" y="785"/>
            <a:ext cx="75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1" name="Equation" r:id="rId13" imgW="495000" imgH="393480" progId="Equation.DSMT4">
                    <p:embed/>
                  </p:oleObj>
                </mc:Choice>
                <mc:Fallback>
                  <p:oleObj name="Equation" r:id="rId13" imgW="49500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785"/>
                          <a:ext cx="75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23850" y="4437360"/>
            <a:ext cx="8642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即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落在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内任何长为</a:t>
            </a:r>
            <a:r>
              <a:rPr kumimoji="1" lang="zh-CN" altLang="en-US" sz="3600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 – c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的小区间的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概率与小区间的位置无关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只与其长度成正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比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 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这正是几何概型的情形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build="p" autoUpdateAnimBg="0" advAuto="3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8640"/>
            <a:ext cx="6156325" cy="2808288"/>
            <a:chOff x="720" y="247"/>
            <a:chExt cx="3878" cy="1769"/>
          </a:xfrm>
        </p:grpSpPr>
        <p:sp>
          <p:nvSpPr>
            <p:cNvPr id="17424" name="Line 3"/>
            <p:cNvSpPr>
              <a:spLocks noChangeShapeType="1"/>
            </p:cNvSpPr>
            <p:nvPr/>
          </p:nvSpPr>
          <p:spPr bwMode="auto">
            <a:xfrm>
              <a:off x="720" y="1488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4"/>
            <p:cNvSpPr>
              <a:spLocks noChangeShapeType="1"/>
            </p:cNvSpPr>
            <p:nvPr/>
          </p:nvSpPr>
          <p:spPr bwMode="auto">
            <a:xfrm flipV="1">
              <a:off x="2352" y="38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5"/>
            <p:cNvSpPr txBox="1">
              <a:spLocks noChangeArrowheads="1"/>
            </p:cNvSpPr>
            <p:nvPr/>
          </p:nvSpPr>
          <p:spPr bwMode="auto">
            <a:xfrm>
              <a:off x="4368" y="149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7427" name="Text Box 6"/>
            <p:cNvSpPr txBox="1">
              <a:spLocks noChangeArrowheads="1"/>
            </p:cNvSpPr>
            <p:nvPr/>
          </p:nvSpPr>
          <p:spPr bwMode="auto">
            <a:xfrm>
              <a:off x="1736" y="247"/>
              <a:ext cx="5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28" name="Text Box 7"/>
            <p:cNvSpPr txBox="1">
              <a:spLocks noChangeArrowheads="1"/>
            </p:cNvSpPr>
            <p:nvPr/>
          </p:nvSpPr>
          <p:spPr bwMode="auto">
            <a:xfrm>
              <a:off x="1505" y="145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29" name="Text Box 8"/>
            <p:cNvSpPr txBox="1">
              <a:spLocks noChangeArrowheads="1"/>
            </p:cNvSpPr>
            <p:nvPr/>
          </p:nvSpPr>
          <p:spPr bwMode="auto">
            <a:xfrm>
              <a:off x="3211" y="144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30" name="Line 9"/>
            <p:cNvSpPr>
              <a:spLocks noChangeShapeType="1"/>
            </p:cNvSpPr>
            <p:nvPr/>
          </p:nvSpPr>
          <p:spPr bwMode="auto">
            <a:xfrm>
              <a:off x="1728" y="960"/>
              <a:ext cx="148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ShapeType="1"/>
            </p:cNvSpPr>
            <p:nvPr/>
          </p:nvSpPr>
          <p:spPr bwMode="auto">
            <a:xfrm>
              <a:off x="76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ShapeType="1"/>
            </p:cNvSpPr>
            <p:nvPr/>
          </p:nvSpPr>
          <p:spPr bwMode="auto">
            <a:xfrm>
              <a:off x="319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43000" y="1342753"/>
            <a:ext cx="6156325" cy="4713287"/>
            <a:chOff x="720" y="960"/>
            <a:chExt cx="3878" cy="2969"/>
          </a:xfrm>
        </p:grpSpPr>
        <p:grpSp>
          <p:nvGrpSpPr>
            <p:cNvPr id="17412" name="Group 13"/>
            <p:cNvGrpSpPr>
              <a:grpSpLocks/>
            </p:cNvGrpSpPr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17420" name="Line 14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15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17423" name="Text Box 17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413" name="Line 18"/>
            <p:cNvSpPr>
              <a:spLocks noChangeShapeType="1"/>
            </p:cNvSpPr>
            <p:nvPr/>
          </p:nvSpPr>
          <p:spPr bwMode="auto">
            <a:xfrm>
              <a:off x="1728" y="96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4" name="Line 19"/>
            <p:cNvSpPr>
              <a:spLocks noChangeShapeType="1"/>
            </p:cNvSpPr>
            <p:nvPr/>
          </p:nvSpPr>
          <p:spPr bwMode="auto">
            <a:xfrm>
              <a:off x="3220" y="969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5" name="Text Box 20"/>
            <p:cNvSpPr txBox="1">
              <a:spLocks noChangeArrowheads="1"/>
            </p:cNvSpPr>
            <p:nvPr/>
          </p:nvSpPr>
          <p:spPr bwMode="auto">
            <a:xfrm>
              <a:off x="3190" y="339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16" name="Text Box 21"/>
            <p:cNvSpPr txBox="1">
              <a:spLocks noChangeArrowheads="1"/>
            </p:cNvSpPr>
            <p:nvPr/>
          </p:nvSpPr>
          <p:spPr bwMode="auto">
            <a:xfrm>
              <a:off x="1492" y="33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17" name="Line 22"/>
            <p:cNvSpPr>
              <a:spLocks noChangeShapeType="1"/>
            </p:cNvSpPr>
            <p:nvPr/>
          </p:nvSpPr>
          <p:spPr bwMode="auto">
            <a:xfrm>
              <a:off x="772" y="339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23"/>
            <p:cNvSpPr>
              <a:spLocks noChangeShapeType="1"/>
            </p:cNvSpPr>
            <p:nvPr/>
          </p:nvSpPr>
          <p:spPr bwMode="auto">
            <a:xfrm>
              <a:off x="3220" y="284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24"/>
            <p:cNvSpPr>
              <a:spLocks noChangeShapeType="1"/>
            </p:cNvSpPr>
            <p:nvPr/>
          </p:nvSpPr>
          <p:spPr bwMode="auto">
            <a:xfrm flipH="1">
              <a:off x="1732" y="2832"/>
              <a:ext cx="1488" cy="5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44589"/>
              </p:ext>
            </p:extLst>
          </p:nvPr>
        </p:nvGraphicFramePr>
        <p:xfrm>
          <a:off x="5148064" y="866639"/>
          <a:ext cx="814623" cy="90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Equation" r:id="rId3" imgW="355320" imgH="393480" progId="Equation.DSMT4">
                  <p:embed/>
                </p:oleObj>
              </mc:Choice>
              <mc:Fallback>
                <p:oleObj name="Equation" r:id="rId3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866639"/>
                        <a:ext cx="814623" cy="90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36029"/>
              </p:ext>
            </p:extLst>
          </p:nvPr>
        </p:nvGraphicFramePr>
        <p:xfrm>
          <a:off x="6697371" y="4063109"/>
          <a:ext cx="270459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Equation" r:id="rId5" imgW="88560" imgH="164880" progId="Equation.DSMT4">
                  <p:embed/>
                </p:oleObj>
              </mc:Choice>
              <mc:Fallback>
                <p:oleObj name="Equation" r:id="rId5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71" y="4063109"/>
                        <a:ext cx="270459" cy="50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653621"/>
              </p:ext>
            </p:extLst>
          </p:nvPr>
        </p:nvGraphicFramePr>
        <p:xfrm>
          <a:off x="757238" y="1629247"/>
          <a:ext cx="601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公式" r:id="rId3" imgW="205848" imgH="167568" progId="Equation.3">
                  <p:embed/>
                </p:oleObj>
              </mc:Choice>
              <mc:Fallback>
                <p:oleObj name="公式" r:id="rId3" imgW="205848" imgH="1675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629247"/>
                        <a:ext cx="601662" cy="506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416107"/>
              </p:ext>
            </p:extLst>
          </p:nvPr>
        </p:nvGraphicFramePr>
        <p:xfrm>
          <a:off x="1668823" y="1596054"/>
          <a:ext cx="3912466" cy="60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2" name="Equation" r:id="rId5" imgW="1676160" imgH="215640" progId="Equation.DSMT4">
                  <p:embed/>
                </p:oleObj>
              </mc:Choice>
              <mc:Fallback>
                <p:oleObj name="Equation" r:id="rId5" imgW="167616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23" y="1596054"/>
                        <a:ext cx="3912466" cy="606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012677"/>
              </p:ext>
            </p:extLst>
          </p:nvPr>
        </p:nvGraphicFramePr>
        <p:xfrm>
          <a:off x="2555776" y="2056284"/>
          <a:ext cx="3149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3" name="Equation" r:id="rId7" imgW="1358640" imgH="634680" progId="Equation.DSMT4">
                  <p:embed/>
                </p:oleObj>
              </mc:Choice>
              <mc:Fallback>
                <p:oleObj name="Equation" r:id="rId7" imgW="1358640" imgH="634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56284"/>
                        <a:ext cx="3149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55658"/>
              </p:ext>
            </p:extLst>
          </p:nvPr>
        </p:nvGraphicFramePr>
        <p:xfrm>
          <a:off x="1376363" y="3413164"/>
          <a:ext cx="3556000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4" name="Equation" r:id="rId9" imgW="1511280" imgH="253800" progId="Equation.DSMT4">
                  <p:embed/>
                </p:oleObj>
              </mc:Choice>
              <mc:Fallback>
                <p:oleObj name="Equation" r:id="rId9" imgW="15112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413164"/>
                        <a:ext cx="3556000" cy="72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00375"/>
              </p:ext>
            </p:extLst>
          </p:nvPr>
        </p:nvGraphicFramePr>
        <p:xfrm>
          <a:off x="1416411" y="4122993"/>
          <a:ext cx="5150716" cy="120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Equation" r:id="rId11" imgW="2197080" imgH="482400" progId="Equation.DSMT4">
                  <p:embed/>
                </p:oleObj>
              </mc:Choice>
              <mc:Fallback>
                <p:oleObj name="Equation" r:id="rId11" imgW="219708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11" y="4122993"/>
                        <a:ext cx="5150716" cy="120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707102"/>
              </p:ext>
            </p:extLst>
          </p:nvPr>
        </p:nvGraphicFramePr>
        <p:xfrm>
          <a:off x="2938896" y="5373216"/>
          <a:ext cx="1786659" cy="119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6" name="Equation" r:id="rId13" imgW="736560" imgH="482400" progId="Equation.DSMT4">
                  <p:embed/>
                </p:oleObj>
              </mc:Choice>
              <mc:Fallback>
                <p:oleObj name="Equation" r:id="rId13" imgW="73656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96" y="5373216"/>
                        <a:ext cx="1786659" cy="119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54616"/>
              </p:ext>
            </p:extLst>
          </p:nvPr>
        </p:nvGraphicFramePr>
        <p:xfrm>
          <a:off x="4767841" y="5447329"/>
          <a:ext cx="710045" cy="9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7" name="Equation" r:id="rId15" imgW="266400" imgH="393480" progId="Equation.DSMT4">
                  <p:embed/>
                </p:oleObj>
              </mc:Choice>
              <mc:Fallback>
                <p:oleObj name="Equation" r:id="rId15" imgW="2664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41" y="5447329"/>
                        <a:ext cx="710045" cy="98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5940425" y="1484784"/>
            <a:ext cx="3132138" cy="13731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ax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+bx+c=0</a:t>
            </a:r>
            <a:r>
              <a:rPr lang="zh-CN" altLang="en-US" sz="2800" dirty="0"/>
              <a:t>有实根的条件：</a:t>
            </a:r>
          </a:p>
          <a:p>
            <a:pPr eaLnBrk="1" hangingPunct="1"/>
            <a:r>
              <a:rPr lang="en-US" altLang="zh-CN" sz="2800" dirty="0"/>
              <a:t>a&gt;0</a:t>
            </a:r>
            <a:r>
              <a:rPr lang="zh-CN" altLang="en-US" sz="2800" dirty="0"/>
              <a:t>且</a:t>
            </a:r>
            <a:r>
              <a:rPr lang="en-US" altLang="zh-CN" sz="2800" dirty="0" smtClean="0"/>
              <a:t>b</a:t>
            </a:r>
            <a:r>
              <a:rPr lang="en-US" altLang="zh-CN" sz="2800" baseline="30000" dirty="0" smtClean="0"/>
              <a:t>2</a:t>
            </a:r>
            <a:r>
              <a:rPr lang="en-US" altLang="zh-CN" sz="2800" dirty="0" smtClean="0"/>
              <a:t>-4ac≥0</a:t>
            </a:r>
            <a:endParaRPr lang="en-US" altLang="zh-CN" sz="28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9552" y="188640"/>
            <a:ext cx="8064252" cy="113877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 smtClean="0">
                <a:latin typeface="Times New Roman" pitchFamily="18" charset="0"/>
              </a:rPr>
              <a:t>设随机变量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zh-CN" altLang="en-US" sz="3200" dirty="0" smtClean="0">
                <a:latin typeface="Times New Roman" pitchFamily="18" charset="0"/>
              </a:rPr>
              <a:t>服从区间</a:t>
            </a:r>
            <a:r>
              <a:rPr kumimoji="1" lang="en-US" altLang="zh-CN" sz="3200" dirty="0" smtClean="0">
                <a:latin typeface="Times New Roman" pitchFamily="18" charset="0"/>
              </a:rPr>
              <a:t>[1,6]</a:t>
            </a:r>
            <a:r>
              <a:rPr kumimoji="1" lang="zh-CN" altLang="en-US" sz="3200" dirty="0" smtClean="0">
                <a:latin typeface="Times New Roman" pitchFamily="18" charset="0"/>
              </a:rPr>
              <a:t>上的均匀分布，试求方程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baseline="30000" dirty="0" smtClean="0">
                <a:latin typeface="Times New Roman" pitchFamily="18" charset="0"/>
              </a:rPr>
              <a:t>2</a:t>
            </a:r>
            <a:r>
              <a:rPr kumimoji="1" lang="en-US" altLang="zh-CN" sz="3200" dirty="0" smtClean="0">
                <a:latin typeface="Times New Roman" pitchFamily="18" charset="0"/>
              </a:rPr>
              <a:t>+</a:t>
            </a:r>
            <a:r>
              <a:rPr kumimoji="1" lang="en-US" altLang="zh-CN" sz="3200" i="1" dirty="0" smtClean="0">
                <a:latin typeface="Times New Roman" pitchFamily="18" charset="0"/>
              </a:rPr>
              <a:t>Xx</a:t>
            </a:r>
            <a:r>
              <a:rPr kumimoji="1" lang="en-US" altLang="zh-CN" sz="3200" dirty="0" smtClean="0">
                <a:latin typeface="Times New Roman" pitchFamily="18" charset="0"/>
              </a:rPr>
              <a:t>+1=0</a:t>
            </a:r>
            <a:r>
              <a:rPr kumimoji="1" lang="zh-CN" altLang="en-US" sz="3200" dirty="0" smtClean="0">
                <a:latin typeface="Times New Roman" pitchFamily="18" charset="0"/>
              </a:rPr>
              <a:t>有实根的概率。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17524" y="273050"/>
            <a:ext cx="6862788" cy="584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(2) </a:t>
            </a:r>
            <a:r>
              <a:rPr lang="zh-CN" altLang="en-US" dirty="0" smtClean="0"/>
              <a:t>指数分布 </a:t>
            </a:r>
            <a:r>
              <a:rPr lang="en-US" altLang="zh-CN" dirty="0" smtClean="0"/>
              <a:t>Exponential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27125" y="915988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26317"/>
              </p:ext>
            </p:extLst>
          </p:nvPr>
        </p:nvGraphicFramePr>
        <p:xfrm>
          <a:off x="1550988" y="1570038"/>
          <a:ext cx="3933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1" name="Equation" r:id="rId3" imgW="1396800" imgH="583920" progId="Equation.DSMT4">
                  <p:embed/>
                </p:oleObj>
              </mc:Choice>
              <mc:Fallback>
                <p:oleObj name="Equation" r:id="rId3" imgW="139680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570038"/>
                        <a:ext cx="3933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81000" y="3276600"/>
            <a:ext cx="677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服从</a:t>
            </a:r>
            <a:r>
              <a:rPr kumimoji="1" lang="zh-CN" altLang="en-US" sz="3600" dirty="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参数为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指数分布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4038609"/>
            <a:ext cx="2895602" cy="658814"/>
            <a:chOff x="768" y="2703"/>
            <a:chExt cx="1824" cy="415"/>
          </a:xfrm>
        </p:grpSpPr>
        <p:graphicFrame>
          <p:nvGraphicFramePr>
            <p:cNvPr id="1946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0525958"/>
                </p:ext>
              </p:extLst>
            </p:nvPr>
          </p:nvGraphicFramePr>
          <p:xfrm>
            <a:off x="1507" y="2757"/>
            <a:ext cx="108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22" name="Equation" r:id="rId5" imgW="647640" imgH="203040" progId="Equation.DSMT4">
                    <p:embed/>
                  </p:oleObj>
                </mc:Choice>
                <mc:Fallback>
                  <p:oleObj name="Equation" r:id="rId5" imgW="64764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757"/>
                          <a:ext cx="1085" cy="36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768" y="2703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记作</a:t>
              </a:r>
            </a:p>
          </p:txBody>
        </p:sp>
      </p:grp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83568" y="5013176"/>
            <a:ext cx="3583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的分布函数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zh-CN" altLang="en-US" sz="3600" i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82932"/>
              </p:ext>
            </p:extLst>
          </p:nvPr>
        </p:nvGraphicFramePr>
        <p:xfrm>
          <a:off x="4441825" y="4725144"/>
          <a:ext cx="32527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3" name="Equation" r:id="rId7" imgW="1498320" imgH="457200" progId="Equation.DSMT4">
                  <p:embed/>
                </p:oleObj>
              </mc:Choice>
              <mc:Fallback>
                <p:oleObj name="Equation" r:id="rId7" imgW="1498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725144"/>
                        <a:ext cx="32527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003925" y="2068513"/>
            <a:ext cx="2465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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为常数</a:t>
            </a:r>
            <a:endParaRPr kumimoji="1" lang="zh-CN" altLang="en-US" sz="32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7" grpId="0" autoUpdateAnimBg="0"/>
      <p:bldP spid="141321" grpId="0" autoUpdateAnimBg="0"/>
      <p:bldP spid="1413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3676650"/>
            <a:ext cx="5181600" cy="590550"/>
            <a:chOff x="912" y="2316"/>
            <a:chExt cx="3264" cy="372"/>
          </a:xfrm>
        </p:grpSpPr>
        <p:sp>
          <p:nvSpPr>
            <p:cNvPr id="20502" name="Line 3"/>
            <p:cNvSpPr>
              <a:spLocks noChangeShapeType="1"/>
            </p:cNvSpPr>
            <p:nvPr/>
          </p:nvSpPr>
          <p:spPr bwMode="auto">
            <a:xfrm>
              <a:off x="912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Text Box 4"/>
            <p:cNvSpPr txBox="1">
              <a:spLocks noChangeArrowheads="1"/>
            </p:cNvSpPr>
            <p:nvPr/>
          </p:nvSpPr>
          <p:spPr bwMode="auto">
            <a:xfrm>
              <a:off x="2342" y="23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43000" y="3429000"/>
            <a:ext cx="6156325" cy="2808288"/>
            <a:chOff x="720" y="2160"/>
            <a:chExt cx="3878" cy="1769"/>
          </a:xfrm>
        </p:grpSpPr>
        <p:grpSp>
          <p:nvGrpSpPr>
            <p:cNvPr id="20494" name="Group 6"/>
            <p:cNvGrpSpPr>
              <a:grpSpLocks/>
            </p:cNvGrpSpPr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20498" name="Line 7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8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0" name="Text Box 9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20501" name="Text Box 10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772" y="3399"/>
              <a:ext cx="15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Arc 12"/>
            <p:cNvSpPr>
              <a:spLocks/>
            </p:cNvSpPr>
            <p:nvPr/>
          </p:nvSpPr>
          <p:spPr bwMode="auto">
            <a:xfrm flipH="1">
              <a:off x="2383" y="2736"/>
              <a:ext cx="14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3"/>
            <p:cNvSpPr txBox="1">
              <a:spLocks noChangeArrowheads="1"/>
            </p:cNvSpPr>
            <p:nvPr/>
          </p:nvSpPr>
          <p:spPr bwMode="auto">
            <a:xfrm>
              <a:off x="2346" y="33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43000" y="381000"/>
            <a:ext cx="6156325" cy="2808288"/>
            <a:chOff x="720" y="245"/>
            <a:chExt cx="3878" cy="1769"/>
          </a:xfrm>
        </p:grpSpPr>
        <p:sp>
          <p:nvSpPr>
            <p:cNvPr id="20485" name="Arc 15"/>
            <p:cNvSpPr>
              <a:spLocks/>
            </p:cNvSpPr>
            <p:nvPr/>
          </p:nvSpPr>
          <p:spPr bwMode="auto">
            <a:xfrm flipH="1" flipV="1">
              <a:off x="2370" y="600"/>
              <a:ext cx="1536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86" name="Group 16"/>
            <p:cNvGrpSpPr>
              <a:grpSpLocks/>
            </p:cNvGrpSpPr>
            <p:nvPr/>
          </p:nvGrpSpPr>
          <p:grpSpPr bwMode="auto">
            <a:xfrm>
              <a:off x="720" y="245"/>
              <a:ext cx="3878" cy="1769"/>
              <a:chOff x="720" y="245"/>
              <a:chExt cx="3878" cy="1769"/>
            </a:xfrm>
          </p:grpSpPr>
          <p:grpSp>
            <p:nvGrpSpPr>
              <p:cNvPr id="20487" name="Group 17"/>
              <p:cNvGrpSpPr>
                <a:grpSpLocks/>
              </p:cNvGrpSpPr>
              <p:nvPr/>
            </p:nvGrpSpPr>
            <p:grpSpPr bwMode="auto">
              <a:xfrm>
                <a:off x="720" y="245"/>
                <a:ext cx="3878" cy="1769"/>
                <a:chOff x="720" y="583"/>
                <a:chExt cx="3878" cy="1769"/>
              </a:xfrm>
            </p:grpSpPr>
            <p:sp>
              <p:nvSpPr>
                <p:cNvPr id="20490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37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52" y="72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8" y="1829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04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36" y="583"/>
                  <a:ext cx="59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f</a:t>
                  </a:r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 ( </a:t>
                  </a:r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)</a:t>
                  </a:r>
                  <a:endParaRPr kumimoji="1" lang="en-US" altLang="zh-CN" sz="3200" i="1">
                    <a:latin typeface="Times New Roman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0488" name="Line 22"/>
              <p:cNvSpPr>
                <a:spLocks noChangeShapeType="1"/>
              </p:cNvSpPr>
              <p:nvPr/>
            </p:nvSpPr>
            <p:spPr bwMode="auto">
              <a:xfrm>
                <a:off x="768" y="1479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9" name="Text Box 23"/>
              <p:cNvSpPr txBox="1">
                <a:spLocks noChangeArrowheads="1"/>
              </p:cNvSpPr>
              <p:nvPr/>
            </p:nvSpPr>
            <p:spPr bwMode="auto">
              <a:xfrm>
                <a:off x="2352" y="14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83033" y="980728"/>
            <a:ext cx="850944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200" dirty="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是随机变量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若存在一个非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负可积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函数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使得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5997"/>
              </p:ext>
            </p:extLst>
          </p:nvPr>
        </p:nvGraphicFramePr>
        <p:xfrm>
          <a:off x="2170505" y="2188660"/>
          <a:ext cx="5676117" cy="90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3" imgW="2171520" imgH="330120" progId="Equation.DSMT4">
                  <p:embed/>
                </p:oleObj>
              </mc:Choice>
              <mc:Fallback>
                <p:oleObj name="Equation" r:id="rId3" imgW="217152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05" y="2188660"/>
                        <a:ext cx="5676117" cy="90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83033" y="3200053"/>
            <a:ext cx="8653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分布函数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Distribution Function /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Cumulative Distribution 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Function)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00062" y="4449639"/>
            <a:ext cx="83924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称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连续型 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6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概率密度函数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(Probability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36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ensity Function)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简记为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PDF</a:t>
            </a:r>
            <a:r>
              <a:rPr kumimoji="1" lang="en-US" altLang="zh-CN" sz="36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b="1" i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5897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连续型</a:t>
            </a:r>
            <a:r>
              <a:rPr lang="zh-CN" altLang="en-US" dirty="0" smtClean="0"/>
              <a:t>随机变量</a:t>
            </a:r>
            <a:r>
              <a:rPr lang="en-US" altLang="zh-CN" smtClean="0"/>
              <a:t>Continuous </a:t>
            </a:r>
            <a:r>
              <a:rPr lang="en-US" altLang="zh-CN" dirty="0" smtClean="0"/>
              <a:t>RV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utoUpdateAnimBg="0"/>
      <p:bldP spid="112647" grpId="0" autoUpdateAnimBg="0"/>
      <p:bldP spid="1126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98475" y="692696"/>
            <a:ext cx="20129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3399FF"/>
                </a:solidFill>
                <a:latin typeface="Times New Roman" pitchFamily="18" charset="0"/>
                <a:ea typeface="黑体" pitchFamily="2" charset="-122"/>
              </a:rPr>
              <a:t>应用场合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555875" y="7212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</a:rPr>
              <a:t>用指数分布描述的实例有：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68313" y="18007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随机服务系统中的服务时间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68313" y="2808833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电话问题中的通话时间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3889921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无线电元件的寿命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12763" y="456778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动物的寿命</a:t>
            </a:r>
          </a:p>
        </p:txBody>
      </p:sp>
      <p:sp>
        <p:nvSpPr>
          <p:cNvPr id="143368" name="AutoShape 8"/>
          <p:cNvSpPr>
            <a:spLocks/>
          </p:cNvSpPr>
          <p:nvPr/>
        </p:nvSpPr>
        <p:spPr bwMode="auto">
          <a:xfrm>
            <a:off x="4430713" y="4066133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03800" y="3818483"/>
            <a:ext cx="3800475" cy="174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itchFamily="18" charset="0"/>
              </a:rPr>
              <a:t>       </a:t>
            </a:r>
            <a:r>
              <a:rPr kumimoji="1" lang="zh-CN" altLang="en-US" sz="3600">
                <a:latin typeface="Times New Roman" pitchFamily="18" charset="0"/>
              </a:rPr>
              <a:t>指数分布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</a:rPr>
              <a:t>常作为各种“寿命”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</a:rPr>
              <a:t>     分布的近似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nimBg="1"/>
      <p:bldP spid="14336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638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666875" y="958850"/>
            <a:ext cx="298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~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</a:rPr>
              <a:t>Ｅ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67544" y="5805264"/>
            <a:ext cx="800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itchFamily="18" charset="0"/>
              </a:rPr>
              <a:t>故又把指数分布称为“永远年轻”的分布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706711"/>
              </p:ext>
            </p:extLst>
          </p:nvPr>
        </p:nvGraphicFramePr>
        <p:xfrm>
          <a:off x="2068683" y="1616992"/>
          <a:ext cx="4919616" cy="65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"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683" y="1616992"/>
                        <a:ext cx="4919616" cy="659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20700" y="225425"/>
            <a:ext cx="58336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</a:rPr>
              <a:t>指数分布的“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</a:rPr>
              <a:t>无记忆性</a:t>
            </a:r>
            <a:r>
              <a:rPr kumimoji="1" lang="zh-CN" altLang="en-US" sz="4000" dirty="0">
                <a:latin typeface="Times New Roman" pitchFamily="18" charset="0"/>
              </a:rPr>
              <a:t>”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533400" y="21494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事实上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040124"/>
              </p:ext>
            </p:extLst>
          </p:nvPr>
        </p:nvGraphicFramePr>
        <p:xfrm>
          <a:off x="467544" y="2606676"/>
          <a:ext cx="8276893" cy="99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" name="Equation" r:id="rId5" imgW="3492360" imgH="419040" progId="Equation.DSMT4">
                  <p:embed/>
                </p:oleObj>
              </mc:Choice>
              <mc:Fallback>
                <p:oleObj name="Equation" r:id="rId5" imgW="349236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6676"/>
                        <a:ext cx="8276893" cy="99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027599"/>
              </p:ext>
            </p:extLst>
          </p:nvPr>
        </p:nvGraphicFramePr>
        <p:xfrm>
          <a:off x="3335600" y="3628102"/>
          <a:ext cx="5196840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0" name="Equation" r:id="rId7" imgW="1993680" imgH="863280" progId="Equation.DSMT4">
                  <p:embed/>
                </p:oleObj>
              </mc:Choice>
              <mc:Fallback>
                <p:oleObj name="Equation" r:id="rId7" imgW="1993680" imgH="863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00" y="3628102"/>
                        <a:ext cx="5196840" cy="224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367581" y="958850"/>
            <a:ext cx="1108075" cy="65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</a:rPr>
              <a:t>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90" grpId="0" autoUpdateAnimBg="0"/>
      <p:bldP spid="14439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70387"/>
              </p:ext>
            </p:extLst>
          </p:nvPr>
        </p:nvGraphicFramePr>
        <p:xfrm>
          <a:off x="684213" y="2045990"/>
          <a:ext cx="5508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name="公式" r:id="rId4" imgW="205848" imgH="167568" progId="Equation.3">
                  <p:embed/>
                </p:oleObj>
              </mc:Choice>
              <mc:Fallback>
                <p:oleObj name="公式" r:id="rId4" imgW="205848" imgH="1675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45990"/>
                        <a:ext cx="550862" cy="463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545109"/>
              </p:ext>
            </p:extLst>
          </p:nvPr>
        </p:nvGraphicFramePr>
        <p:xfrm>
          <a:off x="1419225" y="1988840"/>
          <a:ext cx="2587756" cy="51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5" name="Equation" r:id="rId6" imgW="1091880" imgH="215640" progId="Equation.DSMT4">
                  <p:embed/>
                </p:oleObj>
              </mc:Choice>
              <mc:Fallback>
                <p:oleObj name="Equation" r:id="rId6" imgW="109188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988840"/>
                        <a:ext cx="2587756" cy="511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77572"/>
              </p:ext>
            </p:extLst>
          </p:nvPr>
        </p:nvGraphicFramePr>
        <p:xfrm>
          <a:off x="2738438" y="2405658"/>
          <a:ext cx="3594413" cy="161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6" name="Equation" r:id="rId8" imgW="1473120" imgH="660240" progId="Equation.DSMT4">
                  <p:embed/>
                </p:oleObj>
              </mc:Choice>
              <mc:Fallback>
                <p:oleObj name="Equation" r:id="rId8" imgW="1473120" imgH="660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05658"/>
                        <a:ext cx="3594413" cy="1610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71371"/>
              </p:ext>
            </p:extLst>
          </p:nvPr>
        </p:nvGraphicFramePr>
        <p:xfrm>
          <a:off x="1403351" y="4288681"/>
          <a:ext cx="3098117" cy="5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Equation" r:id="rId10" imgW="1269720" imgH="215640" progId="Equation.DSMT4">
                  <p:embed/>
                </p:oleObj>
              </mc:Choice>
              <mc:Fallback>
                <p:oleObj name="Equation" r:id="rId10" imgW="12697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4288681"/>
                        <a:ext cx="3098117" cy="5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060980"/>
              </p:ext>
            </p:extLst>
          </p:nvPr>
        </p:nvGraphicFramePr>
        <p:xfrm>
          <a:off x="4449764" y="4009281"/>
          <a:ext cx="2014171" cy="117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8" name="Equation" r:id="rId12" imgW="825480" imgH="482400" progId="Equation.DSMT4">
                  <p:embed/>
                </p:oleObj>
              </mc:Choice>
              <mc:Fallback>
                <p:oleObj name="Equation" r:id="rId12" imgW="8254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4" y="4009281"/>
                        <a:ext cx="2014171" cy="117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03545"/>
              </p:ext>
            </p:extLst>
          </p:nvPr>
        </p:nvGraphicFramePr>
        <p:xfrm>
          <a:off x="6397625" y="4301381"/>
          <a:ext cx="1599671" cy="50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9" name="Equation" r:id="rId14" imgW="647640" imgH="203040" progId="Equation.DSMT4">
                  <p:embed/>
                </p:oleObj>
              </mc:Choice>
              <mc:Fallback>
                <p:oleObj name="Equation" r:id="rId14" imgW="64764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4301381"/>
                        <a:ext cx="1599671" cy="501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4213" y="5285631"/>
            <a:ext cx="3384550" cy="519113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有没有更简便方法？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261388"/>
              </p:ext>
            </p:extLst>
          </p:nvPr>
        </p:nvGraphicFramePr>
        <p:xfrm>
          <a:off x="4067175" y="5307856"/>
          <a:ext cx="4866368" cy="48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16" imgW="2019240" imgH="203040" progId="Equation.DSMT4">
                  <p:embed/>
                </p:oleObj>
              </mc:Choice>
              <mc:Fallback>
                <p:oleObj name="Equation" r:id="rId16" imgW="201924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07856"/>
                        <a:ext cx="4866368" cy="48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9925" y="125598"/>
            <a:ext cx="8712324" cy="171739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3200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dirty="0" smtClean="0">
                <a:latin typeface="Times New Roman" pitchFamily="18" charset="0"/>
              </a:rPr>
              <a:t>设打一次电话所用的时间</a:t>
            </a:r>
            <a:r>
              <a:rPr kumimoji="1" lang="en-US" altLang="zh-CN" sz="2800" i="1" dirty="0" smtClean="0">
                <a:latin typeface="Times New Roman" pitchFamily="18" charset="0"/>
              </a:rPr>
              <a:t>X</a:t>
            </a:r>
            <a:r>
              <a:rPr kumimoji="1" lang="en-US" altLang="zh-CN" sz="2800" dirty="0" smtClean="0">
                <a:latin typeface="Times New Roman" pitchFamily="18" charset="0"/>
              </a:rPr>
              <a:t>(</a:t>
            </a:r>
            <a:r>
              <a:rPr kumimoji="1" lang="zh-CN" altLang="en-US" sz="2800" dirty="0" smtClean="0">
                <a:latin typeface="Times New Roman" pitchFamily="18" charset="0"/>
              </a:rPr>
              <a:t>单位</a:t>
            </a:r>
            <a:r>
              <a:rPr kumimoji="1" lang="en-US" altLang="zh-CN" sz="2800" dirty="0" smtClean="0">
                <a:latin typeface="Times New Roman" pitchFamily="18" charset="0"/>
              </a:rPr>
              <a:t>:</a:t>
            </a:r>
            <a:r>
              <a:rPr kumimoji="1" lang="zh-CN" altLang="en-US" sz="2800" dirty="0" smtClean="0">
                <a:latin typeface="Times New Roman" pitchFamily="18" charset="0"/>
              </a:rPr>
              <a:t>分钟</a:t>
            </a:r>
            <a:r>
              <a:rPr kumimoji="1" lang="en-US" altLang="zh-CN" sz="2800" dirty="0" smtClean="0">
                <a:latin typeface="Times New Roman" pitchFamily="18" charset="0"/>
              </a:rPr>
              <a:t>)</a:t>
            </a:r>
            <a:r>
              <a:rPr kumimoji="1" lang="zh-CN" altLang="en-US" sz="2800" dirty="0" smtClean="0">
                <a:latin typeface="Times New Roman" pitchFamily="18" charset="0"/>
              </a:rPr>
              <a:t>是以</a:t>
            </a:r>
            <a:r>
              <a:rPr kumimoji="1" lang="el-GR" altLang="zh-CN" sz="2800" i="1" dirty="0" smtClean="0">
                <a:latin typeface="Times New Roman"/>
                <a:cs typeface="Times New Roman"/>
              </a:rPr>
              <a:t>λ</a:t>
            </a:r>
            <a:r>
              <a:rPr kumimoji="1" lang="en-US" altLang="zh-CN" sz="2800" dirty="0" smtClean="0">
                <a:latin typeface="Times New Roman"/>
                <a:cs typeface="Times New Roman"/>
              </a:rPr>
              <a:t>=0.1</a:t>
            </a:r>
            <a:r>
              <a:rPr kumimoji="1" lang="zh-CN" altLang="en-US" sz="2800" dirty="0" smtClean="0">
                <a:latin typeface="Times New Roman"/>
                <a:cs typeface="Times New Roman"/>
              </a:rPr>
              <a:t>为参数的指数随机变量。如果某人刚好在你前面走进公用电话间，求你需等待</a:t>
            </a:r>
            <a:r>
              <a:rPr kumimoji="1" lang="en-US" altLang="zh-CN" sz="2800" dirty="0" smtClean="0">
                <a:latin typeface="Times New Roman"/>
                <a:cs typeface="Times New Roman"/>
              </a:rPr>
              <a:t>10</a:t>
            </a:r>
            <a:r>
              <a:rPr kumimoji="1" lang="zh-CN" altLang="en-US" sz="2800" dirty="0" smtClean="0">
                <a:latin typeface="Times New Roman"/>
                <a:cs typeface="Times New Roman"/>
              </a:rPr>
              <a:t>分钟到</a:t>
            </a:r>
            <a:r>
              <a:rPr kumimoji="1" lang="en-US" altLang="zh-CN" sz="2800" dirty="0" smtClean="0">
                <a:latin typeface="Times New Roman"/>
                <a:cs typeface="Times New Roman"/>
              </a:rPr>
              <a:t>20</a:t>
            </a:r>
            <a:r>
              <a:rPr kumimoji="1" lang="zh-CN" altLang="en-US" sz="2800" dirty="0" smtClean="0">
                <a:latin typeface="Times New Roman"/>
                <a:cs typeface="Times New Roman"/>
              </a:rPr>
              <a:t>分钟之间的概率。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55024" cy="5847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(3) </a:t>
            </a:r>
            <a:r>
              <a:rPr lang="zh-CN" altLang="en-US" dirty="0" smtClean="0"/>
              <a:t>正态分布 </a:t>
            </a:r>
            <a:r>
              <a:rPr lang="en-US" altLang="zh-CN" dirty="0" smtClean="0"/>
              <a:t>Normal/Gaussian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27125" y="1463675"/>
            <a:ext cx="397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749551"/>
              </p:ext>
            </p:extLst>
          </p:nvPr>
        </p:nvGraphicFramePr>
        <p:xfrm>
          <a:off x="751847" y="2102554"/>
          <a:ext cx="7065572" cy="13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8" name="Equation" r:id="rId3" imgW="2476440" imgH="482400" progId="Equation.DSMT4">
                  <p:embed/>
                </p:oleObj>
              </mc:Choice>
              <mc:Fallback>
                <p:oleObj name="Equation" r:id="rId3" imgW="247644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7" y="2102554"/>
                        <a:ext cx="7065572" cy="137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066800" y="4365104"/>
            <a:ext cx="759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服从参数为 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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,  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2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正态分布</a:t>
            </a:r>
            <a:endParaRPr kumimoji="1" lang="zh-CN" altLang="en-US" sz="3600" i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5229200"/>
            <a:ext cx="4365298" cy="646331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记作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~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 ,  </a:t>
            </a:r>
            <a:r>
              <a:rPr kumimoji="1" lang="en-US" altLang="zh-CN" sz="3600" b="1" baseline="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Euclid Symbol" pitchFamily="18" charset="2"/>
              </a:rPr>
              <a:t>2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4063" y="3521079"/>
            <a:ext cx="3824450" cy="714376"/>
            <a:chOff x="670" y="1786"/>
            <a:chExt cx="2140" cy="450"/>
          </a:xfrm>
        </p:grpSpPr>
        <p:graphicFrame>
          <p:nvGraphicFramePr>
            <p:cNvPr id="2458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7046410"/>
                </p:ext>
              </p:extLst>
            </p:nvPr>
          </p:nvGraphicFramePr>
          <p:xfrm>
            <a:off x="670" y="1864"/>
            <a:ext cx="63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39" name="Equation" r:id="rId5" imgW="304560" imgH="164880" progId="Equation.DSMT4">
                    <p:embed/>
                  </p:oleObj>
                </mc:Choice>
                <mc:Fallback>
                  <p:oleObj name="Equation" r:id="rId5" imgW="304560" imgH="1648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864"/>
                          <a:ext cx="63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238" y="1786"/>
              <a:ext cx="11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为常数，</a:t>
              </a:r>
            </a:p>
          </p:txBody>
        </p:sp>
        <p:graphicFrame>
          <p:nvGraphicFramePr>
            <p:cNvPr id="2458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972484"/>
                </p:ext>
              </p:extLst>
            </p:nvPr>
          </p:nvGraphicFramePr>
          <p:xfrm>
            <a:off x="2161" y="1839"/>
            <a:ext cx="6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0" name="Equation" r:id="rId7" imgW="380880" imgH="177480" progId="Equation.DSMT4">
                    <p:embed/>
                  </p:oleObj>
                </mc:Choice>
                <mc:Fallback>
                  <p:oleObj name="Equation" r:id="rId7" imgW="38088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1839"/>
                          <a:ext cx="6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868144" y="5229225"/>
            <a:ext cx="3185487" cy="6463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亦称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高斯分布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7" grpId="0" autoUpdateAnimBg="0"/>
      <p:bldP spid="146438" grpId="0" animBg="1" autoUpdateAnimBg="0"/>
      <p:bldP spid="14644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547813" y="3212182"/>
            <a:ext cx="6096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itchFamily="2" charset="-122"/>
              </a:rPr>
              <a:t>    </a:t>
            </a:r>
            <a:r>
              <a:rPr kumimoji="1" lang="zh-CN" altLang="en-US" sz="3200" b="1">
                <a:latin typeface="宋体" pitchFamily="2" charset="-122"/>
              </a:rPr>
              <a:t>正态分布在十九世纪前叶由高斯加以推广，所以通常称为高斯分布</a:t>
            </a:r>
            <a:r>
              <a:rPr kumimoji="1" lang="en-US" altLang="zh-CN" sz="3200" b="1">
                <a:latin typeface="宋体" pitchFamily="2" charset="-122"/>
              </a:rPr>
              <a:t>.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76375" y="908720"/>
            <a:ext cx="60483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itchFamily="2" charset="-122"/>
              </a:rPr>
              <a:t>    </a:t>
            </a:r>
            <a:r>
              <a:rPr kumimoji="1" lang="zh-CN" altLang="en-US" sz="3200" b="1" dirty="0">
                <a:latin typeface="宋体" pitchFamily="2" charset="-122"/>
              </a:rPr>
              <a:t>德莫佛最早发现了二项概率的一个近似公式，这一公式被认为是</a:t>
            </a:r>
            <a:r>
              <a:rPr kumimoji="1" lang="zh-CN" altLang="en-US" sz="3200" b="1" dirty="0">
                <a:latin typeface="Times New Roman" pitchFamily="18" charset="0"/>
              </a:rPr>
              <a:t>正态分布的首次露面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06500" y="404664"/>
            <a:ext cx="6553200" cy="609600"/>
            <a:chOff x="624" y="279"/>
            <a:chExt cx="4128" cy="384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itchFamily="18" charset="0"/>
                </a:rPr>
                <a:t>     </a:t>
              </a:r>
              <a:r>
                <a:rPr kumimoji="1" lang="zh-CN" altLang="en-US" sz="3200" b="1">
                  <a:latin typeface="Times New Roman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663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3574989"/>
                </p:ext>
              </p:extLst>
            </p:nvPr>
          </p:nvGraphicFramePr>
          <p:xfrm>
            <a:off x="2127" y="279"/>
            <a:ext cx="10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4" name="Equation" r:id="rId4" imgW="609480" imgH="228600" progId="Equation.DSMT4">
                    <p:embed/>
                  </p:oleObj>
                </mc:Choice>
                <mc:Fallback>
                  <p:oleObj name="Equation" r:id="rId4" imgW="6094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79"/>
                          <a:ext cx="10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77900" y="3717032"/>
            <a:ext cx="7772400" cy="1260475"/>
            <a:chOff x="336" y="2448"/>
            <a:chExt cx="4896" cy="794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6" y="2448"/>
              <a:ext cx="4896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latin typeface="宋体" pitchFamily="2" charset="-122"/>
                </a:rPr>
                <a:t>    </a:t>
              </a:r>
              <a:r>
                <a:rPr kumimoji="1" lang="zh-CN" altLang="en-US" sz="3200" b="1" dirty="0">
                  <a:latin typeface="宋体" pitchFamily="2" charset="-122"/>
                </a:rPr>
                <a:t>正态分布的密度曲线是一条关于  对称的钟形曲线</a:t>
              </a:r>
              <a:r>
                <a:rPr kumimoji="1" lang="en-US" altLang="zh-CN" sz="3200" b="1" dirty="0">
                  <a:latin typeface="宋体" pitchFamily="2" charset="-122"/>
                </a:rPr>
                <a:t>.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  <p:graphicFrame>
          <p:nvGraphicFramePr>
            <p:cNvPr id="26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649323"/>
                </p:ext>
              </p:extLst>
            </p:nvPr>
          </p:nvGraphicFramePr>
          <p:xfrm>
            <a:off x="4480" y="2502"/>
            <a:ext cx="31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5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502"/>
                          <a:ext cx="31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8488" name="Picture 8" descr="正态图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257152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042988" y="5013176"/>
            <a:ext cx="73949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itchFamily="2" charset="-122"/>
              </a:rPr>
              <a:t>特点是“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itchFamily="2" charset="-122"/>
              </a:rPr>
              <a:t>两头小，中间大，左右对称</a:t>
            </a:r>
            <a:r>
              <a:rPr kumimoji="1" lang="zh-CN" altLang="en-US" sz="3200" b="1" dirty="0">
                <a:latin typeface="宋体" pitchFamily="2" charset="-122"/>
              </a:rPr>
              <a:t>”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3"/>
          <p:cNvSpPr>
            <a:spLocks noChangeArrowheads="1"/>
          </p:cNvSpPr>
          <p:nvPr/>
        </p:nvSpPr>
        <p:spPr bwMode="auto">
          <a:xfrm>
            <a:off x="609600" y="3656114"/>
            <a:ext cx="82296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el-GR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决定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了图形的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中心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center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位置，</a:t>
            </a:r>
            <a:r>
              <a:rPr kumimoji="1" lang="el-GR" altLang="zh-C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决定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了图形中峰的陡峭</a:t>
            </a:r>
            <a:r>
              <a:rPr kumimoji="1" lang="zh-CN" altLang="en-US" sz="3200" b="1" dirty="0" smtClean="0">
                <a:latin typeface="Times New Roman" panose="02020603050405020304" pitchFamily="18" charset="0"/>
              </a:rPr>
              <a:t>程度</a:t>
            </a:r>
            <a:r>
              <a:rPr kumimoji="1" lang="en-US" altLang="zh-CN" sz="3200" b="1" dirty="0" smtClean="0">
                <a:latin typeface="Times New Roman" panose="02020603050405020304" pitchFamily="18" charset="0"/>
              </a:rPr>
              <a:t>spread.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pic>
        <p:nvPicPr>
          <p:cNvPr id="149510" name="Picture 6" descr="正态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6712"/>
            <a:ext cx="3200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7" descr="正态图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6712"/>
            <a:ext cx="3124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8"/>
          <p:cNvGrpSpPr>
            <a:grpSpLocks/>
          </p:cNvGrpSpPr>
          <p:nvPr/>
        </p:nvGrpSpPr>
        <p:grpSpPr bwMode="auto">
          <a:xfrm>
            <a:off x="990600" y="188912"/>
            <a:ext cx="6553200" cy="671513"/>
            <a:chOff x="624" y="263"/>
            <a:chExt cx="4128" cy="423"/>
          </a:xfrm>
        </p:grpSpPr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itchFamily="18" charset="0"/>
                </a:rPr>
                <a:t>     </a:t>
              </a:r>
              <a:r>
                <a:rPr kumimoji="1" lang="zh-CN" altLang="en-US" sz="3200" b="1">
                  <a:latin typeface="Times New Roman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76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00813"/>
                </p:ext>
              </p:extLst>
            </p:nvPr>
          </p:nvGraphicFramePr>
          <p:xfrm>
            <a:off x="2071" y="263"/>
            <a:ext cx="112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1" name="Equation" r:id="rId5" imgW="609480" imgH="228600" progId="Equation.DSMT4">
                    <p:embed/>
                  </p:oleObj>
                </mc:Choice>
                <mc:Fallback>
                  <p:oleObj name="Equation" r:id="rId5" imgW="6094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63"/>
                          <a:ext cx="112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331913" y="5003304"/>
            <a:ext cx="291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—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位置参数</a:t>
            </a:r>
            <a:endParaRPr kumimoji="1" lang="zh-CN" altLang="en-US" sz="36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076825" y="5003304"/>
            <a:ext cx="297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—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形状参数</a:t>
            </a:r>
            <a:endParaRPr kumimoji="1" lang="zh-CN" altLang="en-US" sz="3600" i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57" name="AutoShape 14">
            <a:hlinkClick r:id="rId7" action="ppaction://program" highlightClick="1"/>
          </p:cNvPr>
          <p:cNvSpPr>
            <a:spLocks noChangeArrowheads="1"/>
          </p:cNvSpPr>
          <p:nvPr/>
        </p:nvSpPr>
        <p:spPr bwMode="auto">
          <a:xfrm>
            <a:off x="4234010" y="6093296"/>
            <a:ext cx="647700" cy="288925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5" grpId="0" autoUpdateAnimBg="0"/>
      <p:bldP spid="1495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17525" y="908720"/>
            <a:ext cx="63946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图形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关于直线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对称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即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39552" y="2440657"/>
            <a:ext cx="6345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时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取得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最大值</a:t>
            </a:r>
            <a:endParaRPr kumimoji="1" lang="zh-CN" altLang="en-US" sz="36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01863"/>
              </p:ext>
            </p:extLst>
          </p:nvPr>
        </p:nvGraphicFramePr>
        <p:xfrm>
          <a:off x="6819316" y="2082279"/>
          <a:ext cx="1209068" cy="10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316" y="2082279"/>
                        <a:ext cx="1209068" cy="1055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611560" y="3234407"/>
            <a:ext cx="8353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±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时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曲线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在对应的</a:t>
            </a:r>
          </a:p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点处有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拐点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942975" y="4352751"/>
            <a:ext cx="5940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曲线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以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轴为渐近线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28688" y="5144839"/>
            <a:ext cx="5965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曲线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的图形呈单峰状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422525" y="1634207"/>
            <a:ext cx="372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+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-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endParaRPr kumimoji="1"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的</a:t>
            </a:r>
            <a:r>
              <a:rPr lang="zh-CN" altLang="en-US" dirty="0" smtClean="0"/>
              <a:t>性质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4" grpId="0" autoUpdateAnimBg="0"/>
      <p:bldP spid="150535" grpId="0" autoUpdateAnimBg="0"/>
      <p:bldP spid="150536" grpId="0" autoUpdateAnimBg="0"/>
      <p:bldP spid="15053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28590"/>
              </p:ext>
            </p:extLst>
          </p:nvPr>
        </p:nvGraphicFramePr>
        <p:xfrm>
          <a:off x="1306572" y="476672"/>
          <a:ext cx="6365757" cy="279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3" imgW="2120760" imgH="838080" progId="Equation.DSMT4">
                  <p:embed/>
                </p:oleObj>
              </mc:Choice>
              <mc:Fallback>
                <p:oleObj name="Equation" r:id="rId3" imgW="2120760" imgH="838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72" y="476672"/>
                        <a:ext cx="6365757" cy="279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5" name="Picture 3" descr="正态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47315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Freeform 4" descr="大网格"/>
          <p:cNvSpPr>
            <a:spLocks/>
          </p:cNvSpPr>
          <p:nvPr/>
        </p:nvSpPr>
        <p:spPr bwMode="auto">
          <a:xfrm>
            <a:off x="4067175" y="3852140"/>
            <a:ext cx="647700" cy="1579563"/>
          </a:xfrm>
          <a:custGeom>
            <a:avLst/>
            <a:gdLst>
              <a:gd name="T0" fmla="*/ 2147483647 w 1344"/>
              <a:gd name="T1" fmla="*/ 0 h 1584"/>
              <a:gd name="T2" fmla="*/ 2147483647 w 1344"/>
              <a:gd name="T3" fmla="*/ 2147483647 h 1584"/>
              <a:gd name="T4" fmla="*/ 2147483647 w 1344"/>
              <a:gd name="T5" fmla="*/ 2147483647 h 1584"/>
              <a:gd name="T6" fmla="*/ 2147483647 w 1344"/>
              <a:gd name="T7" fmla="*/ 2147483647 h 1584"/>
              <a:gd name="T8" fmla="*/ 2147483647 w 1344"/>
              <a:gd name="T9" fmla="*/ 2147483647 h 1584"/>
              <a:gd name="T10" fmla="*/ 2147483647 w 1344"/>
              <a:gd name="T11" fmla="*/ 2147483647 h 1584"/>
              <a:gd name="T12" fmla="*/ 2147483647 w 1344"/>
              <a:gd name="T13" fmla="*/ 2147483647 h 1584"/>
              <a:gd name="T14" fmla="*/ 2147483647 w 1344"/>
              <a:gd name="T15" fmla="*/ 2147483647 h 1584"/>
              <a:gd name="T16" fmla="*/ 2147483647 w 1344"/>
              <a:gd name="T17" fmla="*/ 2147483647 h 1584"/>
              <a:gd name="T18" fmla="*/ 2147483647 w 1344"/>
              <a:gd name="T19" fmla="*/ 2147483647 h 1584"/>
              <a:gd name="T20" fmla="*/ 2147483647 w 1344"/>
              <a:gd name="T21" fmla="*/ 2147483647 h 1584"/>
              <a:gd name="T22" fmla="*/ 0 w 1344"/>
              <a:gd name="T23" fmla="*/ 2147483647 h 1584"/>
              <a:gd name="T24" fmla="*/ 2147483647 w 1344"/>
              <a:gd name="T25" fmla="*/ 2147483647 h 1584"/>
              <a:gd name="T26" fmla="*/ 2147483647 w 1344"/>
              <a:gd name="T27" fmla="*/ 2147483647 h 1584"/>
              <a:gd name="T28" fmla="*/ 2147483647 w 1344"/>
              <a:gd name="T29" fmla="*/ 0 h 15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44"/>
              <a:gd name="T46" fmla="*/ 0 h 1584"/>
              <a:gd name="T47" fmla="*/ 1344 w 1344"/>
              <a:gd name="T48" fmla="*/ 1584 h 15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44" h="1584">
                <a:moveTo>
                  <a:pt x="1344" y="0"/>
                </a:moveTo>
                <a:lnTo>
                  <a:pt x="1248" y="48"/>
                </a:lnTo>
                <a:lnTo>
                  <a:pt x="1152" y="144"/>
                </a:lnTo>
                <a:lnTo>
                  <a:pt x="1104" y="240"/>
                </a:lnTo>
                <a:lnTo>
                  <a:pt x="1008" y="384"/>
                </a:lnTo>
                <a:lnTo>
                  <a:pt x="912" y="576"/>
                </a:lnTo>
                <a:lnTo>
                  <a:pt x="816" y="720"/>
                </a:lnTo>
                <a:lnTo>
                  <a:pt x="624" y="1008"/>
                </a:lnTo>
                <a:lnTo>
                  <a:pt x="480" y="1248"/>
                </a:lnTo>
                <a:lnTo>
                  <a:pt x="336" y="1392"/>
                </a:lnTo>
                <a:lnTo>
                  <a:pt x="192" y="1488"/>
                </a:lnTo>
                <a:lnTo>
                  <a:pt x="0" y="1584"/>
                </a:lnTo>
                <a:cubicBezTo>
                  <a:pt x="3" y="1584"/>
                  <a:pt x="5" y="1584"/>
                  <a:pt x="8" y="1584"/>
                </a:cubicBezTo>
                <a:lnTo>
                  <a:pt x="1344" y="1584"/>
                </a:lnTo>
                <a:lnTo>
                  <a:pt x="1344" y="0"/>
                </a:lnTo>
                <a:close/>
              </a:path>
            </a:pathLst>
          </a:custGeom>
          <a:pattFill prst="lgGrid">
            <a:fgClr>
              <a:srgbClr val="336600"/>
            </a:fgClr>
            <a:bgClr>
              <a:schemeClr val="bg2"/>
            </a:bgClr>
          </a:pattFill>
          <a:ln>
            <a:noFill/>
          </a:ln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081089"/>
            <a:ext cx="6019800" cy="4408487"/>
            <a:chOff x="768" y="583"/>
            <a:chExt cx="3792" cy="2777"/>
          </a:xfrm>
        </p:grpSpPr>
        <p:sp>
          <p:nvSpPr>
            <p:cNvPr id="5134" name="Line 4"/>
            <p:cNvSpPr>
              <a:spLocks noChangeShapeType="1"/>
            </p:cNvSpPr>
            <p:nvPr/>
          </p:nvSpPr>
          <p:spPr bwMode="auto">
            <a:xfrm>
              <a:off x="768" y="2747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5" name="Line 5"/>
            <p:cNvSpPr>
              <a:spLocks noChangeShapeType="1"/>
            </p:cNvSpPr>
            <p:nvPr/>
          </p:nvSpPr>
          <p:spPr bwMode="auto">
            <a:xfrm flipV="1">
              <a:off x="2352" y="720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4310" y="2844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1736" y="583"/>
              <a:ext cx="47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 smtClean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694339" y="3374493"/>
            <a:ext cx="3473450" cy="2667000"/>
            <a:chOff x="816" y="2160"/>
            <a:chExt cx="2188" cy="1680"/>
          </a:xfrm>
        </p:grpSpPr>
        <p:sp>
          <p:nvSpPr>
            <p:cNvPr id="5132" name="Freeform 9" descr="大网格"/>
            <p:cNvSpPr>
              <a:spLocks/>
            </p:cNvSpPr>
            <p:nvPr/>
          </p:nvSpPr>
          <p:spPr bwMode="auto">
            <a:xfrm>
              <a:off x="816" y="2160"/>
              <a:ext cx="2076" cy="1326"/>
            </a:xfrm>
            <a:custGeom>
              <a:avLst/>
              <a:gdLst>
                <a:gd name="T0" fmla="*/ 2076 w 2076"/>
                <a:gd name="T1" fmla="*/ 684 h 1326"/>
                <a:gd name="T2" fmla="*/ 1992 w 2076"/>
                <a:gd name="T3" fmla="*/ 606 h 1326"/>
                <a:gd name="T4" fmla="*/ 1944 w 2076"/>
                <a:gd name="T5" fmla="*/ 528 h 1326"/>
                <a:gd name="T6" fmla="*/ 1884 w 2076"/>
                <a:gd name="T7" fmla="*/ 486 h 1326"/>
                <a:gd name="T8" fmla="*/ 1824 w 2076"/>
                <a:gd name="T9" fmla="*/ 432 h 1326"/>
                <a:gd name="T10" fmla="*/ 1758 w 2076"/>
                <a:gd name="T11" fmla="*/ 348 h 1326"/>
                <a:gd name="T12" fmla="*/ 1752 w 2076"/>
                <a:gd name="T13" fmla="*/ 336 h 1326"/>
                <a:gd name="T14" fmla="*/ 1722 w 2076"/>
                <a:gd name="T15" fmla="*/ 306 h 1326"/>
                <a:gd name="T16" fmla="*/ 1638 w 2076"/>
                <a:gd name="T17" fmla="*/ 222 h 1326"/>
                <a:gd name="T18" fmla="*/ 1512 w 2076"/>
                <a:gd name="T19" fmla="*/ 132 h 1326"/>
                <a:gd name="T20" fmla="*/ 1458 w 2076"/>
                <a:gd name="T21" fmla="*/ 90 h 1326"/>
                <a:gd name="T22" fmla="*/ 1296 w 2076"/>
                <a:gd name="T23" fmla="*/ 12 h 1326"/>
                <a:gd name="T24" fmla="*/ 1152 w 2076"/>
                <a:gd name="T25" fmla="*/ 0 h 1326"/>
                <a:gd name="T26" fmla="*/ 1080 w 2076"/>
                <a:gd name="T27" fmla="*/ 36 h 1326"/>
                <a:gd name="T28" fmla="*/ 1044 w 2076"/>
                <a:gd name="T29" fmla="*/ 72 h 1326"/>
                <a:gd name="T30" fmla="*/ 1008 w 2076"/>
                <a:gd name="T31" fmla="*/ 84 h 1326"/>
                <a:gd name="T32" fmla="*/ 990 w 2076"/>
                <a:gd name="T33" fmla="*/ 96 h 1326"/>
                <a:gd name="T34" fmla="*/ 954 w 2076"/>
                <a:gd name="T35" fmla="*/ 108 h 1326"/>
                <a:gd name="T36" fmla="*/ 918 w 2076"/>
                <a:gd name="T37" fmla="*/ 132 h 1326"/>
                <a:gd name="T38" fmla="*/ 894 w 2076"/>
                <a:gd name="T39" fmla="*/ 168 h 1326"/>
                <a:gd name="T40" fmla="*/ 858 w 2076"/>
                <a:gd name="T41" fmla="*/ 192 h 1326"/>
                <a:gd name="T42" fmla="*/ 762 w 2076"/>
                <a:gd name="T43" fmla="*/ 282 h 1326"/>
                <a:gd name="T44" fmla="*/ 702 w 2076"/>
                <a:gd name="T45" fmla="*/ 324 h 1326"/>
                <a:gd name="T46" fmla="*/ 636 w 2076"/>
                <a:gd name="T47" fmla="*/ 402 h 1326"/>
                <a:gd name="T48" fmla="*/ 576 w 2076"/>
                <a:gd name="T49" fmla="*/ 450 h 1326"/>
                <a:gd name="T50" fmla="*/ 510 w 2076"/>
                <a:gd name="T51" fmla="*/ 522 h 1326"/>
                <a:gd name="T52" fmla="*/ 480 w 2076"/>
                <a:gd name="T53" fmla="*/ 594 h 1326"/>
                <a:gd name="T54" fmla="*/ 444 w 2076"/>
                <a:gd name="T55" fmla="*/ 618 h 1326"/>
                <a:gd name="T56" fmla="*/ 426 w 2076"/>
                <a:gd name="T57" fmla="*/ 630 h 1326"/>
                <a:gd name="T58" fmla="*/ 366 w 2076"/>
                <a:gd name="T59" fmla="*/ 696 h 1326"/>
                <a:gd name="T60" fmla="*/ 282 w 2076"/>
                <a:gd name="T61" fmla="*/ 780 h 1326"/>
                <a:gd name="T62" fmla="*/ 240 w 2076"/>
                <a:gd name="T63" fmla="*/ 822 h 1326"/>
                <a:gd name="T64" fmla="*/ 186 w 2076"/>
                <a:gd name="T65" fmla="*/ 858 h 1326"/>
                <a:gd name="T66" fmla="*/ 168 w 2076"/>
                <a:gd name="T67" fmla="*/ 870 h 1326"/>
                <a:gd name="T68" fmla="*/ 138 w 2076"/>
                <a:gd name="T69" fmla="*/ 900 h 1326"/>
                <a:gd name="T70" fmla="*/ 102 w 2076"/>
                <a:gd name="T71" fmla="*/ 936 h 1326"/>
                <a:gd name="T72" fmla="*/ 18 w 2076"/>
                <a:gd name="T73" fmla="*/ 972 h 1326"/>
                <a:gd name="T74" fmla="*/ 0 w 2076"/>
                <a:gd name="T75" fmla="*/ 1326 h 1326"/>
                <a:gd name="T76" fmla="*/ 0 w 2076"/>
                <a:gd name="T77" fmla="*/ 990 h 1326"/>
                <a:gd name="T78" fmla="*/ 0 w 2076"/>
                <a:gd name="T79" fmla="*/ 1326 h 1326"/>
                <a:gd name="T80" fmla="*/ 2064 w 2076"/>
                <a:gd name="T81" fmla="*/ 1326 h 1326"/>
                <a:gd name="T82" fmla="*/ 2076 w 2076"/>
                <a:gd name="T83" fmla="*/ 684 h 1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76"/>
                <a:gd name="T127" fmla="*/ 0 h 1326"/>
                <a:gd name="T128" fmla="*/ 2076 w 2076"/>
                <a:gd name="T129" fmla="*/ 1326 h 13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pattFill prst="lgGrid">
              <a:fgClr>
                <a:schemeClr val="tx2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2774" y="347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0" y="3130277"/>
            <a:ext cx="1524000" cy="1371600"/>
            <a:chOff x="768" y="1344"/>
            <a:chExt cx="960" cy="864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768" y="1344"/>
              <a:ext cx="5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 smtClean="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 smtClean="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31" name="Line 13"/>
            <p:cNvSpPr>
              <a:spLocks noChangeShapeType="1"/>
            </p:cNvSpPr>
            <p:nvPr/>
          </p:nvSpPr>
          <p:spPr bwMode="auto">
            <a:xfrm>
              <a:off x="1200" y="1776"/>
              <a:ext cx="52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1828800" y="188640"/>
            <a:ext cx="4495800" cy="1493837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分布函数与密度函数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itchFamily="2" charset="-122"/>
                <a:ea typeface="黑体" pitchFamily="2" charset="-122"/>
              </a:rPr>
              <a:t>     几何意义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570414" y="3047727"/>
            <a:ext cx="1973263" cy="1073150"/>
            <a:chOff x="2639" y="1964"/>
            <a:chExt cx="1243" cy="676"/>
          </a:xfrm>
        </p:grpSpPr>
        <p:sp>
          <p:nvSpPr>
            <p:cNvPr id="5128" name="Line 16"/>
            <p:cNvSpPr>
              <a:spLocks noChangeShapeType="1"/>
            </p:cNvSpPr>
            <p:nvPr/>
          </p:nvSpPr>
          <p:spPr bwMode="auto">
            <a:xfrm flipV="1">
              <a:off x="2736" y="2304"/>
              <a:ext cx="288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3845382"/>
                </p:ext>
              </p:extLst>
            </p:nvPr>
          </p:nvGraphicFramePr>
          <p:xfrm>
            <a:off x="2639" y="1964"/>
            <a:ext cx="124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" name="Equation" r:id="rId3" imgW="596880" imgH="203040" progId="Equation.DSMT4">
                    <p:embed/>
                  </p:oleObj>
                </mc:Choice>
                <mc:Fallback>
                  <p:oleObj name="Equation" r:id="rId3" imgW="59688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964"/>
                          <a:ext cx="124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09" name="组合 126008"/>
          <p:cNvGrpSpPr/>
          <p:nvPr/>
        </p:nvGrpSpPr>
        <p:grpSpPr>
          <a:xfrm>
            <a:off x="1724025" y="3344578"/>
            <a:ext cx="4248150" cy="1768470"/>
            <a:chOff x="1724025" y="3795701"/>
            <a:chExt cx="4248150" cy="1768470"/>
          </a:xfrm>
        </p:grpSpPr>
        <p:sp>
          <p:nvSpPr>
            <p:cNvPr id="125979" name="Line 110"/>
            <p:cNvSpPr>
              <a:spLocks noChangeShapeType="1"/>
            </p:cNvSpPr>
            <p:nvPr/>
          </p:nvSpPr>
          <p:spPr bwMode="auto">
            <a:xfrm flipV="1">
              <a:off x="1724025" y="5222859"/>
              <a:ext cx="171450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0" name="Line 111"/>
            <p:cNvSpPr>
              <a:spLocks noChangeShapeType="1"/>
            </p:cNvSpPr>
            <p:nvPr/>
          </p:nvSpPr>
          <p:spPr bwMode="auto">
            <a:xfrm flipV="1">
              <a:off x="1895475" y="5072047"/>
              <a:ext cx="171450" cy="150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1" name="Line 112"/>
            <p:cNvSpPr>
              <a:spLocks noChangeShapeType="1"/>
            </p:cNvSpPr>
            <p:nvPr/>
          </p:nvSpPr>
          <p:spPr bwMode="auto">
            <a:xfrm flipV="1">
              <a:off x="2066925" y="4906948"/>
              <a:ext cx="187325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2" name="Line 113"/>
            <p:cNvSpPr>
              <a:spLocks noChangeShapeType="1"/>
            </p:cNvSpPr>
            <p:nvPr/>
          </p:nvSpPr>
          <p:spPr bwMode="auto">
            <a:xfrm flipV="1">
              <a:off x="2254250" y="4718036"/>
              <a:ext cx="171450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3" name="Line 114"/>
            <p:cNvSpPr>
              <a:spLocks noChangeShapeType="1"/>
            </p:cNvSpPr>
            <p:nvPr/>
          </p:nvSpPr>
          <p:spPr bwMode="auto">
            <a:xfrm flipV="1">
              <a:off x="2425700" y="4516424"/>
              <a:ext cx="188913" cy="201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0" name="Line 115"/>
            <p:cNvSpPr>
              <a:spLocks noChangeShapeType="1"/>
            </p:cNvSpPr>
            <p:nvPr/>
          </p:nvSpPr>
          <p:spPr bwMode="auto">
            <a:xfrm flipV="1">
              <a:off x="2614613" y="4325924"/>
              <a:ext cx="171450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1" name="Line 116"/>
            <p:cNvSpPr>
              <a:spLocks noChangeShapeType="1"/>
            </p:cNvSpPr>
            <p:nvPr/>
          </p:nvSpPr>
          <p:spPr bwMode="auto">
            <a:xfrm flipV="1">
              <a:off x="2786063" y="4149712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2" name="Line 117"/>
            <p:cNvSpPr>
              <a:spLocks noChangeShapeType="1"/>
            </p:cNvSpPr>
            <p:nvPr/>
          </p:nvSpPr>
          <p:spPr bwMode="auto">
            <a:xfrm flipV="1">
              <a:off x="2957513" y="3997313"/>
              <a:ext cx="188913" cy="152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3" name="Line 118"/>
            <p:cNvSpPr>
              <a:spLocks noChangeShapeType="1"/>
            </p:cNvSpPr>
            <p:nvPr/>
          </p:nvSpPr>
          <p:spPr bwMode="auto">
            <a:xfrm flipV="1">
              <a:off x="3146425" y="3933813"/>
              <a:ext cx="84138" cy="635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4" name="Line 119"/>
            <p:cNvSpPr>
              <a:spLocks noChangeShapeType="1"/>
            </p:cNvSpPr>
            <p:nvPr/>
          </p:nvSpPr>
          <p:spPr bwMode="auto">
            <a:xfrm flipV="1">
              <a:off x="3230563" y="38830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5" name="Line 120"/>
            <p:cNvSpPr>
              <a:spLocks noChangeShapeType="1"/>
            </p:cNvSpPr>
            <p:nvPr/>
          </p:nvSpPr>
          <p:spPr bwMode="auto">
            <a:xfrm flipV="1">
              <a:off x="3316288" y="3859201"/>
              <a:ext cx="52388" cy="23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6" name="Line 121"/>
            <p:cNvSpPr>
              <a:spLocks noChangeShapeType="1"/>
            </p:cNvSpPr>
            <p:nvPr/>
          </p:nvSpPr>
          <p:spPr bwMode="auto">
            <a:xfrm flipV="1">
              <a:off x="3368675" y="3833801"/>
              <a:ext cx="33338" cy="25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7" name="Line 122"/>
            <p:cNvSpPr>
              <a:spLocks noChangeShapeType="1"/>
            </p:cNvSpPr>
            <p:nvPr/>
          </p:nvSpPr>
          <p:spPr bwMode="auto">
            <a:xfrm flipV="1">
              <a:off x="3402013" y="3821101"/>
              <a:ext cx="5238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8" name="Line 123"/>
            <p:cNvSpPr>
              <a:spLocks noChangeShapeType="1"/>
            </p:cNvSpPr>
            <p:nvPr/>
          </p:nvSpPr>
          <p:spPr bwMode="auto">
            <a:xfrm flipV="1">
              <a:off x="3454400" y="38084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9" name="Line 124"/>
            <p:cNvSpPr>
              <a:spLocks noChangeShapeType="1"/>
            </p:cNvSpPr>
            <p:nvPr/>
          </p:nvSpPr>
          <p:spPr bwMode="auto">
            <a:xfrm>
              <a:off x="3487738" y="3808401"/>
              <a:ext cx="3492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0" name="Line 125"/>
            <p:cNvSpPr>
              <a:spLocks noChangeShapeType="1"/>
            </p:cNvSpPr>
            <p:nvPr/>
          </p:nvSpPr>
          <p:spPr bwMode="auto">
            <a:xfrm>
              <a:off x="352266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1" name="Line 126"/>
            <p:cNvSpPr>
              <a:spLocks noChangeShapeType="1"/>
            </p:cNvSpPr>
            <p:nvPr/>
          </p:nvSpPr>
          <p:spPr bwMode="auto">
            <a:xfrm flipV="1">
              <a:off x="35401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2" name="Line 127"/>
            <p:cNvSpPr>
              <a:spLocks noChangeShapeType="1"/>
            </p:cNvSpPr>
            <p:nvPr/>
          </p:nvSpPr>
          <p:spPr bwMode="auto">
            <a:xfrm>
              <a:off x="3557588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3" name="Line 128"/>
            <p:cNvSpPr>
              <a:spLocks noChangeShapeType="1"/>
            </p:cNvSpPr>
            <p:nvPr/>
          </p:nvSpPr>
          <p:spPr bwMode="auto">
            <a:xfrm>
              <a:off x="357346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4" name="Line 129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5" name="Line 130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6" name="Line 131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7" name="Line 132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8" name="Line 133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9" name="Line 134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0" name="Line 135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1" name="Line 136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4" name="Line 137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5" name="Line 138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6" name="Line 139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7" name="Line 140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8" name="Line 141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89" name="Line 142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0" name="Line 143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1" name="Line 144"/>
            <p:cNvSpPr>
              <a:spLocks noChangeShapeType="1"/>
            </p:cNvSpPr>
            <p:nvPr/>
          </p:nvSpPr>
          <p:spPr bwMode="auto">
            <a:xfrm>
              <a:off x="369411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2" name="Line 145"/>
            <p:cNvSpPr>
              <a:spLocks noChangeShapeType="1"/>
            </p:cNvSpPr>
            <p:nvPr/>
          </p:nvSpPr>
          <p:spPr bwMode="auto">
            <a:xfrm>
              <a:off x="3711575" y="37957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3" name="Line 146"/>
            <p:cNvSpPr>
              <a:spLocks noChangeShapeType="1"/>
            </p:cNvSpPr>
            <p:nvPr/>
          </p:nvSpPr>
          <p:spPr bwMode="auto">
            <a:xfrm>
              <a:off x="374491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4" name="Line 147"/>
            <p:cNvSpPr>
              <a:spLocks noChangeShapeType="1"/>
            </p:cNvSpPr>
            <p:nvPr/>
          </p:nvSpPr>
          <p:spPr bwMode="auto">
            <a:xfrm>
              <a:off x="3762375" y="3808401"/>
              <a:ext cx="3492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5" name="Line 148"/>
            <p:cNvSpPr>
              <a:spLocks noChangeShapeType="1"/>
            </p:cNvSpPr>
            <p:nvPr/>
          </p:nvSpPr>
          <p:spPr bwMode="auto">
            <a:xfrm>
              <a:off x="3797300" y="3821101"/>
              <a:ext cx="50800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6" name="Line 149"/>
            <p:cNvSpPr>
              <a:spLocks noChangeShapeType="1"/>
            </p:cNvSpPr>
            <p:nvPr/>
          </p:nvSpPr>
          <p:spPr bwMode="auto">
            <a:xfrm>
              <a:off x="3848100" y="3833801"/>
              <a:ext cx="85725" cy="36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7" name="Line 150"/>
            <p:cNvSpPr>
              <a:spLocks noChangeShapeType="1"/>
            </p:cNvSpPr>
            <p:nvPr/>
          </p:nvSpPr>
          <p:spPr bwMode="auto">
            <a:xfrm>
              <a:off x="3933825" y="38703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8" name="Line 151"/>
            <p:cNvSpPr>
              <a:spLocks noChangeShapeType="1"/>
            </p:cNvSpPr>
            <p:nvPr/>
          </p:nvSpPr>
          <p:spPr bwMode="auto">
            <a:xfrm>
              <a:off x="4019550" y="3921113"/>
              <a:ext cx="188913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99" name="Line 152"/>
            <p:cNvSpPr>
              <a:spLocks noChangeShapeType="1"/>
            </p:cNvSpPr>
            <p:nvPr/>
          </p:nvSpPr>
          <p:spPr bwMode="auto">
            <a:xfrm>
              <a:off x="4208463" y="4048113"/>
              <a:ext cx="171450" cy="163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0" name="Line 153"/>
            <p:cNvSpPr>
              <a:spLocks noChangeShapeType="1"/>
            </p:cNvSpPr>
            <p:nvPr/>
          </p:nvSpPr>
          <p:spPr bwMode="auto">
            <a:xfrm>
              <a:off x="4379913" y="4211625"/>
              <a:ext cx="169863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1" name="Line 154"/>
            <p:cNvSpPr>
              <a:spLocks noChangeShapeType="1"/>
            </p:cNvSpPr>
            <p:nvPr/>
          </p:nvSpPr>
          <p:spPr bwMode="auto">
            <a:xfrm>
              <a:off x="4549775" y="4402124"/>
              <a:ext cx="188913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2" name="Line 155"/>
            <p:cNvSpPr>
              <a:spLocks noChangeShapeType="1"/>
            </p:cNvSpPr>
            <p:nvPr/>
          </p:nvSpPr>
          <p:spPr bwMode="auto">
            <a:xfrm>
              <a:off x="4738688" y="4591036"/>
              <a:ext cx="171450" cy="2031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3" name="Line 156"/>
            <p:cNvSpPr>
              <a:spLocks noChangeShapeType="1"/>
            </p:cNvSpPr>
            <p:nvPr/>
          </p:nvSpPr>
          <p:spPr bwMode="auto">
            <a:xfrm>
              <a:off x="4910138" y="4794235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4" name="Line 157"/>
            <p:cNvSpPr>
              <a:spLocks noChangeShapeType="1"/>
            </p:cNvSpPr>
            <p:nvPr/>
          </p:nvSpPr>
          <p:spPr bwMode="auto">
            <a:xfrm>
              <a:off x="5081588" y="4970448"/>
              <a:ext cx="188913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5" name="Line 158"/>
            <p:cNvSpPr>
              <a:spLocks noChangeShapeType="1"/>
            </p:cNvSpPr>
            <p:nvPr/>
          </p:nvSpPr>
          <p:spPr bwMode="auto">
            <a:xfrm>
              <a:off x="5270500" y="5135547"/>
              <a:ext cx="171450" cy="1381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6" name="Line 159"/>
            <p:cNvSpPr>
              <a:spLocks noChangeShapeType="1"/>
            </p:cNvSpPr>
            <p:nvPr/>
          </p:nvSpPr>
          <p:spPr bwMode="auto">
            <a:xfrm>
              <a:off x="5441950" y="5273659"/>
              <a:ext cx="187325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7" name="Line 160"/>
            <p:cNvSpPr>
              <a:spLocks noChangeShapeType="1"/>
            </p:cNvSpPr>
            <p:nvPr/>
          </p:nvSpPr>
          <p:spPr bwMode="auto">
            <a:xfrm>
              <a:off x="5629275" y="5400659"/>
              <a:ext cx="171450" cy="889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08" name="Line 161"/>
            <p:cNvSpPr>
              <a:spLocks noChangeShapeType="1"/>
            </p:cNvSpPr>
            <p:nvPr/>
          </p:nvSpPr>
          <p:spPr bwMode="auto">
            <a:xfrm>
              <a:off x="5800725" y="5489559"/>
              <a:ext cx="171450" cy="74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95288" y="13407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各种测量的误差；  人体的生理特征；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95288" y="22758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工厂产品的尺寸；  农作物的收获量；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95288" y="31902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海洋波浪的高度；  金属线抗拉强度；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95288" y="41601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热噪声电流强度；  学生的考试成绩；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6537" y="4893598"/>
            <a:ext cx="6083980" cy="693738"/>
            <a:chOff x="941" y="3545"/>
            <a:chExt cx="3336" cy="437"/>
          </a:xfrm>
        </p:grpSpPr>
        <p:graphicFrame>
          <p:nvGraphicFramePr>
            <p:cNvPr id="3072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164097"/>
                </p:ext>
              </p:extLst>
            </p:nvPr>
          </p:nvGraphicFramePr>
          <p:xfrm>
            <a:off x="941" y="3545"/>
            <a:ext cx="103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0" name="Equation" r:id="rId3" imgW="317160" imgH="101520" progId="Equation.DSMT4">
                    <p:embed/>
                  </p:oleObj>
                </mc:Choice>
                <mc:Fallback>
                  <p:oleObj name="Equation" r:id="rId3" imgW="317160" imgH="1015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545"/>
                          <a:ext cx="103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642228"/>
                </p:ext>
              </p:extLst>
            </p:nvPr>
          </p:nvGraphicFramePr>
          <p:xfrm>
            <a:off x="3209" y="3589"/>
            <a:ext cx="106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1" name="Equation" r:id="rId5" imgW="317160" imgH="101520" progId="Equation.DSMT4">
                    <p:embed/>
                  </p:oleObj>
                </mc:Choice>
                <mc:Fallback>
                  <p:oleObj name="Equation" r:id="rId5" imgW="317160" imgH="1015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589"/>
                          <a:ext cx="106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683568" y="404664"/>
            <a:ext cx="7560839" cy="5847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正态分布是应用最广泛的一种连续型分布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539750" y="908720"/>
            <a:ext cx="814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itchFamily="18" charset="0"/>
              </a:rPr>
              <a:t>        </a:t>
            </a:r>
            <a:r>
              <a:rPr kumimoji="1" lang="zh-CN" altLang="en-US" sz="2800" dirty="0">
                <a:latin typeface="Times New Roman" pitchFamily="18" charset="0"/>
              </a:rPr>
              <a:t>正态分布是概率论中最重要的分布，这可以由以下情形加以说明：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39750" y="1916832"/>
            <a:ext cx="8147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en-US" altLang="zh-CN" sz="2800" dirty="0">
                <a:latin typeface="Times New Roman" pitchFamily="18" charset="0"/>
              </a:rPr>
              <a:t>⑴</a:t>
            </a:r>
            <a:r>
              <a:rPr kumimoji="1" lang="zh-CN" altLang="en-US" sz="2800" dirty="0">
                <a:latin typeface="Times New Roman" pitchFamily="18" charset="0"/>
              </a:rPr>
              <a:t>．正态分布是自然界及工程技术中最常见的分布之一，大量的随机现象都是服从或近似服从正态分布的．可以证明，如果一个随机指标受到诸多因素的影响，但其中任何一个因素都不起决定性作用，则该随机指标一定服从或近似服从正态分布．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39750" y="4149080"/>
            <a:ext cx="81470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⑵</a:t>
            </a:r>
            <a:r>
              <a:rPr kumimoji="1" lang="zh-CN" altLang="en-US" sz="2800" dirty="0">
                <a:latin typeface="Times New Roman" pitchFamily="18" charset="0"/>
              </a:rPr>
              <a:t>．正态分布有许多良好的性质，这些性质是其它许多分布所不具备的．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39750" y="5301208"/>
            <a:ext cx="817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latin typeface="Times New Roman" pitchFamily="18" charset="0"/>
              </a:rPr>
              <a:t>⑶</a:t>
            </a:r>
            <a:r>
              <a:rPr kumimoji="1" lang="zh-CN" altLang="en-US" sz="2800" dirty="0">
                <a:latin typeface="Times New Roman" pitchFamily="18" charset="0"/>
              </a:rPr>
              <a:t>．正态分布可以作为许多分布的近似分布．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正态分布的</a:t>
            </a:r>
            <a:r>
              <a:rPr lang="zh-CN" altLang="en-US" dirty="0" smtClean="0"/>
              <a:t>重要性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16013" y="836712"/>
            <a:ext cx="6858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itchFamily="2" charset="-122"/>
              </a:rPr>
              <a:t>    </a:t>
            </a:r>
            <a:r>
              <a:rPr kumimoji="1" lang="zh-CN" altLang="en-US" sz="3200" b="1">
                <a:latin typeface="宋体" pitchFamily="2" charset="-122"/>
              </a:rPr>
              <a:t>正态分布由它的两个参数</a:t>
            </a:r>
            <a:r>
              <a:rPr kumimoji="1" lang="en-US" altLang="zh-CN" sz="3200" b="1" i="1">
                <a:latin typeface="Times New Roman" pitchFamily="18" charset="0"/>
              </a:rPr>
              <a:t>μ</a:t>
            </a:r>
            <a:r>
              <a:rPr kumimoji="1" lang="zh-CN" altLang="en-US" sz="3200" b="1">
                <a:latin typeface="Times New Roman" pitchFamily="18" charset="0"/>
              </a:rPr>
              <a:t>和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唯一确定， 当</a:t>
            </a:r>
            <a:r>
              <a:rPr kumimoji="1" lang="en-US" altLang="zh-CN" sz="3200" b="1" i="1">
                <a:latin typeface="Times New Roman" pitchFamily="18" charset="0"/>
              </a:rPr>
              <a:t>μ</a:t>
            </a:r>
            <a:r>
              <a:rPr kumimoji="1" lang="zh-CN" altLang="en-US" sz="3200" b="1">
                <a:latin typeface="Times New Roman" pitchFamily="18" charset="0"/>
              </a:rPr>
              <a:t>和</a:t>
            </a:r>
            <a:r>
              <a:rPr kumimoji="1" lang="en-US" altLang="zh-CN" sz="32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σ</a:t>
            </a:r>
            <a:r>
              <a:rPr kumimoji="1" lang="zh-CN" altLang="en-US" sz="3200" b="1">
                <a:latin typeface="Times New Roman" pitchFamily="18" charset="0"/>
                <a:sym typeface="Symbol" pitchFamily="18" charset="2"/>
              </a:rPr>
              <a:t>不同时，是不同的正态分布</a:t>
            </a:r>
            <a:r>
              <a:rPr kumimoji="1" lang="en-US" altLang="zh-CN" sz="3200" b="1">
                <a:latin typeface="Times New Roman" pitchFamily="18" charset="0"/>
                <a:sym typeface="Symbol" pitchFamily="18" charset="2"/>
              </a:rPr>
              <a:t>.</a:t>
            </a:r>
            <a:endParaRPr kumimoji="1" lang="en-US" altLang="zh-CN" sz="3200" b="1">
              <a:latin typeface="宋体" pitchFamily="2" charset="-122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240088" y="4126012"/>
            <a:ext cx="2632075" cy="579438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itchFamily="2" charset="-122"/>
              </a:rPr>
              <a:t>标准正态分布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116013" y="2741712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 smtClean="0">
                <a:latin typeface="宋体" pitchFamily="2" charset="-122"/>
              </a:rPr>
              <a:t>下面介绍</a:t>
            </a:r>
            <a:r>
              <a:rPr kumimoji="1" lang="zh-CN" altLang="en-US" sz="3200" b="1" dirty="0">
                <a:latin typeface="宋体" pitchFamily="2" charset="-122"/>
              </a:rPr>
              <a:t>一种最重要的正态分布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 autoUpdateAnimBg="0"/>
      <p:bldP spid="15462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12287"/>
              </p:ext>
            </p:extLst>
          </p:nvPr>
        </p:nvGraphicFramePr>
        <p:xfrm>
          <a:off x="2627784" y="1700808"/>
          <a:ext cx="5154446" cy="118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" name="Equation" r:id="rId3" imgW="2171520" imgH="482400" progId="Equation.DSMT4">
                  <p:embed/>
                </p:oleObj>
              </mc:Choice>
              <mc:Fallback>
                <p:oleObj name="Equation" r:id="rId3" imgW="21715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5154446" cy="118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2924944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是偶函数，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分布函数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记为</a:t>
            </a:r>
            <a:endParaRPr kumimoji="1" lang="zh-CN" altLang="en-US" sz="3200" i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68178"/>
              </p:ext>
            </p:extLst>
          </p:nvPr>
        </p:nvGraphicFramePr>
        <p:xfrm>
          <a:off x="1319686" y="3573016"/>
          <a:ext cx="7089722" cy="133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" name="Equation" r:id="rId5" imgW="2565360" imgH="482400" progId="Equation.DSMT4">
                  <p:embed/>
                </p:oleObj>
              </mc:Choice>
              <mc:Fallback>
                <p:oleObj name="Equation" r:id="rId5" imgW="25653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686" y="3573016"/>
                        <a:ext cx="7089722" cy="133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313012" y="5157192"/>
            <a:ext cx="464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其值有专门的表供查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033940" y="1052736"/>
            <a:ext cx="5311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——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标准正态分布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(0,1)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373337" y="1988840"/>
            <a:ext cx="226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密度函数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一种重要的</a:t>
            </a:r>
            <a:r>
              <a:rPr lang="zh-CN" altLang="en-US" dirty="0" smtClean="0"/>
              <a:t>正态分布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utoUpdateAnimBg="0"/>
      <p:bldP spid="155654" grpId="0" autoUpdateAnimBg="0"/>
      <p:bldP spid="155655" grpId="0" autoUpdateAnimBg="0"/>
      <p:bldP spid="15565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reeform 2" descr="宽上对角线"/>
          <p:cNvSpPr>
            <a:spLocks/>
          </p:cNvSpPr>
          <p:nvPr/>
        </p:nvSpPr>
        <p:spPr bwMode="auto">
          <a:xfrm>
            <a:off x="2514600" y="1066800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29808"/>
              </p:ext>
            </p:extLst>
          </p:nvPr>
        </p:nvGraphicFramePr>
        <p:xfrm>
          <a:off x="3117669" y="4725437"/>
          <a:ext cx="1976801" cy="62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3" imgW="685800" imgH="203040" progId="Equation.DSMT4">
                  <p:embed/>
                </p:oleObj>
              </mc:Choice>
              <mc:Fallback>
                <p:oleObj name="Equation" r:id="rId3" imgW="6858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669" y="4725437"/>
                        <a:ext cx="1976801" cy="62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2019300" y="908050"/>
            <a:ext cx="4624388" cy="3378200"/>
            <a:chOff x="1272" y="572"/>
            <a:chExt cx="2913" cy="2128"/>
          </a:xfrm>
        </p:grpSpPr>
        <p:sp>
          <p:nvSpPr>
            <p:cNvPr id="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272" y="576"/>
              <a:ext cx="2913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 flipV="1">
              <a:off x="15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4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-3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V="1">
              <a:off x="19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8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-2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334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2266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-1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3133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310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3542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2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3941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912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3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160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68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76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84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2003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9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216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224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2412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2490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256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5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81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89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297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3055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2" name="Line 51"/>
            <p:cNvSpPr>
              <a:spLocks noChangeShapeType="1"/>
            </p:cNvSpPr>
            <p:nvPr/>
          </p:nvSpPr>
          <p:spPr bwMode="auto">
            <a:xfrm>
              <a:off x="32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3" name="Line 52"/>
            <p:cNvSpPr>
              <a:spLocks noChangeShapeType="1"/>
            </p:cNvSpPr>
            <p:nvPr/>
          </p:nvSpPr>
          <p:spPr bwMode="auto">
            <a:xfrm>
              <a:off x="329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7" name="Line 53"/>
            <p:cNvSpPr>
              <a:spLocks noChangeShapeType="1"/>
            </p:cNvSpPr>
            <p:nvPr/>
          </p:nvSpPr>
          <p:spPr bwMode="auto">
            <a:xfrm>
              <a:off x="337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8" name="Line 54"/>
            <p:cNvSpPr>
              <a:spLocks noChangeShapeType="1"/>
            </p:cNvSpPr>
            <p:nvPr/>
          </p:nvSpPr>
          <p:spPr bwMode="auto">
            <a:xfrm>
              <a:off x="3464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79" name="Line 55"/>
            <p:cNvSpPr>
              <a:spLocks noChangeShapeType="1"/>
            </p:cNvSpPr>
            <p:nvPr/>
          </p:nvSpPr>
          <p:spPr bwMode="auto">
            <a:xfrm>
              <a:off x="36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0" name="Line 56"/>
            <p:cNvSpPr>
              <a:spLocks noChangeShapeType="1"/>
            </p:cNvSpPr>
            <p:nvPr/>
          </p:nvSpPr>
          <p:spPr bwMode="auto">
            <a:xfrm>
              <a:off x="369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1" name="Line 57"/>
            <p:cNvSpPr>
              <a:spLocks noChangeShapeType="1"/>
            </p:cNvSpPr>
            <p:nvPr/>
          </p:nvSpPr>
          <p:spPr bwMode="auto">
            <a:xfrm>
              <a:off x="378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2" name="Line 58"/>
            <p:cNvSpPr>
              <a:spLocks noChangeShapeType="1"/>
            </p:cNvSpPr>
            <p:nvPr/>
          </p:nvSpPr>
          <p:spPr bwMode="auto">
            <a:xfrm>
              <a:off x="386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3" name="Line 59"/>
            <p:cNvSpPr>
              <a:spLocks noChangeShapeType="1"/>
            </p:cNvSpPr>
            <p:nvPr/>
          </p:nvSpPr>
          <p:spPr bwMode="auto">
            <a:xfrm>
              <a:off x="1467" y="2424"/>
              <a:ext cx="253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4" name="Line 60"/>
            <p:cNvSpPr>
              <a:spLocks noChangeShapeType="1"/>
            </p:cNvSpPr>
            <p:nvPr/>
          </p:nvSpPr>
          <p:spPr bwMode="auto">
            <a:xfrm>
              <a:off x="2733" y="198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5" name="Rectangle 61"/>
            <p:cNvSpPr>
              <a:spLocks noChangeArrowheads="1"/>
            </p:cNvSpPr>
            <p:nvPr/>
          </p:nvSpPr>
          <p:spPr bwMode="auto">
            <a:xfrm>
              <a:off x="2480" y="1908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0.1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56686" name="Line 62"/>
            <p:cNvSpPr>
              <a:spLocks noChangeShapeType="1"/>
            </p:cNvSpPr>
            <p:nvPr/>
          </p:nvSpPr>
          <p:spPr bwMode="auto">
            <a:xfrm>
              <a:off x="2733" y="1552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7" name="Rectangle 63"/>
            <p:cNvSpPr>
              <a:spLocks noChangeArrowheads="1"/>
            </p:cNvSpPr>
            <p:nvPr/>
          </p:nvSpPr>
          <p:spPr bwMode="auto">
            <a:xfrm>
              <a:off x="2480" y="1471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0.2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56688" name="Line 64"/>
            <p:cNvSpPr>
              <a:spLocks noChangeShapeType="1"/>
            </p:cNvSpPr>
            <p:nvPr/>
          </p:nvSpPr>
          <p:spPr bwMode="auto">
            <a:xfrm>
              <a:off x="2733" y="1104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89" name="Rectangle 65"/>
            <p:cNvSpPr>
              <a:spLocks noChangeArrowheads="1"/>
            </p:cNvSpPr>
            <p:nvPr/>
          </p:nvSpPr>
          <p:spPr bwMode="auto">
            <a:xfrm>
              <a:off x="2480" y="1024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0.3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56690" name="Line 66"/>
            <p:cNvSpPr>
              <a:spLocks noChangeShapeType="1"/>
            </p:cNvSpPr>
            <p:nvPr/>
          </p:nvSpPr>
          <p:spPr bwMode="auto">
            <a:xfrm>
              <a:off x="2733" y="66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1" name="Rectangle 67"/>
            <p:cNvSpPr>
              <a:spLocks noChangeArrowheads="1"/>
            </p:cNvSpPr>
            <p:nvPr/>
          </p:nvSpPr>
          <p:spPr bwMode="auto">
            <a:xfrm>
              <a:off x="2480" y="587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9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itchFamily="49" charset="0"/>
                  <a:ea typeface="宋体" pitchFamily="2" charset="-122"/>
                </a:rPr>
                <a:t>0.4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itchFamily="2" charset="-122"/>
              </a:endParaRPr>
            </a:p>
          </p:txBody>
        </p:sp>
        <p:sp>
          <p:nvSpPr>
            <p:cNvPr id="156692" name="Line 68"/>
            <p:cNvSpPr>
              <a:spLocks noChangeShapeType="1"/>
            </p:cNvSpPr>
            <p:nvPr/>
          </p:nvSpPr>
          <p:spPr bwMode="auto">
            <a:xfrm>
              <a:off x="2733" y="234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3" name="Line 69"/>
            <p:cNvSpPr>
              <a:spLocks noChangeShapeType="1"/>
            </p:cNvSpPr>
            <p:nvPr/>
          </p:nvSpPr>
          <p:spPr bwMode="auto">
            <a:xfrm>
              <a:off x="2733" y="225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4" name="Line 70"/>
            <p:cNvSpPr>
              <a:spLocks noChangeShapeType="1"/>
            </p:cNvSpPr>
            <p:nvPr/>
          </p:nvSpPr>
          <p:spPr bwMode="auto">
            <a:xfrm>
              <a:off x="2733" y="21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5" name="Line 71"/>
            <p:cNvSpPr>
              <a:spLocks noChangeShapeType="1"/>
            </p:cNvSpPr>
            <p:nvPr/>
          </p:nvSpPr>
          <p:spPr bwMode="auto">
            <a:xfrm>
              <a:off x="2733" y="208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6" name="Line 72"/>
            <p:cNvSpPr>
              <a:spLocks noChangeShapeType="1"/>
            </p:cNvSpPr>
            <p:nvPr/>
          </p:nvSpPr>
          <p:spPr bwMode="auto">
            <a:xfrm>
              <a:off x="2733" y="18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7" name="Line 73"/>
            <p:cNvSpPr>
              <a:spLocks noChangeShapeType="1"/>
            </p:cNvSpPr>
            <p:nvPr/>
          </p:nvSpPr>
          <p:spPr bwMode="auto">
            <a:xfrm>
              <a:off x="2733" y="181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8" name="Line 74"/>
            <p:cNvSpPr>
              <a:spLocks noChangeShapeType="1"/>
            </p:cNvSpPr>
            <p:nvPr/>
          </p:nvSpPr>
          <p:spPr bwMode="auto">
            <a:xfrm>
              <a:off x="2733" y="172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699" name="Line 75"/>
            <p:cNvSpPr>
              <a:spLocks noChangeShapeType="1"/>
            </p:cNvSpPr>
            <p:nvPr/>
          </p:nvSpPr>
          <p:spPr bwMode="auto">
            <a:xfrm>
              <a:off x="2733" y="16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0" name="Line 76"/>
            <p:cNvSpPr>
              <a:spLocks noChangeShapeType="1"/>
            </p:cNvSpPr>
            <p:nvPr/>
          </p:nvSpPr>
          <p:spPr bwMode="auto">
            <a:xfrm>
              <a:off x="2733" y="14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1" name="Line 77"/>
            <p:cNvSpPr>
              <a:spLocks noChangeShapeType="1"/>
            </p:cNvSpPr>
            <p:nvPr/>
          </p:nvSpPr>
          <p:spPr bwMode="auto">
            <a:xfrm>
              <a:off x="2733" y="136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2" name="Line 78"/>
            <p:cNvSpPr>
              <a:spLocks noChangeShapeType="1"/>
            </p:cNvSpPr>
            <p:nvPr/>
          </p:nvSpPr>
          <p:spPr bwMode="auto">
            <a:xfrm>
              <a:off x="2733" y="127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3" name="Line 79"/>
            <p:cNvSpPr>
              <a:spLocks noChangeShapeType="1"/>
            </p:cNvSpPr>
            <p:nvPr/>
          </p:nvSpPr>
          <p:spPr bwMode="auto">
            <a:xfrm>
              <a:off x="2733" y="11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4" name="Line 80"/>
            <p:cNvSpPr>
              <a:spLocks noChangeShapeType="1"/>
            </p:cNvSpPr>
            <p:nvPr/>
          </p:nvSpPr>
          <p:spPr bwMode="auto">
            <a:xfrm>
              <a:off x="2733" y="101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5" name="Line 81"/>
            <p:cNvSpPr>
              <a:spLocks noChangeShapeType="1"/>
            </p:cNvSpPr>
            <p:nvPr/>
          </p:nvSpPr>
          <p:spPr bwMode="auto">
            <a:xfrm>
              <a:off x="2733" y="9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6" name="Line 82"/>
            <p:cNvSpPr>
              <a:spLocks noChangeShapeType="1"/>
            </p:cNvSpPr>
            <p:nvPr/>
          </p:nvSpPr>
          <p:spPr bwMode="auto">
            <a:xfrm>
              <a:off x="2733" y="84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7" name="Line 83"/>
            <p:cNvSpPr>
              <a:spLocks noChangeShapeType="1"/>
            </p:cNvSpPr>
            <p:nvPr/>
          </p:nvSpPr>
          <p:spPr bwMode="auto">
            <a:xfrm>
              <a:off x="2733" y="74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8" name="Line 84"/>
            <p:cNvSpPr>
              <a:spLocks noChangeShapeType="1"/>
            </p:cNvSpPr>
            <p:nvPr/>
          </p:nvSpPr>
          <p:spPr bwMode="auto">
            <a:xfrm flipV="1">
              <a:off x="2733" y="572"/>
              <a:ext cx="0" cy="18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09" name="Line 85"/>
            <p:cNvSpPr>
              <a:spLocks noChangeShapeType="1"/>
            </p:cNvSpPr>
            <p:nvPr/>
          </p:nvSpPr>
          <p:spPr bwMode="auto">
            <a:xfrm flipV="1">
              <a:off x="1525" y="2401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0" name="Line 86"/>
            <p:cNvSpPr>
              <a:spLocks noChangeShapeType="1"/>
            </p:cNvSpPr>
            <p:nvPr/>
          </p:nvSpPr>
          <p:spPr bwMode="auto">
            <a:xfrm flipV="1">
              <a:off x="157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1" name="Line 87"/>
            <p:cNvSpPr>
              <a:spLocks noChangeShapeType="1"/>
            </p:cNvSpPr>
            <p:nvPr/>
          </p:nvSpPr>
          <p:spPr bwMode="auto">
            <a:xfrm flipV="1">
              <a:off x="1623" y="2378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2" name="Line 88"/>
            <p:cNvSpPr>
              <a:spLocks noChangeShapeType="1"/>
            </p:cNvSpPr>
            <p:nvPr/>
          </p:nvSpPr>
          <p:spPr bwMode="auto">
            <a:xfrm flipV="1">
              <a:off x="1671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3" name="Line 89"/>
            <p:cNvSpPr>
              <a:spLocks noChangeShapeType="1"/>
            </p:cNvSpPr>
            <p:nvPr/>
          </p:nvSpPr>
          <p:spPr bwMode="auto">
            <a:xfrm flipV="1">
              <a:off x="1720" y="2321"/>
              <a:ext cx="59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4" name="Line 90"/>
            <p:cNvSpPr>
              <a:spLocks noChangeShapeType="1"/>
            </p:cNvSpPr>
            <p:nvPr/>
          </p:nvSpPr>
          <p:spPr bwMode="auto">
            <a:xfrm flipV="1">
              <a:off x="1779" y="2286"/>
              <a:ext cx="48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5" name="Line 91"/>
            <p:cNvSpPr>
              <a:spLocks noChangeShapeType="1"/>
            </p:cNvSpPr>
            <p:nvPr/>
          </p:nvSpPr>
          <p:spPr bwMode="auto">
            <a:xfrm flipV="1">
              <a:off x="1827" y="2240"/>
              <a:ext cx="49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6" name="Line 92"/>
            <p:cNvSpPr>
              <a:spLocks noChangeShapeType="1"/>
            </p:cNvSpPr>
            <p:nvPr/>
          </p:nvSpPr>
          <p:spPr bwMode="auto">
            <a:xfrm flipV="1">
              <a:off x="1876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7" name="Line 93"/>
            <p:cNvSpPr>
              <a:spLocks noChangeShapeType="1"/>
            </p:cNvSpPr>
            <p:nvPr/>
          </p:nvSpPr>
          <p:spPr bwMode="auto">
            <a:xfrm flipV="1">
              <a:off x="1925" y="2045"/>
              <a:ext cx="107" cy="15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8" name="Line 94"/>
            <p:cNvSpPr>
              <a:spLocks noChangeShapeType="1"/>
            </p:cNvSpPr>
            <p:nvPr/>
          </p:nvSpPr>
          <p:spPr bwMode="auto">
            <a:xfrm flipV="1">
              <a:off x="2032" y="1862"/>
              <a:ext cx="97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19" name="Line 95"/>
            <p:cNvSpPr>
              <a:spLocks noChangeShapeType="1"/>
            </p:cNvSpPr>
            <p:nvPr/>
          </p:nvSpPr>
          <p:spPr bwMode="auto">
            <a:xfrm flipV="1">
              <a:off x="2129" y="1621"/>
              <a:ext cx="98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0" name="Line 96"/>
            <p:cNvSpPr>
              <a:spLocks noChangeShapeType="1"/>
            </p:cNvSpPr>
            <p:nvPr/>
          </p:nvSpPr>
          <p:spPr bwMode="auto">
            <a:xfrm flipV="1">
              <a:off x="2227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1" name="Line 97"/>
            <p:cNvSpPr>
              <a:spLocks noChangeShapeType="1"/>
            </p:cNvSpPr>
            <p:nvPr/>
          </p:nvSpPr>
          <p:spPr bwMode="auto">
            <a:xfrm flipV="1">
              <a:off x="2334" y="1104"/>
              <a:ext cx="97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2" name="Line 98"/>
            <p:cNvSpPr>
              <a:spLocks noChangeShapeType="1"/>
            </p:cNvSpPr>
            <p:nvPr/>
          </p:nvSpPr>
          <p:spPr bwMode="auto">
            <a:xfrm flipV="1">
              <a:off x="2431" y="978"/>
              <a:ext cx="49" cy="12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3" name="Line 99"/>
            <p:cNvSpPr>
              <a:spLocks noChangeShapeType="1"/>
            </p:cNvSpPr>
            <p:nvPr/>
          </p:nvSpPr>
          <p:spPr bwMode="auto">
            <a:xfrm flipV="1">
              <a:off x="2480" y="874"/>
              <a:ext cx="49" cy="10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4" name="Line 100"/>
            <p:cNvSpPr>
              <a:spLocks noChangeShapeType="1"/>
            </p:cNvSpPr>
            <p:nvPr/>
          </p:nvSpPr>
          <p:spPr bwMode="auto">
            <a:xfrm flipV="1">
              <a:off x="2529" y="783"/>
              <a:ext cx="48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5" name="Line 101"/>
            <p:cNvSpPr>
              <a:spLocks noChangeShapeType="1"/>
            </p:cNvSpPr>
            <p:nvPr/>
          </p:nvSpPr>
          <p:spPr bwMode="auto">
            <a:xfrm flipV="1">
              <a:off x="2577" y="748"/>
              <a:ext cx="30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6" name="Line 102"/>
            <p:cNvSpPr>
              <a:spLocks noChangeShapeType="1"/>
            </p:cNvSpPr>
            <p:nvPr/>
          </p:nvSpPr>
          <p:spPr bwMode="auto">
            <a:xfrm flipV="1">
              <a:off x="2607" y="725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7" name="Line 103"/>
            <p:cNvSpPr>
              <a:spLocks noChangeShapeType="1"/>
            </p:cNvSpPr>
            <p:nvPr/>
          </p:nvSpPr>
          <p:spPr bwMode="auto">
            <a:xfrm flipV="1">
              <a:off x="2636" y="702"/>
              <a:ext cx="1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8" name="Line 104"/>
            <p:cNvSpPr>
              <a:spLocks noChangeShapeType="1"/>
            </p:cNvSpPr>
            <p:nvPr/>
          </p:nvSpPr>
          <p:spPr bwMode="auto">
            <a:xfrm flipV="1">
              <a:off x="2655" y="691"/>
              <a:ext cx="2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29" name="Line 105"/>
            <p:cNvSpPr>
              <a:spLocks noChangeShapeType="1"/>
            </p:cNvSpPr>
            <p:nvPr/>
          </p:nvSpPr>
          <p:spPr bwMode="auto">
            <a:xfrm flipV="1">
              <a:off x="2675" y="679"/>
              <a:ext cx="10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0" name="Line 106"/>
            <p:cNvSpPr>
              <a:spLocks noChangeShapeType="1"/>
            </p:cNvSpPr>
            <p:nvPr/>
          </p:nvSpPr>
          <p:spPr bwMode="auto">
            <a:xfrm>
              <a:off x="2685" y="679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1" name="Line 107"/>
            <p:cNvSpPr>
              <a:spLocks noChangeShapeType="1"/>
            </p:cNvSpPr>
            <p:nvPr/>
          </p:nvSpPr>
          <p:spPr bwMode="auto">
            <a:xfrm flipV="1">
              <a:off x="2694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2" name="Rectangle 108"/>
            <p:cNvSpPr>
              <a:spLocks noChangeArrowheads="1"/>
            </p:cNvSpPr>
            <p:nvPr/>
          </p:nvSpPr>
          <p:spPr bwMode="auto">
            <a:xfrm>
              <a:off x="270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3" name="Line 109"/>
            <p:cNvSpPr>
              <a:spLocks noChangeShapeType="1"/>
            </p:cNvSpPr>
            <p:nvPr/>
          </p:nvSpPr>
          <p:spPr bwMode="auto">
            <a:xfrm>
              <a:off x="270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4" name="Rectangle 110"/>
            <p:cNvSpPr>
              <a:spLocks noChangeArrowheads="1"/>
            </p:cNvSpPr>
            <p:nvPr/>
          </p:nvSpPr>
          <p:spPr bwMode="auto">
            <a:xfrm>
              <a:off x="271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5" name="Line 111"/>
            <p:cNvSpPr>
              <a:spLocks noChangeShapeType="1"/>
            </p:cNvSpPr>
            <p:nvPr/>
          </p:nvSpPr>
          <p:spPr bwMode="auto">
            <a:xfrm>
              <a:off x="271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6" name="Rectangle 112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7" name="Rectangle 113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8" name="Line 114"/>
            <p:cNvSpPr>
              <a:spLocks noChangeShapeType="1"/>
            </p:cNvSpPr>
            <p:nvPr/>
          </p:nvSpPr>
          <p:spPr bwMode="auto">
            <a:xfrm>
              <a:off x="2724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39" name="Rectangle 115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0" name="Rectangle 116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1" name="Line 117"/>
            <p:cNvSpPr>
              <a:spLocks noChangeShapeType="1"/>
            </p:cNvSpPr>
            <p:nvPr/>
          </p:nvSpPr>
          <p:spPr bwMode="auto">
            <a:xfrm>
              <a:off x="273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2" name="Rectangle 118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3" name="Rectangle 119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4" name="Line 120"/>
            <p:cNvSpPr>
              <a:spLocks noChangeShapeType="1"/>
            </p:cNvSpPr>
            <p:nvPr/>
          </p:nvSpPr>
          <p:spPr bwMode="auto">
            <a:xfrm>
              <a:off x="274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5" name="Line 121"/>
            <p:cNvSpPr>
              <a:spLocks noChangeShapeType="1"/>
            </p:cNvSpPr>
            <p:nvPr/>
          </p:nvSpPr>
          <p:spPr bwMode="auto">
            <a:xfrm>
              <a:off x="2753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6" name="Rectangle 122"/>
            <p:cNvSpPr>
              <a:spLocks noChangeArrowheads="1"/>
            </p:cNvSpPr>
            <p:nvPr/>
          </p:nvSpPr>
          <p:spPr bwMode="auto">
            <a:xfrm>
              <a:off x="2762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7" name="Line 123"/>
            <p:cNvSpPr>
              <a:spLocks noChangeShapeType="1"/>
            </p:cNvSpPr>
            <p:nvPr/>
          </p:nvSpPr>
          <p:spPr bwMode="auto">
            <a:xfrm>
              <a:off x="2762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8" name="Line 124"/>
            <p:cNvSpPr>
              <a:spLocks noChangeShapeType="1"/>
            </p:cNvSpPr>
            <p:nvPr/>
          </p:nvSpPr>
          <p:spPr bwMode="auto">
            <a:xfrm>
              <a:off x="2772" y="679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49" name="Line 125"/>
            <p:cNvSpPr>
              <a:spLocks noChangeShapeType="1"/>
            </p:cNvSpPr>
            <p:nvPr/>
          </p:nvSpPr>
          <p:spPr bwMode="auto">
            <a:xfrm>
              <a:off x="2782" y="679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0" name="Line 126"/>
            <p:cNvSpPr>
              <a:spLocks noChangeShapeType="1"/>
            </p:cNvSpPr>
            <p:nvPr/>
          </p:nvSpPr>
          <p:spPr bwMode="auto">
            <a:xfrm>
              <a:off x="2811" y="702"/>
              <a:ext cx="20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1" name="Line 127"/>
            <p:cNvSpPr>
              <a:spLocks noChangeShapeType="1"/>
            </p:cNvSpPr>
            <p:nvPr/>
          </p:nvSpPr>
          <p:spPr bwMode="auto">
            <a:xfrm>
              <a:off x="2831" y="725"/>
              <a:ext cx="58" cy="58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2" name="Line 128"/>
            <p:cNvSpPr>
              <a:spLocks noChangeShapeType="1"/>
            </p:cNvSpPr>
            <p:nvPr/>
          </p:nvSpPr>
          <p:spPr bwMode="auto">
            <a:xfrm>
              <a:off x="2889" y="783"/>
              <a:ext cx="49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3" name="Line 129"/>
            <p:cNvSpPr>
              <a:spLocks noChangeShapeType="1"/>
            </p:cNvSpPr>
            <p:nvPr/>
          </p:nvSpPr>
          <p:spPr bwMode="auto">
            <a:xfrm>
              <a:off x="2938" y="874"/>
              <a:ext cx="97" cy="23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4" name="Line 130"/>
            <p:cNvSpPr>
              <a:spLocks noChangeShapeType="1"/>
            </p:cNvSpPr>
            <p:nvPr/>
          </p:nvSpPr>
          <p:spPr bwMode="auto">
            <a:xfrm>
              <a:off x="3035" y="1104"/>
              <a:ext cx="98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5" name="Line 131"/>
            <p:cNvSpPr>
              <a:spLocks noChangeShapeType="1"/>
            </p:cNvSpPr>
            <p:nvPr/>
          </p:nvSpPr>
          <p:spPr bwMode="auto">
            <a:xfrm>
              <a:off x="3133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6" name="Line 132"/>
            <p:cNvSpPr>
              <a:spLocks noChangeShapeType="1"/>
            </p:cNvSpPr>
            <p:nvPr/>
          </p:nvSpPr>
          <p:spPr bwMode="auto">
            <a:xfrm>
              <a:off x="3240" y="1621"/>
              <a:ext cx="97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7" name="Line 133"/>
            <p:cNvSpPr>
              <a:spLocks noChangeShapeType="1"/>
            </p:cNvSpPr>
            <p:nvPr/>
          </p:nvSpPr>
          <p:spPr bwMode="auto">
            <a:xfrm>
              <a:off x="3337" y="1862"/>
              <a:ext cx="98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8" name="Line 134"/>
            <p:cNvSpPr>
              <a:spLocks noChangeShapeType="1"/>
            </p:cNvSpPr>
            <p:nvPr/>
          </p:nvSpPr>
          <p:spPr bwMode="auto">
            <a:xfrm>
              <a:off x="3435" y="2045"/>
              <a:ext cx="58" cy="8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59" name="Line 135"/>
            <p:cNvSpPr>
              <a:spLocks noChangeShapeType="1"/>
            </p:cNvSpPr>
            <p:nvPr/>
          </p:nvSpPr>
          <p:spPr bwMode="auto">
            <a:xfrm>
              <a:off x="3493" y="2126"/>
              <a:ext cx="49" cy="69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0" name="Line 136"/>
            <p:cNvSpPr>
              <a:spLocks noChangeShapeType="1"/>
            </p:cNvSpPr>
            <p:nvPr/>
          </p:nvSpPr>
          <p:spPr bwMode="auto">
            <a:xfrm>
              <a:off x="3542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1" name="Line 137"/>
            <p:cNvSpPr>
              <a:spLocks noChangeShapeType="1"/>
            </p:cNvSpPr>
            <p:nvPr/>
          </p:nvSpPr>
          <p:spPr bwMode="auto">
            <a:xfrm>
              <a:off x="3591" y="2240"/>
              <a:ext cx="48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2" name="Line 138"/>
            <p:cNvSpPr>
              <a:spLocks noChangeShapeType="1"/>
            </p:cNvSpPr>
            <p:nvPr/>
          </p:nvSpPr>
          <p:spPr bwMode="auto">
            <a:xfrm>
              <a:off x="3639" y="2286"/>
              <a:ext cx="49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3" name="Line 139"/>
            <p:cNvSpPr>
              <a:spLocks noChangeShapeType="1"/>
            </p:cNvSpPr>
            <p:nvPr/>
          </p:nvSpPr>
          <p:spPr bwMode="auto">
            <a:xfrm>
              <a:off x="3688" y="2321"/>
              <a:ext cx="58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4" name="Line 140"/>
            <p:cNvSpPr>
              <a:spLocks noChangeShapeType="1"/>
            </p:cNvSpPr>
            <p:nvPr/>
          </p:nvSpPr>
          <p:spPr bwMode="auto">
            <a:xfrm>
              <a:off x="3746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5" name="Line 141"/>
            <p:cNvSpPr>
              <a:spLocks noChangeShapeType="1"/>
            </p:cNvSpPr>
            <p:nvPr/>
          </p:nvSpPr>
          <p:spPr bwMode="auto">
            <a:xfrm>
              <a:off x="3795" y="2378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6" name="Line 142"/>
            <p:cNvSpPr>
              <a:spLocks noChangeShapeType="1"/>
            </p:cNvSpPr>
            <p:nvPr/>
          </p:nvSpPr>
          <p:spPr bwMode="auto">
            <a:xfrm>
              <a:off x="384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767" name="Line 143"/>
            <p:cNvSpPr>
              <a:spLocks noChangeShapeType="1"/>
            </p:cNvSpPr>
            <p:nvPr/>
          </p:nvSpPr>
          <p:spPr bwMode="auto">
            <a:xfrm>
              <a:off x="3893" y="2401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68" name="AutoShape 154"/>
          <p:cNvSpPr>
            <a:spLocks noChangeAspect="1" noChangeArrowheads="1" noTextEdit="1"/>
          </p:cNvSpPr>
          <p:nvPr/>
        </p:nvSpPr>
        <p:spPr bwMode="auto">
          <a:xfrm>
            <a:off x="4427538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0"/>
          <p:cNvSpPr>
            <a:spLocks noChangeAspect="1" noChangeArrowheads="1" noTextEdit="1"/>
          </p:cNvSpPr>
          <p:nvPr/>
        </p:nvSpPr>
        <p:spPr bwMode="auto">
          <a:xfrm>
            <a:off x="34925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698" name="Freeform 2" descr="宽上对角线"/>
          <p:cNvSpPr>
            <a:spLocks/>
          </p:cNvSpPr>
          <p:nvPr/>
        </p:nvSpPr>
        <p:spPr bwMode="auto">
          <a:xfrm>
            <a:off x="530225" y="2028825"/>
            <a:ext cx="1066800" cy="1219200"/>
          </a:xfrm>
          <a:custGeom>
            <a:avLst/>
            <a:gdLst>
              <a:gd name="T0" fmla="*/ 2147483647 w 672"/>
              <a:gd name="T1" fmla="*/ 0 h 768"/>
              <a:gd name="T2" fmla="*/ 2147483647 w 672"/>
              <a:gd name="T3" fmla="*/ 2147483647 h 768"/>
              <a:gd name="T4" fmla="*/ 2147483647 w 672"/>
              <a:gd name="T5" fmla="*/ 2147483647 h 768"/>
              <a:gd name="T6" fmla="*/ 2147483647 w 672"/>
              <a:gd name="T7" fmla="*/ 2147483647 h 768"/>
              <a:gd name="T8" fmla="*/ 2147483647 w 672"/>
              <a:gd name="T9" fmla="*/ 2147483647 h 768"/>
              <a:gd name="T10" fmla="*/ 2147483647 w 672"/>
              <a:gd name="T11" fmla="*/ 2147483647 h 768"/>
              <a:gd name="T12" fmla="*/ 2147483647 w 672"/>
              <a:gd name="T13" fmla="*/ 2147483647 h 768"/>
              <a:gd name="T14" fmla="*/ 0 w 672"/>
              <a:gd name="T15" fmla="*/ 2147483647 h 768"/>
              <a:gd name="T16" fmla="*/ 2147483647 w 672"/>
              <a:gd name="T17" fmla="*/ 2147483647 h 768"/>
              <a:gd name="T18" fmla="*/ 2147483647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87450" y="14128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-x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596188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972567"/>
              </p:ext>
            </p:extLst>
          </p:nvPr>
        </p:nvGraphicFramePr>
        <p:xfrm>
          <a:off x="2090820" y="4583600"/>
          <a:ext cx="3855892" cy="7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0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820" y="4583600"/>
                        <a:ext cx="3855892" cy="70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Freeform 14" descr="宽上对角线"/>
          <p:cNvSpPr>
            <a:spLocks/>
          </p:cNvSpPr>
          <p:nvPr/>
        </p:nvSpPr>
        <p:spPr bwMode="auto">
          <a:xfrm>
            <a:off x="5047456" y="498475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76256" y="549275"/>
            <a:ext cx="1930400" cy="2663825"/>
            <a:chOff x="4332" y="346"/>
            <a:chExt cx="1216" cy="1678"/>
          </a:xfrm>
        </p:grpSpPr>
        <p:sp>
          <p:nvSpPr>
            <p:cNvPr id="35850" name="Freeform 15" descr="宽上对角线"/>
            <p:cNvSpPr>
              <a:spLocks/>
            </p:cNvSpPr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Freeform 3"/>
            <p:cNvSpPr>
              <a:spLocks/>
            </p:cNvSpPr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Line 32"/>
          <p:cNvSpPr>
            <a:spLocks noChangeShapeType="1"/>
          </p:cNvSpPr>
          <p:nvPr/>
        </p:nvSpPr>
        <p:spPr bwMode="auto">
          <a:xfrm flipV="1">
            <a:off x="465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34925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 flipV="1">
            <a:off x="1144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02870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V="1">
            <a:off x="18399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24025" y="3413125"/>
            <a:ext cx="291747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itchFamily="49" charset="0"/>
                <a:cs typeface="宋体" pitchFamily="2" charset="-122"/>
              </a:rPr>
              <a:t>-1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V="1">
            <a:off x="31988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149600" y="3413125"/>
            <a:ext cx="14587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 flipV="1">
            <a:off x="3894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384492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 flipV="1">
            <a:off x="4573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452437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>
            <a:off x="598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730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8794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>
            <a:off x="10128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12779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14255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>
            <a:off x="15589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16906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19732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210502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>
            <a:off x="2238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23876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26527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8003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29337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40" name="Line 59"/>
          <p:cNvSpPr>
            <a:spLocks noChangeShapeType="1"/>
          </p:cNvSpPr>
          <p:nvPr/>
        </p:nvSpPr>
        <p:spPr bwMode="auto">
          <a:xfrm>
            <a:off x="30654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1" name="Line 60"/>
          <p:cNvSpPr>
            <a:spLocks noChangeShapeType="1"/>
          </p:cNvSpPr>
          <p:nvPr/>
        </p:nvSpPr>
        <p:spPr bwMode="auto">
          <a:xfrm>
            <a:off x="33480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2" name="Line 61"/>
          <p:cNvSpPr>
            <a:spLocks noChangeShapeType="1"/>
          </p:cNvSpPr>
          <p:nvPr/>
        </p:nvSpPr>
        <p:spPr bwMode="auto">
          <a:xfrm>
            <a:off x="347980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3" name="Line 62"/>
          <p:cNvSpPr>
            <a:spLocks noChangeShapeType="1"/>
          </p:cNvSpPr>
          <p:nvPr/>
        </p:nvSpPr>
        <p:spPr bwMode="auto">
          <a:xfrm>
            <a:off x="361315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Line 63"/>
          <p:cNvSpPr>
            <a:spLocks noChangeShapeType="1"/>
          </p:cNvSpPr>
          <p:nvPr/>
        </p:nvSpPr>
        <p:spPr bwMode="auto">
          <a:xfrm>
            <a:off x="3762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5" name="Line 64"/>
          <p:cNvSpPr>
            <a:spLocks noChangeShapeType="1"/>
          </p:cNvSpPr>
          <p:nvPr/>
        </p:nvSpPr>
        <p:spPr bwMode="auto">
          <a:xfrm>
            <a:off x="4027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6" name="Line 65"/>
          <p:cNvSpPr>
            <a:spLocks noChangeShapeType="1"/>
          </p:cNvSpPr>
          <p:nvPr/>
        </p:nvSpPr>
        <p:spPr bwMode="auto">
          <a:xfrm>
            <a:off x="4159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7" name="Line 66"/>
          <p:cNvSpPr>
            <a:spLocks noChangeShapeType="1"/>
          </p:cNvSpPr>
          <p:nvPr/>
        </p:nvSpPr>
        <p:spPr bwMode="auto">
          <a:xfrm>
            <a:off x="43084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8" name="Line 67"/>
          <p:cNvSpPr>
            <a:spLocks noChangeShapeType="1"/>
          </p:cNvSpPr>
          <p:nvPr/>
        </p:nvSpPr>
        <p:spPr bwMode="auto">
          <a:xfrm>
            <a:off x="44402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9" name="Line 68"/>
          <p:cNvSpPr>
            <a:spLocks noChangeShapeType="1"/>
          </p:cNvSpPr>
          <p:nvPr/>
        </p:nvSpPr>
        <p:spPr bwMode="auto">
          <a:xfrm>
            <a:off x="366713" y="3284984"/>
            <a:ext cx="4306888" cy="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52" name="Line 69"/>
          <p:cNvSpPr>
            <a:spLocks noChangeShapeType="1"/>
          </p:cNvSpPr>
          <p:nvPr/>
        </p:nvSpPr>
        <p:spPr bwMode="auto">
          <a:xfrm>
            <a:off x="2519363" y="25749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3" name="Rectangle 70"/>
          <p:cNvSpPr>
            <a:spLocks noChangeArrowheads="1"/>
          </p:cNvSpPr>
          <p:nvPr/>
        </p:nvSpPr>
        <p:spPr bwMode="auto">
          <a:xfrm>
            <a:off x="2089150" y="2447925"/>
            <a:ext cx="43762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itchFamily="49" charset="0"/>
                <a:cs typeface="宋体" pitchFamily="2" charset="-122"/>
              </a:rPr>
              <a:t>0.1</a:t>
            </a:r>
          </a:p>
        </p:txBody>
      </p:sp>
      <p:sp>
        <p:nvSpPr>
          <p:cNvPr id="35854" name="Line 71"/>
          <p:cNvSpPr>
            <a:spLocks noChangeShapeType="1"/>
          </p:cNvSpPr>
          <p:nvPr/>
        </p:nvSpPr>
        <p:spPr bwMode="auto">
          <a:xfrm>
            <a:off x="2519363" y="18827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5" name="Rectangle 72"/>
          <p:cNvSpPr>
            <a:spLocks noChangeArrowheads="1"/>
          </p:cNvSpPr>
          <p:nvPr/>
        </p:nvSpPr>
        <p:spPr bwMode="auto">
          <a:xfrm>
            <a:off x="2089150" y="1754188"/>
            <a:ext cx="43762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itchFamily="49" charset="0"/>
                <a:cs typeface="宋体" pitchFamily="2" charset="-122"/>
              </a:rPr>
              <a:t>0.2</a:t>
            </a:r>
          </a:p>
        </p:txBody>
      </p:sp>
      <p:sp>
        <p:nvSpPr>
          <p:cNvPr id="35856" name="Line 73"/>
          <p:cNvSpPr>
            <a:spLocks noChangeShapeType="1"/>
          </p:cNvSpPr>
          <p:nvPr/>
        </p:nvSpPr>
        <p:spPr bwMode="auto">
          <a:xfrm>
            <a:off x="2519363" y="11715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7" name="Rectangle 74"/>
          <p:cNvSpPr>
            <a:spLocks noChangeArrowheads="1"/>
          </p:cNvSpPr>
          <p:nvPr/>
        </p:nvSpPr>
        <p:spPr bwMode="auto">
          <a:xfrm>
            <a:off x="2089150" y="1044575"/>
            <a:ext cx="43762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itchFamily="49" charset="0"/>
                <a:cs typeface="宋体" pitchFamily="2" charset="-122"/>
              </a:rPr>
              <a:t>0.3</a:t>
            </a:r>
          </a:p>
        </p:txBody>
      </p:sp>
      <p:sp>
        <p:nvSpPr>
          <p:cNvPr id="35858" name="Line 75"/>
          <p:cNvSpPr>
            <a:spLocks noChangeShapeType="1"/>
          </p:cNvSpPr>
          <p:nvPr/>
        </p:nvSpPr>
        <p:spPr bwMode="auto">
          <a:xfrm>
            <a:off x="2519363" y="4794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9" name="Rectangle 76"/>
          <p:cNvSpPr>
            <a:spLocks noChangeArrowheads="1"/>
          </p:cNvSpPr>
          <p:nvPr/>
        </p:nvSpPr>
        <p:spPr bwMode="auto">
          <a:xfrm>
            <a:off x="2089150" y="350838"/>
            <a:ext cx="43762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0.4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5860" name="Line 77"/>
          <p:cNvSpPr>
            <a:spLocks noChangeShapeType="1"/>
          </p:cNvSpPr>
          <p:nvPr/>
        </p:nvSpPr>
        <p:spPr bwMode="auto">
          <a:xfrm>
            <a:off x="2519363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1" name="Line 78"/>
          <p:cNvSpPr>
            <a:spLocks noChangeShapeType="1"/>
          </p:cNvSpPr>
          <p:nvPr/>
        </p:nvSpPr>
        <p:spPr bwMode="auto">
          <a:xfrm>
            <a:off x="2519363" y="29940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2" name="Line 79"/>
          <p:cNvSpPr>
            <a:spLocks noChangeShapeType="1"/>
          </p:cNvSpPr>
          <p:nvPr/>
        </p:nvSpPr>
        <p:spPr bwMode="auto">
          <a:xfrm>
            <a:off x="2519363" y="2847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3" name="Line 80"/>
          <p:cNvSpPr>
            <a:spLocks noChangeShapeType="1"/>
          </p:cNvSpPr>
          <p:nvPr/>
        </p:nvSpPr>
        <p:spPr bwMode="auto">
          <a:xfrm>
            <a:off x="2519363" y="2720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4" name="Line 81"/>
          <p:cNvSpPr>
            <a:spLocks noChangeShapeType="1"/>
          </p:cNvSpPr>
          <p:nvPr/>
        </p:nvSpPr>
        <p:spPr bwMode="auto">
          <a:xfrm>
            <a:off x="2519363" y="2428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5" name="Line 82"/>
          <p:cNvSpPr>
            <a:spLocks noChangeShapeType="1"/>
          </p:cNvSpPr>
          <p:nvPr/>
        </p:nvSpPr>
        <p:spPr bwMode="auto">
          <a:xfrm>
            <a:off x="2519363" y="2301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6" name="Line 83"/>
          <p:cNvSpPr>
            <a:spLocks noChangeShapeType="1"/>
          </p:cNvSpPr>
          <p:nvPr/>
        </p:nvSpPr>
        <p:spPr bwMode="auto">
          <a:xfrm>
            <a:off x="2519363" y="21558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7" name="Line 84"/>
          <p:cNvSpPr>
            <a:spLocks noChangeShapeType="1"/>
          </p:cNvSpPr>
          <p:nvPr/>
        </p:nvSpPr>
        <p:spPr bwMode="auto">
          <a:xfrm>
            <a:off x="2519363" y="20097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8" name="Line 85"/>
          <p:cNvSpPr>
            <a:spLocks noChangeShapeType="1"/>
          </p:cNvSpPr>
          <p:nvPr/>
        </p:nvSpPr>
        <p:spPr bwMode="auto">
          <a:xfrm>
            <a:off x="2519363" y="17367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9" name="Line 86"/>
          <p:cNvSpPr>
            <a:spLocks noChangeShapeType="1"/>
          </p:cNvSpPr>
          <p:nvPr/>
        </p:nvSpPr>
        <p:spPr bwMode="auto">
          <a:xfrm>
            <a:off x="2519363" y="15906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0" name="Line 87"/>
          <p:cNvSpPr>
            <a:spLocks noChangeShapeType="1"/>
          </p:cNvSpPr>
          <p:nvPr/>
        </p:nvSpPr>
        <p:spPr bwMode="auto">
          <a:xfrm>
            <a:off x="2519363" y="1444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1" name="Line 88"/>
          <p:cNvSpPr>
            <a:spLocks noChangeShapeType="1"/>
          </p:cNvSpPr>
          <p:nvPr/>
        </p:nvSpPr>
        <p:spPr bwMode="auto">
          <a:xfrm>
            <a:off x="2519363" y="1317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6" name="Line 89"/>
          <p:cNvSpPr>
            <a:spLocks noChangeShapeType="1"/>
          </p:cNvSpPr>
          <p:nvPr/>
        </p:nvSpPr>
        <p:spPr bwMode="auto">
          <a:xfrm>
            <a:off x="2519363" y="1025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7" name="Line 90"/>
          <p:cNvSpPr>
            <a:spLocks noChangeShapeType="1"/>
          </p:cNvSpPr>
          <p:nvPr/>
        </p:nvSpPr>
        <p:spPr bwMode="auto">
          <a:xfrm>
            <a:off x="2519363" y="898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9" name="Line 91"/>
          <p:cNvSpPr>
            <a:spLocks noChangeShapeType="1"/>
          </p:cNvSpPr>
          <p:nvPr/>
        </p:nvSpPr>
        <p:spPr bwMode="auto">
          <a:xfrm>
            <a:off x="2519363" y="7524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3" name="Line 92"/>
          <p:cNvSpPr>
            <a:spLocks noChangeShapeType="1"/>
          </p:cNvSpPr>
          <p:nvPr/>
        </p:nvSpPr>
        <p:spPr bwMode="auto">
          <a:xfrm>
            <a:off x="2519363" y="6064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5" name="Line 93"/>
          <p:cNvSpPr>
            <a:spLocks noChangeShapeType="1"/>
          </p:cNvSpPr>
          <p:nvPr/>
        </p:nvSpPr>
        <p:spPr bwMode="auto">
          <a:xfrm flipV="1">
            <a:off x="2519363" y="406400"/>
            <a:ext cx="0" cy="293370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6" name="Line 94"/>
          <p:cNvSpPr>
            <a:spLocks noChangeShapeType="1"/>
          </p:cNvSpPr>
          <p:nvPr/>
        </p:nvSpPr>
        <p:spPr bwMode="auto">
          <a:xfrm flipV="1">
            <a:off x="4651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7" name="Line 95"/>
          <p:cNvSpPr>
            <a:spLocks noChangeShapeType="1"/>
          </p:cNvSpPr>
          <p:nvPr/>
        </p:nvSpPr>
        <p:spPr bwMode="auto">
          <a:xfrm flipV="1">
            <a:off x="547688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08" name="Line 96"/>
          <p:cNvSpPr>
            <a:spLocks noChangeShapeType="1"/>
          </p:cNvSpPr>
          <p:nvPr/>
        </p:nvSpPr>
        <p:spPr bwMode="auto">
          <a:xfrm flipV="1">
            <a:off x="631825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1" name="Line 97"/>
          <p:cNvSpPr>
            <a:spLocks noChangeShapeType="1"/>
          </p:cNvSpPr>
          <p:nvPr/>
        </p:nvSpPr>
        <p:spPr bwMode="auto">
          <a:xfrm flipV="1">
            <a:off x="714375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2" name="Line 98"/>
          <p:cNvSpPr>
            <a:spLocks noChangeShapeType="1"/>
          </p:cNvSpPr>
          <p:nvPr/>
        </p:nvSpPr>
        <p:spPr bwMode="auto">
          <a:xfrm flipV="1">
            <a:off x="796925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3" name="Line 99"/>
          <p:cNvSpPr>
            <a:spLocks noChangeShapeType="1"/>
          </p:cNvSpPr>
          <p:nvPr/>
        </p:nvSpPr>
        <p:spPr bwMode="auto">
          <a:xfrm flipV="1">
            <a:off x="896938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4" name="Line 100"/>
          <p:cNvSpPr>
            <a:spLocks noChangeShapeType="1"/>
          </p:cNvSpPr>
          <p:nvPr/>
        </p:nvSpPr>
        <p:spPr bwMode="auto">
          <a:xfrm flipV="1">
            <a:off x="9794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5" name="Line 101"/>
          <p:cNvSpPr>
            <a:spLocks noChangeShapeType="1"/>
          </p:cNvSpPr>
          <p:nvPr/>
        </p:nvSpPr>
        <p:spPr bwMode="auto">
          <a:xfrm flipV="1">
            <a:off x="10620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6" name="Line 102"/>
          <p:cNvSpPr>
            <a:spLocks noChangeShapeType="1"/>
          </p:cNvSpPr>
          <p:nvPr/>
        </p:nvSpPr>
        <p:spPr bwMode="auto">
          <a:xfrm flipV="1">
            <a:off x="1144588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7" name="Line 103"/>
          <p:cNvSpPr>
            <a:spLocks noChangeShapeType="1"/>
          </p:cNvSpPr>
          <p:nvPr/>
        </p:nvSpPr>
        <p:spPr bwMode="auto">
          <a:xfrm flipV="1">
            <a:off x="1327150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8" name="Line 104"/>
          <p:cNvSpPr>
            <a:spLocks noChangeShapeType="1"/>
          </p:cNvSpPr>
          <p:nvPr/>
        </p:nvSpPr>
        <p:spPr bwMode="auto">
          <a:xfrm flipV="1">
            <a:off x="1492250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19" name="Line 105"/>
          <p:cNvSpPr>
            <a:spLocks noChangeShapeType="1"/>
          </p:cNvSpPr>
          <p:nvPr/>
        </p:nvSpPr>
        <p:spPr bwMode="auto">
          <a:xfrm flipV="1">
            <a:off x="1658938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0" name="Line 106"/>
          <p:cNvSpPr>
            <a:spLocks noChangeShapeType="1"/>
          </p:cNvSpPr>
          <p:nvPr/>
        </p:nvSpPr>
        <p:spPr bwMode="auto">
          <a:xfrm flipV="1">
            <a:off x="1839913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1" name="Line 107"/>
          <p:cNvSpPr>
            <a:spLocks noChangeShapeType="1"/>
          </p:cNvSpPr>
          <p:nvPr/>
        </p:nvSpPr>
        <p:spPr bwMode="auto">
          <a:xfrm flipV="1">
            <a:off x="2006600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2" name="Line 108"/>
          <p:cNvSpPr>
            <a:spLocks noChangeShapeType="1"/>
          </p:cNvSpPr>
          <p:nvPr/>
        </p:nvSpPr>
        <p:spPr bwMode="auto">
          <a:xfrm flipV="1">
            <a:off x="2089150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3" name="Line 109"/>
          <p:cNvSpPr>
            <a:spLocks noChangeShapeType="1"/>
          </p:cNvSpPr>
          <p:nvPr/>
        </p:nvSpPr>
        <p:spPr bwMode="auto">
          <a:xfrm flipV="1">
            <a:off x="2171700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4" name="Line 110"/>
          <p:cNvSpPr>
            <a:spLocks noChangeShapeType="1"/>
          </p:cNvSpPr>
          <p:nvPr/>
        </p:nvSpPr>
        <p:spPr bwMode="auto">
          <a:xfrm flipV="1">
            <a:off x="2254250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5" name="Line 111"/>
          <p:cNvSpPr>
            <a:spLocks noChangeShapeType="1"/>
          </p:cNvSpPr>
          <p:nvPr/>
        </p:nvSpPr>
        <p:spPr bwMode="auto">
          <a:xfrm flipV="1">
            <a:off x="2303463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6" name="Line 112"/>
          <p:cNvSpPr>
            <a:spLocks noChangeShapeType="1"/>
          </p:cNvSpPr>
          <p:nvPr/>
        </p:nvSpPr>
        <p:spPr bwMode="auto">
          <a:xfrm flipV="1">
            <a:off x="2354263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7" name="Line 113"/>
          <p:cNvSpPr>
            <a:spLocks noChangeShapeType="1"/>
          </p:cNvSpPr>
          <p:nvPr/>
        </p:nvSpPr>
        <p:spPr bwMode="auto">
          <a:xfrm flipV="1">
            <a:off x="2387600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8" name="Line 114"/>
          <p:cNvSpPr>
            <a:spLocks noChangeShapeType="1"/>
          </p:cNvSpPr>
          <p:nvPr/>
        </p:nvSpPr>
        <p:spPr bwMode="auto">
          <a:xfrm flipV="1">
            <a:off x="2420938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29" name="Line 115"/>
          <p:cNvSpPr>
            <a:spLocks noChangeShapeType="1"/>
          </p:cNvSpPr>
          <p:nvPr/>
        </p:nvSpPr>
        <p:spPr bwMode="auto">
          <a:xfrm>
            <a:off x="2436813" y="496888"/>
            <a:ext cx="15875" cy="0"/>
          </a:xfrm>
          <a:prstGeom prst="line">
            <a:avLst/>
          </a:prstGeom>
          <a:noFill/>
          <a:ln w="33338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0" name="Line 116"/>
          <p:cNvSpPr>
            <a:spLocks noChangeShapeType="1"/>
          </p:cNvSpPr>
          <p:nvPr/>
        </p:nvSpPr>
        <p:spPr bwMode="auto">
          <a:xfrm flipV="1">
            <a:off x="24526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1" name="Rectangle 117"/>
          <p:cNvSpPr>
            <a:spLocks noChangeArrowheads="1"/>
          </p:cNvSpPr>
          <p:nvPr/>
        </p:nvSpPr>
        <p:spPr bwMode="auto">
          <a:xfrm>
            <a:off x="2470150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2" name="Line 118"/>
          <p:cNvSpPr>
            <a:spLocks noChangeShapeType="1"/>
          </p:cNvSpPr>
          <p:nvPr/>
        </p:nvSpPr>
        <p:spPr bwMode="auto">
          <a:xfrm>
            <a:off x="247015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3" name="Rectangle 119"/>
          <p:cNvSpPr>
            <a:spLocks noChangeArrowheads="1"/>
          </p:cNvSpPr>
          <p:nvPr/>
        </p:nvSpPr>
        <p:spPr bwMode="auto">
          <a:xfrm>
            <a:off x="24860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4" name="Line 120"/>
          <p:cNvSpPr>
            <a:spLocks noChangeShapeType="1"/>
          </p:cNvSpPr>
          <p:nvPr/>
        </p:nvSpPr>
        <p:spPr bwMode="auto">
          <a:xfrm>
            <a:off x="2486025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5" name="Rectangle 121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6" name="Rectangle 122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7737" name="Line 123"/>
          <p:cNvSpPr>
            <a:spLocks noChangeShapeType="1"/>
          </p:cNvSpPr>
          <p:nvPr/>
        </p:nvSpPr>
        <p:spPr bwMode="auto">
          <a:xfrm>
            <a:off x="250348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38" name="Rectangle 124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9" name="Rectangle 125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0" name="Line 126"/>
          <p:cNvSpPr>
            <a:spLocks noChangeShapeType="1"/>
          </p:cNvSpPr>
          <p:nvPr/>
        </p:nvSpPr>
        <p:spPr bwMode="auto">
          <a:xfrm>
            <a:off x="2519363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1" name="Rectangle 127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42" name="Rectangle 128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3" name="Line 129"/>
          <p:cNvSpPr>
            <a:spLocks noChangeShapeType="1"/>
          </p:cNvSpPr>
          <p:nvPr/>
        </p:nvSpPr>
        <p:spPr bwMode="auto">
          <a:xfrm>
            <a:off x="2536825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4" name="Line 130"/>
          <p:cNvSpPr>
            <a:spLocks noChangeShapeType="1"/>
          </p:cNvSpPr>
          <p:nvPr/>
        </p:nvSpPr>
        <p:spPr bwMode="auto">
          <a:xfrm>
            <a:off x="255270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5" name="Rectangle 131"/>
          <p:cNvSpPr>
            <a:spLocks noChangeArrowheads="1"/>
          </p:cNvSpPr>
          <p:nvPr/>
        </p:nvSpPr>
        <p:spPr bwMode="auto">
          <a:xfrm>
            <a:off x="256857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6" name="Line 132"/>
          <p:cNvSpPr>
            <a:spLocks noChangeShapeType="1"/>
          </p:cNvSpPr>
          <p:nvPr/>
        </p:nvSpPr>
        <p:spPr bwMode="auto">
          <a:xfrm>
            <a:off x="2568575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7" name="Line 133"/>
          <p:cNvSpPr>
            <a:spLocks noChangeShapeType="1"/>
          </p:cNvSpPr>
          <p:nvPr/>
        </p:nvSpPr>
        <p:spPr bwMode="auto">
          <a:xfrm>
            <a:off x="2586038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8" name="Line 134"/>
          <p:cNvSpPr>
            <a:spLocks noChangeShapeType="1"/>
          </p:cNvSpPr>
          <p:nvPr/>
        </p:nvSpPr>
        <p:spPr bwMode="auto">
          <a:xfrm>
            <a:off x="2601913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49" name="Line 135"/>
          <p:cNvSpPr>
            <a:spLocks noChangeShapeType="1"/>
          </p:cNvSpPr>
          <p:nvPr/>
        </p:nvSpPr>
        <p:spPr bwMode="auto">
          <a:xfrm>
            <a:off x="2652713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0" name="Line 136"/>
          <p:cNvSpPr>
            <a:spLocks noChangeShapeType="1"/>
          </p:cNvSpPr>
          <p:nvPr/>
        </p:nvSpPr>
        <p:spPr bwMode="auto">
          <a:xfrm>
            <a:off x="2684463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1" name="Line 137"/>
          <p:cNvSpPr>
            <a:spLocks noChangeShapeType="1"/>
          </p:cNvSpPr>
          <p:nvPr/>
        </p:nvSpPr>
        <p:spPr bwMode="auto">
          <a:xfrm>
            <a:off x="2784475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2" name="Line 138"/>
          <p:cNvSpPr>
            <a:spLocks noChangeShapeType="1"/>
          </p:cNvSpPr>
          <p:nvPr/>
        </p:nvSpPr>
        <p:spPr bwMode="auto">
          <a:xfrm>
            <a:off x="2867025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3" name="Line 139"/>
          <p:cNvSpPr>
            <a:spLocks noChangeShapeType="1"/>
          </p:cNvSpPr>
          <p:nvPr/>
        </p:nvSpPr>
        <p:spPr bwMode="auto">
          <a:xfrm>
            <a:off x="3033713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4" name="Line 140"/>
          <p:cNvSpPr>
            <a:spLocks noChangeShapeType="1"/>
          </p:cNvSpPr>
          <p:nvPr/>
        </p:nvSpPr>
        <p:spPr bwMode="auto">
          <a:xfrm>
            <a:off x="3198813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5" name="Line 141"/>
          <p:cNvSpPr>
            <a:spLocks noChangeShapeType="1"/>
          </p:cNvSpPr>
          <p:nvPr/>
        </p:nvSpPr>
        <p:spPr bwMode="auto">
          <a:xfrm>
            <a:off x="3381375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6" name="Line 142"/>
          <p:cNvSpPr>
            <a:spLocks noChangeShapeType="1"/>
          </p:cNvSpPr>
          <p:nvPr/>
        </p:nvSpPr>
        <p:spPr bwMode="auto">
          <a:xfrm>
            <a:off x="3546475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7" name="Line 143"/>
          <p:cNvSpPr>
            <a:spLocks noChangeShapeType="1"/>
          </p:cNvSpPr>
          <p:nvPr/>
        </p:nvSpPr>
        <p:spPr bwMode="auto">
          <a:xfrm>
            <a:off x="3711575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8" name="Line 144"/>
          <p:cNvSpPr>
            <a:spLocks noChangeShapeType="1"/>
          </p:cNvSpPr>
          <p:nvPr/>
        </p:nvSpPr>
        <p:spPr bwMode="auto">
          <a:xfrm>
            <a:off x="3811588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59" name="Line 145"/>
          <p:cNvSpPr>
            <a:spLocks noChangeShapeType="1"/>
          </p:cNvSpPr>
          <p:nvPr/>
        </p:nvSpPr>
        <p:spPr bwMode="auto">
          <a:xfrm>
            <a:off x="38941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0" name="Line 146"/>
          <p:cNvSpPr>
            <a:spLocks noChangeShapeType="1"/>
          </p:cNvSpPr>
          <p:nvPr/>
        </p:nvSpPr>
        <p:spPr bwMode="auto">
          <a:xfrm>
            <a:off x="39766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1" name="Line 147"/>
          <p:cNvSpPr>
            <a:spLocks noChangeShapeType="1"/>
          </p:cNvSpPr>
          <p:nvPr/>
        </p:nvSpPr>
        <p:spPr bwMode="auto">
          <a:xfrm>
            <a:off x="4059238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2" name="Line 148"/>
          <p:cNvSpPr>
            <a:spLocks noChangeShapeType="1"/>
          </p:cNvSpPr>
          <p:nvPr/>
        </p:nvSpPr>
        <p:spPr bwMode="auto">
          <a:xfrm>
            <a:off x="4143375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3" name="Line 149"/>
          <p:cNvSpPr>
            <a:spLocks noChangeShapeType="1"/>
          </p:cNvSpPr>
          <p:nvPr/>
        </p:nvSpPr>
        <p:spPr bwMode="auto">
          <a:xfrm>
            <a:off x="4241800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4" name="Line 150"/>
          <p:cNvSpPr>
            <a:spLocks noChangeShapeType="1"/>
          </p:cNvSpPr>
          <p:nvPr/>
        </p:nvSpPr>
        <p:spPr bwMode="auto">
          <a:xfrm>
            <a:off x="4324350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5" name="Line 151"/>
          <p:cNvSpPr>
            <a:spLocks noChangeShapeType="1"/>
          </p:cNvSpPr>
          <p:nvPr/>
        </p:nvSpPr>
        <p:spPr bwMode="auto">
          <a:xfrm>
            <a:off x="4408488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6" name="Line 152"/>
          <p:cNvSpPr>
            <a:spLocks noChangeShapeType="1"/>
          </p:cNvSpPr>
          <p:nvPr/>
        </p:nvSpPr>
        <p:spPr bwMode="auto">
          <a:xfrm>
            <a:off x="44910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69" name="Line 156"/>
          <p:cNvSpPr>
            <a:spLocks noChangeShapeType="1"/>
          </p:cNvSpPr>
          <p:nvPr/>
        </p:nvSpPr>
        <p:spPr bwMode="auto">
          <a:xfrm flipV="1">
            <a:off x="4857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70" name="Rectangle 157"/>
          <p:cNvSpPr>
            <a:spLocks noChangeArrowheads="1"/>
          </p:cNvSpPr>
          <p:nvPr/>
        </p:nvSpPr>
        <p:spPr bwMode="auto">
          <a:xfrm>
            <a:off x="474186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71" name="Line 158"/>
          <p:cNvSpPr>
            <a:spLocks noChangeShapeType="1"/>
          </p:cNvSpPr>
          <p:nvPr/>
        </p:nvSpPr>
        <p:spPr bwMode="auto">
          <a:xfrm flipV="1">
            <a:off x="5537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72" name="Rectangle 159"/>
          <p:cNvSpPr>
            <a:spLocks noChangeArrowheads="1"/>
          </p:cNvSpPr>
          <p:nvPr/>
        </p:nvSpPr>
        <p:spPr bwMode="auto">
          <a:xfrm>
            <a:off x="542131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73" name="Line 160"/>
          <p:cNvSpPr>
            <a:spLocks noChangeShapeType="1"/>
          </p:cNvSpPr>
          <p:nvPr/>
        </p:nvSpPr>
        <p:spPr bwMode="auto">
          <a:xfrm flipV="1">
            <a:off x="62325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74" name="Rectangle 161"/>
          <p:cNvSpPr>
            <a:spLocks noChangeArrowheads="1"/>
          </p:cNvSpPr>
          <p:nvPr/>
        </p:nvSpPr>
        <p:spPr bwMode="auto">
          <a:xfrm>
            <a:off x="6116638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75" name="Line 162"/>
          <p:cNvSpPr>
            <a:spLocks noChangeShapeType="1"/>
          </p:cNvSpPr>
          <p:nvPr/>
        </p:nvSpPr>
        <p:spPr bwMode="auto">
          <a:xfrm flipV="1">
            <a:off x="75914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76" name="Rectangle 163"/>
          <p:cNvSpPr>
            <a:spLocks noChangeArrowheads="1"/>
          </p:cNvSpPr>
          <p:nvPr/>
        </p:nvSpPr>
        <p:spPr bwMode="auto">
          <a:xfrm>
            <a:off x="7542213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77" name="Line 164"/>
          <p:cNvSpPr>
            <a:spLocks noChangeShapeType="1"/>
          </p:cNvSpPr>
          <p:nvPr/>
        </p:nvSpPr>
        <p:spPr bwMode="auto">
          <a:xfrm flipV="1">
            <a:off x="8286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78" name="Rectangle 165"/>
          <p:cNvSpPr>
            <a:spLocks noChangeArrowheads="1"/>
          </p:cNvSpPr>
          <p:nvPr/>
        </p:nvSpPr>
        <p:spPr bwMode="auto">
          <a:xfrm>
            <a:off x="823753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79" name="Line 166"/>
          <p:cNvSpPr>
            <a:spLocks noChangeShapeType="1"/>
          </p:cNvSpPr>
          <p:nvPr/>
        </p:nvSpPr>
        <p:spPr bwMode="auto">
          <a:xfrm flipV="1">
            <a:off x="8966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0" name="Rectangle 167"/>
          <p:cNvSpPr>
            <a:spLocks noChangeArrowheads="1"/>
          </p:cNvSpPr>
          <p:nvPr/>
        </p:nvSpPr>
        <p:spPr bwMode="auto">
          <a:xfrm>
            <a:off x="891698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781" name="Line 168"/>
          <p:cNvSpPr>
            <a:spLocks noChangeShapeType="1"/>
          </p:cNvSpPr>
          <p:nvPr/>
        </p:nvSpPr>
        <p:spPr bwMode="auto">
          <a:xfrm>
            <a:off x="4991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2" name="Line 169"/>
          <p:cNvSpPr>
            <a:spLocks noChangeShapeType="1"/>
          </p:cNvSpPr>
          <p:nvPr/>
        </p:nvSpPr>
        <p:spPr bwMode="auto">
          <a:xfrm>
            <a:off x="5122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3" name="Line 170"/>
          <p:cNvSpPr>
            <a:spLocks noChangeShapeType="1"/>
          </p:cNvSpPr>
          <p:nvPr/>
        </p:nvSpPr>
        <p:spPr bwMode="auto">
          <a:xfrm>
            <a:off x="52720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4" name="Line 171"/>
          <p:cNvSpPr>
            <a:spLocks noChangeShapeType="1"/>
          </p:cNvSpPr>
          <p:nvPr/>
        </p:nvSpPr>
        <p:spPr bwMode="auto">
          <a:xfrm>
            <a:off x="54054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5" name="Line 172"/>
          <p:cNvSpPr>
            <a:spLocks noChangeShapeType="1"/>
          </p:cNvSpPr>
          <p:nvPr/>
        </p:nvSpPr>
        <p:spPr bwMode="auto">
          <a:xfrm>
            <a:off x="56705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6" name="Line 173"/>
          <p:cNvSpPr>
            <a:spLocks noChangeShapeType="1"/>
          </p:cNvSpPr>
          <p:nvPr/>
        </p:nvSpPr>
        <p:spPr bwMode="auto">
          <a:xfrm>
            <a:off x="58181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7" name="Line 174"/>
          <p:cNvSpPr>
            <a:spLocks noChangeShapeType="1"/>
          </p:cNvSpPr>
          <p:nvPr/>
        </p:nvSpPr>
        <p:spPr bwMode="auto">
          <a:xfrm>
            <a:off x="59515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8" name="Line 175"/>
          <p:cNvSpPr>
            <a:spLocks noChangeShapeType="1"/>
          </p:cNvSpPr>
          <p:nvPr/>
        </p:nvSpPr>
        <p:spPr bwMode="auto">
          <a:xfrm>
            <a:off x="608330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89" name="Line 176"/>
          <p:cNvSpPr>
            <a:spLocks noChangeShapeType="1"/>
          </p:cNvSpPr>
          <p:nvPr/>
        </p:nvSpPr>
        <p:spPr bwMode="auto">
          <a:xfrm>
            <a:off x="636587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0" name="Line 177"/>
          <p:cNvSpPr>
            <a:spLocks noChangeShapeType="1"/>
          </p:cNvSpPr>
          <p:nvPr/>
        </p:nvSpPr>
        <p:spPr bwMode="auto">
          <a:xfrm>
            <a:off x="64976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1" name="Line 178"/>
          <p:cNvSpPr>
            <a:spLocks noChangeShapeType="1"/>
          </p:cNvSpPr>
          <p:nvPr/>
        </p:nvSpPr>
        <p:spPr bwMode="auto">
          <a:xfrm>
            <a:off x="6630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2" name="Line 179"/>
          <p:cNvSpPr>
            <a:spLocks noChangeShapeType="1"/>
          </p:cNvSpPr>
          <p:nvPr/>
        </p:nvSpPr>
        <p:spPr bwMode="auto">
          <a:xfrm>
            <a:off x="67802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3" name="Line 180"/>
          <p:cNvSpPr>
            <a:spLocks noChangeShapeType="1"/>
          </p:cNvSpPr>
          <p:nvPr/>
        </p:nvSpPr>
        <p:spPr bwMode="auto">
          <a:xfrm>
            <a:off x="704532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4" name="Line 181"/>
          <p:cNvSpPr>
            <a:spLocks noChangeShapeType="1"/>
          </p:cNvSpPr>
          <p:nvPr/>
        </p:nvSpPr>
        <p:spPr bwMode="auto">
          <a:xfrm>
            <a:off x="71929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5" name="Line 182"/>
          <p:cNvSpPr>
            <a:spLocks noChangeShapeType="1"/>
          </p:cNvSpPr>
          <p:nvPr/>
        </p:nvSpPr>
        <p:spPr bwMode="auto">
          <a:xfrm>
            <a:off x="73263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6" name="Line 183"/>
          <p:cNvSpPr>
            <a:spLocks noChangeShapeType="1"/>
          </p:cNvSpPr>
          <p:nvPr/>
        </p:nvSpPr>
        <p:spPr bwMode="auto">
          <a:xfrm>
            <a:off x="7458076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7" name="Line 184"/>
          <p:cNvSpPr>
            <a:spLocks noChangeShapeType="1"/>
          </p:cNvSpPr>
          <p:nvPr/>
        </p:nvSpPr>
        <p:spPr bwMode="auto">
          <a:xfrm>
            <a:off x="77406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8" name="Line 185"/>
          <p:cNvSpPr>
            <a:spLocks noChangeShapeType="1"/>
          </p:cNvSpPr>
          <p:nvPr/>
        </p:nvSpPr>
        <p:spPr bwMode="auto">
          <a:xfrm>
            <a:off x="787241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799" name="Line 186"/>
          <p:cNvSpPr>
            <a:spLocks noChangeShapeType="1"/>
          </p:cNvSpPr>
          <p:nvPr/>
        </p:nvSpPr>
        <p:spPr bwMode="auto">
          <a:xfrm>
            <a:off x="80057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0" name="Line 187"/>
          <p:cNvSpPr>
            <a:spLocks noChangeShapeType="1"/>
          </p:cNvSpPr>
          <p:nvPr/>
        </p:nvSpPr>
        <p:spPr bwMode="auto">
          <a:xfrm>
            <a:off x="8154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1" name="Line 188"/>
          <p:cNvSpPr>
            <a:spLocks noChangeShapeType="1"/>
          </p:cNvSpPr>
          <p:nvPr/>
        </p:nvSpPr>
        <p:spPr bwMode="auto">
          <a:xfrm>
            <a:off x="8420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2" name="Line 189"/>
          <p:cNvSpPr>
            <a:spLocks noChangeShapeType="1"/>
          </p:cNvSpPr>
          <p:nvPr/>
        </p:nvSpPr>
        <p:spPr bwMode="auto">
          <a:xfrm>
            <a:off x="8551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3" name="Line 190"/>
          <p:cNvSpPr>
            <a:spLocks noChangeShapeType="1"/>
          </p:cNvSpPr>
          <p:nvPr/>
        </p:nvSpPr>
        <p:spPr bwMode="auto">
          <a:xfrm>
            <a:off x="87010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4" name="Line 191"/>
          <p:cNvSpPr>
            <a:spLocks noChangeShapeType="1"/>
          </p:cNvSpPr>
          <p:nvPr/>
        </p:nvSpPr>
        <p:spPr bwMode="auto">
          <a:xfrm>
            <a:off x="883285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5" name="Line 192"/>
          <p:cNvSpPr>
            <a:spLocks noChangeShapeType="1"/>
          </p:cNvSpPr>
          <p:nvPr/>
        </p:nvSpPr>
        <p:spPr bwMode="auto">
          <a:xfrm>
            <a:off x="4759326" y="3284984"/>
            <a:ext cx="4306888" cy="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06" name="Line 193"/>
          <p:cNvSpPr>
            <a:spLocks noChangeShapeType="1"/>
          </p:cNvSpPr>
          <p:nvPr/>
        </p:nvSpPr>
        <p:spPr bwMode="auto">
          <a:xfrm>
            <a:off x="6911976" y="257492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7" name="Rectangle 194"/>
          <p:cNvSpPr>
            <a:spLocks noChangeArrowheads="1"/>
          </p:cNvSpPr>
          <p:nvPr/>
        </p:nvSpPr>
        <p:spPr bwMode="auto">
          <a:xfrm>
            <a:off x="6481763" y="244792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808" name="Line 195"/>
          <p:cNvSpPr>
            <a:spLocks noChangeShapeType="1"/>
          </p:cNvSpPr>
          <p:nvPr/>
        </p:nvSpPr>
        <p:spPr bwMode="auto">
          <a:xfrm>
            <a:off x="6911976" y="18827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9" name="Rectangle 196"/>
          <p:cNvSpPr>
            <a:spLocks noChangeArrowheads="1"/>
          </p:cNvSpPr>
          <p:nvPr/>
        </p:nvSpPr>
        <p:spPr bwMode="auto">
          <a:xfrm>
            <a:off x="6481763" y="175418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810" name="Line 197"/>
          <p:cNvSpPr>
            <a:spLocks noChangeShapeType="1"/>
          </p:cNvSpPr>
          <p:nvPr/>
        </p:nvSpPr>
        <p:spPr bwMode="auto">
          <a:xfrm>
            <a:off x="6911976" y="11715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1" name="Rectangle 198"/>
          <p:cNvSpPr>
            <a:spLocks noChangeArrowheads="1"/>
          </p:cNvSpPr>
          <p:nvPr/>
        </p:nvSpPr>
        <p:spPr bwMode="auto">
          <a:xfrm>
            <a:off x="6481763" y="104457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812" name="Line 199"/>
          <p:cNvSpPr>
            <a:spLocks noChangeShapeType="1"/>
          </p:cNvSpPr>
          <p:nvPr/>
        </p:nvSpPr>
        <p:spPr bwMode="auto">
          <a:xfrm>
            <a:off x="6911976" y="479425"/>
            <a:ext cx="33338" cy="0"/>
          </a:xfrm>
          <a:prstGeom prst="line">
            <a:avLst/>
          </a:prstGeom>
          <a:noFill/>
          <a:ln w="15875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3" name="Rectangle 200"/>
          <p:cNvSpPr>
            <a:spLocks noChangeArrowheads="1"/>
          </p:cNvSpPr>
          <p:nvPr/>
        </p:nvSpPr>
        <p:spPr bwMode="auto">
          <a:xfrm>
            <a:off x="6481763" y="35083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0.4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7814" name="Line 201"/>
          <p:cNvSpPr>
            <a:spLocks noChangeShapeType="1"/>
          </p:cNvSpPr>
          <p:nvPr/>
        </p:nvSpPr>
        <p:spPr bwMode="auto">
          <a:xfrm>
            <a:off x="6911976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5" name="Line 202"/>
          <p:cNvSpPr>
            <a:spLocks noChangeShapeType="1"/>
          </p:cNvSpPr>
          <p:nvPr/>
        </p:nvSpPr>
        <p:spPr bwMode="auto">
          <a:xfrm>
            <a:off x="6911976" y="29940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6" name="Line 203"/>
          <p:cNvSpPr>
            <a:spLocks noChangeShapeType="1"/>
          </p:cNvSpPr>
          <p:nvPr/>
        </p:nvSpPr>
        <p:spPr bwMode="auto">
          <a:xfrm>
            <a:off x="6911976" y="2847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7" name="Line 204"/>
          <p:cNvSpPr>
            <a:spLocks noChangeShapeType="1"/>
          </p:cNvSpPr>
          <p:nvPr/>
        </p:nvSpPr>
        <p:spPr bwMode="auto">
          <a:xfrm>
            <a:off x="6911976" y="2720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8" name="Line 205"/>
          <p:cNvSpPr>
            <a:spLocks noChangeShapeType="1"/>
          </p:cNvSpPr>
          <p:nvPr/>
        </p:nvSpPr>
        <p:spPr bwMode="auto">
          <a:xfrm>
            <a:off x="6911976" y="2428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9" name="Line 206"/>
          <p:cNvSpPr>
            <a:spLocks noChangeShapeType="1"/>
          </p:cNvSpPr>
          <p:nvPr/>
        </p:nvSpPr>
        <p:spPr bwMode="auto">
          <a:xfrm>
            <a:off x="6911976" y="2301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0" name="Line 207"/>
          <p:cNvSpPr>
            <a:spLocks noChangeShapeType="1"/>
          </p:cNvSpPr>
          <p:nvPr/>
        </p:nvSpPr>
        <p:spPr bwMode="auto">
          <a:xfrm>
            <a:off x="6911976" y="21558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1" name="Line 208"/>
          <p:cNvSpPr>
            <a:spLocks noChangeShapeType="1"/>
          </p:cNvSpPr>
          <p:nvPr/>
        </p:nvSpPr>
        <p:spPr bwMode="auto">
          <a:xfrm>
            <a:off x="6911976" y="20097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2" name="Line 209"/>
          <p:cNvSpPr>
            <a:spLocks noChangeShapeType="1"/>
          </p:cNvSpPr>
          <p:nvPr/>
        </p:nvSpPr>
        <p:spPr bwMode="auto">
          <a:xfrm>
            <a:off x="6911976" y="17367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3" name="Line 210"/>
          <p:cNvSpPr>
            <a:spLocks noChangeShapeType="1"/>
          </p:cNvSpPr>
          <p:nvPr/>
        </p:nvSpPr>
        <p:spPr bwMode="auto">
          <a:xfrm>
            <a:off x="6911976" y="15906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4" name="Line 211"/>
          <p:cNvSpPr>
            <a:spLocks noChangeShapeType="1"/>
          </p:cNvSpPr>
          <p:nvPr/>
        </p:nvSpPr>
        <p:spPr bwMode="auto">
          <a:xfrm>
            <a:off x="6911976" y="1444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5" name="Line 212"/>
          <p:cNvSpPr>
            <a:spLocks noChangeShapeType="1"/>
          </p:cNvSpPr>
          <p:nvPr/>
        </p:nvSpPr>
        <p:spPr bwMode="auto">
          <a:xfrm>
            <a:off x="6911976" y="1317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6" name="Line 213"/>
          <p:cNvSpPr>
            <a:spLocks noChangeShapeType="1"/>
          </p:cNvSpPr>
          <p:nvPr/>
        </p:nvSpPr>
        <p:spPr bwMode="auto">
          <a:xfrm>
            <a:off x="6911976" y="1025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7" name="Line 214"/>
          <p:cNvSpPr>
            <a:spLocks noChangeShapeType="1"/>
          </p:cNvSpPr>
          <p:nvPr/>
        </p:nvSpPr>
        <p:spPr bwMode="auto">
          <a:xfrm>
            <a:off x="6911976" y="898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8" name="Line 215"/>
          <p:cNvSpPr>
            <a:spLocks noChangeShapeType="1"/>
          </p:cNvSpPr>
          <p:nvPr/>
        </p:nvSpPr>
        <p:spPr bwMode="auto">
          <a:xfrm>
            <a:off x="6911976" y="7524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9" name="Line 216"/>
          <p:cNvSpPr>
            <a:spLocks noChangeShapeType="1"/>
          </p:cNvSpPr>
          <p:nvPr/>
        </p:nvSpPr>
        <p:spPr bwMode="auto">
          <a:xfrm>
            <a:off x="6911976" y="606425"/>
            <a:ext cx="17463" cy="0"/>
          </a:xfrm>
          <a:prstGeom prst="line">
            <a:avLst/>
          </a:prstGeom>
          <a:noFill/>
          <a:ln w="0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30" name="Line 217"/>
          <p:cNvSpPr>
            <a:spLocks noChangeShapeType="1"/>
          </p:cNvSpPr>
          <p:nvPr/>
        </p:nvSpPr>
        <p:spPr bwMode="auto">
          <a:xfrm flipV="1">
            <a:off x="6876256" y="406400"/>
            <a:ext cx="0" cy="2933700"/>
          </a:xfrm>
          <a:prstGeom prst="line">
            <a:avLst/>
          </a:prstGeom>
          <a:ln>
            <a:solidFill>
              <a:srgbClr val="0000FF"/>
            </a:solidFill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1" name="Line 218"/>
          <p:cNvSpPr>
            <a:spLocks noChangeShapeType="1"/>
          </p:cNvSpPr>
          <p:nvPr/>
        </p:nvSpPr>
        <p:spPr bwMode="auto">
          <a:xfrm flipV="1">
            <a:off x="48577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2" name="Line 219"/>
          <p:cNvSpPr>
            <a:spLocks noChangeShapeType="1"/>
          </p:cNvSpPr>
          <p:nvPr/>
        </p:nvSpPr>
        <p:spPr bwMode="auto">
          <a:xfrm flipV="1">
            <a:off x="4940301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3" name="Line 220"/>
          <p:cNvSpPr>
            <a:spLocks noChangeShapeType="1"/>
          </p:cNvSpPr>
          <p:nvPr/>
        </p:nvSpPr>
        <p:spPr bwMode="auto">
          <a:xfrm flipV="1">
            <a:off x="5024438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4" name="Line 221"/>
          <p:cNvSpPr>
            <a:spLocks noChangeShapeType="1"/>
          </p:cNvSpPr>
          <p:nvPr/>
        </p:nvSpPr>
        <p:spPr bwMode="auto">
          <a:xfrm flipV="1">
            <a:off x="5106988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5" name="Line 222"/>
          <p:cNvSpPr>
            <a:spLocks noChangeShapeType="1"/>
          </p:cNvSpPr>
          <p:nvPr/>
        </p:nvSpPr>
        <p:spPr bwMode="auto">
          <a:xfrm flipV="1">
            <a:off x="5189538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6" name="Line 223"/>
          <p:cNvSpPr>
            <a:spLocks noChangeShapeType="1"/>
          </p:cNvSpPr>
          <p:nvPr/>
        </p:nvSpPr>
        <p:spPr bwMode="auto">
          <a:xfrm flipV="1">
            <a:off x="5289551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7" name="Line 224"/>
          <p:cNvSpPr>
            <a:spLocks noChangeShapeType="1"/>
          </p:cNvSpPr>
          <p:nvPr/>
        </p:nvSpPr>
        <p:spPr bwMode="auto">
          <a:xfrm flipV="1">
            <a:off x="53721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8" name="Line 225"/>
          <p:cNvSpPr>
            <a:spLocks noChangeShapeType="1"/>
          </p:cNvSpPr>
          <p:nvPr/>
        </p:nvSpPr>
        <p:spPr bwMode="auto">
          <a:xfrm flipV="1">
            <a:off x="54546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39" name="Line 226"/>
          <p:cNvSpPr>
            <a:spLocks noChangeShapeType="1"/>
          </p:cNvSpPr>
          <p:nvPr/>
        </p:nvSpPr>
        <p:spPr bwMode="auto">
          <a:xfrm flipV="1">
            <a:off x="5537201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0" name="Line 227"/>
          <p:cNvSpPr>
            <a:spLocks noChangeShapeType="1"/>
          </p:cNvSpPr>
          <p:nvPr/>
        </p:nvSpPr>
        <p:spPr bwMode="auto">
          <a:xfrm flipV="1">
            <a:off x="5719763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1" name="Line 228"/>
          <p:cNvSpPr>
            <a:spLocks noChangeShapeType="1"/>
          </p:cNvSpPr>
          <p:nvPr/>
        </p:nvSpPr>
        <p:spPr bwMode="auto">
          <a:xfrm flipV="1">
            <a:off x="5884863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2" name="Line 229"/>
          <p:cNvSpPr>
            <a:spLocks noChangeShapeType="1"/>
          </p:cNvSpPr>
          <p:nvPr/>
        </p:nvSpPr>
        <p:spPr bwMode="auto">
          <a:xfrm flipV="1">
            <a:off x="6051551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3" name="Line 230"/>
          <p:cNvSpPr>
            <a:spLocks noChangeShapeType="1"/>
          </p:cNvSpPr>
          <p:nvPr/>
        </p:nvSpPr>
        <p:spPr bwMode="auto">
          <a:xfrm flipV="1">
            <a:off x="6232526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4" name="Line 231"/>
          <p:cNvSpPr>
            <a:spLocks noChangeShapeType="1"/>
          </p:cNvSpPr>
          <p:nvPr/>
        </p:nvSpPr>
        <p:spPr bwMode="auto">
          <a:xfrm flipV="1">
            <a:off x="6399213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5" name="Line 232"/>
          <p:cNvSpPr>
            <a:spLocks noChangeShapeType="1"/>
          </p:cNvSpPr>
          <p:nvPr/>
        </p:nvSpPr>
        <p:spPr bwMode="auto">
          <a:xfrm flipV="1">
            <a:off x="6481763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6" name="Line 233"/>
          <p:cNvSpPr>
            <a:spLocks noChangeShapeType="1"/>
          </p:cNvSpPr>
          <p:nvPr/>
        </p:nvSpPr>
        <p:spPr bwMode="auto">
          <a:xfrm flipV="1">
            <a:off x="6564313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7" name="Line 234"/>
          <p:cNvSpPr>
            <a:spLocks noChangeShapeType="1"/>
          </p:cNvSpPr>
          <p:nvPr/>
        </p:nvSpPr>
        <p:spPr bwMode="auto">
          <a:xfrm flipV="1">
            <a:off x="6646863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48" name="Line 235"/>
          <p:cNvSpPr>
            <a:spLocks noChangeShapeType="1"/>
          </p:cNvSpPr>
          <p:nvPr/>
        </p:nvSpPr>
        <p:spPr bwMode="auto">
          <a:xfrm flipV="1">
            <a:off x="6696076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49" name="Line 236"/>
          <p:cNvSpPr>
            <a:spLocks noChangeShapeType="1"/>
          </p:cNvSpPr>
          <p:nvPr/>
        </p:nvSpPr>
        <p:spPr bwMode="auto">
          <a:xfrm flipV="1">
            <a:off x="6746876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0" name="Line 237"/>
          <p:cNvSpPr>
            <a:spLocks noChangeShapeType="1"/>
          </p:cNvSpPr>
          <p:nvPr/>
        </p:nvSpPr>
        <p:spPr bwMode="auto">
          <a:xfrm flipV="1">
            <a:off x="6780213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1" name="Line 238"/>
          <p:cNvSpPr>
            <a:spLocks noChangeShapeType="1"/>
          </p:cNvSpPr>
          <p:nvPr/>
        </p:nvSpPr>
        <p:spPr bwMode="auto">
          <a:xfrm flipV="1">
            <a:off x="6813551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2" name="Line 239"/>
          <p:cNvSpPr>
            <a:spLocks noChangeShapeType="1"/>
          </p:cNvSpPr>
          <p:nvPr/>
        </p:nvSpPr>
        <p:spPr bwMode="auto">
          <a:xfrm>
            <a:off x="6829426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3" name="Line 240"/>
          <p:cNvSpPr>
            <a:spLocks noChangeShapeType="1"/>
          </p:cNvSpPr>
          <p:nvPr/>
        </p:nvSpPr>
        <p:spPr bwMode="auto">
          <a:xfrm flipV="1">
            <a:off x="6845301" y="479425"/>
            <a:ext cx="17463" cy="17463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4" name="Rectangle 241"/>
          <p:cNvSpPr>
            <a:spLocks noChangeArrowheads="1"/>
          </p:cNvSpPr>
          <p:nvPr/>
        </p:nvSpPr>
        <p:spPr bwMode="auto">
          <a:xfrm>
            <a:off x="68627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5" name="Line 242"/>
          <p:cNvSpPr>
            <a:spLocks noChangeShapeType="1"/>
          </p:cNvSpPr>
          <p:nvPr/>
        </p:nvSpPr>
        <p:spPr bwMode="auto">
          <a:xfrm>
            <a:off x="6862763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6" name="Rectangle 243"/>
          <p:cNvSpPr>
            <a:spLocks noChangeArrowheads="1"/>
          </p:cNvSpPr>
          <p:nvPr/>
        </p:nvSpPr>
        <p:spPr bwMode="auto">
          <a:xfrm>
            <a:off x="6878638" y="479425"/>
            <a:ext cx="1588" cy="1588"/>
          </a:xfrm>
          <a:prstGeom prst="rect">
            <a:avLst/>
          </a:prstGeom>
          <a:noFill/>
          <a:ln w="33338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7" name="Line 244"/>
          <p:cNvSpPr>
            <a:spLocks noChangeShapeType="1"/>
          </p:cNvSpPr>
          <p:nvPr/>
        </p:nvSpPr>
        <p:spPr bwMode="auto">
          <a:xfrm>
            <a:off x="6878638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58" name="Rectangle 245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9" name="Rectangle 246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0" name="Line 247"/>
          <p:cNvSpPr>
            <a:spLocks noChangeShapeType="1"/>
          </p:cNvSpPr>
          <p:nvPr/>
        </p:nvSpPr>
        <p:spPr bwMode="auto">
          <a:xfrm>
            <a:off x="6896101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1" name="Rectangle 248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2" name="Rectangle 249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3" name="Line 250"/>
          <p:cNvSpPr>
            <a:spLocks noChangeShapeType="1"/>
          </p:cNvSpPr>
          <p:nvPr/>
        </p:nvSpPr>
        <p:spPr bwMode="auto">
          <a:xfrm>
            <a:off x="6911976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4" name="Rectangle 251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5" name="Rectangle 252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6" name="Line 253"/>
          <p:cNvSpPr>
            <a:spLocks noChangeShapeType="1"/>
          </p:cNvSpPr>
          <p:nvPr/>
        </p:nvSpPr>
        <p:spPr bwMode="auto">
          <a:xfrm>
            <a:off x="692943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7" name="Line 254"/>
          <p:cNvSpPr>
            <a:spLocks noChangeShapeType="1"/>
          </p:cNvSpPr>
          <p:nvPr/>
        </p:nvSpPr>
        <p:spPr bwMode="auto">
          <a:xfrm>
            <a:off x="6945313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8" name="Rectangle 255"/>
          <p:cNvSpPr>
            <a:spLocks noChangeArrowheads="1"/>
          </p:cNvSpPr>
          <p:nvPr/>
        </p:nvSpPr>
        <p:spPr bwMode="auto">
          <a:xfrm>
            <a:off x="69611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69" name="Line 256"/>
          <p:cNvSpPr>
            <a:spLocks noChangeShapeType="1"/>
          </p:cNvSpPr>
          <p:nvPr/>
        </p:nvSpPr>
        <p:spPr bwMode="auto">
          <a:xfrm>
            <a:off x="69611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0" name="Line 257"/>
          <p:cNvSpPr>
            <a:spLocks noChangeShapeType="1"/>
          </p:cNvSpPr>
          <p:nvPr/>
        </p:nvSpPr>
        <p:spPr bwMode="auto">
          <a:xfrm>
            <a:off x="6978651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1" name="Line 258"/>
          <p:cNvSpPr>
            <a:spLocks noChangeShapeType="1"/>
          </p:cNvSpPr>
          <p:nvPr/>
        </p:nvSpPr>
        <p:spPr bwMode="auto">
          <a:xfrm>
            <a:off x="6994526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2" name="Line 259"/>
          <p:cNvSpPr>
            <a:spLocks noChangeShapeType="1"/>
          </p:cNvSpPr>
          <p:nvPr/>
        </p:nvSpPr>
        <p:spPr bwMode="auto">
          <a:xfrm>
            <a:off x="7045326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73" name="Line 260"/>
          <p:cNvSpPr>
            <a:spLocks noChangeShapeType="1"/>
          </p:cNvSpPr>
          <p:nvPr/>
        </p:nvSpPr>
        <p:spPr bwMode="auto">
          <a:xfrm>
            <a:off x="7077076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4" name="Line 261"/>
          <p:cNvSpPr>
            <a:spLocks noChangeShapeType="1"/>
          </p:cNvSpPr>
          <p:nvPr/>
        </p:nvSpPr>
        <p:spPr bwMode="auto">
          <a:xfrm>
            <a:off x="7177088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5" name="Line 262"/>
          <p:cNvSpPr>
            <a:spLocks noChangeShapeType="1"/>
          </p:cNvSpPr>
          <p:nvPr/>
        </p:nvSpPr>
        <p:spPr bwMode="auto">
          <a:xfrm>
            <a:off x="7259638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6" name="Line 263"/>
          <p:cNvSpPr>
            <a:spLocks noChangeShapeType="1"/>
          </p:cNvSpPr>
          <p:nvPr/>
        </p:nvSpPr>
        <p:spPr bwMode="auto">
          <a:xfrm>
            <a:off x="7426326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7" name="Line 264"/>
          <p:cNvSpPr>
            <a:spLocks noChangeShapeType="1"/>
          </p:cNvSpPr>
          <p:nvPr/>
        </p:nvSpPr>
        <p:spPr bwMode="auto">
          <a:xfrm>
            <a:off x="7591426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8" name="Line 265"/>
          <p:cNvSpPr>
            <a:spLocks noChangeShapeType="1"/>
          </p:cNvSpPr>
          <p:nvPr/>
        </p:nvSpPr>
        <p:spPr bwMode="auto">
          <a:xfrm>
            <a:off x="7773988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79" name="Line 266"/>
          <p:cNvSpPr>
            <a:spLocks noChangeShapeType="1"/>
          </p:cNvSpPr>
          <p:nvPr/>
        </p:nvSpPr>
        <p:spPr bwMode="auto">
          <a:xfrm>
            <a:off x="7939088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0" name="Line 267"/>
          <p:cNvSpPr>
            <a:spLocks noChangeShapeType="1"/>
          </p:cNvSpPr>
          <p:nvPr/>
        </p:nvSpPr>
        <p:spPr bwMode="auto">
          <a:xfrm>
            <a:off x="8104188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1" name="Line 268"/>
          <p:cNvSpPr>
            <a:spLocks noChangeShapeType="1"/>
          </p:cNvSpPr>
          <p:nvPr/>
        </p:nvSpPr>
        <p:spPr bwMode="auto">
          <a:xfrm>
            <a:off x="8204201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2" name="Line 269"/>
          <p:cNvSpPr>
            <a:spLocks noChangeShapeType="1"/>
          </p:cNvSpPr>
          <p:nvPr/>
        </p:nvSpPr>
        <p:spPr bwMode="auto">
          <a:xfrm>
            <a:off x="82867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3" name="Line 270"/>
          <p:cNvSpPr>
            <a:spLocks noChangeShapeType="1"/>
          </p:cNvSpPr>
          <p:nvPr/>
        </p:nvSpPr>
        <p:spPr bwMode="auto">
          <a:xfrm>
            <a:off x="83693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4" name="Line 271"/>
          <p:cNvSpPr>
            <a:spLocks noChangeShapeType="1"/>
          </p:cNvSpPr>
          <p:nvPr/>
        </p:nvSpPr>
        <p:spPr bwMode="auto">
          <a:xfrm>
            <a:off x="8451851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5" name="Line 272"/>
          <p:cNvSpPr>
            <a:spLocks noChangeShapeType="1"/>
          </p:cNvSpPr>
          <p:nvPr/>
        </p:nvSpPr>
        <p:spPr bwMode="auto">
          <a:xfrm>
            <a:off x="8535988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6" name="Line 273"/>
          <p:cNvSpPr>
            <a:spLocks noChangeShapeType="1"/>
          </p:cNvSpPr>
          <p:nvPr/>
        </p:nvSpPr>
        <p:spPr bwMode="auto">
          <a:xfrm>
            <a:off x="8634413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7" name="Line 274"/>
          <p:cNvSpPr>
            <a:spLocks noChangeShapeType="1"/>
          </p:cNvSpPr>
          <p:nvPr/>
        </p:nvSpPr>
        <p:spPr bwMode="auto">
          <a:xfrm>
            <a:off x="8716963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8" name="Line 275"/>
          <p:cNvSpPr>
            <a:spLocks noChangeShapeType="1"/>
          </p:cNvSpPr>
          <p:nvPr/>
        </p:nvSpPr>
        <p:spPr bwMode="auto">
          <a:xfrm>
            <a:off x="8801101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889" name="Line 276"/>
          <p:cNvSpPr>
            <a:spLocks noChangeShapeType="1"/>
          </p:cNvSpPr>
          <p:nvPr/>
        </p:nvSpPr>
        <p:spPr bwMode="auto">
          <a:xfrm>
            <a:off x="88836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700" grpId="0" autoUpdateAnimBg="0"/>
      <p:bldP spid="157701" grpId="0" autoUpdateAnimBg="0"/>
      <p:bldP spid="1577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Text Box 4"/>
          <p:cNvSpPr txBox="1">
            <a:spLocks noChangeArrowheads="1"/>
          </p:cNvSpPr>
          <p:nvPr/>
        </p:nvSpPr>
        <p:spPr bwMode="auto">
          <a:xfrm>
            <a:off x="7634294" y="950913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pic>
        <p:nvPicPr>
          <p:cNvPr id="368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5" y="117475"/>
            <a:ext cx="3584578" cy="25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Freeform 8" descr="宽上对角线"/>
          <p:cNvSpPr>
            <a:spLocks/>
          </p:cNvSpPr>
          <p:nvPr/>
        </p:nvSpPr>
        <p:spPr bwMode="auto">
          <a:xfrm>
            <a:off x="5778505" y="244475"/>
            <a:ext cx="1323976" cy="2098677"/>
          </a:xfrm>
          <a:custGeom>
            <a:avLst/>
            <a:gdLst>
              <a:gd name="T0" fmla="*/ 117 w 1152"/>
              <a:gd name="T1" fmla="*/ 0 h 1710"/>
              <a:gd name="T2" fmla="*/ 113 w 1152"/>
              <a:gd name="T3" fmla="*/ 2 h 1710"/>
              <a:gd name="T4" fmla="*/ 112 w 1152"/>
              <a:gd name="T5" fmla="*/ 5 h 1710"/>
              <a:gd name="T6" fmla="*/ 110 w 1152"/>
              <a:gd name="T7" fmla="*/ 6 h 1710"/>
              <a:gd name="T8" fmla="*/ 106 w 1152"/>
              <a:gd name="T9" fmla="*/ 12 h 1710"/>
              <a:gd name="T10" fmla="*/ 85 w 1152"/>
              <a:gd name="T11" fmla="*/ 84 h 1710"/>
              <a:gd name="T12" fmla="*/ 60 w 1152"/>
              <a:gd name="T13" fmla="*/ 187 h 1710"/>
              <a:gd name="T14" fmla="*/ 45 w 1152"/>
              <a:gd name="T15" fmla="*/ 227 h 1710"/>
              <a:gd name="T16" fmla="*/ 30 w 1152"/>
              <a:gd name="T17" fmla="*/ 259 h 1710"/>
              <a:gd name="T18" fmla="*/ 20 w 1152"/>
              <a:gd name="T19" fmla="*/ 274 h 1710"/>
              <a:gd name="T20" fmla="*/ 0 w 1152"/>
              <a:gd name="T21" fmla="*/ 282 h 1710"/>
              <a:gd name="T22" fmla="*/ 120 w 1152"/>
              <a:gd name="T23" fmla="*/ 282 h 1710"/>
              <a:gd name="T24" fmla="*/ 11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91" name="Group 9"/>
          <p:cNvGrpSpPr>
            <a:grpSpLocks/>
          </p:cNvGrpSpPr>
          <p:nvPr/>
        </p:nvGrpSpPr>
        <p:grpSpPr bwMode="auto">
          <a:xfrm>
            <a:off x="7081844" y="284163"/>
            <a:ext cx="1397001" cy="2058989"/>
            <a:chOff x="4332" y="346"/>
            <a:chExt cx="1216" cy="1678"/>
          </a:xfrm>
        </p:grpSpPr>
        <p:sp>
          <p:nvSpPr>
            <p:cNvPr id="36894" name="Freeform 10" descr="宽上对角线"/>
            <p:cNvSpPr>
              <a:spLocks/>
            </p:cNvSpPr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Freeform 11"/>
            <p:cNvSpPr>
              <a:spLocks/>
            </p:cNvSpPr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92" name="Freeform 2"/>
          <p:cNvSpPr>
            <a:spLocks/>
          </p:cNvSpPr>
          <p:nvPr/>
        </p:nvSpPr>
        <p:spPr bwMode="auto">
          <a:xfrm>
            <a:off x="5726118" y="1427164"/>
            <a:ext cx="771526" cy="942976"/>
          </a:xfrm>
          <a:custGeom>
            <a:avLst/>
            <a:gdLst>
              <a:gd name="T0" fmla="*/ 69 w 672"/>
              <a:gd name="T1" fmla="*/ 0 h 768"/>
              <a:gd name="T2" fmla="*/ 65 w 672"/>
              <a:gd name="T3" fmla="*/ 24 h 768"/>
              <a:gd name="T4" fmla="*/ 50 w 672"/>
              <a:gd name="T5" fmla="*/ 72 h 768"/>
              <a:gd name="T6" fmla="*/ 35 w 672"/>
              <a:gd name="T7" fmla="*/ 104 h 768"/>
              <a:gd name="T8" fmla="*/ 20 w 672"/>
              <a:gd name="T9" fmla="*/ 120 h 768"/>
              <a:gd name="T10" fmla="*/ 10 w 672"/>
              <a:gd name="T11" fmla="*/ 128 h 768"/>
              <a:gd name="T12" fmla="*/ 5 w 672"/>
              <a:gd name="T13" fmla="*/ 128 h 768"/>
              <a:gd name="T14" fmla="*/ 0 w 672"/>
              <a:gd name="T15" fmla="*/ 128 h 768"/>
              <a:gd name="T16" fmla="*/ 69 w 672"/>
              <a:gd name="T17" fmla="*/ 128 h 768"/>
              <a:gd name="T18" fmla="*/ 69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Text Box 12"/>
          <p:cNvSpPr txBox="1">
            <a:spLocks noChangeArrowheads="1"/>
          </p:cNvSpPr>
          <p:nvPr/>
        </p:nvSpPr>
        <p:spPr bwMode="auto">
          <a:xfrm>
            <a:off x="6011868" y="950913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-a</a:t>
            </a:r>
          </a:p>
        </p:txBody>
      </p:sp>
      <p:graphicFrame>
        <p:nvGraphicFramePr>
          <p:cNvPr id="171147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28205"/>
              </p:ext>
            </p:extLst>
          </p:nvPr>
        </p:nvGraphicFramePr>
        <p:xfrm>
          <a:off x="680464" y="801567"/>
          <a:ext cx="4685861" cy="71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0" name="Equation" r:id="rId4" imgW="1434960" imgH="203040" progId="Equation.DSMT4">
                  <p:embed/>
                </p:oleObj>
              </mc:Choice>
              <mc:Fallback>
                <p:oleObj name="Equation" r:id="rId4" imgW="1434960" imgH="2030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64" y="801567"/>
                        <a:ext cx="4685861" cy="71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-252413" y="2925763"/>
            <a:ext cx="3600451" cy="2735262"/>
            <a:chOff x="2789" y="210"/>
            <a:chExt cx="3120" cy="2112"/>
          </a:xfrm>
        </p:grpSpPr>
        <p:sp>
          <p:nvSpPr>
            <p:cNvPr id="36882" name="Text Box 140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83" name="Picture 1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Freeform 142" descr="宽上对角线"/>
            <p:cNvSpPr>
              <a:spLocks/>
            </p:cNvSpPr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85" name="Group 143"/>
            <p:cNvGrpSpPr>
              <a:grpSpLocks/>
            </p:cNvGrpSpPr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6" name="Freeform 144" descr="宽上对角线"/>
              <p:cNvSpPr>
                <a:spLocks/>
              </p:cNvSpPr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7" name="Freeform 145"/>
              <p:cNvSpPr>
                <a:spLocks/>
              </p:cNvSpPr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47"/>
          <p:cNvGrpSpPr>
            <a:grpSpLocks/>
          </p:cNvGrpSpPr>
          <p:nvPr/>
        </p:nvGrpSpPr>
        <p:grpSpPr bwMode="auto">
          <a:xfrm>
            <a:off x="2843213" y="2925763"/>
            <a:ext cx="3600450" cy="2735262"/>
            <a:chOff x="2789" y="210"/>
            <a:chExt cx="3120" cy="2112"/>
          </a:xfrm>
        </p:grpSpPr>
        <p:sp>
          <p:nvSpPr>
            <p:cNvPr id="36876" name="Text Box 148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77" name="Picture 14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Freeform 150" descr="宽上对角线"/>
            <p:cNvSpPr>
              <a:spLocks/>
            </p:cNvSpPr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79" name="Group 151"/>
            <p:cNvGrpSpPr>
              <a:grpSpLocks/>
            </p:cNvGrpSpPr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0" name="Freeform 152" descr="宽上对角线"/>
              <p:cNvSpPr>
                <a:spLocks/>
              </p:cNvSpPr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Freeform 153"/>
              <p:cNvSpPr>
                <a:spLocks/>
              </p:cNvSpPr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1"/>
          <p:cNvGrpSpPr>
            <a:grpSpLocks/>
          </p:cNvGrpSpPr>
          <p:nvPr/>
        </p:nvGrpSpPr>
        <p:grpSpPr bwMode="auto">
          <a:xfrm>
            <a:off x="5940425" y="2924175"/>
            <a:ext cx="3600450" cy="2735263"/>
            <a:chOff x="3492" y="0"/>
            <a:chExt cx="2268" cy="1723"/>
          </a:xfrm>
        </p:grpSpPr>
        <p:pic>
          <p:nvPicPr>
            <p:cNvPr id="36873" name="Picture 15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0"/>
              <a:ext cx="2268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Freeform 157" descr="宽上对角线"/>
            <p:cNvSpPr>
              <a:spLocks/>
            </p:cNvSpPr>
            <p:nvPr/>
          </p:nvSpPr>
          <p:spPr bwMode="auto">
            <a:xfrm>
              <a:off x="3789" y="85"/>
              <a:ext cx="838" cy="1395"/>
            </a:xfrm>
            <a:custGeom>
              <a:avLst/>
              <a:gdLst>
                <a:gd name="T0" fmla="*/ 121 w 1152"/>
                <a:gd name="T1" fmla="*/ 0 h 1710"/>
                <a:gd name="T2" fmla="*/ 117 w 1152"/>
                <a:gd name="T3" fmla="*/ 3 h 1710"/>
                <a:gd name="T4" fmla="*/ 116 w 1152"/>
                <a:gd name="T5" fmla="*/ 7 h 1710"/>
                <a:gd name="T6" fmla="*/ 113 w 1152"/>
                <a:gd name="T7" fmla="*/ 9 h 1710"/>
                <a:gd name="T8" fmla="*/ 108 w 1152"/>
                <a:gd name="T9" fmla="*/ 17 h 1710"/>
                <a:gd name="T10" fmla="*/ 88 w 1152"/>
                <a:gd name="T11" fmla="*/ 122 h 1710"/>
                <a:gd name="T12" fmla="*/ 62 w 1152"/>
                <a:gd name="T13" fmla="*/ 272 h 1710"/>
                <a:gd name="T14" fmla="*/ 47 w 1152"/>
                <a:gd name="T15" fmla="*/ 330 h 1710"/>
                <a:gd name="T16" fmla="*/ 31 w 1152"/>
                <a:gd name="T17" fmla="*/ 377 h 1710"/>
                <a:gd name="T18" fmla="*/ 20 w 1152"/>
                <a:gd name="T19" fmla="*/ 399 h 1710"/>
                <a:gd name="T20" fmla="*/ 0 w 1152"/>
                <a:gd name="T21" fmla="*/ 411 h 1710"/>
                <a:gd name="T22" fmla="*/ 124 w 1152"/>
                <a:gd name="T23" fmla="*/ 411 h 1710"/>
                <a:gd name="T24" fmla="*/ 121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5" name="Freeform 159" descr="宽上对角线"/>
            <p:cNvSpPr>
              <a:spLocks/>
            </p:cNvSpPr>
            <p:nvPr/>
          </p:nvSpPr>
          <p:spPr bwMode="auto">
            <a:xfrm rot="10800000" flipV="1">
              <a:off x="4614" y="111"/>
              <a:ext cx="857" cy="1369"/>
            </a:xfrm>
            <a:custGeom>
              <a:avLst/>
              <a:gdLst>
                <a:gd name="T0" fmla="*/ 142 w 1152"/>
                <a:gd name="T1" fmla="*/ 0 h 1710"/>
                <a:gd name="T2" fmla="*/ 137 w 1152"/>
                <a:gd name="T3" fmla="*/ 2 h 1710"/>
                <a:gd name="T4" fmla="*/ 135 w 1152"/>
                <a:gd name="T5" fmla="*/ 6 h 1710"/>
                <a:gd name="T6" fmla="*/ 133 w 1152"/>
                <a:gd name="T7" fmla="*/ 7 h 1710"/>
                <a:gd name="T8" fmla="*/ 127 w 1152"/>
                <a:gd name="T9" fmla="*/ 15 h 1710"/>
                <a:gd name="T10" fmla="*/ 103 w 1152"/>
                <a:gd name="T11" fmla="*/ 107 h 1710"/>
                <a:gd name="T12" fmla="*/ 72 w 1152"/>
                <a:gd name="T13" fmla="*/ 239 h 1710"/>
                <a:gd name="T14" fmla="*/ 54 w 1152"/>
                <a:gd name="T15" fmla="*/ 290 h 1710"/>
                <a:gd name="T16" fmla="*/ 36 w 1152"/>
                <a:gd name="T17" fmla="*/ 331 h 1710"/>
                <a:gd name="T18" fmla="*/ 25 w 1152"/>
                <a:gd name="T19" fmla="*/ 351 h 1710"/>
                <a:gd name="T20" fmla="*/ 0 w 1152"/>
                <a:gd name="T21" fmla="*/ 360 h 1710"/>
                <a:gd name="T22" fmla="*/ 146 w 1152"/>
                <a:gd name="T23" fmla="*/ 360 h 1710"/>
                <a:gd name="T24" fmla="*/ 142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170" name="Text Box 162"/>
          <p:cNvSpPr txBox="1">
            <a:spLocks noChangeArrowheads="1"/>
          </p:cNvSpPr>
          <p:nvPr/>
        </p:nvSpPr>
        <p:spPr bwMode="auto">
          <a:xfrm>
            <a:off x="2628900" y="3429000"/>
            <a:ext cx="647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/>
              <a:t>+</a:t>
            </a:r>
          </a:p>
        </p:txBody>
      </p:sp>
      <p:sp>
        <p:nvSpPr>
          <p:cNvPr id="171178" name="Text Box 170"/>
          <p:cNvSpPr txBox="1">
            <a:spLocks noChangeArrowheads="1"/>
          </p:cNvSpPr>
          <p:nvPr/>
        </p:nvSpPr>
        <p:spPr bwMode="auto">
          <a:xfrm>
            <a:off x="5868988" y="3429000"/>
            <a:ext cx="9350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70" grpId="0"/>
      <p:bldP spid="1711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正态分布的性质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17780"/>
              </p:ext>
            </p:extLst>
          </p:nvPr>
        </p:nvGraphicFramePr>
        <p:xfrm>
          <a:off x="1087511" y="1214661"/>
          <a:ext cx="269240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2"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11" y="1214661"/>
                        <a:ext cx="2692401" cy="692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81931"/>
              </p:ext>
            </p:extLst>
          </p:nvPr>
        </p:nvGraphicFramePr>
        <p:xfrm>
          <a:off x="4392883" y="1052736"/>
          <a:ext cx="1982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3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883" y="1052736"/>
                        <a:ext cx="1982788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7517" y="1255936"/>
            <a:ext cx="1127125" cy="588963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367734" y="1332136"/>
            <a:ext cx="1660525" cy="588963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itchFamily="18" charset="0"/>
                <a:cs typeface="Times New Roman" panose="02020603050405020304" pitchFamily="18" charset="0"/>
              </a:rPr>
              <a:t>(0</a:t>
            </a:r>
            <a:r>
              <a:rPr kumimoji="1" lang="en-US" altLang="zh-CN" sz="3200" dirty="0" smtClean="0">
                <a:latin typeface="Times New Roman" pitchFamily="18" charset="0"/>
                <a:cs typeface="Times New Roman" panose="02020603050405020304" pitchFamily="18" charset="0"/>
              </a:rPr>
              <a:t>, 1</a:t>
            </a:r>
            <a:r>
              <a:rPr kumimoji="1" lang="en-US" altLang="zh-CN" sz="3200" dirty="0">
                <a:latin typeface="Times New Roman" pitchFamily="18" charset="0"/>
                <a:cs typeface="Times New Roman" panose="02020603050405020304" pitchFamily="18" charset="0"/>
              </a:rPr>
              <a:t>)        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7504" y="1243236"/>
            <a:ext cx="1117600" cy="58420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if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26118"/>
              </p:ext>
            </p:extLst>
          </p:nvPr>
        </p:nvGraphicFramePr>
        <p:xfrm>
          <a:off x="1201291" y="2422229"/>
          <a:ext cx="2232026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name="Equation" r:id="rId7" imgW="736560" imgH="203040" progId="Equation.DSMT4">
                  <p:embed/>
                </p:oleObj>
              </mc:Choice>
              <mc:Fallback>
                <p:oleObj name="Equation" r:id="rId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91" y="2422229"/>
                        <a:ext cx="2232026" cy="615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30380"/>
              </p:ext>
            </p:extLst>
          </p:nvPr>
        </p:nvGraphicFramePr>
        <p:xfrm>
          <a:off x="4278583" y="2492079"/>
          <a:ext cx="2162176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name="Equation" r:id="rId9" imgW="761760" imgH="203040" progId="Equation.DSMT4">
                  <p:embed/>
                </p:oleObj>
              </mc:Choice>
              <mc:Fallback>
                <p:oleObj name="Equation" r:id="rId9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583" y="2492079"/>
                        <a:ext cx="2162176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72742" y="2425404"/>
            <a:ext cx="1127125" cy="588963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67733" y="2458742"/>
            <a:ext cx="1660526" cy="58420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 smtClean="0">
                <a:latin typeface="Times New Roman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 smtClean="0">
                <a:latin typeface="Times New Roman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CN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3200" dirty="0" smtClean="0">
                <a:latin typeface="Times New Roman" pitchFamily="18" charset="0"/>
                <a:cs typeface="Times New Roman" panose="02020603050405020304" pitchFamily="18" charset="0"/>
              </a:rPr>
              <a:t>)         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0691" y="2412704"/>
            <a:ext cx="1014413" cy="58420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03277"/>
              </p:ext>
            </p:extLst>
          </p:nvPr>
        </p:nvGraphicFramePr>
        <p:xfrm>
          <a:off x="1171078" y="3475608"/>
          <a:ext cx="7889876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name="Equation" r:id="rId11" imgW="2603160" imgH="241200" progId="Equation.DSMT4">
                  <p:embed/>
                </p:oleObj>
              </mc:Choice>
              <mc:Fallback>
                <p:oleObj name="Equation" r:id="rId11" imgW="260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78" y="3475608"/>
                        <a:ext cx="7889876" cy="731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70782"/>
              </p:ext>
            </p:extLst>
          </p:nvPr>
        </p:nvGraphicFramePr>
        <p:xfrm>
          <a:off x="1519586" y="4353837"/>
          <a:ext cx="428783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586" y="4353837"/>
                        <a:ext cx="4287837" cy="1223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07540" y="4391668"/>
            <a:ext cx="1127125" cy="588963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9741" y="3532960"/>
            <a:ext cx="1014413" cy="58420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539750" y="864245"/>
            <a:ext cx="8077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宋体" pitchFamily="2" charset="-122"/>
              </a:rPr>
              <a:t>    </a:t>
            </a:r>
            <a:r>
              <a:rPr kumimoji="1" lang="zh-CN" altLang="en-US" sz="3200" b="1" dirty="0">
                <a:latin typeface="宋体" pitchFamily="2" charset="-122"/>
              </a:rPr>
              <a:t>标准正态分布的重要性在于，任何一个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itchFamily="2" charset="-122"/>
              </a:rPr>
              <a:t>一般的正态分布都可以通过线性变换转化为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itchFamily="2" charset="-122"/>
              </a:rPr>
              <a:t>标准正态分布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55650" y="4221088"/>
            <a:ext cx="777716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 dirty="0">
                <a:latin typeface="宋体" pitchFamily="2" charset="-122"/>
              </a:rPr>
              <a:t>    </a:t>
            </a:r>
            <a:r>
              <a:rPr kumimoji="1" lang="zh-CN" altLang="en-US" sz="3200" b="1" dirty="0">
                <a:latin typeface="宋体" pitchFamily="2" charset="-122"/>
              </a:rPr>
              <a:t>根据定理</a:t>
            </a:r>
            <a:r>
              <a:rPr kumimoji="1" lang="en-US" altLang="zh-CN" sz="3200" b="1" dirty="0">
                <a:latin typeface="宋体" pitchFamily="2" charset="-122"/>
              </a:rPr>
              <a:t>,</a:t>
            </a:r>
            <a:r>
              <a:rPr kumimoji="1" lang="zh-CN" altLang="en-US" sz="3200" b="1" dirty="0">
                <a:latin typeface="宋体" pitchFamily="2" charset="-122"/>
              </a:rPr>
              <a:t>只要将标准正态分布的分布函数制成表，就可以解决一般正态分布的概率计算问题</a:t>
            </a:r>
            <a:r>
              <a:rPr kumimoji="1" lang="en-US" altLang="zh-CN" sz="3200" b="1" dirty="0">
                <a:latin typeface="宋体" pitchFamily="2" charset="-122"/>
              </a:rPr>
              <a:t>.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2780928"/>
            <a:ext cx="7315200" cy="1143000"/>
            <a:chOff x="672" y="1967"/>
            <a:chExt cx="4608" cy="720"/>
          </a:xfrm>
          <a:noFill/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672" y="1967"/>
              <a:ext cx="456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0280188"/>
                </p:ext>
              </p:extLst>
            </p:nvPr>
          </p:nvGraphicFramePr>
          <p:xfrm>
            <a:off x="1015" y="2085"/>
            <a:ext cx="169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1" name="Equation" r:id="rId3" imgW="888840" imgH="228600" progId="Equation.DSMT4">
                    <p:embed/>
                  </p:oleObj>
                </mc:Choice>
                <mc:Fallback>
                  <p:oleObj name="Equation" r:id="rId3" imgW="8888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2085"/>
                          <a:ext cx="1696" cy="4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191530"/>
                </p:ext>
              </p:extLst>
            </p:nvPr>
          </p:nvGraphicFramePr>
          <p:xfrm>
            <a:off x="3054" y="1983"/>
            <a:ext cx="124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" name="Equation" r:id="rId5" imgW="698400" imgH="393480" progId="Equation.DSMT4">
                    <p:embed/>
                  </p:oleObj>
                </mc:Choice>
                <mc:Fallback>
                  <p:oleObj name="Equation" r:id="rId5" imgW="69840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1983"/>
                          <a:ext cx="1249" cy="7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650" y="2111"/>
              <a:ext cx="710" cy="371"/>
            </a:xfrm>
            <a:prstGeom prst="rect">
              <a:avLst/>
            </a:prstGeom>
            <a:noFill/>
            <a:ln>
              <a:noFill/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宋体" pitchFamily="2" charset="-122"/>
                </a:rPr>
                <a:t>,</a:t>
              </a:r>
              <a:r>
                <a:rPr kumimoji="1" lang="zh-CN" altLang="en-US" sz="3200" b="1" dirty="0">
                  <a:latin typeface="宋体" pitchFamily="2" charset="-122"/>
                </a:rPr>
                <a:t>则         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234" y="2159"/>
              <a:ext cx="1046" cy="371"/>
            </a:xfrm>
            <a:prstGeom prst="rect">
              <a:avLst/>
            </a:prstGeom>
            <a:noFill/>
            <a:ln>
              <a:noFill/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itchFamily="18" charset="0"/>
                </a:rPr>
                <a:t>~</a:t>
              </a:r>
              <a:r>
                <a:rPr kumimoji="1" lang="en-US" altLang="zh-CN" sz="3200" b="1" i="1" dirty="0">
                  <a:latin typeface="Times New Roman" pitchFamily="18" charset="0"/>
                </a:rPr>
                <a:t>N</a:t>
              </a:r>
              <a:r>
                <a:rPr kumimoji="1" lang="en-US" altLang="zh-CN" sz="3200" b="1" dirty="0">
                  <a:latin typeface="Times New Roman" pitchFamily="18" charset="0"/>
                </a:rPr>
                <a:t>(0</a:t>
              </a:r>
              <a:r>
                <a:rPr kumimoji="1" lang="en-US" altLang="zh-CN" sz="3200" b="1" dirty="0" smtClean="0">
                  <a:latin typeface="Times New Roman" pitchFamily="18" charset="0"/>
                </a:rPr>
                <a:t>, 1</a:t>
              </a:r>
              <a:r>
                <a:rPr kumimoji="1" lang="en-US" altLang="zh-CN" sz="3200" b="1" dirty="0">
                  <a:latin typeface="Times New Roman" pitchFamily="18" charset="0"/>
                </a:rPr>
                <a:t>)</a:t>
              </a:r>
              <a:r>
                <a:rPr kumimoji="1" lang="en-US" altLang="zh-CN" sz="3200" b="1" dirty="0">
                  <a:latin typeface="宋体" pitchFamily="2" charset="-122"/>
                </a:rPr>
                <a:t>         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720" y="2130"/>
              <a:ext cx="379" cy="371"/>
            </a:xfrm>
            <a:prstGeom prst="rect">
              <a:avLst/>
            </a:prstGeom>
            <a:noFill/>
            <a:ln>
              <a:noFill/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宋体" pitchFamily="2" charset="-122"/>
                </a:rPr>
                <a:t>设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3528" y="113259"/>
            <a:ext cx="637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对一般的正态分布 ：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~ N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200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11560" y="108061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其</a:t>
            </a:r>
            <a:r>
              <a:rPr kumimoji="1" lang="zh-CN" altLang="en-US" sz="3200" b="1" dirty="0" smtClean="0">
                <a:latin typeface="Times New Roman" pitchFamily="18" charset="0"/>
                <a:ea typeface="楷体_GB2312" pitchFamily="49" charset="-122"/>
              </a:rPr>
              <a:t>分布函数</a:t>
            </a:r>
            <a:endParaRPr kumimoji="1" lang="zh-CN" altLang="en-US" sz="32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5734"/>
              </p:ext>
            </p:extLst>
          </p:nvPr>
        </p:nvGraphicFramePr>
        <p:xfrm>
          <a:off x="3457608" y="836712"/>
          <a:ext cx="3790885" cy="104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6" name="Equation" r:id="rId3" imgW="1752480" imgH="469800" progId="Equation.DSMT4">
                  <p:embed/>
                </p:oleObj>
              </mc:Choice>
              <mc:Fallback>
                <p:oleObj name="Equation" r:id="rId3" imgW="175248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836712"/>
                        <a:ext cx="3790885" cy="104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7525" y="1988840"/>
            <a:ext cx="3735389" cy="1123952"/>
            <a:chOff x="326" y="1268"/>
            <a:chExt cx="2353" cy="708"/>
          </a:xfrm>
        </p:grpSpPr>
        <p:sp>
          <p:nvSpPr>
            <p:cNvPr id="38924" name="Text Box 6"/>
            <p:cNvSpPr txBox="1">
              <a:spLocks noChangeArrowheads="1"/>
            </p:cNvSpPr>
            <p:nvPr/>
          </p:nvSpPr>
          <p:spPr bwMode="auto">
            <a:xfrm>
              <a:off x="326" y="1471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作变量代换</a:t>
              </a:r>
            </a:p>
          </p:txBody>
        </p:sp>
        <p:graphicFrame>
          <p:nvGraphicFramePr>
            <p:cNvPr id="3892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318222"/>
                </p:ext>
              </p:extLst>
            </p:nvPr>
          </p:nvGraphicFramePr>
          <p:xfrm>
            <a:off x="1642" y="1268"/>
            <a:ext cx="103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77" name="Equation" r:id="rId5" imgW="380880" imgH="253800" progId="Equation.DSMT4">
                    <p:embed/>
                  </p:oleObj>
                </mc:Choice>
                <mc:Fallback>
                  <p:oleObj name="Equation" r:id="rId5" imgW="38088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268"/>
                          <a:ext cx="1037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52" name="AutoShape 8"/>
          <p:cNvSpPr>
            <a:spLocks noChangeArrowheads="1"/>
          </p:cNvSpPr>
          <p:nvPr/>
        </p:nvSpPr>
        <p:spPr bwMode="auto">
          <a:xfrm>
            <a:off x="4267200" y="2547637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01234"/>
              </p:ext>
            </p:extLst>
          </p:nvPr>
        </p:nvGraphicFramePr>
        <p:xfrm>
          <a:off x="5529817" y="2106073"/>
          <a:ext cx="2732567" cy="105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8" name="Equation" r:id="rId7" imgW="1143000" imgH="431640" progId="Equation.DSMT4">
                  <p:embed/>
                </p:oleObj>
              </mc:Choice>
              <mc:Fallback>
                <p:oleObj name="Equation" r:id="rId7" imgW="1143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17" y="2106073"/>
                        <a:ext cx="2732567" cy="105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20746"/>
              </p:ext>
            </p:extLst>
          </p:nvPr>
        </p:nvGraphicFramePr>
        <p:xfrm>
          <a:off x="2098933" y="3187085"/>
          <a:ext cx="626693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9" name="Equation" r:id="rId9" imgW="2400120" imgH="660240" progId="Equation.DSMT4">
                  <p:embed/>
                </p:oleObj>
              </mc:Choice>
              <mc:Fallback>
                <p:oleObj name="Equation" r:id="rId9" imgW="2400120" imgH="660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933" y="3187085"/>
                        <a:ext cx="626693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378"/>
              </p:ext>
            </p:extLst>
          </p:nvPr>
        </p:nvGraphicFramePr>
        <p:xfrm>
          <a:off x="2212038" y="4941168"/>
          <a:ext cx="422462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0" name="Equation" r:id="rId11" imgW="1612800" imgH="660240" progId="Equation.DSMT4">
                  <p:embed/>
                </p:oleObj>
              </mc:Choice>
              <mc:Fallback>
                <p:oleObj name="Equation" r:id="rId11" imgW="1612800" imgH="660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038" y="4941168"/>
                        <a:ext cx="422462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933450" y="3212976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5257800" y="2033287"/>
            <a:ext cx="3276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52" grpId="0" animBg="1"/>
      <p:bldP spid="159756" grpId="0" animBg="1"/>
      <p:bldP spid="389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33783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PDF </a:t>
            </a:r>
            <a:r>
              <a:rPr kumimoji="1" lang="en-US" altLang="zh-CN" sz="36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的性质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17525" y="12207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itchFamily="2" charset="2"/>
              <a:buChar char="q"/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17337"/>
              </p:ext>
            </p:extLst>
          </p:nvPr>
        </p:nvGraphicFramePr>
        <p:xfrm>
          <a:off x="1057895" y="1146778"/>
          <a:ext cx="1843435" cy="69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9" name="Equation" r:id="rId3" imgW="571320" imgH="203040" progId="Equation.DSMT4">
                  <p:embed/>
                </p:oleObj>
              </mc:Choice>
              <mc:Fallback>
                <p:oleObj name="Equation" r:id="rId3" imgW="5713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95" y="1146778"/>
                        <a:ext cx="1843435" cy="692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527050" y="2060575"/>
            <a:ext cx="64770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itchFamily="2" charset="2"/>
              <a:buChar char="q"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950346"/>
              </p:ext>
            </p:extLst>
          </p:nvPr>
        </p:nvGraphicFramePr>
        <p:xfrm>
          <a:off x="1099994" y="1928318"/>
          <a:ext cx="4092862" cy="9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" name="Equation" r:id="rId5" imgW="1562040" imgH="330120" progId="Equation.DSMT4">
                  <p:embed/>
                </p:oleObj>
              </mc:Choice>
              <mc:Fallback>
                <p:oleObj name="Equation" r:id="rId5" imgW="156204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94" y="1928318"/>
                        <a:ext cx="4092862" cy="905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AutoShape 7"/>
          <p:cNvSpPr>
            <a:spLocks/>
          </p:cNvSpPr>
          <p:nvPr/>
        </p:nvSpPr>
        <p:spPr bwMode="auto">
          <a:xfrm>
            <a:off x="5219700" y="1341438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87375" y="52339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itchFamily="2" charset="2"/>
              <a:buChar char="q"/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187450" y="5229225"/>
            <a:ext cx="4403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3600" i="1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的连续点处，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886196"/>
              </p:ext>
            </p:extLst>
          </p:nvPr>
        </p:nvGraphicFramePr>
        <p:xfrm>
          <a:off x="5090450" y="5256677"/>
          <a:ext cx="3009942" cy="6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"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450" y="5256677"/>
                        <a:ext cx="3009942" cy="65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5795963" y="1196975"/>
            <a:ext cx="3113087" cy="1328738"/>
          </a:xfrm>
          <a:prstGeom prst="wedgeRectCallout">
            <a:avLst>
              <a:gd name="adj1" fmla="val -61472"/>
              <a:gd name="adj2" fmla="val 1852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判定函数 </a:t>
            </a:r>
            <a:r>
              <a:rPr kumimoji="1" lang="en-US" altLang="zh-CN" sz="2800" b="1" i="1" dirty="0" smtClean="0">
                <a:latin typeface="Times New Roman" pitchFamily="18" charset="0"/>
              </a:rPr>
              <a:t>f</a:t>
            </a:r>
            <a:r>
              <a:rPr kumimoji="1" lang="en-US" altLang="zh-CN" sz="2800" b="1" dirty="0" smtClean="0">
                <a:latin typeface="Times New Roman" pitchFamily="18" charset="0"/>
              </a:rPr>
              <a:t>(</a:t>
            </a:r>
            <a:r>
              <a:rPr kumimoji="1" lang="en-US" altLang="zh-CN" sz="2800" b="1" i="1" dirty="0" smtClean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latin typeface="Times New Roman" pitchFamily="18" charset="0"/>
              </a:rPr>
              <a:t>是否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为</a:t>
            </a:r>
            <a:r>
              <a:rPr kumimoji="1" lang="en-US" altLang="zh-CN" sz="2800" b="1" i="1" dirty="0" err="1" smtClean="0">
                <a:latin typeface="Times New Roman" pitchFamily="18" charset="0"/>
              </a:rPr>
              <a:t>r.v</a:t>
            </a:r>
            <a:r>
              <a:rPr kumimoji="1" lang="en-US" altLang="zh-CN" sz="2800" b="1" i="1" dirty="0" smtClean="0">
                <a:latin typeface="Times New Roman" pitchFamily="18" charset="0"/>
              </a:rPr>
              <a:t> X</a:t>
            </a:r>
            <a:r>
              <a:rPr kumimoji="1" lang="zh-CN" altLang="en-US" sz="2800" b="1" dirty="0">
                <a:latin typeface="Times New Roman" pitchFamily="18" charset="0"/>
              </a:rPr>
              <a:t>的概率密度</a:t>
            </a:r>
          </a:p>
          <a:p>
            <a:pPr eaLnBrk="1" hangingPunct="1"/>
            <a:r>
              <a:rPr kumimoji="1" lang="zh-CN" altLang="en-US" sz="2800" b="1" dirty="0">
                <a:latin typeface="Times New Roman" pitchFamily="18" charset="0"/>
              </a:rPr>
              <a:t>函数的充要条件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lang="en-US" altLang="zh-CN" sz="3200" b="1" dirty="0">
              <a:latin typeface="Times New Roman" pitchFamily="18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08175" y="2924175"/>
            <a:ext cx="4324350" cy="2255838"/>
            <a:chOff x="816" y="2064"/>
            <a:chExt cx="2724" cy="1421"/>
          </a:xfrm>
        </p:grpSpPr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1596" y="20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lang="en-US" altLang="zh-CN" sz="2400" b="1" i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6161" name="Group 16"/>
            <p:cNvGrpSpPr>
              <a:grpSpLocks/>
            </p:cNvGrpSpPr>
            <p:nvPr/>
          </p:nvGrpSpPr>
          <p:grpSpPr bwMode="auto">
            <a:xfrm>
              <a:off x="816" y="2160"/>
              <a:ext cx="2724" cy="1325"/>
              <a:chOff x="816" y="2160"/>
              <a:chExt cx="2724" cy="1325"/>
            </a:xfrm>
          </p:grpSpPr>
          <p:sp>
            <p:nvSpPr>
              <p:cNvPr id="616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0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itchFamily="18" charset="0"/>
                  </a:rPr>
                  <a:t>x</a:t>
                </a:r>
                <a:endParaRPr lang="en-US" altLang="zh-CN" sz="3200" b="1">
                  <a:latin typeface="Times New Roman" pitchFamily="18" charset="0"/>
                </a:endParaRPr>
              </a:p>
            </p:txBody>
          </p:sp>
          <p:sp>
            <p:nvSpPr>
              <p:cNvPr id="6163" name="Line 18"/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Text Box 19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6165" name="Freeform 20"/>
              <p:cNvSpPr>
                <a:spLocks/>
              </p:cNvSpPr>
              <p:nvPr/>
            </p:nvSpPr>
            <p:spPr bwMode="auto">
              <a:xfrm>
                <a:off x="884" y="3218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1"/>
              <p:cNvSpPr>
                <a:spLocks noChangeShapeType="1"/>
              </p:cNvSpPr>
              <p:nvPr/>
            </p:nvSpPr>
            <p:spPr bwMode="auto">
              <a:xfrm flipV="1">
                <a:off x="1632" y="2160"/>
                <a:ext cx="0" cy="12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22"/>
              <p:cNvSpPr>
                <a:spLocks/>
              </p:cNvSpPr>
              <p:nvPr/>
            </p:nvSpPr>
            <p:spPr bwMode="auto">
              <a:xfrm>
                <a:off x="1200" y="2496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041775" y="3076575"/>
            <a:ext cx="2514600" cy="838200"/>
            <a:chOff x="2160" y="2160"/>
            <a:chExt cx="1584" cy="528"/>
          </a:xfrm>
        </p:grpSpPr>
        <p:sp>
          <p:nvSpPr>
            <p:cNvPr id="6158" name="AutoShape 24"/>
            <p:cNvSpPr>
              <a:spLocks noChangeArrowheads="1"/>
            </p:cNvSpPr>
            <p:nvPr/>
          </p:nvSpPr>
          <p:spPr bwMode="auto">
            <a:xfrm rot="-1240256">
              <a:off x="2160" y="2544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336600"/>
            </a:soli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25"/>
            <p:cNvSpPr>
              <a:spLocks noChangeArrowheads="1"/>
            </p:cNvSpPr>
            <p:nvPr/>
          </p:nvSpPr>
          <p:spPr bwMode="auto">
            <a:xfrm>
              <a:off x="2688" y="2160"/>
              <a:ext cx="1056" cy="327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zh-CN" sz="2800" b="1">
                  <a:latin typeface="Times New Roman" pitchFamily="18" charset="0"/>
                </a:rPr>
                <a:t>面积为1</a:t>
              </a:r>
              <a:endParaRPr kumimoji="1" lang="en-US" altLang="zh-CN" sz="3200" b="1">
                <a:solidFill>
                  <a:srgbClr val="FFFF66"/>
                </a:solidFill>
                <a:latin typeface="Times New Roman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3" grpId="0" autoUpdateAnimBg="0"/>
      <p:bldP spid="124935" grpId="0" animBg="1"/>
      <p:bldP spid="124937" grpId="0" autoUpdateAnimBg="0"/>
      <p:bldP spid="124938" grpId="0" autoUpdateAnimBg="0"/>
      <p:bldP spid="12494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04" y="3356992"/>
            <a:ext cx="5436000" cy="3464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504" y="1"/>
            <a:ext cx="5436000" cy="343052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4149080"/>
            <a:ext cx="37418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Cumulative Distribution Function</a:t>
            </a:r>
            <a:endParaRPr kumimoji="1" lang="zh-CN" altLang="en-US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311820"/>
            <a:ext cx="3563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 smtClean="0">
                <a:latin typeface="Times New Roman" pitchFamily="18" charset="0"/>
                <a:ea typeface="楷体_GB2312" pitchFamily="49" charset="-122"/>
              </a:rPr>
              <a:t>Probability Density Function</a:t>
            </a:r>
            <a:endParaRPr kumimoji="1"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8616" y="1"/>
            <a:ext cx="374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latin typeface="Times New Roman" pitchFamily="18" charset="0"/>
                <a:ea typeface="楷体_GB2312" pitchFamily="49" charset="-122"/>
              </a:rPr>
              <a:t>Normal Distribution</a:t>
            </a:r>
            <a:endParaRPr kumimoji="1" lang="zh-CN" altLang="en-US" sz="32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52120" y="1311820"/>
            <a:ext cx="144016" cy="3702919"/>
            <a:chOff x="5652120" y="1311820"/>
            <a:chExt cx="144016" cy="370291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724128" y="1391228"/>
              <a:ext cx="0" cy="347793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652120" y="1311820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52120" y="4841775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51280" y="2801522"/>
            <a:ext cx="144016" cy="857976"/>
            <a:chOff x="6551280" y="2801522"/>
            <a:chExt cx="144016" cy="857976"/>
          </a:xfrm>
        </p:grpSpPr>
        <p:sp>
          <p:nvSpPr>
            <p:cNvPr id="15" name="椭圆 14"/>
            <p:cNvSpPr/>
            <p:nvPr/>
          </p:nvSpPr>
          <p:spPr>
            <a:xfrm>
              <a:off x="6551280" y="2801522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551280" y="3486534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623288" y="2924944"/>
              <a:ext cx="0" cy="64807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8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79431"/>
              </p:ext>
            </p:extLst>
          </p:nvPr>
        </p:nvGraphicFramePr>
        <p:xfrm>
          <a:off x="683568" y="1514897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4" name="公式" r:id="rId3" imgW="205848" imgH="167568" progId="Equation.3">
                  <p:embed/>
                </p:oleObj>
              </mc:Choice>
              <mc:Fallback>
                <p:oleObj name="公式" r:id="rId3" imgW="205848" imgH="1675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14897"/>
                        <a:ext cx="533400" cy="450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54880"/>
              </p:ext>
            </p:extLst>
          </p:nvPr>
        </p:nvGraphicFramePr>
        <p:xfrm>
          <a:off x="1447800" y="1484784"/>
          <a:ext cx="5248152" cy="63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5" name="Equation" r:id="rId5" imgW="2082600" imgH="253800" progId="Equation.DSMT4">
                  <p:embed/>
                </p:oleObj>
              </mc:Choice>
              <mc:Fallback>
                <p:oleObj name="Equation" r:id="rId5" imgW="2082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84784"/>
                        <a:ext cx="5248152" cy="63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77560"/>
              </p:ext>
            </p:extLst>
          </p:nvPr>
        </p:nvGraphicFramePr>
        <p:xfrm>
          <a:off x="2055813" y="2188493"/>
          <a:ext cx="3302964" cy="45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6" name="Equation" r:id="rId7" imgW="1295280" imgH="177480" progId="Equation.DSMT4">
                  <p:embed/>
                </p:oleObj>
              </mc:Choice>
              <mc:Fallback>
                <p:oleObj name="Equation" r:id="rId7" imgW="12952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188493"/>
                        <a:ext cx="3302964" cy="45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67820"/>
              </p:ext>
            </p:extLst>
          </p:nvPr>
        </p:nvGraphicFramePr>
        <p:xfrm>
          <a:off x="5389877" y="2181771"/>
          <a:ext cx="1409070" cy="46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7" name="Equation" r:id="rId9" imgW="647640" imgH="177480" progId="Equation.DSMT4">
                  <p:embed/>
                </p:oleObj>
              </mc:Choice>
              <mc:Fallback>
                <p:oleObj name="Equation" r:id="rId9" imgW="64764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77" y="2181771"/>
                        <a:ext cx="1409070" cy="46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54541"/>
              </p:ext>
            </p:extLst>
          </p:nvPr>
        </p:nvGraphicFramePr>
        <p:xfrm>
          <a:off x="1474788" y="3359175"/>
          <a:ext cx="5692140" cy="6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8" name="Equation" r:id="rId11" imgW="2286000" imgH="253800" progId="Equation.DSMT4">
                  <p:embed/>
                </p:oleObj>
              </mc:Choice>
              <mc:Fallback>
                <p:oleObj name="Equation" r:id="rId11" imgW="22860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359175"/>
                        <a:ext cx="5692140" cy="6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34517"/>
              </p:ext>
            </p:extLst>
          </p:nvPr>
        </p:nvGraphicFramePr>
        <p:xfrm>
          <a:off x="1939925" y="4113238"/>
          <a:ext cx="3212392" cy="70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9" name="Equation" r:id="rId13" imgW="1269720" imgH="279360" progId="Equation.DSMT4">
                  <p:embed/>
                </p:oleObj>
              </mc:Choice>
              <mc:Fallback>
                <p:oleObj name="Equation" r:id="rId13" imgW="1269720" imgH="2793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113238"/>
                        <a:ext cx="3212392" cy="70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6317"/>
              </p:ext>
            </p:extLst>
          </p:nvPr>
        </p:nvGraphicFramePr>
        <p:xfrm>
          <a:off x="2122488" y="4924450"/>
          <a:ext cx="3714300" cy="4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0" name="Equation" r:id="rId15" imgW="1485720" imgH="177480" progId="Equation.DSMT4">
                  <p:embed/>
                </p:oleObj>
              </mc:Choice>
              <mc:Fallback>
                <p:oleObj name="Equation" r:id="rId15" imgW="148572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924450"/>
                        <a:ext cx="3714300" cy="44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507919"/>
              </p:ext>
            </p:extLst>
          </p:nvPr>
        </p:nvGraphicFramePr>
        <p:xfrm>
          <a:off x="2152650" y="5573738"/>
          <a:ext cx="1703419" cy="4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11" name="Equation" r:id="rId17" imgW="660240" imgH="177480" progId="Equation.DSMT4">
                  <p:embed/>
                </p:oleObj>
              </mc:Choice>
              <mc:Fallback>
                <p:oleObj name="Equation" r:id="rId17" imgW="66024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573738"/>
                        <a:ext cx="1703419" cy="45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23528" y="2687568"/>
            <a:ext cx="3877985" cy="646331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 smtClean="0">
                <a:latin typeface="Times New Roman" pitchFamily="18" charset="0"/>
                <a:ea typeface="楷体_GB2312" pitchFamily="49" charset="-122"/>
              </a:rPr>
              <a:t>标准正态分布附表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9552" y="44624"/>
            <a:ext cx="8064252" cy="129266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 smtClean="0">
                <a:latin typeface="Times New Roman" pitchFamily="18" charset="0"/>
              </a:rPr>
              <a:t>设随机变量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~</a:t>
            </a:r>
            <a:r>
              <a:rPr kumimoji="1" lang="en-US" altLang="zh-CN" sz="3200" i="1" dirty="0" smtClean="0">
                <a:latin typeface="Times New Roman" pitchFamily="18" charset="0"/>
              </a:rPr>
              <a:t>N</a:t>
            </a:r>
            <a:r>
              <a:rPr kumimoji="1" lang="en-US" altLang="zh-CN" sz="3200" dirty="0" smtClean="0">
                <a:latin typeface="Times New Roman" pitchFamily="18" charset="0"/>
              </a:rPr>
              <a:t>(0,1)</a:t>
            </a:r>
            <a:r>
              <a:rPr kumimoji="1" lang="zh-CN" altLang="en-US" sz="3200" dirty="0" smtClean="0">
                <a:latin typeface="Times New Roman" pitchFamily="18" charset="0"/>
              </a:rPr>
              <a:t>，试求：</a:t>
            </a:r>
            <a:endParaRPr kumimoji="1" lang="en-US" altLang="zh-CN" sz="3200" dirty="0" smtClean="0"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en-US" altLang="zh-CN" sz="3200" dirty="0" smtClean="0">
                <a:latin typeface="Times New Roman" pitchFamily="18" charset="0"/>
              </a:rPr>
              <a:t>      (1) </a:t>
            </a:r>
            <a:r>
              <a:rPr kumimoji="1" lang="en-US" altLang="zh-CN" sz="3200" i="1" dirty="0" smtClean="0">
                <a:latin typeface="Times New Roman" pitchFamily="18" charset="0"/>
              </a:rPr>
              <a:t>P</a:t>
            </a:r>
            <a:r>
              <a:rPr kumimoji="1" lang="en-US" altLang="zh-CN" sz="3200" dirty="0" smtClean="0">
                <a:latin typeface="Times New Roman" pitchFamily="18" charset="0"/>
              </a:rPr>
              <a:t>{1 ≤ </a:t>
            </a:r>
            <a:r>
              <a:rPr kumimoji="1" lang="en-US" altLang="zh-CN" sz="3200" i="1" dirty="0" smtClean="0">
                <a:latin typeface="Times New Roman" pitchFamily="18" charset="0"/>
              </a:rPr>
              <a:t>X </a:t>
            </a:r>
            <a:r>
              <a:rPr kumimoji="1" lang="en-US" altLang="zh-CN" sz="3200" dirty="0" smtClean="0">
                <a:latin typeface="Times New Roman" pitchFamily="18" charset="0"/>
              </a:rPr>
              <a:t>&lt; 2} 	(2) </a:t>
            </a:r>
            <a:r>
              <a:rPr kumimoji="1" lang="en-US" altLang="zh-CN" sz="3200" i="1" dirty="0" smtClean="0">
                <a:latin typeface="Times New Roman" pitchFamily="18" charset="0"/>
              </a:rPr>
              <a:t>P</a:t>
            </a:r>
            <a:r>
              <a:rPr kumimoji="1" lang="en-US" altLang="zh-CN" sz="3200" dirty="0">
                <a:latin typeface="Times New Roman" pitchFamily="18" charset="0"/>
              </a:rPr>
              <a:t>(-</a:t>
            </a:r>
            <a:r>
              <a:rPr kumimoji="1" lang="en-US" altLang="zh-CN" sz="3200" dirty="0" smtClean="0">
                <a:latin typeface="Times New Roman" pitchFamily="18" charset="0"/>
              </a:rPr>
              <a:t>1 ≤ </a:t>
            </a:r>
            <a:r>
              <a:rPr kumimoji="1" lang="en-US" altLang="zh-CN" sz="3200" i="1" dirty="0" smtClean="0">
                <a:latin typeface="Times New Roman" pitchFamily="18" charset="0"/>
              </a:rPr>
              <a:t>X </a:t>
            </a:r>
            <a:r>
              <a:rPr kumimoji="1" lang="en-US" altLang="zh-CN" sz="3200" dirty="0" smtClean="0">
                <a:latin typeface="Times New Roman" pitchFamily="18" charset="0"/>
              </a:rPr>
              <a:t>&lt; 2)</a:t>
            </a:r>
            <a:endParaRPr kumimoji="1" lang="zh-CN" alt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17525" y="116632"/>
            <a:ext cx="6916738" cy="6413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(1,4) 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(0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1.6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7525" y="1183432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90004"/>
              </p:ext>
            </p:extLst>
          </p:nvPr>
        </p:nvGraphicFramePr>
        <p:xfrm>
          <a:off x="1174684" y="961951"/>
          <a:ext cx="6526344" cy="116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7" name="Equation" r:id="rId3" imgW="2501640" imgH="431640" progId="Equation.DSMT4">
                  <p:embed/>
                </p:oleObj>
              </mc:Choice>
              <mc:Fallback>
                <p:oleObj name="Equation" r:id="rId3" imgW="25016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684" y="961951"/>
                        <a:ext cx="6526344" cy="116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225283"/>
              </p:ext>
            </p:extLst>
          </p:nvPr>
        </p:nvGraphicFramePr>
        <p:xfrm>
          <a:off x="3931460" y="2326761"/>
          <a:ext cx="3222592" cy="72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8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460" y="2326761"/>
                        <a:ext cx="3222592" cy="72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07886"/>
              </p:ext>
            </p:extLst>
          </p:nvPr>
        </p:nvGraphicFramePr>
        <p:xfrm>
          <a:off x="3923928" y="3261115"/>
          <a:ext cx="3807895" cy="74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9" name="Equation" r:id="rId7" imgW="1473120" imgH="253800" progId="Equation.DSMT4">
                  <p:embed/>
                </p:oleObj>
              </mc:Choice>
              <mc:Fallback>
                <p:oleObj name="Equation" r:id="rId7" imgW="14731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61115"/>
                        <a:ext cx="3807895" cy="745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77211"/>
              </p:ext>
            </p:extLst>
          </p:nvPr>
        </p:nvGraphicFramePr>
        <p:xfrm>
          <a:off x="3923928" y="4224524"/>
          <a:ext cx="3644556" cy="60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0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24524"/>
                        <a:ext cx="3644556" cy="609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833386"/>
              </p:ext>
            </p:extLst>
          </p:nvPr>
        </p:nvGraphicFramePr>
        <p:xfrm>
          <a:off x="4038171" y="5059198"/>
          <a:ext cx="1674252" cy="57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1" name="Equation" r:id="rId11" imgW="583920" imgH="177480" progId="Equation.DSMT4">
                  <p:embed/>
                </p:oleObj>
              </mc:Choice>
              <mc:Fallback>
                <p:oleObj name="Equation" r:id="rId11" imgW="58392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171" y="5059198"/>
                        <a:ext cx="1674252" cy="571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13197" y="2708343"/>
            <a:ext cx="2606675" cy="1290638"/>
            <a:chOff x="506" y="1947"/>
            <a:chExt cx="1642" cy="813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06" y="1947"/>
              <a:ext cx="12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标准正</a:t>
              </a:r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态</a:t>
              </a:r>
              <a:endParaRPr kumimoji="1" lang="en-US" altLang="zh-CN" sz="3600" dirty="0" smtClean="0">
                <a:latin typeface="Times New Roman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dirty="0" smtClean="0">
                  <a:latin typeface="Times New Roman" pitchFamily="18" charset="0"/>
                  <a:ea typeface="楷体_GB2312" pitchFamily="49" charset="-122"/>
                </a:rPr>
                <a:t>分布</a:t>
              </a:r>
              <a:r>
                <a:rPr kumimoji="1" lang="zh-CN" altLang="en-US" sz="3600" dirty="0">
                  <a:latin typeface="Times New Roman" pitchFamily="18" charset="0"/>
                  <a:ea typeface="楷体_GB2312" pitchFamily="49" charset="-122"/>
                </a:rPr>
                <a:t>附表</a:t>
              </a:r>
              <a:endParaRPr kumimoji="1" lang="en-US" altLang="zh-CN" sz="3600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516" y="2616"/>
              <a:ext cx="1632" cy="144"/>
            </a:xfrm>
            <a:prstGeom prst="rightArrow">
              <a:avLst>
                <a:gd name="adj1" fmla="val 50000"/>
                <a:gd name="adj2" fmla="val 28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75185"/>
              </p:ext>
            </p:extLst>
          </p:nvPr>
        </p:nvGraphicFramePr>
        <p:xfrm>
          <a:off x="684213" y="1300510"/>
          <a:ext cx="60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3" name="公式" r:id="rId3" imgW="205848" imgH="167568" progId="Equation.3">
                  <p:embed/>
                </p:oleObj>
              </mc:Choice>
              <mc:Fallback>
                <p:oleObj name="公式" r:id="rId3" imgW="205848" imgH="1675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00510"/>
                        <a:ext cx="609600" cy="514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4212" y="44624"/>
            <a:ext cx="8064252" cy="121571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 smtClean="0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200" dirty="0" smtClean="0">
                <a:latin typeface="Times New Roman" pitchFamily="18" charset="0"/>
              </a:rPr>
              <a:t>设随机变量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~</a:t>
            </a:r>
            <a:r>
              <a:rPr kumimoji="1" lang="en-US" altLang="zh-CN" sz="3200" i="1" dirty="0" smtClean="0">
                <a:latin typeface="Times New Roman" pitchFamily="18" charset="0"/>
              </a:rPr>
              <a:t>N</a:t>
            </a:r>
            <a:r>
              <a:rPr kumimoji="1" lang="en-US" altLang="zh-CN" sz="3200" dirty="0" smtClean="0">
                <a:latin typeface="Times New Roman" pitchFamily="18" charset="0"/>
              </a:rPr>
              <a:t>(2,9)</a:t>
            </a:r>
            <a:r>
              <a:rPr kumimoji="1" lang="zh-CN" altLang="en-US" sz="3200" dirty="0" smtClean="0">
                <a:latin typeface="Times New Roman" pitchFamily="18" charset="0"/>
              </a:rPr>
              <a:t>，试求：</a:t>
            </a:r>
            <a:endParaRPr kumimoji="1" lang="en-US" altLang="zh-CN" sz="3200" dirty="0" smtClean="0">
              <a:latin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3200" dirty="0">
                <a:latin typeface="Times New Roman" pitchFamily="18" charset="0"/>
              </a:rPr>
              <a:t> </a:t>
            </a:r>
            <a:r>
              <a:rPr kumimoji="1" lang="en-US" altLang="zh-CN" sz="3200" dirty="0" smtClean="0">
                <a:latin typeface="Times New Roman" pitchFamily="18" charset="0"/>
              </a:rPr>
              <a:t>      (1) </a:t>
            </a:r>
            <a:r>
              <a:rPr kumimoji="1" lang="en-US" altLang="zh-CN" sz="3200" i="1" dirty="0" smtClean="0">
                <a:latin typeface="Times New Roman" pitchFamily="18" charset="0"/>
              </a:rPr>
              <a:t>P</a:t>
            </a:r>
            <a:r>
              <a:rPr kumimoji="1" lang="en-US" altLang="zh-CN" sz="3200" dirty="0" smtClean="0">
                <a:latin typeface="Times New Roman" pitchFamily="18" charset="0"/>
              </a:rPr>
              <a:t>{|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-2|&gt;6} 	(2) </a:t>
            </a:r>
            <a:r>
              <a:rPr kumimoji="1" lang="en-US" altLang="zh-CN" sz="3200" i="1" dirty="0" smtClean="0">
                <a:latin typeface="Times New Roman" pitchFamily="18" charset="0"/>
              </a:rPr>
              <a:t>P</a:t>
            </a:r>
            <a:r>
              <a:rPr kumimoji="1" lang="en-US" altLang="zh-CN" sz="3200" dirty="0" smtClean="0">
                <a:latin typeface="Times New Roman" pitchFamily="18" charset="0"/>
              </a:rPr>
              <a:t>(</a:t>
            </a:r>
            <a:r>
              <a:rPr kumimoji="1" lang="en-US" altLang="zh-CN" sz="3200" i="1" dirty="0" smtClean="0">
                <a:latin typeface="Times New Roman" pitchFamily="18" charset="0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</a:rPr>
              <a:t>&gt;0)</a:t>
            </a:r>
            <a:endParaRPr kumimoji="1" lang="zh-CN" altLang="en-US" sz="3200" dirty="0">
              <a:latin typeface="Times New Roman" pitchFamily="18" charset="0"/>
            </a:endParaRP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400172"/>
              </p:ext>
            </p:extLst>
          </p:nvPr>
        </p:nvGraphicFramePr>
        <p:xfrm>
          <a:off x="1412875" y="1268760"/>
          <a:ext cx="6326928" cy="74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4" name="Equation" r:id="rId5" imgW="2387520" imgH="279360" progId="Equation.DSMT4">
                  <p:embed/>
                </p:oleObj>
              </mc:Choice>
              <mc:Fallback>
                <p:oleObj name="Equation" r:id="rId5" imgW="2387520" imgH="279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268760"/>
                        <a:ext cx="6326928" cy="740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50252"/>
              </p:ext>
            </p:extLst>
          </p:nvPr>
        </p:nvGraphicFramePr>
        <p:xfrm>
          <a:off x="1808164" y="1968848"/>
          <a:ext cx="3877729" cy="66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5" name="Equation" r:id="rId7" imgW="1485720" imgH="253800" progId="Equation.DSMT4">
                  <p:embed/>
                </p:oleObj>
              </mc:Choice>
              <mc:Fallback>
                <p:oleObj name="Equation" r:id="rId7" imgW="148572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4" y="1968848"/>
                        <a:ext cx="3877729" cy="66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16436"/>
              </p:ext>
            </p:extLst>
          </p:nvPr>
        </p:nvGraphicFramePr>
        <p:xfrm>
          <a:off x="5603292" y="2020739"/>
          <a:ext cx="3001156" cy="59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6" name="Equation" r:id="rId9" imgW="1269720" imgH="253800" progId="Equation.DSMT4">
                  <p:embed/>
                </p:oleObj>
              </mc:Choice>
              <mc:Fallback>
                <p:oleObj name="Equation" r:id="rId9" imgW="12697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292" y="2020739"/>
                        <a:ext cx="3001156" cy="59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87274"/>
              </p:ext>
            </p:extLst>
          </p:nvPr>
        </p:nvGraphicFramePr>
        <p:xfrm>
          <a:off x="1827423" y="2668811"/>
          <a:ext cx="4040721" cy="90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" name="Equation" r:id="rId11" imgW="1765080" imgH="393480" progId="Equation.DSMT4">
                  <p:embed/>
                </p:oleObj>
              </mc:Choice>
              <mc:Fallback>
                <p:oleObj name="Equation" r:id="rId11" imgW="176508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423" y="2668811"/>
                        <a:ext cx="4040721" cy="900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38142"/>
              </p:ext>
            </p:extLst>
          </p:nvPr>
        </p:nvGraphicFramePr>
        <p:xfrm>
          <a:off x="5866004" y="2835936"/>
          <a:ext cx="3020073" cy="60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8" name="Equation" r:id="rId13" imgW="1384200" imgH="279360" progId="Equation.DSMT4">
                  <p:embed/>
                </p:oleObj>
              </mc:Choice>
              <mc:Fallback>
                <p:oleObj name="Equation" r:id="rId13" imgW="138420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004" y="2835936"/>
                        <a:ext cx="3020073" cy="60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706291"/>
              </p:ext>
            </p:extLst>
          </p:nvPr>
        </p:nvGraphicFramePr>
        <p:xfrm>
          <a:off x="1747769" y="3522334"/>
          <a:ext cx="2561950" cy="69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9" name="Equation" r:id="rId15" imgW="1028520" imgH="279360" progId="Equation.DSMT4">
                  <p:embed/>
                </p:oleObj>
              </mc:Choice>
              <mc:Fallback>
                <p:oleObj name="Equation" r:id="rId15" imgW="102852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769" y="3522334"/>
                        <a:ext cx="2561950" cy="69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77242"/>
              </p:ext>
            </p:extLst>
          </p:nvPr>
        </p:nvGraphicFramePr>
        <p:xfrm>
          <a:off x="4309357" y="3604915"/>
          <a:ext cx="4367099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0" name="Equation" r:id="rId17" imgW="1739880" imgH="253800" progId="Equation.DSMT4">
                  <p:embed/>
                </p:oleObj>
              </mc:Choice>
              <mc:Fallback>
                <p:oleObj name="Equation" r:id="rId17" imgW="17398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357" y="3604915"/>
                        <a:ext cx="4367099" cy="63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86425"/>
              </p:ext>
            </p:extLst>
          </p:nvPr>
        </p:nvGraphicFramePr>
        <p:xfrm>
          <a:off x="1144704" y="4397003"/>
          <a:ext cx="4764803" cy="6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1" name="Equation" r:id="rId19" imgW="1892160" imgH="253800" progId="Equation.DSMT4">
                  <p:embed/>
                </p:oleObj>
              </mc:Choice>
              <mc:Fallback>
                <p:oleObj name="Equation" r:id="rId19" imgW="189216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04" y="4397003"/>
                        <a:ext cx="4764803" cy="63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9152"/>
              </p:ext>
            </p:extLst>
          </p:nvPr>
        </p:nvGraphicFramePr>
        <p:xfrm>
          <a:off x="6012160" y="4180979"/>
          <a:ext cx="2248521" cy="98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2" name="Equation" r:id="rId21" imgW="901440" imgH="393480" progId="Equation.DSMT4">
                  <p:embed/>
                </p:oleObj>
              </mc:Choice>
              <mc:Fallback>
                <p:oleObj name="Equation" r:id="rId21" imgW="90144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80979"/>
                        <a:ext cx="2248521" cy="98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807809"/>
              </p:ext>
            </p:extLst>
          </p:nvPr>
        </p:nvGraphicFramePr>
        <p:xfrm>
          <a:off x="3569039" y="4973067"/>
          <a:ext cx="2121906" cy="107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3" name="Equation" r:id="rId23" imgW="850680" imgH="431640" progId="Equation.DSMT4">
                  <p:embed/>
                </p:oleObj>
              </mc:Choice>
              <mc:Fallback>
                <p:oleObj name="Equation" r:id="rId23" imgW="85068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039" y="4973067"/>
                        <a:ext cx="2121906" cy="1076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48561"/>
              </p:ext>
            </p:extLst>
          </p:nvPr>
        </p:nvGraphicFramePr>
        <p:xfrm>
          <a:off x="5724128" y="5045075"/>
          <a:ext cx="2682889" cy="102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24" name="Equation" r:id="rId25" imgW="1130040" imgH="431640" progId="Equation.DSMT4">
                  <p:embed/>
                </p:oleObj>
              </mc:Choice>
              <mc:Fallback>
                <p:oleObj name="Equation" r:id="rId25" imgW="113004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45075"/>
                        <a:ext cx="2682889" cy="102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17525" y="-27384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600" dirty="0">
                <a:solidFill>
                  <a:srgbClr val="66FF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原理</a:t>
            </a:r>
            <a:endParaRPr kumimoji="1" lang="zh-CN" altLang="en-US" sz="36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74725" y="506016"/>
            <a:ext cx="6335713" cy="587375"/>
            <a:chOff x="614" y="400"/>
            <a:chExt cx="3991" cy="370"/>
          </a:xfrm>
        </p:grpSpPr>
        <p:sp>
          <p:nvSpPr>
            <p:cNvPr id="43024" name="Text Box 4"/>
            <p:cNvSpPr txBox="1">
              <a:spLocks noChangeArrowheads="1"/>
            </p:cNvSpPr>
            <p:nvPr/>
          </p:nvSpPr>
          <p:spPr bwMode="auto">
            <a:xfrm>
              <a:off x="614" y="400"/>
              <a:ext cx="2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设</a:t>
              </a:r>
              <a:r>
                <a:rPr kumimoji="1" lang="zh-CN" altLang="en-US" sz="3200" i="1" dirty="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 ~ </a:t>
              </a: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, </a:t>
              </a:r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 </a:t>
              </a:r>
              <a:r>
                <a:rPr kumimoji="1" lang="en-US" altLang="zh-CN" sz="3200" baseline="30000" dirty="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2</a:t>
              </a:r>
              <a:r>
                <a:rPr kumimoji="1" lang="en-US" altLang="zh-CN" sz="3200" dirty="0">
                  <a:latin typeface="Times New Roman" pitchFamily="18" charset="0"/>
                  <a:ea typeface="楷体_GB2312" pitchFamily="49" charset="-122"/>
                </a:rPr>
                <a:t>), </a:t>
              </a:r>
              <a:r>
                <a:rPr kumimoji="1" lang="zh-CN" altLang="en-US" sz="3200" dirty="0">
                  <a:latin typeface="Times New Roman" pitchFamily="18" charset="0"/>
                  <a:ea typeface="楷体_GB2312" pitchFamily="49" charset="-122"/>
                </a:rPr>
                <a:t>求</a:t>
              </a:r>
            </a:p>
          </p:txBody>
        </p:sp>
        <p:graphicFrame>
          <p:nvGraphicFramePr>
            <p:cNvPr id="430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526243"/>
                </p:ext>
              </p:extLst>
            </p:nvPr>
          </p:nvGraphicFramePr>
          <p:xfrm>
            <a:off x="2925" y="436"/>
            <a:ext cx="168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8" name="Equation" r:id="rId3" imgW="1028520" imgH="203040" progId="Equation.DSMT4">
                    <p:embed/>
                  </p:oleObj>
                </mc:Choice>
                <mc:Fallback>
                  <p:oleObj name="Equation" r:id="rId3" imgW="102852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436"/>
                          <a:ext cx="168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17525" y="1114029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50894"/>
              </p:ext>
            </p:extLst>
          </p:nvPr>
        </p:nvGraphicFramePr>
        <p:xfrm>
          <a:off x="1467879" y="1245429"/>
          <a:ext cx="6307171" cy="48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9" name="Equation" r:id="rId5" imgW="2666880" imgH="203040" progId="Equation.DSMT4">
                  <p:embed/>
                </p:oleObj>
              </mc:Choice>
              <mc:Fallback>
                <p:oleObj name="Equation" r:id="rId5" imgW="26668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879" y="1245429"/>
                        <a:ext cx="6307171" cy="48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97464"/>
              </p:ext>
            </p:extLst>
          </p:nvPr>
        </p:nvGraphicFramePr>
        <p:xfrm>
          <a:off x="1547664" y="1763273"/>
          <a:ext cx="4868597" cy="93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0" name="Equation" r:id="rId7" imgW="2247840" imgH="431640" progId="Equation.DSMT4">
                  <p:embed/>
                </p:oleObj>
              </mc:Choice>
              <mc:Fallback>
                <p:oleObj name="Equation" r:id="rId7" imgW="224784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63273"/>
                        <a:ext cx="4868597" cy="93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970021"/>
              </p:ext>
            </p:extLst>
          </p:nvPr>
        </p:nvGraphicFramePr>
        <p:xfrm>
          <a:off x="1516951" y="2775359"/>
          <a:ext cx="2262961" cy="59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1" name="Equation" r:id="rId9" imgW="1041120" imgH="253800" progId="Equation.DSMT4">
                  <p:embed/>
                </p:oleObj>
              </mc:Choice>
              <mc:Fallback>
                <p:oleObj name="Equation" r:id="rId9" imgW="10411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51" y="2775359"/>
                        <a:ext cx="2262961" cy="59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47108"/>
              </p:ext>
            </p:extLst>
          </p:nvPr>
        </p:nvGraphicFramePr>
        <p:xfrm>
          <a:off x="1521163" y="3354800"/>
          <a:ext cx="1826701" cy="6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163" y="3354800"/>
                        <a:ext cx="1826701" cy="6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47864" y="3372024"/>
            <a:ext cx="3817940" cy="490207"/>
            <a:chOff x="1973" y="2534"/>
            <a:chExt cx="2405" cy="232"/>
          </a:xfrm>
        </p:grpSpPr>
        <p:graphicFrame>
          <p:nvGraphicFramePr>
            <p:cNvPr id="430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2191257"/>
                </p:ext>
              </p:extLst>
            </p:nvPr>
          </p:nvGraphicFramePr>
          <p:xfrm>
            <a:off x="1973" y="2550"/>
            <a:ext cx="145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3" name="Equation" r:id="rId13" imgW="977760" imgH="177480" progId="Equation.DSMT4">
                    <p:embed/>
                  </p:oleObj>
                </mc:Choice>
                <mc:Fallback>
                  <p:oleObj name="Equation" r:id="rId13" imgW="97776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50"/>
                          <a:ext cx="145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199530"/>
                </p:ext>
              </p:extLst>
            </p:nvPr>
          </p:nvGraphicFramePr>
          <p:xfrm>
            <a:off x="3502" y="2534"/>
            <a:ext cx="8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04" name="Equation" r:id="rId15" imgW="583920" imgH="177480" progId="Equation.DSMT4">
                    <p:embed/>
                  </p:oleObj>
                </mc:Choice>
                <mc:Fallback>
                  <p:oleObj name="Equation" r:id="rId15" imgW="58392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534"/>
                          <a:ext cx="8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33400" y="3935016"/>
            <a:ext cx="81430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一次试验中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落入区间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- 3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+3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概率为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0.9974,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而超出此区间可能性很小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914400" y="5028208"/>
            <a:ext cx="2791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由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原理知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3200" i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3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55448"/>
              </p:ext>
            </p:extLst>
          </p:nvPr>
        </p:nvGraphicFramePr>
        <p:xfrm>
          <a:off x="1374042" y="5618732"/>
          <a:ext cx="6088356" cy="56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5" name="Equation" r:id="rId17" imgW="2323800" imgH="215640" progId="Equation.DSMT4">
                  <p:embed/>
                </p:oleObj>
              </mc:Choice>
              <mc:Fallback>
                <p:oleObj name="Equation" r:id="rId17" imgW="2323800" imgH="215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42" y="5618732"/>
                        <a:ext cx="6088356" cy="56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838200" y="5604272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6" grpId="0" autoUpdateAnimBg="0"/>
      <p:bldP spid="163854" grpId="0" autoUpdateAnimBg="0"/>
      <p:bldP spid="163855" grpId="0" autoUpdateAnimBg="0"/>
      <p:bldP spid="16385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3"/>
          <p:cNvSpPr>
            <a:spLocks noChangeAspect="1" noChangeArrowheads="1" noTextEdit="1"/>
          </p:cNvSpPr>
          <p:nvPr/>
        </p:nvSpPr>
        <p:spPr bwMode="auto">
          <a:xfrm>
            <a:off x="647700" y="2564904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17525" y="44624"/>
            <a:ext cx="626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标准正态分布的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上 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分位数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endParaRPr kumimoji="1" lang="en-US" altLang="zh-CN" sz="3600" i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17525" y="692696"/>
            <a:ext cx="658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(0,1) , 0 &lt;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&lt; 1, 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称满足</a:t>
            </a:r>
            <a:endParaRPr kumimoji="1" lang="zh-CN" altLang="en-US" sz="3600" i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42396"/>
              </p:ext>
            </p:extLst>
          </p:nvPr>
        </p:nvGraphicFramePr>
        <p:xfrm>
          <a:off x="2862263" y="1375322"/>
          <a:ext cx="2723292" cy="65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3" name="Equation" r:id="rId3" imgW="952200" imgH="228600" progId="Equation.DSMT4">
                  <p:embed/>
                </p:oleObj>
              </mc:Choice>
              <mc:Fallback>
                <p:oleObj name="Equation" r:id="rId3" imgW="952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375322"/>
                        <a:ext cx="2723292" cy="65379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9600" y="1988840"/>
            <a:ext cx="536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的点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3600" i="1" baseline="-25000" dirty="0">
                <a:solidFill>
                  <a:srgbClr val="FF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上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分位数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4870" name="Freeform 6" descr="深色竖线"/>
          <p:cNvSpPr>
            <a:spLocks/>
          </p:cNvSpPr>
          <p:nvPr/>
        </p:nvSpPr>
        <p:spPr bwMode="auto">
          <a:xfrm>
            <a:off x="4591050" y="5250954"/>
            <a:ext cx="6096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2147483647 w 336"/>
              <a:gd name="T9" fmla="*/ 2147483647 h 144"/>
              <a:gd name="T10" fmla="*/ 2147483647 w 336"/>
              <a:gd name="T11" fmla="*/ 2147483647 h 144"/>
              <a:gd name="T12" fmla="*/ 0 w 336"/>
              <a:gd name="T13" fmla="*/ 2147483647 h 144"/>
              <a:gd name="T14" fmla="*/ 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144"/>
              <a:gd name="T26" fmla="*/ 336 w 336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144">
                <a:moveTo>
                  <a:pt x="0" y="0"/>
                </a:moveTo>
                <a:lnTo>
                  <a:pt x="48" y="48"/>
                </a:lnTo>
                <a:lnTo>
                  <a:pt x="144" y="96"/>
                </a:lnTo>
                <a:lnTo>
                  <a:pt x="240" y="144"/>
                </a:lnTo>
                <a:lnTo>
                  <a:pt x="288" y="144"/>
                </a:lnTo>
                <a:lnTo>
                  <a:pt x="336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336600"/>
            </a:fgClr>
            <a:bgClr>
              <a:schemeClr val="bg2"/>
            </a:bgClr>
          </a:pattFill>
          <a:ln>
            <a:noFill/>
          </a:ln>
          <a:ex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356100" y="5674817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3200" i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686300" y="464135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5127625" y="4195267"/>
            <a:ext cx="441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6011863" y="2941142"/>
            <a:ext cx="2090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常用数据</a:t>
            </a:r>
          </a:p>
        </p:txBody>
      </p:sp>
      <p:graphicFrame>
        <p:nvGraphicFramePr>
          <p:cNvPr id="164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537498"/>
              </p:ext>
            </p:extLst>
          </p:nvPr>
        </p:nvGraphicFramePr>
        <p:xfrm>
          <a:off x="6343651" y="3906342"/>
          <a:ext cx="1995811" cy="59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4" name="Equation" r:id="rId5" imgW="761760" imgH="228600" progId="Equation.DSMT4">
                  <p:embed/>
                </p:oleObj>
              </mc:Choice>
              <mc:Fallback>
                <p:oleObj name="Equation" r:id="rId5" imgW="76176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1" y="3906342"/>
                        <a:ext cx="1995811" cy="598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816015"/>
              </p:ext>
            </p:extLst>
          </p:nvPr>
        </p:nvGraphicFramePr>
        <p:xfrm>
          <a:off x="6324601" y="4681042"/>
          <a:ext cx="1996078" cy="61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5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681042"/>
                        <a:ext cx="1996078" cy="619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95"/>
          <p:cNvSpPr>
            <a:spLocks noChangeShapeType="1"/>
          </p:cNvSpPr>
          <p:nvPr/>
        </p:nvSpPr>
        <p:spPr bwMode="auto">
          <a:xfrm flipV="1">
            <a:off x="1077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96202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 flipV="1">
            <a:off x="1757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98"/>
          <p:cNvSpPr>
            <a:spLocks noChangeArrowheads="1"/>
          </p:cNvSpPr>
          <p:nvPr/>
        </p:nvSpPr>
        <p:spPr bwMode="auto">
          <a:xfrm>
            <a:off x="164147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24526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Rectangle 100"/>
          <p:cNvSpPr>
            <a:spLocks noChangeArrowheads="1"/>
          </p:cNvSpPr>
          <p:nvPr/>
        </p:nvSpPr>
        <p:spPr bwMode="auto">
          <a:xfrm>
            <a:off x="2336800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-1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38115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3762375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4506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445770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2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5186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Rectangle 106"/>
          <p:cNvSpPr>
            <a:spLocks noChangeArrowheads="1"/>
          </p:cNvSpPr>
          <p:nvPr/>
        </p:nvSpPr>
        <p:spPr bwMode="auto">
          <a:xfrm>
            <a:off x="513715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>
            <a:off x="1211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>
            <a:off x="1343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>
            <a:off x="14922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>
            <a:off x="16256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>
            <a:off x="18907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>
            <a:off x="20383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21717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114"/>
          <p:cNvSpPr>
            <a:spLocks noChangeShapeType="1"/>
          </p:cNvSpPr>
          <p:nvPr/>
        </p:nvSpPr>
        <p:spPr bwMode="auto">
          <a:xfrm>
            <a:off x="230346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115"/>
          <p:cNvSpPr>
            <a:spLocks noChangeShapeType="1"/>
          </p:cNvSpPr>
          <p:nvPr/>
        </p:nvSpPr>
        <p:spPr bwMode="auto">
          <a:xfrm>
            <a:off x="258603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116"/>
          <p:cNvSpPr>
            <a:spLocks noChangeShapeType="1"/>
          </p:cNvSpPr>
          <p:nvPr/>
        </p:nvSpPr>
        <p:spPr bwMode="auto">
          <a:xfrm>
            <a:off x="271780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17"/>
          <p:cNvSpPr>
            <a:spLocks noChangeShapeType="1"/>
          </p:cNvSpPr>
          <p:nvPr/>
        </p:nvSpPr>
        <p:spPr bwMode="auto">
          <a:xfrm>
            <a:off x="2851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18"/>
          <p:cNvSpPr>
            <a:spLocks noChangeShapeType="1"/>
          </p:cNvSpPr>
          <p:nvPr/>
        </p:nvSpPr>
        <p:spPr bwMode="auto">
          <a:xfrm>
            <a:off x="30003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19"/>
          <p:cNvSpPr>
            <a:spLocks noChangeShapeType="1"/>
          </p:cNvSpPr>
          <p:nvPr/>
        </p:nvSpPr>
        <p:spPr bwMode="auto">
          <a:xfrm>
            <a:off x="326548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120"/>
          <p:cNvSpPr>
            <a:spLocks noChangeShapeType="1"/>
          </p:cNvSpPr>
          <p:nvPr/>
        </p:nvSpPr>
        <p:spPr bwMode="auto">
          <a:xfrm>
            <a:off x="34131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121"/>
          <p:cNvSpPr>
            <a:spLocks noChangeShapeType="1"/>
          </p:cNvSpPr>
          <p:nvPr/>
        </p:nvSpPr>
        <p:spPr bwMode="auto">
          <a:xfrm>
            <a:off x="35464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Line 122"/>
          <p:cNvSpPr>
            <a:spLocks noChangeShapeType="1"/>
          </p:cNvSpPr>
          <p:nvPr/>
        </p:nvSpPr>
        <p:spPr bwMode="auto">
          <a:xfrm>
            <a:off x="3678238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64" name="Line 123"/>
          <p:cNvSpPr>
            <a:spLocks noChangeShapeType="1"/>
          </p:cNvSpPr>
          <p:nvPr/>
        </p:nvSpPr>
        <p:spPr bwMode="auto">
          <a:xfrm>
            <a:off x="39608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65" name="Line 124"/>
          <p:cNvSpPr>
            <a:spLocks noChangeShapeType="1"/>
          </p:cNvSpPr>
          <p:nvPr/>
        </p:nvSpPr>
        <p:spPr bwMode="auto">
          <a:xfrm>
            <a:off x="409257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78" name="Line 125"/>
          <p:cNvSpPr>
            <a:spLocks noChangeShapeType="1"/>
          </p:cNvSpPr>
          <p:nvPr/>
        </p:nvSpPr>
        <p:spPr bwMode="auto">
          <a:xfrm>
            <a:off x="422592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79" name="Line 126"/>
          <p:cNvSpPr>
            <a:spLocks noChangeShapeType="1"/>
          </p:cNvSpPr>
          <p:nvPr/>
        </p:nvSpPr>
        <p:spPr bwMode="auto">
          <a:xfrm>
            <a:off x="4375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0" name="Line 127"/>
          <p:cNvSpPr>
            <a:spLocks noChangeShapeType="1"/>
          </p:cNvSpPr>
          <p:nvPr/>
        </p:nvSpPr>
        <p:spPr bwMode="auto">
          <a:xfrm>
            <a:off x="4640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1" name="Line 128"/>
          <p:cNvSpPr>
            <a:spLocks noChangeShapeType="1"/>
          </p:cNvSpPr>
          <p:nvPr/>
        </p:nvSpPr>
        <p:spPr bwMode="auto">
          <a:xfrm>
            <a:off x="4772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2" name="Line 129"/>
          <p:cNvSpPr>
            <a:spLocks noChangeShapeType="1"/>
          </p:cNvSpPr>
          <p:nvPr/>
        </p:nvSpPr>
        <p:spPr bwMode="auto">
          <a:xfrm>
            <a:off x="49212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3" name="Line 130"/>
          <p:cNvSpPr>
            <a:spLocks noChangeShapeType="1"/>
          </p:cNvSpPr>
          <p:nvPr/>
        </p:nvSpPr>
        <p:spPr bwMode="auto">
          <a:xfrm>
            <a:off x="505301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4" name="Line 131"/>
          <p:cNvSpPr>
            <a:spLocks noChangeShapeType="1"/>
          </p:cNvSpPr>
          <p:nvPr/>
        </p:nvSpPr>
        <p:spPr bwMode="auto">
          <a:xfrm>
            <a:off x="979488" y="5498604"/>
            <a:ext cx="4306888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5" name="Line 132"/>
          <p:cNvSpPr>
            <a:spLocks noChangeShapeType="1"/>
          </p:cNvSpPr>
          <p:nvPr/>
        </p:nvSpPr>
        <p:spPr bwMode="auto">
          <a:xfrm>
            <a:off x="3132138" y="48064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6" name="Rectangle 133"/>
          <p:cNvSpPr>
            <a:spLocks noChangeArrowheads="1"/>
          </p:cNvSpPr>
          <p:nvPr/>
        </p:nvSpPr>
        <p:spPr bwMode="auto">
          <a:xfrm>
            <a:off x="2701925" y="467945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0.1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4887" name="Line 134"/>
          <p:cNvSpPr>
            <a:spLocks noChangeShapeType="1"/>
          </p:cNvSpPr>
          <p:nvPr/>
        </p:nvSpPr>
        <p:spPr bwMode="auto">
          <a:xfrm>
            <a:off x="3132138" y="41143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88" name="Rectangle 135"/>
          <p:cNvSpPr>
            <a:spLocks noChangeArrowheads="1"/>
          </p:cNvSpPr>
          <p:nvPr/>
        </p:nvSpPr>
        <p:spPr bwMode="auto">
          <a:xfrm>
            <a:off x="2701925" y="398571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0.2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4889" name="Line 136"/>
          <p:cNvSpPr>
            <a:spLocks noChangeShapeType="1"/>
          </p:cNvSpPr>
          <p:nvPr/>
        </p:nvSpPr>
        <p:spPr bwMode="auto">
          <a:xfrm>
            <a:off x="3132138" y="34031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0" name="Rectangle 137"/>
          <p:cNvSpPr>
            <a:spLocks noChangeArrowheads="1"/>
          </p:cNvSpPr>
          <p:nvPr/>
        </p:nvSpPr>
        <p:spPr bwMode="auto">
          <a:xfrm>
            <a:off x="2701925" y="327610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0.3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4891" name="Line 138"/>
          <p:cNvSpPr>
            <a:spLocks noChangeShapeType="1"/>
          </p:cNvSpPr>
          <p:nvPr/>
        </p:nvSpPr>
        <p:spPr bwMode="auto">
          <a:xfrm>
            <a:off x="3132138" y="27109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2" name="Rectangle 139"/>
          <p:cNvSpPr>
            <a:spLocks noChangeArrowheads="1"/>
          </p:cNvSpPr>
          <p:nvPr/>
        </p:nvSpPr>
        <p:spPr bwMode="auto">
          <a:xfrm>
            <a:off x="2701925" y="258236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900" b="0" i="0" u="none" strike="noStrike" cap="none" normalizeH="0" baseline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0.4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64893" name="Line 140"/>
          <p:cNvSpPr>
            <a:spLocks noChangeShapeType="1"/>
          </p:cNvSpPr>
          <p:nvPr/>
        </p:nvSpPr>
        <p:spPr bwMode="auto">
          <a:xfrm>
            <a:off x="3132138" y="53716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4" name="Line 141"/>
          <p:cNvSpPr>
            <a:spLocks noChangeShapeType="1"/>
          </p:cNvSpPr>
          <p:nvPr/>
        </p:nvSpPr>
        <p:spPr bwMode="auto">
          <a:xfrm>
            <a:off x="3132138" y="52255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5" name="Line 142"/>
          <p:cNvSpPr>
            <a:spLocks noChangeShapeType="1"/>
          </p:cNvSpPr>
          <p:nvPr/>
        </p:nvSpPr>
        <p:spPr bwMode="auto">
          <a:xfrm>
            <a:off x="3132138" y="5079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6" name="Line 143"/>
          <p:cNvSpPr>
            <a:spLocks noChangeShapeType="1"/>
          </p:cNvSpPr>
          <p:nvPr/>
        </p:nvSpPr>
        <p:spPr bwMode="auto">
          <a:xfrm>
            <a:off x="3132138" y="4952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7" name="Line 144"/>
          <p:cNvSpPr>
            <a:spLocks noChangeShapeType="1"/>
          </p:cNvSpPr>
          <p:nvPr/>
        </p:nvSpPr>
        <p:spPr bwMode="auto">
          <a:xfrm>
            <a:off x="3132138" y="4660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8" name="Line 145"/>
          <p:cNvSpPr>
            <a:spLocks noChangeShapeType="1"/>
          </p:cNvSpPr>
          <p:nvPr/>
        </p:nvSpPr>
        <p:spPr bwMode="auto">
          <a:xfrm>
            <a:off x="3132138" y="4533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899" name="Line 146"/>
          <p:cNvSpPr>
            <a:spLocks noChangeShapeType="1"/>
          </p:cNvSpPr>
          <p:nvPr/>
        </p:nvSpPr>
        <p:spPr bwMode="auto">
          <a:xfrm>
            <a:off x="3132138" y="43873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0" name="Line 147"/>
          <p:cNvSpPr>
            <a:spLocks noChangeShapeType="1"/>
          </p:cNvSpPr>
          <p:nvPr/>
        </p:nvSpPr>
        <p:spPr bwMode="auto">
          <a:xfrm>
            <a:off x="3132138" y="42413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1" name="Line 148"/>
          <p:cNvSpPr>
            <a:spLocks noChangeShapeType="1"/>
          </p:cNvSpPr>
          <p:nvPr/>
        </p:nvSpPr>
        <p:spPr bwMode="auto">
          <a:xfrm>
            <a:off x="3132138" y="39682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2" name="Line 149"/>
          <p:cNvSpPr>
            <a:spLocks noChangeShapeType="1"/>
          </p:cNvSpPr>
          <p:nvPr/>
        </p:nvSpPr>
        <p:spPr bwMode="auto">
          <a:xfrm>
            <a:off x="3132138" y="38222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3" name="Line 150"/>
          <p:cNvSpPr>
            <a:spLocks noChangeShapeType="1"/>
          </p:cNvSpPr>
          <p:nvPr/>
        </p:nvSpPr>
        <p:spPr bwMode="auto">
          <a:xfrm>
            <a:off x="3132138" y="3676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4" name="Line 151"/>
          <p:cNvSpPr>
            <a:spLocks noChangeShapeType="1"/>
          </p:cNvSpPr>
          <p:nvPr/>
        </p:nvSpPr>
        <p:spPr bwMode="auto">
          <a:xfrm>
            <a:off x="3132138" y="3549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5" name="Line 152"/>
          <p:cNvSpPr>
            <a:spLocks noChangeShapeType="1"/>
          </p:cNvSpPr>
          <p:nvPr/>
        </p:nvSpPr>
        <p:spPr bwMode="auto">
          <a:xfrm>
            <a:off x="3132138" y="3257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6" name="Line 153"/>
          <p:cNvSpPr>
            <a:spLocks noChangeShapeType="1"/>
          </p:cNvSpPr>
          <p:nvPr/>
        </p:nvSpPr>
        <p:spPr bwMode="auto">
          <a:xfrm>
            <a:off x="3132138" y="3130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7" name="Line 154"/>
          <p:cNvSpPr>
            <a:spLocks noChangeShapeType="1"/>
          </p:cNvSpPr>
          <p:nvPr/>
        </p:nvSpPr>
        <p:spPr bwMode="auto">
          <a:xfrm>
            <a:off x="3132138" y="29840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8" name="Line 155"/>
          <p:cNvSpPr>
            <a:spLocks noChangeShapeType="1"/>
          </p:cNvSpPr>
          <p:nvPr/>
        </p:nvSpPr>
        <p:spPr bwMode="auto">
          <a:xfrm>
            <a:off x="3132138" y="28379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09" name="Line 156"/>
          <p:cNvSpPr>
            <a:spLocks noChangeShapeType="1"/>
          </p:cNvSpPr>
          <p:nvPr/>
        </p:nvSpPr>
        <p:spPr bwMode="auto">
          <a:xfrm flipV="1">
            <a:off x="3132138" y="2637929"/>
            <a:ext cx="0" cy="2933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0" name="Line 157"/>
          <p:cNvSpPr>
            <a:spLocks noChangeShapeType="1"/>
          </p:cNvSpPr>
          <p:nvPr/>
        </p:nvSpPr>
        <p:spPr bwMode="auto">
          <a:xfrm flipV="1">
            <a:off x="10779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1" name="Line 158"/>
          <p:cNvSpPr>
            <a:spLocks noChangeShapeType="1"/>
          </p:cNvSpPr>
          <p:nvPr/>
        </p:nvSpPr>
        <p:spPr bwMode="auto">
          <a:xfrm flipV="1">
            <a:off x="1160463" y="5444629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2" name="Line 159"/>
          <p:cNvSpPr>
            <a:spLocks noChangeShapeType="1"/>
          </p:cNvSpPr>
          <p:nvPr/>
        </p:nvSpPr>
        <p:spPr bwMode="auto">
          <a:xfrm flipV="1">
            <a:off x="1244600" y="5425579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3" name="Line 160"/>
          <p:cNvSpPr>
            <a:spLocks noChangeShapeType="1"/>
          </p:cNvSpPr>
          <p:nvPr/>
        </p:nvSpPr>
        <p:spPr bwMode="auto">
          <a:xfrm flipV="1">
            <a:off x="1327150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4" name="Line 161"/>
          <p:cNvSpPr>
            <a:spLocks noChangeShapeType="1"/>
          </p:cNvSpPr>
          <p:nvPr/>
        </p:nvSpPr>
        <p:spPr bwMode="auto">
          <a:xfrm flipV="1">
            <a:off x="1409700" y="5335092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5" name="Line 162"/>
          <p:cNvSpPr>
            <a:spLocks noChangeShapeType="1"/>
          </p:cNvSpPr>
          <p:nvPr/>
        </p:nvSpPr>
        <p:spPr bwMode="auto">
          <a:xfrm flipV="1">
            <a:off x="1509713" y="5279529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6" name="Line 163"/>
          <p:cNvSpPr>
            <a:spLocks noChangeShapeType="1"/>
          </p:cNvSpPr>
          <p:nvPr/>
        </p:nvSpPr>
        <p:spPr bwMode="auto">
          <a:xfrm flipV="1">
            <a:off x="15922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7" name="Line 164"/>
          <p:cNvSpPr>
            <a:spLocks noChangeShapeType="1"/>
          </p:cNvSpPr>
          <p:nvPr/>
        </p:nvSpPr>
        <p:spPr bwMode="auto">
          <a:xfrm flipV="1">
            <a:off x="16748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8" name="Line 165"/>
          <p:cNvSpPr>
            <a:spLocks noChangeShapeType="1"/>
          </p:cNvSpPr>
          <p:nvPr/>
        </p:nvSpPr>
        <p:spPr bwMode="auto">
          <a:xfrm flipV="1">
            <a:off x="1757363" y="4896942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19" name="Line 166"/>
          <p:cNvSpPr>
            <a:spLocks noChangeShapeType="1"/>
          </p:cNvSpPr>
          <p:nvPr/>
        </p:nvSpPr>
        <p:spPr bwMode="auto">
          <a:xfrm flipV="1">
            <a:off x="1939925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0" name="Line 167"/>
          <p:cNvSpPr>
            <a:spLocks noChangeShapeType="1"/>
          </p:cNvSpPr>
          <p:nvPr/>
        </p:nvSpPr>
        <p:spPr bwMode="auto">
          <a:xfrm flipV="1">
            <a:off x="2105025" y="4223842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1" name="Line 168"/>
          <p:cNvSpPr>
            <a:spLocks noChangeShapeType="1"/>
          </p:cNvSpPr>
          <p:nvPr/>
        </p:nvSpPr>
        <p:spPr bwMode="auto">
          <a:xfrm flipV="1">
            <a:off x="2271713" y="3804742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2" name="Line 169"/>
          <p:cNvSpPr>
            <a:spLocks noChangeShapeType="1"/>
          </p:cNvSpPr>
          <p:nvPr/>
        </p:nvSpPr>
        <p:spPr bwMode="auto">
          <a:xfrm flipV="1">
            <a:off x="2452688" y="3403104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3" name="Line 170"/>
          <p:cNvSpPr>
            <a:spLocks noChangeShapeType="1"/>
          </p:cNvSpPr>
          <p:nvPr/>
        </p:nvSpPr>
        <p:spPr bwMode="auto">
          <a:xfrm flipV="1">
            <a:off x="2619375" y="3203079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4" name="Line 171"/>
          <p:cNvSpPr>
            <a:spLocks noChangeShapeType="1"/>
          </p:cNvSpPr>
          <p:nvPr/>
        </p:nvSpPr>
        <p:spPr bwMode="auto">
          <a:xfrm flipV="1">
            <a:off x="2701925" y="3037979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5" name="Line 172"/>
          <p:cNvSpPr>
            <a:spLocks noChangeShapeType="1"/>
          </p:cNvSpPr>
          <p:nvPr/>
        </p:nvSpPr>
        <p:spPr bwMode="auto">
          <a:xfrm flipV="1">
            <a:off x="2784475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6" name="Line 173"/>
          <p:cNvSpPr>
            <a:spLocks noChangeShapeType="1"/>
          </p:cNvSpPr>
          <p:nvPr/>
        </p:nvSpPr>
        <p:spPr bwMode="auto">
          <a:xfrm flipV="1">
            <a:off x="2867025" y="2837954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7" name="Line 174"/>
          <p:cNvSpPr>
            <a:spLocks noChangeShapeType="1"/>
          </p:cNvSpPr>
          <p:nvPr/>
        </p:nvSpPr>
        <p:spPr bwMode="auto">
          <a:xfrm flipV="1">
            <a:off x="2916238" y="2801442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8" name="Line 175"/>
          <p:cNvSpPr>
            <a:spLocks noChangeShapeType="1"/>
          </p:cNvSpPr>
          <p:nvPr/>
        </p:nvSpPr>
        <p:spPr bwMode="auto">
          <a:xfrm flipV="1">
            <a:off x="2967038" y="2764929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29" name="Line 176"/>
          <p:cNvSpPr>
            <a:spLocks noChangeShapeType="1"/>
          </p:cNvSpPr>
          <p:nvPr/>
        </p:nvSpPr>
        <p:spPr bwMode="auto">
          <a:xfrm flipV="1">
            <a:off x="3000375" y="2747467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0" name="Line 177"/>
          <p:cNvSpPr>
            <a:spLocks noChangeShapeType="1"/>
          </p:cNvSpPr>
          <p:nvPr/>
        </p:nvSpPr>
        <p:spPr bwMode="auto">
          <a:xfrm flipV="1">
            <a:off x="3033713" y="2728417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1" name="Line 178"/>
          <p:cNvSpPr>
            <a:spLocks noChangeShapeType="1"/>
          </p:cNvSpPr>
          <p:nvPr/>
        </p:nvSpPr>
        <p:spPr bwMode="auto">
          <a:xfrm>
            <a:off x="3049588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2" name="Line 179"/>
          <p:cNvSpPr>
            <a:spLocks noChangeShapeType="1"/>
          </p:cNvSpPr>
          <p:nvPr/>
        </p:nvSpPr>
        <p:spPr bwMode="auto">
          <a:xfrm flipV="1">
            <a:off x="3065463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3" name="Rectangle 180"/>
          <p:cNvSpPr>
            <a:spLocks noChangeArrowheads="1"/>
          </p:cNvSpPr>
          <p:nvPr/>
        </p:nvSpPr>
        <p:spPr bwMode="auto">
          <a:xfrm>
            <a:off x="3082925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4" name="Line 181"/>
          <p:cNvSpPr>
            <a:spLocks noChangeShapeType="1"/>
          </p:cNvSpPr>
          <p:nvPr/>
        </p:nvSpPr>
        <p:spPr bwMode="auto">
          <a:xfrm>
            <a:off x="308292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5" name="Rectangle 182"/>
          <p:cNvSpPr>
            <a:spLocks noChangeArrowheads="1"/>
          </p:cNvSpPr>
          <p:nvPr/>
        </p:nvSpPr>
        <p:spPr bwMode="auto">
          <a:xfrm>
            <a:off x="30988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6" name="Line 183"/>
          <p:cNvSpPr>
            <a:spLocks noChangeShapeType="1"/>
          </p:cNvSpPr>
          <p:nvPr/>
        </p:nvSpPr>
        <p:spPr bwMode="auto">
          <a:xfrm>
            <a:off x="3098800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7" name="Rectangle 184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8" name="Rectangle 185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39" name="Line 186"/>
          <p:cNvSpPr>
            <a:spLocks noChangeShapeType="1"/>
          </p:cNvSpPr>
          <p:nvPr/>
        </p:nvSpPr>
        <p:spPr bwMode="auto">
          <a:xfrm>
            <a:off x="3116263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0" name="Rectangle 187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1" name="Rectangle 188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2" name="Line 189"/>
          <p:cNvSpPr>
            <a:spLocks noChangeShapeType="1"/>
          </p:cNvSpPr>
          <p:nvPr/>
        </p:nvSpPr>
        <p:spPr bwMode="auto">
          <a:xfrm>
            <a:off x="3132138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3" name="Rectangle 190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4" name="Rectangle 191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5" name="Line 192"/>
          <p:cNvSpPr>
            <a:spLocks noChangeShapeType="1"/>
          </p:cNvSpPr>
          <p:nvPr/>
        </p:nvSpPr>
        <p:spPr bwMode="auto">
          <a:xfrm>
            <a:off x="3149600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6" name="Line 193"/>
          <p:cNvSpPr>
            <a:spLocks noChangeShapeType="1"/>
          </p:cNvSpPr>
          <p:nvPr/>
        </p:nvSpPr>
        <p:spPr bwMode="auto">
          <a:xfrm>
            <a:off x="316547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7" name="Rectangle 194"/>
          <p:cNvSpPr>
            <a:spLocks noChangeArrowheads="1"/>
          </p:cNvSpPr>
          <p:nvPr/>
        </p:nvSpPr>
        <p:spPr bwMode="auto">
          <a:xfrm>
            <a:off x="318135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8" name="Line 195"/>
          <p:cNvSpPr>
            <a:spLocks noChangeShapeType="1"/>
          </p:cNvSpPr>
          <p:nvPr/>
        </p:nvSpPr>
        <p:spPr bwMode="auto">
          <a:xfrm>
            <a:off x="3181350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49" name="Line 196"/>
          <p:cNvSpPr>
            <a:spLocks noChangeShapeType="1"/>
          </p:cNvSpPr>
          <p:nvPr/>
        </p:nvSpPr>
        <p:spPr bwMode="auto">
          <a:xfrm>
            <a:off x="3198813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0" name="Line 197"/>
          <p:cNvSpPr>
            <a:spLocks noChangeShapeType="1"/>
          </p:cNvSpPr>
          <p:nvPr/>
        </p:nvSpPr>
        <p:spPr bwMode="auto">
          <a:xfrm>
            <a:off x="3214688" y="2728417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1" name="Line 198"/>
          <p:cNvSpPr>
            <a:spLocks noChangeShapeType="1"/>
          </p:cNvSpPr>
          <p:nvPr/>
        </p:nvSpPr>
        <p:spPr bwMode="auto">
          <a:xfrm>
            <a:off x="3265488" y="2764929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2" name="Line 199"/>
          <p:cNvSpPr>
            <a:spLocks noChangeShapeType="1"/>
          </p:cNvSpPr>
          <p:nvPr/>
        </p:nvSpPr>
        <p:spPr bwMode="auto">
          <a:xfrm>
            <a:off x="3297238" y="2801442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3" name="Line 200"/>
          <p:cNvSpPr>
            <a:spLocks noChangeShapeType="1"/>
          </p:cNvSpPr>
          <p:nvPr/>
        </p:nvSpPr>
        <p:spPr bwMode="auto">
          <a:xfrm>
            <a:off x="3397250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4" name="Line 201"/>
          <p:cNvSpPr>
            <a:spLocks noChangeShapeType="1"/>
          </p:cNvSpPr>
          <p:nvPr/>
        </p:nvSpPr>
        <p:spPr bwMode="auto">
          <a:xfrm>
            <a:off x="3479800" y="3037979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5" name="Line 202"/>
          <p:cNvSpPr>
            <a:spLocks noChangeShapeType="1"/>
          </p:cNvSpPr>
          <p:nvPr/>
        </p:nvSpPr>
        <p:spPr bwMode="auto">
          <a:xfrm>
            <a:off x="3646488" y="3403104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6" name="Line 203"/>
          <p:cNvSpPr>
            <a:spLocks noChangeShapeType="1"/>
          </p:cNvSpPr>
          <p:nvPr/>
        </p:nvSpPr>
        <p:spPr bwMode="auto">
          <a:xfrm>
            <a:off x="3811588" y="3804742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7" name="Line 204"/>
          <p:cNvSpPr>
            <a:spLocks noChangeShapeType="1"/>
          </p:cNvSpPr>
          <p:nvPr/>
        </p:nvSpPr>
        <p:spPr bwMode="auto">
          <a:xfrm>
            <a:off x="3994150" y="4223842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8" name="Line 205"/>
          <p:cNvSpPr>
            <a:spLocks noChangeShapeType="1"/>
          </p:cNvSpPr>
          <p:nvPr/>
        </p:nvSpPr>
        <p:spPr bwMode="auto">
          <a:xfrm>
            <a:off x="4159250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59" name="Line 206"/>
          <p:cNvSpPr>
            <a:spLocks noChangeShapeType="1"/>
          </p:cNvSpPr>
          <p:nvPr/>
        </p:nvSpPr>
        <p:spPr bwMode="auto">
          <a:xfrm>
            <a:off x="4324350" y="4896942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0" name="Line 207"/>
          <p:cNvSpPr>
            <a:spLocks noChangeShapeType="1"/>
          </p:cNvSpPr>
          <p:nvPr/>
        </p:nvSpPr>
        <p:spPr bwMode="auto">
          <a:xfrm>
            <a:off x="4424363" y="5025529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1" name="Line 208"/>
          <p:cNvSpPr>
            <a:spLocks noChangeShapeType="1"/>
          </p:cNvSpPr>
          <p:nvPr/>
        </p:nvSpPr>
        <p:spPr bwMode="auto">
          <a:xfrm>
            <a:off x="45069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2" name="Line 209"/>
          <p:cNvSpPr>
            <a:spLocks noChangeShapeType="1"/>
          </p:cNvSpPr>
          <p:nvPr/>
        </p:nvSpPr>
        <p:spPr bwMode="auto">
          <a:xfrm>
            <a:off x="45894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3" name="Line 210"/>
          <p:cNvSpPr>
            <a:spLocks noChangeShapeType="1"/>
          </p:cNvSpPr>
          <p:nvPr/>
        </p:nvSpPr>
        <p:spPr bwMode="auto">
          <a:xfrm>
            <a:off x="4672013" y="5279529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4" name="Line 211"/>
          <p:cNvSpPr>
            <a:spLocks noChangeShapeType="1"/>
          </p:cNvSpPr>
          <p:nvPr/>
        </p:nvSpPr>
        <p:spPr bwMode="auto">
          <a:xfrm>
            <a:off x="4756150" y="5335092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5" name="Line 212"/>
          <p:cNvSpPr>
            <a:spLocks noChangeShapeType="1"/>
          </p:cNvSpPr>
          <p:nvPr/>
        </p:nvSpPr>
        <p:spPr bwMode="auto">
          <a:xfrm>
            <a:off x="4854575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6" name="Line 213"/>
          <p:cNvSpPr>
            <a:spLocks noChangeShapeType="1"/>
          </p:cNvSpPr>
          <p:nvPr/>
        </p:nvSpPr>
        <p:spPr bwMode="auto">
          <a:xfrm>
            <a:off x="4937125" y="5425579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7" name="Line 214"/>
          <p:cNvSpPr>
            <a:spLocks noChangeShapeType="1"/>
          </p:cNvSpPr>
          <p:nvPr/>
        </p:nvSpPr>
        <p:spPr bwMode="auto">
          <a:xfrm>
            <a:off x="5021263" y="5444629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968" name="Line 215"/>
          <p:cNvSpPr>
            <a:spLocks noChangeShapeType="1"/>
          </p:cNvSpPr>
          <p:nvPr/>
        </p:nvSpPr>
        <p:spPr bwMode="auto">
          <a:xfrm>
            <a:off x="51038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9" grpId="0" autoUpdateAnimBg="0"/>
      <p:bldP spid="164870" grpId="0" animBg="1"/>
      <p:bldP spid="164871" grpId="0" autoUpdateAnimBg="0"/>
      <p:bldP spid="164872" grpId="0" animBg="1"/>
      <p:bldP spid="164873" grpId="0" autoUpdateAnimBg="0"/>
      <p:bldP spid="16487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457200" y="332656"/>
            <a:ext cx="7931224" cy="156966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设测量的误差 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~</a:t>
            </a:r>
            <a:r>
              <a:rPr kumimoji="1" lang="en-US" altLang="zh-CN" sz="3200" i="1" dirty="0" smtClean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(7.5,100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)(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单位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米</a:t>
            </a:r>
            <a:r>
              <a:rPr kumimoji="1" lang="en-US" altLang="zh-CN" sz="3200" dirty="0" smtClean="0">
                <a:latin typeface="Times New Roman" pitchFamily="18" charset="0"/>
                <a:ea typeface="楷体_GB2312" pitchFamily="49" charset="-122"/>
              </a:rPr>
              <a:t>)     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问要进行多少次独立测量，才能使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至少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有一次误差的绝对值不超过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米</a:t>
            </a:r>
            <a:r>
              <a:rPr kumimoji="1" lang="zh-CN" altLang="en-US" sz="3200" dirty="0" smtClean="0">
                <a:latin typeface="Times New Roman" pitchFamily="18" charset="0"/>
                <a:ea typeface="楷体_GB2312" pitchFamily="49" charset="-122"/>
              </a:rPr>
              <a:t>的概率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大于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0.9 ?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17525" y="2204864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57293"/>
              </p:ext>
            </p:extLst>
          </p:nvPr>
        </p:nvGraphicFramePr>
        <p:xfrm>
          <a:off x="1447933" y="2346350"/>
          <a:ext cx="6290076" cy="100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4" name="Equation" r:id="rId3" imgW="2692080" imgH="431640" progId="Equation.DSMT4">
                  <p:embed/>
                </p:oleObj>
              </mc:Choice>
              <mc:Fallback>
                <p:oleObj name="Equation" r:id="rId3" imgW="26920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33" y="2346350"/>
                        <a:ext cx="6290076" cy="100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58171"/>
              </p:ext>
            </p:extLst>
          </p:nvPr>
        </p:nvGraphicFramePr>
        <p:xfrm>
          <a:off x="3382754" y="3386386"/>
          <a:ext cx="3578113" cy="63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5" name="Equation" r:id="rId5" imgW="1422360" imgH="253800" progId="Equation.DSMT4">
                  <p:embed/>
                </p:oleObj>
              </mc:Choice>
              <mc:Fallback>
                <p:oleObj name="Equation" r:id="rId5" imgW="14223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754" y="3386386"/>
                        <a:ext cx="3578113" cy="63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219222"/>
              </p:ext>
            </p:extLst>
          </p:nvPr>
        </p:nvGraphicFramePr>
        <p:xfrm>
          <a:off x="3419872" y="4074542"/>
          <a:ext cx="3800041" cy="59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6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4542"/>
                        <a:ext cx="3800041" cy="597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95615"/>
              </p:ext>
            </p:extLst>
          </p:nvPr>
        </p:nvGraphicFramePr>
        <p:xfrm>
          <a:off x="3405869" y="4831036"/>
          <a:ext cx="1349498" cy="4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7" name="Equation" r:id="rId9" imgW="583920" imgH="177480" progId="Equation.DSMT4">
                  <p:embed/>
                </p:oleObj>
              </mc:Choice>
              <mc:Fallback>
                <p:oleObj name="Equation" r:id="rId9" imgW="58392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869" y="4831036"/>
                        <a:ext cx="1349498" cy="4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79450" y="476672"/>
            <a:ext cx="8007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表示进行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次独立测量至少有一次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误差的绝对值不超过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米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05617"/>
              </p:ext>
            </p:extLst>
          </p:nvPr>
        </p:nvGraphicFramePr>
        <p:xfrm>
          <a:off x="1061395" y="1892839"/>
          <a:ext cx="5950855" cy="74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name="Equation" r:id="rId4" imgW="1828800" imgH="228600" progId="Equation.DSMT4">
                  <p:embed/>
                </p:oleObj>
              </mc:Choice>
              <mc:Fallback>
                <p:oleObj name="Equation" r:id="rId4" imgW="1828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95" y="1892839"/>
                        <a:ext cx="5950855" cy="74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14538" y="2838872"/>
            <a:ext cx="2557462" cy="762000"/>
            <a:chOff x="1269" y="1920"/>
            <a:chExt cx="1611" cy="480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37" y="1920"/>
              <a:ext cx="8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4400" i="1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4400">
                  <a:latin typeface="Times New Roman" pitchFamily="18" charset="0"/>
                  <a:ea typeface="楷体_GB2312" pitchFamily="49" charset="-122"/>
                </a:rPr>
                <a:t> &gt; 3</a:t>
              </a:r>
              <a:endParaRPr kumimoji="1" lang="en-US" altLang="zh-CN" sz="44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6087" name="AutoShape 6"/>
            <p:cNvSpPr>
              <a:spLocks noChangeArrowheads="1"/>
            </p:cNvSpPr>
            <p:nvPr/>
          </p:nvSpPr>
          <p:spPr bwMode="auto">
            <a:xfrm>
              <a:off x="1269" y="2125"/>
              <a:ext cx="624" cy="128"/>
            </a:xfrm>
            <a:prstGeom prst="rightArrow">
              <a:avLst>
                <a:gd name="adj1" fmla="val 50000"/>
                <a:gd name="adj2" fmla="val 121875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768350" y="3905672"/>
            <a:ext cx="749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故至少要进行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次独立测量才能满足</a:t>
            </a:r>
          </a:p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要求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44624"/>
            <a:ext cx="784887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3200" dirty="0" smtClean="0"/>
              <a:t>例： 某地区的月降水量服从</a:t>
            </a:r>
            <a:r>
              <a:rPr lang="el-GR" altLang="zh-CN" sz="3200" i="1" dirty="0" smtClean="0">
                <a:latin typeface="Times New Roman"/>
                <a:cs typeface="Times New Roman"/>
              </a:rPr>
              <a:t>μ</a:t>
            </a:r>
            <a:r>
              <a:rPr lang="en-US" altLang="zh-CN" sz="3200" i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= 40</a:t>
            </a:r>
            <a:r>
              <a:rPr lang="zh-CN" altLang="en-US" sz="3200" dirty="0" smtClean="0">
                <a:latin typeface="Times New Roman"/>
                <a:cs typeface="Times New Roman"/>
              </a:rPr>
              <a:t>，</a:t>
            </a:r>
            <a:r>
              <a:rPr lang="el-GR" altLang="zh-CN" sz="3200" i="1" dirty="0" smtClean="0">
                <a:latin typeface="Times New Roman"/>
                <a:cs typeface="Times New Roman"/>
              </a:rPr>
              <a:t>σ</a:t>
            </a:r>
            <a:r>
              <a:rPr lang="en-US" altLang="zh-CN" sz="3200" i="1" dirty="0" smtClean="0">
                <a:latin typeface="Times New Roman"/>
                <a:cs typeface="Times New Roman"/>
              </a:rPr>
              <a:t> </a:t>
            </a:r>
            <a:r>
              <a:rPr lang="en-US" altLang="zh-CN" sz="3200" dirty="0" smtClean="0">
                <a:latin typeface="Times New Roman"/>
                <a:cs typeface="Times New Roman"/>
              </a:rPr>
              <a:t>= 4 (</a:t>
            </a:r>
            <a:r>
              <a:rPr lang="zh-CN" altLang="en-US" sz="3200" dirty="0" smtClean="0">
                <a:latin typeface="Times New Roman"/>
                <a:cs typeface="Times New Roman"/>
              </a:rPr>
              <a:t>单位：</a:t>
            </a:r>
            <a:r>
              <a:rPr lang="en-US" altLang="zh-CN" sz="3200" i="1" dirty="0" smtClean="0">
                <a:latin typeface="Times New Roman"/>
                <a:cs typeface="Times New Roman"/>
              </a:rPr>
              <a:t>cm</a:t>
            </a:r>
            <a:r>
              <a:rPr lang="en-US" altLang="zh-CN" sz="3200" dirty="0" smtClean="0">
                <a:latin typeface="Times New Roman"/>
                <a:cs typeface="Times New Roman"/>
              </a:rPr>
              <a:t>)</a:t>
            </a:r>
            <a:r>
              <a:rPr lang="zh-CN" altLang="en-US" sz="3200" dirty="0" smtClean="0">
                <a:latin typeface="Times New Roman"/>
                <a:cs typeface="Times New Roman"/>
              </a:rPr>
              <a:t>的正态分布。求从某月起连续</a:t>
            </a:r>
            <a:r>
              <a:rPr lang="en-US" altLang="zh-CN" sz="3200" dirty="0" smtClean="0">
                <a:latin typeface="Times New Roman"/>
                <a:cs typeface="Times New Roman"/>
              </a:rPr>
              <a:t>10</a:t>
            </a:r>
            <a:r>
              <a:rPr lang="zh-CN" altLang="en-US" sz="3200" dirty="0" smtClean="0">
                <a:latin typeface="Times New Roman"/>
                <a:cs typeface="Times New Roman"/>
              </a:rPr>
              <a:t>个月的月降水量都不超过</a:t>
            </a:r>
            <a:r>
              <a:rPr lang="en-US" altLang="zh-CN" sz="3200" dirty="0" smtClean="0">
                <a:latin typeface="Times New Roman"/>
                <a:cs typeface="Times New Roman"/>
              </a:rPr>
              <a:t>50</a:t>
            </a:r>
            <a:r>
              <a:rPr lang="en-US" altLang="zh-CN" sz="3200" i="1" dirty="0" smtClean="0">
                <a:latin typeface="Times New Roman"/>
                <a:cs typeface="Times New Roman"/>
              </a:rPr>
              <a:t>cm</a:t>
            </a:r>
            <a:r>
              <a:rPr lang="zh-CN" altLang="en-US" sz="3200" dirty="0" smtClean="0">
                <a:latin typeface="Times New Roman"/>
                <a:cs typeface="Times New Roman"/>
              </a:rPr>
              <a:t>的概率。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0561" y="1628800"/>
            <a:ext cx="78488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解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：设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：该地区的月降水量。则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(40, 4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   再设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={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月降水量不超过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则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739371"/>
              </p:ext>
            </p:extLst>
          </p:nvPr>
        </p:nvGraphicFramePr>
        <p:xfrm>
          <a:off x="2123728" y="2581873"/>
          <a:ext cx="4328548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8" name="Equation" r:id="rId3" imgW="2019240" imgH="393480" progId="Equation.DSMT4">
                  <p:embed/>
                </p:oleObj>
              </mc:Choice>
              <mc:Fallback>
                <p:oleObj name="Equation" r:id="rId3" imgW="2019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581873"/>
                        <a:ext cx="4328548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944640"/>
              </p:ext>
            </p:extLst>
          </p:nvPr>
        </p:nvGraphicFramePr>
        <p:xfrm>
          <a:off x="2891773" y="3399463"/>
          <a:ext cx="2904363" cy="48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9" name="Equation" r:id="rId5" imgW="1231560" imgH="203040" progId="Equation.DSMT4">
                  <p:embed/>
                </p:oleObj>
              </mc:Choice>
              <mc:Fallback>
                <p:oleObj name="Equation" r:id="rId5" imgW="123156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73" y="3399463"/>
                        <a:ext cx="2904363" cy="480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561" y="4034969"/>
            <a:ext cx="784887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所以，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{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连续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个月降水量不超过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cm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}    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=0.99379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10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=0.9396</a:t>
            </a:r>
          </a:p>
        </p:txBody>
      </p:sp>
      <p:sp>
        <p:nvSpPr>
          <p:cNvPr id="8" name="矩形 7"/>
          <p:cNvSpPr/>
          <p:nvPr/>
        </p:nvSpPr>
        <p:spPr>
          <a:xfrm>
            <a:off x="2104622" y="499401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降水量可以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吗？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057911"/>
              </p:ext>
            </p:extLst>
          </p:nvPr>
        </p:nvGraphicFramePr>
        <p:xfrm>
          <a:off x="1763688" y="188640"/>
          <a:ext cx="29670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3" imgW="1384200" imgH="203040" progId="Equation.DSMT4">
                  <p:embed/>
                </p:oleObj>
              </mc:Choice>
              <mc:Fallback>
                <p:oleObj name="Equation" r:id="rId3" imgW="1384200" imgH="203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88640"/>
                        <a:ext cx="296703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069345"/>
              </p:ext>
            </p:extLst>
          </p:nvPr>
        </p:nvGraphicFramePr>
        <p:xfrm>
          <a:off x="2699792" y="2924944"/>
          <a:ext cx="1676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5" imgW="711000" imgH="406080" progId="Equation.DSMT4">
                  <p:embed/>
                </p:oleObj>
              </mc:Choice>
              <mc:Fallback>
                <p:oleObj name="Equation" r:id="rId5" imgW="711000" imgH="4060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24944"/>
                        <a:ext cx="1676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407707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因为，降水量近似服从正态分布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125466"/>
              </p:ext>
            </p:extLst>
          </p:nvPr>
        </p:nvGraphicFramePr>
        <p:xfrm>
          <a:off x="2608274" y="712242"/>
          <a:ext cx="3238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7" imgW="1511280" imgH="393480" progId="Equation.DSMT4">
                  <p:embed/>
                </p:oleObj>
              </mc:Choice>
              <mc:Fallback>
                <p:oleObj name="Equation" r:id="rId7" imgW="151128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8274" y="712242"/>
                        <a:ext cx="32385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61289"/>
              </p:ext>
            </p:extLst>
          </p:nvPr>
        </p:nvGraphicFramePr>
        <p:xfrm>
          <a:off x="2627784" y="1642036"/>
          <a:ext cx="2339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9" imgW="1091880" imgH="203040" progId="Equation.DSMT4">
                  <p:embed/>
                </p:oleObj>
              </mc:Choice>
              <mc:Fallback>
                <p:oleObj name="Equation" r:id="rId9" imgW="1091880" imgH="20304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784" y="1642036"/>
                        <a:ext cx="2339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69700"/>
              </p:ext>
            </p:extLst>
          </p:nvPr>
        </p:nvGraphicFramePr>
        <p:xfrm>
          <a:off x="2699792" y="2276872"/>
          <a:ext cx="2584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11" imgW="1206360" imgH="203040" progId="Equation.DSMT4">
                  <p:embed/>
                </p:oleObj>
              </mc:Choice>
              <mc:Fallback>
                <p:oleObj name="Equation" r:id="rId11" imgW="120636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9792" y="2276872"/>
                        <a:ext cx="25844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664960"/>
              </p:ext>
            </p:extLst>
          </p:nvPr>
        </p:nvGraphicFramePr>
        <p:xfrm>
          <a:off x="5580112" y="2272358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13" imgW="583920" imgH="203040" progId="Equation.DSMT4">
                  <p:embed/>
                </p:oleObj>
              </mc:Choice>
              <mc:Fallback>
                <p:oleObj name="Equation" r:id="rId13" imgW="583920" imgH="20304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0112" y="2272358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62960"/>
              </p:ext>
            </p:extLst>
          </p:nvPr>
        </p:nvGraphicFramePr>
        <p:xfrm>
          <a:off x="6948264" y="2272358"/>
          <a:ext cx="13065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15" imgW="609480" imgH="203040" progId="Equation.DSMT4">
                  <p:embed/>
                </p:oleObj>
              </mc:Choice>
              <mc:Fallback>
                <p:oleObj name="Equation" r:id="rId15" imgW="609480" imgH="203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8264" y="2272358"/>
                        <a:ext cx="13065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276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50825" y="4364211"/>
            <a:ext cx="8755923" cy="707886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/>
              <a:t>注意</a:t>
            </a:r>
            <a:r>
              <a:rPr kumimoji="1" lang="en-US" altLang="zh-CN" sz="3600" dirty="0"/>
              <a:t>:</a:t>
            </a:r>
            <a:r>
              <a:rPr kumimoji="1" lang="en-US" altLang="zh-CN" sz="40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概率为</a:t>
            </a:r>
            <a:r>
              <a:rPr kumimoji="1" lang="en-US" altLang="zh-CN" sz="3600" dirty="0" smtClean="0">
                <a:latin typeface="Times New Roman" pitchFamily="18" charset="0"/>
                <a:ea typeface="楷体_GB2312" pitchFamily="49" charset="-122"/>
              </a:rPr>
              <a:t>0 (1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的事件未必不发生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发生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755650" y="692324"/>
            <a:ext cx="6132513" cy="57943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连续型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en-US" sz="3200" b="1" dirty="0">
                <a:latin typeface="Times New Roman" pitchFamily="18" charset="0"/>
              </a:rPr>
              <a:t>取任一指定值的概率为</a:t>
            </a:r>
            <a:r>
              <a:rPr kumimoji="1" lang="en-US" altLang="zh-CN" sz="3200" b="1" dirty="0">
                <a:latin typeface="Times New Roman" pitchFamily="18" charset="0"/>
              </a:rPr>
              <a:t>0</a:t>
            </a:r>
            <a:endParaRPr kumimoji="1" lang="en-US" altLang="zh-CN" sz="3200" b="1" dirty="0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7172" name="Line 22"/>
          <p:cNvSpPr>
            <a:spLocks noChangeShapeType="1"/>
          </p:cNvSpPr>
          <p:nvPr/>
        </p:nvSpPr>
        <p:spPr bwMode="auto">
          <a:xfrm>
            <a:off x="1806575" y="3043411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23"/>
          <p:cNvSpPr>
            <a:spLocks noChangeShapeType="1"/>
          </p:cNvSpPr>
          <p:nvPr/>
        </p:nvSpPr>
        <p:spPr bwMode="auto">
          <a:xfrm>
            <a:off x="18065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24"/>
          <p:cNvSpPr>
            <a:spLocks noChangeShapeType="1"/>
          </p:cNvSpPr>
          <p:nvPr/>
        </p:nvSpPr>
        <p:spPr bwMode="auto">
          <a:xfrm>
            <a:off x="18827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55650" y="1340025"/>
            <a:ext cx="3840163" cy="687388"/>
            <a:chOff x="480" y="786"/>
            <a:chExt cx="2419" cy="433"/>
          </a:xfrm>
        </p:grpSpPr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480" y="786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即：</a:t>
              </a:r>
              <a:endParaRPr kumimoji="1" lang="zh-CN" altLang="en-US" sz="2400" b="1">
                <a:solidFill>
                  <a:srgbClr val="FFFF66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87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203986"/>
                </p:ext>
              </p:extLst>
            </p:nvPr>
          </p:nvGraphicFramePr>
          <p:xfrm>
            <a:off x="1324" y="807"/>
            <a:ext cx="157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50" name="Equation" r:id="rId3" imgW="888840" imgH="203040" progId="Equation.DSMT4">
                    <p:embed/>
                  </p:oleObj>
                </mc:Choice>
                <mc:Fallback>
                  <p:oleObj name="Equation" r:id="rId3" imgW="88884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807"/>
                          <a:ext cx="157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4859338" y="1340024"/>
            <a:ext cx="283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为任一指定值</a:t>
            </a: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827088" y="1916286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这是因为</a:t>
            </a:r>
            <a:endParaRPr kumimoji="1" lang="zh-CN" altLang="en-US" sz="3200" b="1">
              <a:solidFill>
                <a:srgbClr val="FFFF66"/>
              </a:solidFill>
              <a:latin typeface="Times New Roman" pitchFamily="18" charset="0"/>
            </a:endParaRPr>
          </a:p>
        </p:txBody>
      </p:sp>
      <p:graphicFrame>
        <p:nvGraphicFramePr>
          <p:cNvPr id="1239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64947"/>
              </p:ext>
            </p:extLst>
          </p:nvPr>
        </p:nvGraphicFramePr>
        <p:xfrm>
          <a:off x="1112405" y="2567739"/>
          <a:ext cx="6309591" cy="80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1" name="Equation" r:id="rId5" imgW="2120760" imgH="266400" progId="Equation.DSMT4">
                  <p:embed/>
                </p:oleObj>
              </mc:Choice>
              <mc:Fallback>
                <p:oleObj name="Equation" r:id="rId5" imgW="2120760" imgH="266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05" y="2567739"/>
                        <a:ext cx="6309591" cy="805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5574"/>
              </p:ext>
            </p:extLst>
          </p:nvPr>
        </p:nvGraphicFramePr>
        <p:xfrm>
          <a:off x="2902960" y="3364086"/>
          <a:ext cx="319520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2" name="Equation" r:id="rId7" imgW="1155600" imgH="330120" progId="Equation.DSMT4">
                  <p:embed/>
                </p:oleObj>
              </mc:Choice>
              <mc:Fallback>
                <p:oleObj name="Equation" r:id="rId7" imgW="1155600" imgH="33012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60" y="3364086"/>
                        <a:ext cx="319520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0223"/>
              </p:ext>
            </p:extLst>
          </p:nvPr>
        </p:nvGraphicFramePr>
        <p:xfrm>
          <a:off x="6173788" y="3502199"/>
          <a:ext cx="758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" name="Equation" r:id="rId9" imgW="241200" imgH="177480" progId="Equation.DSMT4">
                  <p:embed/>
                </p:oleObj>
              </mc:Choice>
              <mc:Fallback>
                <p:oleObj name="Equation" r:id="rId9" imgW="241200" imgH="1774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3502199"/>
                        <a:ext cx="7588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755650" y="44624"/>
            <a:ext cx="276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需要指出的是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endParaRPr kumimoji="1" lang="en-US" altLang="zh-CN" sz="3200" b="1">
              <a:solidFill>
                <a:srgbClr val="FFFF66"/>
              </a:solidFill>
              <a:latin typeface="Times New Roman" pitchFamily="18" charset="0"/>
            </a:endParaRPr>
          </a:p>
        </p:txBody>
      </p:sp>
      <p:sp>
        <p:nvSpPr>
          <p:cNvPr id="7184" name="Text Box 36"/>
          <p:cNvSpPr txBox="1">
            <a:spLocks noChangeArrowheads="1"/>
          </p:cNvSpPr>
          <p:nvPr/>
        </p:nvSpPr>
        <p:spPr bwMode="auto">
          <a:xfrm>
            <a:off x="2124075" y="5084933"/>
            <a:ext cx="48187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)=0,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不能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推出 </a:t>
            </a:r>
            <a:r>
              <a:rPr kumimoji="1" lang="en-US" altLang="zh-CN" sz="3200" b="1" i="1" dirty="0" smtClean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kumimoji="1" lang="el-GR" altLang="zh-CN" sz="3200" b="1" i="1" dirty="0" smtClean="0">
                <a:solidFill>
                  <a:srgbClr val="FF0000"/>
                </a:solidFill>
                <a:latin typeface="Times New Roman" pitchFamily="18" charset="0"/>
              </a:rPr>
              <a:t>ϕ</a:t>
            </a:r>
            <a:endParaRPr kumimoji="1" lang="zh-CN" altLang="en-US" sz="24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2154238" y="5661099"/>
            <a:ext cx="501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)=1,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不能推出 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B = S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nimBg="1" autoUpdateAnimBg="0"/>
      <p:bldP spid="123925" grpId="0" animBg="1" autoUpdateAnimBg="0"/>
      <p:bldP spid="123932" grpId="0" autoUpdateAnimBg="0"/>
      <p:bldP spid="123933" grpId="0" autoUpdateAnimBg="0"/>
      <p:bldP spid="123937" grpId="0" autoUpdateAnimBg="0"/>
      <p:bldP spid="7184" grpId="0"/>
      <p:bldP spid="12394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5370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、均匀分布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、指数分布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、正态分布、标准正态分布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1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066800" y="44624"/>
            <a:ext cx="609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对于连续型 </a:t>
            </a:r>
            <a:r>
              <a:rPr kumimoji="1" lang="en-US" altLang="zh-CN" sz="4400" i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06125"/>
              </p:ext>
            </p:extLst>
          </p:nvPr>
        </p:nvGraphicFramePr>
        <p:xfrm>
          <a:off x="2244902" y="974800"/>
          <a:ext cx="2252309" cy="7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5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02" y="974800"/>
                        <a:ext cx="2252309" cy="70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90698"/>
              </p:ext>
            </p:extLst>
          </p:nvPr>
        </p:nvGraphicFramePr>
        <p:xfrm>
          <a:off x="4644601" y="1009206"/>
          <a:ext cx="2818661" cy="62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8" name="Equation" r:id="rId5" imgW="977760" imgH="203040" progId="Equation.DSMT4">
                  <p:embed/>
                </p:oleObj>
              </mc:Choice>
              <mc:Fallback>
                <p:oleObj name="Equation" r:id="rId5" imgW="9777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01" y="1009206"/>
                        <a:ext cx="2818661" cy="625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74815"/>
              </p:ext>
            </p:extLst>
          </p:nvPr>
        </p:nvGraphicFramePr>
        <p:xfrm>
          <a:off x="4651518" y="1690576"/>
          <a:ext cx="2811177" cy="66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7" imgW="977760" imgH="203040" progId="Equation.DSMT4">
                  <p:embed/>
                </p:oleObj>
              </mc:Choice>
              <mc:Fallback>
                <p:oleObj name="Equation" r:id="rId7" imgW="977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18" y="1690576"/>
                        <a:ext cx="2811177" cy="66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270253"/>
              </p:ext>
            </p:extLst>
          </p:nvPr>
        </p:nvGraphicFramePr>
        <p:xfrm>
          <a:off x="4674528" y="2404894"/>
          <a:ext cx="2863583" cy="67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Equation" r:id="rId9" imgW="977760" imgH="203040" progId="Equation.DSMT4">
                  <p:embed/>
                </p:oleObj>
              </mc:Choice>
              <mc:Fallback>
                <p:oleObj name="Equation" r:id="rId9" imgW="9777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528" y="2404894"/>
                        <a:ext cx="2863583" cy="673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08718"/>
              </p:ext>
            </p:extLst>
          </p:nvPr>
        </p:nvGraphicFramePr>
        <p:xfrm>
          <a:off x="4619625" y="4154373"/>
          <a:ext cx="2667000" cy="7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11" imgW="914400" imgH="203040" progId="Equation.DSMT4">
                  <p:embed/>
                </p:oleObj>
              </mc:Choice>
              <mc:Fallback>
                <p:oleObj name="Equation" r:id="rId11" imgW="9144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154373"/>
                        <a:ext cx="2667000" cy="72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09688" y="5392912"/>
            <a:ext cx="41195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763963" y="53421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3030538" y="2370312"/>
            <a:ext cx="0" cy="36941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5157788" y="5342112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174875" y="2178224"/>
            <a:ext cx="950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322513" y="53167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8210" name="Freeform 17" descr="大网格"/>
          <p:cNvSpPr>
            <a:spLocks/>
          </p:cNvSpPr>
          <p:nvPr/>
        </p:nvSpPr>
        <p:spPr bwMode="auto">
          <a:xfrm>
            <a:off x="2505075" y="3549824"/>
            <a:ext cx="1447800" cy="1828800"/>
          </a:xfrm>
          <a:custGeom>
            <a:avLst/>
            <a:gdLst>
              <a:gd name="T0" fmla="*/ 912 w 912"/>
              <a:gd name="T1" fmla="*/ 576 h 1152"/>
              <a:gd name="T2" fmla="*/ 912 w 912"/>
              <a:gd name="T3" fmla="*/ 1152 h 1152"/>
              <a:gd name="T4" fmla="*/ 0 w 912"/>
              <a:gd name="T5" fmla="*/ 1152 h 1152"/>
              <a:gd name="T6" fmla="*/ 0 w 912"/>
              <a:gd name="T7" fmla="*/ 96 h 1152"/>
              <a:gd name="T8" fmla="*/ 0 w 912"/>
              <a:gd name="T9" fmla="*/ 144 h 1152"/>
              <a:gd name="T10" fmla="*/ 48 w 912"/>
              <a:gd name="T11" fmla="*/ 96 h 1152"/>
              <a:gd name="T12" fmla="*/ 96 w 912"/>
              <a:gd name="T13" fmla="*/ 48 h 1152"/>
              <a:gd name="T14" fmla="*/ 144 w 912"/>
              <a:gd name="T15" fmla="*/ 48 h 1152"/>
              <a:gd name="T16" fmla="*/ 192 w 912"/>
              <a:gd name="T17" fmla="*/ 0 h 1152"/>
              <a:gd name="T18" fmla="*/ 240 w 912"/>
              <a:gd name="T19" fmla="*/ 0 h 1152"/>
              <a:gd name="T20" fmla="*/ 288 w 912"/>
              <a:gd name="T21" fmla="*/ 0 h 1152"/>
              <a:gd name="T22" fmla="*/ 336 w 912"/>
              <a:gd name="T23" fmla="*/ 0 h 1152"/>
              <a:gd name="T24" fmla="*/ 384 w 912"/>
              <a:gd name="T25" fmla="*/ 48 h 1152"/>
              <a:gd name="T26" fmla="*/ 480 w 912"/>
              <a:gd name="T27" fmla="*/ 96 h 1152"/>
              <a:gd name="T28" fmla="*/ 528 w 912"/>
              <a:gd name="T29" fmla="*/ 144 h 1152"/>
              <a:gd name="T30" fmla="*/ 576 w 912"/>
              <a:gd name="T31" fmla="*/ 192 h 1152"/>
              <a:gd name="T32" fmla="*/ 624 w 912"/>
              <a:gd name="T33" fmla="*/ 240 h 1152"/>
              <a:gd name="T34" fmla="*/ 672 w 912"/>
              <a:gd name="T35" fmla="*/ 288 h 1152"/>
              <a:gd name="T36" fmla="*/ 768 w 912"/>
              <a:gd name="T37" fmla="*/ 384 h 1152"/>
              <a:gd name="T38" fmla="*/ 816 w 912"/>
              <a:gd name="T39" fmla="*/ 432 h 1152"/>
              <a:gd name="T40" fmla="*/ 864 w 912"/>
              <a:gd name="T41" fmla="*/ 528 h 1152"/>
              <a:gd name="T42" fmla="*/ 912 w 912"/>
              <a:gd name="T43" fmla="*/ 576 h 1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2"/>
              <a:gd name="T67" fmla="*/ 0 h 1152"/>
              <a:gd name="T68" fmla="*/ 912 w 912"/>
              <a:gd name="T69" fmla="*/ 1152 h 1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2" h="1152">
                <a:moveTo>
                  <a:pt x="912" y="576"/>
                </a:moveTo>
                <a:lnTo>
                  <a:pt x="912" y="1152"/>
                </a:lnTo>
                <a:lnTo>
                  <a:pt x="0" y="1152"/>
                </a:lnTo>
                <a:lnTo>
                  <a:pt x="0" y="96"/>
                </a:lnTo>
                <a:lnTo>
                  <a:pt x="0" y="144"/>
                </a:lnTo>
                <a:lnTo>
                  <a:pt x="48" y="96"/>
                </a:lnTo>
                <a:lnTo>
                  <a:pt x="96" y="48"/>
                </a:lnTo>
                <a:lnTo>
                  <a:pt x="144" y="48"/>
                </a:lnTo>
                <a:lnTo>
                  <a:pt x="192" y="0"/>
                </a:lnTo>
                <a:lnTo>
                  <a:pt x="240" y="0"/>
                </a:lnTo>
                <a:lnTo>
                  <a:pt x="288" y="0"/>
                </a:lnTo>
                <a:lnTo>
                  <a:pt x="336" y="0"/>
                </a:lnTo>
                <a:lnTo>
                  <a:pt x="384" y="48"/>
                </a:lnTo>
                <a:lnTo>
                  <a:pt x="480" y="96"/>
                </a:lnTo>
                <a:lnTo>
                  <a:pt x="528" y="144"/>
                </a:lnTo>
                <a:lnTo>
                  <a:pt x="576" y="192"/>
                </a:lnTo>
                <a:lnTo>
                  <a:pt x="624" y="240"/>
                </a:lnTo>
                <a:lnTo>
                  <a:pt x="672" y="288"/>
                </a:lnTo>
                <a:lnTo>
                  <a:pt x="768" y="384"/>
                </a:lnTo>
                <a:lnTo>
                  <a:pt x="816" y="432"/>
                </a:lnTo>
                <a:lnTo>
                  <a:pt x="864" y="528"/>
                </a:lnTo>
                <a:lnTo>
                  <a:pt x="912" y="576"/>
                </a:lnTo>
                <a:close/>
              </a:path>
            </a:pathLst>
          </a:cu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563564"/>
              </p:ext>
            </p:extLst>
          </p:nvPr>
        </p:nvGraphicFramePr>
        <p:xfrm>
          <a:off x="4697781" y="3070110"/>
          <a:ext cx="2120165" cy="101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2" name="Equation" r:id="rId13" imgW="799920" imgH="330120" progId="Equation.DSMT4">
                  <p:embed/>
                </p:oleObj>
              </mc:Choice>
              <mc:Fallback>
                <p:oleObj name="Equation" r:id="rId13" imgW="799920" imgH="3301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81" y="3070110"/>
                        <a:ext cx="2120165" cy="101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 noChangeAspect="1"/>
          </p:cNvGrpSpPr>
          <p:nvPr/>
        </p:nvGrpSpPr>
        <p:grpSpPr bwMode="auto">
          <a:xfrm>
            <a:off x="1066800" y="3438699"/>
            <a:ext cx="4057650" cy="2049462"/>
            <a:chOff x="672" y="2547"/>
            <a:chExt cx="2556" cy="1291"/>
          </a:xfrm>
        </p:grpSpPr>
        <p:sp>
          <p:nvSpPr>
            <p:cNvPr id="5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72" y="2547"/>
              <a:ext cx="2556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04" name="Line 77"/>
            <p:cNvSpPr>
              <a:spLocks noChangeShapeType="1"/>
            </p:cNvSpPr>
            <p:nvPr/>
          </p:nvSpPr>
          <p:spPr bwMode="auto">
            <a:xfrm>
              <a:off x="2164" y="2926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05" name="Line 78"/>
            <p:cNvSpPr>
              <a:spLocks noChangeShapeType="1"/>
            </p:cNvSpPr>
            <p:nvPr/>
          </p:nvSpPr>
          <p:spPr bwMode="auto">
            <a:xfrm>
              <a:off x="2164" y="2814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0" name="Line 83"/>
            <p:cNvSpPr>
              <a:spLocks noChangeShapeType="1"/>
            </p:cNvSpPr>
            <p:nvPr/>
          </p:nvSpPr>
          <p:spPr bwMode="auto">
            <a:xfrm flipV="1">
              <a:off x="886" y="3396"/>
              <a:ext cx="86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1" name="Line 84"/>
            <p:cNvSpPr>
              <a:spLocks noChangeShapeType="1"/>
            </p:cNvSpPr>
            <p:nvPr/>
          </p:nvSpPr>
          <p:spPr bwMode="auto">
            <a:xfrm flipV="1">
              <a:off x="972" y="3312"/>
              <a:ext cx="86" cy="8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2" name="Line 85"/>
            <p:cNvSpPr>
              <a:spLocks noChangeShapeType="1"/>
            </p:cNvSpPr>
            <p:nvPr/>
          </p:nvSpPr>
          <p:spPr bwMode="auto">
            <a:xfrm flipV="1">
              <a:off x="1058" y="3221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3" name="Line 86"/>
            <p:cNvSpPr>
              <a:spLocks noChangeShapeType="1"/>
            </p:cNvSpPr>
            <p:nvPr/>
          </p:nvSpPr>
          <p:spPr bwMode="auto">
            <a:xfrm flipV="1">
              <a:off x="1152" y="3115"/>
              <a:ext cx="86" cy="10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4" name="Line 87"/>
            <p:cNvSpPr>
              <a:spLocks noChangeShapeType="1"/>
            </p:cNvSpPr>
            <p:nvPr/>
          </p:nvSpPr>
          <p:spPr bwMode="auto">
            <a:xfrm flipV="1">
              <a:off x="1238" y="3003"/>
              <a:ext cx="94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5" name="Line 88"/>
            <p:cNvSpPr>
              <a:spLocks noChangeShapeType="1"/>
            </p:cNvSpPr>
            <p:nvPr/>
          </p:nvSpPr>
          <p:spPr bwMode="auto">
            <a:xfrm flipV="1">
              <a:off x="1332" y="2898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6" name="Line 89"/>
            <p:cNvSpPr>
              <a:spLocks noChangeShapeType="1"/>
            </p:cNvSpPr>
            <p:nvPr/>
          </p:nvSpPr>
          <p:spPr bwMode="auto">
            <a:xfrm flipV="1">
              <a:off x="1418" y="2800"/>
              <a:ext cx="86" cy="9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7" name="Line 90"/>
            <p:cNvSpPr>
              <a:spLocks noChangeShapeType="1"/>
            </p:cNvSpPr>
            <p:nvPr/>
          </p:nvSpPr>
          <p:spPr bwMode="auto">
            <a:xfrm flipV="1">
              <a:off x="1504" y="2715"/>
              <a:ext cx="94" cy="8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8" name="Line 91"/>
            <p:cNvSpPr>
              <a:spLocks noChangeShapeType="1"/>
            </p:cNvSpPr>
            <p:nvPr/>
          </p:nvSpPr>
          <p:spPr bwMode="auto">
            <a:xfrm flipV="1">
              <a:off x="1598" y="2680"/>
              <a:ext cx="43" cy="3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99" name="Line 92"/>
            <p:cNvSpPr>
              <a:spLocks noChangeShapeType="1"/>
            </p:cNvSpPr>
            <p:nvPr/>
          </p:nvSpPr>
          <p:spPr bwMode="auto">
            <a:xfrm flipV="1">
              <a:off x="1641" y="2652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0" name="Line 93"/>
            <p:cNvSpPr>
              <a:spLocks noChangeShapeType="1"/>
            </p:cNvSpPr>
            <p:nvPr/>
          </p:nvSpPr>
          <p:spPr bwMode="auto">
            <a:xfrm flipV="1">
              <a:off x="1684" y="2638"/>
              <a:ext cx="26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01" name="Line 94"/>
            <p:cNvSpPr>
              <a:spLocks noChangeShapeType="1"/>
            </p:cNvSpPr>
            <p:nvPr/>
          </p:nvSpPr>
          <p:spPr bwMode="auto">
            <a:xfrm flipV="1">
              <a:off x="1710" y="2624"/>
              <a:ext cx="17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1" name="Line 95"/>
            <p:cNvSpPr>
              <a:spLocks noChangeShapeType="1"/>
            </p:cNvSpPr>
            <p:nvPr/>
          </p:nvSpPr>
          <p:spPr bwMode="auto">
            <a:xfrm flipV="1">
              <a:off x="1727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2" name="Line 96"/>
            <p:cNvSpPr>
              <a:spLocks noChangeShapeType="1"/>
            </p:cNvSpPr>
            <p:nvPr/>
          </p:nvSpPr>
          <p:spPr bwMode="auto">
            <a:xfrm flipV="1">
              <a:off x="1753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3" name="Line 97"/>
            <p:cNvSpPr>
              <a:spLocks noChangeShapeType="1"/>
            </p:cNvSpPr>
            <p:nvPr/>
          </p:nvSpPr>
          <p:spPr bwMode="auto">
            <a:xfrm>
              <a:off x="1770" y="2610"/>
              <a:ext cx="17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4" name="Line 98"/>
            <p:cNvSpPr>
              <a:spLocks noChangeShapeType="1"/>
            </p:cNvSpPr>
            <p:nvPr/>
          </p:nvSpPr>
          <p:spPr bwMode="auto">
            <a:xfrm>
              <a:off x="1787" y="2610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5" name="Line 99"/>
            <p:cNvSpPr>
              <a:spLocks noChangeShapeType="1"/>
            </p:cNvSpPr>
            <p:nvPr/>
          </p:nvSpPr>
          <p:spPr bwMode="auto">
            <a:xfrm flipV="1">
              <a:off x="179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6" name="Line 100"/>
            <p:cNvSpPr>
              <a:spLocks noChangeShapeType="1"/>
            </p:cNvSpPr>
            <p:nvPr/>
          </p:nvSpPr>
          <p:spPr bwMode="auto">
            <a:xfrm>
              <a:off x="180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7" name="Line 101"/>
            <p:cNvSpPr>
              <a:spLocks noChangeShapeType="1"/>
            </p:cNvSpPr>
            <p:nvPr/>
          </p:nvSpPr>
          <p:spPr bwMode="auto">
            <a:xfrm>
              <a:off x="181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8" name="Line 102"/>
            <p:cNvSpPr>
              <a:spLocks noChangeShapeType="1"/>
            </p:cNvSpPr>
            <p:nvPr/>
          </p:nvSpPr>
          <p:spPr bwMode="auto">
            <a:xfrm>
              <a:off x="1821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19" name="Line 103"/>
            <p:cNvSpPr>
              <a:spLocks noChangeShapeType="1"/>
            </p:cNvSpPr>
            <p:nvPr/>
          </p:nvSpPr>
          <p:spPr bwMode="auto">
            <a:xfrm>
              <a:off x="1821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0" name="Line 104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1" name="Line 105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2" name="Line 106"/>
            <p:cNvSpPr>
              <a:spLocks noChangeShapeType="1"/>
            </p:cNvSpPr>
            <p:nvPr/>
          </p:nvSpPr>
          <p:spPr bwMode="auto">
            <a:xfrm>
              <a:off x="1830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23" name="Line 107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2" name="Line 108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3" name="Line 109"/>
            <p:cNvSpPr>
              <a:spLocks noChangeShapeType="1"/>
            </p:cNvSpPr>
            <p:nvPr/>
          </p:nvSpPr>
          <p:spPr bwMode="auto">
            <a:xfrm>
              <a:off x="1838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4" name="Line 110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5" name="Line 111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6" name="Line 112"/>
            <p:cNvSpPr>
              <a:spLocks noChangeShapeType="1"/>
            </p:cNvSpPr>
            <p:nvPr/>
          </p:nvSpPr>
          <p:spPr bwMode="auto">
            <a:xfrm>
              <a:off x="1847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7" name="Line 113"/>
            <p:cNvSpPr>
              <a:spLocks noChangeShapeType="1"/>
            </p:cNvSpPr>
            <p:nvPr/>
          </p:nvSpPr>
          <p:spPr bwMode="auto">
            <a:xfrm>
              <a:off x="185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8" name="Line 114"/>
            <p:cNvSpPr>
              <a:spLocks noChangeShapeType="1"/>
            </p:cNvSpPr>
            <p:nvPr/>
          </p:nvSpPr>
          <p:spPr bwMode="auto">
            <a:xfrm>
              <a:off x="1856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19" name="Line 115"/>
            <p:cNvSpPr>
              <a:spLocks noChangeShapeType="1"/>
            </p:cNvSpPr>
            <p:nvPr/>
          </p:nvSpPr>
          <p:spPr bwMode="auto">
            <a:xfrm>
              <a:off x="1864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0" name="Line 116"/>
            <p:cNvSpPr>
              <a:spLocks noChangeShapeType="1"/>
            </p:cNvSpPr>
            <p:nvPr/>
          </p:nvSpPr>
          <p:spPr bwMode="auto">
            <a:xfrm>
              <a:off x="186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1" name="Line 117"/>
            <p:cNvSpPr>
              <a:spLocks noChangeShapeType="1"/>
            </p:cNvSpPr>
            <p:nvPr/>
          </p:nvSpPr>
          <p:spPr bwMode="auto">
            <a:xfrm>
              <a:off x="187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2" name="Line 118"/>
            <p:cNvSpPr>
              <a:spLocks noChangeShapeType="1"/>
            </p:cNvSpPr>
            <p:nvPr/>
          </p:nvSpPr>
          <p:spPr bwMode="auto">
            <a:xfrm>
              <a:off x="1881" y="2603"/>
              <a:ext cx="1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3" name="Line 119"/>
            <p:cNvSpPr>
              <a:spLocks noChangeShapeType="1"/>
            </p:cNvSpPr>
            <p:nvPr/>
          </p:nvSpPr>
          <p:spPr bwMode="auto">
            <a:xfrm>
              <a:off x="1899" y="2610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4" name="Line 120"/>
            <p:cNvSpPr>
              <a:spLocks noChangeShapeType="1"/>
            </p:cNvSpPr>
            <p:nvPr/>
          </p:nvSpPr>
          <p:spPr bwMode="auto">
            <a:xfrm>
              <a:off x="1907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5" name="Line 121"/>
            <p:cNvSpPr>
              <a:spLocks noChangeShapeType="1"/>
            </p:cNvSpPr>
            <p:nvPr/>
          </p:nvSpPr>
          <p:spPr bwMode="auto">
            <a:xfrm>
              <a:off x="1924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6" name="Line 122"/>
            <p:cNvSpPr>
              <a:spLocks noChangeShapeType="1"/>
            </p:cNvSpPr>
            <p:nvPr/>
          </p:nvSpPr>
          <p:spPr bwMode="auto">
            <a:xfrm>
              <a:off x="1950" y="2624"/>
              <a:ext cx="43" cy="2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7" name="Line 123"/>
            <p:cNvSpPr>
              <a:spLocks noChangeShapeType="1"/>
            </p:cNvSpPr>
            <p:nvPr/>
          </p:nvSpPr>
          <p:spPr bwMode="auto">
            <a:xfrm>
              <a:off x="1993" y="2645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8" name="Line 124"/>
            <p:cNvSpPr>
              <a:spLocks noChangeShapeType="1"/>
            </p:cNvSpPr>
            <p:nvPr/>
          </p:nvSpPr>
          <p:spPr bwMode="auto">
            <a:xfrm>
              <a:off x="2036" y="2673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29" name="Line 125"/>
            <p:cNvSpPr>
              <a:spLocks noChangeShapeType="1"/>
            </p:cNvSpPr>
            <p:nvPr/>
          </p:nvSpPr>
          <p:spPr bwMode="auto">
            <a:xfrm>
              <a:off x="2130" y="2743"/>
              <a:ext cx="86" cy="9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0" name="Line 126"/>
            <p:cNvSpPr>
              <a:spLocks noChangeShapeType="1"/>
            </p:cNvSpPr>
            <p:nvPr/>
          </p:nvSpPr>
          <p:spPr bwMode="auto">
            <a:xfrm>
              <a:off x="2216" y="2835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1" name="Line 127"/>
            <p:cNvSpPr>
              <a:spLocks noChangeShapeType="1"/>
            </p:cNvSpPr>
            <p:nvPr/>
          </p:nvSpPr>
          <p:spPr bwMode="auto">
            <a:xfrm>
              <a:off x="2302" y="2940"/>
              <a:ext cx="94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2" name="Line 128"/>
            <p:cNvSpPr>
              <a:spLocks noChangeShapeType="1"/>
            </p:cNvSpPr>
            <p:nvPr/>
          </p:nvSpPr>
          <p:spPr bwMode="auto">
            <a:xfrm>
              <a:off x="2396" y="3045"/>
              <a:ext cx="86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3" name="Line 129"/>
            <p:cNvSpPr>
              <a:spLocks noChangeShapeType="1"/>
            </p:cNvSpPr>
            <p:nvPr/>
          </p:nvSpPr>
          <p:spPr bwMode="auto">
            <a:xfrm>
              <a:off x="2482" y="3157"/>
              <a:ext cx="86" cy="9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4" name="Line 130"/>
            <p:cNvSpPr>
              <a:spLocks noChangeShapeType="1"/>
            </p:cNvSpPr>
            <p:nvPr/>
          </p:nvSpPr>
          <p:spPr bwMode="auto">
            <a:xfrm>
              <a:off x="2568" y="3256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5" name="Line 131"/>
            <p:cNvSpPr>
              <a:spLocks noChangeShapeType="1"/>
            </p:cNvSpPr>
            <p:nvPr/>
          </p:nvSpPr>
          <p:spPr bwMode="auto">
            <a:xfrm>
              <a:off x="2662" y="3347"/>
              <a:ext cx="86" cy="7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6" name="Line 132"/>
            <p:cNvSpPr>
              <a:spLocks noChangeShapeType="1"/>
            </p:cNvSpPr>
            <p:nvPr/>
          </p:nvSpPr>
          <p:spPr bwMode="auto">
            <a:xfrm>
              <a:off x="2748" y="3424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7" name="Line 133"/>
            <p:cNvSpPr>
              <a:spLocks noChangeShapeType="1"/>
            </p:cNvSpPr>
            <p:nvPr/>
          </p:nvSpPr>
          <p:spPr bwMode="auto">
            <a:xfrm>
              <a:off x="2842" y="3494"/>
              <a:ext cx="86" cy="4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38" name="Line 134"/>
            <p:cNvSpPr>
              <a:spLocks noChangeShapeType="1"/>
            </p:cNvSpPr>
            <p:nvPr/>
          </p:nvSpPr>
          <p:spPr bwMode="auto">
            <a:xfrm>
              <a:off x="2928" y="3543"/>
              <a:ext cx="86" cy="4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43440"/>
              </p:ext>
            </p:extLst>
          </p:nvPr>
        </p:nvGraphicFramePr>
        <p:xfrm>
          <a:off x="1383023" y="620688"/>
          <a:ext cx="5488954" cy="67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Equation" r:id="rId3" imgW="2019240" imgH="203040" progId="Equation.DSMT4">
                  <p:embed/>
                </p:oleObj>
              </mc:Choice>
              <mc:Fallback>
                <p:oleObj name="Equation" r:id="rId3" imgW="201924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23" y="620688"/>
                        <a:ext cx="5488954" cy="670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76400" y="1537521"/>
            <a:ext cx="4456113" cy="3948112"/>
            <a:chOff x="1676400" y="2605088"/>
            <a:chExt cx="4456113" cy="3948112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919288" y="5840413"/>
              <a:ext cx="4119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V="1">
              <a:off x="3722688" y="2859088"/>
              <a:ext cx="0" cy="369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767388" y="5789613"/>
              <a:ext cx="365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84475" y="2605088"/>
              <a:ext cx="9509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170238" y="5764213"/>
              <a:ext cx="3873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9228" name="Freeform 12" descr="大网格"/>
            <p:cNvSpPr>
              <a:spLocks/>
            </p:cNvSpPr>
            <p:nvPr/>
          </p:nvSpPr>
          <p:spPr bwMode="auto">
            <a:xfrm>
              <a:off x="3352800" y="3976688"/>
              <a:ext cx="2009775" cy="1847850"/>
            </a:xfrm>
            <a:custGeom>
              <a:avLst/>
              <a:gdLst>
                <a:gd name="T0" fmla="*/ 1266 w 1266"/>
                <a:gd name="T1" fmla="*/ 990 h 1164"/>
                <a:gd name="T2" fmla="*/ 1182 w 1266"/>
                <a:gd name="T3" fmla="*/ 930 h 1164"/>
                <a:gd name="T4" fmla="*/ 1050 w 1266"/>
                <a:gd name="T5" fmla="*/ 870 h 1164"/>
                <a:gd name="T6" fmla="*/ 1038 w 1266"/>
                <a:gd name="T7" fmla="*/ 852 h 1164"/>
                <a:gd name="T8" fmla="*/ 1020 w 1266"/>
                <a:gd name="T9" fmla="*/ 834 h 1164"/>
                <a:gd name="T10" fmla="*/ 972 w 1266"/>
                <a:gd name="T11" fmla="*/ 756 h 1164"/>
                <a:gd name="T12" fmla="*/ 918 w 1266"/>
                <a:gd name="T13" fmla="*/ 732 h 1164"/>
                <a:gd name="T14" fmla="*/ 840 w 1266"/>
                <a:gd name="T15" fmla="*/ 660 h 1164"/>
                <a:gd name="T16" fmla="*/ 780 w 1266"/>
                <a:gd name="T17" fmla="*/ 594 h 1164"/>
                <a:gd name="T18" fmla="*/ 756 w 1266"/>
                <a:gd name="T19" fmla="*/ 576 h 1164"/>
                <a:gd name="T20" fmla="*/ 660 w 1266"/>
                <a:gd name="T21" fmla="*/ 438 h 1164"/>
                <a:gd name="T22" fmla="*/ 648 w 1266"/>
                <a:gd name="T23" fmla="*/ 420 h 1164"/>
                <a:gd name="T24" fmla="*/ 630 w 1266"/>
                <a:gd name="T25" fmla="*/ 408 h 1164"/>
                <a:gd name="T26" fmla="*/ 588 w 1266"/>
                <a:gd name="T27" fmla="*/ 366 h 1164"/>
                <a:gd name="T28" fmla="*/ 534 w 1266"/>
                <a:gd name="T29" fmla="*/ 294 h 1164"/>
                <a:gd name="T30" fmla="*/ 408 w 1266"/>
                <a:gd name="T31" fmla="*/ 168 h 1164"/>
                <a:gd name="T32" fmla="*/ 396 w 1266"/>
                <a:gd name="T33" fmla="*/ 150 h 1164"/>
                <a:gd name="T34" fmla="*/ 360 w 1266"/>
                <a:gd name="T35" fmla="*/ 126 h 1164"/>
                <a:gd name="T36" fmla="*/ 318 w 1266"/>
                <a:gd name="T37" fmla="*/ 72 h 1164"/>
                <a:gd name="T38" fmla="*/ 258 w 1266"/>
                <a:gd name="T39" fmla="*/ 48 h 1164"/>
                <a:gd name="T40" fmla="*/ 114 w 1266"/>
                <a:gd name="T41" fmla="*/ 0 h 1164"/>
                <a:gd name="T42" fmla="*/ 0 w 1266"/>
                <a:gd name="T43" fmla="*/ 30 h 1164"/>
                <a:gd name="T44" fmla="*/ 0 w 1266"/>
                <a:gd name="T45" fmla="*/ 1164 h 1164"/>
                <a:gd name="T46" fmla="*/ 1260 w 1266"/>
                <a:gd name="T47" fmla="*/ 1164 h 1164"/>
                <a:gd name="T48" fmla="*/ 1266 w 1266"/>
                <a:gd name="T49" fmla="*/ 990 h 1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66"/>
                <a:gd name="T76" fmla="*/ 0 h 1164"/>
                <a:gd name="T77" fmla="*/ 1266 w 1266"/>
                <a:gd name="T78" fmla="*/ 1164 h 1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66" h="1164">
                  <a:moveTo>
                    <a:pt x="1266" y="990"/>
                  </a:moveTo>
                  <a:cubicBezTo>
                    <a:pt x="1234" y="979"/>
                    <a:pt x="1216" y="941"/>
                    <a:pt x="1182" y="930"/>
                  </a:cubicBezTo>
                  <a:cubicBezTo>
                    <a:pt x="1136" y="915"/>
                    <a:pt x="1090" y="896"/>
                    <a:pt x="1050" y="870"/>
                  </a:cubicBezTo>
                  <a:cubicBezTo>
                    <a:pt x="1046" y="864"/>
                    <a:pt x="1043" y="858"/>
                    <a:pt x="1038" y="852"/>
                  </a:cubicBezTo>
                  <a:cubicBezTo>
                    <a:pt x="1033" y="845"/>
                    <a:pt x="1025" y="841"/>
                    <a:pt x="1020" y="834"/>
                  </a:cubicBezTo>
                  <a:cubicBezTo>
                    <a:pt x="1004" y="812"/>
                    <a:pt x="995" y="771"/>
                    <a:pt x="972" y="756"/>
                  </a:cubicBezTo>
                  <a:cubicBezTo>
                    <a:pt x="956" y="745"/>
                    <a:pt x="918" y="732"/>
                    <a:pt x="918" y="732"/>
                  </a:cubicBezTo>
                  <a:cubicBezTo>
                    <a:pt x="894" y="700"/>
                    <a:pt x="873" y="682"/>
                    <a:pt x="840" y="660"/>
                  </a:cubicBezTo>
                  <a:cubicBezTo>
                    <a:pt x="815" y="643"/>
                    <a:pt x="803" y="613"/>
                    <a:pt x="780" y="594"/>
                  </a:cubicBezTo>
                  <a:cubicBezTo>
                    <a:pt x="772" y="587"/>
                    <a:pt x="763" y="583"/>
                    <a:pt x="756" y="576"/>
                  </a:cubicBezTo>
                  <a:cubicBezTo>
                    <a:pt x="719" y="535"/>
                    <a:pt x="706" y="469"/>
                    <a:pt x="660" y="438"/>
                  </a:cubicBezTo>
                  <a:cubicBezTo>
                    <a:pt x="656" y="432"/>
                    <a:pt x="653" y="425"/>
                    <a:pt x="648" y="420"/>
                  </a:cubicBezTo>
                  <a:cubicBezTo>
                    <a:pt x="643" y="415"/>
                    <a:pt x="635" y="413"/>
                    <a:pt x="630" y="408"/>
                  </a:cubicBezTo>
                  <a:cubicBezTo>
                    <a:pt x="590" y="363"/>
                    <a:pt x="625" y="378"/>
                    <a:pt x="588" y="366"/>
                  </a:cubicBezTo>
                  <a:cubicBezTo>
                    <a:pt x="570" y="339"/>
                    <a:pt x="556" y="316"/>
                    <a:pt x="534" y="294"/>
                  </a:cubicBezTo>
                  <a:cubicBezTo>
                    <a:pt x="518" y="246"/>
                    <a:pt x="450" y="196"/>
                    <a:pt x="408" y="168"/>
                  </a:cubicBezTo>
                  <a:cubicBezTo>
                    <a:pt x="404" y="162"/>
                    <a:pt x="401" y="155"/>
                    <a:pt x="396" y="150"/>
                  </a:cubicBezTo>
                  <a:cubicBezTo>
                    <a:pt x="385" y="141"/>
                    <a:pt x="360" y="126"/>
                    <a:pt x="360" y="126"/>
                  </a:cubicBezTo>
                  <a:cubicBezTo>
                    <a:pt x="349" y="109"/>
                    <a:pt x="333" y="84"/>
                    <a:pt x="318" y="72"/>
                  </a:cubicBezTo>
                  <a:cubicBezTo>
                    <a:pt x="302" y="59"/>
                    <a:pt x="275" y="56"/>
                    <a:pt x="258" y="48"/>
                  </a:cubicBezTo>
                  <a:cubicBezTo>
                    <a:pt x="213" y="26"/>
                    <a:pt x="163" y="10"/>
                    <a:pt x="114" y="0"/>
                  </a:cubicBezTo>
                  <a:cubicBezTo>
                    <a:pt x="62" y="5"/>
                    <a:pt x="42" y="9"/>
                    <a:pt x="0" y="30"/>
                  </a:cubicBezTo>
                  <a:lnTo>
                    <a:pt x="0" y="1164"/>
                  </a:lnTo>
                  <a:lnTo>
                    <a:pt x="1260" y="1164"/>
                  </a:lnTo>
                  <a:lnTo>
                    <a:pt x="1266" y="990"/>
                  </a:lnTo>
                  <a:close/>
                </a:path>
              </a:pathLst>
            </a:custGeom>
            <a:pattFill prst="lgGrid">
              <a:fgClr>
                <a:srgbClr val="99FF33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676400" y="3827463"/>
              <a:ext cx="4057650" cy="204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76" name="Line 65"/>
            <p:cNvSpPr>
              <a:spLocks noChangeShapeType="1"/>
            </p:cNvSpPr>
            <p:nvPr/>
          </p:nvSpPr>
          <p:spPr bwMode="auto">
            <a:xfrm>
              <a:off x="4044950" y="4173538"/>
              <a:ext cx="14288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0" name="Line 69"/>
            <p:cNvSpPr>
              <a:spLocks noChangeShapeType="1"/>
            </p:cNvSpPr>
            <p:nvPr/>
          </p:nvSpPr>
          <p:spPr bwMode="auto">
            <a:xfrm flipV="1">
              <a:off x="2016125" y="5175250"/>
              <a:ext cx="1365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1" name="Line 70"/>
            <p:cNvSpPr>
              <a:spLocks noChangeShapeType="1"/>
            </p:cNvSpPr>
            <p:nvPr/>
          </p:nvSpPr>
          <p:spPr bwMode="auto">
            <a:xfrm flipV="1">
              <a:off x="2152650" y="5041900"/>
              <a:ext cx="136525" cy="1333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2" name="Line 71"/>
            <p:cNvSpPr>
              <a:spLocks noChangeShapeType="1"/>
            </p:cNvSpPr>
            <p:nvPr/>
          </p:nvSpPr>
          <p:spPr bwMode="auto">
            <a:xfrm flipV="1">
              <a:off x="2289175" y="4897438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3" name="Line 72"/>
            <p:cNvSpPr>
              <a:spLocks noChangeShapeType="1"/>
            </p:cNvSpPr>
            <p:nvPr/>
          </p:nvSpPr>
          <p:spPr bwMode="auto">
            <a:xfrm flipV="1">
              <a:off x="2438400" y="4729163"/>
              <a:ext cx="136525" cy="1682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4" name="Line 73"/>
            <p:cNvSpPr>
              <a:spLocks noChangeShapeType="1"/>
            </p:cNvSpPr>
            <p:nvPr/>
          </p:nvSpPr>
          <p:spPr bwMode="auto">
            <a:xfrm flipV="1">
              <a:off x="2574925" y="4551363"/>
              <a:ext cx="1492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5" name="Line 74"/>
            <p:cNvSpPr>
              <a:spLocks noChangeShapeType="1"/>
            </p:cNvSpPr>
            <p:nvPr/>
          </p:nvSpPr>
          <p:spPr bwMode="auto">
            <a:xfrm flipV="1">
              <a:off x="2724150" y="4384675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6" name="Line 75"/>
            <p:cNvSpPr>
              <a:spLocks noChangeShapeType="1"/>
            </p:cNvSpPr>
            <p:nvPr/>
          </p:nvSpPr>
          <p:spPr bwMode="auto">
            <a:xfrm flipV="1">
              <a:off x="2860675" y="4229100"/>
              <a:ext cx="136525" cy="1555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7" name="Line 76"/>
            <p:cNvSpPr>
              <a:spLocks noChangeShapeType="1"/>
            </p:cNvSpPr>
            <p:nvPr/>
          </p:nvSpPr>
          <p:spPr bwMode="auto">
            <a:xfrm flipV="1">
              <a:off x="2997200" y="4094163"/>
              <a:ext cx="149225" cy="1349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6" name="Line 77"/>
            <p:cNvSpPr>
              <a:spLocks noChangeShapeType="1"/>
            </p:cNvSpPr>
            <p:nvPr/>
          </p:nvSpPr>
          <p:spPr bwMode="auto">
            <a:xfrm flipV="1">
              <a:off x="3146425" y="4038600"/>
              <a:ext cx="68263" cy="555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7" name="Line 78"/>
            <p:cNvSpPr>
              <a:spLocks noChangeShapeType="1"/>
            </p:cNvSpPr>
            <p:nvPr/>
          </p:nvSpPr>
          <p:spPr bwMode="auto">
            <a:xfrm flipV="1">
              <a:off x="3214688" y="3994150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8" name="Line 79"/>
            <p:cNvSpPr>
              <a:spLocks noChangeShapeType="1"/>
            </p:cNvSpPr>
            <p:nvPr/>
          </p:nvSpPr>
          <p:spPr bwMode="auto">
            <a:xfrm flipV="1">
              <a:off x="3282950" y="3971925"/>
              <a:ext cx="41275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19" name="Line 80"/>
            <p:cNvSpPr>
              <a:spLocks noChangeShapeType="1"/>
            </p:cNvSpPr>
            <p:nvPr/>
          </p:nvSpPr>
          <p:spPr bwMode="auto">
            <a:xfrm flipV="1">
              <a:off x="3324225" y="3949700"/>
              <a:ext cx="26988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0" name="Line 81"/>
            <p:cNvSpPr>
              <a:spLocks noChangeShapeType="1"/>
            </p:cNvSpPr>
            <p:nvPr/>
          </p:nvSpPr>
          <p:spPr bwMode="auto">
            <a:xfrm flipV="1">
              <a:off x="3351213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29" name="Line 82"/>
            <p:cNvSpPr>
              <a:spLocks noChangeShapeType="1"/>
            </p:cNvSpPr>
            <p:nvPr/>
          </p:nvSpPr>
          <p:spPr bwMode="auto">
            <a:xfrm flipV="1">
              <a:off x="3392488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0" name="Line 83"/>
            <p:cNvSpPr>
              <a:spLocks noChangeShapeType="1"/>
            </p:cNvSpPr>
            <p:nvPr/>
          </p:nvSpPr>
          <p:spPr bwMode="auto">
            <a:xfrm>
              <a:off x="3419475" y="3927475"/>
              <a:ext cx="269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1" name="Line 84"/>
            <p:cNvSpPr>
              <a:spLocks noChangeShapeType="1"/>
            </p:cNvSpPr>
            <p:nvPr/>
          </p:nvSpPr>
          <p:spPr bwMode="auto">
            <a:xfrm>
              <a:off x="3446463" y="3927475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2" name="Line 85"/>
            <p:cNvSpPr>
              <a:spLocks noChangeShapeType="1"/>
            </p:cNvSpPr>
            <p:nvPr/>
          </p:nvSpPr>
          <p:spPr bwMode="auto">
            <a:xfrm flipV="1">
              <a:off x="346075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3" name="Line 86"/>
            <p:cNvSpPr>
              <a:spLocks noChangeShapeType="1"/>
            </p:cNvSpPr>
            <p:nvPr/>
          </p:nvSpPr>
          <p:spPr bwMode="auto">
            <a:xfrm>
              <a:off x="347345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4" name="Line 87"/>
            <p:cNvSpPr>
              <a:spLocks noChangeShapeType="1"/>
            </p:cNvSpPr>
            <p:nvPr/>
          </p:nvSpPr>
          <p:spPr bwMode="auto">
            <a:xfrm>
              <a:off x="348773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5" name="Line 88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6" name="Line 89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7" name="Line 90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8" name="Line 91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39" name="Line 92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0" name="Line 93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1" name="Line 94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2" name="Line 95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3" name="Line 96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4" name="Line 97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5" name="Line 98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6" name="Line 99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47" name="Line 100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8" name="Line 101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89" name="Line 102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0" name="Line 103"/>
            <p:cNvSpPr>
              <a:spLocks noChangeShapeType="1"/>
            </p:cNvSpPr>
            <p:nvPr/>
          </p:nvSpPr>
          <p:spPr bwMode="auto">
            <a:xfrm>
              <a:off x="358298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1" name="Line 104"/>
            <p:cNvSpPr>
              <a:spLocks noChangeShapeType="1"/>
            </p:cNvSpPr>
            <p:nvPr/>
          </p:nvSpPr>
          <p:spPr bwMode="auto">
            <a:xfrm>
              <a:off x="3595688" y="3916363"/>
              <a:ext cx="285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2" name="Line 105"/>
            <p:cNvSpPr>
              <a:spLocks noChangeShapeType="1"/>
            </p:cNvSpPr>
            <p:nvPr/>
          </p:nvSpPr>
          <p:spPr bwMode="auto">
            <a:xfrm>
              <a:off x="3624263" y="3927475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3" name="Line 106"/>
            <p:cNvSpPr>
              <a:spLocks noChangeShapeType="1"/>
            </p:cNvSpPr>
            <p:nvPr/>
          </p:nvSpPr>
          <p:spPr bwMode="auto">
            <a:xfrm>
              <a:off x="3636963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4" name="Line 107"/>
            <p:cNvSpPr>
              <a:spLocks noChangeShapeType="1"/>
            </p:cNvSpPr>
            <p:nvPr/>
          </p:nvSpPr>
          <p:spPr bwMode="auto">
            <a:xfrm>
              <a:off x="3663950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5" name="Line 108"/>
            <p:cNvSpPr>
              <a:spLocks noChangeShapeType="1"/>
            </p:cNvSpPr>
            <p:nvPr/>
          </p:nvSpPr>
          <p:spPr bwMode="auto">
            <a:xfrm>
              <a:off x="3705225" y="3949700"/>
              <a:ext cx="68263" cy="333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6" name="Line 109"/>
            <p:cNvSpPr>
              <a:spLocks noChangeShapeType="1"/>
            </p:cNvSpPr>
            <p:nvPr/>
          </p:nvSpPr>
          <p:spPr bwMode="auto">
            <a:xfrm>
              <a:off x="3773488" y="3983038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7" name="Line 110"/>
            <p:cNvSpPr>
              <a:spLocks noChangeShapeType="1"/>
            </p:cNvSpPr>
            <p:nvPr/>
          </p:nvSpPr>
          <p:spPr bwMode="auto">
            <a:xfrm>
              <a:off x="3841750" y="4027488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8" name="Line 111"/>
            <p:cNvSpPr>
              <a:spLocks noChangeShapeType="1"/>
            </p:cNvSpPr>
            <p:nvPr/>
          </p:nvSpPr>
          <p:spPr bwMode="auto">
            <a:xfrm>
              <a:off x="3990975" y="4138613"/>
              <a:ext cx="136525" cy="1460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99" name="Line 112"/>
            <p:cNvSpPr>
              <a:spLocks noChangeShapeType="1"/>
            </p:cNvSpPr>
            <p:nvPr/>
          </p:nvSpPr>
          <p:spPr bwMode="auto">
            <a:xfrm>
              <a:off x="4127500" y="4284663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0" name="Line 113"/>
            <p:cNvSpPr>
              <a:spLocks noChangeShapeType="1"/>
            </p:cNvSpPr>
            <p:nvPr/>
          </p:nvSpPr>
          <p:spPr bwMode="auto">
            <a:xfrm>
              <a:off x="4264025" y="4451350"/>
              <a:ext cx="1492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1" name="Line 114"/>
            <p:cNvSpPr>
              <a:spLocks noChangeShapeType="1"/>
            </p:cNvSpPr>
            <p:nvPr/>
          </p:nvSpPr>
          <p:spPr bwMode="auto">
            <a:xfrm>
              <a:off x="4413250" y="4618038"/>
              <a:ext cx="1365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2" name="Line 115"/>
            <p:cNvSpPr>
              <a:spLocks noChangeShapeType="1"/>
            </p:cNvSpPr>
            <p:nvPr/>
          </p:nvSpPr>
          <p:spPr bwMode="auto">
            <a:xfrm>
              <a:off x="4549775" y="4795838"/>
              <a:ext cx="136525" cy="1571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3" name="Line 116"/>
            <p:cNvSpPr>
              <a:spLocks noChangeShapeType="1"/>
            </p:cNvSpPr>
            <p:nvPr/>
          </p:nvSpPr>
          <p:spPr bwMode="auto">
            <a:xfrm>
              <a:off x="4686300" y="4953000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4" name="Line 117"/>
            <p:cNvSpPr>
              <a:spLocks noChangeShapeType="1"/>
            </p:cNvSpPr>
            <p:nvPr/>
          </p:nvSpPr>
          <p:spPr bwMode="auto">
            <a:xfrm>
              <a:off x="4835525" y="5097463"/>
              <a:ext cx="136525" cy="1222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5" name="Line 118"/>
            <p:cNvSpPr>
              <a:spLocks noChangeShapeType="1"/>
            </p:cNvSpPr>
            <p:nvPr/>
          </p:nvSpPr>
          <p:spPr bwMode="auto">
            <a:xfrm>
              <a:off x="4972050" y="5219700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6" name="Line 119"/>
            <p:cNvSpPr>
              <a:spLocks noChangeShapeType="1"/>
            </p:cNvSpPr>
            <p:nvPr/>
          </p:nvSpPr>
          <p:spPr bwMode="auto">
            <a:xfrm>
              <a:off x="5121275" y="5330825"/>
              <a:ext cx="136525" cy="777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907" name="Line 120"/>
            <p:cNvSpPr>
              <a:spLocks noChangeShapeType="1"/>
            </p:cNvSpPr>
            <p:nvPr/>
          </p:nvSpPr>
          <p:spPr bwMode="auto">
            <a:xfrm>
              <a:off x="5257800" y="5408613"/>
              <a:ext cx="136525" cy="666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827088" y="260648"/>
            <a:ext cx="79200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zh-CN" altLang="en-US" sz="2800" b="1" dirty="0"/>
              <a:t>由上述性质可知，对于连续型随机变量，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 dirty="0"/>
              <a:t>关心它在某一点取值的问题没有太大的意义；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800" b="1" dirty="0"/>
              <a:t>我们所关心的是它在某一</a:t>
            </a:r>
            <a:r>
              <a:rPr lang="zh-CN" altLang="en-US" sz="2800" b="1" dirty="0">
                <a:solidFill>
                  <a:srgbClr val="0000FF"/>
                </a:solidFill>
              </a:rPr>
              <a:t>区间</a:t>
            </a:r>
            <a:r>
              <a:rPr lang="zh-CN" altLang="en-US" sz="2800" b="1" dirty="0"/>
              <a:t>上取值的问题．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338198"/>
              </p:ext>
            </p:extLst>
          </p:nvPr>
        </p:nvGraphicFramePr>
        <p:xfrm>
          <a:off x="1691680" y="2276872"/>
          <a:ext cx="6439279" cy="58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Equation" r:id="rId3" imgW="2869920" imgH="215640" progId="Equation.DSMT4">
                  <p:embed/>
                </p:oleObj>
              </mc:Choice>
              <mc:Fallback>
                <p:oleObj name="Equation" r:id="rId3" imgW="28699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6439279" cy="584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565072"/>
              </p:ext>
            </p:extLst>
          </p:nvPr>
        </p:nvGraphicFramePr>
        <p:xfrm>
          <a:off x="719138" y="2909635"/>
          <a:ext cx="76358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Equation" r:id="rId5" imgW="2984400" imgH="672840" progId="Equation.DSMT4">
                  <p:embed/>
                </p:oleObj>
              </mc:Choice>
              <mc:Fallback>
                <p:oleObj name="Equation" r:id="rId5" imgW="2984400" imgH="672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09635"/>
                        <a:ext cx="76358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483324"/>
              </p:ext>
            </p:extLst>
          </p:nvPr>
        </p:nvGraphicFramePr>
        <p:xfrm>
          <a:off x="2606675" y="4841622"/>
          <a:ext cx="34004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7" imgW="1409400" imgH="393480" progId="Equation.DSMT4">
                  <p:embed/>
                </p:oleObj>
              </mc:Choice>
              <mc:Fallback>
                <p:oleObj name="Equation" r:id="rId7" imgW="14094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841622"/>
                        <a:ext cx="34004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0" y="28295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31360"/>
              </p:ext>
            </p:extLst>
          </p:nvPr>
        </p:nvGraphicFramePr>
        <p:xfrm>
          <a:off x="971600" y="188640"/>
          <a:ext cx="7621587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1" name="Equation" r:id="rId3" imgW="2527200" imgH="825480" progId="Equation.DSMT4">
                  <p:embed/>
                </p:oleObj>
              </mc:Choice>
              <mc:Fallback>
                <p:oleObj name="Equation" r:id="rId3" imgW="2527200" imgH="825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8640"/>
                        <a:ext cx="7621587" cy="2547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29495"/>
              </p:ext>
            </p:extLst>
          </p:nvPr>
        </p:nvGraphicFramePr>
        <p:xfrm>
          <a:off x="1757363" y="5301208"/>
          <a:ext cx="54149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2" name="Equation" r:id="rId5" imgW="2057400" imgH="355320" progId="Equation.DSMT4">
                  <p:embed/>
                </p:oleObj>
              </mc:Choice>
              <mc:Fallback>
                <p:oleObj name="Equation" r:id="rId5" imgW="2057400" imgH="355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301208"/>
                        <a:ext cx="54149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64480"/>
              </p:ext>
            </p:extLst>
          </p:nvPr>
        </p:nvGraphicFramePr>
        <p:xfrm>
          <a:off x="638175" y="2708920"/>
          <a:ext cx="82280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3" name="Equation" r:id="rId7" imgW="3200400" imgH="634680" progId="Equation.DSMT4">
                  <p:embed/>
                </p:oleObj>
              </mc:Choice>
              <mc:Fallback>
                <p:oleObj name="Equation" r:id="rId7" imgW="3200400" imgH="634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08920"/>
                        <a:ext cx="822801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081823"/>
              </p:ext>
            </p:extLst>
          </p:nvPr>
        </p:nvGraphicFramePr>
        <p:xfrm>
          <a:off x="1382713" y="4293096"/>
          <a:ext cx="42211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4" name="Equation" r:id="rId9" imgW="1498320" imgH="355320" progId="Equation.DSMT4">
                  <p:embed/>
                </p:oleObj>
              </mc:Choice>
              <mc:Fallback>
                <p:oleObj name="Equation" r:id="rId9" imgW="149832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293096"/>
                        <a:ext cx="42211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3446</TotalTime>
  <Words>1684</Words>
  <Application>Microsoft Office PowerPoint</Application>
  <PresentationFormat>全屏显示(4:3)</PresentationFormat>
  <Paragraphs>276</Paragraphs>
  <Slides>50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黑体</vt:lpstr>
      <vt:lpstr>楷体_GB2312</vt:lpstr>
      <vt:lpstr>宋体</vt:lpstr>
      <vt:lpstr>Arial</vt:lpstr>
      <vt:lpstr>Calibri</vt:lpstr>
      <vt:lpstr>Cambria Math</vt:lpstr>
      <vt:lpstr>Courier New</vt:lpstr>
      <vt:lpstr>Euclid Symbol</vt:lpstr>
      <vt:lpstr>Symbol</vt:lpstr>
      <vt:lpstr>Times New Roman</vt:lpstr>
      <vt:lpstr>Verdana</vt:lpstr>
      <vt:lpstr>Wingdings</vt:lpstr>
      <vt:lpstr>ps</vt:lpstr>
      <vt:lpstr>Equation</vt:lpstr>
      <vt:lpstr>公式</vt:lpstr>
      <vt:lpstr>§2.3  连续型随机变量及其分布</vt:lpstr>
      <vt:lpstr>一. 连续型随机变量Continuous RV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 二. 常见连续型随机变量的分布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 (x) 的性质</vt:lpstr>
      <vt:lpstr>PowerPoint 演示文稿</vt:lpstr>
      <vt:lpstr>PowerPoint 演示文稿</vt:lpstr>
      <vt:lpstr>正态分布的重要性</vt:lpstr>
      <vt:lpstr>PowerPoint 演示文稿</vt:lpstr>
      <vt:lpstr>一种重要的正态分布</vt:lpstr>
      <vt:lpstr>PowerPoint 演示文稿</vt:lpstr>
      <vt:lpstr>PowerPoint 演示文稿</vt:lpstr>
      <vt:lpstr>PowerPoint 演示文稿</vt:lpstr>
      <vt:lpstr>正态分布的性质</vt:lpstr>
      <vt:lpstr>性质1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196</cp:revision>
  <cp:lastPrinted>1601-01-01T00:00:00Z</cp:lastPrinted>
  <dcterms:created xsi:type="dcterms:W3CDTF">2006-11-18T07:32:30Z</dcterms:created>
  <dcterms:modified xsi:type="dcterms:W3CDTF">2019-09-22T22:40:11Z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