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4" r:id="rId1"/>
  </p:sldMasterIdLst>
  <p:notesMasterIdLst>
    <p:notesMasterId r:id="rId24"/>
  </p:notesMasterIdLst>
  <p:sldIdLst>
    <p:sldId id="278" r:id="rId2"/>
    <p:sldId id="277" r:id="rId3"/>
    <p:sldId id="256" r:id="rId4"/>
    <p:sldId id="258" r:id="rId5"/>
    <p:sldId id="279" r:id="rId6"/>
    <p:sldId id="263" r:id="rId7"/>
    <p:sldId id="259" r:id="rId8"/>
    <p:sldId id="260" r:id="rId9"/>
    <p:sldId id="275" r:id="rId10"/>
    <p:sldId id="287" r:id="rId11"/>
    <p:sldId id="280" r:id="rId12"/>
    <p:sldId id="281" r:id="rId13"/>
    <p:sldId id="261" r:id="rId14"/>
    <p:sldId id="262" r:id="rId15"/>
    <p:sldId id="267" r:id="rId16"/>
    <p:sldId id="282" r:id="rId17"/>
    <p:sldId id="283" r:id="rId18"/>
    <p:sldId id="284" r:id="rId19"/>
    <p:sldId id="276" r:id="rId20"/>
    <p:sldId id="285" r:id="rId21"/>
    <p:sldId id="268" r:id="rId22"/>
    <p:sldId id="290" r:id="rId2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07C1"/>
    <a:srgbClr val="00660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9" d="100"/>
          <a:sy n="89" d="100"/>
        </p:scale>
        <p:origin x="972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23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6" Type="http://schemas.openxmlformats.org/officeDocument/2006/relationships/image" Target="../media/image38.wmf"/><Relationship Id="rId5" Type="http://schemas.openxmlformats.org/officeDocument/2006/relationships/image" Target="../media/image37.wmf"/><Relationship Id="rId4" Type="http://schemas.openxmlformats.org/officeDocument/2006/relationships/image" Target="../media/image36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Relationship Id="rId4" Type="http://schemas.openxmlformats.org/officeDocument/2006/relationships/image" Target="../media/image42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Relationship Id="rId4" Type="http://schemas.openxmlformats.org/officeDocument/2006/relationships/image" Target="../media/image46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7" Type="http://schemas.openxmlformats.org/officeDocument/2006/relationships/image" Target="../media/image52.wmf"/><Relationship Id="rId2" Type="http://schemas.openxmlformats.org/officeDocument/2006/relationships/image" Target="../media/image48.emf"/><Relationship Id="rId1" Type="http://schemas.openxmlformats.org/officeDocument/2006/relationships/image" Target="../media/image47.wmf"/><Relationship Id="rId6" Type="http://schemas.openxmlformats.org/officeDocument/2006/relationships/image" Target="../media/image14.wmf"/><Relationship Id="rId5" Type="http://schemas.openxmlformats.org/officeDocument/2006/relationships/image" Target="../media/image51.wmf"/><Relationship Id="rId4" Type="http://schemas.openxmlformats.org/officeDocument/2006/relationships/image" Target="../media/image50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Relationship Id="rId4" Type="http://schemas.openxmlformats.org/officeDocument/2006/relationships/image" Target="../media/image56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58.wmf"/><Relationship Id="rId1" Type="http://schemas.openxmlformats.org/officeDocument/2006/relationships/image" Target="../media/image57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2" Type="http://schemas.openxmlformats.org/officeDocument/2006/relationships/image" Target="../media/image60.wmf"/><Relationship Id="rId1" Type="http://schemas.openxmlformats.org/officeDocument/2006/relationships/image" Target="../media/image59.wmf"/><Relationship Id="rId4" Type="http://schemas.openxmlformats.org/officeDocument/2006/relationships/image" Target="../media/image62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wmf"/><Relationship Id="rId2" Type="http://schemas.openxmlformats.org/officeDocument/2006/relationships/image" Target="../media/image64.wmf"/><Relationship Id="rId1" Type="http://schemas.openxmlformats.org/officeDocument/2006/relationships/image" Target="../media/image63.wmf"/><Relationship Id="rId4" Type="http://schemas.openxmlformats.org/officeDocument/2006/relationships/image" Target="../media/image66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9.wmf"/><Relationship Id="rId2" Type="http://schemas.openxmlformats.org/officeDocument/2006/relationships/image" Target="../media/image68.wmf"/><Relationship Id="rId1" Type="http://schemas.openxmlformats.org/officeDocument/2006/relationships/image" Target="../media/image67.wmf"/><Relationship Id="rId4" Type="http://schemas.openxmlformats.org/officeDocument/2006/relationships/image" Target="../media/image70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image" Target="../media/image16.wmf"/><Relationship Id="rId7" Type="http://schemas.openxmlformats.org/officeDocument/2006/relationships/image" Target="../media/image20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6" Type="http://schemas.openxmlformats.org/officeDocument/2006/relationships/image" Target="../media/image19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image" Target="../media/image24.emf"/><Relationship Id="rId7" Type="http://schemas.openxmlformats.org/officeDocument/2006/relationships/image" Target="../media/image28.wmf"/><Relationship Id="rId12" Type="http://schemas.openxmlformats.org/officeDocument/2006/relationships/image" Target="../media/image32.wmf"/><Relationship Id="rId2" Type="http://schemas.openxmlformats.org/officeDocument/2006/relationships/image" Target="../media/image23.emf"/><Relationship Id="rId1" Type="http://schemas.openxmlformats.org/officeDocument/2006/relationships/image" Target="../media/image22.emf"/><Relationship Id="rId6" Type="http://schemas.openxmlformats.org/officeDocument/2006/relationships/image" Target="../media/image27.wmf"/><Relationship Id="rId11" Type="http://schemas.openxmlformats.org/officeDocument/2006/relationships/image" Target="../media/image31.wmf"/><Relationship Id="rId5" Type="http://schemas.openxmlformats.org/officeDocument/2006/relationships/image" Target="../media/image26.emf"/><Relationship Id="rId10" Type="http://schemas.openxmlformats.org/officeDocument/2006/relationships/image" Target="../media/image30.wmf"/><Relationship Id="rId4" Type="http://schemas.openxmlformats.org/officeDocument/2006/relationships/image" Target="../media/image25.emf"/><Relationship Id="rId9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ABA65B-35E6-4362-8F19-2E1BB8FDD105}" type="datetimeFigureOut">
              <a:rPr lang="zh-CN" altLang="en-US" smtClean="0"/>
              <a:t>2018/10/19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FAF9AD-A9D7-48D8-8120-9CFFB3444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2822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F96712-9688-4148-9C3D-7460228913C5}" type="slidenum">
              <a:rPr lang="zh-CN" altLang="en-US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7330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D9E5DD-4F1A-44D8-91D3-82A5DCCB9505}" type="slidenum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54212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905BA4-68B4-4DEB-8DA5-A321E9FC7A9A}" type="slidenum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13063" y="6551470"/>
            <a:ext cx="9144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rtlCol="0" anchor="ctr">
            <a:normAutofit/>
          </a:bodyPr>
          <a:lstStyle/>
          <a:p>
            <a:pPr fontAlgn="auto">
              <a:spcAft>
                <a:spcPts val="0"/>
              </a:spcAft>
            </a:pPr>
            <a:r>
              <a:rPr lang="en-US" altLang="zh-CN" sz="1200" dirty="0">
                <a:solidFill>
                  <a:prstClr val="white"/>
                </a:solidFill>
              </a:rPr>
              <a:t>     </a:t>
            </a:r>
            <a:r>
              <a:rPr lang="zh-CN" altLang="en-US" sz="1200" dirty="0">
                <a:solidFill>
                  <a:prstClr val="white"/>
                </a:solidFill>
              </a:rPr>
              <a:t>第</a:t>
            </a:r>
            <a:r>
              <a:rPr lang="en-US" altLang="zh-CN" sz="1200" dirty="0">
                <a:solidFill>
                  <a:prstClr val="white"/>
                </a:solidFill>
              </a:rPr>
              <a:t>2</a:t>
            </a:r>
            <a:r>
              <a:rPr lang="zh-CN" altLang="en-US" sz="1200" dirty="0">
                <a:solidFill>
                  <a:prstClr val="white"/>
                </a:solidFill>
              </a:rPr>
              <a:t>章随机变量及其分布</a:t>
            </a:r>
            <a:r>
              <a:rPr lang="en-US" altLang="zh-CN" sz="1200" dirty="0">
                <a:solidFill>
                  <a:prstClr val="white"/>
                </a:solidFill>
              </a:rPr>
              <a:t>                                                                                                                                                  </a:t>
            </a:r>
            <a:r>
              <a:rPr lang="zh-CN" altLang="en-US" sz="1200" dirty="0">
                <a:solidFill>
                  <a:prstClr val="white"/>
                </a:solidFill>
              </a:rPr>
              <a:t>计算机科学与技术学院</a:t>
            </a: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0" y="17538"/>
            <a:ext cx="9144000" cy="8423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9" name="灯片编号占位符 5"/>
          <p:cNvSpPr txBox="1">
            <a:spLocks/>
          </p:cNvSpPr>
          <p:nvPr/>
        </p:nvSpPr>
        <p:spPr>
          <a:xfrm>
            <a:off x="6758880" y="65087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8DF23776-A7A3-40CC-A908-6FD92DB23DA5}" type="slidenum">
              <a:rPr lang="zh-CN" altLang="en-US" smtClean="0">
                <a:solidFill>
                  <a:prstClr val="white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0" name="标题占位符 1"/>
          <p:cNvSpPr>
            <a:spLocks noGrp="1"/>
          </p:cNvSpPr>
          <p:nvPr>
            <p:ph type="title"/>
          </p:nvPr>
        </p:nvSpPr>
        <p:spPr>
          <a:xfrm>
            <a:off x="457200" y="95897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4000" b="1" baseline="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24613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905BA4-68B4-4DEB-8DA5-A321E9FC7A9A}" type="slidenum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13063" y="6551470"/>
            <a:ext cx="9144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rtlCol="0" anchor="ctr">
            <a:normAutofit/>
          </a:bodyPr>
          <a:lstStyle/>
          <a:p>
            <a:pPr fontAlgn="auto">
              <a:spcAft>
                <a:spcPts val="0"/>
              </a:spcAft>
            </a:pPr>
            <a:r>
              <a:rPr lang="en-US" altLang="zh-CN" sz="1200" dirty="0">
                <a:solidFill>
                  <a:prstClr val="white"/>
                </a:solidFill>
              </a:rPr>
              <a:t>     </a:t>
            </a:r>
            <a:r>
              <a:rPr lang="zh-CN" altLang="en-US" sz="1200" dirty="0">
                <a:solidFill>
                  <a:prstClr val="white"/>
                </a:solidFill>
              </a:rPr>
              <a:t>第</a:t>
            </a:r>
            <a:r>
              <a:rPr lang="en-US" altLang="zh-CN" sz="1200" dirty="0">
                <a:solidFill>
                  <a:prstClr val="white"/>
                </a:solidFill>
              </a:rPr>
              <a:t>2</a:t>
            </a:r>
            <a:r>
              <a:rPr lang="zh-CN" altLang="en-US" sz="1200" dirty="0">
                <a:solidFill>
                  <a:prstClr val="white"/>
                </a:solidFill>
              </a:rPr>
              <a:t>章随机变量及其分布</a:t>
            </a:r>
            <a:r>
              <a:rPr lang="en-US" altLang="zh-CN" sz="1200" dirty="0">
                <a:solidFill>
                  <a:prstClr val="white"/>
                </a:solidFill>
              </a:rPr>
              <a:t>                                                                                                                                                  </a:t>
            </a:r>
            <a:r>
              <a:rPr lang="zh-CN" altLang="en-US" sz="1200" dirty="0">
                <a:solidFill>
                  <a:prstClr val="white"/>
                </a:solidFill>
              </a:rPr>
              <a:t>计算机科学与技术学院</a:t>
            </a:r>
          </a:p>
        </p:txBody>
      </p:sp>
      <p:sp>
        <p:nvSpPr>
          <p:cNvPr id="9" name="灯片编号占位符 5"/>
          <p:cNvSpPr txBox="1">
            <a:spLocks/>
          </p:cNvSpPr>
          <p:nvPr/>
        </p:nvSpPr>
        <p:spPr>
          <a:xfrm>
            <a:off x="6758880" y="65087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8DF23776-A7A3-40CC-A908-6FD92DB23DA5}" type="slidenum">
              <a:rPr lang="zh-CN" altLang="en-US" smtClean="0">
                <a:solidFill>
                  <a:prstClr val="white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29540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EB0908-2C16-40A8-8847-9937802271F0}" type="slidenum">
              <a:rPr lang="en-US" altLang="zh-CN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0144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24744"/>
            <a:ext cx="8229600" cy="5001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1905BA4-68B4-4DEB-8DA5-A321E9FC7A9A}" type="slidenum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0803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2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13" Type="http://schemas.openxmlformats.org/officeDocument/2006/relationships/oleObject" Target="../embeddings/oleObject20.bin"/><Relationship Id="rId18" Type="http://schemas.openxmlformats.org/officeDocument/2006/relationships/image" Target="../media/image20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17.wmf"/><Relationship Id="rId17" Type="http://schemas.openxmlformats.org/officeDocument/2006/relationships/oleObject" Target="../embeddings/oleObject22.bin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19.wmf"/><Relationship Id="rId20" Type="http://schemas.openxmlformats.org/officeDocument/2006/relationships/image" Target="../media/image21.wmf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6.bin"/><Relationship Id="rId11" Type="http://schemas.openxmlformats.org/officeDocument/2006/relationships/oleObject" Target="../embeddings/oleObject19.bin"/><Relationship Id="rId5" Type="http://schemas.openxmlformats.org/officeDocument/2006/relationships/oleObject" Target="../embeddings/oleObject15.bin"/><Relationship Id="rId15" Type="http://schemas.openxmlformats.org/officeDocument/2006/relationships/oleObject" Target="../embeddings/oleObject21.bin"/><Relationship Id="rId10" Type="http://schemas.openxmlformats.org/officeDocument/2006/relationships/image" Target="../media/image16.wmf"/><Relationship Id="rId19" Type="http://schemas.openxmlformats.org/officeDocument/2006/relationships/oleObject" Target="../embeddings/oleObject23.bin"/><Relationship Id="rId4" Type="http://schemas.openxmlformats.org/officeDocument/2006/relationships/image" Target="../media/image14.wmf"/><Relationship Id="rId9" Type="http://schemas.openxmlformats.org/officeDocument/2006/relationships/oleObject" Target="../embeddings/oleObject18.bin"/><Relationship Id="rId14" Type="http://schemas.openxmlformats.org/officeDocument/2006/relationships/image" Target="../media/image18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emf"/><Relationship Id="rId13" Type="http://schemas.openxmlformats.org/officeDocument/2006/relationships/oleObject" Target="../embeddings/oleObject29.bin"/><Relationship Id="rId18" Type="http://schemas.openxmlformats.org/officeDocument/2006/relationships/image" Target="../media/image29.wmf"/><Relationship Id="rId26" Type="http://schemas.openxmlformats.org/officeDocument/2006/relationships/oleObject" Target="../embeddings/oleObject37.bin"/><Relationship Id="rId3" Type="http://schemas.openxmlformats.org/officeDocument/2006/relationships/oleObject" Target="../embeddings/oleObject24.bin"/><Relationship Id="rId21" Type="http://schemas.openxmlformats.org/officeDocument/2006/relationships/oleObject" Target="../embeddings/oleObject33.bin"/><Relationship Id="rId7" Type="http://schemas.openxmlformats.org/officeDocument/2006/relationships/oleObject" Target="../embeddings/oleObject26.bin"/><Relationship Id="rId12" Type="http://schemas.openxmlformats.org/officeDocument/2006/relationships/image" Target="../media/image26.emf"/><Relationship Id="rId17" Type="http://schemas.openxmlformats.org/officeDocument/2006/relationships/oleObject" Target="../embeddings/oleObject31.bin"/><Relationship Id="rId25" Type="http://schemas.openxmlformats.org/officeDocument/2006/relationships/image" Target="../media/image30.wmf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28.wmf"/><Relationship Id="rId20" Type="http://schemas.openxmlformats.org/officeDocument/2006/relationships/image" Target="../media/image14.wmf"/><Relationship Id="rId29" Type="http://schemas.openxmlformats.org/officeDocument/2006/relationships/image" Target="../media/image32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23.emf"/><Relationship Id="rId11" Type="http://schemas.openxmlformats.org/officeDocument/2006/relationships/oleObject" Target="../embeddings/oleObject28.bin"/><Relationship Id="rId24" Type="http://schemas.openxmlformats.org/officeDocument/2006/relationships/oleObject" Target="../embeddings/oleObject36.bin"/><Relationship Id="rId5" Type="http://schemas.openxmlformats.org/officeDocument/2006/relationships/oleObject" Target="../embeddings/oleObject25.bin"/><Relationship Id="rId15" Type="http://schemas.openxmlformats.org/officeDocument/2006/relationships/oleObject" Target="../embeddings/oleObject30.bin"/><Relationship Id="rId23" Type="http://schemas.openxmlformats.org/officeDocument/2006/relationships/oleObject" Target="../embeddings/oleObject35.bin"/><Relationship Id="rId28" Type="http://schemas.openxmlformats.org/officeDocument/2006/relationships/oleObject" Target="../embeddings/oleObject38.bin"/><Relationship Id="rId10" Type="http://schemas.openxmlformats.org/officeDocument/2006/relationships/image" Target="../media/image25.emf"/><Relationship Id="rId19" Type="http://schemas.openxmlformats.org/officeDocument/2006/relationships/oleObject" Target="../embeddings/oleObject32.bin"/><Relationship Id="rId4" Type="http://schemas.openxmlformats.org/officeDocument/2006/relationships/image" Target="../media/image22.emf"/><Relationship Id="rId9" Type="http://schemas.openxmlformats.org/officeDocument/2006/relationships/oleObject" Target="../embeddings/oleObject27.bin"/><Relationship Id="rId14" Type="http://schemas.openxmlformats.org/officeDocument/2006/relationships/image" Target="../media/image27.wmf"/><Relationship Id="rId22" Type="http://schemas.openxmlformats.org/officeDocument/2006/relationships/oleObject" Target="../embeddings/oleObject34.bin"/><Relationship Id="rId27" Type="http://schemas.openxmlformats.org/officeDocument/2006/relationships/image" Target="../media/image31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13" Type="http://schemas.openxmlformats.org/officeDocument/2006/relationships/oleObject" Target="../embeddings/oleObject44.bin"/><Relationship Id="rId3" Type="http://schemas.openxmlformats.org/officeDocument/2006/relationships/oleObject" Target="../embeddings/oleObject39.bin"/><Relationship Id="rId7" Type="http://schemas.openxmlformats.org/officeDocument/2006/relationships/oleObject" Target="../embeddings/oleObject41.bin"/><Relationship Id="rId12" Type="http://schemas.openxmlformats.org/officeDocument/2006/relationships/image" Target="../media/image37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4.wmf"/><Relationship Id="rId11" Type="http://schemas.openxmlformats.org/officeDocument/2006/relationships/oleObject" Target="../embeddings/oleObject43.bin"/><Relationship Id="rId5" Type="http://schemas.openxmlformats.org/officeDocument/2006/relationships/oleObject" Target="../embeddings/oleObject40.bin"/><Relationship Id="rId10" Type="http://schemas.openxmlformats.org/officeDocument/2006/relationships/image" Target="../media/image36.wmf"/><Relationship Id="rId4" Type="http://schemas.openxmlformats.org/officeDocument/2006/relationships/image" Target="../media/image33.wmf"/><Relationship Id="rId9" Type="http://schemas.openxmlformats.org/officeDocument/2006/relationships/oleObject" Target="../embeddings/oleObject42.bin"/><Relationship Id="rId14" Type="http://schemas.openxmlformats.org/officeDocument/2006/relationships/image" Target="../media/image38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3" Type="http://schemas.openxmlformats.org/officeDocument/2006/relationships/oleObject" Target="../embeddings/oleObject45.bin"/><Relationship Id="rId7" Type="http://schemas.openxmlformats.org/officeDocument/2006/relationships/oleObject" Target="../embeddings/oleObject47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0.wmf"/><Relationship Id="rId5" Type="http://schemas.openxmlformats.org/officeDocument/2006/relationships/oleObject" Target="../embeddings/oleObject46.bin"/><Relationship Id="rId10" Type="http://schemas.openxmlformats.org/officeDocument/2006/relationships/image" Target="../media/image42.wmf"/><Relationship Id="rId4" Type="http://schemas.openxmlformats.org/officeDocument/2006/relationships/image" Target="../media/image39.wmf"/><Relationship Id="rId9" Type="http://schemas.openxmlformats.org/officeDocument/2006/relationships/oleObject" Target="../embeddings/oleObject48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3" Type="http://schemas.openxmlformats.org/officeDocument/2006/relationships/oleObject" Target="../embeddings/oleObject49.bin"/><Relationship Id="rId7" Type="http://schemas.openxmlformats.org/officeDocument/2006/relationships/oleObject" Target="../embeddings/oleObject5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4.wmf"/><Relationship Id="rId5" Type="http://schemas.openxmlformats.org/officeDocument/2006/relationships/oleObject" Target="../embeddings/oleObject50.bin"/><Relationship Id="rId10" Type="http://schemas.openxmlformats.org/officeDocument/2006/relationships/image" Target="../media/image46.wmf"/><Relationship Id="rId4" Type="http://schemas.openxmlformats.org/officeDocument/2006/relationships/image" Target="../media/image43.wmf"/><Relationship Id="rId9" Type="http://schemas.openxmlformats.org/officeDocument/2006/relationships/oleObject" Target="../embeddings/oleObject52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13" Type="http://schemas.openxmlformats.org/officeDocument/2006/relationships/oleObject" Target="../embeddings/oleObject58.bin"/><Relationship Id="rId3" Type="http://schemas.openxmlformats.org/officeDocument/2006/relationships/oleObject" Target="../embeddings/oleObject53.bin"/><Relationship Id="rId7" Type="http://schemas.openxmlformats.org/officeDocument/2006/relationships/oleObject" Target="../embeddings/oleObject55.bin"/><Relationship Id="rId12" Type="http://schemas.openxmlformats.org/officeDocument/2006/relationships/image" Target="../media/image51.wmf"/><Relationship Id="rId17" Type="http://schemas.openxmlformats.org/officeDocument/2006/relationships/image" Target="../media/image52.wmf"/><Relationship Id="rId2" Type="http://schemas.openxmlformats.org/officeDocument/2006/relationships/slideLayout" Target="../slideLayouts/slideLayout3.xml"/><Relationship Id="rId16" Type="http://schemas.openxmlformats.org/officeDocument/2006/relationships/oleObject" Target="../embeddings/oleObject60.bin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8.emf"/><Relationship Id="rId11" Type="http://schemas.openxmlformats.org/officeDocument/2006/relationships/oleObject" Target="../embeddings/oleObject57.bin"/><Relationship Id="rId5" Type="http://schemas.openxmlformats.org/officeDocument/2006/relationships/oleObject" Target="../embeddings/oleObject54.bin"/><Relationship Id="rId15" Type="http://schemas.openxmlformats.org/officeDocument/2006/relationships/oleObject" Target="../embeddings/oleObject59.bin"/><Relationship Id="rId10" Type="http://schemas.openxmlformats.org/officeDocument/2006/relationships/image" Target="../media/image50.wmf"/><Relationship Id="rId4" Type="http://schemas.openxmlformats.org/officeDocument/2006/relationships/image" Target="../media/image47.wmf"/><Relationship Id="rId9" Type="http://schemas.openxmlformats.org/officeDocument/2006/relationships/oleObject" Target="../embeddings/oleObject56.bin"/><Relationship Id="rId14" Type="http://schemas.openxmlformats.org/officeDocument/2006/relationships/image" Target="../media/image14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3" Type="http://schemas.openxmlformats.org/officeDocument/2006/relationships/oleObject" Target="../embeddings/oleObject61.bin"/><Relationship Id="rId7" Type="http://schemas.openxmlformats.org/officeDocument/2006/relationships/oleObject" Target="../embeddings/oleObject63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54.wmf"/><Relationship Id="rId5" Type="http://schemas.openxmlformats.org/officeDocument/2006/relationships/oleObject" Target="../embeddings/oleObject62.bin"/><Relationship Id="rId10" Type="http://schemas.openxmlformats.org/officeDocument/2006/relationships/image" Target="../media/image56.wmf"/><Relationship Id="rId4" Type="http://schemas.openxmlformats.org/officeDocument/2006/relationships/image" Target="../media/image53.wmf"/><Relationship Id="rId9" Type="http://schemas.openxmlformats.org/officeDocument/2006/relationships/oleObject" Target="../embeddings/oleObject64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5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58.wmf"/><Relationship Id="rId5" Type="http://schemas.openxmlformats.org/officeDocument/2006/relationships/oleObject" Target="../embeddings/oleObject66.bin"/><Relationship Id="rId4" Type="http://schemas.openxmlformats.org/officeDocument/2006/relationships/image" Target="../media/image57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3" Type="http://schemas.openxmlformats.org/officeDocument/2006/relationships/oleObject" Target="../embeddings/oleObject67.bin"/><Relationship Id="rId7" Type="http://schemas.openxmlformats.org/officeDocument/2006/relationships/oleObject" Target="../embeddings/oleObject69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60.wmf"/><Relationship Id="rId5" Type="http://schemas.openxmlformats.org/officeDocument/2006/relationships/oleObject" Target="../embeddings/oleObject68.bin"/><Relationship Id="rId10" Type="http://schemas.openxmlformats.org/officeDocument/2006/relationships/image" Target="../media/image62.wmf"/><Relationship Id="rId4" Type="http://schemas.openxmlformats.org/officeDocument/2006/relationships/image" Target="../media/image59.wmf"/><Relationship Id="rId9" Type="http://schemas.openxmlformats.org/officeDocument/2006/relationships/oleObject" Target="../embeddings/oleObject70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3" Type="http://schemas.openxmlformats.org/officeDocument/2006/relationships/oleObject" Target="../embeddings/oleObject71.bin"/><Relationship Id="rId7" Type="http://schemas.openxmlformats.org/officeDocument/2006/relationships/oleObject" Target="../embeddings/oleObject73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64.wmf"/><Relationship Id="rId5" Type="http://schemas.openxmlformats.org/officeDocument/2006/relationships/oleObject" Target="../embeddings/oleObject72.bin"/><Relationship Id="rId10" Type="http://schemas.openxmlformats.org/officeDocument/2006/relationships/image" Target="../media/image66.wmf"/><Relationship Id="rId4" Type="http://schemas.openxmlformats.org/officeDocument/2006/relationships/image" Target="../media/image63.wmf"/><Relationship Id="rId9" Type="http://schemas.openxmlformats.org/officeDocument/2006/relationships/oleObject" Target="../embeddings/oleObject74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wmf"/><Relationship Id="rId3" Type="http://schemas.openxmlformats.org/officeDocument/2006/relationships/oleObject" Target="../embeddings/oleObject75.bin"/><Relationship Id="rId7" Type="http://schemas.openxmlformats.org/officeDocument/2006/relationships/oleObject" Target="../embeddings/oleObject77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68.wmf"/><Relationship Id="rId5" Type="http://schemas.openxmlformats.org/officeDocument/2006/relationships/oleObject" Target="../embeddings/oleObject76.bin"/><Relationship Id="rId10" Type="http://schemas.openxmlformats.org/officeDocument/2006/relationships/image" Target="../media/image70.wmf"/><Relationship Id="rId4" Type="http://schemas.openxmlformats.org/officeDocument/2006/relationships/image" Target="../media/image67.wmf"/><Relationship Id="rId9" Type="http://schemas.openxmlformats.org/officeDocument/2006/relationships/oleObject" Target="../embeddings/oleObject78.bin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4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6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8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4" name="WordArt 4"/>
          <p:cNvSpPr>
            <a:spLocks noChangeArrowheads="1" noChangeShapeType="1" noTextEdit="1"/>
          </p:cNvSpPr>
          <p:nvPr/>
        </p:nvSpPr>
        <p:spPr bwMode="auto">
          <a:xfrm>
            <a:off x="1371600" y="1600200"/>
            <a:ext cx="6248400" cy="2590800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93444"/>
              </a:avLst>
            </a:prstTxWarp>
            <a:scene3d>
              <a:camera prst="legacyPerspectiveFront">
                <a:rot lat="20519990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pPr algn="ctr"/>
            <a:r>
              <a:rPr lang="zh-CN" altLang="en-US" sz="3600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宋体"/>
                <a:ea typeface="宋体"/>
              </a:rPr>
              <a:t>随机变量函数的分布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22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Three Steps for Transformations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79512" y="1052736"/>
            <a:ext cx="864096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For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find the set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{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altLang="zh-C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≤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}. 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根据</a:t>
            </a:r>
            <a:r>
              <a:rPr lang="en-US" altLang="zh-C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来发现</a:t>
            </a:r>
            <a:r>
              <a:rPr lang="en-US" altLang="zh-C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取值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范围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Find the 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cdf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1486" y="4725144"/>
            <a:ext cx="20825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The pdf is 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5707603"/>
              </p:ext>
            </p:extLst>
          </p:nvPr>
        </p:nvGraphicFramePr>
        <p:xfrm>
          <a:off x="2771800" y="2632476"/>
          <a:ext cx="4852564" cy="20926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42" name="Equation" r:id="rId3" imgW="2031840" imgH="876240" progId="Equation.DSMT4">
                  <p:embed/>
                </p:oleObj>
              </mc:Choice>
              <mc:Fallback>
                <p:oleObj name="Equation" r:id="rId3" imgW="2031840" imgH="876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71800" y="2632476"/>
                        <a:ext cx="4852564" cy="20926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5069620"/>
              </p:ext>
            </p:extLst>
          </p:nvPr>
        </p:nvGraphicFramePr>
        <p:xfrm>
          <a:off x="2411760" y="4986754"/>
          <a:ext cx="2285823" cy="6116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43" name="Equation" r:id="rId5" imgW="901440" imgH="241200" progId="Equation.DSMT4">
                  <p:embed/>
                </p:oleObj>
              </mc:Choice>
              <mc:Fallback>
                <p:oleObj name="Equation" r:id="rId5" imgW="9014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11760" y="4986754"/>
                        <a:ext cx="2285823" cy="6116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8055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914400" y="116632"/>
            <a:ext cx="7258000" cy="1628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229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3060464"/>
              </p:ext>
            </p:extLst>
          </p:nvPr>
        </p:nvGraphicFramePr>
        <p:xfrm>
          <a:off x="4514850" y="2490490"/>
          <a:ext cx="112713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20" name="公式" r:id="rId3" imgW="114151" imgH="215619" progId="Equation.3">
                  <p:embed/>
                </p:oleObj>
              </mc:Choice>
              <mc:Fallback>
                <p:oleObj name="公式" r:id="rId3" imgW="114151" imgH="215619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2490490"/>
                        <a:ext cx="112713" cy="214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4931" name="Text Box 3"/>
          <p:cNvSpPr txBox="1">
            <a:spLocks noChangeArrowheads="1"/>
          </p:cNvSpPr>
          <p:nvPr/>
        </p:nvSpPr>
        <p:spPr bwMode="auto">
          <a:xfrm>
            <a:off x="264715" y="1988840"/>
            <a:ext cx="54594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3200" b="1" dirty="0">
                <a:latin typeface="Times New Roman" pitchFamily="18" charset="0"/>
              </a:rPr>
              <a:t>解：</a:t>
            </a:r>
            <a:r>
              <a:rPr kumimoji="1" lang="zh-CN" altLang="en-US" sz="3200" dirty="0">
                <a:latin typeface="Times New Roman" pitchFamily="18" charset="0"/>
              </a:rPr>
              <a:t>设</a:t>
            </a:r>
            <a:r>
              <a:rPr kumimoji="1" lang="en-US" altLang="zh-CN" sz="3200" i="1" dirty="0">
                <a:latin typeface="Times New Roman" pitchFamily="18" charset="0"/>
              </a:rPr>
              <a:t>Y</a:t>
            </a:r>
            <a:r>
              <a:rPr kumimoji="1" lang="zh-CN" altLang="en-US" sz="3200" dirty="0">
                <a:latin typeface="Times New Roman" pitchFamily="18" charset="0"/>
              </a:rPr>
              <a:t>的分布函数为 </a:t>
            </a:r>
            <a:r>
              <a:rPr kumimoji="1" lang="en-US" altLang="zh-CN" sz="3200" i="1" dirty="0">
                <a:latin typeface="Times New Roman" pitchFamily="18" charset="0"/>
              </a:rPr>
              <a:t>F</a:t>
            </a:r>
            <a:r>
              <a:rPr kumimoji="1" lang="en-US" altLang="zh-CN" sz="3200" i="1" baseline="-25000" dirty="0">
                <a:latin typeface="Times New Roman" pitchFamily="18" charset="0"/>
              </a:rPr>
              <a:t>Y</a:t>
            </a:r>
            <a:r>
              <a:rPr kumimoji="1" lang="en-US" altLang="zh-CN" sz="3200" dirty="0">
                <a:latin typeface="Times New Roman" pitchFamily="18" charset="0"/>
              </a:rPr>
              <a:t>(</a:t>
            </a:r>
            <a:r>
              <a:rPr kumimoji="1" lang="en-US" altLang="zh-CN" sz="3200" i="1" dirty="0">
                <a:latin typeface="Times New Roman" pitchFamily="18" charset="0"/>
              </a:rPr>
              <a:t>y</a:t>
            </a:r>
            <a:r>
              <a:rPr kumimoji="1" lang="en-US" altLang="zh-CN" sz="3200" dirty="0">
                <a:latin typeface="Times New Roman" pitchFamily="18" charset="0"/>
              </a:rPr>
              <a:t>)</a:t>
            </a:r>
            <a:r>
              <a:rPr kumimoji="1" lang="zh-CN" altLang="en-US" sz="3200" dirty="0">
                <a:latin typeface="Times New Roman" pitchFamily="18" charset="0"/>
              </a:rPr>
              <a:t>，</a:t>
            </a:r>
            <a:endParaRPr kumimoji="1" lang="zh-CN" altLang="en-US" sz="3200" dirty="0">
              <a:solidFill>
                <a:srgbClr val="FFFF00"/>
              </a:solidFill>
              <a:latin typeface="Times New Roman" pitchFamily="18" charset="0"/>
            </a:endParaRPr>
          </a:p>
        </p:txBody>
      </p:sp>
      <p:graphicFrame>
        <p:nvGraphicFramePr>
          <p:cNvPr id="1229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944820"/>
              </p:ext>
            </p:extLst>
          </p:nvPr>
        </p:nvGraphicFramePr>
        <p:xfrm>
          <a:off x="4514850" y="2490490"/>
          <a:ext cx="112713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21" name="公式" r:id="rId5" imgW="114151" imgH="215619" progId="Equation.3">
                  <p:embed/>
                </p:oleObj>
              </mc:Choice>
              <mc:Fallback>
                <p:oleObj name="公式" r:id="rId5" imgW="114151" imgH="215619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2490490"/>
                        <a:ext cx="112713" cy="214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8980880"/>
              </p:ext>
            </p:extLst>
          </p:nvPr>
        </p:nvGraphicFramePr>
        <p:xfrm>
          <a:off x="4514850" y="2490490"/>
          <a:ext cx="112713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22" name="公式" r:id="rId6" imgW="114151" imgH="215619" progId="Equation.3">
                  <p:embed/>
                </p:oleObj>
              </mc:Choice>
              <mc:Fallback>
                <p:oleObj name="公式" r:id="rId6" imgW="114151" imgH="215619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2490490"/>
                        <a:ext cx="112713" cy="214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914400" y="189790"/>
            <a:ext cx="5949950" cy="1585913"/>
            <a:chOff x="576" y="614"/>
            <a:chExt cx="3748" cy="999"/>
          </a:xfrm>
        </p:grpSpPr>
        <p:sp>
          <p:nvSpPr>
            <p:cNvPr id="12306" name="Text Box 7"/>
            <p:cNvSpPr txBox="1">
              <a:spLocks noChangeArrowheads="1"/>
            </p:cNvSpPr>
            <p:nvPr/>
          </p:nvSpPr>
          <p:spPr bwMode="auto">
            <a:xfrm>
              <a:off x="576" y="749"/>
              <a:ext cx="373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zh-CN" altLang="en-US" sz="3200" b="1" dirty="0">
                  <a:latin typeface="Times New Roman" pitchFamily="18" charset="0"/>
                </a:rPr>
                <a:t>例</a:t>
              </a:r>
            </a:p>
          </p:txBody>
        </p:sp>
        <p:sp>
          <p:nvSpPr>
            <p:cNvPr id="12307" name="Text Box 8"/>
            <p:cNvSpPr txBox="1">
              <a:spLocks noChangeArrowheads="1"/>
            </p:cNvSpPr>
            <p:nvPr/>
          </p:nvSpPr>
          <p:spPr bwMode="auto">
            <a:xfrm>
              <a:off x="1020" y="787"/>
              <a:ext cx="80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zh-CN" altLang="en-US" sz="3200" b="1" dirty="0">
                  <a:latin typeface="Times New Roman" pitchFamily="18" charset="0"/>
                </a:rPr>
                <a:t>设 </a:t>
              </a:r>
              <a:r>
                <a:rPr kumimoji="1" lang="en-US" altLang="zh-CN" sz="3200" b="1" i="1" dirty="0">
                  <a:latin typeface="Times New Roman" pitchFamily="18" charset="0"/>
                </a:rPr>
                <a:t>X</a:t>
              </a:r>
              <a:r>
                <a:rPr kumimoji="1" lang="en-US" altLang="zh-CN" sz="3200" b="1" dirty="0">
                  <a:solidFill>
                    <a:srgbClr val="FFFF00"/>
                  </a:solidFill>
                  <a:latin typeface="Times New Roman" pitchFamily="18" charset="0"/>
                </a:rPr>
                <a:t> </a:t>
              </a:r>
              <a:r>
                <a:rPr kumimoji="1" lang="en-US" altLang="zh-CN" sz="3200" b="1" dirty="0">
                  <a:latin typeface="Times New Roman" pitchFamily="18" charset="0"/>
                </a:rPr>
                <a:t>~</a:t>
              </a:r>
            </a:p>
          </p:txBody>
        </p:sp>
        <p:graphicFrame>
          <p:nvGraphicFramePr>
            <p:cNvPr id="12308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7828531"/>
                </p:ext>
              </p:extLst>
            </p:nvPr>
          </p:nvGraphicFramePr>
          <p:xfrm>
            <a:off x="1791" y="614"/>
            <a:ext cx="2533" cy="7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223" name="Equation" r:id="rId7" imgW="1612800" imgH="457200" progId="Equation.DSMT4">
                    <p:embed/>
                  </p:oleObj>
                </mc:Choice>
                <mc:Fallback>
                  <p:oleObj name="Equation" r:id="rId7" imgW="1612800" imgH="45720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91" y="614"/>
                          <a:ext cx="2533" cy="7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09" name="Text Box 10"/>
            <p:cNvSpPr txBox="1">
              <a:spLocks noChangeArrowheads="1"/>
            </p:cNvSpPr>
            <p:nvPr/>
          </p:nvSpPr>
          <p:spPr bwMode="auto">
            <a:xfrm>
              <a:off x="576" y="1248"/>
              <a:ext cx="2725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zh-CN" altLang="en-US" sz="3200" b="1" dirty="0">
                  <a:latin typeface="Times New Roman" pitchFamily="18" charset="0"/>
                </a:rPr>
                <a:t>求 </a:t>
              </a:r>
              <a:r>
                <a:rPr kumimoji="1" lang="en-US" altLang="zh-CN" sz="3200" b="1" i="1" dirty="0">
                  <a:latin typeface="Times New Roman" pitchFamily="18" charset="0"/>
                </a:rPr>
                <a:t>Y</a:t>
              </a:r>
              <a:r>
                <a:rPr kumimoji="1" lang="en-US" altLang="zh-CN" sz="3200" b="1" dirty="0">
                  <a:latin typeface="Times New Roman" pitchFamily="18" charset="0"/>
                </a:rPr>
                <a:t>=2</a:t>
              </a:r>
              <a:r>
                <a:rPr kumimoji="1" lang="en-US" altLang="zh-CN" sz="3200" b="1" i="1" dirty="0">
                  <a:latin typeface="Times New Roman" pitchFamily="18" charset="0"/>
                </a:rPr>
                <a:t>X</a:t>
              </a:r>
              <a:r>
                <a:rPr kumimoji="1" lang="en-US" altLang="zh-CN" sz="3200" b="1" dirty="0">
                  <a:latin typeface="Times New Roman" pitchFamily="18" charset="0"/>
                </a:rPr>
                <a:t>+8 </a:t>
              </a:r>
              <a:r>
                <a:rPr kumimoji="1" lang="zh-CN" altLang="en-US" sz="3200" b="1" dirty="0">
                  <a:latin typeface="Times New Roman" pitchFamily="18" charset="0"/>
                </a:rPr>
                <a:t>的概率密度</a:t>
              </a:r>
              <a:r>
                <a:rPr kumimoji="1" lang="en-US" altLang="zh-CN" sz="3200" b="1" dirty="0">
                  <a:latin typeface="Times New Roman" pitchFamily="18" charset="0"/>
                </a:rPr>
                <a:t>.</a:t>
              </a:r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1116013" y="2831800"/>
            <a:ext cx="5805486" cy="584199"/>
            <a:chOff x="672" y="2208"/>
            <a:chExt cx="3657" cy="368"/>
          </a:xfrm>
        </p:grpSpPr>
        <p:sp>
          <p:nvSpPr>
            <p:cNvPr id="12305" name="Rectangle 14"/>
            <p:cNvSpPr>
              <a:spLocks noChangeArrowheads="1"/>
            </p:cNvSpPr>
            <p:nvPr/>
          </p:nvSpPr>
          <p:spPr bwMode="auto">
            <a:xfrm>
              <a:off x="672" y="2208"/>
              <a:ext cx="3657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3200" i="1" dirty="0">
                  <a:latin typeface="Times New Roman" pitchFamily="18" charset="0"/>
                </a:rPr>
                <a:t>F</a:t>
              </a:r>
              <a:r>
                <a:rPr kumimoji="1" lang="en-US" altLang="zh-CN" sz="3200" i="1" baseline="-25000" dirty="0">
                  <a:latin typeface="Times New Roman" pitchFamily="18" charset="0"/>
                </a:rPr>
                <a:t>Y</a:t>
              </a:r>
              <a:r>
                <a:rPr kumimoji="1" lang="en-US" altLang="zh-CN" sz="3200" dirty="0">
                  <a:latin typeface="Times New Roman" pitchFamily="18" charset="0"/>
                </a:rPr>
                <a:t>(</a:t>
              </a:r>
              <a:r>
                <a:rPr kumimoji="1" lang="en-US" altLang="zh-CN" sz="3200" i="1" dirty="0">
                  <a:latin typeface="Times New Roman" pitchFamily="18" charset="0"/>
                </a:rPr>
                <a:t>y</a:t>
              </a:r>
              <a:r>
                <a:rPr kumimoji="1" lang="en-US" altLang="zh-CN" sz="3200" dirty="0">
                  <a:latin typeface="Times New Roman" pitchFamily="18" charset="0"/>
                </a:rPr>
                <a:t>)</a:t>
              </a:r>
              <a:r>
                <a:rPr kumimoji="1" lang="en-US" altLang="zh-CN" sz="3200" i="1" dirty="0">
                  <a:latin typeface="Times New Roman" pitchFamily="18" charset="0"/>
                </a:rPr>
                <a:t>=P</a:t>
              </a:r>
              <a:r>
                <a:rPr kumimoji="1" lang="en-US" altLang="zh-CN" sz="3200" dirty="0">
                  <a:latin typeface="Times New Roman" pitchFamily="18" charset="0"/>
                </a:rPr>
                <a:t>{ </a:t>
              </a:r>
              <a:r>
                <a:rPr kumimoji="1" lang="en-US" altLang="zh-CN" sz="3200" i="1" dirty="0" smtClean="0">
                  <a:latin typeface="Times New Roman" pitchFamily="18" charset="0"/>
                </a:rPr>
                <a:t>Y     </a:t>
              </a:r>
              <a:r>
                <a:rPr kumimoji="1" lang="en-US" altLang="zh-CN" sz="3200" i="1" dirty="0" err="1">
                  <a:latin typeface="Times New Roman" pitchFamily="18" charset="0"/>
                </a:rPr>
                <a:t>y</a:t>
              </a:r>
              <a:r>
                <a:rPr kumimoji="1" lang="en-US" altLang="zh-CN" sz="3200" dirty="0">
                  <a:latin typeface="Times New Roman" pitchFamily="18" charset="0"/>
                </a:rPr>
                <a:t> } =</a:t>
              </a:r>
              <a:r>
                <a:rPr kumimoji="1" lang="en-US" altLang="zh-CN" sz="3200" i="1" dirty="0">
                  <a:latin typeface="Times New Roman" pitchFamily="18" charset="0"/>
                </a:rPr>
                <a:t> P</a:t>
              </a:r>
              <a:r>
                <a:rPr kumimoji="1" lang="en-US" altLang="zh-CN" sz="3200" dirty="0">
                  <a:latin typeface="Times New Roman" pitchFamily="18" charset="0"/>
                </a:rPr>
                <a:t> (</a:t>
              </a:r>
              <a:r>
                <a:rPr kumimoji="1" lang="en-US" altLang="zh-CN" sz="3200" dirty="0" smtClean="0">
                  <a:latin typeface="Times New Roman" pitchFamily="18" charset="0"/>
                </a:rPr>
                <a:t>2</a:t>
              </a:r>
              <a:r>
                <a:rPr kumimoji="1" lang="en-US" altLang="zh-CN" sz="3200" i="1" dirty="0" smtClean="0">
                  <a:latin typeface="Times New Roman" pitchFamily="18" charset="0"/>
                </a:rPr>
                <a:t>X</a:t>
              </a:r>
              <a:r>
                <a:rPr kumimoji="1" lang="en-US" altLang="zh-CN" sz="3200" dirty="0" smtClean="0">
                  <a:latin typeface="Times New Roman" pitchFamily="18" charset="0"/>
                </a:rPr>
                <a:t>+8     </a:t>
              </a:r>
              <a:r>
                <a:rPr kumimoji="1" lang="en-US" altLang="zh-CN" sz="3200" i="1" dirty="0">
                  <a:latin typeface="Times New Roman" pitchFamily="18" charset="0"/>
                </a:rPr>
                <a:t>y</a:t>
              </a:r>
              <a:r>
                <a:rPr kumimoji="1" lang="en-US" altLang="zh-CN" sz="3200" dirty="0">
                  <a:latin typeface="Times New Roman" pitchFamily="18" charset="0"/>
                </a:rPr>
                <a:t> )</a:t>
              </a:r>
            </a:p>
          </p:txBody>
        </p:sp>
        <p:graphicFrame>
          <p:nvGraphicFramePr>
            <p:cNvPr id="12303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37646126"/>
                </p:ext>
              </p:extLst>
            </p:nvPr>
          </p:nvGraphicFramePr>
          <p:xfrm>
            <a:off x="1890" y="2213"/>
            <a:ext cx="279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224" name="Equation" r:id="rId9" imgW="126720" imgH="152280" progId="Equation.DSMT4">
                    <p:embed/>
                  </p:oleObj>
                </mc:Choice>
                <mc:Fallback>
                  <p:oleObj name="Equation" r:id="rId9" imgW="126720" imgH="152280" progId="Equation.DSMT4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90" y="2213"/>
                          <a:ext cx="279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04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7190658"/>
                </p:ext>
              </p:extLst>
            </p:nvPr>
          </p:nvGraphicFramePr>
          <p:xfrm>
            <a:off x="3653" y="2213"/>
            <a:ext cx="285" cy="3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225" name="Equation" r:id="rId11" imgW="126720" imgH="152280" progId="Equation.DSMT4">
                    <p:embed/>
                  </p:oleObj>
                </mc:Choice>
                <mc:Fallback>
                  <p:oleObj name="Equation" r:id="rId11" imgW="126720" imgH="152280" progId="Equation.DSMT4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53" y="2213"/>
                          <a:ext cx="285" cy="3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1931988" y="3530306"/>
            <a:ext cx="5051425" cy="973138"/>
            <a:chOff x="1186" y="2648"/>
            <a:chExt cx="3182" cy="613"/>
          </a:xfrm>
        </p:grpSpPr>
        <p:sp>
          <p:nvSpPr>
            <p:cNvPr id="12299" name="Rectangle 16"/>
            <p:cNvSpPr>
              <a:spLocks noChangeArrowheads="1"/>
            </p:cNvSpPr>
            <p:nvPr/>
          </p:nvSpPr>
          <p:spPr bwMode="auto">
            <a:xfrm>
              <a:off x="1186" y="2736"/>
              <a:ext cx="318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3200" dirty="0">
                  <a:latin typeface="Times New Roman" pitchFamily="18" charset="0"/>
                </a:rPr>
                <a:t>=</a:t>
              </a:r>
              <a:r>
                <a:rPr kumimoji="1" lang="en-US" altLang="zh-CN" sz="3200" i="1" dirty="0">
                  <a:latin typeface="Times New Roman" pitchFamily="18" charset="0"/>
                </a:rPr>
                <a:t>P</a:t>
              </a:r>
              <a:r>
                <a:rPr kumimoji="1" lang="en-US" altLang="zh-CN" sz="3200" dirty="0">
                  <a:latin typeface="Times New Roman" pitchFamily="18" charset="0"/>
                </a:rPr>
                <a:t>{ </a:t>
              </a:r>
              <a:r>
                <a:rPr kumimoji="1" lang="en-US" altLang="zh-CN" sz="3200" i="1" dirty="0">
                  <a:latin typeface="Times New Roman" pitchFamily="18" charset="0"/>
                </a:rPr>
                <a:t>X</a:t>
              </a:r>
              <a:r>
                <a:rPr kumimoji="1" lang="en-US" altLang="zh-CN" sz="3200" dirty="0">
                  <a:latin typeface="Times New Roman" pitchFamily="18" charset="0"/>
                </a:rPr>
                <a:t>              </a:t>
              </a:r>
              <a:r>
                <a:rPr kumimoji="1" lang="en-US" altLang="zh-CN" sz="3200" dirty="0" smtClean="0">
                  <a:latin typeface="Times New Roman" pitchFamily="18" charset="0"/>
                </a:rPr>
                <a:t>} </a:t>
              </a:r>
              <a:r>
                <a:rPr kumimoji="1" lang="en-US" altLang="zh-CN" sz="3200" dirty="0">
                  <a:latin typeface="Times New Roman" pitchFamily="18" charset="0"/>
                </a:rPr>
                <a:t>= </a:t>
              </a:r>
              <a:r>
                <a:rPr kumimoji="1" lang="en-US" altLang="zh-CN" sz="3200" i="1" dirty="0">
                  <a:latin typeface="Times New Roman" pitchFamily="18" charset="0"/>
                </a:rPr>
                <a:t>F</a:t>
              </a:r>
              <a:r>
                <a:rPr kumimoji="1" lang="en-US" altLang="zh-CN" sz="3200" i="1" baseline="-25000" dirty="0">
                  <a:latin typeface="Times New Roman" pitchFamily="18" charset="0"/>
                </a:rPr>
                <a:t>X</a:t>
              </a:r>
              <a:r>
                <a:rPr kumimoji="1" lang="en-US" altLang="zh-CN" sz="3200" dirty="0">
                  <a:latin typeface="Times New Roman" pitchFamily="18" charset="0"/>
                </a:rPr>
                <a:t>(         )</a:t>
              </a:r>
            </a:p>
          </p:txBody>
        </p:sp>
        <p:graphicFrame>
          <p:nvGraphicFramePr>
            <p:cNvPr id="12300" name="Object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59663728"/>
                </p:ext>
              </p:extLst>
            </p:nvPr>
          </p:nvGraphicFramePr>
          <p:xfrm>
            <a:off x="1884" y="2759"/>
            <a:ext cx="285" cy="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226" name="Equation" r:id="rId13" imgW="126720" imgH="152280" progId="Equation.DSMT4">
                    <p:embed/>
                  </p:oleObj>
                </mc:Choice>
                <mc:Fallback>
                  <p:oleObj name="Equation" r:id="rId13" imgW="126720" imgH="152280" progId="Equation.DSMT4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84" y="2759"/>
                          <a:ext cx="285" cy="3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01" name="Object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26967080"/>
                </p:ext>
              </p:extLst>
            </p:nvPr>
          </p:nvGraphicFramePr>
          <p:xfrm>
            <a:off x="3503" y="2648"/>
            <a:ext cx="572" cy="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227" name="Equation" r:id="rId15" imgW="368280" imgH="393480" progId="Equation.DSMT4">
                    <p:embed/>
                  </p:oleObj>
                </mc:Choice>
                <mc:Fallback>
                  <p:oleObj name="Equation" r:id="rId15" imgW="368280" imgH="393480" progId="Equation.DSMT4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3" y="2648"/>
                          <a:ext cx="572" cy="6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02" name="Object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12750027"/>
                </p:ext>
              </p:extLst>
            </p:nvPr>
          </p:nvGraphicFramePr>
          <p:xfrm>
            <a:off x="2167" y="2648"/>
            <a:ext cx="572" cy="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228" name="Equation" r:id="rId17" imgW="368280" imgH="393480" progId="Equation.DSMT4">
                    <p:embed/>
                  </p:oleObj>
                </mc:Choice>
                <mc:Fallback>
                  <p:oleObj name="Equation" r:id="rId17" imgW="368280" imgH="393480" progId="Equation.DSMT4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7" y="2648"/>
                          <a:ext cx="572" cy="6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4948" name="Text Box 20"/>
          <p:cNvSpPr txBox="1">
            <a:spLocks noChangeArrowheads="1"/>
          </p:cNvSpPr>
          <p:nvPr/>
        </p:nvSpPr>
        <p:spPr bwMode="auto">
          <a:xfrm>
            <a:off x="1039813" y="4355803"/>
            <a:ext cx="338931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dirty="0">
                <a:latin typeface="Times New Roman" pitchFamily="18" charset="0"/>
              </a:rPr>
              <a:t>于是</a:t>
            </a:r>
            <a:r>
              <a:rPr lang="en-US" altLang="zh-CN" sz="3200" i="1" dirty="0">
                <a:latin typeface="Times New Roman" pitchFamily="18" charset="0"/>
              </a:rPr>
              <a:t>Y </a:t>
            </a:r>
            <a:r>
              <a:rPr lang="zh-CN" altLang="en-US" sz="3200" dirty="0">
                <a:latin typeface="Times New Roman" pitchFamily="18" charset="0"/>
              </a:rPr>
              <a:t>的密度函数</a:t>
            </a:r>
            <a:endParaRPr lang="zh-CN" altLang="en-US" sz="3200" dirty="0">
              <a:solidFill>
                <a:srgbClr val="FFFF00"/>
              </a:solidFill>
              <a:latin typeface="Times New Roman" pitchFamily="18" charset="0"/>
            </a:endParaRPr>
          </a:p>
        </p:txBody>
      </p:sp>
      <p:graphicFrame>
        <p:nvGraphicFramePr>
          <p:cNvPr id="124949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1143205"/>
              </p:ext>
            </p:extLst>
          </p:nvPr>
        </p:nvGraphicFramePr>
        <p:xfrm>
          <a:off x="1301585" y="4972341"/>
          <a:ext cx="5172053" cy="11154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29" name="Equation" r:id="rId19" imgW="1942920" imgH="419040" progId="Equation.DSMT4">
                  <p:embed/>
                </p:oleObj>
              </mc:Choice>
              <mc:Fallback>
                <p:oleObj name="Equation" r:id="rId19" imgW="1942920" imgH="41904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1585" y="4972341"/>
                        <a:ext cx="5172053" cy="11154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49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49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49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49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24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1" grpId="0" autoUpdateAnimBg="0"/>
      <p:bldP spid="124948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14" name="Object 2"/>
          <p:cNvGraphicFramePr>
            <a:graphicFrameLocks noChangeAspect="1"/>
          </p:cNvGraphicFramePr>
          <p:nvPr/>
        </p:nvGraphicFramePr>
        <p:xfrm>
          <a:off x="4440238" y="1917700"/>
          <a:ext cx="7937" cy="14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42" name="公式" r:id="rId3" imgW="91368" imgH="190428" progId="Equation.3">
                  <p:embed/>
                </p:oleObj>
              </mc:Choice>
              <mc:Fallback>
                <p:oleObj name="公式" r:id="rId3" imgW="91368" imgH="190428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0238" y="1917700"/>
                        <a:ext cx="7937" cy="14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5" name="Object 3"/>
          <p:cNvGraphicFramePr>
            <a:graphicFrameLocks noChangeAspect="1"/>
          </p:cNvGraphicFramePr>
          <p:nvPr/>
        </p:nvGraphicFramePr>
        <p:xfrm>
          <a:off x="4445000" y="1941513"/>
          <a:ext cx="3175" cy="1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43" name="公式" r:id="rId5" imgW="929664" imgH="373308" progId="Equation.3">
                  <p:embed/>
                </p:oleObj>
              </mc:Choice>
              <mc:Fallback>
                <p:oleObj name="公式" r:id="rId5" imgW="929664" imgH="373308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5000" y="1941513"/>
                        <a:ext cx="3175" cy="12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6" name="Object 4"/>
          <p:cNvGraphicFramePr>
            <a:graphicFrameLocks noChangeAspect="1"/>
          </p:cNvGraphicFramePr>
          <p:nvPr/>
        </p:nvGraphicFramePr>
        <p:xfrm>
          <a:off x="4443413" y="1954213"/>
          <a:ext cx="4762" cy="1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44" name="公式" r:id="rId7" imgW="1158192" imgH="373308" progId="Equation.3">
                  <p:embed/>
                </p:oleObj>
              </mc:Choice>
              <mc:Fallback>
                <p:oleObj name="公式" r:id="rId7" imgW="1158192" imgH="373308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3413" y="1954213"/>
                        <a:ext cx="4762" cy="12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7" name="Object 5"/>
          <p:cNvGraphicFramePr>
            <a:graphicFrameLocks noChangeAspect="1"/>
          </p:cNvGraphicFramePr>
          <p:nvPr/>
        </p:nvGraphicFramePr>
        <p:xfrm>
          <a:off x="4446588" y="1936750"/>
          <a:ext cx="0" cy="4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45" name="公式" r:id="rId9" imgW="220968" imgH="152472" progId="Equation.3">
                  <p:embed/>
                </p:oleObj>
              </mc:Choice>
              <mc:Fallback>
                <p:oleObj name="公式" r:id="rId9" imgW="220968" imgH="152472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6588" y="1936750"/>
                        <a:ext cx="0" cy="4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8" name="Object 6"/>
          <p:cNvGraphicFramePr>
            <a:graphicFrameLocks noChangeAspect="1"/>
          </p:cNvGraphicFramePr>
          <p:nvPr/>
        </p:nvGraphicFramePr>
        <p:xfrm>
          <a:off x="4445000" y="1935163"/>
          <a:ext cx="1588" cy="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46" name="公式" r:id="rId11" imgW="91368" imgH="190428" progId="Equation.3">
                  <p:embed/>
                </p:oleObj>
              </mc:Choice>
              <mc:Fallback>
                <p:oleObj name="公式" r:id="rId11" imgW="91368" imgH="190428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5000" y="1935163"/>
                        <a:ext cx="1588" cy="9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5959" name="Text Box 7"/>
          <p:cNvSpPr txBox="1">
            <a:spLocks noChangeArrowheads="1"/>
          </p:cNvSpPr>
          <p:nvPr/>
        </p:nvSpPr>
        <p:spPr bwMode="auto">
          <a:xfrm>
            <a:off x="881931" y="5257800"/>
            <a:ext cx="5937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3200" b="1">
                <a:latin typeface="Times New Roman" pitchFamily="18" charset="0"/>
              </a:rPr>
              <a:t>故</a:t>
            </a:r>
            <a:endParaRPr kumimoji="1" lang="zh-CN" altLang="en-US" sz="3200" b="1">
              <a:solidFill>
                <a:srgbClr val="FFFF00"/>
              </a:solidFill>
              <a:latin typeface="Times New Roman" pitchFamily="18" charset="0"/>
            </a:endParaRPr>
          </a:p>
        </p:txBody>
      </p:sp>
      <p:graphicFrame>
        <p:nvGraphicFramePr>
          <p:cNvPr id="12596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4683071"/>
              </p:ext>
            </p:extLst>
          </p:nvPr>
        </p:nvGraphicFramePr>
        <p:xfrm>
          <a:off x="1619672" y="4898370"/>
          <a:ext cx="4324446" cy="15549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47" name="Equation" r:id="rId13" imgW="1765080" imgH="634680" progId="Equation.DSMT4">
                  <p:embed/>
                </p:oleObj>
              </mc:Choice>
              <mc:Fallback>
                <p:oleObj name="Equation" r:id="rId13" imgW="1765080" imgH="63468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4898370"/>
                        <a:ext cx="4324446" cy="15549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8533900"/>
              </p:ext>
            </p:extLst>
          </p:nvPr>
        </p:nvGraphicFramePr>
        <p:xfrm>
          <a:off x="1392238" y="1314451"/>
          <a:ext cx="4701866" cy="10140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48" name="Equation" r:id="rId15" imgW="1942920" imgH="419040" progId="Equation.DSMT4">
                  <p:embed/>
                </p:oleObj>
              </mc:Choice>
              <mc:Fallback>
                <p:oleObj name="Equation" r:id="rId15" imgW="1942920" imgH="41904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2238" y="1314451"/>
                        <a:ext cx="4701866" cy="10140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755650" y="2339973"/>
            <a:ext cx="6119814" cy="728661"/>
            <a:chOff x="336" y="1485"/>
            <a:chExt cx="3855" cy="459"/>
          </a:xfrm>
        </p:grpSpPr>
        <p:sp>
          <p:nvSpPr>
            <p:cNvPr id="13335" name="Text Box 11"/>
            <p:cNvSpPr txBox="1">
              <a:spLocks noChangeArrowheads="1"/>
            </p:cNvSpPr>
            <p:nvPr/>
          </p:nvSpPr>
          <p:spPr bwMode="auto">
            <a:xfrm>
              <a:off x="336" y="1536"/>
              <a:ext cx="2781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3200" b="1" dirty="0">
                  <a:latin typeface="Times New Roman" pitchFamily="18" charset="0"/>
                </a:rPr>
                <a:t>注意到    </a:t>
              </a:r>
              <a:r>
                <a:rPr lang="en-US" altLang="zh-CN" sz="3200" b="1" dirty="0">
                  <a:latin typeface="Times New Roman" pitchFamily="18" charset="0"/>
                </a:rPr>
                <a:t>0 &lt;</a:t>
              </a:r>
              <a:r>
                <a:rPr lang="en-US" altLang="zh-CN" sz="3200" b="1" i="1" dirty="0">
                  <a:latin typeface="Times New Roman" pitchFamily="18" charset="0"/>
                </a:rPr>
                <a:t> x</a:t>
              </a:r>
              <a:r>
                <a:rPr lang="en-US" altLang="zh-CN" sz="3200" b="1" dirty="0">
                  <a:latin typeface="Times New Roman" pitchFamily="18" charset="0"/>
                </a:rPr>
                <a:t> &lt; 4  </a:t>
              </a:r>
              <a:r>
                <a:rPr lang="zh-CN" altLang="zh-CN" sz="3200" b="1" dirty="0">
                  <a:latin typeface="Times New Roman" pitchFamily="18" charset="0"/>
                </a:rPr>
                <a:t>时，</a:t>
              </a:r>
              <a:r>
                <a:rPr lang="zh-CN" altLang="zh-CN" sz="3200" b="1" dirty="0">
                  <a:solidFill>
                    <a:srgbClr val="FFFF00"/>
                  </a:solidFill>
                  <a:latin typeface="Times New Roman" pitchFamily="18" charset="0"/>
                </a:rPr>
                <a:t> </a:t>
              </a:r>
              <a:endParaRPr lang="zh-CN" altLang="en-US" sz="3200" b="1" dirty="0">
                <a:latin typeface="Times New Roman" pitchFamily="18" charset="0"/>
              </a:endParaRPr>
            </a:p>
          </p:txBody>
        </p:sp>
        <p:graphicFrame>
          <p:nvGraphicFramePr>
            <p:cNvPr id="13336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19302743"/>
                </p:ext>
              </p:extLst>
            </p:nvPr>
          </p:nvGraphicFramePr>
          <p:xfrm>
            <a:off x="2919" y="1485"/>
            <a:ext cx="1272" cy="4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949" name="Equation" r:id="rId17" imgW="634680" imgH="228600" progId="Equation.DSMT4">
                    <p:embed/>
                  </p:oleObj>
                </mc:Choice>
                <mc:Fallback>
                  <p:oleObj name="Equation" r:id="rId17" imgW="634680" imgH="228600" progId="Equation.DSMT4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9" y="1485"/>
                          <a:ext cx="1272" cy="4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1403350" y="2955928"/>
            <a:ext cx="4918075" cy="1025526"/>
            <a:chOff x="960" y="1892"/>
            <a:chExt cx="3098" cy="646"/>
          </a:xfrm>
        </p:grpSpPr>
        <p:graphicFrame>
          <p:nvGraphicFramePr>
            <p:cNvPr id="13329" name="Object 14"/>
            <p:cNvGraphicFramePr>
              <a:graphicFrameLocks noChangeAspect="1"/>
            </p:cNvGraphicFramePr>
            <p:nvPr/>
          </p:nvGraphicFramePr>
          <p:xfrm>
            <a:off x="2748" y="2092"/>
            <a:ext cx="71" cy="1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950" name="公式" r:id="rId19" imgW="114151" imgH="215619" progId="Equation.3">
                    <p:embed/>
                  </p:oleObj>
                </mc:Choice>
                <mc:Fallback>
                  <p:oleObj name="公式" r:id="rId19" imgW="114151" imgH="215619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48" y="2092"/>
                          <a:ext cx="71" cy="1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30" name="Object 15"/>
            <p:cNvGraphicFramePr>
              <a:graphicFrameLocks noChangeAspect="1"/>
            </p:cNvGraphicFramePr>
            <p:nvPr/>
          </p:nvGraphicFramePr>
          <p:xfrm>
            <a:off x="2748" y="2092"/>
            <a:ext cx="71" cy="1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951" name="公式" r:id="rId21" imgW="114151" imgH="215619" progId="Equation.3">
                    <p:embed/>
                  </p:oleObj>
                </mc:Choice>
                <mc:Fallback>
                  <p:oleObj name="公式" r:id="rId21" imgW="114151" imgH="215619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48" y="2092"/>
                          <a:ext cx="71" cy="1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31" name="Object 16"/>
            <p:cNvGraphicFramePr>
              <a:graphicFrameLocks noChangeAspect="1"/>
            </p:cNvGraphicFramePr>
            <p:nvPr/>
          </p:nvGraphicFramePr>
          <p:xfrm>
            <a:off x="2748" y="2092"/>
            <a:ext cx="71" cy="1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952" name="公式" r:id="rId22" imgW="114151" imgH="215619" progId="Equation.3">
                    <p:embed/>
                  </p:oleObj>
                </mc:Choice>
                <mc:Fallback>
                  <p:oleObj name="公式" r:id="rId22" imgW="114151" imgH="215619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48" y="2092"/>
                          <a:ext cx="71" cy="1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32" name="Object 17"/>
            <p:cNvGraphicFramePr>
              <a:graphicFrameLocks noChangeAspect="1"/>
            </p:cNvGraphicFramePr>
            <p:nvPr/>
          </p:nvGraphicFramePr>
          <p:xfrm>
            <a:off x="2748" y="2092"/>
            <a:ext cx="71" cy="1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953" name="公式" r:id="rId23" imgW="114151" imgH="215619" progId="Equation.3">
                    <p:embed/>
                  </p:oleObj>
                </mc:Choice>
                <mc:Fallback>
                  <p:oleObj name="公式" r:id="rId23" imgW="114151" imgH="215619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48" y="2092"/>
                          <a:ext cx="71" cy="1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33" name="Text Box 18"/>
            <p:cNvSpPr txBox="1">
              <a:spLocks noChangeArrowheads="1"/>
            </p:cNvSpPr>
            <p:nvPr/>
          </p:nvSpPr>
          <p:spPr bwMode="auto">
            <a:xfrm>
              <a:off x="960" y="2016"/>
              <a:ext cx="206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3200" b="1">
                  <a:latin typeface="Times New Roman" pitchFamily="18" charset="0"/>
                </a:rPr>
                <a:t>即  </a:t>
              </a:r>
              <a:r>
                <a:rPr lang="en-US" altLang="zh-CN" sz="3200" b="1">
                  <a:latin typeface="Times New Roman" pitchFamily="18" charset="0"/>
                </a:rPr>
                <a:t>8 &lt; </a:t>
              </a:r>
              <a:r>
                <a:rPr lang="en-US" altLang="zh-CN" sz="3200" b="1" i="1">
                  <a:latin typeface="Times New Roman" pitchFamily="18" charset="0"/>
                </a:rPr>
                <a:t>y </a:t>
              </a:r>
              <a:r>
                <a:rPr lang="en-US" altLang="zh-CN" sz="3200" b="1">
                  <a:latin typeface="Times New Roman" pitchFamily="18" charset="0"/>
                </a:rPr>
                <a:t>&lt; 16 </a:t>
              </a:r>
              <a:endParaRPr lang="en-US" altLang="zh-CN" sz="3200" b="1">
                <a:solidFill>
                  <a:srgbClr val="FFFF00"/>
                </a:solidFill>
                <a:latin typeface="Times New Roman" pitchFamily="18" charset="0"/>
              </a:endParaRPr>
            </a:p>
          </p:txBody>
        </p:sp>
        <p:graphicFrame>
          <p:nvGraphicFramePr>
            <p:cNvPr id="13334" name="Object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9072010"/>
                </p:ext>
              </p:extLst>
            </p:nvPr>
          </p:nvGraphicFramePr>
          <p:xfrm>
            <a:off x="2619" y="1892"/>
            <a:ext cx="1439" cy="6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954" name="Equation" r:id="rId24" imgW="876240" imgH="393480" progId="Equation.DSMT4">
                    <p:embed/>
                  </p:oleObj>
                </mc:Choice>
                <mc:Fallback>
                  <p:oleObj name="Equation" r:id="rId24" imgW="876240" imgH="393480" progId="Equation.DSMT4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19" y="1892"/>
                          <a:ext cx="1439" cy="6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1333500" y="3893418"/>
            <a:ext cx="4081463" cy="1047750"/>
            <a:chOff x="840" y="2402"/>
            <a:chExt cx="2571" cy="660"/>
          </a:xfrm>
        </p:grpSpPr>
        <p:sp>
          <p:nvSpPr>
            <p:cNvPr id="13327" name="Text Box 21"/>
            <p:cNvSpPr txBox="1">
              <a:spLocks noChangeArrowheads="1"/>
            </p:cNvSpPr>
            <p:nvPr/>
          </p:nvSpPr>
          <p:spPr bwMode="auto">
            <a:xfrm>
              <a:off x="840" y="2544"/>
              <a:ext cx="69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3200" b="1">
                  <a:solidFill>
                    <a:srgbClr val="FFFF00"/>
                  </a:solidFill>
                  <a:latin typeface="Times New Roman" pitchFamily="18" charset="0"/>
                </a:rPr>
                <a:t> </a:t>
              </a:r>
              <a:r>
                <a:rPr lang="zh-CN" altLang="en-US" sz="3200" b="1">
                  <a:latin typeface="Times New Roman" pitchFamily="18" charset="0"/>
                </a:rPr>
                <a:t>此时</a:t>
              </a:r>
            </a:p>
          </p:txBody>
        </p:sp>
        <p:graphicFrame>
          <p:nvGraphicFramePr>
            <p:cNvPr id="13328" name="Object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66003863"/>
                </p:ext>
              </p:extLst>
            </p:nvPr>
          </p:nvGraphicFramePr>
          <p:xfrm>
            <a:off x="1516" y="2402"/>
            <a:ext cx="1895" cy="6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955" name="Equation" r:id="rId26" imgW="1130040" imgH="393480" progId="Equation.DSMT4">
                    <p:embed/>
                  </p:oleObj>
                </mc:Choice>
                <mc:Fallback>
                  <p:oleObj name="Equation" r:id="rId26" imgW="1130040" imgH="393480" progId="Equation.DSMT4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16" y="2402"/>
                          <a:ext cx="1895" cy="6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325" name="Rectangle 23"/>
          <p:cNvSpPr>
            <a:spLocks noChangeArrowheads="1"/>
          </p:cNvSpPr>
          <p:nvPr/>
        </p:nvSpPr>
        <p:spPr bwMode="auto">
          <a:xfrm>
            <a:off x="7086600" y="1477963"/>
            <a:ext cx="1573213" cy="579437"/>
          </a:xfrm>
          <a:prstGeom prst="rect">
            <a:avLst/>
          </a:prstGeom>
          <a:ln/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3200" b="1" i="1" dirty="0">
                <a:latin typeface="Times New Roman" pitchFamily="18" charset="0"/>
              </a:rPr>
              <a:t>Y</a:t>
            </a:r>
            <a:r>
              <a:rPr kumimoji="1" lang="en-US" altLang="zh-CN" sz="3200" b="1" dirty="0">
                <a:latin typeface="Times New Roman" pitchFamily="18" charset="0"/>
              </a:rPr>
              <a:t>=2</a:t>
            </a:r>
            <a:r>
              <a:rPr kumimoji="1" lang="en-US" altLang="zh-CN" sz="3200" b="1" i="1" dirty="0">
                <a:latin typeface="Times New Roman" pitchFamily="18" charset="0"/>
              </a:rPr>
              <a:t>X</a:t>
            </a:r>
            <a:r>
              <a:rPr kumimoji="1" lang="en-US" altLang="zh-CN" sz="3200" b="1" dirty="0">
                <a:latin typeface="Times New Roman" pitchFamily="18" charset="0"/>
              </a:rPr>
              <a:t>+8</a:t>
            </a:r>
            <a:endParaRPr kumimoji="1" lang="en-US" altLang="zh-CN" sz="3200" b="1" dirty="0">
              <a:solidFill>
                <a:srgbClr val="FFFF00"/>
              </a:solidFill>
              <a:latin typeface="Times New Roman" pitchFamily="18" charset="0"/>
            </a:endParaRPr>
          </a:p>
        </p:txBody>
      </p:sp>
      <p:graphicFrame>
        <p:nvGraphicFramePr>
          <p:cNvPr id="13326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3843414"/>
              </p:ext>
            </p:extLst>
          </p:nvPr>
        </p:nvGraphicFramePr>
        <p:xfrm>
          <a:off x="2343150" y="161925"/>
          <a:ext cx="3709440" cy="1051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56" name="Equation" r:id="rId28" imgW="1612800" imgH="457200" progId="Equation.DSMT4">
                  <p:embed/>
                </p:oleObj>
              </mc:Choice>
              <mc:Fallback>
                <p:oleObj name="Equation" r:id="rId28" imgW="1612800" imgH="457200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3150" y="161925"/>
                        <a:ext cx="3709440" cy="10515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59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59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25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9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395536" y="116930"/>
            <a:ext cx="7776864" cy="130621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108548" name="Text Box 4"/>
          <p:cNvSpPr txBox="1">
            <a:spLocks noChangeArrowheads="1"/>
          </p:cNvSpPr>
          <p:nvPr/>
        </p:nvSpPr>
        <p:spPr bwMode="auto">
          <a:xfrm>
            <a:off x="533400" y="1491804"/>
            <a:ext cx="6445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3600" b="1" dirty="0">
                <a:solidFill>
                  <a:srgbClr val="1407C1"/>
                </a:solidFill>
                <a:latin typeface="Times New Roman" pitchFamily="18" charset="0"/>
                <a:ea typeface="黑体" pitchFamily="49" charset="-122"/>
              </a:rPr>
              <a:t>解</a:t>
            </a:r>
          </a:p>
        </p:txBody>
      </p:sp>
      <p:graphicFrame>
        <p:nvGraphicFramePr>
          <p:cNvPr id="10854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5053396"/>
              </p:ext>
            </p:extLst>
          </p:nvPr>
        </p:nvGraphicFramePr>
        <p:xfrm>
          <a:off x="2085061" y="1443262"/>
          <a:ext cx="2927590" cy="6217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05" name="Equation" r:id="rId3" imgW="1117440" imgH="228600" progId="Equation.DSMT4">
                  <p:embed/>
                </p:oleObj>
              </mc:Choice>
              <mc:Fallback>
                <p:oleObj name="Equation" r:id="rId3" imgW="1117440" imgH="228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5061" y="1443262"/>
                        <a:ext cx="2927590" cy="6217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5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8020613"/>
              </p:ext>
            </p:extLst>
          </p:nvPr>
        </p:nvGraphicFramePr>
        <p:xfrm>
          <a:off x="3131840" y="2133154"/>
          <a:ext cx="2725831" cy="5517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06" name="Equation" r:id="rId5" imgW="1041120" imgH="203040" progId="Equation.DSMT4">
                  <p:embed/>
                </p:oleObj>
              </mc:Choice>
              <mc:Fallback>
                <p:oleObj name="Equation" r:id="rId5" imgW="1041120" imgH="2030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1840" y="2133154"/>
                        <a:ext cx="2725831" cy="5517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5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3112768"/>
              </p:ext>
            </p:extLst>
          </p:nvPr>
        </p:nvGraphicFramePr>
        <p:xfrm>
          <a:off x="1979613" y="3069258"/>
          <a:ext cx="4059086" cy="10532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07" name="Equation" r:id="rId7" imgW="1663560" imgH="431640" progId="Equation.DSMT4">
                  <p:embed/>
                </p:oleObj>
              </mc:Choice>
              <mc:Fallback>
                <p:oleObj name="Equation" r:id="rId7" imgW="1663560" imgH="4316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3069258"/>
                        <a:ext cx="4059086" cy="10532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5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5554624"/>
              </p:ext>
            </p:extLst>
          </p:nvPr>
        </p:nvGraphicFramePr>
        <p:xfrm>
          <a:off x="2987824" y="4077370"/>
          <a:ext cx="2485468" cy="10177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08" name="Equation" r:id="rId9" imgW="1054080" imgH="431640" progId="Equation.DSMT4">
                  <p:embed/>
                </p:oleObj>
              </mc:Choice>
              <mc:Fallback>
                <p:oleObj name="Equation" r:id="rId9" imgW="1054080" imgH="43164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824" y="4077370"/>
                        <a:ext cx="2485468" cy="10177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553" name="Text Box 9"/>
          <p:cNvSpPr txBox="1">
            <a:spLocks noChangeArrowheads="1"/>
          </p:cNvSpPr>
          <p:nvPr/>
        </p:nvSpPr>
        <p:spPr bwMode="auto">
          <a:xfrm>
            <a:off x="1127125" y="2565202"/>
            <a:ext cx="26638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3600" dirty="0">
                <a:latin typeface="Times New Roman" pitchFamily="18" charset="0"/>
                <a:ea typeface="楷体_GB2312"/>
                <a:cs typeface="楷体_GB2312"/>
              </a:rPr>
              <a:t>当</a:t>
            </a:r>
            <a:r>
              <a:rPr kumimoji="1" lang="en-US" altLang="zh-CN" sz="3600" i="1" dirty="0">
                <a:latin typeface="Times New Roman" pitchFamily="18" charset="0"/>
                <a:ea typeface="楷体_GB2312"/>
                <a:cs typeface="楷体_GB2312"/>
              </a:rPr>
              <a:t>a &gt; </a:t>
            </a:r>
            <a:r>
              <a:rPr kumimoji="1" lang="en-US" altLang="zh-CN" sz="3600" dirty="0">
                <a:latin typeface="Times New Roman" pitchFamily="18" charset="0"/>
                <a:ea typeface="楷体_GB2312"/>
                <a:cs typeface="楷体_GB2312"/>
              </a:rPr>
              <a:t>0 </a:t>
            </a:r>
            <a:r>
              <a:rPr kumimoji="1" lang="zh-CN" altLang="en-US" sz="3600" dirty="0">
                <a:latin typeface="Times New Roman" pitchFamily="18" charset="0"/>
                <a:ea typeface="楷体_GB2312"/>
                <a:cs typeface="楷体_GB2312"/>
              </a:rPr>
              <a:t>时，</a:t>
            </a:r>
          </a:p>
        </p:txBody>
      </p:sp>
      <p:sp>
        <p:nvSpPr>
          <p:cNvPr id="108554" name="AutoShape 10"/>
          <p:cNvSpPr>
            <a:spLocks noChangeArrowheads="1"/>
          </p:cNvSpPr>
          <p:nvPr/>
        </p:nvSpPr>
        <p:spPr bwMode="auto">
          <a:xfrm>
            <a:off x="838200" y="5445522"/>
            <a:ext cx="723900" cy="203200"/>
          </a:xfrm>
          <a:prstGeom prst="rightArrow">
            <a:avLst>
              <a:gd name="adj1" fmla="val 50000"/>
              <a:gd name="adj2" fmla="val 89063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0855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1996994"/>
              </p:ext>
            </p:extLst>
          </p:nvPr>
        </p:nvGraphicFramePr>
        <p:xfrm>
          <a:off x="2058854" y="5085482"/>
          <a:ext cx="3683208" cy="10177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09" name="Equation" r:id="rId11" imgW="1562040" imgH="431640" progId="Equation.DSMT4">
                  <p:embed/>
                </p:oleObj>
              </mc:Choice>
              <mc:Fallback>
                <p:oleObj name="Equation" r:id="rId11" imgW="1562040" imgH="43164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8854" y="5085482"/>
                        <a:ext cx="3683208" cy="10177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517525" y="116632"/>
            <a:ext cx="7081838" cy="1306513"/>
            <a:chOff x="326" y="164"/>
            <a:chExt cx="4461" cy="823"/>
          </a:xfrm>
        </p:grpSpPr>
        <p:sp>
          <p:nvSpPr>
            <p:cNvPr id="14347" name="Text Box 2"/>
            <p:cNvSpPr txBox="1">
              <a:spLocks noChangeArrowheads="1"/>
            </p:cNvSpPr>
            <p:nvPr/>
          </p:nvSpPr>
          <p:spPr bwMode="auto">
            <a:xfrm>
              <a:off x="326" y="172"/>
              <a:ext cx="2405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zh-CN" alt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黑体" pitchFamily="49" charset="-122"/>
                  <a:ea typeface="黑体" pitchFamily="49" charset="-122"/>
                </a:rPr>
                <a:t>例</a:t>
              </a:r>
              <a:r>
                <a:rPr kumimoji="1" lang="zh-CN" altLang="en-US" sz="3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itchFamily="18" charset="0"/>
                  <a:ea typeface="楷体_GB2312"/>
                  <a:cs typeface="楷体_GB2312"/>
                </a:rPr>
                <a:t> </a:t>
              </a:r>
              <a:r>
                <a:rPr kumimoji="1" lang="zh-CN" altLang="en-US" sz="3600" dirty="0">
                  <a:latin typeface="Times New Roman" pitchFamily="18" charset="0"/>
                  <a:ea typeface="楷体_GB2312"/>
                  <a:cs typeface="楷体_GB2312"/>
                </a:rPr>
                <a:t>已知 </a:t>
              </a:r>
              <a:r>
                <a:rPr kumimoji="1" lang="en-US" altLang="zh-CN" sz="3600" i="1" dirty="0">
                  <a:latin typeface="Times New Roman" pitchFamily="18" charset="0"/>
                  <a:ea typeface="楷体_GB2312"/>
                  <a:cs typeface="楷体_GB2312"/>
                </a:rPr>
                <a:t>X </a:t>
              </a:r>
              <a:r>
                <a:rPr kumimoji="1" lang="zh-CN" altLang="en-US" sz="3600" dirty="0">
                  <a:latin typeface="Times New Roman" pitchFamily="18" charset="0"/>
                  <a:ea typeface="楷体_GB2312"/>
                  <a:cs typeface="楷体_GB2312"/>
                </a:rPr>
                <a:t>的 </a:t>
              </a:r>
              <a:r>
                <a:rPr kumimoji="1" lang="en-US" altLang="zh-CN" sz="3600" dirty="0" err="1">
                  <a:latin typeface="Times New Roman" pitchFamily="18" charset="0"/>
                  <a:ea typeface="楷体_GB2312"/>
                  <a:cs typeface="楷体_GB2312"/>
                </a:rPr>
                <a:t>d.f.</a:t>
              </a:r>
              <a:r>
                <a:rPr kumimoji="1" lang="zh-CN" altLang="en-US" sz="3600" dirty="0">
                  <a:latin typeface="Times New Roman" pitchFamily="18" charset="0"/>
                  <a:ea typeface="楷体_GB2312"/>
                  <a:cs typeface="楷体_GB2312"/>
                </a:rPr>
                <a:t>为</a:t>
              </a:r>
            </a:p>
          </p:txBody>
        </p:sp>
        <p:graphicFrame>
          <p:nvGraphicFramePr>
            <p:cNvPr id="14348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54797370"/>
                </p:ext>
              </p:extLst>
            </p:nvPr>
          </p:nvGraphicFramePr>
          <p:xfrm>
            <a:off x="2673" y="164"/>
            <a:ext cx="2067" cy="3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910" name="Equation" r:id="rId13" imgW="1206360" imgH="228600" progId="Equation.DSMT4">
                    <p:embed/>
                  </p:oleObj>
                </mc:Choice>
                <mc:Fallback>
                  <p:oleObj name="Equation" r:id="rId13" imgW="1206360" imgH="228600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73" y="164"/>
                          <a:ext cx="2067" cy="3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50" name="Text Box 13"/>
            <p:cNvSpPr txBox="1">
              <a:spLocks noChangeArrowheads="1"/>
            </p:cNvSpPr>
            <p:nvPr/>
          </p:nvSpPr>
          <p:spPr bwMode="auto">
            <a:xfrm>
              <a:off x="793" y="583"/>
              <a:ext cx="399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3600" i="1" dirty="0" err="1" smtClean="0">
                  <a:latin typeface="Times New Roman" pitchFamily="18" charset="0"/>
                  <a:ea typeface="楷体_GB2312"/>
                  <a:cs typeface="楷体_GB2312"/>
                </a:rPr>
                <a:t>a</a:t>
              </a:r>
              <a:r>
                <a:rPr kumimoji="1" lang="en-US" altLang="zh-CN" sz="3600" dirty="0" err="1" smtClean="0">
                  <a:latin typeface="Times New Roman" pitchFamily="18" charset="0"/>
                  <a:ea typeface="楷体_GB2312"/>
                  <a:cs typeface="楷体_GB2312"/>
                </a:rPr>
                <a:t>,</a:t>
              </a:r>
              <a:r>
                <a:rPr kumimoji="1" lang="en-US" altLang="zh-CN" sz="3600" i="1" dirty="0" err="1" smtClean="0">
                  <a:latin typeface="Times New Roman" pitchFamily="18" charset="0"/>
                  <a:ea typeface="楷体_GB2312"/>
                  <a:cs typeface="楷体_GB2312"/>
                </a:rPr>
                <a:t>b</a:t>
              </a:r>
              <a:r>
                <a:rPr kumimoji="1" lang="zh-CN" altLang="en-US" sz="3600" dirty="0" smtClean="0">
                  <a:latin typeface="Times New Roman" pitchFamily="18" charset="0"/>
                  <a:ea typeface="楷体_GB2312"/>
                  <a:cs typeface="楷体_GB2312"/>
                </a:rPr>
                <a:t>为</a:t>
              </a:r>
              <a:r>
                <a:rPr kumimoji="1" lang="zh-CN" altLang="en-US" sz="3600" dirty="0">
                  <a:latin typeface="Times New Roman" pitchFamily="18" charset="0"/>
                  <a:ea typeface="楷体_GB2312"/>
                  <a:cs typeface="楷体_GB2312"/>
                </a:rPr>
                <a:t>常数，且</a:t>
              </a:r>
              <a:r>
                <a:rPr kumimoji="1" lang="zh-CN" altLang="en-US" sz="3600" i="1" dirty="0">
                  <a:latin typeface="Times New Roman" pitchFamily="18" charset="0"/>
                  <a:ea typeface="楷体_GB2312"/>
                  <a:cs typeface="楷体_GB2312"/>
                </a:rPr>
                <a:t> </a:t>
              </a:r>
              <a:r>
                <a:rPr kumimoji="1" lang="en-US" altLang="zh-CN" sz="3600" i="1" dirty="0">
                  <a:latin typeface="Times New Roman" pitchFamily="18" charset="0"/>
                  <a:ea typeface="楷体_GB2312"/>
                  <a:cs typeface="楷体_GB2312"/>
                </a:rPr>
                <a:t>a </a:t>
              </a:r>
              <a:r>
                <a:rPr kumimoji="1" lang="en-US" altLang="zh-CN" sz="3600" i="1" dirty="0">
                  <a:latin typeface="Times New Roman" pitchFamily="18" charset="0"/>
                  <a:ea typeface="楷体_GB2312"/>
                  <a:cs typeface="楷体_GB2312"/>
                  <a:sym typeface="Symbol" pitchFamily="18" charset="2"/>
                </a:rPr>
                <a:t> </a:t>
              </a:r>
              <a:r>
                <a:rPr kumimoji="1" lang="en-US" altLang="zh-CN" sz="3600" dirty="0">
                  <a:latin typeface="Times New Roman" pitchFamily="18" charset="0"/>
                  <a:ea typeface="楷体_GB2312"/>
                  <a:cs typeface="楷体_GB2312"/>
                  <a:sym typeface="Symbol" pitchFamily="18" charset="2"/>
                </a:rPr>
                <a:t>0, </a:t>
              </a:r>
              <a:r>
                <a:rPr kumimoji="1" lang="zh-CN" altLang="en-US" sz="3600" dirty="0">
                  <a:latin typeface="Times New Roman" pitchFamily="18" charset="0"/>
                  <a:ea typeface="楷体_GB2312"/>
                  <a:cs typeface="楷体_GB2312"/>
                  <a:sym typeface="Symbol" pitchFamily="18" charset="2"/>
                </a:rPr>
                <a:t>求 </a:t>
              </a:r>
              <a:r>
                <a:rPr kumimoji="1" lang="en-US" altLang="zh-CN" sz="3600" i="1" dirty="0" err="1">
                  <a:latin typeface="Times New Roman" pitchFamily="18" charset="0"/>
                  <a:ea typeface="楷体_GB2312"/>
                  <a:cs typeface="楷体_GB2312"/>
                  <a:sym typeface="Symbol" pitchFamily="18" charset="2"/>
                </a:rPr>
                <a:t>f</a:t>
              </a:r>
              <a:r>
                <a:rPr kumimoji="1" lang="en-US" altLang="zh-CN" sz="3600" i="1" baseline="-25000" dirty="0" err="1">
                  <a:latin typeface="Times New Roman" pitchFamily="18" charset="0"/>
                  <a:ea typeface="楷体_GB2312"/>
                  <a:cs typeface="楷体_GB2312"/>
                  <a:sym typeface="Symbol" pitchFamily="18" charset="2"/>
                </a:rPr>
                <a:t>Y</a:t>
              </a:r>
              <a:r>
                <a:rPr kumimoji="1" lang="en-US" altLang="zh-CN" sz="3600" i="1" baseline="-25000" dirty="0">
                  <a:latin typeface="Times New Roman" pitchFamily="18" charset="0"/>
                  <a:ea typeface="楷体_GB2312"/>
                  <a:cs typeface="楷体_GB2312"/>
                  <a:sym typeface="Symbol" pitchFamily="18" charset="2"/>
                </a:rPr>
                <a:t> </a:t>
              </a:r>
              <a:r>
                <a:rPr kumimoji="1" lang="en-US" altLang="zh-CN" sz="3600" dirty="0">
                  <a:latin typeface="Times New Roman" pitchFamily="18" charset="0"/>
                  <a:ea typeface="楷体_GB2312"/>
                  <a:cs typeface="楷体_GB2312"/>
                  <a:sym typeface="Symbol" pitchFamily="18" charset="2"/>
                </a:rPr>
                <a:t>( </a:t>
              </a:r>
              <a:r>
                <a:rPr kumimoji="1" lang="en-US" altLang="zh-CN" sz="3600" i="1" dirty="0">
                  <a:latin typeface="Times New Roman" pitchFamily="18" charset="0"/>
                  <a:ea typeface="楷体_GB2312"/>
                  <a:cs typeface="楷体_GB2312"/>
                  <a:sym typeface="Symbol" pitchFamily="18" charset="2"/>
                </a:rPr>
                <a:t>y </a:t>
              </a:r>
              <a:r>
                <a:rPr kumimoji="1" lang="en-US" altLang="zh-CN" sz="3600" dirty="0">
                  <a:latin typeface="Times New Roman" pitchFamily="18" charset="0"/>
                  <a:ea typeface="楷体_GB2312"/>
                  <a:cs typeface="楷体_GB2312"/>
                  <a:sym typeface="Symbol" pitchFamily="18" charset="2"/>
                </a:rPr>
                <a:t>)</a:t>
              </a:r>
              <a:endParaRPr kumimoji="1" lang="en-US" altLang="zh-CN" sz="3600" dirty="0">
                <a:latin typeface="Times New Roman" pitchFamily="18" charset="0"/>
                <a:ea typeface="楷体_GB2312"/>
                <a:cs typeface="楷体_GB231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8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8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8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8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8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8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8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8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8" grpId="0" autoUpdateAnimBg="0"/>
      <p:bldP spid="108553" grpId="0" autoUpdateAnimBg="0"/>
      <p:bldP spid="10855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Text Box 2"/>
          <p:cNvSpPr txBox="1">
            <a:spLocks noChangeArrowheads="1"/>
          </p:cNvSpPr>
          <p:nvPr/>
        </p:nvSpPr>
        <p:spPr bwMode="auto">
          <a:xfrm>
            <a:off x="1260103" y="116632"/>
            <a:ext cx="26638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3600">
                <a:latin typeface="Times New Roman" pitchFamily="18" charset="0"/>
                <a:ea typeface="楷体_GB2312"/>
                <a:cs typeface="楷体_GB2312"/>
              </a:rPr>
              <a:t>当</a:t>
            </a:r>
            <a:r>
              <a:rPr kumimoji="1" lang="en-US" altLang="zh-CN" sz="3600" i="1">
                <a:latin typeface="Times New Roman" pitchFamily="18" charset="0"/>
                <a:ea typeface="楷体_GB2312"/>
                <a:cs typeface="楷体_GB2312"/>
              </a:rPr>
              <a:t>a &lt; </a:t>
            </a:r>
            <a:r>
              <a:rPr kumimoji="1" lang="en-US" altLang="zh-CN" sz="3600">
                <a:latin typeface="Times New Roman" pitchFamily="18" charset="0"/>
                <a:ea typeface="楷体_GB2312"/>
                <a:cs typeface="楷体_GB2312"/>
              </a:rPr>
              <a:t>0 </a:t>
            </a:r>
            <a:r>
              <a:rPr kumimoji="1" lang="zh-CN" altLang="en-US" sz="3600">
                <a:latin typeface="Times New Roman" pitchFamily="18" charset="0"/>
                <a:ea typeface="楷体_GB2312"/>
                <a:cs typeface="楷体_GB2312"/>
              </a:rPr>
              <a:t>时，</a:t>
            </a:r>
          </a:p>
        </p:txBody>
      </p:sp>
      <p:graphicFrame>
        <p:nvGraphicFramePr>
          <p:cNvPr id="10752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9905230"/>
              </p:ext>
            </p:extLst>
          </p:nvPr>
        </p:nvGraphicFramePr>
        <p:xfrm>
          <a:off x="2522090" y="717928"/>
          <a:ext cx="3947420" cy="10580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38" name="Equation" r:id="rId3" imgW="1663560" imgH="431640" progId="Equation.DSMT4">
                  <p:embed/>
                </p:oleObj>
              </mc:Choice>
              <mc:Fallback>
                <p:oleObj name="Equation" r:id="rId3" imgW="1663560" imgH="4316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2090" y="717928"/>
                        <a:ext cx="3947420" cy="10580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2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4703252"/>
              </p:ext>
            </p:extLst>
          </p:nvPr>
        </p:nvGraphicFramePr>
        <p:xfrm>
          <a:off x="3419872" y="1800672"/>
          <a:ext cx="3300857" cy="112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39" name="Equation" r:id="rId5" imgW="1244520" imgH="431640" progId="Equation.DSMT4">
                  <p:embed/>
                </p:oleObj>
              </mc:Choice>
              <mc:Fallback>
                <p:oleObj name="Equation" r:id="rId5" imgW="1244520" imgH="4316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872" y="1800672"/>
                        <a:ext cx="3300857" cy="112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525" name="AutoShape 5"/>
          <p:cNvSpPr>
            <a:spLocks noChangeArrowheads="1"/>
          </p:cNvSpPr>
          <p:nvPr/>
        </p:nvSpPr>
        <p:spPr bwMode="auto">
          <a:xfrm>
            <a:off x="635000" y="3635905"/>
            <a:ext cx="889000" cy="155575"/>
          </a:xfrm>
          <a:prstGeom prst="rightArrow">
            <a:avLst>
              <a:gd name="adj1" fmla="val 50000"/>
              <a:gd name="adj2" fmla="val 14285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0752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8849535"/>
              </p:ext>
            </p:extLst>
          </p:nvPr>
        </p:nvGraphicFramePr>
        <p:xfrm>
          <a:off x="2508634" y="3068960"/>
          <a:ext cx="4151598" cy="12148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40" name="Equation" r:id="rId7" imgW="1663560" imgH="431640" progId="Equation.DSMT4">
                  <p:embed/>
                </p:oleObj>
              </mc:Choice>
              <mc:Fallback>
                <p:oleObj name="Equation" r:id="rId7" imgW="1663560" imgH="4316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634" y="3068960"/>
                        <a:ext cx="4151598" cy="12148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527" name="Text Box 7"/>
          <p:cNvSpPr txBox="1">
            <a:spLocks noChangeArrowheads="1"/>
          </p:cNvSpPr>
          <p:nvPr/>
        </p:nvSpPr>
        <p:spPr bwMode="auto">
          <a:xfrm>
            <a:off x="517525" y="4899555"/>
            <a:ext cx="641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3600">
                <a:latin typeface="Times New Roman" pitchFamily="18" charset="0"/>
                <a:ea typeface="楷体_GB2312"/>
                <a:cs typeface="楷体_GB2312"/>
              </a:rPr>
              <a:t>故</a:t>
            </a:r>
          </a:p>
        </p:txBody>
      </p:sp>
      <p:sp>
        <p:nvSpPr>
          <p:cNvPr id="107529" name="Rectangle 9"/>
          <p:cNvSpPr>
            <a:spLocks noChangeArrowheads="1"/>
          </p:cNvSpPr>
          <p:nvPr/>
        </p:nvSpPr>
        <p:spPr bwMode="auto">
          <a:xfrm>
            <a:off x="2057400" y="4626505"/>
            <a:ext cx="5178896" cy="1219200"/>
          </a:xfrm>
          <a:prstGeom prst="rect">
            <a:avLst/>
          </a:prstGeom>
          <a:ln>
            <a:headEnd/>
            <a:tailEnd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0752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7817551"/>
              </p:ext>
            </p:extLst>
          </p:nvPr>
        </p:nvGraphicFramePr>
        <p:xfrm>
          <a:off x="2143113" y="4592208"/>
          <a:ext cx="4733143" cy="12591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41" name="Equation" r:id="rId9" imgW="1650960" imgH="431640" progId="Equation.DSMT4">
                  <p:embed/>
                </p:oleObj>
              </mc:Choice>
              <mc:Fallback>
                <p:oleObj name="Equation" r:id="rId9" imgW="1650960" imgH="43164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13" y="4592208"/>
                        <a:ext cx="4733143" cy="12591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7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7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7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7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07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07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07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5" grpId="0" animBg="1"/>
      <p:bldP spid="107527" grpId="0" autoUpdateAnimBg="0"/>
      <p:bldP spid="10752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Text Box 2"/>
          <p:cNvSpPr txBox="1">
            <a:spLocks noChangeArrowheads="1"/>
          </p:cNvSpPr>
          <p:nvPr/>
        </p:nvSpPr>
        <p:spPr bwMode="auto">
          <a:xfrm>
            <a:off x="685800" y="116632"/>
            <a:ext cx="75057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黑体" pitchFamily="49" charset="-122"/>
              </a:rPr>
              <a:t>例如</a:t>
            </a:r>
            <a:r>
              <a:rPr kumimoji="1" lang="zh-CN" altLang="en-US" sz="3600" dirty="0">
                <a:solidFill>
                  <a:srgbClr val="66FFFF"/>
                </a:solidFill>
                <a:latin typeface="Times New Roman" pitchFamily="18" charset="0"/>
                <a:ea typeface="黑体" pitchFamily="49" charset="-122"/>
              </a:rPr>
              <a:t>   </a:t>
            </a:r>
            <a:r>
              <a:rPr kumimoji="1" lang="zh-CN" altLang="en-US" sz="3600" dirty="0">
                <a:latin typeface="Times New Roman" pitchFamily="18" charset="0"/>
                <a:ea typeface="楷体_GB2312"/>
                <a:cs typeface="楷体_GB2312"/>
              </a:rPr>
              <a:t>设 </a:t>
            </a:r>
            <a:r>
              <a:rPr kumimoji="1" lang="en-US" altLang="zh-CN" sz="3600" i="1" dirty="0">
                <a:latin typeface="Times New Roman" pitchFamily="18" charset="0"/>
                <a:ea typeface="楷体_GB2312"/>
                <a:cs typeface="楷体_GB2312"/>
              </a:rPr>
              <a:t>X ~ N </a:t>
            </a:r>
            <a:r>
              <a:rPr kumimoji="1" lang="en-US" altLang="zh-CN" sz="3600" dirty="0">
                <a:latin typeface="Times New Roman" pitchFamily="18" charset="0"/>
                <a:ea typeface="楷体_GB2312"/>
                <a:cs typeface="楷体_GB2312"/>
              </a:rPr>
              <a:t>(</a:t>
            </a:r>
            <a:r>
              <a:rPr kumimoji="1" lang="en-US" altLang="zh-CN" sz="3600" i="1" dirty="0">
                <a:latin typeface="Times New Roman" pitchFamily="18" charset="0"/>
                <a:ea typeface="楷体_GB2312"/>
                <a:cs typeface="楷体_GB2312"/>
                <a:sym typeface="Symbol" pitchFamily="18" charset="2"/>
              </a:rPr>
              <a:t> ,</a:t>
            </a:r>
            <a:r>
              <a:rPr kumimoji="1" lang="en-US" altLang="zh-CN" sz="3600" i="1" baseline="30000" dirty="0">
                <a:latin typeface="Times New Roman" pitchFamily="18" charset="0"/>
                <a:ea typeface="楷体_GB2312"/>
                <a:cs typeface="楷体_GB2312"/>
                <a:sym typeface="Symbol" pitchFamily="18" charset="2"/>
              </a:rPr>
              <a:t>2</a:t>
            </a:r>
            <a:r>
              <a:rPr kumimoji="1" lang="en-US" altLang="zh-CN" sz="3600" dirty="0">
                <a:latin typeface="Times New Roman" pitchFamily="18" charset="0"/>
                <a:ea typeface="楷体_GB2312"/>
                <a:cs typeface="楷体_GB2312"/>
              </a:rPr>
              <a:t>) , </a:t>
            </a:r>
            <a:r>
              <a:rPr kumimoji="1" lang="en-US" altLang="zh-CN" sz="3600" i="1" dirty="0">
                <a:latin typeface="Times New Roman" pitchFamily="18" charset="0"/>
                <a:ea typeface="楷体_GB2312"/>
                <a:cs typeface="楷体_GB2312"/>
              </a:rPr>
              <a:t>Y = a X +b, </a:t>
            </a:r>
            <a:r>
              <a:rPr kumimoji="1" lang="zh-CN" altLang="en-US" sz="3600" dirty="0">
                <a:latin typeface="Times New Roman" pitchFamily="18" charset="0"/>
                <a:ea typeface="楷体_GB2312"/>
                <a:cs typeface="楷体_GB2312"/>
              </a:rPr>
              <a:t>则</a:t>
            </a:r>
          </a:p>
        </p:txBody>
      </p:sp>
      <p:graphicFrame>
        <p:nvGraphicFramePr>
          <p:cNvPr id="12083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5140563"/>
              </p:ext>
            </p:extLst>
          </p:nvPr>
        </p:nvGraphicFramePr>
        <p:xfrm>
          <a:off x="1861235" y="851677"/>
          <a:ext cx="3790885" cy="1136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58" name="Equation" r:id="rId3" imgW="1650960" imgH="431640" progId="Equation.DSMT4">
                  <p:embed/>
                </p:oleObj>
              </mc:Choice>
              <mc:Fallback>
                <p:oleObj name="Equation" r:id="rId3" imgW="1650960" imgH="4316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1235" y="851677"/>
                        <a:ext cx="3790885" cy="11365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3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5119063"/>
              </p:ext>
            </p:extLst>
          </p:nvPr>
        </p:nvGraphicFramePr>
        <p:xfrm>
          <a:off x="2727208" y="2068345"/>
          <a:ext cx="3345097" cy="135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59" name="Equation" r:id="rId5" imgW="1396800" imgH="482400" progId="Equation.DSMT4">
                  <p:embed/>
                </p:oleObj>
              </mc:Choice>
              <mc:Fallback>
                <p:oleObj name="Equation" r:id="rId5" imgW="1396800" imgH="482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7208" y="2068345"/>
                        <a:ext cx="3345097" cy="135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3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7360902"/>
              </p:ext>
            </p:extLst>
          </p:nvPr>
        </p:nvGraphicFramePr>
        <p:xfrm>
          <a:off x="6516216" y="2559520"/>
          <a:ext cx="2207015" cy="564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60" name="Equation" r:id="rId7" imgW="749160" imgH="164880" progId="Equation.DSMT4">
                  <p:embed/>
                </p:oleObj>
              </mc:Choice>
              <mc:Fallback>
                <p:oleObj name="Equation" r:id="rId7" imgW="749160" imgH="16488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6216" y="2559520"/>
                        <a:ext cx="2207015" cy="564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0838" name="Text Box 6"/>
          <p:cNvSpPr txBox="1">
            <a:spLocks noChangeArrowheads="1"/>
          </p:cNvSpPr>
          <p:nvPr/>
        </p:nvSpPr>
        <p:spPr bwMode="auto">
          <a:xfrm>
            <a:off x="1907704" y="3560872"/>
            <a:ext cx="439248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3600" i="1" dirty="0">
                <a:solidFill>
                  <a:srgbClr val="1407C1"/>
                </a:solidFill>
                <a:latin typeface="Times New Roman" pitchFamily="18" charset="0"/>
                <a:ea typeface="楷体_GB2312"/>
                <a:cs typeface="楷体_GB2312"/>
              </a:rPr>
              <a:t>Y ~ N </a:t>
            </a:r>
            <a:r>
              <a:rPr kumimoji="1" lang="en-US" altLang="zh-CN" sz="3600" dirty="0">
                <a:solidFill>
                  <a:srgbClr val="1407C1"/>
                </a:solidFill>
                <a:latin typeface="Times New Roman" pitchFamily="18" charset="0"/>
                <a:ea typeface="楷体_GB2312"/>
                <a:cs typeface="楷体_GB2312"/>
              </a:rPr>
              <a:t>( </a:t>
            </a:r>
            <a:r>
              <a:rPr kumimoji="1" lang="en-US" altLang="zh-CN" sz="3600" i="1" dirty="0">
                <a:solidFill>
                  <a:srgbClr val="1407C1"/>
                </a:solidFill>
                <a:latin typeface="Times New Roman" pitchFamily="18" charset="0"/>
                <a:ea typeface="楷体_GB2312"/>
                <a:cs typeface="楷体_GB2312"/>
              </a:rPr>
              <a:t>a</a:t>
            </a:r>
            <a:r>
              <a:rPr kumimoji="1" lang="en-US" altLang="zh-CN" sz="3600" i="1" dirty="0">
                <a:solidFill>
                  <a:srgbClr val="1407C1"/>
                </a:solidFill>
                <a:latin typeface="Times New Roman" pitchFamily="18" charset="0"/>
                <a:ea typeface="楷体_GB2312"/>
                <a:cs typeface="楷体_GB2312"/>
                <a:sym typeface="Symbol" pitchFamily="18" charset="2"/>
              </a:rPr>
              <a:t> +b,  a</a:t>
            </a:r>
            <a:r>
              <a:rPr kumimoji="1" lang="en-US" altLang="zh-CN" sz="3600" baseline="30000" dirty="0">
                <a:solidFill>
                  <a:srgbClr val="1407C1"/>
                </a:solidFill>
                <a:latin typeface="Times New Roman" pitchFamily="18" charset="0"/>
                <a:ea typeface="楷体_GB2312"/>
                <a:cs typeface="楷体_GB2312"/>
                <a:sym typeface="Symbol" pitchFamily="18" charset="2"/>
              </a:rPr>
              <a:t>2</a:t>
            </a:r>
            <a:r>
              <a:rPr kumimoji="1" lang="en-US" altLang="zh-CN" sz="3600" i="1" dirty="0">
                <a:solidFill>
                  <a:srgbClr val="1407C1"/>
                </a:solidFill>
                <a:latin typeface="Times New Roman" pitchFamily="18" charset="0"/>
                <a:ea typeface="楷体_GB2312"/>
                <a:cs typeface="楷体_GB2312"/>
                <a:sym typeface="Symbol" pitchFamily="18" charset="2"/>
              </a:rPr>
              <a:t></a:t>
            </a:r>
            <a:r>
              <a:rPr kumimoji="1" lang="en-US" altLang="zh-CN" sz="3600" baseline="30000" dirty="0">
                <a:solidFill>
                  <a:srgbClr val="1407C1"/>
                </a:solidFill>
                <a:latin typeface="Times New Roman" pitchFamily="18" charset="0"/>
                <a:ea typeface="楷体_GB2312"/>
                <a:cs typeface="楷体_GB2312"/>
                <a:sym typeface="Symbol" pitchFamily="18" charset="2"/>
              </a:rPr>
              <a:t>2 </a:t>
            </a:r>
            <a:r>
              <a:rPr kumimoji="1" lang="en-US" altLang="zh-CN" sz="3600" dirty="0">
                <a:solidFill>
                  <a:srgbClr val="1407C1"/>
                </a:solidFill>
                <a:latin typeface="Times New Roman" pitchFamily="18" charset="0"/>
                <a:ea typeface="楷体_GB2312"/>
                <a:cs typeface="楷体_GB2312"/>
              </a:rPr>
              <a:t>)</a:t>
            </a:r>
            <a:endParaRPr kumimoji="1" lang="en-US" altLang="zh-CN" sz="3600" i="1" dirty="0">
              <a:solidFill>
                <a:srgbClr val="1407C1"/>
              </a:solidFill>
              <a:latin typeface="Times New Roman" pitchFamily="18" charset="0"/>
              <a:ea typeface="楷体_GB2312"/>
              <a:cs typeface="楷体_GB2312"/>
            </a:endParaRPr>
          </a:p>
        </p:txBody>
      </p:sp>
      <p:sp>
        <p:nvSpPr>
          <p:cNvPr id="120839" name="Text Box 7"/>
          <p:cNvSpPr txBox="1">
            <a:spLocks noChangeArrowheads="1"/>
          </p:cNvSpPr>
          <p:nvPr/>
        </p:nvSpPr>
        <p:spPr bwMode="auto">
          <a:xfrm>
            <a:off x="685800" y="4307632"/>
            <a:ext cx="5670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3600" dirty="0">
                <a:latin typeface="Times New Roman" pitchFamily="18" charset="0"/>
                <a:ea typeface="黑体" pitchFamily="49" charset="-122"/>
              </a:rPr>
              <a:t>特别地</a:t>
            </a:r>
            <a:r>
              <a:rPr kumimoji="1" lang="zh-CN" altLang="en-US" sz="3600" dirty="0">
                <a:latin typeface="Times New Roman" pitchFamily="18" charset="0"/>
                <a:ea typeface="楷体_GB2312"/>
                <a:cs typeface="楷体_GB2312"/>
              </a:rPr>
              <a:t> ，若 </a:t>
            </a:r>
            <a:r>
              <a:rPr kumimoji="1" lang="en-US" altLang="zh-CN" sz="3600" i="1" dirty="0">
                <a:latin typeface="Times New Roman" pitchFamily="18" charset="0"/>
                <a:ea typeface="楷体_GB2312"/>
                <a:cs typeface="楷体_GB2312"/>
              </a:rPr>
              <a:t>X ~ N </a:t>
            </a:r>
            <a:r>
              <a:rPr kumimoji="1" lang="en-US" altLang="zh-CN" sz="3600" dirty="0">
                <a:latin typeface="Times New Roman" pitchFamily="18" charset="0"/>
                <a:ea typeface="楷体_GB2312"/>
                <a:cs typeface="楷体_GB2312"/>
              </a:rPr>
              <a:t>( </a:t>
            </a:r>
            <a:r>
              <a:rPr kumimoji="1" lang="en-US" altLang="zh-CN" sz="3600" i="1" dirty="0">
                <a:latin typeface="Times New Roman" pitchFamily="18" charset="0"/>
                <a:ea typeface="楷体_GB2312"/>
                <a:cs typeface="楷体_GB2312"/>
                <a:sym typeface="Symbol" pitchFamily="18" charset="2"/>
              </a:rPr>
              <a:t> </a:t>
            </a:r>
            <a:r>
              <a:rPr kumimoji="1" lang="en-US" altLang="zh-CN" sz="3600" dirty="0">
                <a:latin typeface="Times New Roman" pitchFamily="18" charset="0"/>
                <a:ea typeface="楷体_GB2312"/>
                <a:cs typeface="楷体_GB2312"/>
                <a:sym typeface="Symbol" pitchFamily="18" charset="2"/>
              </a:rPr>
              <a:t>,</a:t>
            </a:r>
            <a:r>
              <a:rPr kumimoji="1" lang="en-US" altLang="zh-CN" sz="3600" i="1" dirty="0">
                <a:latin typeface="Times New Roman" pitchFamily="18" charset="0"/>
                <a:ea typeface="楷体_GB2312"/>
                <a:cs typeface="楷体_GB2312"/>
                <a:sym typeface="Symbol" pitchFamily="18" charset="2"/>
              </a:rPr>
              <a:t> </a:t>
            </a:r>
            <a:r>
              <a:rPr kumimoji="1" lang="en-US" altLang="zh-CN" sz="3600" baseline="30000" dirty="0">
                <a:latin typeface="Times New Roman" pitchFamily="18" charset="0"/>
                <a:ea typeface="楷体_GB2312"/>
                <a:cs typeface="楷体_GB2312"/>
                <a:sym typeface="Symbol" pitchFamily="18" charset="2"/>
              </a:rPr>
              <a:t>2</a:t>
            </a:r>
            <a:r>
              <a:rPr kumimoji="1" lang="en-US" altLang="zh-CN" sz="3600" dirty="0">
                <a:latin typeface="Times New Roman" pitchFamily="18" charset="0"/>
                <a:ea typeface="楷体_GB2312"/>
                <a:cs typeface="楷体_GB2312"/>
              </a:rPr>
              <a:t>) , </a:t>
            </a:r>
          </a:p>
        </p:txBody>
      </p:sp>
      <p:graphicFrame>
        <p:nvGraphicFramePr>
          <p:cNvPr id="12084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1877272"/>
              </p:ext>
            </p:extLst>
          </p:nvPr>
        </p:nvGraphicFramePr>
        <p:xfrm>
          <a:off x="3275856" y="5180856"/>
          <a:ext cx="2988409" cy="10239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61" name="Equation" r:id="rId9" imgW="1269720" imgH="393480" progId="Equation.DSMT4">
                  <p:embed/>
                </p:oleObj>
              </mc:Choice>
              <mc:Fallback>
                <p:oleObj name="Equation" r:id="rId9" imgW="1269720" imgH="39348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856" y="5180856"/>
                        <a:ext cx="2988409" cy="10239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0841" name="Rectangle 9"/>
          <p:cNvSpPr>
            <a:spLocks noChangeArrowheads="1"/>
          </p:cNvSpPr>
          <p:nvPr/>
        </p:nvSpPr>
        <p:spPr bwMode="auto">
          <a:xfrm>
            <a:off x="2209800" y="5418882"/>
            <a:ext cx="641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3600">
                <a:latin typeface="Times New Roman" pitchFamily="18" charset="0"/>
                <a:ea typeface="黑体" pitchFamily="49" charset="-122"/>
              </a:rPr>
              <a:t>则</a:t>
            </a:r>
          </a:p>
        </p:txBody>
      </p:sp>
      <p:sp>
        <p:nvSpPr>
          <p:cNvPr id="2" name="圆角矩形标注 1"/>
          <p:cNvSpPr/>
          <p:nvPr/>
        </p:nvSpPr>
        <p:spPr>
          <a:xfrm>
            <a:off x="6300192" y="4603543"/>
            <a:ext cx="2232248" cy="937353"/>
          </a:xfrm>
          <a:prstGeom prst="wedgeRoundRectCallout">
            <a:avLst>
              <a:gd name="adj1" fmla="val -110580"/>
              <a:gd name="adj2" fmla="val 45499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1/</a:t>
            </a:r>
            <a:r>
              <a:rPr kumimoji="1" lang="en-US" altLang="zh-CN" sz="3200" i="1" dirty="0">
                <a:latin typeface="Times New Roman" pitchFamily="18" charset="0"/>
                <a:ea typeface="楷体_GB231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kumimoji="1" lang="en-US" altLang="zh-CN" sz="3200" i="1" dirty="0" smtClean="0">
                <a:latin typeface="Times New Roman" pitchFamily="18" charset="0"/>
                <a:ea typeface="楷体_GB2312"/>
                <a:cs typeface="Times New Roman" panose="02020603050405020304" pitchFamily="18" charset="0"/>
                <a:sym typeface="Symbol" pitchFamily="18" charset="2"/>
              </a:rPr>
              <a:t></a:t>
            </a:r>
          </a:p>
          <a:p>
            <a:pPr algn="ctr"/>
            <a:r>
              <a:rPr kumimoji="1" lang="en-US" altLang="zh-CN" sz="3200" i="1" dirty="0" smtClean="0">
                <a:latin typeface="Times New Roman" pitchFamily="18" charset="0"/>
                <a:cs typeface="Times New Roman" panose="02020603050405020304" pitchFamily="18" charset="0"/>
                <a:sym typeface="Symbol" pitchFamily="18" charset="2"/>
              </a:rPr>
              <a:t>b= -</a:t>
            </a:r>
            <a:r>
              <a:rPr kumimoji="1" lang="en-US" altLang="zh-CN" sz="3200" i="1" dirty="0">
                <a:latin typeface="Times New Roman" pitchFamily="18" charset="0"/>
                <a:ea typeface="楷体_GB2312"/>
                <a:cs typeface="Times New Roman" panose="02020603050405020304" pitchFamily="18" charset="0"/>
                <a:sym typeface="Symbol" pitchFamily="18" charset="2"/>
              </a:rPr>
              <a:t>  </a:t>
            </a:r>
            <a:r>
              <a:rPr kumimoji="1" lang="en-US" altLang="zh-CN" sz="3200" dirty="0" smtClean="0">
                <a:latin typeface="Times New Roman" pitchFamily="18" charset="0"/>
                <a:ea typeface="楷体_GB2312"/>
                <a:cs typeface="Times New Roman" panose="02020603050405020304" pitchFamily="18" charset="0"/>
                <a:sym typeface="Symbol" pitchFamily="18" charset="2"/>
              </a:rPr>
              <a:t>/</a:t>
            </a:r>
            <a:r>
              <a:rPr kumimoji="1" lang="en-US" altLang="zh-CN" sz="3200" i="1" dirty="0" smtClean="0">
                <a:latin typeface="Times New Roman" pitchFamily="18" charset="0"/>
                <a:ea typeface="楷体_GB2312"/>
                <a:cs typeface="Times New Roman" panose="02020603050405020304" pitchFamily="18" charset="0"/>
                <a:sym typeface="Symbol" pitchFamily="18" charset="2"/>
              </a:rPr>
              <a:t> 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0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0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0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20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20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20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20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8" grpId="0" autoUpdateAnimBg="0"/>
      <p:bldP spid="120839" grpId="0" autoUpdateAnimBg="0"/>
      <p:bldP spid="120841" grpId="0" autoUpdateAnimBg="0"/>
      <p:bldP spid="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9"/>
          <p:cNvSpPr>
            <a:spLocks noChangeArrowheads="1"/>
          </p:cNvSpPr>
          <p:nvPr/>
        </p:nvSpPr>
        <p:spPr bwMode="auto">
          <a:xfrm>
            <a:off x="825500" y="4443314"/>
            <a:ext cx="8109646" cy="1572344"/>
          </a:xfrm>
          <a:prstGeom prst="rect">
            <a:avLst/>
          </a:prstGeom>
          <a:ln>
            <a:headEnd/>
            <a:tailEnd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421" name="Rectangle 25"/>
          <p:cNvSpPr>
            <a:spLocks noChangeArrowheads="1"/>
          </p:cNvSpPr>
          <p:nvPr/>
        </p:nvSpPr>
        <p:spPr bwMode="auto">
          <a:xfrm>
            <a:off x="251520" y="893068"/>
            <a:ext cx="84582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3200" dirty="0">
                <a:latin typeface="Times New Roman" pitchFamily="18" charset="0"/>
              </a:rPr>
              <a:t>解</a:t>
            </a:r>
            <a:r>
              <a:rPr kumimoji="1" lang="zh-CN" altLang="en-US" sz="3200" dirty="0" smtClean="0">
                <a:latin typeface="Times New Roman" pitchFamily="18" charset="0"/>
              </a:rPr>
              <a:t>：设</a:t>
            </a:r>
            <a:r>
              <a:rPr kumimoji="1" lang="en-US" altLang="zh-CN" sz="3200" i="1" dirty="0">
                <a:latin typeface="Times New Roman" pitchFamily="18" charset="0"/>
              </a:rPr>
              <a:t>Y</a:t>
            </a:r>
            <a:r>
              <a:rPr kumimoji="1" lang="zh-CN" altLang="en-US" sz="3200" dirty="0">
                <a:latin typeface="Times New Roman" pitchFamily="18" charset="0"/>
              </a:rPr>
              <a:t>和</a:t>
            </a:r>
            <a:r>
              <a:rPr kumimoji="1" lang="en-US" altLang="zh-CN" sz="3200" i="1" dirty="0">
                <a:latin typeface="Times New Roman" pitchFamily="18" charset="0"/>
              </a:rPr>
              <a:t>X</a:t>
            </a:r>
            <a:r>
              <a:rPr kumimoji="1" lang="zh-CN" altLang="en-US" sz="3200" dirty="0">
                <a:latin typeface="Times New Roman" pitchFamily="18" charset="0"/>
              </a:rPr>
              <a:t>的分布函数分别</a:t>
            </a:r>
            <a:r>
              <a:rPr kumimoji="1" lang="zh-CN" altLang="en-US" sz="3200" dirty="0" smtClean="0">
                <a:latin typeface="Times New Roman" pitchFamily="18" charset="0"/>
              </a:rPr>
              <a:t>为</a:t>
            </a:r>
            <a:r>
              <a:rPr kumimoji="1" lang="en-US" altLang="zh-CN" sz="3200" i="1" dirty="0" smtClean="0">
                <a:latin typeface="Times New Roman" pitchFamily="18" charset="0"/>
              </a:rPr>
              <a:t>F</a:t>
            </a:r>
            <a:r>
              <a:rPr kumimoji="1" lang="en-US" altLang="zh-CN" sz="3200" i="1" baseline="-25000" dirty="0" smtClean="0">
                <a:latin typeface="Times New Roman" pitchFamily="18" charset="0"/>
              </a:rPr>
              <a:t>Y</a:t>
            </a:r>
            <a:r>
              <a:rPr kumimoji="1" lang="en-US" altLang="zh-CN" sz="3200" dirty="0" smtClean="0">
                <a:latin typeface="Times New Roman" pitchFamily="18" charset="0"/>
              </a:rPr>
              <a:t>(</a:t>
            </a:r>
            <a:r>
              <a:rPr kumimoji="1" lang="en-US" altLang="zh-CN" sz="3200" i="1" dirty="0" smtClean="0">
                <a:latin typeface="Times New Roman" pitchFamily="18" charset="0"/>
              </a:rPr>
              <a:t>y</a:t>
            </a:r>
            <a:r>
              <a:rPr kumimoji="1" lang="en-US" altLang="zh-CN" sz="3200" dirty="0" smtClean="0">
                <a:latin typeface="Times New Roman" pitchFamily="18" charset="0"/>
              </a:rPr>
              <a:t>)</a:t>
            </a:r>
            <a:r>
              <a:rPr kumimoji="1" lang="zh-CN" altLang="en-US" sz="3200" dirty="0" smtClean="0">
                <a:latin typeface="Times New Roman" pitchFamily="18" charset="0"/>
              </a:rPr>
              <a:t>和</a:t>
            </a:r>
            <a:r>
              <a:rPr kumimoji="1" lang="en-US" altLang="zh-CN" sz="3200" i="1" dirty="0" smtClean="0">
                <a:latin typeface="Times New Roman" pitchFamily="18" charset="0"/>
              </a:rPr>
              <a:t>F</a:t>
            </a:r>
            <a:r>
              <a:rPr kumimoji="1" lang="en-US" altLang="zh-CN" sz="3200" i="1" baseline="-25000" dirty="0" smtClean="0">
                <a:latin typeface="Times New Roman" pitchFamily="18" charset="0"/>
              </a:rPr>
              <a:t>X</a:t>
            </a:r>
            <a:r>
              <a:rPr kumimoji="1" lang="en-US" altLang="zh-CN" sz="3200" dirty="0" smtClean="0">
                <a:latin typeface="Times New Roman" pitchFamily="18" charset="0"/>
              </a:rPr>
              <a:t>(</a:t>
            </a:r>
            <a:r>
              <a:rPr kumimoji="1" lang="en-US" altLang="zh-CN" sz="3200" i="1" dirty="0" smtClean="0">
                <a:latin typeface="Times New Roman" pitchFamily="18" charset="0"/>
              </a:rPr>
              <a:t>x</a:t>
            </a:r>
            <a:r>
              <a:rPr kumimoji="1" lang="en-US" altLang="zh-CN" sz="3200" dirty="0" smtClean="0">
                <a:latin typeface="Times New Roman" pitchFamily="18" charset="0"/>
              </a:rPr>
              <a:t>)</a:t>
            </a:r>
            <a:r>
              <a:rPr kumimoji="1" lang="zh-CN" altLang="en-US" sz="3200" dirty="0" smtClean="0">
                <a:latin typeface="Times New Roman" pitchFamily="18" charset="0"/>
              </a:rPr>
              <a:t>，</a:t>
            </a:r>
            <a:endParaRPr kumimoji="1" lang="zh-CN" altLang="en-US" sz="3200" dirty="0">
              <a:solidFill>
                <a:srgbClr val="FFFF00"/>
              </a:solidFill>
              <a:latin typeface="Times New Roman" pitchFamily="18" charset="0"/>
            </a:endParaRP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251520" y="188640"/>
            <a:ext cx="8683626" cy="585788"/>
            <a:chOff x="240" y="210"/>
            <a:chExt cx="5470" cy="369"/>
          </a:xfrm>
        </p:grpSpPr>
        <p:sp>
          <p:nvSpPr>
            <p:cNvPr id="17432" name="Rectangle 3"/>
            <p:cNvSpPr>
              <a:spLocks noChangeArrowheads="1"/>
            </p:cNvSpPr>
            <p:nvPr/>
          </p:nvSpPr>
          <p:spPr bwMode="auto">
            <a:xfrm>
              <a:off x="240" y="210"/>
              <a:ext cx="373" cy="365"/>
            </a:xfrm>
            <a:prstGeom prst="rect">
              <a:avLst/>
            </a:prstGeom>
            <a:ln/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zh-CN" altLang="en-US" sz="32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itchFamily="18" charset="0"/>
                </a:rPr>
                <a:t>例</a:t>
              </a:r>
            </a:p>
          </p:txBody>
        </p:sp>
        <p:sp>
          <p:nvSpPr>
            <p:cNvPr id="17433" name="Text Box 4"/>
            <p:cNvSpPr txBox="1">
              <a:spLocks noChangeArrowheads="1"/>
            </p:cNvSpPr>
            <p:nvPr/>
          </p:nvSpPr>
          <p:spPr bwMode="auto">
            <a:xfrm>
              <a:off x="624" y="211"/>
              <a:ext cx="5086" cy="368"/>
            </a:xfrm>
            <a:prstGeom prst="rect">
              <a:avLst/>
            </a:prstGeom>
            <a:ln/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zh-CN" altLang="en-US" sz="3200" b="1" dirty="0">
                  <a:latin typeface="Times New Roman" pitchFamily="18" charset="0"/>
                </a:rPr>
                <a:t>设</a:t>
              </a:r>
              <a:r>
                <a:rPr kumimoji="1" lang="zh-CN" altLang="en-US" sz="3200" b="1" i="1" dirty="0">
                  <a:latin typeface="Times New Roman" pitchFamily="18" charset="0"/>
                </a:rPr>
                <a:t> </a:t>
              </a:r>
              <a:r>
                <a:rPr kumimoji="1" lang="en-US" altLang="zh-CN" sz="3200" b="1" i="1" dirty="0">
                  <a:latin typeface="Times New Roman" pitchFamily="18" charset="0"/>
                </a:rPr>
                <a:t>X </a:t>
              </a:r>
              <a:r>
                <a:rPr kumimoji="1" lang="zh-CN" altLang="zh-CN" sz="3200" b="1" dirty="0">
                  <a:latin typeface="Times New Roman" pitchFamily="18" charset="0"/>
                </a:rPr>
                <a:t>具有</a:t>
              </a:r>
              <a:r>
                <a:rPr kumimoji="1" lang="zh-CN" altLang="zh-CN" sz="3200" b="1" dirty="0" smtClean="0">
                  <a:latin typeface="Times New Roman" pitchFamily="18" charset="0"/>
                </a:rPr>
                <a:t>概率密度</a:t>
              </a:r>
              <a:r>
                <a:rPr kumimoji="1" lang="en-US" altLang="zh-CN" sz="3200" b="1" i="1" dirty="0" err="1" smtClean="0">
                  <a:latin typeface="Times New Roman" pitchFamily="18" charset="0"/>
                </a:rPr>
                <a:t>f</a:t>
              </a:r>
              <a:r>
                <a:rPr kumimoji="1" lang="en-US" altLang="zh-CN" sz="3200" b="1" baseline="-25000" dirty="0" err="1" smtClean="0">
                  <a:latin typeface="Times New Roman" pitchFamily="18" charset="0"/>
                </a:rPr>
                <a:t>x</a:t>
              </a:r>
              <a:r>
                <a:rPr kumimoji="1" lang="en-US" altLang="zh-CN" sz="3200" b="1" dirty="0" smtClean="0">
                  <a:latin typeface="Times New Roman" pitchFamily="18" charset="0"/>
                </a:rPr>
                <a:t>(</a:t>
              </a:r>
              <a:r>
                <a:rPr kumimoji="1" lang="en-US" altLang="zh-CN" sz="3200" b="1" i="1" dirty="0" smtClean="0">
                  <a:latin typeface="Times New Roman" pitchFamily="18" charset="0"/>
                </a:rPr>
                <a:t>x</a:t>
              </a:r>
              <a:r>
                <a:rPr kumimoji="1" lang="en-US" altLang="zh-CN" sz="3200" b="1" dirty="0" smtClean="0">
                  <a:latin typeface="Times New Roman" pitchFamily="18" charset="0"/>
                </a:rPr>
                <a:t>)</a:t>
              </a:r>
              <a:r>
                <a:rPr kumimoji="1" lang="zh-CN" altLang="zh-CN" sz="3200" b="1" dirty="0" smtClean="0">
                  <a:latin typeface="Times New Roman" pitchFamily="18" charset="0"/>
                </a:rPr>
                <a:t> </a:t>
              </a:r>
              <a:r>
                <a:rPr kumimoji="1" lang="en-US" altLang="zh-CN" sz="3200" b="1" dirty="0">
                  <a:latin typeface="Times New Roman" pitchFamily="18" charset="0"/>
                </a:rPr>
                <a:t>,</a:t>
              </a:r>
              <a:r>
                <a:rPr kumimoji="1" lang="zh-CN" altLang="zh-CN" sz="3200" b="1" dirty="0">
                  <a:latin typeface="Times New Roman" pitchFamily="18" charset="0"/>
                </a:rPr>
                <a:t>求</a:t>
              </a:r>
              <a:r>
                <a:rPr kumimoji="1" lang="en-US" altLang="zh-CN" sz="3200" b="1" i="1" dirty="0">
                  <a:latin typeface="Times New Roman" pitchFamily="18" charset="0"/>
                </a:rPr>
                <a:t>Y=X</a:t>
              </a:r>
              <a:r>
                <a:rPr kumimoji="1" lang="en-US" altLang="zh-CN" sz="3200" b="1" i="1" baseline="30000" dirty="0">
                  <a:latin typeface="Times New Roman" pitchFamily="18" charset="0"/>
                </a:rPr>
                <a:t>2</a:t>
              </a:r>
              <a:r>
                <a:rPr kumimoji="1" lang="zh-CN" altLang="en-US" sz="3200" b="1" dirty="0">
                  <a:latin typeface="Times New Roman" pitchFamily="18" charset="0"/>
                </a:rPr>
                <a:t>的概率密度</a:t>
              </a:r>
              <a:r>
                <a:rPr kumimoji="1" lang="en-US" altLang="zh-CN" sz="3200" b="1" dirty="0">
                  <a:latin typeface="Times New Roman" pitchFamily="18" charset="0"/>
                </a:rPr>
                <a:t>.</a:t>
              </a:r>
              <a:endParaRPr kumimoji="1" lang="en-US" altLang="zh-CN" sz="3200" b="1" dirty="0">
                <a:solidFill>
                  <a:srgbClr val="FFFF00"/>
                </a:solidFill>
                <a:latin typeface="Times New Roman" pitchFamily="18" charset="0"/>
              </a:endParaRPr>
            </a:p>
          </p:txBody>
        </p:sp>
      </p:grpSp>
      <p:graphicFrame>
        <p:nvGraphicFramePr>
          <p:cNvPr id="12698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5208119"/>
              </p:ext>
            </p:extLst>
          </p:nvPr>
        </p:nvGraphicFramePr>
        <p:xfrm>
          <a:off x="3868739" y="2852936"/>
          <a:ext cx="3552091" cy="6827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47" name="Equation" r:id="rId3" imgW="1320480" imgH="253800" progId="Equation.DSMT4">
                  <p:embed/>
                </p:oleObj>
              </mc:Choice>
              <mc:Fallback>
                <p:oleObj name="Equation" r:id="rId3" imgW="1320480" imgH="2538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8739" y="2852936"/>
                        <a:ext cx="3552091" cy="6827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7880976"/>
              </p:ext>
            </p:extLst>
          </p:nvPr>
        </p:nvGraphicFramePr>
        <p:xfrm>
          <a:off x="4229100" y="4882265"/>
          <a:ext cx="277813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48" name="公式" r:id="rId5" imgW="91368" imgH="190428" progId="Equation.3">
                  <p:embed/>
                </p:oleObj>
              </mc:Choice>
              <mc:Fallback>
                <p:oleObj name="公式" r:id="rId5" imgW="91368" imgH="190428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9100" y="4882265"/>
                        <a:ext cx="277813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6984" name="Text Box 8"/>
          <p:cNvSpPr txBox="1">
            <a:spLocks noChangeArrowheads="1"/>
          </p:cNvSpPr>
          <p:nvPr/>
        </p:nvSpPr>
        <p:spPr bwMode="auto">
          <a:xfrm>
            <a:off x="825500" y="3926590"/>
            <a:ext cx="18224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3200" dirty="0">
                <a:latin typeface="Times New Roman" pitchFamily="18" charset="0"/>
              </a:rPr>
              <a:t>求导可得</a:t>
            </a:r>
            <a:endParaRPr kumimoji="1" lang="zh-CN" altLang="en-US" sz="3200" dirty="0">
              <a:solidFill>
                <a:srgbClr val="FFFF00"/>
              </a:solidFill>
              <a:latin typeface="Times New Roman" pitchFamily="18" charset="0"/>
            </a:endParaRPr>
          </a:p>
        </p:txBody>
      </p:sp>
      <p:graphicFrame>
        <p:nvGraphicFramePr>
          <p:cNvPr id="12698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4377207"/>
              </p:ext>
            </p:extLst>
          </p:nvPr>
        </p:nvGraphicFramePr>
        <p:xfrm>
          <a:off x="923925" y="4431482"/>
          <a:ext cx="7920990" cy="16424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49" name="Equation" r:id="rId7" imgW="3429000" imgH="711000" progId="Equation.DSMT4">
                  <p:embed/>
                </p:oleObj>
              </mc:Choice>
              <mc:Fallback>
                <p:oleObj name="Equation" r:id="rId7" imgW="3429000" imgH="7110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3925" y="4431482"/>
                        <a:ext cx="7920990" cy="16424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901700" y="2132856"/>
            <a:ext cx="7251701" cy="708604"/>
            <a:chOff x="432" y="1496"/>
            <a:chExt cx="4568" cy="491"/>
          </a:xfrm>
        </p:grpSpPr>
        <p:grpSp>
          <p:nvGrpSpPr>
            <p:cNvPr id="17426" name="Group 11"/>
            <p:cNvGrpSpPr>
              <a:grpSpLocks/>
            </p:cNvGrpSpPr>
            <p:nvPr/>
          </p:nvGrpSpPr>
          <p:grpSpPr bwMode="auto">
            <a:xfrm>
              <a:off x="432" y="1496"/>
              <a:ext cx="4568" cy="463"/>
              <a:chOff x="432" y="1496"/>
              <a:chExt cx="4568" cy="463"/>
            </a:xfrm>
          </p:grpSpPr>
          <p:sp>
            <p:nvSpPr>
              <p:cNvPr id="17429" name="Text Box 12"/>
              <p:cNvSpPr txBox="1">
                <a:spLocks noChangeArrowheads="1"/>
              </p:cNvSpPr>
              <p:nvPr/>
            </p:nvSpPr>
            <p:spPr bwMode="auto">
              <a:xfrm>
                <a:off x="432" y="1540"/>
                <a:ext cx="1210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kumimoji="1" lang="zh-CN" altLang="en-US" sz="3200" dirty="0">
                    <a:latin typeface="Times New Roman" pitchFamily="18" charset="0"/>
                  </a:rPr>
                  <a:t>当 </a:t>
                </a:r>
                <a:r>
                  <a:rPr kumimoji="1" lang="en-US" altLang="zh-CN" sz="3200" i="1" dirty="0">
                    <a:latin typeface="Times New Roman" pitchFamily="18" charset="0"/>
                  </a:rPr>
                  <a:t>y</a:t>
                </a:r>
                <a:r>
                  <a:rPr kumimoji="1" lang="en-US" altLang="zh-CN" sz="3200" dirty="0">
                    <a:latin typeface="Times New Roman" pitchFamily="18" charset="0"/>
                  </a:rPr>
                  <a:t>&gt;0 </a:t>
                </a:r>
                <a:r>
                  <a:rPr kumimoji="1" lang="zh-CN" altLang="en-US" sz="3200" dirty="0">
                    <a:latin typeface="Times New Roman" pitchFamily="18" charset="0"/>
                  </a:rPr>
                  <a:t>时</a:t>
                </a:r>
                <a:r>
                  <a:rPr kumimoji="1" lang="en-US" altLang="zh-CN" sz="3200" dirty="0">
                    <a:latin typeface="Times New Roman" pitchFamily="18" charset="0"/>
                  </a:rPr>
                  <a:t>,</a:t>
                </a:r>
                <a:endParaRPr kumimoji="1" lang="en-US" altLang="zh-CN" sz="3200" dirty="0">
                  <a:solidFill>
                    <a:srgbClr val="FFFF00"/>
                  </a:solidFill>
                  <a:latin typeface="Times New Roman" pitchFamily="18" charset="0"/>
                </a:endParaRPr>
              </a:p>
            </p:txBody>
          </p:sp>
          <p:graphicFrame>
            <p:nvGraphicFramePr>
              <p:cNvPr id="17430" name="Object 1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500668729"/>
                  </p:ext>
                </p:extLst>
              </p:nvPr>
            </p:nvGraphicFramePr>
            <p:xfrm>
              <a:off x="1596" y="1496"/>
              <a:ext cx="2050" cy="4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250" name="Equation" r:id="rId9" imgW="1117440" imgH="228600" progId="Equation.DSMT4">
                      <p:embed/>
                    </p:oleObj>
                  </mc:Choice>
                  <mc:Fallback>
                    <p:oleObj name="Equation" r:id="rId9" imgW="1117440" imgH="228600" progId="Equation.DSMT4">
                      <p:embed/>
                      <p:pic>
                        <p:nvPicPr>
                          <p:cNvPr id="0" name="Object 1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96" y="1496"/>
                            <a:ext cx="2050" cy="46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7431" name="Object 1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135886128"/>
                  </p:ext>
                </p:extLst>
              </p:nvPr>
            </p:nvGraphicFramePr>
            <p:xfrm>
              <a:off x="3540" y="1500"/>
              <a:ext cx="1460" cy="4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251" name="Equation" r:id="rId11" imgW="825480" imgH="228600" progId="Equation.DSMT4">
                      <p:embed/>
                    </p:oleObj>
                  </mc:Choice>
                  <mc:Fallback>
                    <p:oleObj name="Equation" r:id="rId11" imgW="825480" imgH="228600" progId="Equation.DSMT4">
                      <p:embed/>
                      <p:pic>
                        <p:nvPicPr>
                          <p:cNvPr id="0" name="Object 1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40" y="1500"/>
                            <a:ext cx="1460" cy="4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7427" name="Object 15"/>
            <p:cNvGraphicFramePr>
              <a:graphicFrameLocks noChangeAspect="1"/>
            </p:cNvGraphicFramePr>
            <p:nvPr/>
          </p:nvGraphicFramePr>
          <p:xfrm>
            <a:off x="3756" y="1852"/>
            <a:ext cx="71" cy="1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252" name="公式" r:id="rId13" imgW="114151" imgH="215619" progId="Equation.3">
                    <p:embed/>
                  </p:oleObj>
                </mc:Choice>
                <mc:Fallback>
                  <p:oleObj name="公式" r:id="rId13" imgW="114151" imgH="215619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56" y="1852"/>
                          <a:ext cx="71" cy="1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28" name="Object 16"/>
            <p:cNvGraphicFramePr>
              <a:graphicFrameLocks noChangeAspect="1"/>
            </p:cNvGraphicFramePr>
            <p:nvPr/>
          </p:nvGraphicFramePr>
          <p:xfrm>
            <a:off x="3756" y="1852"/>
            <a:ext cx="71" cy="1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253" name="公式" r:id="rId15" imgW="114151" imgH="215619" progId="Equation.3">
                    <p:embed/>
                  </p:oleObj>
                </mc:Choice>
                <mc:Fallback>
                  <p:oleObj name="公式" r:id="rId15" imgW="114151" imgH="215619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56" y="1852"/>
                          <a:ext cx="71" cy="1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7422" name="Text Box 18"/>
          <p:cNvSpPr txBox="1">
            <a:spLocks noChangeArrowheads="1"/>
          </p:cNvSpPr>
          <p:nvPr/>
        </p:nvSpPr>
        <p:spPr bwMode="auto">
          <a:xfrm>
            <a:off x="901700" y="1484784"/>
            <a:ext cx="774763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3200" dirty="0">
                <a:solidFill>
                  <a:srgbClr val="FFFF00"/>
                </a:solidFill>
                <a:latin typeface="Times New Roman" pitchFamily="18" charset="0"/>
              </a:rPr>
              <a:t> </a:t>
            </a:r>
            <a:r>
              <a:rPr kumimoji="1" lang="zh-CN" altLang="en-US" sz="3200" dirty="0">
                <a:latin typeface="Times New Roman" pitchFamily="18" charset="0"/>
              </a:rPr>
              <a:t>注意到  </a:t>
            </a:r>
            <a:r>
              <a:rPr kumimoji="1" lang="en-US" altLang="zh-CN" sz="3200" i="1" dirty="0" smtClean="0">
                <a:latin typeface="Times New Roman" pitchFamily="18" charset="0"/>
              </a:rPr>
              <a:t>Y=X</a:t>
            </a:r>
            <a:r>
              <a:rPr kumimoji="1" lang="en-US" altLang="zh-CN" sz="3200" i="1" baseline="30000" dirty="0" smtClean="0">
                <a:latin typeface="Times New Roman" pitchFamily="18" charset="0"/>
              </a:rPr>
              <a:t>2 </a:t>
            </a:r>
            <a:r>
              <a:rPr kumimoji="1" lang="en-US" altLang="zh-CN" sz="3200" i="1" dirty="0" smtClean="0">
                <a:latin typeface="Times New Roman" pitchFamily="18" charset="0"/>
              </a:rPr>
              <a:t>≥</a:t>
            </a:r>
            <a:r>
              <a:rPr kumimoji="1" lang="en-US" altLang="zh-CN" sz="3200" dirty="0" smtClean="0">
                <a:latin typeface="Times New Roman" pitchFamily="18" charset="0"/>
              </a:rPr>
              <a:t> </a:t>
            </a:r>
            <a:r>
              <a:rPr kumimoji="1" lang="en-US" altLang="zh-CN" sz="3200" dirty="0">
                <a:latin typeface="Times New Roman" pitchFamily="18" charset="0"/>
              </a:rPr>
              <a:t>0</a:t>
            </a:r>
            <a:r>
              <a:rPr kumimoji="1" lang="zh-CN" altLang="en-US" sz="3200" dirty="0">
                <a:latin typeface="Times New Roman" pitchFamily="18" charset="0"/>
              </a:rPr>
              <a:t>，故当 </a:t>
            </a:r>
            <a:r>
              <a:rPr kumimoji="1" lang="en-US" altLang="zh-CN" sz="3200" i="1" dirty="0">
                <a:latin typeface="Times New Roman" pitchFamily="18" charset="0"/>
              </a:rPr>
              <a:t>y</a:t>
            </a:r>
            <a:r>
              <a:rPr kumimoji="1" lang="en-US" altLang="zh-CN" sz="3200" dirty="0">
                <a:latin typeface="Times New Roman" pitchFamily="18" charset="0"/>
              </a:rPr>
              <a:t> </a:t>
            </a:r>
            <a:r>
              <a:rPr kumimoji="1" lang="en-US" altLang="zh-CN" sz="3200" dirty="0" smtClean="0">
                <a:latin typeface="Times New Roman" pitchFamily="18" charset="0"/>
              </a:rPr>
              <a:t>≤  </a:t>
            </a:r>
            <a:r>
              <a:rPr kumimoji="1" lang="en-US" altLang="zh-CN" sz="3200" dirty="0">
                <a:latin typeface="Times New Roman" pitchFamily="18" charset="0"/>
              </a:rPr>
              <a:t>0</a:t>
            </a:r>
            <a:r>
              <a:rPr kumimoji="1" lang="zh-CN" altLang="en-US" sz="3200" dirty="0">
                <a:latin typeface="Times New Roman" pitchFamily="18" charset="0"/>
              </a:rPr>
              <a:t>时</a:t>
            </a:r>
            <a:r>
              <a:rPr kumimoji="1" lang="zh-CN" altLang="en-US" sz="3200" dirty="0" smtClean="0">
                <a:latin typeface="Times New Roman" pitchFamily="18" charset="0"/>
              </a:rPr>
              <a:t>，</a:t>
            </a:r>
            <a:r>
              <a:rPr kumimoji="1" lang="en-US" altLang="zh-CN" sz="3200" i="1" dirty="0" smtClean="0">
                <a:latin typeface="Times New Roman" pitchFamily="18" charset="0"/>
              </a:rPr>
              <a:t>F</a:t>
            </a:r>
            <a:r>
              <a:rPr kumimoji="1" lang="en-US" altLang="zh-CN" sz="3200" i="1" baseline="-25000" dirty="0" smtClean="0">
                <a:latin typeface="Times New Roman" pitchFamily="18" charset="0"/>
              </a:rPr>
              <a:t>Y</a:t>
            </a:r>
            <a:r>
              <a:rPr kumimoji="1" lang="en-US" altLang="zh-CN" sz="3200" dirty="0" smtClean="0">
                <a:latin typeface="Times New Roman" pitchFamily="18" charset="0"/>
              </a:rPr>
              <a:t>(</a:t>
            </a:r>
            <a:r>
              <a:rPr kumimoji="1" lang="en-US" altLang="zh-CN" sz="3200" i="1" dirty="0" smtClean="0">
                <a:latin typeface="Times New Roman" pitchFamily="18" charset="0"/>
              </a:rPr>
              <a:t>y</a:t>
            </a:r>
            <a:r>
              <a:rPr kumimoji="1" lang="en-US" altLang="zh-CN" sz="3200" dirty="0" smtClean="0">
                <a:latin typeface="Times New Roman" pitchFamily="18" charset="0"/>
              </a:rPr>
              <a:t>)=0</a:t>
            </a:r>
            <a:endParaRPr kumimoji="1" lang="zh-CN" altLang="en-US" sz="3200" dirty="0">
              <a:latin typeface="Times New Roman" pitchFamily="18" charset="0"/>
            </a:endParaRPr>
          </a:p>
        </p:txBody>
      </p:sp>
      <p:graphicFrame>
        <p:nvGraphicFramePr>
          <p:cNvPr id="127002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49057"/>
              </p:ext>
            </p:extLst>
          </p:nvPr>
        </p:nvGraphicFramePr>
        <p:xfrm>
          <a:off x="3838575" y="3645024"/>
          <a:ext cx="3709656" cy="6801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54" name="Equation" r:id="rId16" imgW="1384200" imgH="253800" progId="Equation.DSMT4">
                  <p:embed/>
                </p:oleObj>
              </mc:Choice>
              <mc:Fallback>
                <p:oleObj name="Equation" r:id="rId16" imgW="1384200" imgH="253800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8575" y="3645024"/>
                        <a:ext cx="3709656" cy="6801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7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7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69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69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70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70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69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69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69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69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7421" grpId="0"/>
      <p:bldP spid="126984" grpId="0" autoUpdateAnimBg="0"/>
      <p:bldP spid="1742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331913" y="2521989"/>
            <a:ext cx="3895725" cy="1162050"/>
            <a:chOff x="730" y="1232"/>
            <a:chExt cx="2454" cy="732"/>
          </a:xfrm>
        </p:grpSpPr>
        <p:sp>
          <p:nvSpPr>
            <p:cNvPr id="18440" name="Text Box 3"/>
            <p:cNvSpPr txBox="1">
              <a:spLocks noChangeArrowheads="1"/>
            </p:cNvSpPr>
            <p:nvPr/>
          </p:nvSpPr>
          <p:spPr bwMode="auto">
            <a:xfrm>
              <a:off x="730" y="1429"/>
              <a:ext cx="11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kumimoji="1" lang="zh-CN" altLang="zh-CN" sz="3200" b="1">
                <a:solidFill>
                  <a:srgbClr val="FFFF00"/>
                </a:solidFill>
                <a:latin typeface="Times New Roman" pitchFamily="18" charset="0"/>
              </a:endParaRPr>
            </a:p>
          </p:txBody>
        </p:sp>
        <p:graphicFrame>
          <p:nvGraphicFramePr>
            <p:cNvPr id="18441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22353473"/>
                </p:ext>
              </p:extLst>
            </p:nvPr>
          </p:nvGraphicFramePr>
          <p:xfrm>
            <a:off x="1377" y="1232"/>
            <a:ext cx="1807" cy="7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806" name="Equation" r:id="rId3" imgW="1193760" imgH="469800" progId="Equation.DSMT4">
                    <p:embed/>
                  </p:oleObj>
                </mc:Choice>
                <mc:Fallback>
                  <p:oleObj name="Equation" r:id="rId3" imgW="1193760" imgH="46980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77" y="1232"/>
                          <a:ext cx="1807" cy="7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8005" name="Text Box 5"/>
          <p:cNvSpPr txBox="1">
            <a:spLocks noChangeArrowheads="1"/>
          </p:cNvSpPr>
          <p:nvPr/>
        </p:nvSpPr>
        <p:spPr bwMode="auto">
          <a:xfrm>
            <a:off x="906463" y="3834852"/>
            <a:ext cx="450056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3200" b="1">
                <a:latin typeface="Times New Roman" pitchFamily="18" charset="0"/>
              </a:rPr>
              <a:t>则 </a:t>
            </a:r>
            <a:r>
              <a:rPr kumimoji="1" lang="en-US" altLang="zh-CN" sz="3200" b="1" i="1">
                <a:latin typeface="Times New Roman" pitchFamily="18" charset="0"/>
              </a:rPr>
              <a:t>Y=X</a:t>
            </a:r>
            <a:r>
              <a:rPr kumimoji="1" lang="en-US" altLang="zh-CN" sz="3200" b="1" i="1" baseline="30000">
                <a:latin typeface="Times New Roman" pitchFamily="18" charset="0"/>
              </a:rPr>
              <a:t>2</a:t>
            </a:r>
            <a:r>
              <a:rPr kumimoji="1" lang="en-US" altLang="zh-CN" sz="3200" b="1" baseline="30000">
                <a:latin typeface="Times New Roman" pitchFamily="18" charset="0"/>
              </a:rPr>
              <a:t> </a:t>
            </a:r>
            <a:r>
              <a:rPr kumimoji="1" lang="zh-CN" altLang="en-US" sz="3200" b="1">
                <a:latin typeface="Times New Roman" pitchFamily="18" charset="0"/>
              </a:rPr>
              <a:t>的概率密度为：</a:t>
            </a:r>
          </a:p>
        </p:txBody>
      </p:sp>
      <p:graphicFrame>
        <p:nvGraphicFramePr>
          <p:cNvPr id="12800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3438812"/>
              </p:ext>
            </p:extLst>
          </p:nvPr>
        </p:nvGraphicFramePr>
        <p:xfrm>
          <a:off x="2182813" y="4491952"/>
          <a:ext cx="4833835" cy="16733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07" name="Equation" r:id="rId5" imgW="1981080" imgH="685800" progId="Equation.DSMT4">
                  <p:embed/>
                </p:oleObj>
              </mc:Choice>
              <mc:Fallback>
                <p:oleObj name="Equation" r:id="rId5" imgW="1981080" imgH="6858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2813" y="4491952"/>
                        <a:ext cx="4833835" cy="16733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6783475"/>
              </p:ext>
            </p:extLst>
          </p:nvPr>
        </p:nvGraphicFramePr>
        <p:xfrm>
          <a:off x="923925" y="99464"/>
          <a:ext cx="7940675" cy="169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08" name="Equation" r:id="rId7" imgW="3429000" imgH="711000" progId="Equation.DSMT4">
                  <p:embed/>
                </p:oleObj>
              </mc:Choice>
              <mc:Fallback>
                <p:oleObj name="Equation" r:id="rId7" imgW="3429000" imgH="7110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3925" y="99464"/>
                        <a:ext cx="7940675" cy="169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0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0098819"/>
              </p:ext>
            </p:extLst>
          </p:nvPr>
        </p:nvGraphicFramePr>
        <p:xfrm>
          <a:off x="5994400" y="3031578"/>
          <a:ext cx="2106562" cy="3994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09" name="Equation" r:id="rId9" imgW="736560" imgH="139680" progId="Equation.DSMT4">
                  <p:embed/>
                </p:oleObj>
              </mc:Choice>
              <mc:Fallback>
                <p:oleObj name="Equation" r:id="rId9" imgW="736560" imgH="13968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4400" y="3031578"/>
                        <a:ext cx="2106562" cy="3994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003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8009" name="Text Box 9"/>
          <p:cNvSpPr txBox="1">
            <a:spLocks noChangeArrowheads="1"/>
          </p:cNvSpPr>
          <p:nvPr/>
        </p:nvSpPr>
        <p:spPr bwMode="auto">
          <a:xfrm>
            <a:off x="971550" y="1972714"/>
            <a:ext cx="6400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200" b="1">
                <a:latin typeface="Times New Roman" pitchFamily="18" charset="0"/>
              </a:rPr>
              <a:t>例如</a:t>
            </a:r>
            <a:r>
              <a:rPr kumimoji="1" lang="en-US" altLang="zh-CN" sz="3200" b="1">
                <a:latin typeface="Times New Roman" pitchFamily="18" charset="0"/>
              </a:rPr>
              <a:t>,</a:t>
            </a:r>
            <a:r>
              <a:rPr kumimoji="1" lang="zh-CN" altLang="en-US" sz="3200" b="1">
                <a:latin typeface="Times New Roman" pitchFamily="18" charset="0"/>
              </a:rPr>
              <a:t>设 </a:t>
            </a:r>
            <a:r>
              <a:rPr kumimoji="1" lang="en-US" altLang="zh-CN" sz="3200" b="1" i="1">
                <a:latin typeface="Times New Roman" pitchFamily="18" charset="0"/>
              </a:rPr>
              <a:t>X</a:t>
            </a:r>
            <a:r>
              <a:rPr kumimoji="1" lang="en-US" altLang="zh-CN" sz="3200" b="1">
                <a:latin typeface="Times New Roman" pitchFamily="18" charset="0"/>
              </a:rPr>
              <a:t>~</a:t>
            </a:r>
            <a:r>
              <a:rPr kumimoji="1" lang="en-US" altLang="zh-CN" sz="3200" b="1" i="1">
                <a:latin typeface="Times New Roman" pitchFamily="18" charset="0"/>
              </a:rPr>
              <a:t>N</a:t>
            </a:r>
            <a:r>
              <a:rPr kumimoji="1" lang="en-US" altLang="zh-CN" sz="3200" b="1">
                <a:latin typeface="Times New Roman" pitchFamily="18" charset="0"/>
              </a:rPr>
              <a:t>(0,1),</a:t>
            </a:r>
            <a:r>
              <a:rPr kumimoji="1" lang="zh-CN" altLang="en-US" sz="3200" b="1">
                <a:latin typeface="Times New Roman" pitchFamily="18" charset="0"/>
              </a:rPr>
              <a:t>其概率密度为：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8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80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80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80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80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80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80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5" grpId="0" autoUpdateAnimBg="0"/>
      <p:bldP spid="12800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Text Box 2"/>
          <p:cNvSpPr txBox="1">
            <a:spLocks noChangeArrowheads="1"/>
          </p:cNvSpPr>
          <p:nvPr/>
        </p:nvSpPr>
        <p:spPr bwMode="auto">
          <a:xfrm>
            <a:off x="228600" y="365125"/>
            <a:ext cx="8534400" cy="1865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kumimoji="1" lang="en-US" altLang="zh-CN" sz="3200" b="1" dirty="0">
                <a:solidFill>
                  <a:srgbClr val="FFFF00"/>
                </a:solidFill>
                <a:latin typeface="Times New Roman" pitchFamily="18" charset="0"/>
              </a:rPr>
              <a:t>       </a:t>
            </a:r>
            <a:r>
              <a:rPr kumimoji="1" lang="zh-CN" altLang="en-US" sz="3200" b="1" dirty="0" smtClean="0">
                <a:latin typeface="Times New Roman" pitchFamily="18" charset="0"/>
              </a:rPr>
              <a:t>从</a:t>
            </a:r>
            <a:r>
              <a:rPr kumimoji="1" lang="zh-CN" altLang="en-US" sz="3200" b="1" dirty="0">
                <a:latin typeface="Times New Roman" pitchFamily="18" charset="0"/>
              </a:rPr>
              <a:t>上述两例中可以看到，在求</a:t>
            </a:r>
            <a:r>
              <a:rPr kumimoji="1" lang="en-US" altLang="zh-CN" sz="3200" b="1" i="1" dirty="0">
                <a:latin typeface="Times New Roman" pitchFamily="18" charset="0"/>
              </a:rPr>
              <a:t>P</a:t>
            </a:r>
            <a:r>
              <a:rPr kumimoji="1" lang="en-US" altLang="zh-CN" sz="3200" b="1" dirty="0">
                <a:latin typeface="Times New Roman" pitchFamily="18" charset="0"/>
              </a:rPr>
              <a:t>(</a:t>
            </a:r>
            <a:r>
              <a:rPr kumimoji="1" lang="en-US" altLang="zh-CN" sz="3200" b="1" i="1" dirty="0" err="1">
                <a:latin typeface="Times New Roman" pitchFamily="18" charset="0"/>
              </a:rPr>
              <a:t>Y</a:t>
            </a:r>
            <a:r>
              <a:rPr kumimoji="1" lang="en-US" altLang="zh-CN" sz="3200" b="1" dirty="0" err="1">
                <a:latin typeface="Times New Roman" pitchFamily="18" charset="0"/>
              </a:rPr>
              <a:t>≤</a:t>
            </a:r>
            <a:r>
              <a:rPr kumimoji="1" lang="en-US" altLang="zh-CN" sz="3200" b="1" i="1" dirty="0" err="1">
                <a:latin typeface="Times New Roman" pitchFamily="18" charset="0"/>
              </a:rPr>
              <a:t>y</a:t>
            </a:r>
            <a:r>
              <a:rPr kumimoji="1" lang="en-US" altLang="zh-CN" sz="3200" b="1" dirty="0" smtClean="0">
                <a:latin typeface="Times New Roman" pitchFamily="18" charset="0"/>
              </a:rPr>
              <a:t>)</a:t>
            </a:r>
            <a:r>
              <a:rPr kumimoji="1" lang="zh-CN" altLang="en-US" sz="3200" b="1" dirty="0" smtClean="0">
                <a:latin typeface="Times New Roman" pitchFamily="18" charset="0"/>
              </a:rPr>
              <a:t>的过程中</a:t>
            </a:r>
            <a:r>
              <a:rPr kumimoji="1" lang="zh-CN" altLang="en-US" sz="3200" b="1" dirty="0">
                <a:latin typeface="Times New Roman" pitchFamily="18" charset="0"/>
              </a:rPr>
              <a:t>，关键的一步是设法</a:t>
            </a:r>
            <a:r>
              <a:rPr kumimoji="1" lang="zh-CN" altLang="en-US" sz="3200" b="1" dirty="0">
                <a:solidFill>
                  <a:srgbClr val="1407C1"/>
                </a:solidFill>
                <a:latin typeface="Times New Roman" pitchFamily="18" charset="0"/>
              </a:rPr>
              <a:t>从</a:t>
            </a:r>
            <a:r>
              <a:rPr kumimoji="1" lang="en-US" altLang="zh-CN" sz="3200" b="1" dirty="0">
                <a:solidFill>
                  <a:srgbClr val="1407C1"/>
                </a:solidFill>
                <a:latin typeface="Times New Roman" pitchFamily="18" charset="0"/>
              </a:rPr>
              <a:t>{ </a:t>
            </a:r>
            <a:r>
              <a:rPr kumimoji="1" lang="en-US" altLang="zh-CN" sz="3200" b="1" i="1" dirty="0">
                <a:solidFill>
                  <a:srgbClr val="1407C1"/>
                </a:solidFill>
                <a:latin typeface="Times New Roman" pitchFamily="18" charset="0"/>
              </a:rPr>
              <a:t>g</a:t>
            </a:r>
            <a:r>
              <a:rPr kumimoji="1" lang="en-US" altLang="zh-CN" sz="3200" b="1" dirty="0">
                <a:solidFill>
                  <a:srgbClr val="1407C1"/>
                </a:solidFill>
                <a:latin typeface="Times New Roman" pitchFamily="18" charset="0"/>
              </a:rPr>
              <a:t>(</a:t>
            </a:r>
            <a:r>
              <a:rPr kumimoji="1" lang="en-US" altLang="zh-CN" sz="3200" b="1" i="1" dirty="0">
                <a:solidFill>
                  <a:srgbClr val="1407C1"/>
                </a:solidFill>
                <a:latin typeface="Times New Roman" pitchFamily="18" charset="0"/>
              </a:rPr>
              <a:t>X</a:t>
            </a:r>
            <a:r>
              <a:rPr kumimoji="1" lang="en-US" altLang="zh-CN" sz="3200" b="1" dirty="0">
                <a:solidFill>
                  <a:srgbClr val="1407C1"/>
                </a:solidFill>
                <a:latin typeface="Times New Roman" pitchFamily="18" charset="0"/>
              </a:rPr>
              <a:t>) ≤ </a:t>
            </a:r>
            <a:r>
              <a:rPr kumimoji="1" lang="en-US" altLang="zh-CN" sz="3200" b="1" i="1" dirty="0">
                <a:solidFill>
                  <a:srgbClr val="1407C1"/>
                </a:solidFill>
                <a:latin typeface="Times New Roman" pitchFamily="18" charset="0"/>
              </a:rPr>
              <a:t>y</a:t>
            </a:r>
            <a:r>
              <a:rPr kumimoji="1" lang="en-US" altLang="zh-CN" sz="3200" b="1" dirty="0">
                <a:solidFill>
                  <a:srgbClr val="1407C1"/>
                </a:solidFill>
                <a:latin typeface="Times New Roman" pitchFamily="18" charset="0"/>
              </a:rPr>
              <a:t> }</a:t>
            </a:r>
            <a:r>
              <a:rPr kumimoji="1" lang="zh-CN" altLang="en-US" sz="3200" b="1" dirty="0">
                <a:solidFill>
                  <a:srgbClr val="1407C1"/>
                </a:solidFill>
                <a:latin typeface="Times New Roman" pitchFamily="18" charset="0"/>
              </a:rPr>
              <a:t>中解出</a:t>
            </a:r>
            <a:r>
              <a:rPr kumimoji="1" lang="en-US" altLang="zh-CN" sz="3200" b="1" i="1" dirty="0">
                <a:solidFill>
                  <a:srgbClr val="1407C1"/>
                </a:solidFill>
                <a:latin typeface="Times New Roman" pitchFamily="18" charset="0"/>
              </a:rPr>
              <a:t>X</a:t>
            </a:r>
            <a:r>
              <a:rPr kumimoji="1" lang="en-US" altLang="zh-CN" sz="3200" b="1" dirty="0">
                <a:latin typeface="Times New Roman" pitchFamily="18" charset="0"/>
              </a:rPr>
              <a:t>,</a:t>
            </a:r>
            <a:r>
              <a:rPr kumimoji="1" lang="zh-CN" altLang="en-US" sz="3200" b="1" dirty="0">
                <a:latin typeface="Times New Roman" pitchFamily="18" charset="0"/>
              </a:rPr>
              <a:t>从而得到与 </a:t>
            </a:r>
            <a:r>
              <a:rPr kumimoji="1" lang="en-US" altLang="zh-CN" sz="3200" b="1" dirty="0">
                <a:latin typeface="Times New Roman" pitchFamily="18" charset="0"/>
              </a:rPr>
              <a:t>{</a:t>
            </a:r>
            <a:r>
              <a:rPr kumimoji="1" lang="en-US" altLang="zh-CN" sz="3200" b="1" i="1" dirty="0">
                <a:latin typeface="Times New Roman" pitchFamily="18" charset="0"/>
              </a:rPr>
              <a:t>g</a:t>
            </a:r>
            <a:r>
              <a:rPr kumimoji="1" lang="en-US" altLang="zh-CN" sz="3200" b="1" dirty="0">
                <a:latin typeface="Times New Roman" pitchFamily="18" charset="0"/>
              </a:rPr>
              <a:t>(</a:t>
            </a:r>
            <a:r>
              <a:rPr kumimoji="1" lang="en-US" altLang="zh-CN" sz="3200" b="1" i="1" dirty="0">
                <a:latin typeface="Times New Roman" pitchFamily="18" charset="0"/>
              </a:rPr>
              <a:t>X</a:t>
            </a:r>
            <a:r>
              <a:rPr kumimoji="1" lang="en-US" altLang="zh-CN" sz="3200" b="1" dirty="0">
                <a:latin typeface="Times New Roman" pitchFamily="18" charset="0"/>
              </a:rPr>
              <a:t>) ≤ </a:t>
            </a:r>
            <a:r>
              <a:rPr kumimoji="1" lang="en-US" altLang="zh-CN" sz="3200" b="1" i="1" dirty="0">
                <a:latin typeface="Times New Roman" pitchFamily="18" charset="0"/>
              </a:rPr>
              <a:t>y</a:t>
            </a:r>
            <a:r>
              <a:rPr kumimoji="1" lang="en-US" altLang="zh-CN" sz="3200" b="1" dirty="0">
                <a:latin typeface="Times New Roman" pitchFamily="18" charset="0"/>
              </a:rPr>
              <a:t> }</a:t>
            </a:r>
            <a:r>
              <a:rPr kumimoji="1" lang="zh-CN" altLang="en-US" sz="3200" b="1" dirty="0">
                <a:latin typeface="Times New Roman" pitchFamily="18" charset="0"/>
              </a:rPr>
              <a:t>等价的</a:t>
            </a:r>
            <a:r>
              <a:rPr kumimoji="1" lang="en-US" altLang="zh-CN" sz="3200" b="1" i="1" dirty="0">
                <a:latin typeface="Times New Roman" pitchFamily="18" charset="0"/>
              </a:rPr>
              <a:t>X</a:t>
            </a:r>
            <a:r>
              <a:rPr kumimoji="1" lang="zh-CN" altLang="en-US" sz="3200" b="1" dirty="0">
                <a:latin typeface="Times New Roman" pitchFamily="18" charset="0"/>
              </a:rPr>
              <a:t>的不等式 </a:t>
            </a:r>
            <a:r>
              <a:rPr kumimoji="1" lang="en-US" altLang="zh-CN" sz="3200" b="1" dirty="0">
                <a:latin typeface="Times New Roman" pitchFamily="18" charset="0"/>
              </a:rPr>
              <a:t>.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984250" y="2127252"/>
            <a:ext cx="6975475" cy="1095376"/>
            <a:chOff x="620" y="1340"/>
            <a:chExt cx="4394" cy="690"/>
          </a:xfrm>
        </p:grpSpPr>
        <p:sp>
          <p:nvSpPr>
            <p:cNvPr id="19467" name="Rectangle 5"/>
            <p:cNvSpPr>
              <a:spLocks noChangeArrowheads="1"/>
            </p:cNvSpPr>
            <p:nvPr/>
          </p:nvSpPr>
          <p:spPr bwMode="auto">
            <a:xfrm>
              <a:off x="620" y="1501"/>
              <a:ext cx="4394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zh-CN" altLang="en-US" sz="3200" b="1" dirty="0">
                  <a:latin typeface="Times New Roman" pitchFamily="18" charset="0"/>
                </a:rPr>
                <a:t>例如，</a:t>
              </a:r>
              <a:r>
                <a:rPr kumimoji="1" lang="zh-CN" altLang="en-US" sz="3200" b="1" dirty="0" smtClean="0">
                  <a:latin typeface="Times New Roman" pitchFamily="18" charset="0"/>
                </a:rPr>
                <a:t>用                     代替  </a:t>
              </a:r>
              <a:r>
                <a:rPr kumimoji="1" lang="en-US" altLang="zh-CN" sz="3200" b="1" dirty="0">
                  <a:latin typeface="Times New Roman" pitchFamily="18" charset="0"/>
                </a:rPr>
                <a:t>{2</a:t>
              </a:r>
              <a:r>
                <a:rPr kumimoji="1" lang="en-US" altLang="zh-CN" sz="3200" b="1" i="1" dirty="0">
                  <a:latin typeface="Times New Roman" pitchFamily="18" charset="0"/>
                </a:rPr>
                <a:t>X</a:t>
              </a:r>
              <a:r>
                <a:rPr kumimoji="1" lang="en-US" altLang="zh-CN" sz="3200" b="1" dirty="0">
                  <a:latin typeface="Times New Roman" pitchFamily="18" charset="0"/>
                </a:rPr>
                <a:t>+8 ≤ </a:t>
              </a:r>
              <a:r>
                <a:rPr kumimoji="1" lang="en-US" altLang="zh-CN" sz="3200" b="1" i="1" dirty="0">
                  <a:latin typeface="Times New Roman" pitchFamily="18" charset="0"/>
                </a:rPr>
                <a:t>y</a:t>
              </a:r>
              <a:r>
                <a:rPr kumimoji="1" lang="en-US" altLang="zh-CN" sz="3200" b="1" dirty="0">
                  <a:latin typeface="Times New Roman" pitchFamily="18" charset="0"/>
                </a:rPr>
                <a:t> }</a:t>
              </a:r>
            </a:p>
          </p:txBody>
        </p:sp>
        <p:graphicFrame>
          <p:nvGraphicFramePr>
            <p:cNvPr id="19466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11695239"/>
                </p:ext>
              </p:extLst>
            </p:nvPr>
          </p:nvGraphicFramePr>
          <p:xfrm>
            <a:off x="1701" y="1340"/>
            <a:ext cx="1335" cy="6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672" name="Equation" r:id="rId3" imgW="761760" imgH="393480" progId="Equation.DSMT4">
                    <p:embed/>
                  </p:oleObj>
                </mc:Choice>
                <mc:Fallback>
                  <p:oleObj name="Equation" r:id="rId3" imgW="761760" imgH="39348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01" y="1340"/>
                          <a:ext cx="1335" cy="6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10"/>
          <p:cNvGrpSpPr>
            <a:grpSpLocks/>
          </p:cNvGrpSpPr>
          <p:nvPr/>
        </p:nvGrpSpPr>
        <p:grpSpPr bwMode="auto">
          <a:xfrm>
            <a:off x="2195736" y="3179068"/>
            <a:ext cx="6215063" cy="754063"/>
            <a:chOff x="1374" y="1861"/>
            <a:chExt cx="3915" cy="475"/>
          </a:xfrm>
        </p:grpSpPr>
        <p:sp>
          <p:nvSpPr>
            <p:cNvPr id="19463" name="Text Box 11"/>
            <p:cNvSpPr txBox="1">
              <a:spLocks noChangeArrowheads="1"/>
            </p:cNvSpPr>
            <p:nvPr/>
          </p:nvSpPr>
          <p:spPr bwMode="auto">
            <a:xfrm>
              <a:off x="1374" y="1920"/>
              <a:ext cx="3915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zh-CN" altLang="en-US" sz="3200" b="1" dirty="0">
                  <a:latin typeface="Times New Roman" pitchFamily="18" charset="0"/>
                </a:rPr>
                <a:t>用                               代替</a:t>
              </a:r>
              <a:r>
                <a:rPr kumimoji="1" lang="en-US" altLang="zh-CN" sz="3200" b="1" dirty="0">
                  <a:latin typeface="Times New Roman" pitchFamily="18" charset="0"/>
                </a:rPr>
                <a:t>{ </a:t>
              </a:r>
              <a:r>
                <a:rPr kumimoji="1" lang="en-US" altLang="zh-CN" sz="3200" b="1" i="1" dirty="0">
                  <a:latin typeface="Times New Roman" pitchFamily="18" charset="0"/>
                </a:rPr>
                <a:t>X</a:t>
              </a:r>
              <a:r>
                <a:rPr kumimoji="1" lang="en-US" altLang="zh-CN" sz="3200" b="1" i="1" baseline="30000" dirty="0">
                  <a:latin typeface="Times New Roman" pitchFamily="18" charset="0"/>
                </a:rPr>
                <a:t>2</a:t>
              </a:r>
              <a:r>
                <a:rPr kumimoji="1" lang="en-US" altLang="zh-CN" sz="3200" b="1" baseline="30000" dirty="0">
                  <a:latin typeface="Times New Roman" pitchFamily="18" charset="0"/>
                </a:rPr>
                <a:t> </a:t>
              </a:r>
              <a:r>
                <a:rPr kumimoji="1" lang="en-US" altLang="zh-CN" sz="3200" b="1" dirty="0">
                  <a:latin typeface="Times New Roman" pitchFamily="18" charset="0"/>
                </a:rPr>
                <a:t>≤</a:t>
              </a:r>
              <a:r>
                <a:rPr kumimoji="1" lang="en-US" altLang="zh-CN" sz="3200" b="1" i="1" baseline="30000" dirty="0">
                  <a:latin typeface="Times New Roman" pitchFamily="18" charset="0"/>
                </a:rPr>
                <a:t> </a:t>
              </a:r>
              <a:r>
                <a:rPr kumimoji="1" lang="en-US" altLang="zh-CN" sz="3200" b="1" i="1" dirty="0">
                  <a:latin typeface="Times New Roman" pitchFamily="18" charset="0"/>
                </a:rPr>
                <a:t>y</a:t>
              </a:r>
              <a:r>
                <a:rPr kumimoji="1" lang="en-US" altLang="zh-CN" sz="3200" b="1" dirty="0">
                  <a:latin typeface="Times New Roman" pitchFamily="18" charset="0"/>
                </a:rPr>
                <a:t> }</a:t>
              </a:r>
              <a:endParaRPr kumimoji="1" lang="en-US" altLang="zh-CN" sz="3200" b="1" dirty="0">
                <a:solidFill>
                  <a:srgbClr val="FFFF00"/>
                </a:solidFill>
                <a:latin typeface="Times New Roman" pitchFamily="18" charset="0"/>
              </a:endParaRPr>
            </a:p>
          </p:txBody>
        </p:sp>
        <p:graphicFrame>
          <p:nvGraphicFramePr>
            <p:cNvPr id="19464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94343267"/>
                </p:ext>
              </p:extLst>
            </p:nvPr>
          </p:nvGraphicFramePr>
          <p:xfrm>
            <a:off x="1666" y="1861"/>
            <a:ext cx="2067" cy="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673" name="Equation" r:id="rId5" imgW="1104840" imgH="253800" progId="Equation.DSMT4">
                    <p:embed/>
                  </p:oleObj>
                </mc:Choice>
                <mc:Fallback>
                  <p:oleObj name="Equation" r:id="rId5" imgW="1104840" imgH="253800" progId="Equation.DSMT4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66" y="1861"/>
                          <a:ext cx="2067" cy="4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9037" name="Rectangle 13"/>
          <p:cNvSpPr>
            <a:spLocks noChangeArrowheads="1"/>
          </p:cNvSpPr>
          <p:nvPr/>
        </p:nvSpPr>
        <p:spPr bwMode="auto">
          <a:xfrm>
            <a:off x="228600" y="4005064"/>
            <a:ext cx="8534400" cy="1217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kumimoji="1" lang="en-US" altLang="zh-CN" sz="3200" b="1" dirty="0">
                <a:latin typeface="Times New Roman" pitchFamily="18" charset="0"/>
              </a:rPr>
              <a:t>       </a:t>
            </a:r>
            <a:r>
              <a:rPr kumimoji="1" lang="zh-CN" altLang="en-US" sz="3200" b="1" dirty="0" smtClean="0">
                <a:latin typeface="Times New Roman" pitchFamily="18" charset="0"/>
              </a:rPr>
              <a:t>这样</a:t>
            </a:r>
            <a:r>
              <a:rPr kumimoji="1" lang="zh-CN" altLang="en-US" sz="3200" b="1" dirty="0">
                <a:latin typeface="Times New Roman" pitchFamily="18" charset="0"/>
              </a:rPr>
              <a:t>做是为了利用已知的</a:t>
            </a:r>
            <a:r>
              <a:rPr kumimoji="1" lang="zh-CN" altLang="en-US" sz="3200" b="1" i="1" dirty="0">
                <a:latin typeface="Times New Roman" pitchFamily="18" charset="0"/>
              </a:rPr>
              <a:t> </a:t>
            </a:r>
            <a:r>
              <a:rPr kumimoji="1" lang="en-US" altLang="zh-CN" sz="3200" b="1" i="1" dirty="0">
                <a:latin typeface="Times New Roman" pitchFamily="18" charset="0"/>
              </a:rPr>
              <a:t>X</a:t>
            </a:r>
            <a:r>
              <a:rPr kumimoji="1" lang="zh-CN" altLang="zh-CN" sz="3200" b="1" dirty="0">
                <a:latin typeface="Times New Roman" pitchFamily="18" charset="0"/>
              </a:rPr>
              <a:t>的分布，</a:t>
            </a:r>
            <a:r>
              <a:rPr kumimoji="1" lang="zh-CN" altLang="zh-CN" sz="3200" b="1" dirty="0" smtClean="0">
                <a:latin typeface="Times New Roman" pitchFamily="18" charset="0"/>
              </a:rPr>
              <a:t>从而求</a:t>
            </a:r>
            <a:r>
              <a:rPr kumimoji="1" lang="zh-CN" altLang="zh-CN" sz="3200" b="1" dirty="0">
                <a:latin typeface="Times New Roman" pitchFamily="18" charset="0"/>
              </a:rPr>
              <a:t>出相应的概率</a:t>
            </a:r>
            <a:r>
              <a:rPr kumimoji="1" lang="en-US" altLang="zh-CN" sz="3200" b="1" dirty="0">
                <a:latin typeface="Times New Roman" pitchFamily="18" charset="0"/>
              </a:rPr>
              <a:t>.</a:t>
            </a:r>
          </a:p>
        </p:txBody>
      </p:sp>
      <p:sp>
        <p:nvSpPr>
          <p:cNvPr id="129038" name="Rectangle 14"/>
          <p:cNvSpPr>
            <a:spLocks noChangeArrowheads="1"/>
          </p:cNvSpPr>
          <p:nvPr/>
        </p:nvSpPr>
        <p:spPr bwMode="auto">
          <a:xfrm>
            <a:off x="1043608" y="5297835"/>
            <a:ext cx="72802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3200" b="1" dirty="0">
                <a:latin typeface="Times New Roman" pitchFamily="18" charset="0"/>
              </a:rPr>
              <a:t>这是求</a:t>
            </a:r>
            <a:r>
              <a:rPr kumimoji="1" lang="en-US" altLang="zh-CN" sz="3200" b="1" i="1" dirty="0" err="1">
                <a:latin typeface="Times New Roman" pitchFamily="18" charset="0"/>
              </a:rPr>
              <a:t>r.v</a:t>
            </a:r>
            <a:r>
              <a:rPr kumimoji="1" lang="zh-CN" altLang="en-US" sz="3200" b="1" dirty="0">
                <a:latin typeface="Times New Roman" pitchFamily="18" charset="0"/>
              </a:rPr>
              <a:t>的函数的分布的一种常用方法</a:t>
            </a:r>
            <a:r>
              <a:rPr kumimoji="1" lang="en-US" altLang="zh-CN" sz="3200" b="1" dirty="0">
                <a:latin typeface="Times New Roman" pitchFamily="18" charset="0"/>
              </a:rPr>
              <a:t>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00392" y="35913"/>
            <a:ext cx="1021433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zh-CN" altLang="en-US" sz="32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重要</a:t>
            </a:r>
            <a:endParaRPr lang="zh-CN" altLang="en-US" sz="32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90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90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90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9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37" grpId="0" autoUpdateAnimBg="0"/>
      <p:bldP spid="129038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98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6059729"/>
              </p:ext>
            </p:extLst>
          </p:nvPr>
        </p:nvGraphicFramePr>
        <p:xfrm>
          <a:off x="1101725" y="2708920"/>
          <a:ext cx="6611938" cy="188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64" name="Equation" r:id="rId3" imgW="2666880" imgH="736560" progId="Equation.DSMT4">
                  <p:embed/>
                </p:oleObj>
              </mc:Choice>
              <mc:Fallback>
                <p:oleObj name="Equation" r:id="rId3" imgW="2666880" imgH="73656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1725" y="2708920"/>
                        <a:ext cx="6611938" cy="1881188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7030A0"/>
                        </a:solidFill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900113" y="4601220"/>
            <a:ext cx="6189663" cy="787400"/>
            <a:chOff x="336" y="2832"/>
            <a:chExt cx="3899" cy="496"/>
          </a:xfrm>
        </p:grpSpPr>
        <p:sp>
          <p:nvSpPr>
            <p:cNvPr id="20489" name="Text Box 6"/>
            <p:cNvSpPr txBox="1">
              <a:spLocks noChangeArrowheads="1"/>
            </p:cNvSpPr>
            <p:nvPr/>
          </p:nvSpPr>
          <p:spPr bwMode="auto">
            <a:xfrm>
              <a:off x="336" y="2832"/>
              <a:ext cx="887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zh-CN" altLang="en-US" sz="3200" b="1">
                  <a:latin typeface="Times New Roman" pitchFamily="18" charset="0"/>
                </a:rPr>
                <a:t>其中，</a:t>
              </a:r>
              <a:endParaRPr kumimoji="1" lang="zh-CN" altLang="en-US" sz="3200" b="1">
                <a:solidFill>
                  <a:srgbClr val="FFFF00"/>
                </a:solidFill>
                <a:latin typeface="Times New Roman" pitchFamily="18" charset="0"/>
              </a:endParaRPr>
            </a:p>
          </p:txBody>
        </p:sp>
        <p:graphicFrame>
          <p:nvGraphicFramePr>
            <p:cNvPr id="20490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48391426"/>
                </p:ext>
              </p:extLst>
            </p:nvPr>
          </p:nvGraphicFramePr>
          <p:xfrm>
            <a:off x="1173" y="2848"/>
            <a:ext cx="1483" cy="4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65" name="Equation" r:id="rId5" imgW="888840" imgH="266400" progId="Equation.DSMT4">
                    <p:embed/>
                  </p:oleObj>
                </mc:Choice>
                <mc:Fallback>
                  <p:oleObj name="Equation" r:id="rId5" imgW="888840" imgH="26640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73" y="2848"/>
                          <a:ext cx="1483" cy="4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491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06500005"/>
                </p:ext>
              </p:extLst>
            </p:nvPr>
          </p:nvGraphicFramePr>
          <p:xfrm>
            <a:off x="2690" y="2837"/>
            <a:ext cx="1545" cy="4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66" name="Equation" r:id="rId7" imgW="927000" imgH="279360" progId="Equation.DSMT4">
                    <p:embed/>
                  </p:oleObj>
                </mc:Choice>
                <mc:Fallback>
                  <p:oleObj name="Equation" r:id="rId7" imgW="927000" imgH="27936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90" y="2837"/>
                          <a:ext cx="1545" cy="4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9817" name="Rectangle 9"/>
          <p:cNvSpPr>
            <a:spLocks noChangeArrowheads="1"/>
          </p:cNvSpPr>
          <p:nvPr/>
        </p:nvSpPr>
        <p:spPr bwMode="auto">
          <a:xfrm>
            <a:off x="900113" y="5321945"/>
            <a:ext cx="68135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3200" b="1">
                <a:latin typeface="Times New Roman" pitchFamily="18" charset="0"/>
              </a:rPr>
              <a:t>此定理的证明与前面的解题思路类似</a:t>
            </a:r>
            <a:r>
              <a:rPr kumimoji="1" lang="en-US" altLang="zh-CN" sz="3200" b="1">
                <a:latin typeface="Times New Roman" pitchFamily="18" charset="0"/>
              </a:rPr>
              <a:t>.</a:t>
            </a:r>
          </a:p>
        </p:txBody>
      </p:sp>
      <p:sp>
        <p:nvSpPr>
          <p:cNvPr id="20487" name="Text Box 12"/>
          <p:cNvSpPr txBox="1">
            <a:spLocks noChangeArrowheads="1"/>
          </p:cNvSpPr>
          <p:nvPr/>
        </p:nvSpPr>
        <p:spPr bwMode="auto">
          <a:xfrm>
            <a:off x="501193" y="834971"/>
            <a:ext cx="8391287" cy="1865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kumimoji="1" lang="zh-CN" altLang="en-US" sz="3200" b="1" dirty="0">
                <a:solidFill>
                  <a:srgbClr val="1407C1"/>
                </a:solidFill>
                <a:latin typeface="Times New Roman" pitchFamily="18" charset="0"/>
              </a:rPr>
              <a:t>定理</a:t>
            </a:r>
            <a:r>
              <a:rPr kumimoji="1" lang="zh-CN" altLang="en-US" sz="3200" b="1" dirty="0">
                <a:solidFill>
                  <a:srgbClr val="FFFF00"/>
                </a:solidFill>
                <a:latin typeface="Times New Roman" pitchFamily="18" charset="0"/>
              </a:rPr>
              <a:t>   </a:t>
            </a:r>
            <a:r>
              <a:rPr kumimoji="1" lang="zh-CN" altLang="en-US" sz="3200" b="1" dirty="0">
                <a:latin typeface="Times New Roman" pitchFamily="18" charset="0"/>
              </a:rPr>
              <a:t>设</a:t>
            </a:r>
            <a:r>
              <a:rPr kumimoji="1" lang="zh-CN" altLang="zh-CN" sz="3200" b="1" dirty="0">
                <a:latin typeface="Times New Roman" pitchFamily="18" charset="0"/>
              </a:rPr>
              <a:t>连续型</a:t>
            </a:r>
            <a:r>
              <a:rPr kumimoji="1" lang="en-US" altLang="zh-CN" sz="3200" b="1" i="1" dirty="0" err="1">
                <a:latin typeface="Times New Roman" pitchFamily="18" charset="0"/>
              </a:rPr>
              <a:t>r.v</a:t>
            </a:r>
            <a:r>
              <a:rPr kumimoji="1" lang="en-US" altLang="zh-CN" sz="3200" b="1" i="1" dirty="0">
                <a:latin typeface="Times New Roman" pitchFamily="18" charset="0"/>
              </a:rPr>
              <a:t> X</a:t>
            </a:r>
            <a:r>
              <a:rPr kumimoji="1" lang="zh-CN" altLang="en-US" sz="3200" b="1" dirty="0">
                <a:latin typeface="Times New Roman" pitchFamily="18" charset="0"/>
              </a:rPr>
              <a:t>具有概率密度 </a:t>
            </a:r>
            <a:r>
              <a:rPr kumimoji="1" lang="en-US" altLang="zh-CN" sz="3200" b="1" i="1" dirty="0" err="1">
                <a:latin typeface="Times New Roman" pitchFamily="18" charset="0"/>
              </a:rPr>
              <a:t>f</a:t>
            </a:r>
            <a:r>
              <a:rPr kumimoji="1" lang="en-US" altLang="zh-CN" sz="1600" i="1" dirty="0" err="1">
                <a:latin typeface="Times New Roman" pitchFamily="18" charset="0"/>
              </a:rPr>
              <a:t>X</a:t>
            </a:r>
            <a:r>
              <a:rPr kumimoji="1" lang="en-US" altLang="zh-CN" sz="3200" b="1" dirty="0">
                <a:latin typeface="Times New Roman" pitchFamily="18" charset="0"/>
              </a:rPr>
              <a:t>(</a:t>
            </a:r>
            <a:r>
              <a:rPr kumimoji="1" lang="en-US" altLang="zh-CN" sz="3200" b="1" i="1" dirty="0">
                <a:latin typeface="Times New Roman" pitchFamily="18" charset="0"/>
              </a:rPr>
              <a:t>x</a:t>
            </a:r>
            <a:r>
              <a:rPr kumimoji="1" lang="en-US" altLang="zh-CN" sz="3200" b="1" dirty="0" smtClean="0">
                <a:latin typeface="Times New Roman" pitchFamily="18" charset="0"/>
              </a:rPr>
              <a:t>)</a:t>
            </a:r>
            <a:r>
              <a:rPr kumimoji="1" lang="zh-CN" altLang="en-US" sz="3200" b="1" dirty="0" smtClean="0">
                <a:latin typeface="Times New Roman" pitchFamily="18" charset="0"/>
              </a:rPr>
              <a:t>，</a:t>
            </a:r>
            <a:r>
              <a:rPr kumimoji="1" lang="zh-CN" altLang="zh-CN" sz="3200" b="1" dirty="0" smtClean="0">
                <a:latin typeface="Times New Roman" pitchFamily="18" charset="0"/>
              </a:rPr>
              <a:t>又设</a:t>
            </a:r>
            <a:r>
              <a:rPr kumimoji="1" lang="en-US" altLang="zh-CN" sz="3200" b="1" i="1" dirty="0" smtClean="0">
                <a:latin typeface="Times New Roman" pitchFamily="18" charset="0"/>
              </a:rPr>
              <a:t>y=g</a:t>
            </a:r>
            <a:r>
              <a:rPr kumimoji="1" lang="en-US" altLang="zh-CN" sz="3200" b="1" dirty="0" smtClean="0">
                <a:latin typeface="Times New Roman" pitchFamily="18" charset="0"/>
              </a:rPr>
              <a:t>(</a:t>
            </a:r>
            <a:r>
              <a:rPr kumimoji="1" lang="en-US" altLang="zh-CN" sz="3200" b="1" i="1" dirty="0" smtClean="0">
                <a:latin typeface="Times New Roman" pitchFamily="18" charset="0"/>
              </a:rPr>
              <a:t>x</a:t>
            </a:r>
            <a:r>
              <a:rPr kumimoji="1" lang="en-US" altLang="zh-CN" sz="3200" b="1" dirty="0" smtClean="0">
                <a:latin typeface="Times New Roman" pitchFamily="18" charset="0"/>
              </a:rPr>
              <a:t>)</a:t>
            </a:r>
            <a:r>
              <a:rPr kumimoji="1" lang="zh-CN" altLang="zh-CN" sz="3200" b="1" dirty="0" smtClean="0">
                <a:solidFill>
                  <a:srgbClr val="00B050"/>
                </a:solidFill>
                <a:latin typeface="Times New Roman" pitchFamily="18" charset="0"/>
              </a:rPr>
              <a:t>单调可导</a:t>
            </a:r>
            <a:r>
              <a:rPr kumimoji="1" lang="zh-CN" altLang="zh-CN" sz="3200" b="1" dirty="0" smtClean="0">
                <a:latin typeface="Times New Roman" pitchFamily="18" charset="0"/>
              </a:rPr>
              <a:t>，其反函数为</a:t>
            </a:r>
            <a:r>
              <a:rPr kumimoji="1" lang="en-US" altLang="zh-CN" sz="3200" b="1" dirty="0" smtClean="0">
                <a:latin typeface="Times New Roman" pitchFamily="18" charset="0"/>
              </a:rPr>
              <a:t>                </a:t>
            </a:r>
            <a:r>
              <a:rPr kumimoji="1" lang="zh-CN" altLang="en-US" sz="3200" b="1" dirty="0" smtClean="0">
                <a:latin typeface="Times New Roman" pitchFamily="18" charset="0"/>
              </a:rPr>
              <a:t>则</a:t>
            </a:r>
            <a:r>
              <a:rPr kumimoji="1" lang="en-US" altLang="zh-CN" sz="3200" b="1" i="1" dirty="0">
                <a:latin typeface="Times New Roman" pitchFamily="18" charset="0"/>
              </a:rPr>
              <a:t>Y=g</a:t>
            </a:r>
            <a:r>
              <a:rPr kumimoji="1" lang="en-US" altLang="zh-CN" sz="3200" b="1" dirty="0">
                <a:latin typeface="Times New Roman" pitchFamily="18" charset="0"/>
              </a:rPr>
              <a:t>(</a:t>
            </a:r>
            <a:r>
              <a:rPr kumimoji="1" lang="en-US" altLang="zh-CN" sz="3200" b="1" i="1" dirty="0">
                <a:latin typeface="Times New Roman" pitchFamily="18" charset="0"/>
              </a:rPr>
              <a:t>X</a:t>
            </a:r>
            <a:r>
              <a:rPr kumimoji="1" lang="en-US" altLang="zh-CN" sz="3200" b="1" dirty="0">
                <a:latin typeface="Times New Roman" pitchFamily="18" charset="0"/>
              </a:rPr>
              <a:t>)</a:t>
            </a:r>
            <a:r>
              <a:rPr kumimoji="1" lang="zh-CN" altLang="en-US" sz="3200" b="1" dirty="0">
                <a:latin typeface="Times New Roman" pitchFamily="18" charset="0"/>
              </a:rPr>
              <a:t>是一个</a:t>
            </a:r>
            <a:r>
              <a:rPr kumimoji="1" lang="zh-CN" altLang="zh-CN" sz="3200" b="1" dirty="0">
                <a:latin typeface="Times New Roman" pitchFamily="18" charset="0"/>
              </a:rPr>
              <a:t>连续型</a:t>
            </a:r>
            <a:r>
              <a:rPr kumimoji="1" lang="en-US" altLang="zh-CN" sz="3200" b="1" i="1" dirty="0" err="1">
                <a:latin typeface="Times New Roman" pitchFamily="18" charset="0"/>
              </a:rPr>
              <a:t>r.v</a:t>
            </a:r>
            <a:r>
              <a:rPr kumimoji="1" lang="zh-CN" altLang="en-US" sz="3200" b="1" dirty="0">
                <a:latin typeface="Times New Roman" pitchFamily="18" charset="0"/>
              </a:rPr>
              <a:t>，其概率密度为</a:t>
            </a:r>
          </a:p>
        </p:txBody>
      </p:sp>
      <p:graphicFrame>
        <p:nvGraphicFramePr>
          <p:cNvPr id="20488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395206"/>
              </p:ext>
            </p:extLst>
          </p:nvPr>
        </p:nvGraphicFramePr>
        <p:xfrm>
          <a:off x="5796136" y="1413198"/>
          <a:ext cx="2172335" cy="6862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67" name="Equation" r:id="rId9" imgW="723600" imgH="228600" progId="Equation.DSMT4">
                  <p:embed/>
                </p:oleObj>
              </mc:Choice>
              <mc:Fallback>
                <p:oleObj name="Equation" r:id="rId9" imgW="723600" imgH="2286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6136" y="1413198"/>
                        <a:ext cx="2172335" cy="6862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825" name="Text Box 17"/>
          <p:cNvSpPr txBox="1">
            <a:spLocks noChangeArrowheads="1"/>
          </p:cNvSpPr>
          <p:nvPr/>
        </p:nvSpPr>
        <p:spPr bwMode="auto">
          <a:xfrm>
            <a:off x="684213" y="188640"/>
            <a:ext cx="3195105" cy="646331"/>
          </a:xfrm>
          <a:prstGeom prst="rect">
            <a:avLst/>
          </a:prstGeom>
          <a:ln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defPPr>
              <a:defRPr lang="zh-CN"/>
            </a:defPPr>
            <a:lvl1pPr eaLnBrk="1" hangingPunct="1">
              <a:defRPr kumimoji="1" sz="3600" b="1">
                <a:solidFill>
                  <a:srgbClr val="C00000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zh-CN" altLang="en-US" dirty="0"/>
              <a:t>方法二  用公式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100392" y="35913"/>
            <a:ext cx="1021433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zh-CN" altLang="en-US" sz="32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重要</a:t>
            </a:r>
            <a:endParaRPr lang="zh-CN" altLang="en-US" sz="32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5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98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98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98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98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7" grpId="0" autoUpdateAnimBg="0"/>
      <p:bldP spid="2048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3886200" y="3373439"/>
            <a:ext cx="4572000" cy="1381126"/>
            <a:chOff x="2256" y="2426"/>
            <a:chExt cx="2880" cy="870"/>
          </a:xfrm>
        </p:grpSpPr>
        <p:sp>
          <p:nvSpPr>
            <p:cNvPr id="4177" name="Rectangle 8"/>
            <p:cNvSpPr>
              <a:spLocks noChangeArrowheads="1"/>
            </p:cNvSpPr>
            <p:nvPr/>
          </p:nvSpPr>
          <p:spPr bwMode="auto">
            <a:xfrm>
              <a:off x="2256" y="2624"/>
              <a:ext cx="2880" cy="6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zh-CN" altLang="en-US" sz="3200" b="1" dirty="0">
                  <a:latin typeface="Times New Roman" pitchFamily="18" charset="0"/>
                </a:rPr>
                <a:t>求截面面积 </a:t>
              </a:r>
              <a:r>
                <a:rPr kumimoji="1" lang="en-US" altLang="zh-CN" sz="3200" b="1" i="1" dirty="0">
                  <a:latin typeface="Times New Roman" pitchFamily="18" charset="0"/>
                </a:rPr>
                <a:t>A</a:t>
              </a:r>
              <a:r>
                <a:rPr kumimoji="1" lang="en-US" altLang="zh-CN" sz="3200" b="1" dirty="0">
                  <a:latin typeface="Times New Roman" pitchFamily="18" charset="0"/>
                </a:rPr>
                <a:t>=          </a:t>
              </a:r>
            </a:p>
            <a:p>
              <a:pPr eaLnBrk="1" hangingPunct="1"/>
              <a:r>
                <a:rPr kumimoji="1" lang="zh-CN" altLang="en-US" sz="3200" b="1" dirty="0">
                  <a:latin typeface="Times New Roman" pitchFamily="18" charset="0"/>
                </a:rPr>
                <a:t>的分布</a:t>
              </a:r>
              <a:r>
                <a:rPr kumimoji="1" lang="en-US" altLang="zh-CN" sz="3200" b="1" dirty="0">
                  <a:latin typeface="Times New Roman" pitchFamily="18" charset="0"/>
                </a:rPr>
                <a:t>.</a:t>
              </a:r>
            </a:p>
          </p:txBody>
        </p:sp>
        <p:graphicFrame>
          <p:nvGraphicFramePr>
            <p:cNvPr id="4176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27670453"/>
                </p:ext>
              </p:extLst>
            </p:nvPr>
          </p:nvGraphicFramePr>
          <p:xfrm>
            <a:off x="3969" y="2426"/>
            <a:ext cx="578" cy="7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69" name="Equation" r:id="rId3" imgW="317160" imgH="419040" progId="Equation.DSMT4">
                    <p:embed/>
                  </p:oleObj>
                </mc:Choice>
                <mc:Fallback>
                  <p:oleObj name="Equation" r:id="rId3" imgW="317160" imgH="41904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69" y="2426"/>
                          <a:ext cx="578" cy="7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1861" name="Rectangle 5"/>
          <p:cNvSpPr>
            <a:spLocks noChangeArrowheads="1"/>
          </p:cNvSpPr>
          <p:nvPr/>
        </p:nvSpPr>
        <p:spPr bwMode="auto">
          <a:xfrm>
            <a:off x="457200" y="1169988"/>
            <a:ext cx="80772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3200" b="1">
                <a:latin typeface="Times New Roman" pitchFamily="18" charset="0"/>
              </a:rPr>
              <a:t>       </a:t>
            </a:r>
            <a:r>
              <a:rPr kumimoji="1" lang="zh-CN" altLang="en-US" sz="3200" b="1">
                <a:latin typeface="Times New Roman" pitchFamily="18" charset="0"/>
              </a:rPr>
              <a:t>在实际中，人们常常对随机变量的函数</a:t>
            </a:r>
          </a:p>
          <a:p>
            <a:pPr eaLnBrk="1" hangingPunct="1"/>
            <a:r>
              <a:rPr kumimoji="1" lang="zh-CN" altLang="en-US" sz="3200" b="1">
                <a:latin typeface="Times New Roman" pitchFamily="18" charset="0"/>
              </a:rPr>
              <a:t>更感兴趣</a:t>
            </a:r>
            <a:r>
              <a:rPr kumimoji="1" lang="en-US" altLang="zh-CN" sz="3200" b="1">
                <a:latin typeface="Times New Roman" pitchFamily="18" charset="0"/>
              </a:rPr>
              <a:t>.</a:t>
            </a:r>
          </a:p>
        </p:txBody>
      </p:sp>
      <p:sp>
        <p:nvSpPr>
          <p:cNvPr id="121865" name="Rectangle 9"/>
          <p:cNvSpPr>
            <a:spLocks noChangeArrowheads="1"/>
          </p:cNvSpPr>
          <p:nvPr/>
        </p:nvSpPr>
        <p:spPr bwMode="auto">
          <a:xfrm>
            <a:off x="1066800" y="2362200"/>
            <a:ext cx="67341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3200" b="1">
                <a:latin typeface="Times New Roman" pitchFamily="18" charset="0"/>
              </a:rPr>
              <a:t>例如，已知圆轴截面直径 </a:t>
            </a:r>
            <a:r>
              <a:rPr kumimoji="1" lang="en-US" altLang="zh-CN" sz="3200" b="1" i="1">
                <a:latin typeface="Times New Roman" pitchFamily="18" charset="0"/>
              </a:rPr>
              <a:t>d</a:t>
            </a:r>
            <a:r>
              <a:rPr kumimoji="1" lang="en-US" altLang="zh-CN" sz="3200" b="1">
                <a:latin typeface="Times New Roman" pitchFamily="18" charset="0"/>
              </a:rPr>
              <a:t> </a:t>
            </a:r>
            <a:r>
              <a:rPr kumimoji="1" lang="zh-CN" altLang="en-US" sz="3200" b="1">
                <a:latin typeface="Times New Roman" pitchFamily="18" charset="0"/>
              </a:rPr>
              <a:t>的分布，</a:t>
            </a:r>
          </a:p>
        </p:txBody>
      </p: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2438400" y="3352800"/>
            <a:ext cx="1295400" cy="1676400"/>
            <a:chOff x="1536" y="2112"/>
            <a:chExt cx="816" cy="1056"/>
          </a:xfrm>
        </p:grpSpPr>
        <p:sp>
          <p:nvSpPr>
            <p:cNvPr id="4171" name="Rectangle 11"/>
            <p:cNvSpPr>
              <a:spLocks noChangeArrowheads="1"/>
            </p:cNvSpPr>
            <p:nvPr/>
          </p:nvSpPr>
          <p:spPr bwMode="auto">
            <a:xfrm>
              <a:off x="1872" y="2400"/>
              <a:ext cx="480" cy="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172" name="Rectangle 12"/>
            <p:cNvSpPr>
              <a:spLocks noChangeArrowheads="1"/>
            </p:cNvSpPr>
            <p:nvPr/>
          </p:nvSpPr>
          <p:spPr bwMode="auto">
            <a:xfrm>
              <a:off x="1536" y="2208"/>
              <a:ext cx="624" cy="864"/>
            </a:xfrm>
            <a:prstGeom prst="rect">
              <a:avLst/>
            </a:prstGeom>
            <a:solidFill>
              <a:srgbClr val="66FF99"/>
            </a:solidFill>
            <a:ln w="9525">
              <a:solidFill>
                <a:srgbClr val="99FF33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173" name="Oval 13"/>
            <p:cNvSpPr>
              <a:spLocks noChangeArrowheads="1"/>
            </p:cNvSpPr>
            <p:nvPr/>
          </p:nvSpPr>
          <p:spPr bwMode="auto">
            <a:xfrm>
              <a:off x="1536" y="2976"/>
              <a:ext cx="624" cy="192"/>
            </a:xfrm>
            <a:prstGeom prst="ellipse">
              <a:avLst/>
            </a:prstGeom>
            <a:solidFill>
              <a:srgbClr val="00CC66"/>
            </a:solidFill>
            <a:ln w="9525">
              <a:solidFill>
                <a:schemeClr val="accent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174" name="Oval 14"/>
            <p:cNvSpPr>
              <a:spLocks noChangeArrowheads="1"/>
            </p:cNvSpPr>
            <p:nvPr/>
          </p:nvSpPr>
          <p:spPr bwMode="auto">
            <a:xfrm>
              <a:off x="1536" y="2112"/>
              <a:ext cx="624" cy="192"/>
            </a:xfrm>
            <a:prstGeom prst="ellipse">
              <a:avLst/>
            </a:prstGeom>
            <a:solidFill>
              <a:srgbClr val="00CC66"/>
            </a:solidFill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175" name="Line 15"/>
            <p:cNvSpPr>
              <a:spLocks noChangeShapeType="1"/>
            </p:cNvSpPr>
            <p:nvPr/>
          </p:nvSpPr>
          <p:spPr bwMode="auto">
            <a:xfrm>
              <a:off x="1584" y="2208"/>
              <a:ext cx="576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457200" y="3581400"/>
            <a:ext cx="2438400" cy="2686050"/>
            <a:chOff x="2940" y="1329"/>
            <a:chExt cx="2004" cy="2076"/>
          </a:xfrm>
        </p:grpSpPr>
        <p:sp>
          <p:nvSpPr>
            <p:cNvPr id="4104" name="Freeform 17"/>
            <p:cNvSpPr>
              <a:spLocks/>
            </p:cNvSpPr>
            <p:nvPr/>
          </p:nvSpPr>
          <p:spPr bwMode="auto">
            <a:xfrm>
              <a:off x="2994" y="3123"/>
              <a:ext cx="1014" cy="282"/>
            </a:xfrm>
            <a:custGeom>
              <a:avLst/>
              <a:gdLst>
                <a:gd name="T0" fmla="*/ 294 w 1014"/>
                <a:gd name="T1" fmla="*/ 102 h 282"/>
                <a:gd name="T2" fmla="*/ 258 w 1014"/>
                <a:gd name="T3" fmla="*/ 114 h 282"/>
                <a:gd name="T4" fmla="*/ 246 w 1014"/>
                <a:gd name="T5" fmla="*/ 126 h 282"/>
                <a:gd name="T6" fmla="*/ 222 w 1014"/>
                <a:gd name="T7" fmla="*/ 138 h 282"/>
                <a:gd name="T8" fmla="*/ 186 w 1014"/>
                <a:gd name="T9" fmla="*/ 138 h 282"/>
                <a:gd name="T10" fmla="*/ 132 w 1014"/>
                <a:gd name="T11" fmla="*/ 144 h 282"/>
                <a:gd name="T12" fmla="*/ 78 w 1014"/>
                <a:gd name="T13" fmla="*/ 162 h 282"/>
                <a:gd name="T14" fmla="*/ 48 w 1014"/>
                <a:gd name="T15" fmla="*/ 174 h 282"/>
                <a:gd name="T16" fmla="*/ 24 w 1014"/>
                <a:gd name="T17" fmla="*/ 192 h 282"/>
                <a:gd name="T18" fmla="*/ 6 w 1014"/>
                <a:gd name="T19" fmla="*/ 222 h 282"/>
                <a:gd name="T20" fmla="*/ 0 w 1014"/>
                <a:gd name="T21" fmla="*/ 252 h 282"/>
                <a:gd name="T22" fmla="*/ 6 w 1014"/>
                <a:gd name="T23" fmla="*/ 270 h 282"/>
                <a:gd name="T24" fmla="*/ 24 w 1014"/>
                <a:gd name="T25" fmla="*/ 276 h 282"/>
                <a:gd name="T26" fmla="*/ 54 w 1014"/>
                <a:gd name="T27" fmla="*/ 282 h 282"/>
                <a:gd name="T28" fmla="*/ 114 w 1014"/>
                <a:gd name="T29" fmla="*/ 282 h 282"/>
                <a:gd name="T30" fmla="*/ 174 w 1014"/>
                <a:gd name="T31" fmla="*/ 270 h 282"/>
                <a:gd name="T32" fmla="*/ 216 w 1014"/>
                <a:gd name="T33" fmla="*/ 258 h 282"/>
                <a:gd name="T34" fmla="*/ 288 w 1014"/>
                <a:gd name="T35" fmla="*/ 258 h 282"/>
                <a:gd name="T36" fmla="*/ 330 w 1014"/>
                <a:gd name="T37" fmla="*/ 252 h 282"/>
                <a:gd name="T38" fmla="*/ 378 w 1014"/>
                <a:gd name="T39" fmla="*/ 234 h 282"/>
                <a:gd name="T40" fmla="*/ 420 w 1014"/>
                <a:gd name="T41" fmla="*/ 234 h 282"/>
                <a:gd name="T42" fmla="*/ 456 w 1014"/>
                <a:gd name="T43" fmla="*/ 228 h 282"/>
                <a:gd name="T44" fmla="*/ 486 w 1014"/>
                <a:gd name="T45" fmla="*/ 222 h 282"/>
                <a:gd name="T46" fmla="*/ 510 w 1014"/>
                <a:gd name="T47" fmla="*/ 210 h 282"/>
                <a:gd name="T48" fmla="*/ 534 w 1014"/>
                <a:gd name="T49" fmla="*/ 168 h 282"/>
                <a:gd name="T50" fmla="*/ 540 w 1014"/>
                <a:gd name="T51" fmla="*/ 186 h 282"/>
                <a:gd name="T52" fmla="*/ 552 w 1014"/>
                <a:gd name="T53" fmla="*/ 204 h 282"/>
                <a:gd name="T54" fmla="*/ 576 w 1014"/>
                <a:gd name="T55" fmla="*/ 222 h 282"/>
                <a:gd name="T56" fmla="*/ 612 w 1014"/>
                <a:gd name="T57" fmla="*/ 228 h 282"/>
                <a:gd name="T58" fmla="*/ 630 w 1014"/>
                <a:gd name="T59" fmla="*/ 246 h 282"/>
                <a:gd name="T60" fmla="*/ 696 w 1014"/>
                <a:gd name="T61" fmla="*/ 264 h 282"/>
                <a:gd name="T62" fmla="*/ 774 w 1014"/>
                <a:gd name="T63" fmla="*/ 270 h 282"/>
                <a:gd name="T64" fmla="*/ 846 w 1014"/>
                <a:gd name="T65" fmla="*/ 270 h 282"/>
                <a:gd name="T66" fmla="*/ 882 w 1014"/>
                <a:gd name="T67" fmla="*/ 270 h 282"/>
                <a:gd name="T68" fmla="*/ 936 w 1014"/>
                <a:gd name="T69" fmla="*/ 258 h 282"/>
                <a:gd name="T70" fmla="*/ 978 w 1014"/>
                <a:gd name="T71" fmla="*/ 246 h 282"/>
                <a:gd name="T72" fmla="*/ 1008 w 1014"/>
                <a:gd name="T73" fmla="*/ 216 h 282"/>
                <a:gd name="T74" fmla="*/ 1014 w 1014"/>
                <a:gd name="T75" fmla="*/ 192 h 282"/>
                <a:gd name="T76" fmla="*/ 1002 w 1014"/>
                <a:gd name="T77" fmla="*/ 174 h 282"/>
                <a:gd name="T78" fmla="*/ 978 w 1014"/>
                <a:gd name="T79" fmla="*/ 156 h 282"/>
                <a:gd name="T80" fmla="*/ 948 w 1014"/>
                <a:gd name="T81" fmla="*/ 138 h 282"/>
                <a:gd name="T82" fmla="*/ 906 w 1014"/>
                <a:gd name="T83" fmla="*/ 126 h 282"/>
                <a:gd name="T84" fmla="*/ 852 w 1014"/>
                <a:gd name="T85" fmla="*/ 120 h 282"/>
                <a:gd name="T86" fmla="*/ 798 w 1014"/>
                <a:gd name="T87" fmla="*/ 114 h 282"/>
                <a:gd name="T88" fmla="*/ 750 w 1014"/>
                <a:gd name="T89" fmla="*/ 114 h 282"/>
                <a:gd name="T90" fmla="*/ 696 w 1014"/>
                <a:gd name="T91" fmla="*/ 120 h 282"/>
                <a:gd name="T92" fmla="*/ 708 w 1014"/>
                <a:gd name="T93" fmla="*/ 96 h 282"/>
                <a:gd name="T94" fmla="*/ 708 w 1014"/>
                <a:gd name="T95" fmla="*/ 60 h 282"/>
                <a:gd name="T96" fmla="*/ 642 w 1014"/>
                <a:gd name="T97" fmla="*/ 24 h 282"/>
                <a:gd name="T98" fmla="*/ 564 w 1014"/>
                <a:gd name="T99" fmla="*/ 0 h 282"/>
                <a:gd name="T100" fmla="*/ 474 w 1014"/>
                <a:gd name="T101" fmla="*/ 6 h 282"/>
                <a:gd name="T102" fmla="*/ 294 w 1014"/>
                <a:gd name="T103" fmla="*/ 102 h 282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014"/>
                <a:gd name="T157" fmla="*/ 0 h 282"/>
                <a:gd name="T158" fmla="*/ 1014 w 1014"/>
                <a:gd name="T159" fmla="*/ 282 h 282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014" h="282">
                  <a:moveTo>
                    <a:pt x="294" y="102"/>
                  </a:moveTo>
                  <a:lnTo>
                    <a:pt x="258" y="114"/>
                  </a:lnTo>
                  <a:lnTo>
                    <a:pt x="246" y="126"/>
                  </a:lnTo>
                  <a:lnTo>
                    <a:pt x="222" y="138"/>
                  </a:lnTo>
                  <a:lnTo>
                    <a:pt x="186" y="138"/>
                  </a:lnTo>
                  <a:lnTo>
                    <a:pt x="132" y="144"/>
                  </a:lnTo>
                  <a:lnTo>
                    <a:pt x="78" y="162"/>
                  </a:lnTo>
                  <a:lnTo>
                    <a:pt x="48" y="174"/>
                  </a:lnTo>
                  <a:lnTo>
                    <a:pt x="24" y="192"/>
                  </a:lnTo>
                  <a:lnTo>
                    <a:pt x="6" y="222"/>
                  </a:lnTo>
                  <a:lnTo>
                    <a:pt x="0" y="252"/>
                  </a:lnTo>
                  <a:lnTo>
                    <a:pt x="6" y="270"/>
                  </a:lnTo>
                  <a:lnTo>
                    <a:pt x="24" y="276"/>
                  </a:lnTo>
                  <a:lnTo>
                    <a:pt x="54" y="282"/>
                  </a:lnTo>
                  <a:lnTo>
                    <a:pt x="114" y="282"/>
                  </a:lnTo>
                  <a:lnTo>
                    <a:pt x="174" y="270"/>
                  </a:lnTo>
                  <a:lnTo>
                    <a:pt x="216" y="258"/>
                  </a:lnTo>
                  <a:lnTo>
                    <a:pt x="288" y="258"/>
                  </a:lnTo>
                  <a:lnTo>
                    <a:pt x="330" y="252"/>
                  </a:lnTo>
                  <a:lnTo>
                    <a:pt x="378" y="234"/>
                  </a:lnTo>
                  <a:lnTo>
                    <a:pt x="420" y="234"/>
                  </a:lnTo>
                  <a:lnTo>
                    <a:pt x="456" y="228"/>
                  </a:lnTo>
                  <a:lnTo>
                    <a:pt x="486" y="222"/>
                  </a:lnTo>
                  <a:lnTo>
                    <a:pt x="510" y="210"/>
                  </a:lnTo>
                  <a:lnTo>
                    <a:pt x="534" y="168"/>
                  </a:lnTo>
                  <a:lnTo>
                    <a:pt x="540" y="186"/>
                  </a:lnTo>
                  <a:lnTo>
                    <a:pt x="552" y="204"/>
                  </a:lnTo>
                  <a:lnTo>
                    <a:pt x="576" y="222"/>
                  </a:lnTo>
                  <a:lnTo>
                    <a:pt x="612" y="228"/>
                  </a:lnTo>
                  <a:lnTo>
                    <a:pt x="630" y="246"/>
                  </a:lnTo>
                  <a:lnTo>
                    <a:pt x="696" y="264"/>
                  </a:lnTo>
                  <a:lnTo>
                    <a:pt x="774" y="270"/>
                  </a:lnTo>
                  <a:lnTo>
                    <a:pt x="846" y="270"/>
                  </a:lnTo>
                  <a:lnTo>
                    <a:pt x="882" y="270"/>
                  </a:lnTo>
                  <a:lnTo>
                    <a:pt x="936" y="258"/>
                  </a:lnTo>
                  <a:lnTo>
                    <a:pt x="978" y="246"/>
                  </a:lnTo>
                  <a:lnTo>
                    <a:pt x="1008" y="216"/>
                  </a:lnTo>
                  <a:lnTo>
                    <a:pt x="1014" y="192"/>
                  </a:lnTo>
                  <a:lnTo>
                    <a:pt x="1002" y="174"/>
                  </a:lnTo>
                  <a:lnTo>
                    <a:pt x="978" y="156"/>
                  </a:lnTo>
                  <a:lnTo>
                    <a:pt x="948" y="138"/>
                  </a:lnTo>
                  <a:lnTo>
                    <a:pt x="906" y="126"/>
                  </a:lnTo>
                  <a:lnTo>
                    <a:pt x="852" y="120"/>
                  </a:lnTo>
                  <a:lnTo>
                    <a:pt x="798" y="114"/>
                  </a:lnTo>
                  <a:lnTo>
                    <a:pt x="750" y="114"/>
                  </a:lnTo>
                  <a:lnTo>
                    <a:pt x="696" y="120"/>
                  </a:lnTo>
                  <a:lnTo>
                    <a:pt x="708" y="96"/>
                  </a:lnTo>
                  <a:lnTo>
                    <a:pt x="708" y="60"/>
                  </a:lnTo>
                  <a:lnTo>
                    <a:pt x="642" y="24"/>
                  </a:lnTo>
                  <a:lnTo>
                    <a:pt x="564" y="0"/>
                  </a:lnTo>
                  <a:lnTo>
                    <a:pt x="474" y="6"/>
                  </a:lnTo>
                  <a:lnTo>
                    <a:pt x="294" y="102"/>
                  </a:lnTo>
                  <a:close/>
                </a:path>
              </a:pathLst>
            </a:custGeom>
            <a:solidFill>
              <a:srgbClr val="7023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5" name="Freeform 18"/>
            <p:cNvSpPr>
              <a:spLocks/>
            </p:cNvSpPr>
            <p:nvPr/>
          </p:nvSpPr>
          <p:spPr bwMode="auto">
            <a:xfrm>
              <a:off x="2994" y="3123"/>
              <a:ext cx="1014" cy="282"/>
            </a:xfrm>
            <a:custGeom>
              <a:avLst/>
              <a:gdLst>
                <a:gd name="T0" fmla="*/ 294 w 1014"/>
                <a:gd name="T1" fmla="*/ 102 h 282"/>
                <a:gd name="T2" fmla="*/ 258 w 1014"/>
                <a:gd name="T3" fmla="*/ 114 h 282"/>
                <a:gd name="T4" fmla="*/ 246 w 1014"/>
                <a:gd name="T5" fmla="*/ 126 h 282"/>
                <a:gd name="T6" fmla="*/ 222 w 1014"/>
                <a:gd name="T7" fmla="*/ 138 h 282"/>
                <a:gd name="T8" fmla="*/ 186 w 1014"/>
                <a:gd name="T9" fmla="*/ 138 h 282"/>
                <a:gd name="T10" fmla="*/ 132 w 1014"/>
                <a:gd name="T11" fmla="*/ 144 h 282"/>
                <a:gd name="T12" fmla="*/ 78 w 1014"/>
                <a:gd name="T13" fmla="*/ 162 h 282"/>
                <a:gd name="T14" fmla="*/ 48 w 1014"/>
                <a:gd name="T15" fmla="*/ 174 h 282"/>
                <a:gd name="T16" fmla="*/ 24 w 1014"/>
                <a:gd name="T17" fmla="*/ 192 h 282"/>
                <a:gd name="T18" fmla="*/ 6 w 1014"/>
                <a:gd name="T19" fmla="*/ 222 h 282"/>
                <a:gd name="T20" fmla="*/ 0 w 1014"/>
                <a:gd name="T21" fmla="*/ 252 h 282"/>
                <a:gd name="T22" fmla="*/ 6 w 1014"/>
                <a:gd name="T23" fmla="*/ 270 h 282"/>
                <a:gd name="T24" fmla="*/ 24 w 1014"/>
                <a:gd name="T25" fmla="*/ 276 h 282"/>
                <a:gd name="T26" fmla="*/ 54 w 1014"/>
                <a:gd name="T27" fmla="*/ 282 h 282"/>
                <a:gd name="T28" fmla="*/ 114 w 1014"/>
                <a:gd name="T29" fmla="*/ 282 h 282"/>
                <a:gd name="T30" fmla="*/ 174 w 1014"/>
                <a:gd name="T31" fmla="*/ 270 h 282"/>
                <a:gd name="T32" fmla="*/ 216 w 1014"/>
                <a:gd name="T33" fmla="*/ 258 h 282"/>
                <a:gd name="T34" fmla="*/ 288 w 1014"/>
                <a:gd name="T35" fmla="*/ 258 h 282"/>
                <a:gd name="T36" fmla="*/ 330 w 1014"/>
                <a:gd name="T37" fmla="*/ 252 h 282"/>
                <a:gd name="T38" fmla="*/ 378 w 1014"/>
                <a:gd name="T39" fmla="*/ 234 h 282"/>
                <a:gd name="T40" fmla="*/ 420 w 1014"/>
                <a:gd name="T41" fmla="*/ 234 h 282"/>
                <a:gd name="T42" fmla="*/ 456 w 1014"/>
                <a:gd name="T43" fmla="*/ 228 h 282"/>
                <a:gd name="T44" fmla="*/ 486 w 1014"/>
                <a:gd name="T45" fmla="*/ 222 h 282"/>
                <a:gd name="T46" fmla="*/ 510 w 1014"/>
                <a:gd name="T47" fmla="*/ 210 h 282"/>
                <a:gd name="T48" fmla="*/ 534 w 1014"/>
                <a:gd name="T49" fmla="*/ 168 h 282"/>
                <a:gd name="T50" fmla="*/ 540 w 1014"/>
                <a:gd name="T51" fmla="*/ 186 h 282"/>
                <a:gd name="T52" fmla="*/ 552 w 1014"/>
                <a:gd name="T53" fmla="*/ 204 h 282"/>
                <a:gd name="T54" fmla="*/ 576 w 1014"/>
                <a:gd name="T55" fmla="*/ 222 h 282"/>
                <a:gd name="T56" fmla="*/ 612 w 1014"/>
                <a:gd name="T57" fmla="*/ 228 h 282"/>
                <a:gd name="T58" fmla="*/ 630 w 1014"/>
                <a:gd name="T59" fmla="*/ 246 h 282"/>
                <a:gd name="T60" fmla="*/ 696 w 1014"/>
                <a:gd name="T61" fmla="*/ 264 h 282"/>
                <a:gd name="T62" fmla="*/ 774 w 1014"/>
                <a:gd name="T63" fmla="*/ 270 h 282"/>
                <a:gd name="T64" fmla="*/ 846 w 1014"/>
                <a:gd name="T65" fmla="*/ 270 h 282"/>
                <a:gd name="T66" fmla="*/ 882 w 1014"/>
                <a:gd name="T67" fmla="*/ 270 h 282"/>
                <a:gd name="T68" fmla="*/ 936 w 1014"/>
                <a:gd name="T69" fmla="*/ 258 h 282"/>
                <a:gd name="T70" fmla="*/ 978 w 1014"/>
                <a:gd name="T71" fmla="*/ 246 h 282"/>
                <a:gd name="T72" fmla="*/ 1008 w 1014"/>
                <a:gd name="T73" fmla="*/ 216 h 282"/>
                <a:gd name="T74" fmla="*/ 1014 w 1014"/>
                <a:gd name="T75" fmla="*/ 192 h 282"/>
                <a:gd name="T76" fmla="*/ 1002 w 1014"/>
                <a:gd name="T77" fmla="*/ 174 h 282"/>
                <a:gd name="T78" fmla="*/ 978 w 1014"/>
                <a:gd name="T79" fmla="*/ 156 h 282"/>
                <a:gd name="T80" fmla="*/ 948 w 1014"/>
                <a:gd name="T81" fmla="*/ 138 h 282"/>
                <a:gd name="T82" fmla="*/ 906 w 1014"/>
                <a:gd name="T83" fmla="*/ 126 h 282"/>
                <a:gd name="T84" fmla="*/ 852 w 1014"/>
                <a:gd name="T85" fmla="*/ 120 h 282"/>
                <a:gd name="T86" fmla="*/ 798 w 1014"/>
                <a:gd name="T87" fmla="*/ 114 h 282"/>
                <a:gd name="T88" fmla="*/ 750 w 1014"/>
                <a:gd name="T89" fmla="*/ 114 h 282"/>
                <a:gd name="T90" fmla="*/ 696 w 1014"/>
                <a:gd name="T91" fmla="*/ 120 h 282"/>
                <a:gd name="T92" fmla="*/ 708 w 1014"/>
                <a:gd name="T93" fmla="*/ 96 h 282"/>
                <a:gd name="T94" fmla="*/ 708 w 1014"/>
                <a:gd name="T95" fmla="*/ 60 h 282"/>
                <a:gd name="T96" fmla="*/ 642 w 1014"/>
                <a:gd name="T97" fmla="*/ 24 h 282"/>
                <a:gd name="T98" fmla="*/ 564 w 1014"/>
                <a:gd name="T99" fmla="*/ 0 h 282"/>
                <a:gd name="T100" fmla="*/ 474 w 1014"/>
                <a:gd name="T101" fmla="*/ 6 h 282"/>
                <a:gd name="T102" fmla="*/ 294 w 1014"/>
                <a:gd name="T103" fmla="*/ 102 h 282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014"/>
                <a:gd name="T157" fmla="*/ 0 h 282"/>
                <a:gd name="T158" fmla="*/ 1014 w 1014"/>
                <a:gd name="T159" fmla="*/ 282 h 282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014" h="282">
                  <a:moveTo>
                    <a:pt x="294" y="102"/>
                  </a:moveTo>
                  <a:lnTo>
                    <a:pt x="258" y="114"/>
                  </a:lnTo>
                  <a:lnTo>
                    <a:pt x="246" y="126"/>
                  </a:lnTo>
                  <a:lnTo>
                    <a:pt x="222" y="138"/>
                  </a:lnTo>
                  <a:lnTo>
                    <a:pt x="186" y="138"/>
                  </a:lnTo>
                  <a:lnTo>
                    <a:pt x="132" y="144"/>
                  </a:lnTo>
                  <a:lnTo>
                    <a:pt x="78" y="162"/>
                  </a:lnTo>
                  <a:lnTo>
                    <a:pt x="48" y="174"/>
                  </a:lnTo>
                  <a:lnTo>
                    <a:pt x="24" y="192"/>
                  </a:lnTo>
                  <a:lnTo>
                    <a:pt x="6" y="222"/>
                  </a:lnTo>
                  <a:lnTo>
                    <a:pt x="0" y="252"/>
                  </a:lnTo>
                  <a:lnTo>
                    <a:pt x="6" y="270"/>
                  </a:lnTo>
                  <a:lnTo>
                    <a:pt x="24" y="276"/>
                  </a:lnTo>
                  <a:lnTo>
                    <a:pt x="54" y="282"/>
                  </a:lnTo>
                  <a:lnTo>
                    <a:pt x="114" y="282"/>
                  </a:lnTo>
                  <a:lnTo>
                    <a:pt x="174" y="270"/>
                  </a:lnTo>
                  <a:lnTo>
                    <a:pt x="216" y="258"/>
                  </a:lnTo>
                  <a:lnTo>
                    <a:pt x="288" y="258"/>
                  </a:lnTo>
                  <a:lnTo>
                    <a:pt x="330" y="252"/>
                  </a:lnTo>
                  <a:lnTo>
                    <a:pt x="378" y="234"/>
                  </a:lnTo>
                  <a:lnTo>
                    <a:pt x="420" y="234"/>
                  </a:lnTo>
                  <a:lnTo>
                    <a:pt x="456" y="228"/>
                  </a:lnTo>
                  <a:lnTo>
                    <a:pt x="486" y="222"/>
                  </a:lnTo>
                  <a:lnTo>
                    <a:pt x="510" y="210"/>
                  </a:lnTo>
                  <a:lnTo>
                    <a:pt x="534" y="168"/>
                  </a:lnTo>
                  <a:lnTo>
                    <a:pt x="540" y="186"/>
                  </a:lnTo>
                  <a:lnTo>
                    <a:pt x="552" y="204"/>
                  </a:lnTo>
                  <a:lnTo>
                    <a:pt x="576" y="222"/>
                  </a:lnTo>
                  <a:lnTo>
                    <a:pt x="612" y="228"/>
                  </a:lnTo>
                  <a:lnTo>
                    <a:pt x="630" y="246"/>
                  </a:lnTo>
                  <a:lnTo>
                    <a:pt x="696" y="264"/>
                  </a:lnTo>
                  <a:lnTo>
                    <a:pt x="774" y="270"/>
                  </a:lnTo>
                  <a:lnTo>
                    <a:pt x="846" y="270"/>
                  </a:lnTo>
                  <a:lnTo>
                    <a:pt x="882" y="270"/>
                  </a:lnTo>
                  <a:lnTo>
                    <a:pt x="936" y="258"/>
                  </a:lnTo>
                  <a:lnTo>
                    <a:pt x="978" y="246"/>
                  </a:lnTo>
                  <a:lnTo>
                    <a:pt x="1008" y="216"/>
                  </a:lnTo>
                  <a:lnTo>
                    <a:pt x="1014" y="192"/>
                  </a:lnTo>
                  <a:lnTo>
                    <a:pt x="1002" y="174"/>
                  </a:lnTo>
                  <a:lnTo>
                    <a:pt x="978" y="156"/>
                  </a:lnTo>
                  <a:lnTo>
                    <a:pt x="948" y="138"/>
                  </a:lnTo>
                  <a:lnTo>
                    <a:pt x="906" y="126"/>
                  </a:lnTo>
                  <a:lnTo>
                    <a:pt x="852" y="120"/>
                  </a:lnTo>
                  <a:lnTo>
                    <a:pt x="798" y="114"/>
                  </a:lnTo>
                  <a:lnTo>
                    <a:pt x="750" y="114"/>
                  </a:lnTo>
                  <a:lnTo>
                    <a:pt x="696" y="120"/>
                  </a:lnTo>
                  <a:lnTo>
                    <a:pt x="708" y="96"/>
                  </a:lnTo>
                  <a:lnTo>
                    <a:pt x="708" y="60"/>
                  </a:lnTo>
                  <a:lnTo>
                    <a:pt x="642" y="24"/>
                  </a:lnTo>
                  <a:lnTo>
                    <a:pt x="564" y="0"/>
                  </a:lnTo>
                  <a:lnTo>
                    <a:pt x="474" y="6"/>
                  </a:lnTo>
                  <a:lnTo>
                    <a:pt x="294" y="102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6" name="Freeform 19"/>
            <p:cNvSpPr>
              <a:spLocks/>
            </p:cNvSpPr>
            <p:nvPr/>
          </p:nvSpPr>
          <p:spPr bwMode="auto">
            <a:xfrm>
              <a:off x="3174" y="2517"/>
              <a:ext cx="606" cy="744"/>
            </a:xfrm>
            <a:custGeom>
              <a:avLst/>
              <a:gdLst>
                <a:gd name="T0" fmla="*/ 60 w 606"/>
                <a:gd name="T1" fmla="*/ 168 h 744"/>
                <a:gd name="T2" fmla="*/ 36 w 606"/>
                <a:gd name="T3" fmla="*/ 192 h 744"/>
                <a:gd name="T4" fmla="*/ 18 w 606"/>
                <a:gd name="T5" fmla="*/ 222 h 744"/>
                <a:gd name="T6" fmla="*/ 6 w 606"/>
                <a:gd name="T7" fmla="*/ 252 h 744"/>
                <a:gd name="T8" fmla="*/ 6 w 606"/>
                <a:gd name="T9" fmla="*/ 282 h 744"/>
                <a:gd name="T10" fmla="*/ 0 w 606"/>
                <a:gd name="T11" fmla="*/ 318 h 744"/>
                <a:gd name="T12" fmla="*/ 6 w 606"/>
                <a:gd name="T13" fmla="*/ 348 h 744"/>
                <a:gd name="T14" fmla="*/ 12 w 606"/>
                <a:gd name="T15" fmla="*/ 384 h 744"/>
                <a:gd name="T16" fmla="*/ 30 w 606"/>
                <a:gd name="T17" fmla="*/ 432 h 744"/>
                <a:gd name="T18" fmla="*/ 42 w 606"/>
                <a:gd name="T19" fmla="*/ 456 h 744"/>
                <a:gd name="T20" fmla="*/ 54 w 606"/>
                <a:gd name="T21" fmla="*/ 474 h 744"/>
                <a:gd name="T22" fmla="*/ 66 w 606"/>
                <a:gd name="T23" fmla="*/ 492 h 744"/>
                <a:gd name="T24" fmla="*/ 84 w 606"/>
                <a:gd name="T25" fmla="*/ 516 h 744"/>
                <a:gd name="T26" fmla="*/ 108 w 606"/>
                <a:gd name="T27" fmla="*/ 564 h 744"/>
                <a:gd name="T28" fmla="*/ 126 w 606"/>
                <a:gd name="T29" fmla="*/ 606 h 744"/>
                <a:gd name="T30" fmla="*/ 126 w 606"/>
                <a:gd name="T31" fmla="*/ 618 h 744"/>
                <a:gd name="T32" fmla="*/ 126 w 606"/>
                <a:gd name="T33" fmla="*/ 636 h 744"/>
                <a:gd name="T34" fmla="*/ 126 w 606"/>
                <a:gd name="T35" fmla="*/ 654 h 744"/>
                <a:gd name="T36" fmla="*/ 108 w 606"/>
                <a:gd name="T37" fmla="*/ 702 h 744"/>
                <a:gd name="T38" fmla="*/ 108 w 606"/>
                <a:gd name="T39" fmla="*/ 708 h 744"/>
                <a:gd name="T40" fmla="*/ 114 w 606"/>
                <a:gd name="T41" fmla="*/ 708 h 744"/>
                <a:gd name="T42" fmla="*/ 126 w 606"/>
                <a:gd name="T43" fmla="*/ 702 h 744"/>
                <a:gd name="T44" fmla="*/ 150 w 606"/>
                <a:gd name="T45" fmla="*/ 696 h 744"/>
                <a:gd name="T46" fmla="*/ 180 w 606"/>
                <a:gd name="T47" fmla="*/ 696 h 744"/>
                <a:gd name="T48" fmla="*/ 216 w 606"/>
                <a:gd name="T49" fmla="*/ 702 h 744"/>
                <a:gd name="T50" fmla="*/ 246 w 606"/>
                <a:gd name="T51" fmla="*/ 714 h 744"/>
                <a:gd name="T52" fmla="*/ 294 w 606"/>
                <a:gd name="T53" fmla="*/ 732 h 744"/>
                <a:gd name="T54" fmla="*/ 336 w 606"/>
                <a:gd name="T55" fmla="*/ 738 h 744"/>
                <a:gd name="T56" fmla="*/ 360 w 606"/>
                <a:gd name="T57" fmla="*/ 744 h 744"/>
                <a:gd name="T58" fmla="*/ 360 w 606"/>
                <a:gd name="T59" fmla="*/ 726 h 744"/>
                <a:gd name="T60" fmla="*/ 366 w 606"/>
                <a:gd name="T61" fmla="*/ 684 h 744"/>
                <a:gd name="T62" fmla="*/ 360 w 606"/>
                <a:gd name="T63" fmla="*/ 666 h 744"/>
                <a:gd name="T64" fmla="*/ 372 w 606"/>
                <a:gd name="T65" fmla="*/ 672 h 744"/>
                <a:gd name="T66" fmla="*/ 420 w 606"/>
                <a:gd name="T67" fmla="*/ 666 h 744"/>
                <a:gd name="T68" fmla="*/ 450 w 606"/>
                <a:gd name="T69" fmla="*/ 666 h 744"/>
                <a:gd name="T70" fmla="*/ 498 w 606"/>
                <a:gd name="T71" fmla="*/ 666 h 744"/>
                <a:gd name="T72" fmla="*/ 528 w 606"/>
                <a:gd name="T73" fmla="*/ 672 h 744"/>
                <a:gd name="T74" fmla="*/ 540 w 606"/>
                <a:gd name="T75" fmla="*/ 642 h 744"/>
                <a:gd name="T76" fmla="*/ 546 w 606"/>
                <a:gd name="T77" fmla="*/ 594 h 744"/>
                <a:gd name="T78" fmla="*/ 552 w 606"/>
                <a:gd name="T79" fmla="*/ 528 h 744"/>
                <a:gd name="T80" fmla="*/ 552 w 606"/>
                <a:gd name="T81" fmla="*/ 492 h 744"/>
                <a:gd name="T82" fmla="*/ 558 w 606"/>
                <a:gd name="T83" fmla="*/ 438 h 744"/>
                <a:gd name="T84" fmla="*/ 582 w 606"/>
                <a:gd name="T85" fmla="*/ 384 h 744"/>
                <a:gd name="T86" fmla="*/ 594 w 606"/>
                <a:gd name="T87" fmla="*/ 336 h 744"/>
                <a:gd name="T88" fmla="*/ 606 w 606"/>
                <a:gd name="T89" fmla="*/ 288 h 744"/>
                <a:gd name="T90" fmla="*/ 606 w 606"/>
                <a:gd name="T91" fmla="*/ 240 h 744"/>
                <a:gd name="T92" fmla="*/ 606 w 606"/>
                <a:gd name="T93" fmla="*/ 192 h 744"/>
                <a:gd name="T94" fmla="*/ 594 w 606"/>
                <a:gd name="T95" fmla="*/ 126 h 744"/>
                <a:gd name="T96" fmla="*/ 546 w 606"/>
                <a:gd name="T97" fmla="*/ 66 h 744"/>
                <a:gd name="T98" fmla="*/ 534 w 606"/>
                <a:gd name="T99" fmla="*/ 30 h 744"/>
                <a:gd name="T100" fmla="*/ 426 w 606"/>
                <a:gd name="T101" fmla="*/ 30 h 744"/>
                <a:gd name="T102" fmla="*/ 324 w 606"/>
                <a:gd name="T103" fmla="*/ 0 h 744"/>
                <a:gd name="T104" fmla="*/ 120 w 606"/>
                <a:gd name="T105" fmla="*/ 24 h 744"/>
                <a:gd name="T106" fmla="*/ 60 w 606"/>
                <a:gd name="T107" fmla="*/ 168 h 744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606"/>
                <a:gd name="T163" fmla="*/ 0 h 744"/>
                <a:gd name="T164" fmla="*/ 606 w 606"/>
                <a:gd name="T165" fmla="*/ 744 h 744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606" h="744">
                  <a:moveTo>
                    <a:pt x="60" y="168"/>
                  </a:moveTo>
                  <a:lnTo>
                    <a:pt x="36" y="192"/>
                  </a:lnTo>
                  <a:lnTo>
                    <a:pt x="18" y="222"/>
                  </a:lnTo>
                  <a:lnTo>
                    <a:pt x="6" y="252"/>
                  </a:lnTo>
                  <a:lnTo>
                    <a:pt x="6" y="282"/>
                  </a:lnTo>
                  <a:lnTo>
                    <a:pt x="0" y="318"/>
                  </a:lnTo>
                  <a:lnTo>
                    <a:pt x="6" y="348"/>
                  </a:lnTo>
                  <a:lnTo>
                    <a:pt x="12" y="384"/>
                  </a:lnTo>
                  <a:lnTo>
                    <a:pt x="30" y="432"/>
                  </a:lnTo>
                  <a:lnTo>
                    <a:pt x="42" y="456"/>
                  </a:lnTo>
                  <a:lnTo>
                    <a:pt x="54" y="474"/>
                  </a:lnTo>
                  <a:lnTo>
                    <a:pt x="66" y="492"/>
                  </a:lnTo>
                  <a:lnTo>
                    <a:pt x="84" y="516"/>
                  </a:lnTo>
                  <a:lnTo>
                    <a:pt x="108" y="564"/>
                  </a:lnTo>
                  <a:lnTo>
                    <a:pt x="126" y="606"/>
                  </a:lnTo>
                  <a:lnTo>
                    <a:pt x="126" y="618"/>
                  </a:lnTo>
                  <a:lnTo>
                    <a:pt x="126" y="636"/>
                  </a:lnTo>
                  <a:lnTo>
                    <a:pt x="126" y="654"/>
                  </a:lnTo>
                  <a:lnTo>
                    <a:pt x="108" y="702"/>
                  </a:lnTo>
                  <a:lnTo>
                    <a:pt x="108" y="708"/>
                  </a:lnTo>
                  <a:lnTo>
                    <a:pt x="114" y="708"/>
                  </a:lnTo>
                  <a:lnTo>
                    <a:pt x="126" y="702"/>
                  </a:lnTo>
                  <a:lnTo>
                    <a:pt x="150" y="696"/>
                  </a:lnTo>
                  <a:lnTo>
                    <a:pt x="180" y="696"/>
                  </a:lnTo>
                  <a:lnTo>
                    <a:pt x="216" y="702"/>
                  </a:lnTo>
                  <a:lnTo>
                    <a:pt x="246" y="714"/>
                  </a:lnTo>
                  <a:lnTo>
                    <a:pt x="294" y="732"/>
                  </a:lnTo>
                  <a:lnTo>
                    <a:pt x="336" y="738"/>
                  </a:lnTo>
                  <a:lnTo>
                    <a:pt x="360" y="744"/>
                  </a:lnTo>
                  <a:lnTo>
                    <a:pt x="360" y="726"/>
                  </a:lnTo>
                  <a:lnTo>
                    <a:pt x="366" y="684"/>
                  </a:lnTo>
                  <a:lnTo>
                    <a:pt x="360" y="666"/>
                  </a:lnTo>
                  <a:lnTo>
                    <a:pt x="372" y="672"/>
                  </a:lnTo>
                  <a:lnTo>
                    <a:pt x="420" y="666"/>
                  </a:lnTo>
                  <a:lnTo>
                    <a:pt x="450" y="666"/>
                  </a:lnTo>
                  <a:lnTo>
                    <a:pt x="498" y="666"/>
                  </a:lnTo>
                  <a:lnTo>
                    <a:pt x="528" y="672"/>
                  </a:lnTo>
                  <a:lnTo>
                    <a:pt x="540" y="642"/>
                  </a:lnTo>
                  <a:lnTo>
                    <a:pt x="546" y="594"/>
                  </a:lnTo>
                  <a:lnTo>
                    <a:pt x="552" y="528"/>
                  </a:lnTo>
                  <a:lnTo>
                    <a:pt x="552" y="492"/>
                  </a:lnTo>
                  <a:lnTo>
                    <a:pt x="558" y="438"/>
                  </a:lnTo>
                  <a:lnTo>
                    <a:pt x="582" y="384"/>
                  </a:lnTo>
                  <a:lnTo>
                    <a:pt x="594" y="336"/>
                  </a:lnTo>
                  <a:lnTo>
                    <a:pt x="606" y="288"/>
                  </a:lnTo>
                  <a:lnTo>
                    <a:pt x="606" y="240"/>
                  </a:lnTo>
                  <a:lnTo>
                    <a:pt x="606" y="192"/>
                  </a:lnTo>
                  <a:lnTo>
                    <a:pt x="594" y="126"/>
                  </a:lnTo>
                  <a:lnTo>
                    <a:pt x="546" y="66"/>
                  </a:lnTo>
                  <a:lnTo>
                    <a:pt x="534" y="30"/>
                  </a:lnTo>
                  <a:lnTo>
                    <a:pt x="426" y="30"/>
                  </a:lnTo>
                  <a:lnTo>
                    <a:pt x="324" y="0"/>
                  </a:lnTo>
                  <a:lnTo>
                    <a:pt x="120" y="24"/>
                  </a:lnTo>
                  <a:lnTo>
                    <a:pt x="60" y="168"/>
                  </a:lnTo>
                  <a:close/>
                </a:path>
              </a:pathLst>
            </a:custGeom>
            <a:solidFill>
              <a:srgbClr val="963D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7" name="Freeform 20"/>
            <p:cNvSpPr>
              <a:spLocks/>
            </p:cNvSpPr>
            <p:nvPr/>
          </p:nvSpPr>
          <p:spPr bwMode="auto">
            <a:xfrm>
              <a:off x="3174" y="2517"/>
              <a:ext cx="606" cy="744"/>
            </a:xfrm>
            <a:custGeom>
              <a:avLst/>
              <a:gdLst>
                <a:gd name="T0" fmla="*/ 60 w 606"/>
                <a:gd name="T1" fmla="*/ 168 h 744"/>
                <a:gd name="T2" fmla="*/ 36 w 606"/>
                <a:gd name="T3" fmla="*/ 192 h 744"/>
                <a:gd name="T4" fmla="*/ 18 w 606"/>
                <a:gd name="T5" fmla="*/ 222 h 744"/>
                <a:gd name="T6" fmla="*/ 6 w 606"/>
                <a:gd name="T7" fmla="*/ 252 h 744"/>
                <a:gd name="T8" fmla="*/ 6 w 606"/>
                <a:gd name="T9" fmla="*/ 282 h 744"/>
                <a:gd name="T10" fmla="*/ 0 w 606"/>
                <a:gd name="T11" fmla="*/ 318 h 744"/>
                <a:gd name="T12" fmla="*/ 6 w 606"/>
                <a:gd name="T13" fmla="*/ 348 h 744"/>
                <a:gd name="T14" fmla="*/ 12 w 606"/>
                <a:gd name="T15" fmla="*/ 384 h 744"/>
                <a:gd name="T16" fmla="*/ 30 w 606"/>
                <a:gd name="T17" fmla="*/ 432 h 744"/>
                <a:gd name="T18" fmla="*/ 42 w 606"/>
                <a:gd name="T19" fmla="*/ 456 h 744"/>
                <a:gd name="T20" fmla="*/ 54 w 606"/>
                <a:gd name="T21" fmla="*/ 474 h 744"/>
                <a:gd name="T22" fmla="*/ 66 w 606"/>
                <a:gd name="T23" fmla="*/ 492 h 744"/>
                <a:gd name="T24" fmla="*/ 84 w 606"/>
                <a:gd name="T25" fmla="*/ 516 h 744"/>
                <a:gd name="T26" fmla="*/ 108 w 606"/>
                <a:gd name="T27" fmla="*/ 564 h 744"/>
                <a:gd name="T28" fmla="*/ 126 w 606"/>
                <a:gd name="T29" fmla="*/ 606 h 744"/>
                <a:gd name="T30" fmla="*/ 126 w 606"/>
                <a:gd name="T31" fmla="*/ 618 h 744"/>
                <a:gd name="T32" fmla="*/ 126 w 606"/>
                <a:gd name="T33" fmla="*/ 636 h 744"/>
                <a:gd name="T34" fmla="*/ 126 w 606"/>
                <a:gd name="T35" fmla="*/ 654 h 744"/>
                <a:gd name="T36" fmla="*/ 108 w 606"/>
                <a:gd name="T37" fmla="*/ 702 h 744"/>
                <a:gd name="T38" fmla="*/ 108 w 606"/>
                <a:gd name="T39" fmla="*/ 708 h 744"/>
                <a:gd name="T40" fmla="*/ 114 w 606"/>
                <a:gd name="T41" fmla="*/ 708 h 744"/>
                <a:gd name="T42" fmla="*/ 126 w 606"/>
                <a:gd name="T43" fmla="*/ 702 h 744"/>
                <a:gd name="T44" fmla="*/ 150 w 606"/>
                <a:gd name="T45" fmla="*/ 696 h 744"/>
                <a:gd name="T46" fmla="*/ 180 w 606"/>
                <a:gd name="T47" fmla="*/ 696 h 744"/>
                <a:gd name="T48" fmla="*/ 216 w 606"/>
                <a:gd name="T49" fmla="*/ 702 h 744"/>
                <a:gd name="T50" fmla="*/ 246 w 606"/>
                <a:gd name="T51" fmla="*/ 714 h 744"/>
                <a:gd name="T52" fmla="*/ 294 w 606"/>
                <a:gd name="T53" fmla="*/ 732 h 744"/>
                <a:gd name="T54" fmla="*/ 336 w 606"/>
                <a:gd name="T55" fmla="*/ 738 h 744"/>
                <a:gd name="T56" fmla="*/ 360 w 606"/>
                <a:gd name="T57" fmla="*/ 744 h 744"/>
                <a:gd name="T58" fmla="*/ 360 w 606"/>
                <a:gd name="T59" fmla="*/ 726 h 744"/>
                <a:gd name="T60" fmla="*/ 366 w 606"/>
                <a:gd name="T61" fmla="*/ 684 h 744"/>
                <a:gd name="T62" fmla="*/ 360 w 606"/>
                <a:gd name="T63" fmla="*/ 666 h 744"/>
                <a:gd name="T64" fmla="*/ 372 w 606"/>
                <a:gd name="T65" fmla="*/ 672 h 744"/>
                <a:gd name="T66" fmla="*/ 420 w 606"/>
                <a:gd name="T67" fmla="*/ 666 h 744"/>
                <a:gd name="T68" fmla="*/ 450 w 606"/>
                <a:gd name="T69" fmla="*/ 666 h 744"/>
                <a:gd name="T70" fmla="*/ 498 w 606"/>
                <a:gd name="T71" fmla="*/ 666 h 744"/>
                <a:gd name="T72" fmla="*/ 528 w 606"/>
                <a:gd name="T73" fmla="*/ 672 h 744"/>
                <a:gd name="T74" fmla="*/ 540 w 606"/>
                <a:gd name="T75" fmla="*/ 642 h 744"/>
                <a:gd name="T76" fmla="*/ 546 w 606"/>
                <a:gd name="T77" fmla="*/ 594 h 744"/>
                <a:gd name="T78" fmla="*/ 552 w 606"/>
                <a:gd name="T79" fmla="*/ 528 h 744"/>
                <a:gd name="T80" fmla="*/ 552 w 606"/>
                <a:gd name="T81" fmla="*/ 492 h 744"/>
                <a:gd name="T82" fmla="*/ 558 w 606"/>
                <a:gd name="T83" fmla="*/ 438 h 744"/>
                <a:gd name="T84" fmla="*/ 582 w 606"/>
                <a:gd name="T85" fmla="*/ 384 h 744"/>
                <a:gd name="T86" fmla="*/ 594 w 606"/>
                <a:gd name="T87" fmla="*/ 336 h 744"/>
                <a:gd name="T88" fmla="*/ 606 w 606"/>
                <a:gd name="T89" fmla="*/ 288 h 744"/>
                <a:gd name="T90" fmla="*/ 606 w 606"/>
                <a:gd name="T91" fmla="*/ 240 h 744"/>
                <a:gd name="T92" fmla="*/ 606 w 606"/>
                <a:gd name="T93" fmla="*/ 192 h 744"/>
                <a:gd name="T94" fmla="*/ 594 w 606"/>
                <a:gd name="T95" fmla="*/ 126 h 744"/>
                <a:gd name="T96" fmla="*/ 546 w 606"/>
                <a:gd name="T97" fmla="*/ 66 h 744"/>
                <a:gd name="T98" fmla="*/ 534 w 606"/>
                <a:gd name="T99" fmla="*/ 30 h 744"/>
                <a:gd name="T100" fmla="*/ 426 w 606"/>
                <a:gd name="T101" fmla="*/ 30 h 744"/>
                <a:gd name="T102" fmla="*/ 324 w 606"/>
                <a:gd name="T103" fmla="*/ 0 h 744"/>
                <a:gd name="T104" fmla="*/ 120 w 606"/>
                <a:gd name="T105" fmla="*/ 24 h 744"/>
                <a:gd name="T106" fmla="*/ 60 w 606"/>
                <a:gd name="T107" fmla="*/ 168 h 744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606"/>
                <a:gd name="T163" fmla="*/ 0 h 744"/>
                <a:gd name="T164" fmla="*/ 606 w 606"/>
                <a:gd name="T165" fmla="*/ 744 h 744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606" h="744">
                  <a:moveTo>
                    <a:pt x="60" y="168"/>
                  </a:moveTo>
                  <a:lnTo>
                    <a:pt x="36" y="192"/>
                  </a:lnTo>
                  <a:lnTo>
                    <a:pt x="18" y="222"/>
                  </a:lnTo>
                  <a:lnTo>
                    <a:pt x="6" y="252"/>
                  </a:lnTo>
                  <a:lnTo>
                    <a:pt x="6" y="282"/>
                  </a:lnTo>
                  <a:lnTo>
                    <a:pt x="0" y="318"/>
                  </a:lnTo>
                  <a:lnTo>
                    <a:pt x="6" y="348"/>
                  </a:lnTo>
                  <a:lnTo>
                    <a:pt x="12" y="384"/>
                  </a:lnTo>
                  <a:lnTo>
                    <a:pt x="30" y="432"/>
                  </a:lnTo>
                  <a:lnTo>
                    <a:pt x="42" y="456"/>
                  </a:lnTo>
                  <a:lnTo>
                    <a:pt x="54" y="474"/>
                  </a:lnTo>
                  <a:lnTo>
                    <a:pt x="66" y="492"/>
                  </a:lnTo>
                  <a:lnTo>
                    <a:pt x="84" y="516"/>
                  </a:lnTo>
                  <a:lnTo>
                    <a:pt x="108" y="564"/>
                  </a:lnTo>
                  <a:lnTo>
                    <a:pt x="126" y="606"/>
                  </a:lnTo>
                  <a:lnTo>
                    <a:pt x="126" y="618"/>
                  </a:lnTo>
                  <a:lnTo>
                    <a:pt x="126" y="636"/>
                  </a:lnTo>
                  <a:lnTo>
                    <a:pt x="126" y="654"/>
                  </a:lnTo>
                  <a:lnTo>
                    <a:pt x="108" y="702"/>
                  </a:lnTo>
                  <a:lnTo>
                    <a:pt x="108" y="708"/>
                  </a:lnTo>
                  <a:lnTo>
                    <a:pt x="114" y="708"/>
                  </a:lnTo>
                  <a:lnTo>
                    <a:pt x="126" y="702"/>
                  </a:lnTo>
                  <a:lnTo>
                    <a:pt x="150" y="696"/>
                  </a:lnTo>
                  <a:lnTo>
                    <a:pt x="180" y="696"/>
                  </a:lnTo>
                  <a:lnTo>
                    <a:pt x="216" y="702"/>
                  </a:lnTo>
                  <a:lnTo>
                    <a:pt x="246" y="714"/>
                  </a:lnTo>
                  <a:lnTo>
                    <a:pt x="294" y="732"/>
                  </a:lnTo>
                  <a:lnTo>
                    <a:pt x="336" y="738"/>
                  </a:lnTo>
                  <a:lnTo>
                    <a:pt x="360" y="744"/>
                  </a:lnTo>
                  <a:lnTo>
                    <a:pt x="360" y="726"/>
                  </a:lnTo>
                  <a:lnTo>
                    <a:pt x="366" y="684"/>
                  </a:lnTo>
                  <a:lnTo>
                    <a:pt x="360" y="666"/>
                  </a:lnTo>
                  <a:lnTo>
                    <a:pt x="372" y="672"/>
                  </a:lnTo>
                  <a:lnTo>
                    <a:pt x="420" y="666"/>
                  </a:lnTo>
                  <a:lnTo>
                    <a:pt x="450" y="666"/>
                  </a:lnTo>
                  <a:lnTo>
                    <a:pt x="498" y="666"/>
                  </a:lnTo>
                  <a:lnTo>
                    <a:pt x="528" y="672"/>
                  </a:lnTo>
                  <a:lnTo>
                    <a:pt x="540" y="642"/>
                  </a:lnTo>
                  <a:lnTo>
                    <a:pt x="546" y="594"/>
                  </a:lnTo>
                  <a:lnTo>
                    <a:pt x="552" y="528"/>
                  </a:lnTo>
                  <a:lnTo>
                    <a:pt x="552" y="492"/>
                  </a:lnTo>
                  <a:lnTo>
                    <a:pt x="558" y="438"/>
                  </a:lnTo>
                  <a:lnTo>
                    <a:pt x="582" y="384"/>
                  </a:lnTo>
                  <a:lnTo>
                    <a:pt x="594" y="336"/>
                  </a:lnTo>
                  <a:lnTo>
                    <a:pt x="606" y="288"/>
                  </a:lnTo>
                  <a:lnTo>
                    <a:pt x="606" y="240"/>
                  </a:lnTo>
                  <a:lnTo>
                    <a:pt x="606" y="192"/>
                  </a:lnTo>
                  <a:lnTo>
                    <a:pt x="594" y="126"/>
                  </a:lnTo>
                  <a:lnTo>
                    <a:pt x="546" y="66"/>
                  </a:lnTo>
                  <a:lnTo>
                    <a:pt x="534" y="30"/>
                  </a:lnTo>
                  <a:lnTo>
                    <a:pt x="426" y="30"/>
                  </a:lnTo>
                  <a:lnTo>
                    <a:pt x="324" y="0"/>
                  </a:lnTo>
                  <a:lnTo>
                    <a:pt x="120" y="24"/>
                  </a:lnTo>
                  <a:lnTo>
                    <a:pt x="60" y="168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8" name="Freeform 21"/>
            <p:cNvSpPr>
              <a:spLocks/>
            </p:cNvSpPr>
            <p:nvPr/>
          </p:nvSpPr>
          <p:spPr bwMode="auto">
            <a:xfrm>
              <a:off x="3426" y="2331"/>
              <a:ext cx="300" cy="324"/>
            </a:xfrm>
            <a:custGeom>
              <a:avLst/>
              <a:gdLst>
                <a:gd name="T0" fmla="*/ 60 w 300"/>
                <a:gd name="T1" fmla="*/ 324 h 324"/>
                <a:gd name="T2" fmla="*/ 132 w 300"/>
                <a:gd name="T3" fmla="*/ 324 h 324"/>
                <a:gd name="T4" fmla="*/ 198 w 300"/>
                <a:gd name="T5" fmla="*/ 318 h 324"/>
                <a:gd name="T6" fmla="*/ 294 w 300"/>
                <a:gd name="T7" fmla="*/ 300 h 324"/>
                <a:gd name="T8" fmla="*/ 300 w 300"/>
                <a:gd name="T9" fmla="*/ 186 h 324"/>
                <a:gd name="T10" fmla="*/ 234 w 300"/>
                <a:gd name="T11" fmla="*/ 54 h 324"/>
                <a:gd name="T12" fmla="*/ 198 w 300"/>
                <a:gd name="T13" fmla="*/ 30 h 324"/>
                <a:gd name="T14" fmla="*/ 126 w 300"/>
                <a:gd name="T15" fmla="*/ 0 h 324"/>
                <a:gd name="T16" fmla="*/ 18 w 300"/>
                <a:gd name="T17" fmla="*/ 36 h 324"/>
                <a:gd name="T18" fmla="*/ 0 w 300"/>
                <a:gd name="T19" fmla="*/ 144 h 324"/>
                <a:gd name="T20" fmla="*/ 12 w 300"/>
                <a:gd name="T21" fmla="*/ 186 h 324"/>
                <a:gd name="T22" fmla="*/ 60 w 300"/>
                <a:gd name="T23" fmla="*/ 324 h 32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00"/>
                <a:gd name="T37" fmla="*/ 0 h 324"/>
                <a:gd name="T38" fmla="*/ 300 w 300"/>
                <a:gd name="T39" fmla="*/ 324 h 32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00" h="324">
                  <a:moveTo>
                    <a:pt x="60" y="324"/>
                  </a:moveTo>
                  <a:lnTo>
                    <a:pt x="132" y="324"/>
                  </a:lnTo>
                  <a:lnTo>
                    <a:pt x="198" y="318"/>
                  </a:lnTo>
                  <a:lnTo>
                    <a:pt x="294" y="300"/>
                  </a:lnTo>
                  <a:lnTo>
                    <a:pt x="300" y="186"/>
                  </a:lnTo>
                  <a:lnTo>
                    <a:pt x="234" y="54"/>
                  </a:lnTo>
                  <a:lnTo>
                    <a:pt x="198" y="30"/>
                  </a:lnTo>
                  <a:lnTo>
                    <a:pt x="126" y="0"/>
                  </a:lnTo>
                  <a:lnTo>
                    <a:pt x="18" y="36"/>
                  </a:lnTo>
                  <a:lnTo>
                    <a:pt x="0" y="144"/>
                  </a:lnTo>
                  <a:lnTo>
                    <a:pt x="12" y="186"/>
                  </a:lnTo>
                  <a:lnTo>
                    <a:pt x="60" y="3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9" name="Freeform 22"/>
            <p:cNvSpPr>
              <a:spLocks/>
            </p:cNvSpPr>
            <p:nvPr/>
          </p:nvSpPr>
          <p:spPr bwMode="auto">
            <a:xfrm>
              <a:off x="3426" y="2331"/>
              <a:ext cx="300" cy="324"/>
            </a:xfrm>
            <a:custGeom>
              <a:avLst/>
              <a:gdLst>
                <a:gd name="T0" fmla="*/ 60 w 300"/>
                <a:gd name="T1" fmla="*/ 324 h 324"/>
                <a:gd name="T2" fmla="*/ 132 w 300"/>
                <a:gd name="T3" fmla="*/ 324 h 324"/>
                <a:gd name="T4" fmla="*/ 198 w 300"/>
                <a:gd name="T5" fmla="*/ 318 h 324"/>
                <a:gd name="T6" fmla="*/ 294 w 300"/>
                <a:gd name="T7" fmla="*/ 300 h 324"/>
                <a:gd name="T8" fmla="*/ 300 w 300"/>
                <a:gd name="T9" fmla="*/ 186 h 324"/>
                <a:gd name="T10" fmla="*/ 234 w 300"/>
                <a:gd name="T11" fmla="*/ 54 h 324"/>
                <a:gd name="T12" fmla="*/ 198 w 300"/>
                <a:gd name="T13" fmla="*/ 30 h 324"/>
                <a:gd name="T14" fmla="*/ 126 w 300"/>
                <a:gd name="T15" fmla="*/ 0 h 324"/>
                <a:gd name="T16" fmla="*/ 18 w 300"/>
                <a:gd name="T17" fmla="*/ 36 h 324"/>
                <a:gd name="T18" fmla="*/ 0 w 300"/>
                <a:gd name="T19" fmla="*/ 144 h 324"/>
                <a:gd name="T20" fmla="*/ 12 w 300"/>
                <a:gd name="T21" fmla="*/ 186 h 324"/>
                <a:gd name="T22" fmla="*/ 60 w 300"/>
                <a:gd name="T23" fmla="*/ 324 h 32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00"/>
                <a:gd name="T37" fmla="*/ 0 h 324"/>
                <a:gd name="T38" fmla="*/ 300 w 300"/>
                <a:gd name="T39" fmla="*/ 324 h 32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00" h="324">
                  <a:moveTo>
                    <a:pt x="60" y="324"/>
                  </a:moveTo>
                  <a:lnTo>
                    <a:pt x="132" y="324"/>
                  </a:lnTo>
                  <a:lnTo>
                    <a:pt x="198" y="318"/>
                  </a:lnTo>
                  <a:lnTo>
                    <a:pt x="294" y="300"/>
                  </a:lnTo>
                  <a:lnTo>
                    <a:pt x="300" y="186"/>
                  </a:lnTo>
                  <a:lnTo>
                    <a:pt x="234" y="54"/>
                  </a:lnTo>
                  <a:lnTo>
                    <a:pt x="198" y="30"/>
                  </a:lnTo>
                  <a:lnTo>
                    <a:pt x="126" y="0"/>
                  </a:lnTo>
                  <a:lnTo>
                    <a:pt x="18" y="36"/>
                  </a:lnTo>
                  <a:lnTo>
                    <a:pt x="0" y="144"/>
                  </a:lnTo>
                  <a:lnTo>
                    <a:pt x="12" y="186"/>
                  </a:lnTo>
                  <a:lnTo>
                    <a:pt x="60" y="324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0" name="Freeform 23"/>
            <p:cNvSpPr>
              <a:spLocks/>
            </p:cNvSpPr>
            <p:nvPr/>
          </p:nvSpPr>
          <p:spPr bwMode="auto">
            <a:xfrm>
              <a:off x="3414" y="2103"/>
              <a:ext cx="576" cy="630"/>
            </a:xfrm>
            <a:custGeom>
              <a:avLst/>
              <a:gdLst>
                <a:gd name="T0" fmla="*/ 132 w 576"/>
                <a:gd name="T1" fmla="*/ 324 h 630"/>
                <a:gd name="T2" fmla="*/ 168 w 576"/>
                <a:gd name="T3" fmla="*/ 360 h 630"/>
                <a:gd name="T4" fmla="*/ 204 w 576"/>
                <a:gd name="T5" fmla="*/ 402 h 630"/>
                <a:gd name="T6" fmla="*/ 222 w 576"/>
                <a:gd name="T7" fmla="*/ 444 h 630"/>
                <a:gd name="T8" fmla="*/ 240 w 576"/>
                <a:gd name="T9" fmla="*/ 492 h 630"/>
                <a:gd name="T10" fmla="*/ 246 w 576"/>
                <a:gd name="T11" fmla="*/ 546 h 630"/>
                <a:gd name="T12" fmla="*/ 246 w 576"/>
                <a:gd name="T13" fmla="*/ 582 h 630"/>
                <a:gd name="T14" fmla="*/ 240 w 576"/>
                <a:gd name="T15" fmla="*/ 630 h 630"/>
                <a:gd name="T16" fmla="*/ 270 w 576"/>
                <a:gd name="T17" fmla="*/ 624 h 630"/>
                <a:gd name="T18" fmla="*/ 348 w 576"/>
                <a:gd name="T19" fmla="*/ 612 h 630"/>
                <a:gd name="T20" fmla="*/ 420 w 576"/>
                <a:gd name="T21" fmla="*/ 606 h 630"/>
                <a:gd name="T22" fmla="*/ 468 w 576"/>
                <a:gd name="T23" fmla="*/ 600 h 630"/>
                <a:gd name="T24" fmla="*/ 474 w 576"/>
                <a:gd name="T25" fmla="*/ 576 h 630"/>
                <a:gd name="T26" fmla="*/ 474 w 576"/>
                <a:gd name="T27" fmla="*/ 546 h 630"/>
                <a:gd name="T28" fmla="*/ 474 w 576"/>
                <a:gd name="T29" fmla="*/ 510 h 630"/>
                <a:gd name="T30" fmla="*/ 450 w 576"/>
                <a:gd name="T31" fmla="*/ 456 h 630"/>
                <a:gd name="T32" fmla="*/ 444 w 576"/>
                <a:gd name="T33" fmla="*/ 426 h 630"/>
                <a:gd name="T34" fmla="*/ 444 w 576"/>
                <a:gd name="T35" fmla="*/ 396 h 630"/>
                <a:gd name="T36" fmla="*/ 480 w 576"/>
                <a:gd name="T37" fmla="*/ 372 h 630"/>
                <a:gd name="T38" fmla="*/ 516 w 576"/>
                <a:gd name="T39" fmla="*/ 342 h 630"/>
                <a:gd name="T40" fmla="*/ 552 w 576"/>
                <a:gd name="T41" fmla="*/ 306 h 630"/>
                <a:gd name="T42" fmla="*/ 570 w 576"/>
                <a:gd name="T43" fmla="*/ 288 h 630"/>
                <a:gd name="T44" fmla="*/ 576 w 576"/>
                <a:gd name="T45" fmla="*/ 270 h 630"/>
                <a:gd name="T46" fmla="*/ 576 w 576"/>
                <a:gd name="T47" fmla="*/ 252 h 630"/>
                <a:gd name="T48" fmla="*/ 570 w 576"/>
                <a:gd name="T49" fmla="*/ 234 h 630"/>
                <a:gd name="T50" fmla="*/ 564 w 576"/>
                <a:gd name="T51" fmla="*/ 222 h 630"/>
                <a:gd name="T52" fmla="*/ 540 w 576"/>
                <a:gd name="T53" fmla="*/ 198 h 630"/>
                <a:gd name="T54" fmla="*/ 498 w 576"/>
                <a:gd name="T55" fmla="*/ 144 h 630"/>
                <a:gd name="T56" fmla="*/ 462 w 576"/>
                <a:gd name="T57" fmla="*/ 102 h 630"/>
                <a:gd name="T58" fmla="*/ 390 w 576"/>
                <a:gd name="T59" fmla="*/ 48 h 630"/>
                <a:gd name="T60" fmla="*/ 330 w 576"/>
                <a:gd name="T61" fmla="*/ 0 h 630"/>
                <a:gd name="T62" fmla="*/ 294 w 576"/>
                <a:gd name="T63" fmla="*/ 0 h 630"/>
                <a:gd name="T64" fmla="*/ 198 w 576"/>
                <a:gd name="T65" fmla="*/ 6 h 630"/>
                <a:gd name="T66" fmla="*/ 120 w 576"/>
                <a:gd name="T67" fmla="*/ 18 h 630"/>
                <a:gd name="T68" fmla="*/ 114 w 576"/>
                <a:gd name="T69" fmla="*/ 30 h 630"/>
                <a:gd name="T70" fmla="*/ 6 w 576"/>
                <a:gd name="T71" fmla="*/ 66 h 630"/>
                <a:gd name="T72" fmla="*/ 0 w 576"/>
                <a:gd name="T73" fmla="*/ 90 h 630"/>
                <a:gd name="T74" fmla="*/ 42 w 576"/>
                <a:gd name="T75" fmla="*/ 156 h 630"/>
                <a:gd name="T76" fmla="*/ 78 w 576"/>
                <a:gd name="T77" fmla="*/ 228 h 630"/>
                <a:gd name="T78" fmla="*/ 132 w 576"/>
                <a:gd name="T79" fmla="*/ 324 h 630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576"/>
                <a:gd name="T121" fmla="*/ 0 h 630"/>
                <a:gd name="T122" fmla="*/ 576 w 576"/>
                <a:gd name="T123" fmla="*/ 630 h 630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576" h="630">
                  <a:moveTo>
                    <a:pt x="132" y="324"/>
                  </a:moveTo>
                  <a:lnTo>
                    <a:pt x="168" y="360"/>
                  </a:lnTo>
                  <a:lnTo>
                    <a:pt x="204" y="402"/>
                  </a:lnTo>
                  <a:lnTo>
                    <a:pt x="222" y="444"/>
                  </a:lnTo>
                  <a:lnTo>
                    <a:pt x="240" y="492"/>
                  </a:lnTo>
                  <a:lnTo>
                    <a:pt x="246" y="546"/>
                  </a:lnTo>
                  <a:lnTo>
                    <a:pt x="246" y="582"/>
                  </a:lnTo>
                  <a:lnTo>
                    <a:pt x="240" y="630"/>
                  </a:lnTo>
                  <a:lnTo>
                    <a:pt x="270" y="624"/>
                  </a:lnTo>
                  <a:lnTo>
                    <a:pt x="348" y="612"/>
                  </a:lnTo>
                  <a:lnTo>
                    <a:pt x="420" y="606"/>
                  </a:lnTo>
                  <a:lnTo>
                    <a:pt x="468" y="600"/>
                  </a:lnTo>
                  <a:lnTo>
                    <a:pt x="474" y="576"/>
                  </a:lnTo>
                  <a:lnTo>
                    <a:pt x="474" y="546"/>
                  </a:lnTo>
                  <a:lnTo>
                    <a:pt x="474" y="510"/>
                  </a:lnTo>
                  <a:lnTo>
                    <a:pt x="450" y="456"/>
                  </a:lnTo>
                  <a:lnTo>
                    <a:pt x="444" y="426"/>
                  </a:lnTo>
                  <a:lnTo>
                    <a:pt x="444" y="396"/>
                  </a:lnTo>
                  <a:lnTo>
                    <a:pt x="480" y="372"/>
                  </a:lnTo>
                  <a:lnTo>
                    <a:pt x="516" y="342"/>
                  </a:lnTo>
                  <a:lnTo>
                    <a:pt x="552" y="306"/>
                  </a:lnTo>
                  <a:lnTo>
                    <a:pt x="570" y="288"/>
                  </a:lnTo>
                  <a:lnTo>
                    <a:pt x="576" y="270"/>
                  </a:lnTo>
                  <a:lnTo>
                    <a:pt x="576" y="252"/>
                  </a:lnTo>
                  <a:lnTo>
                    <a:pt x="570" y="234"/>
                  </a:lnTo>
                  <a:lnTo>
                    <a:pt x="564" y="222"/>
                  </a:lnTo>
                  <a:lnTo>
                    <a:pt x="540" y="198"/>
                  </a:lnTo>
                  <a:lnTo>
                    <a:pt x="498" y="144"/>
                  </a:lnTo>
                  <a:lnTo>
                    <a:pt x="462" y="102"/>
                  </a:lnTo>
                  <a:lnTo>
                    <a:pt x="390" y="48"/>
                  </a:lnTo>
                  <a:lnTo>
                    <a:pt x="330" y="0"/>
                  </a:lnTo>
                  <a:lnTo>
                    <a:pt x="294" y="0"/>
                  </a:lnTo>
                  <a:lnTo>
                    <a:pt x="198" y="6"/>
                  </a:lnTo>
                  <a:lnTo>
                    <a:pt x="120" y="18"/>
                  </a:lnTo>
                  <a:lnTo>
                    <a:pt x="114" y="30"/>
                  </a:lnTo>
                  <a:lnTo>
                    <a:pt x="6" y="66"/>
                  </a:lnTo>
                  <a:lnTo>
                    <a:pt x="0" y="90"/>
                  </a:lnTo>
                  <a:lnTo>
                    <a:pt x="42" y="156"/>
                  </a:lnTo>
                  <a:lnTo>
                    <a:pt x="78" y="228"/>
                  </a:lnTo>
                  <a:lnTo>
                    <a:pt x="132" y="324"/>
                  </a:lnTo>
                  <a:close/>
                </a:path>
              </a:pathLst>
            </a:custGeom>
            <a:solidFill>
              <a:srgbClr val="8754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1" name="Freeform 24"/>
            <p:cNvSpPr>
              <a:spLocks/>
            </p:cNvSpPr>
            <p:nvPr/>
          </p:nvSpPr>
          <p:spPr bwMode="auto">
            <a:xfrm>
              <a:off x="3414" y="2103"/>
              <a:ext cx="576" cy="630"/>
            </a:xfrm>
            <a:custGeom>
              <a:avLst/>
              <a:gdLst>
                <a:gd name="T0" fmla="*/ 132 w 576"/>
                <a:gd name="T1" fmla="*/ 324 h 630"/>
                <a:gd name="T2" fmla="*/ 168 w 576"/>
                <a:gd name="T3" fmla="*/ 360 h 630"/>
                <a:gd name="T4" fmla="*/ 204 w 576"/>
                <a:gd name="T5" fmla="*/ 402 h 630"/>
                <a:gd name="T6" fmla="*/ 222 w 576"/>
                <a:gd name="T7" fmla="*/ 444 h 630"/>
                <a:gd name="T8" fmla="*/ 240 w 576"/>
                <a:gd name="T9" fmla="*/ 492 h 630"/>
                <a:gd name="T10" fmla="*/ 246 w 576"/>
                <a:gd name="T11" fmla="*/ 546 h 630"/>
                <a:gd name="T12" fmla="*/ 246 w 576"/>
                <a:gd name="T13" fmla="*/ 582 h 630"/>
                <a:gd name="T14" fmla="*/ 240 w 576"/>
                <a:gd name="T15" fmla="*/ 630 h 630"/>
                <a:gd name="T16" fmla="*/ 270 w 576"/>
                <a:gd name="T17" fmla="*/ 624 h 630"/>
                <a:gd name="T18" fmla="*/ 348 w 576"/>
                <a:gd name="T19" fmla="*/ 612 h 630"/>
                <a:gd name="T20" fmla="*/ 420 w 576"/>
                <a:gd name="T21" fmla="*/ 606 h 630"/>
                <a:gd name="T22" fmla="*/ 468 w 576"/>
                <a:gd name="T23" fmla="*/ 600 h 630"/>
                <a:gd name="T24" fmla="*/ 474 w 576"/>
                <a:gd name="T25" fmla="*/ 576 h 630"/>
                <a:gd name="T26" fmla="*/ 474 w 576"/>
                <a:gd name="T27" fmla="*/ 546 h 630"/>
                <a:gd name="T28" fmla="*/ 474 w 576"/>
                <a:gd name="T29" fmla="*/ 510 h 630"/>
                <a:gd name="T30" fmla="*/ 450 w 576"/>
                <a:gd name="T31" fmla="*/ 456 h 630"/>
                <a:gd name="T32" fmla="*/ 444 w 576"/>
                <a:gd name="T33" fmla="*/ 426 h 630"/>
                <a:gd name="T34" fmla="*/ 444 w 576"/>
                <a:gd name="T35" fmla="*/ 396 h 630"/>
                <a:gd name="T36" fmla="*/ 480 w 576"/>
                <a:gd name="T37" fmla="*/ 372 h 630"/>
                <a:gd name="T38" fmla="*/ 516 w 576"/>
                <a:gd name="T39" fmla="*/ 342 h 630"/>
                <a:gd name="T40" fmla="*/ 552 w 576"/>
                <a:gd name="T41" fmla="*/ 306 h 630"/>
                <a:gd name="T42" fmla="*/ 570 w 576"/>
                <a:gd name="T43" fmla="*/ 288 h 630"/>
                <a:gd name="T44" fmla="*/ 576 w 576"/>
                <a:gd name="T45" fmla="*/ 270 h 630"/>
                <a:gd name="T46" fmla="*/ 576 w 576"/>
                <a:gd name="T47" fmla="*/ 252 h 630"/>
                <a:gd name="T48" fmla="*/ 570 w 576"/>
                <a:gd name="T49" fmla="*/ 234 h 630"/>
                <a:gd name="T50" fmla="*/ 564 w 576"/>
                <a:gd name="T51" fmla="*/ 222 h 630"/>
                <a:gd name="T52" fmla="*/ 540 w 576"/>
                <a:gd name="T53" fmla="*/ 198 h 630"/>
                <a:gd name="T54" fmla="*/ 498 w 576"/>
                <a:gd name="T55" fmla="*/ 144 h 630"/>
                <a:gd name="T56" fmla="*/ 462 w 576"/>
                <a:gd name="T57" fmla="*/ 102 h 630"/>
                <a:gd name="T58" fmla="*/ 390 w 576"/>
                <a:gd name="T59" fmla="*/ 48 h 630"/>
                <a:gd name="T60" fmla="*/ 330 w 576"/>
                <a:gd name="T61" fmla="*/ 0 h 630"/>
                <a:gd name="T62" fmla="*/ 294 w 576"/>
                <a:gd name="T63" fmla="*/ 0 h 630"/>
                <a:gd name="T64" fmla="*/ 198 w 576"/>
                <a:gd name="T65" fmla="*/ 6 h 630"/>
                <a:gd name="T66" fmla="*/ 120 w 576"/>
                <a:gd name="T67" fmla="*/ 18 h 630"/>
                <a:gd name="T68" fmla="*/ 114 w 576"/>
                <a:gd name="T69" fmla="*/ 30 h 630"/>
                <a:gd name="T70" fmla="*/ 6 w 576"/>
                <a:gd name="T71" fmla="*/ 66 h 630"/>
                <a:gd name="T72" fmla="*/ 0 w 576"/>
                <a:gd name="T73" fmla="*/ 90 h 630"/>
                <a:gd name="T74" fmla="*/ 42 w 576"/>
                <a:gd name="T75" fmla="*/ 156 h 630"/>
                <a:gd name="T76" fmla="*/ 78 w 576"/>
                <a:gd name="T77" fmla="*/ 228 h 630"/>
                <a:gd name="T78" fmla="*/ 132 w 576"/>
                <a:gd name="T79" fmla="*/ 324 h 630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576"/>
                <a:gd name="T121" fmla="*/ 0 h 630"/>
                <a:gd name="T122" fmla="*/ 576 w 576"/>
                <a:gd name="T123" fmla="*/ 630 h 630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576" h="630">
                  <a:moveTo>
                    <a:pt x="132" y="324"/>
                  </a:moveTo>
                  <a:lnTo>
                    <a:pt x="168" y="360"/>
                  </a:lnTo>
                  <a:lnTo>
                    <a:pt x="204" y="402"/>
                  </a:lnTo>
                  <a:lnTo>
                    <a:pt x="222" y="444"/>
                  </a:lnTo>
                  <a:lnTo>
                    <a:pt x="240" y="492"/>
                  </a:lnTo>
                  <a:lnTo>
                    <a:pt x="246" y="546"/>
                  </a:lnTo>
                  <a:lnTo>
                    <a:pt x="246" y="582"/>
                  </a:lnTo>
                  <a:lnTo>
                    <a:pt x="240" y="630"/>
                  </a:lnTo>
                  <a:lnTo>
                    <a:pt x="270" y="624"/>
                  </a:lnTo>
                  <a:lnTo>
                    <a:pt x="348" y="612"/>
                  </a:lnTo>
                  <a:lnTo>
                    <a:pt x="420" y="606"/>
                  </a:lnTo>
                  <a:lnTo>
                    <a:pt x="468" y="600"/>
                  </a:lnTo>
                  <a:lnTo>
                    <a:pt x="474" y="576"/>
                  </a:lnTo>
                  <a:lnTo>
                    <a:pt x="474" y="546"/>
                  </a:lnTo>
                  <a:lnTo>
                    <a:pt x="474" y="510"/>
                  </a:lnTo>
                  <a:lnTo>
                    <a:pt x="450" y="456"/>
                  </a:lnTo>
                  <a:lnTo>
                    <a:pt x="444" y="426"/>
                  </a:lnTo>
                  <a:lnTo>
                    <a:pt x="444" y="396"/>
                  </a:lnTo>
                  <a:lnTo>
                    <a:pt x="480" y="372"/>
                  </a:lnTo>
                  <a:lnTo>
                    <a:pt x="516" y="342"/>
                  </a:lnTo>
                  <a:lnTo>
                    <a:pt x="552" y="306"/>
                  </a:lnTo>
                  <a:lnTo>
                    <a:pt x="570" y="288"/>
                  </a:lnTo>
                  <a:lnTo>
                    <a:pt x="576" y="270"/>
                  </a:lnTo>
                  <a:lnTo>
                    <a:pt x="576" y="252"/>
                  </a:lnTo>
                  <a:lnTo>
                    <a:pt x="570" y="234"/>
                  </a:lnTo>
                  <a:lnTo>
                    <a:pt x="564" y="222"/>
                  </a:lnTo>
                  <a:lnTo>
                    <a:pt x="540" y="198"/>
                  </a:lnTo>
                  <a:lnTo>
                    <a:pt x="498" y="144"/>
                  </a:lnTo>
                  <a:lnTo>
                    <a:pt x="462" y="102"/>
                  </a:lnTo>
                  <a:lnTo>
                    <a:pt x="390" y="48"/>
                  </a:lnTo>
                  <a:lnTo>
                    <a:pt x="330" y="0"/>
                  </a:lnTo>
                  <a:lnTo>
                    <a:pt x="294" y="0"/>
                  </a:lnTo>
                  <a:lnTo>
                    <a:pt x="198" y="6"/>
                  </a:lnTo>
                  <a:lnTo>
                    <a:pt x="120" y="18"/>
                  </a:lnTo>
                  <a:lnTo>
                    <a:pt x="114" y="30"/>
                  </a:lnTo>
                  <a:lnTo>
                    <a:pt x="6" y="66"/>
                  </a:lnTo>
                  <a:lnTo>
                    <a:pt x="0" y="90"/>
                  </a:lnTo>
                  <a:lnTo>
                    <a:pt x="42" y="156"/>
                  </a:lnTo>
                  <a:lnTo>
                    <a:pt x="78" y="228"/>
                  </a:lnTo>
                  <a:lnTo>
                    <a:pt x="132" y="324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2" name="Freeform 25"/>
            <p:cNvSpPr>
              <a:spLocks/>
            </p:cNvSpPr>
            <p:nvPr/>
          </p:nvSpPr>
          <p:spPr bwMode="auto">
            <a:xfrm>
              <a:off x="3036" y="2049"/>
              <a:ext cx="522" cy="726"/>
            </a:xfrm>
            <a:custGeom>
              <a:avLst/>
              <a:gdLst>
                <a:gd name="T0" fmla="*/ 84 w 522"/>
                <a:gd name="T1" fmla="*/ 0 h 726"/>
                <a:gd name="T2" fmla="*/ 36 w 522"/>
                <a:gd name="T3" fmla="*/ 48 h 726"/>
                <a:gd name="T4" fmla="*/ 18 w 522"/>
                <a:gd name="T5" fmla="*/ 66 h 726"/>
                <a:gd name="T6" fmla="*/ 12 w 522"/>
                <a:gd name="T7" fmla="*/ 84 h 726"/>
                <a:gd name="T8" fmla="*/ 6 w 522"/>
                <a:gd name="T9" fmla="*/ 114 h 726"/>
                <a:gd name="T10" fmla="*/ 6 w 522"/>
                <a:gd name="T11" fmla="*/ 150 h 726"/>
                <a:gd name="T12" fmla="*/ 6 w 522"/>
                <a:gd name="T13" fmla="*/ 168 h 726"/>
                <a:gd name="T14" fmla="*/ 0 w 522"/>
                <a:gd name="T15" fmla="*/ 198 h 726"/>
                <a:gd name="T16" fmla="*/ 0 w 522"/>
                <a:gd name="T17" fmla="*/ 228 h 726"/>
                <a:gd name="T18" fmla="*/ 0 w 522"/>
                <a:gd name="T19" fmla="*/ 258 h 726"/>
                <a:gd name="T20" fmla="*/ 18 w 522"/>
                <a:gd name="T21" fmla="*/ 300 h 726"/>
                <a:gd name="T22" fmla="*/ 42 w 522"/>
                <a:gd name="T23" fmla="*/ 336 h 726"/>
                <a:gd name="T24" fmla="*/ 66 w 522"/>
                <a:gd name="T25" fmla="*/ 372 h 726"/>
                <a:gd name="T26" fmla="*/ 78 w 522"/>
                <a:gd name="T27" fmla="*/ 384 h 726"/>
                <a:gd name="T28" fmla="*/ 102 w 522"/>
                <a:gd name="T29" fmla="*/ 396 h 726"/>
                <a:gd name="T30" fmla="*/ 108 w 522"/>
                <a:gd name="T31" fmla="*/ 468 h 726"/>
                <a:gd name="T32" fmla="*/ 102 w 522"/>
                <a:gd name="T33" fmla="*/ 510 h 726"/>
                <a:gd name="T34" fmla="*/ 84 w 522"/>
                <a:gd name="T35" fmla="*/ 540 h 726"/>
                <a:gd name="T36" fmla="*/ 72 w 522"/>
                <a:gd name="T37" fmla="*/ 564 h 726"/>
                <a:gd name="T38" fmla="*/ 60 w 522"/>
                <a:gd name="T39" fmla="*/ 588 h 726"/>
                <a:gd name="T40" fmla="*/ 72 w 522"/>
                <a:gd name="T41" fmla="*/ 588 h 726"/>
                <a:gd name="T42" fmla="*/ 84 w 522"/>
                <a:gd name="T43" fmla="*/ 588 h 726"/>
                <a:gd name="T44" fmla="*/ 72 w 522"/>
                <a:gd name="T45" fmla="*/ 618 h 726"/>
                <a:gd name="T46" fmla="*/ 54 w 522"/>
                <a:gd name="T47" fmla="*/ 654 h 726"/>
                <a:gd name="T48" fmla="*/ 42 w 522"/>
                <a:gd name="T49" fmla="*/ 702 h 726"/>
                <a:gd name="T50" fmla="*/ 66 w 522"/>
                <a:gd name="T51" fmla="*/ 708 h 726"/>
                <a:gd name="T52" fmla="*/ 102 w 522"/>
                <a:gd name="T53" fmla="*/ 702 h 726"/>
                <a:gd name="T54" fmla="*/ 144 w 522"/>
                <a:gd name="T55" fmla="*/ 696 h 726"/>
                <a:gd name="T56" fmla="*/ 186 w 522"/>
                <a:gd name="T57" fmla="*/ 684 h 726"/>
                <a:gd name="T58" fmla="*/ 228 w 522"/>
                <a:gd name="T59" fmla="*/ 678 h 726"/>
                <a:gd name="T60" fmla="*/ 258 w 522"/>
                <a:gd name="T61" fmla="*/ 672 h 726"/>
                <a:gd name="T62" fmla="*/ 282 w 522"/>
                <a:gd name="T63" fmla="*/ 678 h 726"/>
                <a:gd name="T64" fmla="*/ 354 w 522"/>
                <a:gd name="T65" fmla="*/ 708 h 726"/>
                <a:gd name="T66" fmla="*/ 390 w 522"/>
                <a:gd name="T67" fmla="*/ 726 h 726"/>
                <a:gd name="T68" fmla="*/ 408 w 522"/>
                <a:gd name="T69" fmla="*/ 696 h 726"/>
                <a:gd name="T70" fmla="*/ 438 w 522"/>
                <a:gd name="T71" fmla="*/ 654 h 726"/>
                <a:gd name="T72" fmla="*/ 480 w 522"/>
                <a:gd name="T73" fmla="*/ 624 h 726"/>
                <a:gd name="T74" fmla="*/ 510 w 522"/>
                <a:gd name="T75" fmla="*/ 594 h 726"/>
                <a:gd name="T76" fmla="*/ 522 w 522"/>
                <a:gd name="T77" fmla="*/ 588 h 726"/>
                <a:gd name="T78" fmla="*/ 522 w 522"/>
                <a:gd name="T79" fmla="*/ 576 h 726"/>
                <a:gd name="T80" fmla="*/ 504 w 522"/>
                <a:gd name="T81" fmla="*/ 522 h 726"/>
                <a:gd name="T82" fmla="*/ 492 w 522"/>
                <a:gd name="T83" fmla="*/ 468 h 726"/>
                <a:gd name="T84" fmla="*/ 492 w 522"/>
                <a:gd name="T85" fmla="*/ 438 h 726"/>
                <a:gd name="T86" fmla="*/ 462 w 522"/>
                <a:gd name="T87" fmla="*/ 336 h 726"/>
                <a:gd name="T88" fmla="*/ 438 w 522"/>
                <a:gd name="T89" fmla="*/ 258 h 726"/>
                <a:gd name="T90" fmla="*/ 420 w 522"/>
                <a:gd name="T91" fmla="*/ 162 h 726"/>
                <a:gd name="T92" fmla="*/ 414 w 522"/>
                <a:gd name="T93" fmla="*/ 114 h 726"/>
                <a:gd name="T94" fmla="*/ 414 w 522"/>
                <a:gd name="T95" fmla="*/ 90 h 726"/>
                <a:gd name="T96" fmla="*/ 84 w 522"/>
                <a:gd name="T97" fmla="*/ 0 h 72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522"/>
                <a:gd name="T148" fmla="*/ 0 h 726"/>
                <a:gd name="T149" fmla="*/ 522 w 522"/>
                <a:gd name="T150" fmla="*/ 726 h 72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522" h="726">
                  <a:moveTo>
                    <a:pt x="84" y="0"/>
                  </a:moveTo>
                  <a:lnTo>
                    <a:pt x="36" y="48"/>
                  </a:lnTo>
                  <a:lnTo>
                    <a:pt x="18" y="66"/>
                  </a:lnTo>
                  <a:lnTo>
                    <a:pt x="12" y="84"/>
                  </a:lnTo>
                  <a:lnTo>
                    <a:pt x="6" y="114"/>
                  </a:lnTo>
                  <a:lnTo>
                    <a:pt x="6" y="150"/>
                  </a:lnTo>
                  <a:lnTo>
                    <a:pt x="6" y="168"/>
                  </a:lnTo>
                  <a:lnTo>
                    <a:pt x="0" y="198"/>
                  </a:lnTo>
                  <a:lnTo>
                    <a:pt x="0" y="228"/>
                  </a:lnTo>
                  <a:lnTo>
                    <a:pt x="0" y="258"/>
                  </a:lnTo>
                  <a:lnTo>
                    <a:pt x="18" y="300"/>
                  </a:lnTo>
                  <a:lnTo>
                    <a:pt x="42" y="336"/>
                  </a:lnTo>
                  <a:lnTo>
                    <a:pt x="66" y="372"/>
                  </a:lnTo>
                  <a:lnTo>
                    <a:pt x="78" y="384"/>
                  </a:lnTo>
                  <a:lnTo>
                    <a:pt x="102" y="396"/>
                  </a:lnTo>
                  <a:lnTo>
                    <a:pt x="108" y="468"/>
                  </a:lnTo>
                  <a:lnTo>
                    <a:pt x="102" y="510"/>
                  </a:lnTo>
                  <a:lnTo>
                    <a:pt x="84" y="540"/>
                  </a:lnTo>
                  <a:lnTo>
                    <a:pt x="72" y="564"/>
                  </a:lnTo>
                  <a:lnTo>
                    <a:pt x="60" y="588"/>
                  </a:lnTo>
                  <a:lnTo>
                    <a:pt x="72" y="588"/>
                  </a:lnTo>
                  <a:lnTo>
                    <a:pt x="84" y="588"/>
                  </a:lnTo>
                  <a:lnTo>
                    <a:pt x="72" y="618"/>
                  </a:lnTo>
                  <a:lnTo>
                    <a:pt x="54" y="654"/>
                  </a:lnTo>
                  <a:lnTo>
                    <a:pt x="42" y="702"/>
                  </a:lnTo>
                  <a:lnTo>
                    <a:pt x="66" y="708"/>
                  </a:lnTo>
                  <a:lnTo>
                    <a:pt x="102" y="702"/>
                  </a:lnTo>
                  <a:lnTo>
                    <a:pt x="144" y="696"/>
                  </a:lnTo>
                  <a:lnTo>
                    <a:pt x="186" y="684"/>
                  </a:lnTo>
                  <a:lnTo>
                    <a:pt x="228" y="678"/>
                  </a:lnTo>
                  <a:lnTo>
                    <a:pt x="258" y="672"/>
                  </a:lnTo>
                  <a:lnTo>
                    <a:pt x="282" y="678"/>
                  </a:lnTo>
                  <a:lnTo>
                    <a:pt x="354" y="708"/>
                  </a:lnTo>
                  <a:lnTo>
                    <a:pt x="390" y="726"/>
                  </a:lnTo>
                  <a:lnTo>
                    <a:pt x="408" y="696"/>
                  </a:lnTo>
                  <a:lnTo>
                    <a:pt x="438" y="654"/>
                  </a:lnTo>
                  <a:lnTo>
                    <a:pt x="480" y="624"/>
                  </a:lnTo>
                  <a:lnTo>
                    <a:pt x="510" y="594"/>
                  </a:lnTo>
                  <a:lnTo>
                    <a:pt x="522" y="588"/>
                  </a:lnTo>
                  <a:lnTo>
                    <a:pt x="522" y="576"/>
                  </a:lnTo>
                  <a:lnTo>
                    <a:pt x="504" y="522"/>
                  </a:lnTo>
                  <a:lnTo>
                    <a:pt x="492" y="468"/>
                  </a:lnTo>
                  <a:lnTo>
                    <a:pt x="492" y="438"/>
                  </a:lnTo>
                  <a:lnTo>
                    <a:pt x="462" y="336"/>
                  </a:lnTo>
                  <a:lnTo>
                    <a:pt x="438" y="258"/>
                  </a:lnTo>
                  <a:lnTo>
                    <a:pt x="420" y="162"/>
                  </a:lnTo>
                  <a:lnTo>
                    <a:pt x="414" y="114"/>
                  </a:lnTo>
                  <a:lnTo>
                    <a:pt x="414" y="90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8754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3" name="Freeform 26"/>
            <p:cNvSpPr>
              <a:spLocks/>
            </p:cNvSpPr>
            <p:nvPr/>
          </p:nvSpPr>
          <p:spPr bwMode="auto">
            <a:xfrm>
              <a:off x="3036" y="2049"/>
              <a:ext cx="522" cy="726"/>
            </a:xfrm>
            <a:custGeom>
              <a:avLst/>
              <a:gdLst>
                <a:gd name="T0" fmla="*/ 84 w 522"/>
                <a:gd name="T1" fmla="*/ 0 h 726"/>
                <a:gd name="T2" fmla="*/ 36 w 522"/>
                <a:gd name="T3" fmla="*/ 48 h 726"/>
                <a:gd name="T4" fmla="*/ 18 w 522"/>
                <a:gd name="T5" fmla="*/ 66 h 726"/>
                <a:gd name="T6" fmla="*/ 12 w 522"/>
                <a:gd name="T7" fmla="*/ 84 h 726"/>
                <a:gd name="T8" fmla="*/ 6 w 522"/>
                <a:gd name="T9" fmla="*/ 114 h 726"/>
                <a:gd name="T10" fmla="*/ 6 w 522"/>
                <a:gd name="T11" fmla="*/ 150 h 726"/>
                <a:gd name="T12" fmla="*/ 6 w 522"/>
                <a:gd name="T13" fmla="*/ 168 h 726"/>
                <a:gd name="T14" fmla="*/ 0 w 522"/>
                <a:gd name="T15" fmla="*/ 198 h 726"/>
                <a:gd name="T16" fmla="*/ 0 w 522"/>
                <a:gd name="T17" fmla="*/ 228 h 726"/>
                <a:gd name="T18" fmla="*/ 0 w 522"/>
                <a:gd name="T19" fmla="*/ 258 h 726"/>
                <a:gd name="T20" fmla="*/ 18 w 522"/>
                <a:gd name="T21" fmla="*/ 300 h 726"/>
                <a:gd name="T22" fmla="*/ 42 w 522"/>
                <a:gd name="T23" fmla="*/ 336 h 726"/>
                <a:gd name="T24" fmla="*/ 66 w 522"/>
                <a:gd name="T25" fmla="*/ 372 h 726"/>
                <a:gd name="T26" fmla="*/ 78 w 522"/>
                <a:gd name="T27" fmla="*/ 384 h 726"/>
                <a:gd name="T28" fmla="*/ 102 w 522"/>
                <a:gd name="T29" fmla="*/ 396 h 726"/>
                <a:gd name="T30" fmla="*/ 108 w 522"/>
                <a:gd name="T31" fmla="*/ 468 h 726"/>
                <a:gd name="T32" fmla="*/ 102 w 522"/>
                <a:gd name="T33" fmla="*/ 510 h 726"/>
                <a:gd name="T34" fmla="*/ 84 w 522"/>
                <a:gd name="T35" fmla="*/ 540 h 726"/>
                <a:gd name="T36" fmla="*/ 72 w 522"/>
                <a:gd name="T37" fmla="*/ 564 h 726"/>
                <a:gd name="T38" fmla="*/ 60 w 522"/>
                <a:gd name="T39" fmla="*/ 588 h 726"/>
                <a:gd name="T40" fmla="*/ 72 w 522"/>
                <a:gd name="T41" fmla="*/ 588 h 726"/>
                <a:gd name="T42" fmla="*/ 84 w 522"/>
                <a:gd name="T43" fmla="*/ 588 h 726"/>
                <a:gd name="T44" fmla="*/ 72 w 522"/>
                <a:gd name="T45" fmla="*/ 618 h 726"/>
                <a:gd name="T46" fmla="*/ 54 w 522"/>
                <a:gd name="T47" fmla="*/ 654 h 726"/>
                <a:gd name="T48" fmla="*/ 42 w 522"/>
                <a:gd name="T49" fmla="*/ 702 h 726"/>
                <a:gd name="T50" fmla="*/ 66 w 522"/>
                <a:gd name="T51" fmla="*/ 708 h 726"/>
                <a:gd name="T52" fmla="*/ 102 w 522"/>
                <a:gd name="T53" fmla="*/ 702 h 726"/>
                <a:gd name="T54" fmla="*/ 144 w 522"/>
                <a:gd name="T55" fmla="*/ 696 h 726"/>
                <a:gd name="T56" fmla="*/ 186 w 522"/>
                <a:gd name="T57" fmla="*/ 684 h 726"/>
                <a:gd name="T58" fmla="*/ 228 w 522"/>
                <a:gd name="T59" fmla="*/ 678 h 726"/>
                <a:gd name="T60" fmla="*/ 258 w 522"/>
                <a:gd name="T61" fmla="*/ 672 h 726"/>
                <a:gd name="T62" fmla="*/ 282 w 522"/>
                <a:gd name="T63" fmla="*/ 678 h 726"/>
                <a:gd name="T64" fmla="*/ 354 w 522"/>
                <a:gd name="T65" fmla="*/ 708 h 726"/>
                <a:gd name="T66" fmla="*/ 390 w 522"/>
                <a:gd name="T67" fmla="*/ 726 h 726"/>
                <a:gd name="T68" fmla="*/ 408 w 522"/>
                <a:gd name="T69" fmla="*/ 696 h 726"/>
                <a:gd name="T70" fmla="*/ 438 w 522"/>
                <a:gd name="T71" fmla="*/ 654 h 726"/>
                <a:gd name="T72" fmla="*/ 480 w 522"/>
                <a:gd name="T73" fmla="*/ 624 h 726"/>
                <a:gd name="T74" fmla="*/ 510 w 522"/>
                <a:gd name="T75" fmla="*/ 594 h 726"/>
                <a:gd name="T76" fmla="*/ 522 w 522"/>
                <a:gd name="T77" fmla="*/ 588 h 726"/>
                <a:gd name="T78" fmla="*/ 522 w 522"/>
                <a:gd name="T79" fmla="*/ 576 h 726"/>
                <a:gd name="T80" fmla="*/ 504 w 522"/>
                <a:gd name="T81" fmla="*/ 522 h 726"/>
                <a:gd name="T82" fmla="*/ 492 w 522"/>
                <a:gd name="T83" fmla="*/ 468 h 726"/>
                <a:gd name="T84" fmla="*/ 492 w 522"/>
                <a:gd name="T85" fmla="*/ 438 h 726"/>
                <a:gd name="T86" fmla="*/ 462 w 522"/>
                <a:gd name="T87" fmla="*/ 336 h 726"/>
                <a:gd name="T88" fmla="*/ 438 w 522"/>
                <a:gd name="T89" fmla="*/ 258 h 726"/>
                <a:gd name="T90" fmla="*/ 420 w 522"/>
                <a:gd name="T91" fmla="*/ 162 h 726"/>
                <a:gd name="T92" fmla="*/ 414 w 522"/>
                <a:gd name="T93" fmla="*/ 114 h 726"/>
                <a:gd name="T94" fmla="*/ 414 w 522"/>
                <a:gd name="T95" fmla="*/ 90 h 726"/>
                <a:gd name="T96" fmla="*/ 84 w 522"/>
                <a:gd name="T97" fmla="*/ 0 h 72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522"/>
                <a:gd name="T148" fmla="*/ 0 h 726"/>
                <a:gd name="T149" fmla="*/ 522 w 522"/>
                <a:gd name="T150" fmla="*/ 726 h 72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522" h="726">
                  <a:moveTo>
                    <a:pt x="84" y="0"/>
                  </a:moveTo>
                  <a:lnTo>
                    <a:pt x="36" y="48"/>
                  </a:lnTo>
                  <a:lnTo>
                    <a:pt x="18" y="66"/>
                  </a:lnTo>
                  <a:lnTo>
                    <a:pt x="12" y="84"/>
                  </a:lnTo>
                  <a:lnTo>
                    <a:pt x="6" y="114"/>
                  </a:lnTo>
                  <a:lnTo>
                    <a:pt x="6" y="150"/>
                  </a:lnTo>
                  <a:lnTo>
                    <a:pt x="6" y="168"/>
                  </a:lnTo>
                  <a:lnTo>
                    <a:pt x="0" y="198"/>
                  </a:lnTo>
                  <a:lnTo>
                    <a:pt x="0" y="228"/>
                  </a:lnTo>
                  <a:lnTo>
                    <a:pt x="0" y="258"/>
                  </a:lnTo>
                  <a:lnTo>
                    <a:pt x="18" y="300"/>
                  </a:lnTo>
                  <a:lnTo>
                    <a:pt x="42" y="336"/>
                  </a:lnTo>
                  <a:lnTo>
                    <a:pt x="66" y="372"/>
                  </a:lnTo>
                  <a:lnTo>
                    <a:pt x="78" y="384"/>
                  </a:lnTo>
                  <a:lnTo>
                    <a:pt x="102" y="396"/>
                  </a:lnTo>
                  <a:lnTo>
                    <a:pt x="108" y="468"/>
                  </a:lnTo>
                  <a:lnTo>
                    <a:pt x="102" y="510"/>
                  </a:lnTo>
                  <a:lnTo>
                    <a:pt x="84" y="540"/>
                  </a:lnTo>
                  <a:lnTo>
                    <a:pt x="72" y="564"/>
                  </a:lnTo>
                  <a:lnTo>
                    <a:pt x="60" y="588"/>
                  </a:lnTo>
                  <a:lnTo>
                    <a:pt x="72" y="588"/>
                  </a:lnTo>
                  <a:lnTo>
                    <a:pt x="84" y="588"/>
                  </a:lnTo>
                  <a:lnTo>
                    <a:pt x="72" y="618"/>
                  </a:lnTo>
                  <a:lnTo>
                    <a:pt x="54" y="654"/>
                  </a:lnTo>
                  <a:lnTo>
                    <a:pt x="42" y="702"/>
                  </a:lnTo>
                  <a:lnTo>
                    <a:pt x="66" y="708"/>
                  </a:lnTo>
                  <a:lnTo>
                    <a:pt x="102" y="702"/>
                  </a:lnTo>
                  <a:lnTo>
                    <a:pt x="144" y="696"/>
                  </a:lnTo>
                  <a:lnTo>
                    <a:pt x="186" y="684"/>
                  </a:lnTo>
                  <a:lnTo>
                    <a:pt x="228" y="678"/>
                  </a:lnTo>
                  <a:lnTo>
                    <a:pt x="258" y="672"/>
                  </a:lnTo>
                  <a:lnTo>
                    <a:pt x="282" y="678"/>
                  </a:lnTo>
                  <a:lnTo>
                    <a:pt x="354" y="708"/>
                  </a:lnTo>
                  <a:lnTo>
                    <a:pt x="390" y="726"/>
                  </a:lnTo>
                  <a:lnTo>
                    <a:pt x="408" y="696"/>
                  </a:lnTo>
                  <a:lnTo>
                    <a:pt x="438" y="654"/>
                  </a:lnTo>
                  <a:lnTo>
                    <a:pt x="480" y="624"/>
                  </a:lnTo>
                  <a:lnTo>
                    <a:pt x="510" y="594"/>
                  </a:lnTo>
                  <a:lnTo>
                    <a:pt x="522" y="588"/>
                  </a:lnTo>
                  <a:lnTo>
                    <a:pt x="522" y="576"/>
                  </a:lnTo>
                  <a:lnTo>
                    <a:pt x="504" y="522"/>
                  </a:lnTo>
                  <a:lnTo>
                    <a:pt x="492" y="468"/>
                  </a:lnTo>
                  <a:lnTo>
                    <a:pt x="492" y="438"/>
                  </a:lnTo>
                  <a:lnTo>
                    <a:pt x="462" y="336"/>
                  </a:lnTo>
                  <a:lnTo>
                    <a:pt x="438" y="258"/>
                  </a:lnTo>
                  <a:lnTo>
                    <a:pt x="420" y="162"/>
                  </a:lnTo>
                  <a:lnTo>
                    <a:pt x="414" y="114"/>
                  </a:lnTo>
                  <a:lnTo>
                    <a:pt x="414" y="90"/>
                  </a:lnTo>
                  <a:lnTo>
                    <a:pt x="84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4" name="Freeform 27"/>
            <p:cNvSpPr>
              <a:spLocks/>
            </p:cNvSpPr>
            <p:nvPr/>
          </p:nvSpPr>
          <p:spPr bwMode="auto">
            <a:xfrm>
              <a:off x="2940" y="1383"/>
              <a:ext cx="1056" cy="822"/>
            </a:xfrm>
            <a:custGeom>
              <a:avLst/>
              <a:gdLst>
                <a:gd name="T0" fmla="*/ 960 w 1056"/>
                <a:gd name="T1" fmla="*/ 762 h 822"/>
                <a:gd name="T2" fmla="*/ 1014 w 1056"/>
                <a:gd name="T3" fmla="*/ 672 h 822"/>
                <a:gd name="T4" fmla="*/ 1032 w 1056"/>
                <a:gd name="T5" fmla="*/ 648 h 822"/>
                <a:gd name="T6" fmla="*/ 1044 w 1056"/>
                <a:gd name="T7" fmla="*/ 624 h 822"/>
                <a:gd name="T8" fmla="*/ 1050 w 1056"/>
                <a:gd name="T9" fmla="*/ 594 h 822"/>
                <a:gd name="T10" fmla="*/ 1056 w 1056"/>
                <a:gd name="T11" fmla="*/ 564 h 822"/>
                <a:gd name="T12" fmla="*/ 1056 w 1056"/>
                <a:gd name="T13" fmla="*/ 540 h 822"/>
                <a:gd name="T14" fmla="*/ 1050 w 1056"/>
                <a:gd name="T15" fmla="*/ 510 h 822"/>
                <a:gd name="T16" fmla="*/ 1038 w 1056"/>
                <a:gd name="T17" fmla="*/ 486 h 822"/>
                <a:gd name="T18" fmla="*/ 1026 w 1056"/>
                <a:gd name="T19" fmla="*/ 462 h 822"/>
                <a:gd name="T20" fmla="*/ 1008 w 1056"/>
                <a:gd name="T21" fmla="*/ 438 h 822"/>
                <a:gd name="T22" fmla="*/ 984 w 1056"/>
                <a:gd name="T23" fmla="*/ 420 h 822"/>
                <a:gd name="T24" fmla="*/ 960 w 1056"/>
                <a:gd name="T25" fmla="*/ 408 h 822"/>
                <a:gd name="T26" fmla="*/ 876 w 1056"/>
                <a:gd name="T27" fmla="*/ 324 h 822"/>
                <a:gd name="T28" fmla="*/ 882 w 1056"/>
                <a:gd name="T29" fmla="*/ 138 h 822"/>
                <a:gd name="T30" fmla="*/ 858 w 1056"/>
                <a:gd name="T31" fmla="*/ 108 h 822"/>
                <a:gd name="T32" fmla="*/ 834 w 1056"/>
                <a:gd name="T33" fmla="*/ 84 h 822"/>
                <a:gd name="T34" fmla="*/ 804 w 1056"/>
                <a:gd name="T35" fmla="*/ 60 h 822"/>
                <a:gd name="T36" fmla="*/ 774 w 1056"/>
                <a:gd name="T37" fmla="*/ 42 h 822"/>
                <a:gd name="T38" fmla="*/ 750 w 1056"/>
                <a:gd name="T39" fmla="*/ 30 h 822"/>
                <a:gd name="T40" fmla="*/ 594 w 1056"/>
                <a:gd name="T41" fmla="*/ 0 h 822"/>
                <a:gd name="T42" fmla="*/ 354 w 1056"/>
                <a:gd name="T43" fmla="*/ 48 h 822"/>
                <a:gd name="T44" fmla="*/ 162 w 1056"/>
                <a:gd name="T45" fmla="*/ 204 h 822"/>
                <a:gd name="T46" fmla="*/ 150 w 1056"/>
                <a:gd name="T47" fmla="*/ 204 h 822"/>
                <a:gd name="T48" fmla="*/ 132 w 1056"/>
                <a:gd name="T49" fmla="*/ 204 h 822"/>
                <a:gd name="T50" fmla="*/ 120 w 1056"/>
                <a:gd name="T51" fmla="*/ 210 h 822"/>
                <a:gd name="T52" fmla="*/ 108 w 1056"/>
                <a:gd name="T53" fmla="*/ 216 h 822"/>
                <a:gd name="T54" fmla="*/ 102 w 1056"/>
                <a:gd name="T55" fmla="*/ 228 h 822"/>
                <a:gd name="T56" fmla="*/ 96 w 1056"/>
                <a:gd name="T57" fmla="*/ 240 h 822"/>
                <a:gd name="T58" fmla="*/ 96 w 1056"/>
                <a:gd name="T59" fmla="*/ 258 h 822"/>
                <a:gd name="T60" fmla="*/ 102 w 1056"/>
                <a:gd name="T61" fmla="*/ 270 h 822"/>
                <a:gd name="T62" fmla="*/ 108 w 1056"/>
                <a:gd name="T63" fmla="*/ 282 h 822"/>
                <a:gd name="T64" fmla="*/ 102 w 1056"/>
                <a:gd name="T65" fmla="*/ 294 h 822"/>
                <a:gd name="T66" fmla="*/ 78 w 1056"/>
                <a:gd name="T67" fmla="*/ 318 h 822"/>
                <a:gd name="T68" fmla="*/ 54 w 1056"/>
                <a:gd name="T69" fmla="*/ 342 h 822"/>
                <a:gd name="T70" fmla="*/ 36 w 1056"/>
                <a:gd name="T71" fmla="*/ 372 h 822"/>
                <a:gd name="T72" fmla="*/ 18 w 1056"/>
                <a:gd name="T73" fmla="*/ 396 h 822"/>
                <a:gd name="T74" fmla="*/ 12 w 1056"/>
                <a:gd name="T75" fmla="*/ 432 h 822"/>
                <a:gd name="T76" fmla="*/ 6 w 1056"/>
                <a:gd name="T77" fmla="*/ 462 h 822"/>
                <a:gd name="T78" fmla="*/ 0 w 1056"/>
                <a:gd name="T79" fmla="*/ 498 h 822"/>
                <a:gd name="T80" fmla="*/ 6 w 1056"/>
                <a:gd name="T81" fmla="*/ 528 h 822"/>
                <a:gd name="T82" fmla="*/ 12 w 1056"/>
                <a:gd name="T83" fmla="*/ 564 h 822"/>
                <a:gd name="T84" fmla="*/ 24 w 1056"/>
                <a:gd name="T85" fmla="*/ 594 h 822"/>
                <a:gd name="T86" fmla="*/ 54 w 1056"/>
                <a:gd name="T87" fmla="*/ 630 h 822"/>
                <a:gd name="T88" fmla="*/ 102 w 1056"/>
                <a:gd name="T89" fmla="*/ 672 h 822"/>
                <a:gd name="T90" fmla="*/ 150 w 1056"/>
                <a:gd name="T91" fmla="*/ 702 h 822"/>
                <a:gd name="T92" fmla="*/ 198 w 1056"/>
                <a:gd name="T93" fmla="*/ 726 h 822"/>
                <a:gd name="T94" fmla="*/ 246 w 1056"/>
                <a:gd name="T95" fmla="*/ 750 h 822"/>
                <a:gd name="T96" fmla="*/ 294 w 1056"/>
                <a:gd name="T97" fmla="*/ 768 h 822"/>
                <a:gd name="T98" fmla="*/ 348 w 1056"/>
                <a:gd name="T99" fmla="*/ 780 h 822"/>
                <a:gd name="T100" fmla="*/ 402 w 1056"/>
                <a:gd name="T101" fmla="*/ 792 h 822"/>
                <a:gd name="T102" fmla="*/ 456 w 1056"/>
                <a:gd name="T103" fmla="*/ 792 h 822"/>
                <a:gd name="T104" fmla="*/ 510 w 1056"/>
                <a:gd name="T105" fmla="*/ 792 h 822"/>
                <a:gd name="T106" fmla="*/ 564 w 1056"/>
                <a:gd name="T107" fmla="*/ 786 h 822"/>
                <a:gd name="T108" fmla="*/ 684 w 1056"/>
                <a:gd name="T109" fmla="*/ 822 h 82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056"/>
                <a:gd name="T166" fmla="*/ 0 h 822"/>
                <a:gd name="T167" fmla="*/ 1056 w 1056"/>
                <a:gd name="T168" fmla="*/ 822 h 822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056" h="822">
                  <a:moveTo>
                    <a:pt x="684" y="822"/>
                  </a:moveTo>
                  <a:lnTo>
                    <a:pt x="960" y="762"/>
                  </a:lnTo>
                  <a:lnTo>
                    <a:pt x="1002" y="678"/>
                  </a:lnTo>
                  <a:lnTo>
                    <a:pt x="1014" y="672"/>
                  </a:lnTo>
                  <a:lnTo>
                    <a:pt x="1020" y="660"/>
                  </a:lnTo>
                  <a:lnTo>
                    <a:pt x="1032" y="648"/>
                  </a:lnTo>
                  <a:lnTo>
                    <a:pt x="1038" y="636"/>
                  </a:lnTo>
                  <a:lnTo>
                    <a:pt x="1044" y="624"/>
                  </a:lnTo>
                  <a:lnTo>
                    <a:pt x="1050" y="606"/>
                  </a:lnTo>
                  <a:lnTo>
                    <a:pt x="1050" y="594"/>
                  </a:lnTo>
                  <a:lnTo>
                    <a:pt x="1056" y="582"/>
                  </a:lnTo>
                  <a:lnTo>
                    <a:pt x="1056" y="564"/>
                  </a:lnTo>
                  <a:lnTo>
                    <a:pt x="1056" y="552"/>
                  </a:lnTo>
                  <a:lnTo>
                    <a:pt x="1056" y="540"/>
                  </a:lnTo>
                  <a:lnTo>
                    <a:pt x="1050" y="522"/>
                  </a:lnTo>
                  <a:lnTo>
                    <a:pt x="1050" y="510"/>
                  </a:lnTo>
                  <a:lnTo>
                    <a:pt x="1044" y="498"/>
                  </a:lnTo>
                  <a:lnTo>
                    <a:pt x="1038" y="486"/>
                  </a:lnTo>
                  <a:lnTo>
                    <a:pt x="1032" y="474"/>
                  </a:lnTo>
                  <a:lnTo>
                    <a:pt x="1026" y="462"/>
                  </a:lnTo>
                  <a:lnTo>
                    <a:pt x="1014" y="450"/>
                  </a:lnTo>
                  <a:lnTo>
                    <a:pt x="1008" y="438"/>
                  </a:lnTo>
                  <a:lnTo>
                    <a:pt x="996" y="432"/>
                  </a:lnTo>
                  <a:lnTo>
                    <a:pt x="984" y="420"/>
                  </a:lnTo>
                  <a:lnTo>
                    <a:pt x="972" y="414"/>
                  </a:lnTo>
                  <a:lnTo>
                    <a:pt x="960" y="408"/>
                  </a:lnTo>
                  <a:lnTo>
                    <a:pt x="954" y="402"/>
                  </a:lnTo>
                  <a:lnTo>
                    <a:pt x="876" y="324"/>
                  </a:lnTo>
                  <a:lnTo>
                    <a:pt x="876" y="240"/>
                  </a:lnTo>
                  <a:lnTo>
                    <a:pt x="882" y="138"/>
                  </a:lnTo>
                  <a:lnTo>
                    <a:pt x="870" y="126"/>
                  </a:lnTo>
                  <a:lnTo>
                    <a:pt x="858" y="108"/>
                  </a:lnTo>
                  <a:lnTo>
                    <a:pt x="846" y="96"/>
                  </a:lnTo>
                  <a:lnTo>
                    <a:pt x="834" y="84"/>
                  </a:lnTo>
                  <a:lnTo>
                    <a:pt x="822" y="72"/>
                  </a:lnTo>
                  <a:lnTo>
                    <a:pt x="804" y="60"/>
                  </a:lnTo>
                  <a:lnTo>
                    <a:pt x="792" y="48"/>
                  </a:lnTo>
                  <a:lnTo>
                    <a:pt x="774" y="42"/>
                  </a:lnTo>
                  <a:lnTo>
                    <a:pt x="756" y="36"/>
                  </a:lnTo>
                  <a:lnTo>
                    <a:pt x="750" y="30"/>
                  </a:lnTo>
                  <a:lnTo>
                    <a:pt x="762" y="18"/>
                  </a:lnTo>
                  <a:lnTo>
                    <a:pt x="594" y="0"/>
                  </a:lnTo>
                  <a:lnTo>
                    <a:pt x="462" y="12"/>
                  </a:lnTo>
                  <a:lnTo>
                    <a:pt x="354" y="48"/>
                  </a:lnTo>
                  <a:lnTo>
                    <a:pt x="264" y="132"/>
                  </a:lnTo>
                  <a:lnTo>
                    <a:pt x="162" y="204"/>
                  </a:lnTo>
                  <a:lnTo>
                    <a:pt x="156" y="204"/>
                  </a:lnTo>
                  <a:lnTo>
                    <a:pt x="150" y="204"/>
                  </a:lnTo>
                  <a:lnTo>
                    <a:pt x="144" y="204"/>
                  </a:lnTo>
                  <a:lnTo>
                    <a:pt x="132" y="204"/>
                  </a:lnTo>
                  <a:lnTo>
                    <a:pt x="126" y="204"/>
                  </a:lnTo>
                  <a:lnTo>
                    <a:pt x="120" y="210"/>
                  </a:lnTo>
                  <a:lnTo>
                    <a:pt x="114" y="210"/>
                  </a:lnTo>
                  <a:lnTo>
                    <a:pt x="108" y="216"/>
                  </a:lnTo>
                  <a:lnTo>
                    <a:pt x="102" y="222"/>
                  </a:lnTo>
                  <a:lnTo>
                    <a:pt x="102" y="228"/>
                  </a:lnTo>
                  <a:lnTo>
                    <a:pt x="96" y="234"/>
                  </a:lnTo>
                  <a:lnTo>
                    <a:pt x="96" y="240"/>
                  </a:lnTo>
                  <a:lnTo>
                    <a:pt x="96" y="252"/>
                  </a:lnTo>
                  <a:lnTo>
                    <a:pt x="96" y="258"/>
                  </a:lnTo>
                  <a:lnTo>
                    <a:pt x="96" y="264"/>
                  </a:lnTo>
                  <a:lnTo>
                    <a:pt x="102" y="270"/>
                  </a:lnTo>
                  <a:lnTo>
                    <a:pt x="108" y="276"/>
                  </a:lnTo>
                  <a:lnTo>
                    <a:pt x="108" y="282"/>
                  </a:lnTo>
                  <a:lnTo>
                    <a:pt x="114" y="288"/>
                  </a:lnTo>
                  <a:lnTo>
                    <a:pt x="102" y="294"/>
                  </a:lnTo>
                  <a:lnTo>
                    <a:pt x="90" y="306"/>
                  </a:lnTo>
                  <a:lnTo>
                    <a:pt x="78" y="318"/>
                  </a:lnTo>
                  <a:lnTo>
                    <a:pt x="66" y="330"/>
                  </a:lnTo>
                  <a:lnTo>
                    <a:pt x="54" y="342"/>
                  </a:lnTo>
                  <a:lnTo>
                    <a:pt x="42" y="354"/>
                  </a:lnTo>
                  <a:lnTo>
                    <a:pt x="36" y="372"/>
                  </a:lnTo>
                  <a:lnTo>
                    <a:pt x="30" y="384"/>
                  </a:lnTo>
                  <a:lnTo>
                    <a:pt x="18" y="396"/>
                  </a:lnTo>
                  <a:lnTo>
                    <a:pt x="12" y="414"/>
                  </a:lnTo>
                  <a:lnTo>
                    <a:pt x="12" y="432"/>
                  </a:lnTo>
                  <a:lnTo>
                    <a:pt x="6" y="444"/>
                  </a:lnTo>
                  <a:lnTo>
                    <a:pt x="6" y="462"/>
                  </a:lnTo>
                  <a:lnTo>
                    <a:pt x="0" y="480"/>
                  </a:lnTo>
                  <a:lnTo>
                    <a:pt x="0" y="498"/>
                  </a:lnTo>
                  <a:lnTo>
                    <a:pt x="6" y="510"/>
                  </a:lnTo>
                  <a:lnTo>
                    <a:pt x="6" y="528"/>
                  </a:lnTo>
                  <a:lnTo>
                    <a:pt x="6" y="546"/>
                  </a:lnTo>
                  <a:lnTo>
                    <a:pt x="12" y="564"/>
                  </a:lnTo>
                  <a:lnTo>
                    <a:pt x="18" y="576"/>
                  </a:lnTo>
                  <a:lnTo>
                    <a:pt x="24" y="594"/>
                  </a:lnTo>
                  <a:lnTo>
                    <a:pt x="36" y="606"/>
                  </a:lnTo>
                  <a:lnTo>
                    <a:pt x="54" y="630"/>
                  </a:lnTo>
                  <a:lnTo>
                    <a:pt x="84" y="654"/>
                  </a:lnTo>
                  <a:lnTo>
                    <a:pt x="102" y="672"/>
                  </a:lnTo>
                  <a:lnTo>
                    <a:pt x="126" y="690"/>
                  </a:lnTo>
                  <a:lnTo>
                    <a:pt x="150" y="702"/>
                  </a:lnTo>
                  <a:lnTo>
                    <a:pt x="174" y="714"/>
                  </a:lnTo>
                  <a:lnTo>
                    <a:pt x="198" y="726"/>
                  </a:lnTo>
                  <a:lnTo>
                    <a:pt x="222" y="738"/>
                  </a:lnTo>
                  <a:lnTo>
                    <a:pt x="246" y="750"/>
                  </a:lnTo>
                  <a:lnTo>
                    <a:pt x="270" y="762"/>
                  </a:lnTo>
                  <a:lnTo>
                    <a:pt x="294" y="768"/>
                  </a:lnTo>
                  <a:lnTo>
                    <a:pt x="324" y="774"/>
                  </a:lnTo>
                  <a:lnTo>
                    <a:pt x="348" y="780"/>
                  </a:lnTo>
                  <a:lnTo>
                    <a:pt x="378" y="786"/>
                  </a:lnTo>
                  <a:lnTo>
                    <a:pt x="402" y="792"/>
                  </a:lnTo>
                  <a:lnTo>
                    <a:pt x="426" y="792"/>
                  </a:lnTo>
                  <a:lnTo>
                    <a:pt x="456" y="792"/>
                  </a:lnTo>
                  <a:lnTo>
                    <a:pt x="480" y="792"/>
                  </a:lnTo>
                  <a:lnTo>
                    <a:pt x="510" y="792"/>
                  </a:lnTo>
                  <a:lnTo>
                    <a:pt x="534" y="792"/>
                  </a:lnTo>
                  <a:lnTo>
                    <a:pt x="564" y="786"/>
                  </a:lnTo>
                  <a:lnTo>
                    <a:pt x="570" y="786"/>
                  </a:lnTo>
                  <a:lnTo>
                    <a:pt x="684" y="822"/>
                  </a:lnTo>
                  <a:close/>
                </a:path>
              </a:pathLst>
            </a:custGeom>
            <a:solidFill>
              <a:srgbClr val="FF99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5" name="Freeform 28"/>
            <p:cNvSpPr>
              <a:spLocks/>
            </p:cNvSpPr>
            <p:nvPr/>
          </p:nvSpPr>
          <p:spPr bwMode="auto">
            <a:xfrm>
              <a:off x="2940" y="1383"/>
              <a:ext cx="1056" cy="822"/>
            </a:xfrm>
            <a:custGeom>
              <a:avLst/>
              <a:gdLst>
                <a:gd name="T0" fmla="*/ 960 w 1056"/>
                <a:gd name="T1" fmla="*/ 762 h 822"/>
                <a:gd name="T2" fmla="*/ 1014 w 1056"/>
                <a:gd name="T3" fmla="*/ 672 h 822"/>
                <a:gd name="T4" fmla="*/ 1032 w 1056"/>
                <a:gd name="T5" fmla="*/ 648 h 822"/>
                <a:gd name="T6" fmla="*/ 1044 w 1056"/>
                <a:gd name="T7" fmla="*/ 624 h 822"/>
                <a:gd name="T8" fmla="*/ 1050 w 1056"/>
                <a:gd name="T9" fmla="*/ 594 h 822"/>
                <a:gd name="T10" fmla="*/ 1056 w 1056"/>
                <a:gd name="T11" fmla="*/ 564 h 822"/>
                <a:gd name="T12" fmla="*/ 1056 w 1056"/>
                <a:gd name="T13" fmla="*/ 540 h 822"/>
                <a:gd name="T14" fmla="*/ 1050 w 1056"/>
                <a:gd name="T15" fmla="*/ 510 h 822"/>
                <a:gd name="T16" fmla="*/ 1038 w 1056"/>
                <a:gd name="T17" fmla="*/ 486 h 822"/>
                <a:gd name="T18" fmla="*/ 1026 w 1056"/>
                <a:gd name="T19" fmla="*/ 462 h 822"/>
                <a:gd name="T20" fmla="*/ 1008 w 1056"/>
                <a:gd name="T21" fmla="*/ 438 h 822"/>
                <a:gd name="T22" fmla="*/ 984 w 1056"/>
                <a:gd name="T23" fmla="*/ 420 h 822"/>
                <a:gd name="T24" fmla="*/ 960 w 1056"/>
                <a:gd name="T25" fmla="*/ 408 h 822"/>
                <a:gd name="T26" fmla="*/ 876 w 1056"/>
                <a:gd name="T27" fmla="*/ 324 h 822"/>
                <a:gd name="T28" fmla="*/ 882 w 1056"/>
                <a:gd name="T29" fmla="*/ 138 h 822"/>
                <a:gd name="T30" fmla="*/ 858 w 1056"/>
                <a:gd name="T31" fmla="*/ 108 h 822"/>
                <a:gd name="T32" fmla="*/ 834 w 1056"/>
                <a:gd name="T33" fmla="*/ 84 h 822"/>
                <a:gd name="T34" fmla="*/ 804 w 1056"/>
                <a:gd name="T35" fmla="*/ 60 h 822"/>
                <a:gd name="T36" fmla="*/ 774 w 1056"/>
                <a:gd name="T37" fmla="*/ 42 h 822"/>
                <a:gd name="T38" fmla="*/ 750 w 1056"/>
                <a:gd name="T39" fmla="*/ 30 h 822"/>
                <a:gd name="T40" fmla="*/ 594 w 1056"/>
                <a:gd name="T41" fmla="*/ 0 h 822"/>
                <a:gd name="T42" fmla="*/ 354 w 1056"/>
                <a:gd name="T43" fmla="*/ 48 h 822"/>
                <a:gd name="T44" fmla="*/ 162 w 1056"/>
                <a:gd name="T45" fmla="*/ 204 h 822"/>
                <a:gd name="T46" fmla="*/ 150 w 1056"/>
                <a:gd name="T47" fmla="*/ 204 h 822"/>
                <a:gd name="T48" fmla="*/ 132 w 1056"/>
                <a:gd name="T49" fmla="*/ 204 h 822"/>
                <a:gd name="T50" fmla="*/ 120 w 1056"/>
                <a:gd name="T51" fmla="*/ 210 h 822"/>
                <a:gd name="T52" fmla="*/ 108 w 1056"/>
                <a:gd name="T53" fmla="*/ 216 h 822"/>
                <a:gd name="T54" fmla="*/ 102 w 1056"/>
                <a:gd name="T55" fmla="*/ 228 h 822"/>
                <a:gd name="T56" fmla="*/ 96 w 1056"/>
                <a:gd name="T57" fmla="*/ 240 h 822"/>
                <a:gd name="T58" fmla="*/ 96 w 1056"/>
                <a:gd name="T59" fmla="*/ 258 h 822"/>
                <a:gd name="T60" fmla="*/ 102 w 1056"/>
                <a:gd name="T61" fmla="*/ 270 h 822"/>
                <a:gd name="T62" fmla="*/ 108 w 1056"/>
                <a:gd name="T63" fmla="*/ 282 h 822"/>
                <a:gd name="T64" fmla="*/ 102 w 1056"/>
                <a:gd name="T65" fmla="*/ 294 h 822"/>
                <a:gd name="T66" fmla="*/ 78 w 1056"/>
                <a:gd name="T67" fmla="*/ 318 h 822"/>
                <a:gd name="T68" fmla="*/ 54 w 1056"/>
                <a:gd name="T69" fmla="*/ 342 h 822"/>
                <a:gd name="T70" fmla="*/ 36 w 1056"/>
                <a:gd name="T71" fmla="*/ 372 h 822"/>
                <a:gd name="T72" fmla="*/ 18 w 1056"/>
                <a:gd name="T73" fmla="*/ 396 h 822"/>
                <a:gd name="T74" fmla="*/ 12 w 1056"/>
                <a:gd name="T75" fmla="*/ 432 h 822"/>
                <a:gd name="T76" fmla="*/ 6 w 1056"/>
                <a:gd name="T77" fmla="*/ 462 h 822"/>
                <a:gd name="T78" fmla="*/ 0 w 1056"/>
                <a:gd name="T79" fmla="*/ 498 h 822"/>
                <a:gd name="T80" fmla="*/ 6 w 1056"/>
                <a:gd name="T81" fmla="*/ 528 h 822"/>
                <a:gd name="T82" fmla="*/ 12 w 1056"/>
                <a:gd name="T83" fmla="*/ 564 h 822"/>
                <a:gd name="T84" fmla="*/ 24 w 1056"/>
                <a:gd name="T85" fmla="*/ 594 h 822"/>
                <a:gd name="T86" fmla="*/ 54 w 1056"/>
                <a:gd name="T87" fmla="*/ 630 h 822"/>
                <a:gd name="T88" fmla="*/ 102 w 1056"/>
                <a:gd name="T89" fmla="*/ 672 h 822"/>
                <a:gd name="T90" fmla="*/ 150 w 1056"/>
                <a:gd name="T91" fmla="*/ 702 h 822"/>
                <a:gd name="T92" fmla="*/ 198 w 1056"/>
                <a:gd name="T93" fmla="*/ 726 h 822"/>
                <a:gd name="T94" fmla="*/ 246 w 1056"/>
                <a:gd name="T95" fmla="*/ 750 h 822"/>
                <a:gd name="T96" fmla="*/ 294 w 1056"/>
                <a:gd name="T97" fmla="*/ 768 h 822"/>
                <a:gd name="T98" fmla="*/ 348 w 1056"/>
                <a:gd name="T99" fmla="*/ 780 h 822"/>
                <a:gd name="T100" fmla="*/ 402 w 1056"/>
                <a:gd name="T101" fmla="*/ 792 h 822"/>
                <a:gd name="T102" fmla="*/ 456 w 1056"/>
                <a:gd name="T103" fmla="*/ 792 h 822"/>
                <a:gd name="T104" fmla="*/ 510 w 1056"/>
                <a:gd name="T105" fmla="*/ 792 h 822"/>
                <a:gd name="T106" fmla="*/ 564 w 1056"/>
                <a:gd name="T107" fmla="*/ 786 h 822"/>
                <a:gd name="T108" fmla="*/ 684 w 1056"/>
                <a:gd name="T109" fmla="*/ 822 h 82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056"/>
                <a:gd name="T166" fmla="*/ 0 h 822"/>
                <a:gd name="T167" fmla="*/ 1056 w 1056"/>
                <a:gd name="T168" fmla="*/ 822 h 822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056" h="822">
                  <a:moveTo>
                    <a:pt x="684" y="822"/>
                  </a:moveTo>
                  <a:lnTo>
                    <a:pt x="960" y="762"/>
                  </a:lnTo>
                  <a:lnTo>
                    <a:pt x="1002" y="678"/>
                  </a:lnTo>
                  <a:lnTo>
                    <a:pt x="1014" y="672"/>
                  </a:lnTo>
                  <a:lnTo>
                    <a:pt x="1020" y="660"/>
                  </a:lnTo>
                  <a:lnTo>
                    <a:pt x="1032" y="648"/>
                  </a:lnTo>
                  <a:lnTo>
                    <a:pt x="1038" y="636"/>
                  </a:lnTo>
                  <a:lnTo>
                    <a:pt x="1044" y="624"/>
                  </a:lnTo>
                  <a:lnTo>
                    <a:pt x="1050" y="606"/>
                  </a:lnTo>
                  <a:lnTo>
                    <a:pt x="1050" y="594"/>
                  </a:lnTo>
                  <a:lnTo>
                    <a:pt x="1056" y="582"/>
                  </a:lnTo>
                  <a:lnTo>
                    <a:pt x="1056" y="564"/>
                  </a:lnTo>
                  <a:lnTo>
                    <a:pt x="1056" y="552"/>
                  </a:lnTo>
                  <a:lnTo>
                    <a:pt x="1056" y="540"/>
                  </a:lnTo>
                  <a:lnTo>
                    <a:pt x="1050" y="522"/>
                  </a:lnTo>
                  <a:lnTo>
                    <a:pt x="1050" y="510"/>
                  </a:lnTo>
                  <a:lnTo>
                    <a:pt x="1044" y="498"/>
                  </a:lnTo>
                  <a:lnTo>
                    <a:pt x="1038" y="486"/>
                  </a:lnTo>
                  <a:lnTo>
                    <a:pt x="1032" y="474"/>
                  </a:lnTo>
                  <a:lnTo>
                    <a:pt x="1026" y="462"/>
                  </a:lnTo>
                  <a:lnTo>
                    <a:pt x="1014" y="450"/>
                  </a:lnTo>
                  <a:lnTo>
                    <a:pt x="1008" y="438"/>
                  </a:lnTo>
                  <a:lnTo>
                    <a:pt x="996" y="432"/>
                  </a:lnTo>
                  <a:lnTo>
                    <a:pt x="984" y="420"/>
                  </a:lnTo>
                  <a:lnTo>
                    <a:pt x="972" y="414"/>
                  </a:lnTo>
                  <a:lnTo>
                    <a:pt x="960" y="408"/>
                  </a:lnTo>
                  <a:lnTo>
                    <a:pt x="954" y="402"/>
                  </a:lnTo>
                  <a:lnTo>
                    <a:pt x="876" y="324"/>
                  </a:lnTo>
                  <a:lnTo>
                    <a:pt x="876" y="240"/>
                  </a:lnTo>
                  <a:lnTo>
                    <a:pt x="882" y="138"/>
                  </a:lnTo>
                  <a:lnTo>
                    <a:pt x="870" y="126"/>
                  </a:lnTo>
                  <a:lnTo>
                    <a:pt x="858" y="108"/>
                  </a:lnTo>
                  <a:lnTo>
                    <a:pt x="846" y="96"/>
                  </a:lnTo>
                  <a:lnTo>
                    <a:pt x="834" y="84"/>
                  </a:lnTo>
                  <a:lnTo>
                    <a:pt x="822" y="72"/>
                  </a:lnTo>
                  <a:lnTo>
                    <a:pt x="804" y="60"/>
                  </a:lnTo>
                  <a:lnTo>
                    <a:pt x="792" y="48"/>
                  </a:lnTo>
                  <a:lnTo>
                    <a:pt x="774" y="42"/>
                  </a:lnTo>
                  <a:lnTo>
                    <a:pt x="756" y="36"/>
                  </a:lnTo>
                  <a:lnTo>
                    <a:pt x="750" y="30"/>
                  </a:lnTo>
                  <a:lnTo>
                    <a:pt x="762" y="18"/>
                  </a:lnTo>
                  <a:lnTo>
                    <a:pt x="594" y="0"/>
                  </a:lnTo>
                  <a:lnTo>
                    <a:pt x="462" y="12"/>
                  </a:lnTo>
                  <a:lnTo>
                    <a:pt x="354" y="48"/>
                  </a:lnTo>
                  <a:lnTo>
                    <a:pt x="264" y="132"/>
                  </a:lnTo>
                  <a:lnTo>
                    <a:pt x="162" y="204"/>
                  </a:lnTo>
                  <a:lnTo>
                    <a:pt x="156" y="204"/>
                  </a:lnTo>
                  <a:lnTo>
                    <a:pt x="150" y="204"/>
                  </a:lnTo>
                  <a:lnTo>
                    <a:pt x="144" y="204"/>
                  </a:lnTo>
                  <a:lnTo>
                    <a:pt x="132" y="204"/>
                  </a:lnTo>
                  <a:lnTo>
                    <a:pt x="126" y="204"/>
                  </a:lnTo>
                  <a:lnTo>
                    <a:pt x="120" y="210"/>
                  </a:lnTo>
                  <a:lnTo>
                    <a:pt x="114" y="210"/>
                  </a:lnTo>
                  <a:lnTo>
                    <a:pt x="108" y="216"/>
                  </a:lnTo>
                  <a:lnTo>
                    <a:pt x="102" y="222"/>
                  </a:lnTo>
                  <a:lnTo>
                    <a:pt x="102" y="228"/>
                  </a:lnTo>
                  <a:lnTo>
                    <a:pt x="96" y="234"/>
                  </a:lnTo>
                  <a:lnTo>
                    <a:pt x="96" y="240"/>
                  </a:lnTo>
                  <a:lnTo>
                    <a:pt x="96" y="252"/>
                  </a:lnTo>
                  <a:lnTo>
                    <a:pt x="96" y="258"/>
                  </a:lnTo>
                  <a:lnTo>
                    <a:pt x="96" y="264"/>
                  </a:lnTo>
                  <a:lnTo>
                    <a:pt x="102" y="270"/>
                  </a:lnTo>
                  <a:lnTo>
                    <a:pt x="108" y="276"/>
                  </a:lnTo>
                  <a:lnTo>
                    <a:pt x="108" y="282"/>
                  </a:lnTo>
                  <a:lnTo>
                    <a:pt x="114" y="288"/>
                  </a:lnTo>
                  <a:lnTo>
                    <a:pt x="102" y="294"/>
                  </a:lnTo>
                  <a:lnTo>
                    <a:pt x="90" y="306"/>
                  </a:lnTo>
                  <a:lnTo>
                    <a:pt x="78" y="318"/>
                  </a:lnTo>
                  <a:lnTo>
                    <a:pt x="66" y="330"/>
                  </a:lnTo>
                  <a:lnTo>
                    <a:pt x="54" y="342"/>
                  </a:lnTo>
                  <a:lnTo>
                    <a:pt x="42" y="354"/>
                  </a:lnTo>
                  <a:lnTo>
                    <a:pt x="36" y="372"/>
                  </a:lnTo>
                  <a:lnTo>
                    <a:pt x="30" y="384"/>
                  </a:lnTo>
                  <a:lnTo>
                    <a:pt x="18" y="396"/>
                  </a:lnTo>
                  <a:lnTo>
                    <a:pt x="12" y="414"/>
                  </a:lnTo>
                  <a:lnTo>
                    <a:pt x="12" y="432"/>
                  </a:lnTo>
                  <a:lnTo>
                    <a:pt x="6" y="444"/>
                  </a:lnTo>
                  <a:lnTo>
                    <a:pt x="6" y="462"/>
                  </a:lnTo>
                  <a:lnTo>
                    <a:pt x="0" y="480"/>
                  </a:lnTo>
                  <a:lnTo>
                    <a:pt x="0" y="498"/>
                  </a:lnTo>
                  <a:lnTo>
                    <a:pt x="6" y="510"/>
                  </a:lnTo>
                  <a:lnTo>
                    <a:pt x="6" y="528"/>
                  </a:lnTo>
                  <a:lnTo>
                    <a:pt x="6" y="546"/>
                  </a:lnTo>
                  <a:lnTo>
                    <a:pt x="12" y="564"/>
                  </a:lnTo>
                  <a:lnTo>
                    <a:pt x="18" y="576"/>
                  </a:lnTo>
                  <a:lnTo>
                    <a:pt x="24" y="594"/>
                  </a:lnTo>
                  <a:lnTo>
                    <a:pt x="36" y="606"/>
                  </a:lnTo>
                  <a:lnTo>
                    <a:pt x="54" y="630"/>
                  </a:lnTo>
                  <a:lnTo>
                    <a:pt x="84" y="654"/>
                  </a:lnTo>
                  <a:lnTo>
                    <a:pt x="102" y="672"/>
                  </a:lnTo>
                  <a:lnTo>
                    <a:pt x="126" y="690"/>
                  </a:lnTo>
                  <a:lnTo>
                    <a:pt x="150" y="702"/>
                  </a:lnTo>
                  <a:lnTo>
                    <a:pt x="174" y="714"/>
                  </a:lnTo>
                  <a:lnTo>
                    <a:pt x="198" y="726"/>
                  </a:lnTo>
                  <a:lnTo>
                    <a:pt x="222" y="738"/>
                  </a:lnTo>
                  <a:lnTo>
                    <a:pt x="246" y="750"/>
                  </a:lnTo>
                  <a:lnTo>
                    <a:pt x="270" y="762"/>
                  </a:lnTo>
                  <a:lnTo>
                    <a:pt x="294" y="768"/>
                  </a:lnTo>
                  <a:lnTo>
                    <a:pt x="324" y="774"/>
                  </a:lnTo>
                  <a:lnTo>
                    <a:pt x="348" y="780"/>
                  </a:lnTo>
                  <a:lnTo>
                    <a:pt x="378" y="786"/>
                  </a:lnTo>
                  <a:lnTo>
                    <a:pt x="402" y="792"/>
                  </a:lnTo>
                  <a:lnTo>
                    <a:pt x="426" y="792"/>
                  </a:lnTo>
                  <a:lnTo>
                    <a:pt x="456" y="792"/>
                  </a:lnTo>
                  <a:lnTo>
                    <a:pt x="480" y="792"/>
                  </a:lnTo>
                  <a:lnTo>
                    <a:pt x="510" y="792"/>
                  </a:lnTo>
                  <a:lnTo>
                    <a:pt x="534" y="792"/>
                  </a:lnTo>
                  <a:lnTo>
                    <a:pt x="564" y="786"/>
                  </a:lnTo>
                  <a:lnTo>
                    <a:pt x="570" y="786"/>
                  </a:lnTo>
                  <a:lnTo>
                    <a:pt x="684" y="822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6" name="Freeform 29"/>
            <p:cNvSpPr>
              <a:spLocks/>
            </p:cNvSpPr>
            <p:nvPr/>
          </p:nvSpPr>
          <p:spPr bwMode="auto">
            <a:xfrm>
              <a:off x="3102" y="1329"/>
              <a:ext cx="678" cy="246"/>
            </a:xfrm>
            <a:custGeom>
              <a:avLst/>
              <a:gdLst>
                <a:gd name="T0" fmla="*/ 132 w 678"/>
                <a:gd name="T1" fmla="*/ 240 h 246"/>
                <a:gd name="T2" fmla="*/ 198 w 678"/>
                <a:gd name="T3" fmla="*/ 186 h 246"/>
                <a:gd name="T4" fmla="*/ 222 w 678"/>
                <a:gd name="T5" fmla="*/ 138 h 246"/>
                <a:gd name="T6" fmla="*/ 240 w 678"/>
                <a:gd name="T7" fmla="*/ 102 h 246"/>
                <a:gd name="T8" fmla="*/ 270 w 678"/>
                <a:gd name="T9" fmla="*/ 126 h 246"/>
                <a:gd name="T10" fmla="*/ 288 w 678"/>
                <a:gd name="T11" fmla="*/ 120 h 246"/>
                <a:gd name="T12" fmla="*/ 324 w 678"/>
                <a:gd name="T13" fmla="*/ 120 h 246"/>
                <a:gd name="T14" fmla="*/ 444 w 678"/>
                <a:gd name="T15" fmla="*/ 84 h 246"/>
                <a:gd name="T16" fmla="*/ 468 w 678"/>
                <a:gd name="T17" fmla="*/ 84 h 246"/>
                <a:gd name="T18" fmla="*/ 534 w 678"/>
                <a:gd name="T19" fmla="*/ 66 h 246"/>
                <a:gd name="T20" fmla="*/ 528 w 678"/>
                <a:gd name="T21" fmla="*/ 84 h 246"/>
                <a:gd name="T22" fmla="*/ 558 w 678"/>
                <a:gd name="T23" fmla="*/ 96 h 246"/>
                <a:gd name="T24" fmla="*/ 672 w 678"/>
                <a:gd name="T25" fmla="*/ 84 h 246"/>
                <a:gd name="T26" fmla="*/ 672 w 678"/>
                <a:gd name="T27" fmla="*/ 72 h 246"/>
                <a:gd name="T28" fmla="*/ 642 w 678"/>
                <a:gd name="T29" fmla="*/ 54 h 246"/>
                <a:gd name="T30" fmla="*/ 666 w 678"/>
                <a:gd name="T31" fmla="*/ 30 h 246"/>
                <a:gd name="T32" fmla="*/ 666 w 678"/>
                <a:gd name="T33" fmla="*/ 18 h 246"/>
                <a:gd name="T34" fmla="*/ 576 w 678"/>
                <a:gd name="T35" fmla="*/ 12 h 246"/>
                <a:gd name="T36" fmla="*/ 504 w 678"/>
                <a:gd name="T37" fmla="*/ 12 h 246"/>
                <a:gd name="T38" fmla="*/ 426 w 678"/>
                <a:gd name="T39" fmla="*/ 18 h 246"/>
                <a:gd name="T40" fmla="*/ 372 w 678"/>
                <a:gd name="T41" fmla="*/ 6 h 246"/>
                <a:gd name="T42" fmla="*/ 330 w 678"/>
                <a:gd name="T43" fmla="*/ 6 h 246"/>
                <a:gd name="T44" fmla="*/ 318 w 678"/>
                <a:gd name="T45" fmla="*/ 30 h 246"/>
                <a:gd name="T46" fmla="*/ 258 w 678"/>
                <a:gd name="T47" fmla="*/ 24 h 246"/>
                <a:gd name="T48" fmla="*/ 222 w 678"/>
                <a:gd name="T49" fmla="*/ 30 h 246"/>
                <a:gd name="T50" fmla="*/ 204 w 678"/>
                <a:gd name="T51" fmla="*/ 54 h 246"/>
                <a:gd name="T52" fmla="*/ 144 w 678"/>
                <a:gd name="T53" fmla="*/ 78 h 246"/>
                <a:gd name="T54" fmla="*/ 90 w 678"/>
                <a:gd name="T55" fmla="*/ 114 h 246"/>
                <a:gd name="T56" fmla="*/ 60 w 678"/>
                <a:gd name="T57" fmla="*/ 144 h 246"/>
                <a:gd name="T58" fmla="*/ 24 w 678"/>
                <a:gd name="T59" fmla="*/ 162 h 246"/>
                <a:gd name="T60" fmla="*/ 24 w 678"/>
                <a:gd name="T61" fmla="*/ 186 h 246"/>
                <a:gd name="T62" fmla="*/ 30 w 678"/>
                <a:gd name="T63" fmla="*/ 198 h 246"/>
                <a:gd name="T64" fmla="*/ 0 w 678"/>
                <a:gd name="T65" fmla="*/ 240 h 24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678"/>
                <a:gd name="T100" fmla="*/ 0 h 246"/>
                <a:gd name="T101" fmla="*/ 678 w 678"/>
                <a:gd name="T102" fmla="*/ 246 h 24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678" h="246">
                  <a:moveTo>
                    <a:pt x="102" y="246"/>
                  </a:moveTo>
                  <a:lnTo>
                    <a:pt x="132" y="240"/>
                  </a:lnTo>
                  <a:lnTo>
                    <a:pt x="180" y="210"/>
                  </a:lnTo>
                  <a:lnTo>
                    <a:pt x="198" y="186"/>
                  </a:lnTo>
                  <a:lnTo>
                    <a:pt x="210" y="168"/>
                  </a:lnTo>
                  <a:lnTo>
                    <a:pt x="222" y="138"/>
                  </a:lnTo>
                  <a:lnTo>
                    <a:pt x="234" y="114"/>
                  </a:lnTo>
                  <a:lnTo>
                    <a:pt x="240" y="102"/>
                  </a:lnTo>
                  <a:lnTo>
                    <a:pt x="252" y="114"/>
                  </a:lnTo>
                  <a:lnTo>
                    <a:pt x="270" y="126"/>
                  </a:lnTo>
                  <a:lnTo>
                    <a:pt x="282" y="108"/>
                  </a:lnTo>
                  <a:lnTo>
                    <a:pt x="288" y="120"/>
                  </a:lnTo>
                  <a:lnTo>
                    <a:pt x="306" y="120"/>
                  </a:lnTo>
                  <a:lnTo>
                    <a:pt x="324" y="120"/>
                  </a:lnTo>
                  <a:lnTo>
                    <a:pt x="378" y="108"/>
                  </a:lnTo>
                  <a:lnTo>
                    <a:pt x="444" y="84"/>
                  </a:lnTo>
                  <a:lnTo>
                    <a:pt x="474" y="72"/>
                  </a:lnTo>
                  <a:lnTo>
                    <a:pt x="468" y="84"/>
                  </a:lnTo>
                  <a:lnTo>
                    <a:pt x="510" y="78"/>
                  </a:lnTo>
                  <a:lnTo>
                    <a:pt x="534" y="66"/>
                  </a:lnTo>
                  <a:lnTo>
                    <a:pt x="540" y="72"/>
                  </a:lnTo>
                  <a:lnTo>
                    <a:pt x="528" y="84"/>
                  </a:lnTo>
                  <a:lnTo>
                    <a:pt x="528" y="102"/>
                  </a:lnTo>
                  <a:lnTo>
                    <a:pt x="558" y="96"/>
                  </a:lnTo>
                  <a:lnTo>
                    <a:pt x="612" y="90"/>
                  </a:lnTo>
                  <a:lnTo>
                    <a:pt x="672" y="84"/>
                  </a:lnTo>
                  <a:lnTo>
                    <a:pt x="678" y="78"/>
                  </a:lnTo>
                  <a:lnTo>
                    <a:pt x="672" y="72"/>
                  </a:lnTo>
                  <a:lnTo>
                    <a:pt x="666" y="60"/>
                  </a:lnTo>
                  <a:lnTo>
                    <a:pt x="642" y="54"/>
                  </a:lnTo>
                  <a:lnTo>
                    <a:pt x="660" y="42"/>
                  </a:lnTo>
                  <a:lnTo>
                    <a:pt x="666" y="30"/>
                  </a:lnTo>
                  <a:lnTo>
                    <a:pt x="672" y="24"/>
                  </a:lnTo>
                  <a:lnTo>
                    <a:pt x="666" y="18"/>
                  </a:lnTo>
                  <a:lnTo>
                    <a:pt x="618" y="12"/>
                  </a:lnTo>
                  <a:lnTo>
                    <a:pt x="576" y="12"/>
                  </a:lnTo>
                  <a:lnTo>
                    <a:pt x="552" y="12"/>
                  </a:lnTo>
                  <a:lnTo>
                    <a:pt x="504" y="12"/>
                  </a:lnTo>
                  <a:lnTo>
                    <a:pt x="480" y="18"/>
                  </a:lnTo>
                  <a:lnTo>
                    <a:pt x="426" y="18"/>
                  </a:lnTo>
                  <a:lnTo>
                    <a:pt x="384" y="12"/>
                  </a:lnTo>
                  <a:lnTo>
                    <a:pt x="372" y="6"/>
                  </a:lnTo>
                  <a:lnTo>
                    <a:pt x="348" y="0"/>
                  </a:lnTo>
                  <a:lnTo>
                    <a:pt x="330" y="6"/>
                  </a:lnTo>
                  <a:lnTo>
                    <a:pt x="318" y="12"/>
                  </a:lnTo>
                  <a:lnTo>
                    <a:pt x="318" y="30"/>
                  </a:lnTo>
                  <a:lnTo>
                    <a:pt x="258" y="24"/>
                  </a:lnTo>
                  <a:lnTo>
                    <a:pt x="234" y="18"/>
                  </a:lnTo>
                  <a:lnTo>
                    <a:pt x="222" y="30"/>
                  </a:lnTo>
                  <a:lnTo>
                    <a:pt x="210" y="48"/>
                  </a:lnTo>
                  <a:lnTo>
                    <a:pt x="204" y="54"/>
                  </a:lnTo>
                  <a:lnTo>
                    <a:pt x="180" y="66"/>
                  </a:lnTo>
                  <a:lnTo>
                    <a:pt x="144" y="78"/>
                  </a:lnTo>
                  <a:lnTo>
                    <a:pt x="114" y="96"/>
                  </a:lnTo>
                  <a:lnTo>
                    <a:pt x="90" y="114"/>
                  </a:lnTo>
                  <a:lnTo>
                    <a:pt x="72" y="132"/>
                  </a:lnTo>
                  <a:lnTo>
                    <a:pt x="60" y="144"/>
                  </a:lnTo>
                  <a:lnTo>
                    <a:pt x="30" y="150"/>
                  </a:lnTo>
                  <a:lnTo>
                    <a:pt x="24" y="162"/>
                  </a:lnTo>
                  <a:lnTo>
                    <a:pt x="24" y="174"/>
                  </a:lnTo>
                  <a:lnTo>
                    <a:pt x="24" y="186"/>
                  </a:lnTo>
                  <a:lnTo>
                    <a:pt x="36" y="192"/>
                  </a:lnTo>
                  <a:lnTo>
                    <a:pt x="30" y="198"/>
                  </a:lnTo>
                  <a:lnTo>
                    <a:pt x="12" y="222"/>
                  </a:lnTo>
                  <a:lnTo>
                    <a:pt x="0" y="240"/>
                  </a:lnTo>
                  <a:lnTo>
                    <a:pt x="102" y="246"/>
                  </a:lnTo>
                  <a:close/>
                </a:path>
              </a:pathLst>
            </a:custGeom>
            <a:solidFill>
              <a:srgbClr val="C966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7" name="Freeform 30"/>
            <p:cNvSpPr>
              <a:spLocks/>
            </p:cNvSpPr>
            <p:nvPr/>
          </p:nvSpPr>
          <p:spPr bwMode="auto">
            <a:xfrm>
              <a:off x="3102" y="1329"/>
              <a:ext cx="678" cy="246"/>
            </a:xfrm>
            <a:custGeom>
              <a:avLst/>
              <a:gdLst>
                <a:gd name="T0" fmla="*/ 132 w 678"/>
                <a:gd name="T1" fmla="*/ 240 h 246"/>
                <a:gd name="T2" fmla="*/ 198 w 678"/>
                <a:gd name="T3" fmla="*/ 186 h 246"/>
                <a:gd name="T4" fmla="*/ 222 w 678"/>
                <a:gd name="T5" fmla="*/ 138 h 246"/>
                <a:gd name="T6" fmla="*/ 240 w 678"/>
                <a:gd name="T7" fmla="*/ 102 h 246"/>
                <a:gd name="T8" fmla="*/ 270 w 678"/>
                <a:gd name="T9" fmla="*/ 126 h 246"/>
                <a:gd name="T10" fmla="*/ 288 w 678"/>
                <a:gd name="T11" fmla="*/ 120 h 246"/>
                <a:gd name="T12" fmla="*/ 324 w 678"/>
                <a:gd name="T13" fmla="*/ 120 h 246"/>
                <a:gd name="T14" fmla="*/ 444 w 678"/>
                <a:gd name="T15" fmla="*/ 84 h 246"/>
                <a:gd name="T16" fmla="*/ 468 w 678"/>
                <a:gd name="T17" fmla="*/ 84 h 246"/>
                <a:gd name="T18" fmla="*/ 534 w 678"/>
                <a:gd name="T19" fmla="*/ 66 h 246"/>
                <a:gd name="T20" fmla="*/ 528 w 678"/>
                <a:gd name="T21" fmla="*/ 84 h 246"/>
                <a:gd name="T22" fmla="*/ 558 w 678"/>
                <a:gd name="T23" fmla="*/ 96 h 246"/>
                <a:gd name="T24" fmla="*/ 672 w 678"/>
                <a:gd name="T25" fmla="*/ 84 h 246"/>
                <a:gd name="T26" fmla="*/ 672 w 678"/>
                <a:gd name="T27" fmla="*/ 72 h 246"/>
                <a:gd name="T28" fmla="*/ 642 w 678"/>
                <a:gd name="T29" fmla="*/ 54 h 246"/>
                <a:gd name="T30" fmla="*/ 666 w 678"/>
                <a:gd name="T31" fmla="*/ 30 h 246"/>
                <a:gd name="T32" fmla="*/ 666 w 678"/>
                <a:gd name="T33" fmla="*/ 18 h 246"/>
                <a:gd name="T34" fmla="*/ 576 w 678"/>
                <a:gd name="T35" fmla="*/ 12 h 246"/>
                <a:gd name="T36" fmla="*/ 504 w 678"/>
                <a:gd name="T37" fmla="*/ 12 h 246"/>
                <a:gd name="T38" fmla="*/ 426 w 678"/>
                <a:gd name="T39" fmla="*/ 18 h 246"/>
                <a:gd name="T40" fmla="*/ 372 w 678"/>
                <a:gd name="T41" fmla="*/ 6 h 246"/>
                <a:gd name="T42" fmla="*/ 330 w 678"/>
                <a:gd name="T43" fmla="*/ 6 h 246"/>
                <a:gd name="T44" fmla="*/ 318 w 678"/>
                <a:gd name="T45" fmla="*/ 30 h 246"/>
                <a:gd name="T46" fmla="*/ 258 w 678"/>
                <a:gd name="T47" fmla="*/ 24 h 246"/>
                <a:gd name="T48" fmla="*/ 222 w 678"/>
                <a:gd name="T49" fmla="*/ 30 h 246"/>
                <a:gd name="T50" fmla="*/ 204 w 678"/>
                <a:gd name="T51" fmla="*/ 54 h 246"/>
                <a:gd name="T52" fmla="*/ 144 w 678"/>
                <a:gd name="T53" fmla="*/ 78 h 246"/>
                <a:gd name="T54" fmla="*/ 90 w 678"/>
                <a:gd name="T55" fmla="*/ 114 h 246"/>
                <a:gd name="T56" fmla="*/ 60 w 678"/>
                <a:gd name="T57" fmla="*/ 144 h 246"/>
                <a:gd name="T58" fmla="*/ 24 w 678"/>
                <a:gd name="T59" fmla="*/ 162 h 246"/>
                <a:gd name="T60" fmla="*/ 24 w 678"/>
                <a:gd name="T61" fmla="*/ 186 h 246"/>
                <a:gd name="T62" fmla="*/ 30 w 678"/>
                <a:gd name="T63" fmla="*/ 198 h 246"/>
                <a:gd name="T64" fmla="*/ 0 w 678"/>
                <a:gd name="T65" fmla="*/ 240 h 24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678"/>
                <a:gd name="T100" fmla="*/ 0 h 246"/>
                <a:gd name="T101" fmla="*/ 678 w 678"/>
                <a:gd name="T102" fmla="*/ 246 h 24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678" h="246">
                  <a:moveTo>
                    <a:pt x="102" y="246"/>
                  </a:moveTo>
                  <a:lnTo>
                    <a:pt x="132" y="240"/>
                  </a:lnTo>
                  <a:lnTo>
                    <a:pt x="180" y="210"/>
                  </a:lnTo>
                  <a:lnTo>
                    <a:pt x="198" y="186"/>
                  </a:lnTo>
                  <a:lnTo>
                    <a:pt x="210" y="168"/>
                  </a:lnTo>
                  <a:lnTo>
                    <a:pt x="222" y="138"/>
                  </a:lnTo>
                  <a:lnTo>
                    <a:pt x="234" y="114"/>
                  </a:lnTo>
                  <a:lnTo>
                    <a:pt x="240" y="102"/>
                  </a:lnTo>
                  <a:lnTo>
                    <a:pt x="252" y="114"/>
                  </a:lnTo>
                  <a:lnTo>
                    <a:pt x="270" y="126"/>
                  </a:lnTo>
                  <a:lnTo>
                    <a:pt x="282" y="108"/>
                  </a:lnTo>
                  <a:lnTo>
                    <a:pt x="288" y="120"/>
                  </a:lnTo>
                  <a:lnTo>
                    <a:pt x="306" y="120"/>
                  </a:lnTo>
                  <a:lnTo>
                    <a:pt x="324" y="120"/>
                  </a:lnTo>
                  <a:lnTo>
                    <a:pt x="378" y="108"/>
                  </a:lnTo>
                  <a:lnTo>
                    <a:pt x="444" y="84"/>
                  </a:lnTo>
                  <a:lnTo>
                    <a:pt x="474" y="72"/>
                  </a:lnTo>
                  <a:lnTo>
                    <a:pt x="468" y="84"/>
                  </a:lnTo>
                  <a:lnTo>
                    <a:pt x="510" y="78"/>
                  </a:lnTo>
                  <a:lnTo>
                    <a:pt x="534" y="66"/>
                  </a:lnTo>
                  <a:lnTo>
                    <a:pt x="540" y="72"/>
                  </a:lnTo>
                  <a:lnTo>
                    <a:pt x="528" y="84"/>
                  </a:lnTo>
                  <a:lnTo>
                    <a:pt x="528" y="102"/>
                  </a:lnTo>
                  <a:lnTo>
                    <a:pt x="558" y="96"/>
                  </a:lnTo>
                  <a:lnTo>
                    <a:pt x="612" y="90"/>
                  </a:lnTo>
                  <a:lnTo>
                    <a:pt x="672" y="84"/>
                  </a:lnTo>
                  <a:lnTo>
                    <a:pt x="678" y="78"/>
                  </a:lnTo>
                  <a:lnTo>
                    <a:pt x="672" y="72"/>
                  </a:lnTo>
                  <a:lnTo>
                    <a:pt x="666" y="60"/>
                  </a:lnTo>
                  <a:lnTo>
                    <a:pt x="642" y="54"/>
                  </a:lnTo>
                  <a:lnTo>
                    <a:pt x="660" y="42"/>
                  </a:lnTo>
                  <a:lnTo>
                    <a:pt x="666" y="30"/>
                  </a:lnTo>
                  <a:lnTo>
                    <a:pt x="672" y="24"/>
                  </a:lnTo>
                  <a:lnTo>
                    <a:pt x="666" y="18"/>
                  </a:lnTo>
                  <a:lnTo>
                    <a:pt x="618" y="12"/>
                  </a:lnTo>
                  <a:lnTo>
                    <a:pt x="576" y="12"/>
                  </a:lnTo>
                  <a:lnTo>
                    <a:pt x="552" y="12"/>
                  </a:lnTo>
                  <a:lnTo>
                    <a:pt x="504" y="12"/>
                  </a:lnTo>
                  <a:lnTo>
                    <a:pt x="480" y="18"/>
                  </a:lnTo>
                  <a:lnTo>
                    <a:pt x="426" y="18"/>
                  </a:lnTo>
                  <a:lnTo>
                    <a:pt x="384" y="12"/>
                  </a:lnTo>
                  <a:lnTo>
                    <a:pt x="372" y="6"/>
                  </a:lnTo>
                  <a:lnTo>
                    <a:pt x="348" y="0"/>
                  </a:lnTo>
                  <a:lnTo>
                    <a:pt x="330" y="6"/>
                  </a:lnTo>
                  <a:lnTo>
                    <a:pt x="318" y="12"/>
                  </a:lnTo>
                  <a:lnTo>
                    <a:pt x="318" y="30"/>
                  </a:lnTo>
                  <a:lnTo>
                    <a:pt x="258" y="24"/>
                  </a:lnTo>
                  <a:lnTo>
                    <a:pt x="234" y="18"/>
                  </a:lnTo>
                  <a:lnTo>
                    <a:pt x="222" y="30"/>
                  </a:lnTo>
                  <a:lnTo>
                    <a:pt x="210" y="48"/>
                  </a:lnTo>
                  <a:lnTo>
                    <a:pt x="204" y="54"/>
                  </a:lnTo>
                  <a:lnTo>
                    <a:pt x="180" y="66"/>
                  </a:lnTo>
                  <a:lnTo>
                    <a:pt x="144" y="78"/>
                  </a:lnTo>
                  <a:lnTo>
                    <a:pt x="114" y="96"/>
                  </a:lnTo>
                  <a:lnTo>
                    <a:pt x="90" y="114"/>
                  </a:lnTo>
                  <a:lnTo>
                    <a:pt x="72" y="132"/>
                  </a:lnTo>
                  <a:lnTo>
                    <a:pt x="60" y="144"/>
                  </a:lnTo>
                  <a:lnTo>
                    <a:pt x="30" y="150"/>
                  </a:lnTo>
                  <a:lnTo>
                    <a:pt x="24" y="162"/>
                  </a:lnTo>
                  <a:lnTo>
                    <a:pt x="24" y="174"/>
                  </a:lnTo>
                  <a:lnTo>
                    <a:pt x="24" y="186"/>
                  </a:lnTo>
                  <a:lnTo>
                    <a:pt x="36" y="192"/>
                  </a:lnTo>
                  <a:lnTo>
                    <a:pt x="30" y="198"/>
                  </a:lnTo>
                  <a:lnTo>
                    <a:pt x="12" y="222"/>
                  </a:lnTo>
                  <a:lnTo>
                    <a:pt x="0" y="240"/>
                  </a:lnTo>
                  <a:lnTo>
                    <a:pt x="102" y="246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8" name="Freeform 31"/>
            <p:cNvSpPr>
              <a:spLocks/>
            </p:cNvSpPr>
            <p:nvPr/>
          </p:nvSpPr>
          <p:spPr bwMode="auto">
            <a:xfrm>
              <a:off x="3084" y="1563"/>
              <a:ext cx="324" cy="72"/>
            </a:xfrm>
            <a:custGeom>
              <a:avLst/>
              <a:gdLst>
                <a:gd name="T0" fmla="*/ 18 w 324"/>
                <a:gd name="T1" fmla="*/ 24 h 72"/>
                <a:gd name="T2" fmla="*/ 0 w 324"/>
                <a:gd name="T3" fmla="*/ 24 h 72"/>
                <a:gd name="T4" fmla="*/ 0 w 324"/>
                <a:gd name="T5" fmla="*/ 6 h 72"/>
                <a:gd name="T6" fmla="*/ 6 w 324"/>
                <a:gd name="T7" fmla="*/ 6 h 72"/>
                <a:gd name="T8" fmla="*/ 36 w 324"/>
                <a:gd name="T9" fmla="*/ 0 h 72"/>
                <a:gd name="T10" fmla="*/ 72 w 324"/>
                <a:gd name="T11" fmla="*/ 0 h 72"/>
                <a:gd name="T12" fmla="*/ 102 w 324"/>
                <a:gd name="T13" fmla="*/ 0 h 72"/>
                <a:gd name="T14" fmla="*/ 132 w 324"/>
                <a:gd name="T15" fmla="*/ 0 h 72"/>
                <a:gd name="T16" fmla="*/ 162 w 324"/>
                <a:gd name="T17" fmla="*/ 6 h 72"/>
                <a:gd name="T18" fmla="*/ 192 w 324"/>
                <a:gd name="T19" fmla="*/ 6 h 72"/>
                <a:gd name="T20" fmla="*/ 222 w 324"/>
                <a:gd name="T21" fmla="*/ 12 h 72"/>
                <a:gd name="T22" fmla="*/ 252 w 324"/>
                <a:gd name="T23" fmla="*/ 18 h 72"/>
                <a:gd name="T24" fmla="*/ 282 w 324"/>
                <a:gd name="T25" fmla="*/ 24 h 72"/>
                <a:gd name="T26" fmla="*/ 312 w 324"/>
                <a:gd name="T27" fmla="*/ 36 h 72"/>
                <a:gd name="T28" fmla="*/ 324 w 324"/>
                <a:gd name="T29" fmla="*/ 72 h 72"/>
                <a:gd name="T30" fmla="*/ 282 w 324"/>
                <a:gd name="T31" fmla="*/ 60 h 72"/>
                <a:gd name="T32" fmla="*/ 234 w 324"/>
                <a:gd name="T33" fmla="*/ 54 h 72"/>
                <a:gd name="T34" fmla="*/ 192 w 324"/>
                <a:gd name="T35" fmla="*/ 42 h 72"/>
                <a:gd name="T36" fmla="*/ 150 w 324"/>
                <a:gd name="T37" fmla="*/ 36 h 72"/>
                <a:gd name="T38" fmla="*/ 102 w 324"/>
                <a:gd name="T39" fmla="*/ 30 h 72"/>
                <a:gd name="T40" fmla="*/ 60 w 324"/>
                <a:gd name="T41" fmla="*/ 24 h 72"/>
                <a:gd name="T42" fmla="*/ 24 w 324"/>
                <a:gd name="T43" fmla="*/ 24 h 72"/>
                <a:gd name="T44" fmla="*/ 18 w 324"/>
                <a:gd name="T45" fmla="*/ 24 h 7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324"/>
                <a:gd name="T70" fmla="*/ 0 h 72"/>
                <a:gd name="T71" fmla="*/ 324 w 324"/>
                <a:gd name="T72" fmla="*/ 72 h 7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324" h="72">
                  <a:moveTo>
                    <a:pt x="18" y="24"/>
                  </a:moveTo>
                  <a:lnTo>
                    <a:pt x="0" y="24"/>
                  </a:lnTo>
                  <a:lnTo>
                    <a:pt x="0" y="6"/>
                  </a:lnTo>
                  <a:lnTo>
                    <a:pt x="6" y="6"/>
                  </a:lnTo>
                  <a:lnTo>
                    <a:pt x="36" y="0"/>
                  </a:lnTo>
                  <a:lnTo>
                    <a:pt x="72" y="0"/>
                  </a:lnTo>
                  <a:lnTo>
                    <a:pt x="102" y="0"/>
                  </a:lnTo>
                  <a:lnTo>
                    <a:pt x="132" y="0"/>
                  </a:lnTo>
                  <a:lnTo>
                    <a:pt x="162" y="6"/>
                  </a:lnTo>
                  <a:lnTo>
                    <a:pt x="192" y="6"/>
                  </a:lnTo>
                  <a:lnTo>
                    <a:pt x="222" y="12"/>
                  </a:lnTo>
                  <a:lnTo>
                    <a:pt x="252" y="18"/>
                  </a:lnTo>
                  <a:lnTo>
                    <a:pt x="282" y="24"/>
                  </a:lnTo>
                  <a:lnTo>
                    <a:pt x="312" y="36"/>
                  </a:lnTo>
                  <a:lnTo>
                    <a:pt x="324" y="72"/>
                  </a:lnTo>
                  <a:lnTo>
                    <a:pt x="282" y="60"/>
                  </a:lnTo>
                  <a:lnTo>
                    <a:pt x="234" y="54"/>
                  </a:lnTo>
                  <a:lnTo>
                    <a:pt x="192" y="42"/>
                  </a:lnTo>
                  <a:lnTo>
                    <a:pt x="150" y="36"/>
                  </a:lnTo>
                  <a:lnTo>
                    <a:pt x="102" y="30"/>
                  </a:lnTo>
                  <a:lnTo>
                    <a:pt x="60" y="24"/>
                  </a:lnTo>
                  <a:lnTo>
                    <a:pt x="24" y="24"/>
                  </a:lnTo>
                  <a:lnTo>
                    <a:pt x="18" y="24"/>
                  </a:lnTo>
                  <a:close/>
                </a:path>
              </a:pathLst>
            </a:custGeom>
            <a:solidFill>
              <a:srgbClr val="0023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9" name="Freeform 32"/>
            <p:cNvSpPr>
              <a:spLocks/>
            </p:cNvSpPr>
            <p:nvPr/>
          </p:nvSpPr>
          <p:spPr bwMode="auto">
            <a:xfrm>
              <a:off x="3084" y="1563"/>
              <a:ext cx="324" cy="72"/>
            </a:xfrm>
            <a:custGeom>
              <a:avLst/>
              <a:gdLst>
                <a:gd name="T0" fmla="*/ 18 w 324"/>
                <a:gd name="T1" fmla="*/ 24 h 72"/>
                <a:gd name="T2" fmla="*/ 0 w 324"/>
                <a:gd name="T3" fmla="*/ 24 h 72"/>
                <a:gd name="T4" fmla="*/ 0 w 324"/>
                <a:gd name="T5" fmla="*/ 6 h 72"/>
                <a:gd name="T6" fmla="*/ 6 w 324"/>
                <a:gd name="T7" fmla="*/ 6 h 72"/>
                <a:gd name="T8" fmla="*/ 36 w 324"/>
                <a:gd name="T9" fmla="*/ 0 h 72"/>
                <a:gd name="T10" fmla="*/ 72 w 324"/>
                <a:gd name="T11" fmla="*/ 0 h 72"/>
                <a:gd name="T12" fmla="*/ 102 w 324"/>
                <a:gd name="T13" fmla="*/ 0 h 72"/>
                <a:gd name="T14" fmla="*/ 132 w 324"/>
                <a:gd name="T15" fmla="*/ 0 h 72"/>
                <a:gd name="T16" fmla="*/ 162 w 324"/>
                <a:gd name="T17" fmla="*/ 6 h 72"/>
                <a:gd name="T18" fmla="*/ 192 w 324"/>
                <a:gd name="T19" fmla="*/ 6 h 72"/>
                <a:gd name="T20" fmla="*/ 222 w 324"/>
                <a:gd name="T21" fmla="*/ 12 h 72"/>
                <a:gd name="T22" fmla="*/ 252 w 324"/>
                <a:gd name="T23" fmla="*/ 18 h 72"/>
                <a:gd name="T24" fmla="*/ 282 w 324"/>
                <a:gd name="T25" fmla="*/ 24 h 72"/>
                <a:gd name="T26" fmla="*/ 312 w 324"/>
                <a:gd name="T27" fmla="*/ 36 h 72"/>
                <a:gd name="T28" fmla="*/ 324 w 324"/>
                <a:gd name="T29" fmla="*/ 72 h 72"/>
                <a:gd name="T30" fmla="*/ 282 w 324"/>
                <a:gd name="T31" fmla="*/ 60 h 72"/>
                <a:gd name="T32" fmla="*/ 234 w 324"/>
                <a:gd name="T33" fmla="*/ 54 h 72"/>
                <a:gd name="T34" fmla="*/ 192 w 324"/>
                <a:gd name="T35" fmla="*/ 42 h 72"/>
                <a:gd name="T36" fmla="*/ 150 w 324"/>
                <a:gd name="T37" fmla="*/ 36 h 72"/>
                <a:gd name="T38" fmla="*/ 102 w 324"/>
                <a:gd name="T39" fmla="*/ 30 h 72"/>
                <a:gd name="T40" fmla="*/ 60 w 324"/>
                <a:gd name="T41" fmla="*/ 24 h 72"/>
                <a:gd name="T42" fmla="*/ 24 w 324"/>
                <a:gd name="T43" fmla="*/ 24 h 72"/>
                <a:gd name="T44" fmla="*/ 18 w 324"/>
                <a:gd name="T45" fmla="*/ 24 h 7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324"/>
                <a:gd name="T70" fmla="*/ 0 h 72"/>
                <a:gd name="T71" fmla="*/ 324 w 324"/>
                <a:gd name="T72" fmla="*/ 72 h 7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324" h="72">
                  <a:moveTo>
                    <a:pt x="18" y="24"/>
                  </a:moveTo>
                  <a:lnTo>
                    <a:pt x="0" y="24"/>
                  </a:lnTo>
                  <a:lnTo>
                    <a:pt x="0" y="6"/>
                  </a:lnTo>
                  <a:lnTo>
                    <a:pt x="6" y="6"/>
                  </a:lnTo>
                  <a:lnTo>
                    <a:pt x="36" y="0"/>
                  </a:lnTo>
                  <a:lnTo>
                    <a:pt x="72" y="0"/>
                  </a:lnTo>
                  <a:lnTo>
                    <a:pt x="102" y="0"/>
                  </a:lnTo>
                  <a:lnTo>
                    <a:pt x="132" y="0"/>
                  </a:lnTo>
                  <a:lnTo>
                    <a:pt x="162" y="6"/>
                  </a:lnTo>
                  <a:lnTo>
                    <a:pt x="192" y="6"/>
                  </a:lnTo>
                  <a:lnTo>
                    <a:pt x="222" y="12"/>
                  </a:lnTo>
                  <a:lnTo>
                    <a:pt x="252" y="18"/>
                  </a:lnTo>
                  <a:lnTo>
                    <a:pt x="282" y="24"/>
                  </a:lnTo>
                  <a:lnTo>
                    <a:pt x="312" y="36"/>
                  </a:lnTo>
                  <a:lnTo>
                    <a:pt x="324" y="72"/>
                  </a:lnTo>
                  <a:lnTo>
                    <a:pt x="282" y="60"/>
                  </a:lnTo>
                  <a:lnTo>
                    <a:pt x="234" y="54"/>
                  </a:lnTo>
                  <a:lnTo>
                    <a:pt x="192" y="42"/>
                  </a:lnTo>
                  <a:lnTo>
                    <a:pt x="150" y="36"/>
                  </a:lnTo>
                  <a:lnTo>
                    <a:pt x="102" y="30"/>
                  </a:lnTo>
                  <a:lnTo>
                    <a:pt x="60" y="24"/>
                  </a:lnTo>
                  <a:lnTo>
                    <a:pt x="24" y="24"/>
                  </a:lnTo>
                  <a:lnTo>
                    <a:pt x="18" y="24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0" name="Freeform 33"/>
            <p:cNvSpPr>
              <a:spLocks/>
            </p:cNvSpPr>
            <p:nvPr/>
          </p:nvSpPr>
          <p:spPr bwMode="auto">
            <a:xfrm>
              <a:off x="3660" y="1557"/>
              <a:ext cx="84" cy="30"/>
            </a:xfrm>
            <a:custGeom>
              <a:avLst/>
              <a:gdLst>
                <a:gd name="T0" fmla="*/ 0 w 84"/>
                <a:gd name="T1" fmla="*/ 0 h 30"/>
                <a:gd name="T2" fmla="*/ 84 w 84"/>
                <a:gd name="T3" fmla="*/ 0 h 30"/>
                <a:gd name="T4" fmla="*/ 84 w 84"/>
                <a:gd name="T5" fmla="*/ 24 h 30"/>
                <a:gd name="T6" fmla="*/ 0 w 84"/>
                <a:gd name="T7" fmla="*/ 30 h 30"/>
                <a:gd name="T8" fmla="*/ 0 w 84"/>
                <a:gd name="T9" fmla="*/ 0 h 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4"/>
                <a:gd name="T16" fmla="*/ 0 h 30"/>
                <a:gd name="T17" fmla="*/ 84 w 84"/>
                <a:gd name="T18" fmla="*/ 30 h 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4" h="30">
                  <a:moveTo>
                    <a:pt x="0" y="0"/>
                  </a:moveTo>
                  <a:lnTo>
                    <a:pt x="84" y="0"/>
                  </a:lnTo>
                  <a:lnTo>
                    <a:pt x="84" y="24"/>
                  </a:lnTo>
                  <a:lnTo>
                    <a:pt x="0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3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1" name="Freeform 34"/>
            <p:cNvSpPr>
              <a:spLocks/>
            </p:cNvSpPr>
            <p:nvPr/>
          </p:nvSpPr>
          <p:spPr bwMode="auto">
            <a:xfrm>
              <a:off x="3660" y="1557"/>
              <a:ext cx="84" cy="30"/>
            </a:xfrm>
            <a:custGeom>
              <a:avLst/>
              <a:gdLst>
                <a:gd name="T0" fmla="*/ 0 w 84"/>
                <a:gd name="T1" fmla="*/ 0 h 30"/>
                <a:gd name="T2" fmla="*/ 84 w 84"/>
                <a:gd name="T3" fmla="*/ 0 h 30"/>
                <a:gd name="T4" fmla="*/ 84 w 84"/>
                <a:gd name="T5" fmla="*/ 24 h 30"/>
                <a:gd name="T6" fmla="*/ 0 w 84"/>
                <a:gd name="T7" fmla="*/ 30 h 30"/>
                <a:gd name="T8" fmla="*/ 0 w 84"/>
                <a:gd name="T9" fmla="*/ 0 h 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4"/>
                <a:gd name="T16" fmla="*/ 0 h 30"/>
                <a:gd name="T17" fmla="*/ 84 w 84"/>
                <a:gd name="T18" fmla="*/ 30 h 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4" h="30">
                  <a:moveTo>
                    <a:pt x="0" y="0"/>
                  </a:moveTo>
                  <a:lnTo>
                    <a:pt x="84" y="0"/>
                  </a:lnTo>
                  <a:lnTo>
                    <a:pt x="84" y="24"/>
                  </a:lnTo>
                  <a:lnTo>
                    <a:pt x="0" y="3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2" name="Freeform 35"/>
            <p:cNvSpPr>
              <a:spLocks/>
            </p:cNvSpPr>
            <p:nvPr/>
          </p:nvSpPr>
          <p:spPr bwMode="auto">
            <a:xfrm>
              <a:off x="3720" y="1485"/>
              <a:ext cx="198" cy="204"/>
            </a:xfrm>
            <a:custGeom>
              <a:avLst/>
              <a:gdLst>
                <a:gd name="T0" fmla="*/ 0 w 198"/>
                <a:gd name="T1" fmla="*/ 186 h 204"/>
                <a:gd name="T2" fmla="*/ 6 w 198"/>
                <a:gd name="T3" fmla="*/ 102 h 204"/>
                <a:gd name="T4" fmla="*/ 12 w 198"/>
                <a:gd name="T5" fmla="*/ 12 h 204"/>
                <a:gd name="T6" fmla="*/ 18 w 198"/>
                <a:gd name="T7" fmla="*/ 12 h 204"/>
                <a:gd name="T8" fmla="*/ 30 w 198"/>
                <a:gd name="T9" fmla="*/ 6 h 204"/>
                <a:gd name="T10" fmla="*/ 48 w 198"/>
                <a:gd name="T11" fmla="*/ 0 h 204"/>
                <a:gd name="T12" fmla="*/ 66 w 198"/>
                <a:gd name="T13" fmla="*/ 0 h 204"/>
                <a:gd name="T14" fmla="*/ 84 w 198"/>
                <a:gd name="T15" fmla="*/ 0 h 204"/>
                <a:gd name="T16" fmla="*/ 102 w 198"/>
                <a:gd name="T17" fmla="*/ 0 h 204"/>
                <a:gd name="T18" fmla="*/ 120 w 198"/>
                <a:gd name="T19" fmla="*/ 0 h 204"/>
                <a:gd name="T20" fmla="*/ 138 w 198"/>
                <a:gd name="T21" fmla="*/ 0 h 204"/>
                <a:gd name="T22" fmla="*/ 156 w 198"/>
                <a:gd name="T23" fmla="*/ 0 h 204"/>
                <a:gd name="T24" fmla="*/ 174 w 198"/>
                <a:gd name="T25" fmla="*/ 6 h 204"/>
                <a:gd name="T26" fmla="*/ 192 w 198"/>
                <a:gd name="T27" fmla="*/ 12 h 204"/>
                <a:gd name="T28" fmla="*/ 192 w 198"/>
                <a:gd name="T29" fmla="*/ 36 h 204"/>
                <a:gd name="T30" fmla="*/ 192 w 198"/>
                <a:gd name="T31" fmla="*/ 60 h 204"/>
                <a:gd name="T32" fmla="*/ 198 w 198"/>
                <a:gd name="T33" fmla="*/ 90 h 204"/>
                <a:gd name="T34" fmla="*/ 198 w 198"/>
                <a:gd name="T35" fmla="*/ 120 h 204"/>
                <a:gd name="T36" fmla="*/ 192 w 198"/>
                <a:gd name="T37" fmla="*/ 150 h 204"/>
                <a:gd name="T38" fmla="*/ 192 w 198"/>
                <a:gd name="T39" fmla="*/ 180 h 204"/>
                <a:gd name="T40" fmla="*/ 192 w 198"/>
                <a:gd name="T41" fmla="*/ 204 h 204"/>
                <a:gd name="T42" fmla="*/ 0 w 198"/>
                <a:gd name="T43" fmla="*/ 186 h 204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98"/>
                <a:gd name="T67" fmla="*/ 0 h 204"/>
                <a:gd name="T68" fmla="*/ 198 w 198"/>
                <a:gd name="T69" fmla="*/ 204 h 204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98" h="204">
                  <a:moveTo>
                    <a:pt x="0" y="186"/>
                  </a:moveTo>
                  <a:lnTo>
                    <a:pt x="6" y="102"/>
                  </a:lnTo>
                  <a:lnTo>
                    <a:pt x="12" y="12"/>
                  </a:lnTo>
                  <a:lnTo>
                    <a:pt x="18" y="12"/>
                  </a:lnTo>
                  <a:lnTo>
                    <a:pt x="30" y="6"/>
                  </a:lnTo>
                  <a:lnTo>
                    <a:pt x="48" y="0"/>
                  </a:lnTo>
                  <a:lnTo>
                    <a:pt x="66" y="0"/>
                  </a:lnTo>
                  <a:lnTo>
                    <a:pt x="84" y="0"/>
                  </a:lnTo>
                  <a:lnTo>
                    <a:pt x="102" y="0"/>
                  </a:lnTo>
                  <a:lnTo>
                    <a:pt x="120" y="0"/>
                  </a:lnTo>
                  <a:lnTo>
                    <a:pt x="138" y="0"/>
                  </a:lnTo>
                  <a:lnTo>
                    <a:pt x="156" y="0"/>
                  </a:lnTo>
                  <a:lnTo>
                    <a:pt x="174" y="6"/>
                  </a:lnTo>
                  <a:lnTo>
                    <a:pt x="192" y="12"/>
                  </a:lnTo>
                  <a:lnTo>
                    <a:pt x="192" y="36"/>
                  </a:lnTo>
                  <a:lnTo>
                    <a:pt x="192" y="60"/>
                  </a:lnTo>
                  <a:lnTo>
                    <a:pt x="198" y="90"/>
                  </a:lnTo>
                  <a:lnTo>
                    <a:pt x="198" y="120"/>
                  </a:lnTo>
                  <a:lnTo>
                    <a:pt x="192" y="150"/>
                  </a:lnTo>
                  <a:lnTo>
                    <a:pt x="192" y="180"/>
                  </a:lnTo>
                  <a:lnTo>
                    <a:pt x="192" y="204"/>
                  </a:lnTo>
                  <a:lnTo>
                    <a:pt x="0" y="186"/>
                  </a:lnTo>
                  <a:close/>
                </a:path>
              </a:pathLst>
            </a:custGeom>
            <a:solidFill>
              <a:srgbClr val="0023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3" name="Freeform 36"/>
            <p:cNvSpPr>
              <a:spLocks/>
            </p:cNvSpPr>
            <p:nvPr/>
          </p:nvSpPr>
          <p:spPr bwMode="auto">
            <a:xfrm>
              <a:off x="3720" y="1485"/>
              <a:ext cx="198" cy="204"/>
            </a:xfrm>
            <a:custGeom>
              <a:avLst/>
              <a:gdLst>
                <a:gd name="T0" fmla="*/ 0 w 198"/>
                <a:gd name="T1" fmla="*/ 186 h 204"/>
                <a:gd name="T2" fmla="*/ 6 w 198"/>
                <a:gd name="T3" fmla="*/ 102 h 204"/>
                <a:gd name="T4" fmla="*/ 12 w 198"/>
                <a:gd name="T5" fmla="*/ 12 h 204"/>
                <a:gd name="T6" fmla="*/ 18 w 198"/>
                <a:gd name="T7" fmla="*/ 12 h 204"/>
                <a:gd name="T8" fmla="*/ 30 w 198"/>
                <a:gd name="T9" fmla="*/ 6 h 204"/>
                <a:gd name="T10" fmla="*/ 48 w 198"/>
                <a:gd name="T11" fmla="*/ 0 h 204"/>
                <a:gd name="T12" fmla="*/ 66 w 198"/>
                <a:gd name="T13" fmla="*/ 0 h 204"/>
                <a:gd name="T14" fmla="*/ 84 w 198"/>
                <a:gd name="T15" fmla="*/ 0 h 204"/>
                <a:gd name="T16" fmla="*/ 102 w 198"/>
                <a:gd name="T17" fmla="*/ 0 h 204"/>
                <a:gd name="T18" fmla="*/ 120 w 198"/>
                <a:gd name="T19" fmla="*/ 0 h 204"/>
                <a:gd name="T20" fmla="*/ 138 w 198"/>
                <a:gd name="T21" fmla="*/ 0 h 204"/>
                <a:gd name="T22" fmla="*/ 156 w 198"/>
                <a:gd name="T23" fmla="*/ 0 h 204"/>
                <a:gd name="T24" fmla="*/ 174 w 198"/>
                <a:gd name="T25" fmla="*/ 6 h 204"/>
                <a:gd name="T26" fmla="*/ 192 w 198"/>
                <a:gd name="T27" fmla="*/ 12 h 204"/>
                <a:gd name="T28" fmla="*/ 192 w 198"/>
                <a:gd name="T29" fmla="*/ 36 h 204"/>
                <a:gd name="T30" fmla="*/ 192 w 198"/>
                <a:gd name="T31" fmla="*/ 60 h 204"/>
                <a:gd name="T32" fmla="*/ 198 w 198"/>
                <a:gd name="T33" fmla="*/ 90 h 204"/>
                <a:gd name="T34" fmla="*/ 198 w 198"/>
                <a:gd name="T35" fmla="*/ 120 h 204"/>
                <a:gd name="T36" fmla="*/ 192 w 198"/>
                <a:gd name="T37" fmla="*/ 150 h 204"/>
                <a:gd name="T38" fmla="*/ 192 w 198"/>
                <a:gd name="T39" fmla="*/ 180 h 204"/>
                <a:gd name="T40" fmla="*/ 192 w 198"/>
                <a:gd name="T41" fmla="*/ 204 h 204"/>
                <a:gd name="T42" fmla="*/ 0 w 198"/>
                <a:gd name="T43" fmla="*/ 186 h 204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98"/>
                <a:gd name="T67" fmla="*/ 0 h 204"/>
                <a:gd name="T68" fmla="*/ 198 w 198"/>
                <a:gd name="T69" fmla="*/ 204 h 204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98" h="204">
                  <a:moveTo>
                    <a:pt x="0" y="186"/>
                  </a:moveTo>
                  <a:lnTo>
                    <a:pt x="6" y="102"/>
                  </a:lnTo>
                  <a:lnTo>
                    <a:pt x="12" y="12"/>
                  </a:lnTo>
                  <a:lnTo>
                    <a:pt x="18" y="12"/>
                  </a:lnTo>
                  <a:lnTo>
                    <a:pt x="30" y="6"/>
                  </a:lnTo>
                  <a:lnTo>
                    <a:pt x="48" y="0"/>
                  </a:lnTo>
                  <a:lnTo>
                    <a:pt x="66" y="0"/>
                  </a:lnTo>
                  <a:lnTo>
                    <a:pt x="84" y="0"/>
                  </a:lnTo>
                  <a:lnTo>
                    <a:pt x="102" y="0"/>
                  </a:lnTo>
                  <a:lnTo>
                    <a:pt x="120" y="0"/>
                  </a:lnTo>
                  <a:lnTo>
                    <a:pt x="138" y="0"/>
                  </a:lnTo>
                  <a:lnTo>
                    <a:pt x="156" y="0"/>
                  </a:lnTo>
                  <a:lnTo>
                    <a:pt x="174" y="6"/>
                  </a:lnTo>
                  <a:lnTo>
                    <a:pt x="192" y="12"/>
                  </a:lnTo>
                  <a:lnTo>
                    <a:pt x="192" y="36"/>
                  </a:lnTo>
                  <a:lnTo>
                    <a:pt x="192" y="60"/>
                  </a:lnTo>
                  <a:lnTo>
                    <a:pt x="198" y="90"/>
                  </a:lnTo>
                  <a:lnTo>
                    <a:pt x="198" y="120"/>
                  </a:lnTo>
                  <a:lnTo>
                    <a:pt x="192" y="150"/>
                  </a:lnTo>
                  <a:lnTo>
                    <a:pt x="192" y="180"/>
                  </a:lnTo>
                  <a:lnTo>
                    <a:pt x="192" y="204"/>
                  </a:lnTo>
                  <a:lnTo>
                    <a:pt x="0" y="186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4" name="Freeform 37"/>
            <p:cNvSpPr>
              <a:spLocks/>
            </p:cNvSpPr>
            <p:nvPr/>
          </p:nvSpPr>
          <p:spPr bwMode="auto">
            <a:xfrm>
              <a:off x="3756" y="1509"/>
              <a:ext cx="138" cy="168"/>
            </a:xfrm>
            <a:custGeom>
              <a:avLst/>
              <a:gdLst>
                <a:gd name="T0" fmla="*/ 132 w 138"/>
                <a:gd name="T1" fmla="*/ 168 h 168"/>
                <a:gd name="T2" fmla="*/ 138 w 138"/>
                <a:gd name="T3" fmla="*/ 150 h 168"/>
                <a:gd name="T4" fmla="*/ 138 w 138"/>
                <a:gd name="T5" fmla="*/ 126 h 168"/>
                <a:gd name="T6" fmla="*/ 138 w 138"/>
                <a:gd name="T7" fmla="*/ 102 h 168"/>
                <a:gd name="T8" fmla="*/ 138 w 138"/>
                <a:gd name="T9" fmla="*/ 84 h 168"/>
                <a:gd name="T10" fmla="*/ 138 w 138"/>
                <a:gd name="T11" fmla="*/ 60 h 168"/>
                <a:gd name="T12" fmla="*/ 138 w 138"/>
                <a:gd name="T13" fmla="*/ 36 h 168"/>
                <a:gd name="T14" fmla="*/ 132 w 138"/>
                <a:gd name="T15" fmla="*/ 18 h 168"/>
                <a:gd name="T16" fmla="*/ 132 w 138"/>
                <a:gd name="T17" fmla="*/ 6 h 168"/>
                <a:gd name="T18" fmla="*/ 114 w 138"/>
                <a:gd name="T19" fmla="*/ 6 h 168"/>
                <a:gd name="T20" fmla="*/ 96 w 138"/>
                <a:gd name="T21" fmla="*/ 0 h 168"/>
                <a:gd name="T22" fmla="*/ 78 w 138"/>
                <a:gd name="T23" fmla="*/ 0 h 168"/>
                <a:gd name="T24" fmla="*/ 60 w 138"/>
                <a:gd name="T25" fmla="*/ 0 h 168"/>
                <a:gd name="T26" fmla="*/ 42 w 138"/>
                <a:gd name="T27" fmla="*/ 0 h 168"/>
                <a:gd name="T28" fmla="*/ 24 w 138"/>
                <a:gd name="T29" fmla="*/ 6 h 168"/>
                <a:gd name="T30" fmla="*/ 6 w 138"/>
                <a:gd name="T31" fmla="*/ 6 h 168"/>
                <a:gd name="T32" fmla="*/ 0 w 138"/>
                <a:gd name="T33" fmla="*/ 132 h 168"/>
                <a:gd name="T34" fmla="*/ 132 w 138"/>
                <a:gd name="T35" fmla="*/ 168 h 16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38"/>
                <a:gd name="T55" fmla="*/ 0 h 168"/>
                <a:gd name="T56" fmla="*/ 138 w 138"/>
                <a:gd name="T57" fmla="*/ 168 h 16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38" h="168">
                  <a:moveTo>
                    <a:pt x="132" y="168"/>
                  </a:moveTo>
                  <a:lnTo>
                    <a:pt x="138" y="150"/>
                  </a:lnTo>
                  <a:lnTo>
                    <a:pt x="138" y="126"/>
                  </a:lnTo>
                  <a:lnTo>
                    <a:pt x="138" y="102"/>
                  </a:lnTo>
                  <a:lnTo>
                    <a:pt x="138" y="84"/>
                  </a:lnTo>
                  <a:lnTo>
                    <a:pt x="138" y="60"/>
                  </a:lnTo>
                  <a:lnTo>
                    <a:pt x="138" y="36"/>
                  </a:lnTo>
                  <a:lnTo>
                    <a:pt x="132" y="18"/>
                  </a:lnTo>
                  <a:lnTo>
                    <a:pt x="132" y="6"/>
                  </a:lnTo>
                  <a:lnTo>
                    <a:pt x="114" y="6"/>
                  </a:lnTo>
                  <a:lnTo>
                    <a:pt x="96" y="0"/>
                  </a:lnTo>
                  <a:lnTo>
                    <a:pt x="78" y="0"/>
                  </a:lnTo>
                  <a:lnTo>
                    <a:pt x="60" y="0"/>
                  </a:lnTo>
                  <a:lnTo>
                    <a:pt x="42" y="0"/>
                  </a:lnTo>
                  <a:lnTo>
                    <a:pt x="24" y="6"/>
                  </a:lnTo>
                  <a:lnTo>
                    <a:pt x="6" y="6"/>
                  </a:lnTo>
                  <a:lnTo>
                    <a:pt x="0" y="132"/>
                  </a:lnTo>
                  <a:lnTo>
                    <a:pt x="132" y="168"/>
                  </a:lnTo>
                  <a:close/>
                </a:path>
              </a:pathLst>
            </a:custGeom>
            <a:solidFill>
              <a:srgbClr val="D1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5" name="Freeform 38"/>
            <p:cNvSpPr>
              <a:spLocks/>
            </p:cNvSpPr>
            <p:nvPr/>
          </p:nvSpPr>
          <p:spPr bwMode="auto">
            <a:xfrm>
              <a:off x="3756" y="1509"/>
              <a:ext cx="138" cy="168"/>
            </a:xfrm>
            <a:custGeom>
              <a:avLst/>
              <a:gdLst>
                <a:gd name="T0" fmla="*/ 132 w 138"/>
                <a:gd name="T1" fmla="*/ 168 h 168"/>
                <a:gd name="T2" fmla="*/ 138 w 138"/>
                <a:gd name="T3" fmla="*/ 150 h 168"/>
                <a:gd name="T4" fmla="*/ 138 w 138"/>
                <a:gd name="T5" fmla="*/ 126 h 168"/>
                <a:gd name="T6" fmla="*/ 138 w 138"/>
                <a:gd name="T7" fmla="*/ 102 h 168"/>
                <a:gd name="T8" fmla="*/ 138 w 138"/>
                <a:gd name="T9" fmla="*/ 84 h 168"/>
                <a:gd name="T10" fmla="*/ 138 w 138"/>
                <a:gd name="T11" fmla="*/ 60 h 168"/>
                <a:gd name="T12" fmla="*/ 138 w 138"/>
                <a:gd name="T13" fmla="*/ 36 h 168"/>
                <a:gd name="T14" fmla="*/ 132 w 138"/>
                <a:gd name="T15" fmla="*/ 18 h 168"/>
                <a:gd name="T16" fmla="*/ 132 w 138"/>
                <a:gd name="T17" fmla="*/ 6 h 168"/>
                <a:gd name="T18" fmla="*/ 114 w 138"/>
                <a:gd name="T19" fmla="*/ 6 h 168"/>
                <a:gd name="T20" fmla="*/ 96 w 138"/>
                <a:gd name="T21" fmla="*/ 0 h 168"/>
                <a:gd name="T22" fmla="*/ 78 w 138"/>
                <a:gd name="T23" fmla="*/ 0 h 168"/>
                <a:gd name="T24" fmla="*/ 60 w 138"/>
                <a:gd name="T25" fmla="*/ 0 h 168"/>
                <a:gd name="T26" fmla="*/ 42 w 138"/>
                <a:gd name="T27" fmla="*/ 0 h 168"/>
                <a:gd name="T28" fmla="*/ 24 w 138"/>
                <a:gd name="T29" fmla="*/ 6 h 168"/>
                <a:gd name="T30" fmla="*/ 6 w 138"/>
                <a:gd name="T31" fmla="*/ 6 h 168"/>
                <a:gd name="T32" fmla="*/ 0 w 138"/>
                <a:gd name="T33" fmla="*/ 132 h 168"/>
                <a:gd name="T34" fmla="*/ 132 w 138"/>
                <a:gd name="T35" fmla="*/ 168 h 16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38"/>
                <a:gd name="T55" fmla="*/ 0 h 168"/>
                <a:gd name="T56" fmla="*/ 138 w 138"/>
                <a:gd name="T57" fmla="*/ 168 h 16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38" h="168">
                  <a:moveTo>
                    <a:pt x="132" y="168"/>
                  </a:moveTo>
                  <a:lnTo>
                    <a:pt x="138" y="150"/>
                  </a:lnTo>
                  <a:lnTo>
                    <a:pt x="138" y="126"/>
                  </a:lnTo>
                  <a:lnTo>
                    <a:pt x="138" y="102"/>
                  </a:lnTo>
                  <a:lnTo>
                    <a:pt x="138" y="84"/>
                  </a:lnTo>
                  <a:lnTo>
                    <a:pt x="138" y="60"/>
                  </a:lnTo>
                  <a:lnTo>
                    <a:pt x="138" y="36"/>
                  </a:lnTo>
                  <a:lnTo>
                    <a:pt x="132" y="18"/>
                  </a:lnTo>
                  <a:lnTo>
                    <a:pt x="132" y="6"/>
                  </a:lnTo>
                  <a:lnTo>
                    <a:pt x="114" y="6"/>
                  </a:lnTo>
                  <a:lnTo>
                    <a:pt x="96" y="0"/>
                  </a:lnTo>
                  <a:lnTo>
                    <a:pt x="78" y="0"/>
                  </a:lnTo>
                  <a:lnTo>
                    <a:pt x="60" y="0"/>
                  </a:lnTo>
                  <a:lnTo>
                    <a:pt x="42" y="0"/>
                  </a:lnTo>
                  <a:lnTo>
                    <a:pt x="24" y="6"/>
                  </a:lnTo>
                  <a:lnTo>
                    <a:pt x="6" y="6"/>
                  </a:lnTo>
                  <a:lnTo>
                    <a:pt x="0" y="132"/>
                  </a:lnTo>
                  <a:lnTo>
                    <a:pt x="132" y="168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6" name="Freeform 39"/>
            <p:cNvSpPr>
              <a:spLocks/>
            </p:cNvSpPr>
            <p:nvPr/>
          </p:nvSpPr>
          <p:spPr bwMode="auto">
            <a:xfrm>
              <a:off x="3504" y="1617"/>
              <a:ext cx="432" cy="312"/>
            </a:xfrm>
            <a:custGeom>
              <a:avLst/>
              <a:gdLst>
                <a:gd name="T0" fmla="*/ 6 w 432"/>
                <a:gd name="T1" fmla="*/ 210 h 312"/>
                <a:gd name="T2" fmla="*/ 30 w 432"/>
                <a:gd name="T3" fmla="*/ 222 h 312"/>
                <a:gd name="T4" fmla="*/ 54 w 432"/>
                <a:gd name="T5" fmla="*/ 234 h 312"/>
                <a:gd name="T6" fmla="*/ 78 w 432"/>
                <a:gd name="T7" fmla="*/ 240 h 312"/>
                <a:gd name="T8" fmla="*/ 102 w 432"/>
                <a:gd name="T9" fmla="*/ 240 h 312"/>
                <a:gd name="T10" fmla="*/ 126 w 432"/>
                <a:gd name="T11" fmla="*/ 234 h 312"/>
                <a:gd name="T12" fmla="*/ 144 w 432"/>
                <a:gd name="T13" fmla="*/ 228 h 312"/>
                <a:gd name="T14" fmla="*/ 156 w 432"/>
                <a:gd name="T15" fmla="*/ 252 h 312"/>
                <a:gd name="T16" fmla="*/ 174 w 432"/>
                <a:gd name="T17" fmla="*/ 270 h 312"/>
                <a:gd name="T18" fmla="*/ 198 w 432"/>
                <a:gd name="T19" fmla="*/ 288 h 312"/>
                <a:gd name="T20" fmla="*/ 222 w 432"/>
                <a:gd name="T21" fmla="*/ 300 h 312"/>
                <a:gd name="T22" fmla="*/ 246 w 432"/>
                <a:gd name="T23" fmla="*/ 312 h 312"/>
                <a:gd name="T24" fmla="*/ 270 w 432"/>
                <a:gd name="T25" fmla="*/ 312 h 312"/>
                <a:gd name="T26" fmla="*/ 300 w 432"/>
                <a:gd name="T27" fmla="*/ 312 h 312"/>
                <a:gd name="T28" fmla="*/ 324 w 432"/>
                <a:gd name="T29" fmla="*/ 306 h 312"/>
                <a:gd name="T30" fmla="*/ 348 w 432"/>
                <a:gd name="T31" fmla="*/ 294 h 312"/>
                <a:gd name="T32" fmla="*/ 372 w 432"/>
                <a:gd name="T33" fmla="*/ 282 h 312"/>
                <a:gd name="T34" fmla="*/ 390 w 432"/>
                <a:gd name="T35" fmla="*/ 264 h 312"/>
                <a:gd name="T36" fmla="*/ 408 w 432"/>
                <a:gd name="T37" fmla="*/ 240 h 312"/>
                <a:gd name="T38" fmla="*/ 420 w 432"/>
                <a:gd name="T39" fmla="*/ 216 h 312"/>
                <a:gd name="T40" fmla="*/ 432 w 432"/>
                <a:gd name="T41" fmla="*/ 192 h 312"/>
                <a:gd name="T42" fmla="*/ 432 w 432"/>
                <a:gd name="T43" fmla="*/ 168 h 312"/>
                <a:gd name="T44" fmla="*/ 432 w 432"/>
                <a:gd name="T45" fmla="*/ 138 h 312"/>
                <a:gd name="T46" fmla="*/ 426 w 432"/>
                <a:gd name="T47" fmla="*/ 114 h 312"/>
                <a:gd name="T48" fmla="*/ 420 w 432"/>
                <a:gd name="T49" fmla="*/ 90 h 312"/>
                <a:gd name="T50" fmla="*/ 402 w 432"/>
                <a:gd name="T51" fmla="*/ 66 h 312"/>
                <a:gd name="T52" fmla="*/ 384 w 432"/>
                <a:gd name="T53" fmla="*/ 42 h 312"/>
                <a:gd name="T54" fmla="*/ 366 w 432"/>
                <a:gd name="T55" fmla="*/ 30 h 312"/>
                <a:gd name="T56" fmla="*/ 342 w 432"/>
                <a:gd name="T57" fmla="*/ 18 h 312"/>
                <a:gd name="T58" fmla="*/ 312 w 432"/>
                <a:gd name="T59" fmla="*/ 6 h 312"/>
                <a:gd name="T60" fmla="*/ 288 w 432"/>
                <a:gd name="T61" fmla="*/ 0 h 312"/>
                <a:gd name="T62" fmla="*/ 258 w 432"/>
                <a:gd name="T63" fmla="*/ 6 h 312"/>
                <a:gd name="T64" fmla="*/ 234 w 432"/>
                <a:gd name="T65" fmla="*/ 6 h 312"/>
                <a:gd name="T66" fmla="*/ 210 w 432"/>
                <a:gd name="T67" fmla="*/ 18 h 312"/>
                <a:gd name="T68" fmla="*/ 198 w 432"/>
                <a:gd name="T69" fmla="*/ 24 h 31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432"/>
                <a:gd name="T106" fmla="*/ 0 h 312"/>
                <a:gd name="T107" fmla="*/ 432 w 432"/>
                <a:gd name="T108" fmla="*/ 312 h 312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432" h="312">
                  <a:moveTo>
                    <a:pt x="0" y="204"/>
                  </a:moveTo>
                  <a:lnTo>
                    <a:pt x="6" y="210"/>
                  </a:lnTo>
                  <a:lnTo>
                    <a:pt x="18" y="216"/>
                  </a:lnTo>
                  <a:lnTo>
                    <a:pt x="30" y="222"/>
                  </a:lnTo>
                  <a:lnTo>
                    <a:pt x="42" y="228"/>
                  </a:lnTo>
                  <a:lnTo>
                    <a:pt x="54" y="234"/>
                  </a:lnTo>
                  <a:lnTo>
                    <a:pt x="66" y="240"/>
                  </a:lnTo>
                  <a:lnTo>
                    <a:pt x="78" y="240"/>
                  </a:lnTo>
                  <a:lnTo>
                    <a:pt x="90" y="240"/>
                  </a:lnTo>
                  <a:lnTo>
                    <a:pt x="102" y="240"/>
                  </a:lnTo>
                  <a:lnTo>
                    <a:pt x="114" y="240"/>
                  </a:lnTo>
                  <a:lnTo>
                    <a:pt x="126" y="234"/>
                  </a:lnTo>
                  <a:lnTo>
                    <a:pt x="138" y="234"/>
                  </a:lnTo>
                  <a:lnTo>
                    <a:pt x="144" y="228"/>
                  </a:lnTo>
                  <a:lnTo>
                    <a:pt x="150" y="240"/>
                  </a:lnTo>
                  <a:lnTo>
                    <a:pt x="156" y="252"/>
                  </a:lnTo>
                  <a:lnTo>
                    <a:pt x="162" y="264"/>
                  </a:lnTo>
                  <a:lnTo>
                    <a:pt x="174" y="270"/>
                  </a:lnTo>
                  <a:lnTo>
                    <a:pt x="186" y="282"/>
                  </a:lnTo>
                  <a:lnTo>
                    <a:pt x="198" y="288"/>
                  </a:lnTo>
                  <a:lnTo>
                    <a:pt x="210" y="294"/>
                  </a:lnTo>
                  <a:lnTo>
                    <a:pt x="222" y="300"/>
                  </a:lnTo>
                  <a:lnTo>
                    <a:pt x="234" y="306"/>
                  </a:lnTo>
                  <a:lnTo>
                    <a:pt x="246" y="312"/>
                  </a:lnTo>
                  <a:lnTo>
                    <a:pt x="258" y="312"/>
                  </a:lnTo>
                  <a:lnTo>
                    <a:pt x="270" y="312"/>
                  </a:lnTo>
                  <a:lnTo>
                    <a:pt x="282" y="312"/>
                  </a:lnTo>
                  <a:lnTo>
                    <a:pt x="300" y="312"/>
                  </a:lnTo>
                  <a:lnTo>
                    <a:pt x="312" y="312"/>
                  </a:lnTo>
                  <a:lnTo>
                    <a:pt x="324" y="306"/>
                  </a:lnTo>
                  <a:lnTo>
                    <a:pt x="336" y="300"/>
                  </a:lnTo>
                  <a:lnTo>
                    <a:pt x="348" y="294"/>
                  </a:lnTo>
                  <a:lnTo>
                    <a:pt x="360" y="288"/>
                  </a:lnTo>
                  <a:lnTo>
                    <a:pt x="372" y="282"/>
                  </a:lnTo>
                  <a:lnTo>
                    <a:pt x="384" y="276"/>
                  </a:lnTo>
                  <a:lnTo>
                    <a:pt x="390" y="264"/>
                  </a:lnTo>
                  <a:lnTo>
                    <a:pt x="402" y="252"/>
                  </a:lnTo>
                  <a:lnTo>
                    <a:pt x="408" y="240"/>
                  </a:lnTo>
                  <a:lnTo>
                    <a:pt x="414" y="228"/>
                  </a:lnTo>
                  <a:lnTo>
                    <a:pt x="420" y="216"/>
                  </a:lnTo>
                  <a:lnTo>
                    <a:pt x="426" y="204"/>
                  </a:lnTo>
                  <a:lnTo>
                    <a:pt x="432" y="192"/>
                  </a:lnTo>
                  <a:lnTo>
                    <a:pt x="432" y="180"/>
                  </a:lnTo>
                  <a:lnTo>
                    <a:pt x="432" y="168"/>
                  </a:lnTo>
                  <a:lnTo>
                    <a:pt x="432" y="150"/>
                  </a:lnTo>
                  <a:lnTo>
                    <a:pt x="432" y="138"/>
                  </a:lnTo>
                  <a:lnTo>
                    <a:pt x="432" y="126"/>
                  </a:lnTo>
                  <a:lnTo>
                    <a:pt x="426" y="114"/>
                  </a:lnTo>
                  <a:lnTo>
                    <a:pt x="420" y="102"/>
                  </a:lnTo>
                  <a:lnTo>
                    <a:pt x="420" y="90"/>
                  </a:lnTo>
                  <a:lnTo>
                    <a:pt x="408" y="78"/>
                  </a:lnTo>
                  <a:lnTo>
                    <a:pt x="402" y="66"/>
                  </a:lnTo>
                  <a:lnTo>
                    <a:pt x="396" y="54"/>
                  </a:lnTo>
                  <a:lnTo>
                    <a:pt x="384" y="42"/>
                  </a:lnTo>
                  <a:lnTo>
                    <a:pt x="372" y="36"/>
                  </a:lnTo>
                  <a:lnTo>
                    <a:pt x="366" y="30"/>
                  </a:lnTo>
                  <a:lnTo>
                    <a:pt x="354" y="18"/>
                  </a:lnTo>
                  <a:lnTo>
                    <a:pt x="342" y="18"/>
                  </a:lnTo>
                  <a:lnTo>
                    <a:pt x="330" y="12"/>
                  </a:lnTo>
                  <a:lnTo>
                    <a:pt x="312" y="6"/>
                  </a:lnTo>
                  <a:lnTo>
                    <a:pt x="300" y="6"/>
                  </a:lnTo>
                  <a:lnTo>
                    <a:pt x="288" y="0"/>
                  </a:lnTo>
                  <a:lnTo>
                    <a:pt x="276" y="0"/>
                  </a:lnTo>
                  <a:lnTo>
                    <a:pt x="258" y="6"/>
                  </a:lnTo>
                  <a:lnTo>
                    <a:pt x="246" y="6"/>
                  </a:lnTo>
                  <a:lnTo>
                    <a:pt x="234" y="6"/>
                  </a:lnTo>
                  <a:lnTo>
                    <a:pt x="222" y="12"/>
                  </a:lnTo>
                  <a:lnTo>
                    <a:pt x="210" y="18"/>
                  </a:lnTo>
                  <a:lnTo>
                    <a:pt x="198" y="24"/>
                  </a:lnTo>
                  <a:lnTo>
                    <a:pt x="0" y="204"/>
                  </a:lnTo>
                  <a:close/>
                </a:path>
              </a:pathLst>
            </a:custGeom>
            <a:solidFill>
              <a:srgbClr val="FF99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7" name="Freeform 40"/>
            <p:cNvSpPr>
              <a:spLocks/>
            </p:cNvSpPr>
            <p:nvPr/>
          </p:nvSpPr>
          <p:spPr bwMode="auto">
            <a:xfrm>
              <a:off x="3504" y="1617"/>
              <a:ext cx="432" cy="312"/>
            </a:xfrm>
            <a:custGeom>
              <a:avLst/>
              <a:gdLst>
                <a:gd name="T0" fmla="*/ 6 w 432"/>
                <a:gd name="T1" fmla="*/ 210 h 312"/>
                <a:gd name="T2" fmla="*/ 30 w 432"/>
                <a:gd name="T3" fmla="*/ 222 h 312"/>
                <a:gd name="T4" fmla="*/ 48 w 432"/>
                <a:gd name="T5" fmla="*/ 234 h 312"/>
                <a:gd name="T6" fmla="*/ 78 w 432"/>
                <a:gd name="T7" fmla="*/ 234 h 312"/>
                <a:gd name="T8" fmla="*/ 102 w 432"/>
                <a:gd name="T9" fmla="*/ 234 h 312"/>
                <a:gd name="T10" fmla="*/ 126 w 432"/>
                <a:gd name="T11" fmla="*/ 234 h 312"/>
                <a:gd name="T12" fmla="*/ 138 w 432"/>
                <a:gd name="T13" fmla="*/ 228 h 312"/>
                <a:gd name="T14" fmla="*/ 156 w 432"/>
                <a:gd name="T15" fmla="*/ 252 h 312"/>
                <a:gd name="T16" fmla="*/ 174 w 432"/>
                <a:gd name="T17" fmla="*/ 270 h 312"/>
                <a:gd name="T18" fmla="*/ 192 w 432"/>
                <a:gd name="T19" fmla="*/ 288 h 312"/>
                <a:gd name="T20" fmla="*/ 216 w 432"/>
                <a:gd name="T21" fmla="*/ 300 h 312"/>
                <a:gd name="T22" fmla="*/ 246 w 432"/>
                <a:gd name="T23" fmla="*/ 306 h 312"/>
                <a:gd name="T24" fmla="*/ 270 w 432"/>
                <a:gd name="T25" fmla="*/ 312 h 312"/>
                <a:gd name="T26" fmla="*/ 300 w 432"/>
                <a:gd name="T27" fmla="*/ 312 h 312"/>
                <a:gd name="T28" fmla="*/ 324 w 432"/>
                <a:gd name="T29" fmla="*/ 306 h 312"/>
                <a:gd name="T30" fmla="*/ 348 w 432"/>
                <a:gd name="T31" fmla="*/ 294 h 312"/>
                <a:gd name="T32" fmla="*/ 372 w 432"/>
                <a:gd name="T33" fmla="*/ 282 h 312"/>
                <a:gd name="T34" fmla="*/ 390 w 432"/>
                <a:gd name="T35" fmla="*/ 264 h 312"/>
                <a:gd name="T36" fmla="*/ 408 w 432"/>
                <a:gd name="T37" fmla="*/ 240 h 312"/>
                <a:gd name="T38" fmla="*/ 420 w 432"/>
                <a:gd name="T39" fmla="*/ 216 h 312"/>
                <a:gd name="T40" fmla="*/ 426 w 432"/>
                <a:gd name="T41" fmla="*/ 192 h 312"/>
                <a:gd name="T42" fmla="*/ 432 w 432"/>
                <a:gd name="T43" fmla="*/ 162 h 312"/>
                <a:gd name="T44" fmla="*/ 432 w 432"/>
                <a:gd name="T45" fmla="*/ 138 h 312"/>
                <a:gd name="T46" fmla="*/ 426 w 432"/>
                <a:gd name="T47" fmla="*/ 108 h 312"/>
                <a:gd name="T48" fmla="*/ 414 w 432"/>
                <a:gd name="T49" fmla="*/ 84 h 312"/>
                <a:gd name="T50" fmla="*/ 402 w 432"/>
                <a:gd name="T51" fmla="*/ 60 h 312"/>
                <a:gd name="T52" fmla="*/ 384 w 432"/>
                <a:gd name="T53" fmla="*/ 42 h 312"/>
                <a:gd name="T54" fmla="*/ 360 w 432"/>
                <a:gd name="T55" fmla="*/ 24 h 312"/>
                <a:gd name="T56" fmla="*/ 336 w 432"/>
                <a:gd name="T57" fmla="*/ 12 h 312"/>
                <a:gd name="T58" fmla="*/ 312 w 432"/>
                <a:gd name="T59" fmla="*/ 6 h 312"/>
                <a:gd name="T60" fmla="*/ 288 w 432"/>
                <a:gd name="T61" fmla="*/ 0 h 312"/>
                <a:gd name="T62" fmla="*/ 258 w 432"/>
                <a:gd name="T63" fmla="*/ 0 h 312"/>
                <a:gd name="T64" fmla="*/ 234 w 432"/>
                <a:gd name="T65" fmla="*/ 6 h 312"/>
                <a:gd name="T66" fmla="*/ 210 w 432"/>
                <a:gd name="T67" fmla="*/ 18 h 312"/>
                <a:gd name="T68" fmla="*/ 192 w 432"/>
                <a:gd name="T69" fmla="*/ 24 h 31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432"/>
                <a:gd name="T106" fmla="*/ 0 h 312"/>
                <a:gd name="T107" fmla="*/ 432 w 432"/>
                <a:gd name="T108" fmla="*/ 312 h 312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432" h="312">
                  <a:moveTo>
                    <a:pt x="0" y="198"/>
                  </a:moveTo>
                  <a:lnTo>
                    <a:pt x="6" y="210"/>
                  </a:lnTo>
                  <a:lnTo>
                    <a:pt x="18" y="216"/>
                  </a:lnTo>
                  <a:lnTo>
                    <a:pt x="30" y="222"/>
                  </a:lnTo>
                  <a:lnTo>
                    <a:pt x="36" y="228"/>
                  </a:lnTo>
                  <a:lnTo>
                    <a:pt x="48" y="234"/>
                  </a:lnTo>
                  <a:lnTo>
                    <a:pt x="60" y="234"/>
                  </a:lnTo>
                  <a:lnTo>
                    <a:pt x="78" y="234"/>
                  </a:lnTo>
                  <a:lnTo>
                    <a:pt x="90" y="240"/>
                  </a:lnTo>
                  <a:lnTo>
                    <a:pt x="102" y="234"/>
                  </a:lnTo>
                  <a:lnTo>
                    <a:pt x="114" y="234"/>
                  </a:lnTo>
                  <a:lnTo>
                    <a:pt x="126" y="234"/>
                  </a:lnTo>
                  <a:lnTo>
                    <a:pt x="138" y="228"/>
                  </a:lnTo>
                  <a:lnTo>
                    <a:pt x="150" y="240"/>
                  </a:lnTo>
                  <a:lnTo>
                    <a:pt x="156" y="252"/>
                  </a:lnTo>
                  <a:lnTo>
                    <a:pt x="162" y="258"/>
                  </a:lnTo>
                  <a:lnTo>
                    <a:pt x="174" y="270"/>
                  </a:lnTo>
                  <a:lnTo>
                    <a:pt x="186" y="276"/>
                  </a:lnTo>
                  <a:lnTo>
                    <a:pt x="192" y="288"/>
                  </a:lnTo>
                  <a:lnTo>
                    <a:pt x="204" y="294"/>
                  </a:lnTo>
                  <a:lnTo>
                    <a:pt x="216" y="300"/>
                  </a:lnTo>
                  <a:lnTo>
                    <a:pt x="228" y="306"/>
                  </a:lnTo>
                  <a:lnTo>
                    <a:pt x="246" y="306"/>
                  </a:lnTo>
                  <a:lnTo>
                    <a:pt x="258" y="312"/>
                  </a:lnTo>
                  <a:lnTo>
                    <a:pt x="270" y="312"/>
                  </a:lnTo>
                  <a:lnTo>
                    <a:pt x="282" y="312"/>
                  </a:lnTo>
                  <a:lnTo>
                    <a:pt x="300" y="312"/>
                  </a:lnTo>
                  <a:lnTo>
                    <a:pt x="312" y="306"/>
                  </a:lnTo>
                  <a:lnTo>
                    <a:pt x="324" y="306"/>
                  </a:lnTo>
                  <a:lnTo>
                    <a:pt x="336" y="300"/>
                  </a:lnTo>
                  <a:lnTo>
                    <a:pt x="348" y="294"/>
                  </a:lnTo>
                  <a:lnTo>
                    <a:pt x="360" y="288"/>
                  </a:lnTo>
                  <a:lnTo>
                    <a:pt x="372" y="282"/>
                  </a:lnTo>
                  <a:lnTo>
                    <a:pt x="384" y="270"/>
                  </a:lnTo>
                  <a:lnTo>
                    <a:pt x="390" y="264"/>
                  </a:lnTo>
                  <a:lnTo>
                    <a:pt x="402" y="252"/>
                  </a:lnTo>
                  <a:lnTo>
                    <a:pt x="408" y="240"/>
                  </a:lnTo>
                  <a:lnTo>
                    <a:pt x="414" y="228"/>
                  </a:lnTo>
                  <a:lnTo>
                    <a:pt x="420" y="216"/>
                  </a:lnTo>
                  <a:lnTo>
                    <a:pt x="426" y="204"/>
                  </a:lnTo>
                  <a:lnTo>
                    <a:pt x="426" y="192"/>
                  </a:lnTo>
                  <a:lnTo>
                    <a:pt x="432" y="180"/>
                  </a:lnTo>
                  <a:lnTo>
                    <a:pt x="432" y="162"/>
                  </a:lnTo>
                  <a:lnTo>
                    <a:pt x="432" y="150"/>
                  </a:lnTo>
                  <a:lnTo>
                    <a:pt x="432" y="138"/>
                  </a:lnTo>
                  <a:lnTo>
                    <a:pt x="432" y="126"/>
                  </a:lnTo>
                  <a:lnTo>
                    <a:pt x="426" y="108"/>
                  </a:lnTo>
                  <a:lnTo>
                    <a:pt x="420" y="96"/>
                  </a:lnTo>
                  <a:lnTo>
                    <a:pt x="414" y="84"/>
                  </a:lnTo>
                  <a:lnTo>
                    <a:pt x="408" y="72"/>
                  </a:lnTo>
                  <a:lnTo>
                    <a:pt x="402" y="60"/>
                  </a:lnTo>
                  <a:lnTo>
                    <a:pt x="390" y="54"/>
                  </a:lnTo>
                  <a:lnTo>
                    <a:pt x="384" y="42"/>
                  </a:lnTo>
                  <a:lnTo>
                    <a:pt x="372" y="36"/>
                  </a:lnTo>
                  <a:lnTo>
                    <a:pt x="360" y="24"/>
                  </a:lnTo>
                  <a:lnTo>
                    <a:pt x="354" y="18"/>
                  </a:lnTo>
                  <a:lnTo>
                    <a:pt x="336" y="12"/>
                  </a:lnTo>
                  <a:lnTo>
                    <a:pt x="324" y="6"/>
                  </a:lnTo>
                  <a:lnTo>
                    <a:pt x="312" y="6"/>
                  </a:lnTo>
                  <a:lnTo>
                    <a:pt x="300" y="0"/>
                  </a:lnTo>
                  <a:lnTo>
                    <a:pt x="288" y="0"/>
                  </a:lnTo>
                  <a:lnTo>
                    <a:pt x="276" y="0"/>
                  </a:lnTo>
                  <a:lnTo>
                    <a:pt x="258" y="0"/>
                  </a:lnTo>
                  <a:lnTo>
                    <a:pt x="246" y="6"/>
                  </a:lnTo>
                  <a:lnTo>
                    <a:pt x="234" y="6"/>
                  </a:lnTo>
                  <a:lnTo>
                    <a:pt x="222" y="12"/>
                  </a:lnTo>
                  <a:lnTo>
                    <a:pt x="210" y="18"/>
                  </a:lnTo>
                  <a:lnTo>
                    <a:pt x="198" y="24"/>
                  </a:lnTo>
                  <a:lnTo>
                    <a:pt x="192" y="24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8" name="Freeform 41"/>
            <p:cNvSpPr>
              <a:spLocks/>
            </p:cNvSpPr>
            <p:nvPr/>
          </p:nvSpPr>
          <p:spPr bwMode="auto">
            <a:xfrm>
              <a:off x="3366" y="1497"/>
              <a:ext cx="300" cy="318"/>
            </a:xfrm>
            <a:custGeom>
              <a:avLst/>
              <a:gdLst>
                <a:gd name="T0" fmla="*/ 294 w 300"/>
                <a:gd name="T1" fmla="*/ 6 h 318"/>
                <a:gd name="T2" fmla="*/ 294 w 300"/>
                <a:gd name="T3" fmla="*/ 18 h 318"/>
                <a:gd name="T4" fmla="*/ 300 w 300"/>
                <a:gd name="T5" fmla="*/ 42 h 318"/>
                <a:gd name="T6" fmla="*/ 300 w 300"/>
                <a:gd name="T7" fmla="*/ 66 h 318"/>
                <a:gd name="T8" fmla="*/ 300 w 300"/>
                <a:gd name="T9" fmla="*/ 96 h 318"/>
                <a:gd name="T10" fmla="*/ 300 w 300"/>
                <a:gd name="T11" fmla="*/ 120 h 318"/>
                <a:gd name="T12" fmla="*/ 300 w 300"/>
                <a:gd name="T13" fmla="*/ 144 h 318"/>
                <a:gd name="T14" fmla="*/ 294 w 300"/>
                <a:gd name="T15" fmla="*/ 168 h 318"/>
                <a:gd name="T16" fmla="*/ 294 w 300"/>
                <a:gd name="T17" fmla="*/ 192 h 318"/>
                <a:gd name="T18" fmla="*/ 288 w 300"/>
                <a:gd name="T19" fmla="*/ 216 h 318"/>
                <a:gd name="T20" fmla="*/ 282 w 300"/>
                <a:gd name="T21" fmla="*/ 240 h 318"/>
                <a:gd name="T22" fmla="*/ 252 w 300"/>
                <a:gd name="T23" fmla="*/ 252 h 318"/>
                <a:gd name="T24" fmla="*/ 222 w 300"/>
                <a:gd name="T25" fmla="*/ 264 h 318"/>
                <a:gd name="T26" fmla="*/ 186 w 300"/>
                <a:gd name="T27" fmla="*/ 276 h 318"/>
                <a:gd name="T28" fmla="*/ 156 w 300"/>
                <a:gd name="T29" fmla="*/ 288 h 318"/>
                <a:gd name="T30" fmla="*/ 120 w 300"/>
                <a:gd name="T31" fmla="*/ 294 h 318"/>
                <a:gd name="T32" fmla="*/ 90 w 300"/>
                <a:gd name="T33" fmla="*/ 306 h 318"/>
                <a:gd name="T34" fmla="*/ 54 w 300"/>
                <a:gd name="T35" fmla="*/ 312 h 318"/>
                <a:gd name="T36" fmla="*/ 24 w 300"/>
                <a:gd name="T37" fmla="*/ 318 h 318"/>
                <a:gd name="T38" fmla="*/ 24 w 300"/>
                <a:gd name="T39" fmla="*/ 318 h 318"/>
                <a:gd name="T40" fmla="*/ 12 w 300"/>
                <a:gd name="T41" fmla="*/ 294 h 318"/>
                <a:gd name="T42" fmla="*/ 12 w 300"/>
                <a:gd name="T43" fmla="*/ 270 h 318"/>
                <a:gd name="T44" fmla="*/ 6 w 300"/>
                <a:gd name="T45" fmla="*/ 246 h 318"/>
                <a:gd name="T46" fmla="*/ 6 w 300"/>
                <a:gd name="T47" fmla="*/ 222 h 318"/>
                <a:gd name="T48" fmla="*/ 0 w 300"/>
                <a:gd name="T49" fmla="*/ 198 h 318"/>
                <a:gd name="T50" fmla="*/ 0 w 300"/>
                <a:gd name="T51" fmla="*/ 174 h 318"/>
                <a:gd name="T52" fmla="*/ 0 w 300"/>
                <a:gd name="T53" fmla="*/ 150 h 318"/>
                <a:gd name="T54" fmla="*/ 6 w 300"/>
                <a:gd name="T55" fmla="*/ 126 h 318"/>
                <a:gd name="T56" fmla="*/ 6 w 300"/>
                <a:gd name="T57" fmla="*/ 102 h 318"/>
                <a:gd name="T58" fmla="*/ 12 w 300"/>
                <a:gd name="T59" fmla="*/ 84 h 318"/>
                <a:gd name="T60" fmla="*/ 12 w 300"/>
                <a:gd name="T61" fmla="*/ 60 h 318"/>
                <a:gd name="T62" fmla="*/ 24 w 300"/>
                <a:gd name="T63" fmla="*/ 36 h 318"/>
                <a:gd name="T64" fmla="*/ 30 w 300"/>
                <a:gd name="T65" fmla="*/ 12 h 318"/>
                <a:gd name="T66" fmla="*/ 36 w 300"/>
                <a:gd name="T67" fmla="*/ 12 h 318"/>
                <a:gd name="T68" fmla="*/ 66 w 300"/>
                <a:gd name="T69" fmla="*/ 6 h 318"/>
                <a:gd name="T70" fmla="*/ 96 w 300"/>
                <a:gd name="T71" fmla="*/ 0 h 318"/>
                <a:gd name="T72" fmla="*/ 132 w 300"/>
                <a:gd name="T73" fmla="*/ 0 h 318"/>
                <a:gd name="T74" fmla="*/ 162 w 300"/>
                <a:gd name="T75" fmla="*/ 0 h 318"/>
                <a:gd name="T76" fmla="*/ 198 w 300"/>
                <a:gd name="T77" fmla="*/ 0 h 318"/>
                <a:gd name="T78" fmla="*/ 228 w 300"/>
                <a:gd name="T79" fmla="*/ 0 h 318"/>
                <a:gd name="T80" fmla="*/ 258 w 300"/>
                <a:gd name="T81" fmla="*/ 0 h 318"/>
                <a:gd name="T82" fmla="*/ 294 w 300"/>
                <a:gd name="T83" fmla="*/ 6 h 31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300"/>
                <a:gd name="T127" fmla="*/ 0 h 318"/>
                <a:gd name="T128" fmla="*/ 300 w 300"/>
                <a:gd name="T129" fmla="*/ 318 h 318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300" h="318">
                  <a:moveTo>
                    <a:pt x="294" y="6"/>
                  </a:moveTo>
                  <a:lnTo>
                    <a:pt x="294" y="18"/>
                  </a:lnTo>
                  <a:lnTo>
                    <a:pt x="300" y="42"/>
                  </a:lnTo>
                  <a:lnTo>
                    <a:pt x="300" y="66"/>
                  </a:lnTo>
                  <a:lnTo>
                    <a:pt x="300" y="96"/>
                  </a:lnTo>
                  <a:lnTo>
                    <a:pt x="300" y="120"/>
                  </a:lnTo>
                  <a:lnTo>
                    <a:pt x="300" y="144"/>
                  </a:lnTo>
                  <a:lnTo>
                    <a:pt x="294" y="168"/>
                  </a:lnTo>
                  <a:lnTo>
                    <a:pt x="294" y="192"/>
                  </a:lnTo>
                  <a:lnTo>
                    <a:pt x="288" y="216"/>
                  </a:lnTo>
                  <a:lnTo>
                    <a:pt x="282" y="240"/>
                  </a:lnTo>
                  <a:lnTo>
                    <a:pt x="252" y="252"/>
                  </a:lnTo>
                  <a:lnTo>
                    <a:pt x="222" y="264"/>
                  </a:lnTo>
                  <a:lnTo>
                    <a:pt x="186" y="276"/>
                  </a:lnTo>
                  <a:lnTo>
                    <a:pt x="156" y="288"/>
                  </a:lnTo>
                  <a:lnTo>
                    <a:pt x="120" y="294"/>
                  </a:lnTo>
                  <a:lnTo>
                    <a:pt x="90" y="306"/>
                  </a:lnTo>
                  <a:lnTo>
                    <a:pt x="54" y="312"/>
                  </a:lnTo>
                  <a:lnTo>
                    <a:pt x="24" y="318"/>
                  </a:lnTo>
                  <a:lnTo>
                    <a:pt x="12" y="294"/>
                  </a:lnTo>
                  <a:lnTo>
                    <a:pt x="12" y="270"/>
                  </a:lnTo>
                  <a:lnTo>
                    <a:pt x="6" y="246"/>
                  </a:lnTo>
                  <a:lnTo>
                    <a:pt x="6" y="222"/>
                  </a:lnTo>
                  <a:lnTo>
                    <a:pt x="0" y="198"/>
                  </a:lnTo>
                  <a:lnTo>
                    <a:pt x="0" y="174"/>
                  </a:lnTo>
                  <a:lnTo>
                    <a:pt x="0" y="150"/>
                  </a:lnTo>
                  <a:lnTo>
                    <a:pt x="6" y="126"/>
                  </a:lnTo>
                  <a:lnTo>
                    <a:pt x="6" y="102"/>
                  </a:lnTo>
                  <a:lnTo>
                    <a:pt x="12" y="84"/>
                  </a:lnTo>
                  <a:lnTo>
                    <a:pt x="12" y="60"/>
                  </a:lnTo>
                  <a:lnTo>
                    <a:pt x="24" y="36"/>
                  </a:lnTo>
                  <a:lnTo>
                    <a:pt x="30" y="12"/>
                  </a:lnTo>
                  <a:lnTo>
                    <a:pt x="36" y="12"/>
                  </a:lnTo>
                  <a:lnTo>
                    <a:pt x="66" y="6"/>
                  </a:lnTo>
                  <a:lnTo>
                    <a:pt x="96" y="0"/>
                  </a:lnTo>
                  <a:lnTo>
                    <a:pt x="132" y="0"/>
                  </a:lnTo>
                  <a:lnTo>
                    <a:pt x="162" y="0"/>
                  </a:lnTo>
                  <a:lnTo>
                    <a:pt x="198" y="0"/>
                  </a:lnTo>
                  <a:lnTo>
                    <a:pt x="228" y="0"/>
                  </a:lnTo>
                  <a:lnTo>
                    <a:pt x="258" y="0"/>
                  </a:lnTo>
                  <a:lnTo>
                    <a:pt x="294" y="6"/>
                  </a:lnTo>
                  <a:close/>
                </a:path>
              </a:pathLst>
            </a:custGeom>
            <a:solidFill>
              <a:srgbClr val="0023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9" name="Freeform 42"/>
            <p:cNvSpPr>
              <a:spLocks/>
            </p:cNvSpPr>
            <p:nvPr/>
          </p:nvSpPr>
          <p:spPr bwMode="auto">
            <a:xfrm>
              <a:off x="3366" y="1497"/>
              <a:ext cx="300" cy="318"/>
            </a:xfrm>
            <a:custGeom>
              <a:avLst/>
              <a:gdLst>
                <a:gd name="T0" fmla="*/ 294 w 300"/>
                <a:gd name="T1" fmla="*/ 6 h 318"/>
                <a:gd name="T2" fmla="*/ 294 w 300"/>
                <a:gd name="T3" fmla="*/ 18 h 318"/>
                <a:gd name="T4" fmla="*/ 300 w 300"/>
                <a:gd name="T5" fmla="*/ 42 h 318"/>
                <a:gd name="T6" fmla="*/ 300 w 300"/>
                <a:gd name="T7" fmla="*/ 66 h 318"/>
                <a:gd name="T8" fmla="*/ 300 w 300"/>
                <a:gd name="T9" fmla="*/ 96 h 318"/>
                <a:gd name="T10" fmla="*/ 300 w 300"/>
                <a:gd name="T11" fmla="*/ 120 h 318"/>
                <a:gd name="T12" fmla="*/ 300 w 300"/>
                <a:gd name="T13" fmla="*/ 144 h 318"/>
                <a:gd name="T14" fmla="*/ 294 w 300"/>
                <a:gd name="T15" fmla="*/ 168 h 318"/>
                <a:gd name="T16" fmla="*/ 294 w 300"/>
                <a:gd name="T17" fmla="*/ 192 h 318"/>
                <a:gd name="T18" fmla="*/ 288 w 300"/>
                <a:gd name="T19" fmla="*/ 216 h 318"/>
                <a:gd name="T20" fmla="*/ 282 w 300"/>
                <a:gd name="T21" fmla="*/ 240 h 318"/>
                <a:gd name="T22" fmla="*/ 252 w 300"/>
                <a:gd name="T23" fmla="*/ 252 h 318"/>
                <a:gd name="T24" fmla="*/ 222 w 300"/>
                <a:gd name="T25" fmla="*/ 264 h 318"/>
                <a:gd name="T26" fmla="*/ 186 w 300"/>
                <a:gd name="T27" fmla="*/ 276 h 318"/>
                <a:gd name="T28" fmla="*/ 156 w 300"/>
                <a:gd name="T29" fmla="*/ 288 h 318"/>
                <a:gd name="T30" fmla="*/ 120 w 300"/>
                <a:gd name="T31" fmla="*/ 294 h 318"/>
                <a:gd name="T32" fmla="*/ 90 w 300"/>
                <a:gd name="T33" fmla="*/ 306 h 318"/>
                <a:gd name="T34" fmla="*/ 54 w 300"/>
                <a:gd name="T35" fmla="*/ 312 h 318"/>
                <a:gd name="T36" fmla="*/ 24 w 300"/>
                <a:gd name="T37" fmla="*/ 318 h 318"/>
                <a:gd name="T38" fmla="*/ 24 w 300"/>
                <a:gd name="T39" fmla="*/ 318 h 318"/>
                <a:gd name="T40" fmla="*/ 12 w 300"/>
                <a:gd name="T41" fmla="*/ 294 h 318"/>
                <a:gd name="T42" fmla="*/ 12 w 300"/>
                <a:gd name="T43" fmla="*/ 270 h 318"/>
                <a:gd name="T44" fmla="*/ 6 w 300"/>
                <a:gd name="T45" fmla="*/ 246 h 318"/>
                <a:gd name="T46" fmla="*/ 6 w 300"/>
                <a:gd name="T47" fmla="*/ 222 h 318"/>
                <a:gd name="T48" fmla="*/ 0 w 300"/>
                <a:gd name="T49" fmla="*/ 198 h 318"/>
                <a:gd name="T50" fmla="*/ 0 w 300"/>
                <a:gd name="T51" fmla="*/ 174 h 318"/>
                <a:gd name="T52" fmla="*/ 0 w 300"/>
                <a:gd name="T53" fmla="*/ 150 h 318"/>
                <a:gd name="T54" fmla="*/ 6 w 300"/>
                <a:gd name="T55" fmla="*/ 126 h 318"/>
                <a:gd name="T56" fmla="*/ 6 w 300"/>
                <a:gd name="T57" fmla="*/ 102 h 318"/>
                <a:gd name="T58" fmla="*/ 12 w 300"/>
                <a:gd name="T59" fmla="*/ 84 h 318"/>
                <a:gd name="T60" fmla="*/ 12 w 300"/>
                <a:gd name="T61" fmla="*/ 60 h 318"/>
                <a:gd name="T62" fmla="*/ 24 w 300"/>
                <a:gd name="T63" fmla="*/ 36 h 318"/>
                <a:gd name="T64" fmla="*/ 30 w 300"/>
                <a:gd name="T65" fmla="*/ 12 h 318"/>
                <a:gd name="T66" fmla="*/ 36 w 300"/>
                <a:gd name="T67" fmla="*/ 12 h 318"/>
                <a:gd name="T68" fmla="*/ 66 w 300"/>
                <a:gd name="T69" fmla="*/ 6 h 318"/>
                <a:gd name="T70" fmla="*/ 96 w 300"/>
                <a:gd name="T71" fmla="*/ 0 h 318"/>
                <a:gd name="T72" fmla="*/ 132 w 300"/>
                <a:gd name="T73" fmla="*/ 0 h 318"/>
                <a:gd name="T74" fmla="*/ 162 w 300"/>
                <a:gd name="T75" fmla="*/ 0 h 318"/>
                <a:gd name="T76" fmla="*/ 198 w 300"/>
                <a:gd name="T77" fmla="*/ 0 h 318"/>
                <a:gd name="T78" fmla="*/ 228 w 300"/>
                <a:gd name="T79" fmla="*/ 0 h 318"/>
                <a:gd name="T80" fmla="*/ 258 w 300"/>
                <a:gd name="T81" fmla="*/ 0 h 318"/>
                <a:gd name="T82" fmla="*/ 294 w 300"/>
                <a:gd name="T83" fmla="*/ 6 h 31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300"/>
                <a:gd name="T127" fmla="*/ 0 h 318"/>
                <a:gd name="T128" fmla="*/ 300 w 300"/>
                <a:gd name="T129" fmla="*/ 318 h 318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300" h="318">
                  <a:moveTo>
                    <a:pt x="294" y="6"/>
                  </a:moveTo>
                  <a:lnTo>
                    <a:pt x="294" y="18"/>
                  </a:lnTo>
                  <a:lnTo>
                    <a:pt x="300" y="42"/>
                  </a:lnTo>
                  <a:lnTo>
                    <a:pt x="300" y="66"/>
                  </a:lnTo>
                  <a:lnTo>
                    <a:pt x="300" y="96"/>
                  </a:lnTo>
                  <a:lnTo>
                    <a:pt x="300" y="120"/>
                  </a:lnTo>
                  <a:lnTo>
                    <a:pt x="300" y="144"/>
                  </a:lnTo>
                  <a:lnTo>
                    <a:pt x="294" y="168"/>
                  </a:lnTo>
                  <a:lnTo>
                    <a:pt x="294" y="192"/>
                  </a:lnTo>
                  <a:lnTo>
                    <a:pt x="288" y="216"/>
                  </a:lnTo>
                  <a:lnTo>
                    <a:pt x="282" y="240"/>
                  </a:lnTo>
                  <a:lnTo>
                    <a:pt x="252" y="252"/>
                  </a:lnTo>
                  <a:lnTo>
                    <a:pt x="222" y="264"/>
                  </a:lnTo>
                  <a:lnTo>
                    <a:pt x="186" y="276"/>
                  </a:lnTo>
                  <a:lnTo>
                    <a:pt x="156" y="288"/>
                  </a:lnTo>
                  <a:lnTo>
                    <a:pt x="120" y="294"/>
                  </a:lnTo>
                  <a:lnTo>
                    <a:pt x="90" y="306"/>
                  </a:lnTo>
                  <a:lnTo>
                    <a:pt x="54" y="312"/>
                  </a:lnTo>
                  <a:lnTo>
                    <a:pt x="24" y="318"/>
                  </a:lnTo>
                  <a:lnTo>
                    <a:pt x="12" y="294"/>
                  </a:lnTo>
                  <a:lnTo>
                    <a:pt x="12" y="270"/>
                  </a:lnTo>
                  <a:lnTo>
                    <a:pt x="6" y="246"/>
                  </a:lnTo>
                  <a:lnTo>
                    <a:pt x="6" y="222"/>
                  </a:lnTo>
                  <a:lnTo>
                    <a:pt x="0" y="198"/>
                  </a:lnTo>
                  <a:lnTo>
                    <a:pt x="0" y="174"/>
                  </a:lnTo>
                  <a:lnTo>
                    <a:pt x="0" y="150"/>
                  </a:lnTo>
                  <a:lnTo>
                    <a:pt x="6" y="126"/>
                  </a:lnTo>
                  <a:lnTo>
                    <a:pt x="6" y="102"/>
                  </a:lnTo>
                  <a:lnTo>
                    <a:pt x="12" y="84"/>
                  </a:lnTo>
                  <a:lnTo>
                    <a:pt x="12" y="60"/>
                  </a:lnTo>
                  <a:lnTo>
                    <a:pt x="24" y="36"/>
                  </a:lnTo>
                  <a:lnTo>
                    <a:pt x="30" y="12"/>
                  </a:lnTo>
                  <a:lnTo>
                    <a:pt x="36" y="12"/>
                  </a:lnTo>
                  <a:lnTo>
                    <a:pt x="66" y="6"/>
                  </a:lnTo>
                  <a:lnTo>
                    <a:pt x="96" y="0"/>
                  </a:lnTo>
                  <a:lnTo>
                    <a:pt x="132" y="0"/>
                  </a:lnTo>
                  <a:lnTo>
                    <a:pt x="162" y="0"/>
                  </a:lnTo>
                  <a:lnTo>
                    <a:pt x="198" y="0"/>
                  </a:lnTo>
                  <a:lnTo>
                    <a:pt x="228" y="0"/>
                  </a:lnTo>
                  <a:lnTo>
                    <a:pt x="258" y="0"/>
                  </a:lnTo>
                  <a:lnTo>
                    <a:pt x="294" y="6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0" name="Freeform 43"/>
            <p:cNvSpPr>
              <a:spLocks/>
            </p:cNvSpPr>
            <p:nvPr/>
          </p:nvSpPr>
          <p:spPr bwMode="auto">
            <a:xfrm>
              <a:off x="3408" y="1527"/>
              <a:ext cx="228" cy="246"/>
            </a:xfrm>
            <a:custGeom>
              <a:avLst/>
              <a:gdLst>
                <a:gd name="T0" fmla="*/ 12 w 228"/>
                <a:gd name="T1" fmla="*/ 12 h 246"/>
                <a:gd name="T2" fmla="*/ 6 w 228"/>
                <a:gd name="T3" fmla="*/ 36 h 246"/>
                <a:gd name="T4" fmla="*/ 6 w 228"/>
                <a:gd name="T5" fmla="*/ 60 h 246"/>
                <a:gd name="T6" fmla="*/ 0 w 228"/>
                <a:gd name="T7" fmla="*/ 84 h 246"/>
                <a:gd name="T8" fmla="*/ 0 w 228"/>
                <a:gd name="T9" fmla="*/ 108 h 246"/>
                <a:gd name="T10" fmla="*/ 0 w 228"/>
                <a:gd name="T11" fmla="*/ 138 h 246"/>
                <a:gd name="T12" fmla="*/ 0 w 228"/>
                <a:gd name="T13" fmla="*/ 162 h 246"/>
                <a:gd name="T14" fmla="*/ 0 w 228"/>
                <a:gd name="T15" fmla="*/ 186 h 246"/>
                <a:gd name="T16" fmla="*/ 0 w 228"/>
                <a:gd name="T17" fmla="*/ 210 h 246"/>
                <a:gd name="T18" fmla="*/ 6 w 228"/>
                <a:gd name="T19" fmla="*/ 234 h 246"/>
                <a:gd name="T20" fmla="*/ 12 w 228"/>
                <a:gd name="T21" fmla="*/ 246 h 246"/>
                <a:gd name="T22" fmla="*/ 42 w 228"/>
                <a:gd name="T23" fmla="*/ 240 h 246"/>
                <a:gd name="T24" fmla="*/ 72 w 228"/>
                <a:gd name="T25" fmla="*/ 234 h 246"/>
                <a:gd name="T26" fmla="*/ 102 w 228"/>
                <a:gd name="T27" fmla="*/ 228 h 246"/>
                <a:gd name="T28" fmla="*/ 132 w 228"/>
                <a:gd name="T29" fmla="*/ 216 h 246"/>
                <a:gd name="T30" fmla="*/ 168 w 228"/>
                <a:gd name="T31" fmla="*/ 204 h 246"/>
                <a:gd name="T32" fmla="*/ 198 w 228"/>
                <a:gd name="T33" fmla="*/ 198 h 246"/>
                <a:gd name="T34" fmla="*/ 210 w 228"/>
                <a:gd name="T35" fmla="*/ 186 h 246"/>
                <a:gd name="T36" fmla="*/ 216 w 228"/>
                <a:gd name="T37" fmla="*/ 162 h 246"/>
                <a:gd name="T38" fmla="*/ 222 w 228"/>
                <a:gd name="T39" fmla="*/ 138 h 246"/>
                <a:gd name="T40" fmla="*/ 222 w 228"/>
                <a:gd name="T41" fmla="*/ 114 h 246"/>
                <a:gd name="T42" fmla="*/ 228 w 228"/>
                <a:gd name="T43" fmla="*/ 84 h 246"/>
                <a:gd name="T44" fmla="*/ 228 w 228"/>
                <a:gd name="T45" fmla="*/ 60 h 246"/>
                <a:gd name="T46" fmla="*/ 228 w 228"/>
                <a:gd name="T47" fmla="*/ 36 h 246"/>
                <a:gd name="T48" fmla="*/ 222 w 228"/>
                <a:gd name="T49" fmla="*/ 6 h 246"/>
                <a:gd name="T50" fmla="*/ 222 w 228"/>
                <a:gd name="T51" fmla="*/ 6 h 246"/>
                <a:gd name="T52" fmla="*/ 198 w 228"/>
                <a:gd name="T53" fmla="*/ 6 h 246"/>
                <a:gd name="T54" fmla="*/ 174 w 228"/>
                <a:gd name="T55" fmla="*/ 0 h 246"/>
                <a:gd name="T56" fmla="*/ 150 w 228"/>
                <a:gd name="T57" fmla="*/ 0 h 246"/>
                <a:gd name="T58" fmla="*/ 126 w 228"/>
                <a:gd name="T59" fmla="*/ 0 h 246"/>
                <a:gd name="T60" fmla="*/ 96 w 228"/>
                <a:gd name="T61" fmla="*/ 0 h 246"/>
                <a:gd name="T62" fmla="*/ 72 w 228"/>
                <a:gd name="T63" fmla="*/ 0 h 246"/>
                <a:gd name="T64" fmla="*/ 48 w 228"/>
                <a:gd name="T65" fmla="*/ 6 h 246"/>
                <a:gd name="T66" fmla="*/ 24 w 228"/>
                <a:gd name="T67" fmla="*/ 12 h 246"/>
                <a:gd name="T68" fmla="*/ 18 w 228"/>
                <a:gd name="T69" fmla="*/ 12 h 246"/>
                <a:gd name="T70" fmla="*/ 12 w 228"/>
                <a:gd name="T71" fmla="*/ 12 h 24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228"/>
                <a:gd name="T109" fmla="*/ 0 h 246"/>
                <a:gd name="T110" fmla="*/ 228 w 228"/>
                <a:gd name="T111" fmla="*/ 246 h 24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228" h="246">
                  <a:moveTo>
                    <a:pt x="12" y="12"/>
                  </a:moveTo>
                  <a:lnTo>
                    <a:pt x="6" y="36"/>
                  </a:lnTo>
                  <a:lnTo>
                    <a:pt x="6" y="60"/>
                  </a:lnTo>
                  <a:lnTo>
                    <a:pt x="0" y="84"/>
                  </a:lnTo>
                  <a:lnTo>
                    <a:pt x="0" y="108"/>
                  </a:lnTo>
                  <a:lnTo>
                    <a:pt x="0" y="138"/>
                  </a:lnTo>
                  <a:lnTo>
                    <a:pt x="0" y="162"/>
                  </a:lnTo>
                  <a:lnTo>
                    <a:pt x="0" y="186"/>
                  </a:lnTo>
                  <a:lnTo>
                    <a:pt x="0" y="210"/>
                  </a:lnTo>
                  <a:lnTo>
                    <a:pt x="6" y="234"/>
                  </a:lnTo>
                  <a:lnTo>
                    <a:pt x="12" y="246"/>
                  </a:lnTo>
                  <a:lnTo>
                    <a:pt x="42" y="240"/>
                  </a:lnTo>
                  <a:lnTo>
                    <a:pt x="72" y="234"/>
                  </a:lnTo>
                  <a:lnTo>
                    <a:pt x="102" y="228"/>
                  </a:lnTo>
                  <a:lnTo>
                    <a:pt x="132" y="216"/>
                  </a:lnTo>
                  <a:lnTo>
                    <a:pt x="168" y="204"/>
                  </a:lnTo>
                  <a:lnTo>
                    <a:pt x="198" y="198"/>
                  </a:lnTo>
                  <a:lnTo>
                    <a:pt x="210" y="186"/>
                  </a:lnTo>
                  <a:lnTo>
                    <a:pt x="216" y="162"/>
                  </a:lnTo>
                  <a:lnTo>
                    <a:pt x="222" y="138"/>
                  </a:lnTo>
                  <a:lnTo>
                    <a:pt x="222" y="114"/>
                  </a:lnTo>
                  <a:lnTo>
                    <a:pt x="228" y="84"/>
                  </a:lnTo>
                  <a:lnTo>
                    <a:pt x="228" y="60"/>
                  </a:lnTo>
                  <a:lnTo>
                    <a:pt x="228" y="36"/>
                  </a:lnTo>
                  <a:lnTo>
                    <a:pt x="222" y="6"/>
                  </a:lnTo>
                  <a:lnTo>
                    <a:pt x="198" y="6"/>
                  </a:lnTo>
                  <a:lnTo>
                    <a:pt x="174" y="0"/>
                  </a:lnTo>
                  <a:lnTo>
                    <a:pt x="150" y="0"/>
                  </a:lnTo>
                  <a:lnTo>
                    <a:pt x="126" y="0"/>
                  </a:lnTo>
                  <a:lnTo>
                    <a:pt x="96" y="0"/>
                  </a:lnTo>
                  <a:lnTo>
                    <a:pt x="72" y="0"/>
                  </a:lnTo>
                  <a:lnTo>
                    <a:pt x="48" y="6"/>
                  </a:lnTo>
                  <a:lnTo>
                    <a:pt x="24" y="12"/>
                  </a:lnTo>
                  <a:lnTo>
                    <a:pt x="18" y="12"/>
                  </a:lnTo>
                  <a:lnTo>
                    <a:pt x="12" y="12"/>
                  </a:lnTo>
                  <a:close/>
                </a:path>
              </a:pathLst>
            </a:custGeom>
            <a:solidFill>
              <a:srgbClr val="D1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1" name="Freeform 44"/>
            <p:cNvSpPr>
              <a:spLocks/>
            </p:cNvSpPr>
            <p:nvPr/>
          </p:nvSpPr>
          <p:spPr bwMode="auto">
            <a:xfrm>
              <a:off x="3408" y="1527"/>
              <a:ext cx="228" cy="246"/>
            </a:xfrm>
            <a:custGeom>
              <a:avLst/>
              <a:gdLst>
                <a:gd name="T0" fmla="*/ 12 w 228"/>
                <a:gd name="T1" fmla="*/ 12 h 246"/>
                <a:gd name="T2" fmla="*/ 6 w 228"/>
                <a:gd name="T3" fmla="*/ 36 h 246"/>
                <a:gd name="T4" fmla="*/ 6 w 228"/>
                <a:gd name="T5" fmla="*/ 60 h 246"/>
                <a:gd name="T6" fmla="*/ 0 w 228"/>
                <a:gd name="T7" fmla="*/ 84 h 246"/>
                <a:gd name="T8" fmla="*/ 0 w 228"/>
                <a:gd name="T9" fmla="*/ 108 h 246"/>
                <a:gd name="T10" fmla="*/ 0 w 228"/>
                <a:gd name="T11" fmla="*/ 138 h 246"/>
                <a:gd name="T12" fmla="*/ 0 w 228"/>
                <a:gd name="T13" fmla="*/ 162 h 246"/>
                <a:gd name="T14" fmla="*/ 0 w 228"/>
                <a:gd name="T15" fmla="*/ 186 h 246"/>
                <a:gd name="T16" fmla="*/ 0 w 228"/>
                <a:gd name="T17" fmla="*/ 210 h 246"/>
                <a:gd name="T18" fmla="*/ 6 w 228"/>
                <a:gd name="T19" fmla="*/ 234 h 246"/>
                <a:gd name="T20" fmla="*/ 12 w 228"/>
                <a:gd name="T21" fmla="*/ 246 h 246"/>
                <a:gd name="T22" fmla="*/ 42 w 228"/>
                <a:gd name="T23" fmla="*/ 240 h 246"/>
                <a:gd name="T24" fmla="*/ 72 w 228"/>
                <a:gd name="T25" fmla="*/ 234 h 246"/>
                <a:gd name="T26" fmla="*/ 102 w 228"/>
                <a:gd name="T27" fmla="*/ 228 h 246"/>
                <a:gd name="T28" fmla="*/ 132 w 228"/>
                <a:gd name="T29" fmla="*/ 216 h 246"/>
                <a:gd name="T30" fmla="*/ 168 w 228"/>
                <a:gd name="T31" fmla="*/ 204 h 246"/>
                <a:gd name="T32" fmla="*/ 198 w 228"/>
                <a:gd name="T33" fmla="*/ 198 h 246"/>
                <a:gd name="T34" fmla="*/ 210 w 228"/>
                <a:gd name="T35" fmla="*/ 186 h 246"/>
                <a:gd name="T36" fmla="*/ 216 w 228"/>
                <a:gd name="T37" fmla="*/ 162 h 246"/>
                <a:gd name="T38" fmla="*/ 222 w 228"/>
                <a:gd name="T39" fmla="*/ 138 h 246"/>
                <a:gd name="T40" fmla="*/ 222 w 228"/>
                <a:gd name="T41" fmla="*/ 114 h 246"/>
                <a:gd name="T42" fmla="*/ 228 w 228"/>
                <a:gd name="T43" fmla="*/ 84 h 246"/>
                <a:gd name="T44" fmla="*/ 228 w 228"/>
                <a:gd name="T45" fmla="*/ 60 h 246"/>
                <a:gd name="T46" fmla="*/ 228 w 228"/>
                <a:gd name="T47" fmla="*/ 36 h 246"/>
                <a:gd name="T48" fmla="*/ 222 w 228"/>
                <a:gd name="T49" fmla="*/ 6 h 246"/>
                <a:gd name="T50" fmla="*/ 222 w 228"/>
                <a:gd name="T51" fmla="*/ 6 h 246"/>
                <a:gd name="T52" fmla="*/ 198 w 228"/>
                <a:gd name="T53" fmla="*/ 6 h 246"/>
                <a:gd name="T54" fmla="*/ 174 w 228"/>
                <a:gd name="T55" fmla="*/ 0 h 246"/>
                <a:gd name="T56" fmla="*/ 150 w 228"/>
                <a:gd name="T57" fmla="*/ 0 h 246"/>
                <a:gd name="T58" fmla="*/ 126 w 228"/>
                <a:gd name="T59" fmla="*/ 0 h 246"/>
                <a:gd name="T60" fmla="*/ 96 w 228"/>
                <a:gd name="T61" fmla="*/ 0 h 246"/>
                <a:gd name="T62" fmla="*/ 72 w 228"/>
                <a:gd name="T63" fmla="*/ 0 h 246"/>
                <a:gd name="T64" fmla="*/ 48 w 228"/>
                <a:gd name="T65" fmla="*/ 6 h 246"/>
                <a:gd name="T66" fmla="*/ 24 w 228"/>
                <a:gd name="T67" fmla="*/ 12 h 246"/>
                <a:gd name="T68" fmla="*/ 18 w 228"/>
                <a:gd name="T69" fmla="*/ 12 h 246"/>
                <a:gd name="T70" fmla="*/ 12 w 228"/>
                <a:gd name="T71" fmla="*/ 12 h 24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228"/>
                <a:gd name="T109" fmla="*/ 0 h 246"/>
                <a:gd name="T110" fmla="*/ 228 w 228"/>
                <a:gd name="T111" fmla="*/ 246 h 24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228" h="246">
                  <a:moveTo>
                    <a:pt x="12" y="12"/>
                  </a:moveTo>
                  <a:lnTo>
                    <a:pt x="6" y="36"/>
                  </a:lnTo>
                  <a:lnTo>
                    <a:pt x="6" y="60"/>
                  </a:lnTo>
                  <a:lnTo>
                    <a:pt x="0" y="84"/>
                  </a:lnTo>
                  <a:lnTo>
                    <a:pt x="0" y="108"/>
                  </a:lnTo>
                  <a:lnTo>
                    <a:pt x="0" y="138"/>
                  </a:lnTo>
                  <a:lnTo>
                    <a:pt x="0" y="162"/>
                  </a:lnTo>
                  <a:lnTo>
                    <a:pt x="0" y="186"/>
                  </a:lnTo>
                  <a:lnTo>
                    <a:pt x="0" y="210"/>
                  </a:lnTo>
                  <a:lnTo>
                    <a:pt x="6" y="234"/>
                  </a:lnTo>
                  <a:lnTo>
                    <a:pt x="12" y="246"/>
                  </a:lnTo>
                  <a:lnTo>
                    <a:pt x="42" y="240"/>
                  </a:lnTo>
                  <a:lnTo>
                    <a:pt x="72" y="234"/>
                  </a:lnTo>
                  <a:lnTo>
                    <a:pt x="102" y="228"/>
                  </a:lnTo>
                  <a:lnTo>
                    <a:pt x="132" y="216"/>
                  </a:lnTo>
                  <a:lnTo>
                    <a:pt x="168" y="204"/>
                  </a:lnTo>
                  <a:lnTo>
                    <a:pt x="198" y="198"/>
                  </a:lnTo>
                  <a:lnTo>
                    <a:pt x="210" y="186"/>
                  </a:lnTo>
                  <a:lnTo>
                    <a:pt x="216" y="162"/>
                  </a:lnTo>
                  <a:lnTo>
                    <a:pt x="222" y="138"/>
                  </a:lnTo>
                  <a:lnTo>
                    <a:pt x="222" y="114"/>
                  </a:lnTo>
                  <a:lnTo>
                    <a:pt x="228" y="84"/>
                  </a:lnTo>
                  <a:lnTo>
                    <a:pt x="228" y="60"/>
                  </a:lnTo>
                  <a:lnTo>
                    <a:pt x="228" y="36"/>
                  </a:lnTo>
                  <a:lnTo>
                    <a:pt x="222" y="6"/>
                  </a:lnTo>
                  <a:lnTo>
                    <a:pt x="198" y="6"/>
                  </a:lnTo>
                  <a:lnTo>
                    <a:pt x="174" y="0"/>
                  </a:lnTo>
                  <a:lnTo>
                    <a:pt x="150" y="0"/>
                  </a:lnTo>
                  <a:lnTo>
                    <a:pt x="126" y="0"/>
                  </a:lnTo>
                  <a:lnTo>
                    <a:pt x="96" y="0"/>
                  </a:lnTo>
                  <a:lnTo>
                    <a:pt x="72" y="0"/>
                  </a:lnTo>
                  <a:lnTo>
                    <a:pt x="48" y="6"/>
                  </a:lnTo>
                  <a:lnTo>
                    <a:pt x="24" y="12"/>
                  </a:lnTo>
                  <a:lnTo>
                    <a:pt x="18" y="12"/>
                  </a:lnTo>
                  <a:lnTo>
                    <a:pt x="12" y="12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2" name="Freeform 45"/>
            <p:cNvSpPr>
              <a:spLocks/>
            </p:cNvSpPr>
            <p:nvPr/>
          </p:nvSpPr>
          <p:spPr bwMode="auto">
            <a:xfrm>
              <a:off x="3492" y="1545"/>
              <a:ext cx="60" cy="60"/>
            </a:xfrm>
            <a:custGeom>
              <a:avLst/>
              <a:gdLst>
                <a:gd name="T0" fmla="*/ 60 w 60"/>
                <a:gd name="T1" fmla="*/ 30 h 60"/>
                <a:gd name="T2" fmla="*/ 60 w 60"/>
                <a:gd name="T3" fmla="*/ 24 h 60"/>
                <a:gd name="T4" fmla="*/ 60 w 60"/>
                <a:gd name="T5" fmla="*/ 18 h 60"/>
                <a:gd name="T6" fmla="*/ 54 w 60"/>
                <a:gd name="T7" fmla="*/ 12 h 60"/>
                <a:gd name="T8" fmla="*/ 54 w 60"/>
                <a:gd name="T9" fmla="*/ 6 h 60"/>
                <a:gd name="T10" fmla="*/ 48 w 60"/>
                <a:gd name="T11" fmla="*/ 6 h 60"/>
                <a:gd name="T12" fmla="*/ 42 w 60"/>
                <a:gd name="T13" fmla="*/ 0 h 60"/>
                <a:gd name="T14" fmla="*/ 36 w 60"/>
                <a:gd name="T15" fmla="*/ 0 h 60"/>
                <a:gd name="T16" fmla="*/ 30 w 60"/>
                <a:gd name="T17" fmla="*/ 0 h 60"/>
                <a:gd name="T18" fmla="*/ 24 w 60"/>
                <a:gd name="T19" fmla="*/ 0 h 60"/>
                <a:gd name="T20" fmla="*/ 18 w 60"/>
                <a:gd name="T21" fmla="*/ 0 h 60"/>
                <a:gd name="T22" fmla="*/ 12 w 60"/>
                <a:gd name="T23" fmla="*/ 6 h 60"/>
                <a:gd name="T24" fmla="*/ 6 w 60"/>
                <a:gd name="T25" fmla="*/ 6 h 60"/>
                <a:gd name="T26" fmla="*/ 6 w 60"/>
                <a:gd name="T27" fmla="*/ 12 h 60"/>
                <a:gd name="T28" fmla="*/ 0 w 60"/>
                <a:gd name="T29" fmla="*/ 18 h 60"/>
                <a:gd name="T30" fmla="*/ 0 w 60"/>
                <a:gd name="T31" fmla="*/ 24 h 60"/>
                <a:gd name="T32" fmla="*/ 0 w 60"/>
                <a:gd name="T33" fmla="*/ 30 h 60"/>
                <a:gd name="T34" fmla="*/ 0 w 60"/>
                <a:gd name="T35" fmla="*/ 36 h 60"/>
                <a:gd name="T36" fmla="*/ 6 w 60"/>
                <a:gd name="T37" fmla="*/ 42 h 60"/>
                <a:gd name="T38" fmla="*/ 6 w 60"/>
                <a:gd name="T39" fmla="*/ 48 h 60"/>
                <a:gd name="T40" fmla="*/ 12 w 60"/>
                <a:gd name="T41" fmla="*/ 48 h 60"/>
                <a:gd name="T42" fmla="*/ 12 w 60"/>
                <a:gd name="T43" fmla="*/ 54 h 60"/>
                <a:gd name="T44" fmla="*/ 18 w 60"/>
                <a:gd name="T45" fmla="*/ 54 h 60"/>
                <a:gd name="T46" fmla="*/ 24 w 60"/>
                <a:gd name="T47" fmla="*/ 60 h 60"/>
                <a:gd name="T48" fmla="*/ 30 w 60"/>
                <a:gd name="T49" fmla="*/ 60 h 60"/>
                <a:gd name="T50" fmla="*/ 36 w 60"/>
                <a:gd name="T51" fmla="*/ 60 h 60"/>
                <a:gd name="T52" fmla="*/ 42 w 60"/>
                <a:gd name="T53" fmla="*/ 54 h 60"/>
                <a:gd name="T54" fmla="*/ 48 w 60"/>
                <a:gd name="T55" fmla="*/ 54 h 60"/>
                <a:gd name="T56" fmla="*/ 54 w 60"/>
                <a:gd name="T57" fmla="*/ 48 h 60"/>
                <a:gd name="T58" fmla="*/ 54 w 60"/>
                <a:gd name="T59" fmla="*/ 42 h 60"/>
                <a:gd name="T60" fmla="*/ 60 w 60"/>
                <a:gd name="T61" fmla="*/ 42 h 60"/>
                <a:gd name="T62" fmla="*/ 60 w 60"/>
                <a:gd name="T63" fmla="*/ 36 h 60"/>
                <a:gd name="T64" fmla="*/ 60 w 60"/>
                <a:gd name="T65" fmla="*/ 30 h 6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60"/>
                <a:gd name="T100" fmla="*/ 0 h 60"/>
                <a:gd name="T101" fmla="*/ 60 w 60"/>
                <a:gd name="T102" fmla="*/ 60 h 60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60" h="60">
                  <a:moveTo>
                    <a:pt x="60" y="30"/>
                  </a:moveTo>
                  <a:lnTo>
                    <a:pt x="60" y="24"/>
                  </a:lnTo>
                  <a:lnTo>
                    <a:pt x="60" y="18"/>
                  </a:lnTo>
                  <a:lnTo>
                    <a:pt x="54" y="12"/>
                  </a:lnTo>
                  <a:lnTo>
                    <a:pt x="54" y="6"/>
                  </a:lnTo>
                  <a:lnTo>
                    <a:pt x="48" y="6"/>
                  </a:lnTo>
                  <a:lnTo>
                    <a:pt x="42" y="0"/>
                  </a:lnTo>
                  <a:lnTo>
                    <a:pt x="36" y="0"/>
                  </a:lnTo>
                  <a:lnTo>
                    <a:pt x="30" y="0"/>
                  </a:lnTo>
                  <a:lnTo>
                    <a:pt x="24" y="0"/>
                  </a:lnTo>
                  <a:lnTo>
                    <a:pt x="18" y="0"/>
                  </a:lnTo>
                  <a:lnTo>
                    <a:pt x="12" y="6"/>
                  </a:lnTo>
                  <a:lnTo>
                    <a:pt x="6" y="6"/>
                  </a:lnTo>
                  <a:lnTo>
                    <a:pt x="6" y="12"/>
                  </a:lnTo>
                  <a:lnTo>
                    <a:pt x="0" y="18"/>
                  </a:lnTo>
                  <a:lnTo>
                    <a:pt x="0" y="24"/>
                  </a:lnTo>
                  <a:lnTo>
                    <a:pt x="0" y="30"/>
                  </a:lnTo>
                  <a:lnTo>
                    <a:pt x="0" y="36"/>
                  </a:lnTo>
                  <a:lnTo>
                    <a:pt x="6" y="42"/>
                  </a:lnTo>
                  <a:lnTo>
                    <a:pt x="6" y="48"/>
                  </a:lnTo>
                  <a:lnTo>
                    <a:pt x="12" y="48"/>
                  </a:lnTo>
                  <a:lnTo>
                    <a:pt x="12" y="54"/>
                  </a:lnTo>
                  <a:lnTo>
                    <a:pt x="18" y="54"/>
                  </a:lnTo>
                  <a:lnTo>
                    <a:pt x="24" y="60"/>
                  </a:lnTo>
                  <a:lnTo>
                    <a:pt x="30" y="60"/>
                  </a:lnTo>
                  <a:lnTo>
                    <a:pt x="36" y="60"/>
                  </a:lnTo>
                  <a:lnTo>
                    <a:pt x="42" y="54"/>
                  </a:lnTo>
                  <a:lnTo>
                    <a:pt x="48" y="54"/>
                  </a:lnTo>
                  <a:lnTo>
                    <a:pt x="54" y="48"/>
                  </a:lnTo>
                  <a:lnTo>
                    <a:pt x="54" y="42"/>
                  </a:lnTo>
                  <a:lnTo>
                    <a:pt x="60" y="42"/>
                  </a:lnTo>
                  <a:lnTo>
                    <a:pt x="60" y="36"/>
                  </a:lnTo>
                  <a:lnTo>
                    <a:pt x="60" y="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3" name="Freeform 46"/>
            <p:cNvSpPr>
              <a:spLocks/>
            </p:cNvSpPr>
            <p:nvPr/>
          </p:nvSpPr>
          <p:spPr bwMode="auto">
            <a:xfrm>
              <a:off x="3492" y="1545"/>
              <a:ext cx="60" cy="60"/>
            </a:xfrm>
            <a:custGeom>
              <a:avLst/>
              <a:gdLst>
                <a:gd name="T0" fmla="*/ 60 w 60"/>
                <a:gd name="T1" fmla="*/ 30 h 60"/>
                <a:gd name="T2" fmla="*/ 60 w 60"/>
                <a:gd name="T3" fmla="*/ 24 h 60"/>
                <a:gd name="T4" fmla="*/ 60 w 60"/>
                <a:gd name="T5" fmla="*/ 18 h 60"/>
                <a:gd name="T6" fmla="*/ 54 w 60"/>
                <a:gd name="T7" fmla="*/ 12 h 60"/>
                <a:gd name="T8" fmla="*/ 54 w 60"/>
                <a:gd name="T9" fmla="*/ 6 h 60"/>
                <a:gd name="T10" fmla="*/ 48 w 60"/>
                <a:gd name="T11" fmla="*/ 6 h 60"/>
                <a:gd name="T12" fmla="*/ 42 w 60"/>
                <a:gd name="T13" fmla="*/ 0 h 60"/>
                <a:gd name="T14" fmla="*/ 36 w 60"/>
                <a:gd name="T15" fmla="*/ 0 h 60"/>
                <a:gd name="T16" fmla="*/ 30 w 60"/>
                <a:gd name="T17" fmla="*/ 0 h 60"/>
                <a:gd name="T18" fmla="*/ 24 w 60"/>
                <a:gd name="T19" fmla="*/ 0 h 60"/>
                <a:gd name="T20" fmla="*/ 18 w 60"/>
                <a:gd name="T21" fmla="*/ 0 h 60"/>
                <a:gd name="T22" fmla="*/ 12 w 60"/>
                <a:gd name="T23" fmla="*/ 6 h 60"/>
                <a:gd name="T24" fmla="*/ 6 w 60"/>
                <a:gd name="T25" fmla="*/ 6 h 60"/>
                <a:gd name="T26" fmla="*/ 6 w 60"/>
                <a:gd name="T27" fmla="*/ 12 h 60"/>
                <a:gd name="T28" fmla="*/ 0 w 60"/>
                <a:gd name="T29" fmla="*/ 18 h 60"/>
                <a:gd name="T30" fmla="*/ 0 w 60"/>
                <a:gd name="T31" fmla="*/ 24 h 60"/>
                <a:gd name="T32" fmla="*/ 0 w 60"/>
                <a:gd name="T33" fmla="*/ 30 h 60"/>
                <a:gd name="T34" fmla="*/ 0 w 60"/>
                <a:gd name="T35" fmla="*/ 36 h 60"/>
                <a:gd name="T36" fmla="*/ 6 w 60"/>
                <a:gd name="T37" fmla="*/ 42 h 60"/>
                <a:gd name="T38" fmla="*/ 6 w 60"/>
                <a:gd name="T39" fmla="*/ 48 h 60"/>
                <a:gd name="T40" fmla="*/ 12 w 60"/>
                <a:gd name="T41" fmla="*/ 48 h 60"/>
                <a:gd name="T42" fmla="*/ 12 w 60"/>
                <a:gd name="T43" fmla="*/ 54 h 60"/>
                <a:gd name="T44" fmla="*/ 18 w 60"/>
                <a:gd name="T45" fmla="*/ 54 h 60"/>
                <a:gd name="T46" fmla="*/ 24 w 60"/>
                <a:gd name="T47" fmla="*/ 60 h 60"/>
                <a:gd name="T48" fmla="*/ 30 w 60"/>
                <a:gd name="T49" fmla="*/ 60 h 60"/>
                <a:gd name="T50" fmla="*/ 36 w 60"/>
                <a:gd name="T51" fmla="*/ 60 h 60"/>
                <a:gd name="T52" fmla="*/ 42 w 60"/>
                <a:gd name="T53" fmla="*/ 54 h 60"/>
                <a:gd name="T54" fmla="*/ 48 w 60"/>
                <a:gd name="T55" fmla="*/ 54 h 60"/>
                <a:gd name="T56" fmla="*/ 54 w 60"/>
                <a:gd name="T57" fmla="*/ 48 h 60"/>
                <a:gd name="T58" fmla="*/ 54 w 60"/>
                <a:gd name="T59" fmla="*/ 42 h 60"/>
                <a:gd name="T60" fmla="*/ 60 w 60"/>
                <a:gd name="T61" fmla="*/ 42 h 60"/>
                <a:gd name="T62" fmla="*/ 60 w 60"/>
                <a:gd name="T63" fmla="*/ 36 h 60"/>
                <a:gd name="T64" fmla="*/ 60 w 60"/>
                <a:gd name="T65" fmla="*/ 30 h 6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60"/>
                <a:gd name="T100" fmla="*/ 0 h 60"/>
                <a:gd name="T101" fmla="*/ 60 w 60"/>
                <a:gd name="T102" fmla="*/ 60 h 60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60" h="60">
                  <a:moveTo>
                    <a:pt x="60" y="30"/>
                  </a:moveTo>
                  <a:lnTo>
                    <a:pt x="60" y="24"/>
                  </a:lnTo>
                  <a:lnTo>
                    <a:pt x="60" y="18"/>
                  </a:lnTo>
                  <a:lnTo>
                    <a:pt x="54" y="12"/>
                  </a:lnTo>
                  <a:lnTo>
                    <a:pt x="54" y="6"/>
                  </a:lnTo>
                  <a:lnTo>
                    <a:pt x="48" y="6"/>
                  </a:lnTo>
                  <a:lnTo>
                    <a:pt x="42" y="0"/>
                  </a:lnTo>
                  <a:lnTo>
                    <a:pt x="36" y="0"/>
                  </a:lnTo>
                  <a:lnTo>
                    <a:pt x="30" y="0"/>
                  </a:lnTo>
                  <a:lnTo>
                    <a:pt x="24" y="0"/>
                  </a:lnTo>
                  <a:lnTo>
                    <a:pt x="18" y="0"/>
                  </a:lnTo>
                  <a:lnTo>
                    <a:pt x="12" y="6"/>
                  </a:lnTo>
                  <a:lnTo>
                    <a:pt x="6" y="6"/>
                  </a:lnTo>
                  <a:lnTo>
                    <a:pt x="6" y="12"/>
                  </a:lnTo>
                  <a:lnTo>
                    <a:pt x="0" y="18"/>
                  </a:lnTo>
                  <a:lnTo>
                    <a:pt x="0" y="24"/>
                  </a:lnTo>
                  <a:lnTo>
                    <a:pt x="0" y="30"/>
                  </a:lnTo>
                  <a:lnTo>
                    <a:pt x="0" y="36"/>
                  </a:lnTo>
                  <a:lnTo>
                    <a:pt x="6" y="42"/>
                  </a:lnTo>
                  <a:lnTo>
                    <a:pt x="6" y="48"/>
                  </a:lnTo>
                  <a:lnTo>
                    <a:pt x="12" y="48"/>
                  </a:lnTo>
                  <a:lnTo>
                    <a:pt x="12" y="54"/>
                  </a:lnTo>
                  <a:lnTo>
                    <a:pt x="18" y="54"/>
                  </a:lnTo>
                  <a:lnTo>
                    <a:pt x="24" y="60"/>
                  </a:lnTo>
                  <a:lnTo>
                    <a:pt x="30" y="60"/>
                  </a:lnTo>
                  <a:lnTo>
                    <a:pt x="36" y="60"/>
                  </a:lnTo>
                  <a:lnTo>
                    <a:pt x="42" y="54"/>
                  </a:lnTo>
                  <a:lnTo>
                    <a:pt x="48" y="54"/>
                  </a:lnTo>
                  <a:lnTo>
                    <a:pt x="54" y="48"/>
                  </a:lnTo>
                  <a:lnTo>
                    <a:pt x="54" y="42"/>
                  </a:lnTo>
                  <a:lnTo>
                    <a:pt x="60" y="42"/>
                  </a:lnTo>
                  <a:lnTo>
                    <a:pt x="60" y="36"/>
                  </a:lnTo>
                  <a:lnTo>
                    <a:pt x="60" y="3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4" name="Freeform 47"/>
            <p:cNvSpPr>
              <a:spLocks/>
            </p:cNvSpPr>
            <p:nvPr/>
          </p:nvSpPr>
          <p:spPr bwMode="auto">
            <a:xfrm>
              <a:off x="3528" y="1545"/>
              <a:ext cx="36" cy="24"/>
            </a:xfrm>
            <a:custGeom>
              <a:avLst/>
              <a:gdLst>
                <a:gd name="T0" fmla="*/ 0 w 36"/>
                <a:gd name="T1" fmla="*/ 24 h 24"/>
                <a:gd name="T2" fmla="*/ 24 w 36"/>
                <a:gd name="T3" fmla="*/ 0 h 24"/>
                <a:gd name="T4" fmla="*/ 36 w 36"/>
                <a:gd name="T5" fmla="*/ 18 h 24"/>
                <a:gd name="T6" fmla="*/ 0 w 36"/>
                <a:gd name="T7" fmla="*/ 24 h 2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6"/>
                <a:gd name="T13" fmla="*/ 0 h 24"/>
                <a:gd name="T14" fmla="*/ 36 w 36"/>
                <a:gd name="T15" fmla="*/ 24 h 2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6" h="24">
                  <a:moveTo>
                    <a:pt x="0" y="24"/>
                  </a:moveTo>
                  <a:lnTo>
                    <a:pt x="24" y="0"/>
                  </a:lnTo>
                  <a:lnTo>
                    <a:pt x="36" y="18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D1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5" name="Freeform 48"/>
            <p:cNvSpPr>
              <a:spLocks/>
            </p:cNvSpPr>
            <p:nvPr/>
          </p:nvSpPr>
          <p:spPr bwMode="auto">
            <a:xfrm>
              <a:off x="3468" y="1563"/>
              <a:ext cx="30" cy="48"/>
            </a:xfrm>
            <a:custGeom>
              <a:avLst/>
              <a:gdLst>
                <a:gd name="T0" fmla="*/ 6 w 30"/>
                <a:gd name="T1" fmla="*/ 0 h 48"/>
                <a:gd name="T2" fmla="*/ 0 w 30"/>
                <a:gd name="T3" fmla="*/ 6 h 48"/>
                <a:gd name="T4" fmla="*/ 0 w 30"/>
                <a:gd name="T5" fmla="*/ 6 h 48"/>
                <a:gd name="T6" fmla="*/ 0 w 30"/>
                <a:gd name="T7" fmla="*/ 18 h 48"/>
                <a:gd name="T8" fmla="*/ 0 w 30"/>
                <a:gd name="T9" fmla="*/ 24 h 48"/>
                <a:gd name="T10" fmla="*/ 0 w 30"/>
                <a:gd name="T11" fmla="*/ 30 h 48"/>
                <a:gd name="T12" fmla="*/ 6 w 30"/>
                <a:gd name="T13" fmla="*/ 36 h 48"/>
                <a:gd name="T14" fmla="*/ 6 w 30"/>
                <a:gd name="T15" fmla="*/ 36 h 48"/>
                <a:gd name="T16" fmla="*/ 12 w 30"/>
                <a:gd name="T17" fmla="*/ 42 h 48"/>
                <a:gd name="T18" fmla="*/ 18 w 30"/>
                <a:gd name="T19" fmla="*/ 48 h 48"/>
                <a:gd name="T20" fmla="*/ 24 w 30"/>
                <a:gd name="T21" fmla="*/ 48 h 48"/>
                <a:gd name="T22" fmla="*/ 30 w 30"/>
                <a:gd name="T23" fmla="*/ 48 h 48"/>
                <a:gd name="T24" fmla="*/ 30 w 30"/>
                <a:gd name="T25" fmla="*/ 48 h 4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0"/>
                <a:gd name="T40" fmla="*/ 0 h 48"/>
                <a:gd name="T41" fmla="*/ 30 w 30"/>
                <a:gd name="T42" fmla="*/ 48 h 4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0" h="48">
                  <a:moveTo>
                    <a:pt x="6" y="0"/>
                  </a:moveTo>
                  <a:lnTo>
                    <a:pt x="0" y="6"/>
                  </a:lnTo>
                  <a:lnTo>
                    <a:pt x="0" y="18"/>
                  </a:lnTo>
                  <a:lnTo>
                    <a:pt x="0" y="24"/>
                  </a:lnTo>
                  <a:lnTo>
                    <a:pt x="0" y="30"/>
                  </a:lnTo>
                  <a:lnTo>
                    <a:pt x="6" y="36"/>
                  </a:lnTo>
                  <a:lnTo>
                    <a:pt x="12" y="42"/>
                  </a:lnTo>
                  <a:lnTo>
                    <a:pt x="18" y="48"/>
                  </a:lnTo>
                  <a:lnTo>
                    <a:pt x="24" y="48"/>
                  </a:lnTo>
                  <a:lnTo>
                    <a:pt x="30" y="48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6" name="Freeform 49"/>
            <p:cNvSpPr>
              <a:spLocks/>
            </p:cNvSpPr>
            <p:nvPr/>
          </p:nvSpPr>
          <p:spPr bwMode="auto">
            <a:xfrm>
              <a:off x="3774" y="1527"/>
              <a:ext cx="42" cy="60"/>
            </a:xfrm>
            <a:custGeom>
              <a:avLst/>
              <a:gdLst>
                <a:gd name="T0" fmla="*/ 0 w 42"/>
                <a:gd name="T1" fmla="*/ 30 h 60"/>
                <a:gd name="T2" fmla="*/ 0 w 42"/>
                <a:gd name="T3" fmla="*/ 24 h 60"/>
                <a:gd name="T4" fmla="*/ 0 w 42"/>
                <a:gd name="T5" fmla="*/ 18 h 60"/>
                <a:gd name="T6" fmla="*/ 6 w 42"/>
                <a:gd name="T7" fmla="*/ 12 h 60"/>
                <a:gd name="T8" fmla="*/ 6 w 42"/>
                <a:gd name="T9" fmla="*/ 6 h 60"/>
                <a:gd name="T10" fmla="*/ 12 w 42"/>
                <a:gd name="T11" fmla="*/ 0 h 60"/>
                <a:gd name="T12" fmla="*/ 12 w 42"/>
                <a:gd name="T13" fmla="*/ 0 h 60"/>
                <a:gd name="T14" fmla="*/ 18 w 42"/>
                <a:gd name="T15" fmla="*/ 0 h 60"/>
                <a:gd name="T16" fmla="*/ 18 w 42"/>
                <a:gd name="T17" fmla="*/ 0 h 60"/>
                <a:gd name="T18" fmla="*/ 24 w 42"/>
                <a:gd name="T19" fmla="*/ 0 h 60"/>
                <a:gd name="T20" fmla="*/ 30 w 42"/>
                <a:gd name="T21" fmla="*/ 0 h 60"/>
                <a:gd name="T22" fmla="*/ 30 w 42"/>
                <a:gd name="T23" fmla="*/ 6 h 60"/>
                <a:gd name="T24" fmla="*/ 36 w 42"/>
                <a:gd name="T25" fmla="*/ 6 h 60"/>
                <a:gd name="T26" fmla="*/ 36 w 42"/>
                <a:gd name="T27" fmla="*/ 12 h 60"/>
                <a:gd name="T28" fmla="*/ 36 w 42"/>
                <a:gd name="T29" fmla="*/ 18 h 60"/>
                <a:gd name="T30" fmla="*/ 42 w 42"/>
                <a:gd name="T31" fmla="*/ 24 h 60"/>
                <a:gd name="T32" fmla="*/ 42 w 42"/>
                <a:gd name="T33" fmla="*/ 30 h 60"/>
                <a:gd name="T34" fmla="*/ 42 w 42"/>
                <a:gd name="T35" fmla="*/ 36 h 60"/>
                <a:gd name="T36" fmla="*/ 36 w 42"/>
                <a:gd name="T37" fmla="*/ 42 h 60"/>
                <a:gd name="T38" fmla="*/ 36 w 42"/>
                <a:gd name="T39" fmla="*/ 42 h 60"/>
                <a:gd name="T40" fmla="*/ 36 w 42"/>
                <a:gd name="T41" fmla="*/ 48 h 60"/>
                <a:gd name="T42" fmla="*/ 30 w 42"/>
                <a:gd name="T43" fmla="*/ 54 h 60"/>
                <a:gd name="T44" fmla="*/ 30 w 42"/>
                <a:gd name="T45" fmla="*/ 54 h 60"/>
                <a:gd name="T46" fmla="*/ 24 w 42"/>
                <a:gd name="T47" fmla="*/ 60 h 60"/>
                <a:gd name="T48" fmla="*/ 18 w 42"/>
                <a:gd name="T49" fmla="*/ 60 h 60"/>
                <a:gd name="T50" fmla="*/ 18 w 42"/>
                <a:gd name="T51" fmla="*/ 60 h 60"/>
                <a:gd name="T52" fmla="*/ 12 w 42"/>
                <a:gd name="T53" fmla="*/ 54 h 60"/>
                <a:gd name="T54" fmla="*/ 6 w 42"/>
                <a:gd name="T55" fmla="*/ 54 h 60"/>
                <a:gd name="T56" fmla="*/ 6 w 42"/>
                <a:gd name="T57" fmla="*/ 48 h 60"/>
                <a:gd name="T58" fmla="*/ 6 w 42"/>
                <a:gd name="T59" fmla="*/ 42 h 60"/>
                <a:gd name="T60" fmla="*/ 0 w 42"/>
                <a:gd name="T61" fmla="*/ 36 h 60"/>
                <a:gd name="T62" fmla="*/ 0 w 42"/>
                <a:gd name="T63" fmla="*/ 36 h 60"/>
                <a:gd name="T64" fmla="*/ 0 w 42"/>
                <a:gd name="T65" fmla="*/ 30 h 6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42"/>
                <a:gd name="T100" fmla="*/ 0 h 60"/>
                <a:gd name="T101" fmla="*/ 42 w 42"/>
                <a:gd name="T102" fmla="*/ 60 h 60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42" h="60">
                  <a:moveTo>
                    <a:pt x="0" y="30"/>
                  </a:moveTo>
                  <a:lnTo>
                    <a:pt x="0" y="24"/>
                  </a:lnTo>
                  <a:lnTo>
                    <a:pt x="0" y="18"/>
                  </a:lnTo>
                  <a:lnTo>
                    <a:pt x="6" y="12"/>
                  </a:lnTo>
                  <a:lnTo>
                    <a:pt x="6" y="6"/>
                  </a:lnTo>
                  <a:lnTo>
                    <a:pt x="12" y="0"/>
                  </a:lnTo>
                  <a:lnTo>
                    <a:pt x="18" y="0"/>
                  </a:lnTo>
                  <a:lnTo>
                    <a:pt x="24" y="0"/>
                  </a:lnTo>
                  <a:lnTo>
                    <a:pt x="30" y="0"/>
                  </a:lnTo>
                  <a:lnTo>
                    <a:pt x="30" y="6"/>
                  </a:lnTo>
                  <a:lnTo>
                    <a:pt x="36" y="6"/>
                  </a:lnTo>
                  <a:lnTo>
                    <a:pt x="36" y="12"/>
                  </a:lnTo>
                  <a:lnTo>
                    <a:pt x="36" y="18"/>
                  </a:lnTo>
                  <a:lnTo>
                    <a:pt x="42" y="24"/>
                  </a:lnTo>
                  <a:lnTo>
                    <a:pt x="42" y="30"/>
                  </a:lnTo>
                  <a:lnTo>
                    <a:pt x="42" y="36"/>
                  </a:lnTo>
                  <a:lnTo>
                    <a:pt x="36" y="42"/>
                  </a:lnTo>
                  <a:lnTo>
                    <a:pt x="36" y="48"/>
                  </a:lnTo>
                  <a:lnTo>
                    <a:pt x="30" y="54"/>
                  </a:lnTo>
                  <a:lnTo>
                    <a:pt x="24" y="60"/>
                  </a:lnTo>
                  <a:lnTo>
                    <a:pt x="18" y="60"/>
                  </a:lnTo>
                  <a:lnTo>
                    <a:pt x="12" y="54"/>
                  </a:lnTo>
                  <a:lnTo>
                    <a:pt x="6" y="54"/>
                  </a:lnTo>
                  <a:lnTo>
                    <a:pt x="6" y="48"/>
                  </a:lnTo>
                  <a:lnTo>
                    <a:pt x="6" y="42"/>
                  </a:lnTo>
                  <a:lnTo>
                    <a:pt x="0" y="36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7" name="Freeform 50"/>
            <p:cNvSpPr>
              <a:spLocks/>
            </p:cNvSpPr>
            <p:nvPr/>
          </p:nvSpPr>
          <p:spPr bwMode="auto">
            <a:xfrm>
              <a:off x="3774" y="1527"/>
              <a:ext cx="42" cy="60"/>
            </a:xfrm>
            <a:custGeom>
              <a:avLst/>
              <a:gdLst>
                <a:gd name="T0" fmla="*/ 0 w 42"/>
                <a:gd name="T1" fmla="*/ 30 h 60"/>
                <a:gd name="T2" fmla="*/ 0 w 42"/>
                <a:gd name="T3" fmla="*/ 24 h 60"/>
                <a:gd name="T4" fmla="*/ 0 w 42"/>
                <a:gd name="T5" fmla="*/ 18 h 60"/>
                <a:gd name="T6" fmla="*/ 6 w 42"/>
                <a:gd name="T7" fmla="*/ 12 h 60"/>
                <a:gd name="T8" fmla="*/ 6 w 42"/>
                <a:gd name="T9" fmla="*/ 6 h 60"/>
                <a:gd name="T10" fmla="*/ 12 w 42"/>
                <a:gd name="T11" fmla="*/ 0 h 60"/>
                <a:gd name="T12" fmla="*/ 12 w 42"/>
                <a:gd name="T13" fmla="*/ 0 h 60"/>
                <a:gd name="T14" fmla="*/ 18 w 42"/>
                <a:gd name="T15" fmla="*/ 0 h 60"/>
                <a:gd name="T16" fmla="*/ 18 w 42"/>
                <a:gd name="T17" fmla="*/ 0 h 60"/>
                <a:gd name="T18" fmla="*/ 24 w 42"/>
                <a:gd name="T19" fmla="*/ 0 h 60"/>
                <a:gd name="T20" fmla="*/ 30 w 42"/>
                <a:gd name="T21" fmla="*/ 0 h 60"/>
                <a:gd name="T22" fmla="*/ 30 w 42"/>
                <a:gd name="T23" fmla="*/ 6 h 60"/>
                <a:gd name="T24" fmla="*/ 36 w 42"/>
                <a:gd name="T25" fmla="*/ 6 h 60"/>
                <a:gd name="T26" fmla="*/ 36 w 42"/>
                <a:gd name="T27" fmla="*/ 12 h 60"/>
                <a:gd name="T28" fmla="*/ 36 w 42"/>
                <a:gd name="T29" fmla="*/ 18 h 60"/>
                <a:gd name="T30" fmla="*/ 42 w 42"/>
                <a:gd name="T31" fmla="*/ 24 h 60"/>
                <a:gd name="T32" fmla="*/ 42 w 42"/>
                <a:gd name="T33" fmla="*/ 30 h 60"/>
                <a:gd name="T34" fmla="*/ 42 w 42"/>
                <a:gd name="T35" fmla="*/ 36 h 60"/>
                <a:gd name="T36" fmla="*/ 36 w 42"/>
                <a:gd name="T37" fmla="*/ 42 h 60"/>
                <a:gd name="T38" fmla="*/ 36 w 42"/>
                <a:gd name="T39" fmla="*/ 42 h 60"/>
                <a:gd name="T40" fmla="*/ 36 w 42"/>
                <a:gd name="T41" fmla="*/ 48 h 60"/>
                <a:gd name="T42" fmla="*/ 30 w 42"/>
                <a:gd name="T43" fmla="*/ 54 h 60"/>
                <a:gd name="T44" fmla="*/ 30 w 42"/>
                <a:gd name="T45" fmla="*/ 54 h 60"/>
                <a:gd name="T46" fmla="*/ 24 w 42"/>
                <a:gd name="T47" fmla="*/ 60 h 60"/>
                <a:gd name="T48" fmla="*/ 18 w 42"/>
                <a:gd name="T49" fmla="*/ 60 h 60"/>
                <a:gd name="T50" fmla="*/ 18 w 42"/>
                <a:gd name="T51" fmla="*/ 60 h 60"/>
                <a:gd name="T52" fmla="*/ 12 w 42"/>
                <a:gd name="T53" fmla="*/ 54 h 60"/>
                <a:gd name="T54" fmla="*/ 6 w 42"/>
                <a:gd name="T55" fmla="*/ 54 h 60"/>
                <a:gd name="T56" fmla="*/ 6 w 42"/>
                <a:gd name="T57" fmla="*/ 48 h 60"/>
                <a:gd name="T58" fmla="*/ 6 w 42"/>
                <a:gd name="T59" fmla="*/ 42 h 60"/>
                <a:gd name="T60" fmla="*/ 0 w 42"/>
                <a:gd name="T61" fmla="*/ 36 h 60"/>
                <a:gd name="T62" fmla="*/ 0 w 42"/>
                <a:gd name="T63" fmla="*/ 36 h 60"/>
                <a:gd name="T64" fmla="*/ 0 w 42"/>
                <a:gd name="T65" fmla="*/ 30 h 6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42"/>
                <a:gd name="T100" fmla="*/ 0 h 60"/>
                <a:gd name="T101" fmla="*/ 42 w 42"/>
                <a:gd name="T102" fmla="*/ 60 h 60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42" h="60">
                  <a:moveTo>
                    <a:pt x="0" y="30"/>
                  </a:moveTo>
                  <a:lnTo>
                    <a:pt x="0" y="24"/>
                  </a:lnTo>
                  <a:lnTo>
                    <a:pt x="0" y="18"/>
                  </a:lnTo>
                  <a:lnTo>
                    <a:pt x="6" y="12"/>
                  </a:lnTo>
                  <a:lnTo>
                    <a:pt x="6" y="6"/>
                  </a:lnTo>
                  <a:lnTo>
                    <a:pt x="12" y="0"/>
                  </a:lnTo>
                  <a:lnTo>
                    <a:pt x="18" y="0"/>
                  </a:lnTo>
                  <a:lnTo>
                    <a:pt x="24" y="0"/>
                  </a:lnTo>
                  <a:lnTo>
                    <a:pt x="30" y="0"/>
                  </a:lnTo>
                  <a:lnTo>
                    <a:pt x="30" y="6"/>
                  </a:lnTo>
                  <a:lnTo>
                    <a:pt x="36" y="6"/>
                  </a:lnTo>
                  <a:lnTo>
                    <a:pt x="36" y="12"/>
                  </a:lnTo>
                  <a:lnTo>
                    <a:pt x="36" y="18"/>
                  </a:lnTo>
                  <a:lnTo>
                    <a:pt x="42" y="24"/>
                  </a:lnTo>
                  <a:lnTo>
                    <a:pt x="42" y="30"/>
                  </a:lnTo>
                  <a:lnTo>
                    <a:pt x="42" y="36"/>
                  </a:lnTo>
                  <a:lnTo>
                    <a:pt x="36" y="42"/>
                  </a:lnTo>
                  <a:lnTo>
                    <a:pt x="36" y="48"/>
                  </a:lnTo>
                  <a:lnTo>
                    <a:pt x="30" y="54"/>
                  </a:lnTo>
                  <a:lnTo>
                    <a:pt x="24" y="60"/>
                  </a:lnTo>
                  <a:lnTo>
                    <a:pt x="18" y="60"/>
                  </a:lnTo>
                  <a:lnTo>
                    <a:pt x="12" y="54"/>
                  </a:lnTo>
                  <a:lnTo>
                    <a:pt x="6" y="54"/>
                  </a:lnTo>
                  <a:lnTo>
                    <a:pt x="6" y="48"/>
                  </a:lnTo>
                  <a:lnTo>
                    <a:pt x="6" y="42"/>
                  </a:lnTo>
                  <a:lnTo>
                    <a:pt x="0" y="36"/>
                  </a:lnTo>
                  <a:lnTo>
                    <a:pt x="0" y="3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8" name="Freeform 51"/>
            <p:cNvSpPr>
              <a:spLocks/>
            </p:cNvSpPr>
            <p:nvPr/>
          </p:nvSpPr>
          <p:spPr bwMode="auto">
            <a:xfrm>
              <a:off x="3768" y="1527"/>
              <a:ext cx="24" cy="24"/>
            </a:xfrm>
            <a:custGeom>
              <a:avLst/>
              <a:gdLst>
                <a:gd name="T0" fmla="*/ 24 w 24"/>
                <a:gd name="T1" fmla="*/ 24 h 24"/>
                <a:gd name="T2" fmla="*/ 6 w 24"/>
                <a:gd name="T3" fmla="*/ 0 h 24"/>
                <a:gd name="T4" fmla="*/ 0 w 24"/>
                <a:gd name="T5" fmla="*/ 18 h 24"/>
                <a:gd name="T6" fmla="*/ 24 w 24"/>
                <a:gd name="T7" fmla="*/ 24 h 2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"/>
                <a:gd name="T13" fmla="*/ 0 h 24"/>
                <a:gd name="T14" fmla="*/ 24 w 24"/>
                <a:gd name="T15" fmla="*/ 24 h 2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" h="24">
                  <a:moveTo>
                    <a:pt x="24" y="24"/>
                  </a:moveTo>
                  <a:lnTo>
                    <a:pt x="6" y="0"/>
                  </a:lnTo>
                  <a:lnTo>
                    <a:pt x="0" y="18"/>
                  </a:lnTo>
                  <a:lnTo>
                    <a:pt x="24" y="24"/>
                  </a:lnTo>
                  <a:close/>
                </a:path>
              </a:pathLst>
            </a:custGeom>
            <a:solidFill>
              <a:srgbClr val="D1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9" name="Freeform 52"/>
            <p:cNvSpPr>
              <a:spLocks/>
            </p:cNvSpPr>
            <p:nvPr/>
          </p:nvSpPr>
          <p:spPr bwMode="auto">
            <a:xfrm>
              <a:off x="3810" y="1545"/>
              <a:ext cx="24" cy="48"/>
            </a:xfrm>
            <a:custGeom>
              <a:avLst/>
              <a:gdLst>
                <a:gd name="T0" fmla="*/ 18 w 24"/>
                <a:gd name="T1" fmla="*/ 0 h 48"/>
                <a:gd name="T2" fmla="*/ 18 w 24"/>
                <a:gd name="T3" fmla="*/ 0 h 48"/>
                <a:gd name="T4" fmla="*/ 18 w 24"/>
                <a:gd name="T5" fmla="*/ 6 h 48"/>
                <a:gd name="T6" fmla="*/ 24 w 24"/>
                <a:gd name="T7" fmla="*/ 18 h 48"/>
                <a:gd name="T8" fmla="*/ 18 w 24"/>
                <a:gd name="T9" fmla="*/ 24 h 48"/>
                <a:gd name="T10" fmla="*/ 18 w 24"/>
                <a:gd name="T11" fmla="*/ 30 h 48"/>
                <a:gd name="T12" fmla="*/ 18 w 24"/>
                <a:gd name="T13" fmla="*/ 36 h 48"/>
                <a:gd name="T14" fmla="*/ 12 w 24"/>
                <a:gd name="T15" fmla="*/ 36 h 48"/>
                <a:gd name="T16" fmla="*/ 12 w 24"/>
                <a:gd name="T17" fmla="*/ 42 h 48"/>
                <a:gd name="T18" fmla="*/ 6 w 24"/>
                <a:gd name="T19" fmla="*/ 48 h 48"/>
                <a:gd name="T20" fmla="*/ 6 w 24"/>
                <a:gd name="T21" fmla="*/ 48 h 48"/>
                <a:gd name="T22" fmla="*/ 0 w 24"/>
                <a:gd name="T23" fmla="*/ 48 h 48"/>
                <a:gd name="T24" fmla="*/ 0 w 24"/>
                <a:gd name="T25" fmla="*/ 48 h 4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"/>
                <a:gd name="T40" fmla="*/ 0 h 48"/>
                <a:gd name="T41" fmla="*/ 24 w 24"/>
                <a:gd name="T42" fmla="*/ 48 h 4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" h="48">
                  <a:moveTo>
                    <a:pt x="18" y="0"/>
                  </a:moveTo>
                  <a:lnTo>
                    <a:pt x="18" y="0"/>
                  </a:lnTo>
                  <a:lnTo>
                    <a:pt x="18" y="6"/>
                  </a:lnTo>
                  <a:lnTo>
                    <a:pt x="24" y="18"/>
                  </a:lnTo>
                  <a:lnTo>
                    <a:pt x="18" y="24"/>
                  </a:lnTo>
                  <a:lnTo>
                    <a:pt x="18" y="30"/>
                  </a:lnTo>
                  <a:lnTo>
                    <a:pt x="18" y="36"/>
                  </a:lnTo>
                  <a:lnTo>
                    <a:pt x="12" y="36"/>
                  </a:lnTo>
                  <a:lnTo>
                    <a:pt x="12" y="42"/>
                  </a:lnTo>
                  <a:lnTo>
                    <a:pt x="6" y="48"/>
                  </a:lnTo>
                  <a:lnTo>
                    <a:pt x="0" y="48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0" name="Freeform 53"/>
            <p:cNvSpPr>
              <a:spLocks/>
            </p:cNvSpPr>
            <p:nvPr/>
          </p:nvSpPr>
          <p:spPr bwMode="auto">
            <a:xfrm>
              <a:off x="3660" y="1503"/>
              <a:ext cx="6" cy="36"/>
            </a:xfrm>
            <a:custGeom>
              <a:avLst/>
              <a:gdLst>
                <a:gd name="T0" fmla="*/ 0 w 6"/>
                <a:gd name="T1" fmla="*/ 0 h 36"/>
                <a:gd name="T2" fmla="*/ 0 w 6"/>
                <a:gd name="T3" fmla="*/ 12 h 36"/>
                <a:gd name="T4" fmla="*/ 6 w 6"/>
                <a:gd name="T5" fmla="*/ 36 h 36"/>
                <a:gd name="T6" fmla="*/ 0 60000 65536"/>
                <a:gd name="T7" fmla="*/ 0 60000 65536"/>
                <a:gd name="T8" fmla="*/ 0 60000 65536"/>
                <a:gd name="T9" fmla="*/ 0 w 6"/>
                <a:gd name="T10" fmla="*/ 0 h 36"/>
                <a:gd name="T11" fmla="*/ 6 w 6"/>
                <a:gd name="T12" fmla="*/ 36 h 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" h="36">
                  <a:moveTo>
                    <a:pt x="0" y="0"/>
                  </a:moveTo>
                  <a:lnTo>
                    <a:pt x="0" y="12"/>
                  </a:lnTo>
                  <a:lnTo>
                    <a:pt x="6" y="36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1" name="Freeform 54"/>
            <p:cNvSpPr>
              <a:spLocks/>
            </p:cNvSpPr>
            <p:nvPr/>
          </p:nvSpPr>
          <p:spPr bwMode="auto">
            <a:xfrm>
              <a:off x="3390" y="1593"/>
              <a:ext cx="276" cy="222"/>
            </a:xfrm>
            <a:custGeom>
              <a:avLst/>
              <a:gdLst>
                <a:gd name="T0" fmla="*/ 276 w 276"/>
                <a:gd name="T1" fmla="*/ 0 h 222"/>
                <a:gd name="T2" fmla="*/ 276 w 276"/>
                <a:gd name="T3" fmla="*/ 24 h 222"/>
                <a:gd name="T4" fmla="*/ 276 w 276"/>
                <a:gd name="T5" fmla="*/ 48 h 222"/>
                <a:gd name="T6" fmla="*/ 270 w 276"/>
                <a:gd name="T7" fmla="*/ 72 h 222"/>
                <a:gd name="T8" fmla="*/ 270 w 276"/>
                <a:gd name="T9" fmla="*/ 96 h 222"/>
                <a:gd name="T10" fmla="*/ 264 w 276"/>
                <a:gd name="T11" fmla="*/ 120 h 222"/>
                <a:gd name="T12" fmla="*/ 258 w 276"/>
                <a:gd name="T13" fmla="*/ 144 h 222"/>
                <a:gd name="T14" fmla="*/ 228 w 276"/>
                <a:gd name="T15" fmla="*/ 156 h 222"/>
                <a:gd name="T16" fmla="*/ 198 w 276"/>
                <a:gd name="T17" fmla="*/ 168 h 222"/>
                <a:gd name="T18" fmla="*/ 162 w 276"/>
                <a:gd name="T19" fmla="*/ 180 h 222"/>
                <a:gd name="T20" fmla="*/ 132 w 276"/>
                <a:gd name="T21" fmla="*/ 192 h 222"/>
                <a:gd name="T22" fmla="*/ 96 w 276"/>
                <a:gd name="T23" fmla="*/ 198 h 222"/>
                <a:gd name="T24" fmla="*/ 66 w 276"/>
                <a:gd name="T25" fmla="*/ 210 h 222"/>
                <a:gd name="T26" fmla="*/ 30 w 276"/>
                <a:gd name="T27" fmla="*/ 216 h 222"/>
                <a:gd name="T28" fmla="*/ 0 w 276"/>
                <a:gd name="T29" fmla="*/ 222 h 222"/>
                <a:gd name="T30" fmla="*/ 0 w 276"/>
                <a:gd name="T31" fmla="*/ 222 h 22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76"/>
                <a:gd name="T49" fmla="*/ 0 h 222"/>
                <a:gd name="T50" fmla="*/ 276 w 276"/>
                <a:gd name="T51" fmla="*/ 222 h 222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76" h="222">
                  <a:moveTo>
                    <a:pt x="276" y="0"/>
                  </a:moveTo>
                  <a:lnTo>
                    <a:pt x="276" y="24"/>
                  </a:lnTo>
                  <a:lnTo>
                    <a:pt x="276" y="48"/>
                  </a:lnTo>
                  <a:lnTo>
                    <a:pt x="270" y="72"/>
                  </a:lnTo>
                  <a:lnTo>
                    <a:pt x="270" y="96"/>
                  </a:lnTo>
                  <a:lnTo>
                    <a:pt x="264" y="120"/>
                  </a:lnTo>
                  <a:lnTo>
                    <a:pt x="258" y="144"/>
                  </a:lnTo>
                  <a:lnTo>
                    <a:pt x="228" y="156"/>
                  </a:lnTo>
                  <a:lnTo>
                    <a:pt x="198" y="168"/>
                  </a:lnTo>
                  <a:lnTo>
                    <a:pt x="162" y="180"/>
                  </a:lnTo>
                  <a:lnTo>
                    <a:pt x="132" y="192"/>
                  </a:lnTo>
                  <a:lnTo>
                    <a:pt x="96" y="198"/>
                  </a:lnTo>
                  <a:lnTo>
                    <a:pt x="66" y="210"/>
                  </a:lnTo>
                  <a:lnTo>
                    <a:pt x="30" y="216"/>
                  </a:lnTo>
                  <a:lnTo>
                    <a:pt x="0" y="222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2" name="Freeform 55"/>
            <p:cNvSpPr>
              <a:spLocks/>
            </p:cNvSpPr>
            <p:nvPr/>
          </p:nvSpPr>
          <p:spPr bwMode="auto">
            <a:xfrm>
              <a:off x="3366" y="1497"/>
              <a:ext cx="258" cy="318"/>
            </a:xfrm>
            <a:custGeom>
              <a:avLst/>
              <a:gdLst>
                <a:gd name="T0" fmla="*/ 24 w 258"/>
                <a:gd name="T1" fmla="*/ 318 h 318"/>
                <a:gd name="T2" fmla="*/ 24 w 258"/>
                <a:gd name="T3" fmla="*/ 318 h 318"/>
                <a:gd name="T4" fmla="*/ 18 w 258"/>
                <a:gd name="T5" fmla="*/ 294 h 318"/>
                <a:gd name="T6" fmla="*/ 12 w 258"/>
                <a:gd name="T7" fmla="*/ 270 h 318"/>
                <a:gd name="T8" fmla="*/ 6 w 258"/>
                <a:gd name="T9" fmla="*/ 246 h 318"/>
                <a:gd name="T10" fmla="*/ 6 w 258"/>
                <a:gd name="T11" fmla="*/ 222 h 318"/>
                <a:gd name="T12" fmla="*/ 0 w 258"/>
                <a:gd name="T13" fmla="*/ 198 h 318"/>
                <a:gd name="T14" fmla="*/ 0 w 258"/>
                <a:gd name="T15" fmla="*/ 174 h 318"/>
                <a:gd name="T16" fmla="*/ 0 w 258"/>
                <a:gd name="T17" fmla="*/ 150 h 318"/>
                <a:gd name="T18" fmla="*/ 6 w 258"/>
                <a:gd name="T19" fmla="*/ 126 h 318"/>
                <a:gd name="T20" fmla="*/ 6 w 258"/>
                <a:gd name="T21" fmla="*/ 102 h 318"/>
                <a:gd name="T22" fmla="*/ 12 w 258"/>
                <a:gd name="T23" fmla="*/ 84 h 318"/>
                <a:gd name="T24" fmla="*/ 12 w 258"/>
                <a:gd name="T25" fmla="*/ 60 h 318"/>
                <a:gd name="T26" fmla="*/ 24 w 258"/>
                <a:gd name="T27" fmla="*/ 36 h 318"/>
                <a:gd name="T28" fmla="*/ 30 w 258"/>
                <a:gd name="T29" fmla="*/ 12 h 318"/>
                <a:gd name="T30" fmla="*/ 36 w 258"/>
                <a:gd name="T31" fmla="*/ 12 h 318"/>
                <a:gd name="T32" fmla="*/ 66 w 258"/>
                <a:gd name="T33" fmla="*/ 6 h 318"/>
                <a:gd name="T34" fmla="*/ 102 w 258"/>
                <a:gd name="T35" fmla="*/ 0 h 318"/>
                <a:gd name="T36" fmla="*/ 132 w 258"/>
                <a:gd name="T37" fmla="*/ 0 h 318"/>
                <a:gd name="T38" fmla="*/ 162 w 258"/>
                <a:gd name="T39" fmla="*/ 0 h 318"/>
                <a:gd name="T40" fmla="*/ 198 w 258"/>
                <a:gd name="T41" fmla="*/ 0 h 318"/>
                <a:gd name="T42" fmla="*/ 228 w 258"/>
                <a:gd name="T43" fmla="*/ 0 h 318"/>
                <a:gd name="T44" fmla="*/ 258 w 258"/>
                <a:gd name="T45" fmla="*/ 0 h 318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58"/>
                <a:gd name="T70" fmla="*/ 0 h 318"/>
                <a:gd name="T71" fmla="*/ 258 w 258"/>
                <a:gd name="T72" fmla="*/ 318 h 318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58" h="318">
                  <a:moveTo>
                    <a:pt x="24" y="318"/>
                  </a:moveTo>
                  <a:lnTo>
                    <a:pt x="24" y="318"/>
                  </a:lnTo>
                  <a:lnTo>
                    <a:pt x="18" y="294"/>
                  </a:lnTo>
                  <a:lnTo>
                    <a:pt x="12" y="270"/>
                  </a:lnTo>
                  <a:lnTo>
                    <a:pt x="6" y="246"/>
                  </a:lnTo>
                  <a:lnTo>
                    <a:pt x="6" y="222"/>
                  </a:lnTo>
                  <a:lnTo>
                    <a:pt x="0" y="198"/>
                  </a:lnTo>
                  <a:lnTo>
                    <a:pt x="0" y="174"/>
                  </a:lnTo>
                  <a:lnTo>
                    <a:pt x="0" y="150"/>
                  </a:lnTo>
                  <a:lnTo>
                    <a:pt x="6" y="126"/>
                  </a:lnTo>
                  <a:lnTo>
                    <a:pt x="6" y="102"/>
                  </a:lnTo>
                  <a:lnTo>
                    <a:pt x="12" y="84"/>
                  </a:lnTo>
                  <a:lnTo>
                    <a:pt x="12" y="60"/>
                  </a:lnTo>
                  <a:lnTo>
                    <a:pt x="24" y="36"/>
                  </a:lnTo>
                  <a:lnTo>
                    <a:pt x="30" y="12"/>
                  </a:lnTo>
                  <a:lnTo>
                    <a:pt x="36" y="12"/>
                  </a:lnTo>
                  <a:lnTo>
                    <a:pt x="66" y="6"/>
                  </a:lnTo>
                  <a:lnTo>
                    <a:pt x="102" y="0"/>
                  </a:lnTo>
                  <a:lnTo>
                    <a:pt x="132" y="0"/>
                  </a:lnTo>
                  <a:lnTo>
                    <a:pt x="162" y="0"/>
                  </a:lnTo>
                  <a:lnTo>
                    <a:pt x="198" y="0"/>
                  </a:lnTo>
                  <a:lnTo>
                    <a:pt x="228" y="0"/>
                  </a:lnTo>
                  <a:lnTo>
                    <a:pt x="258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3" name="Line 56"/>
            <p:cNvSpPr>
              <a:spLocks noChangeShapeType="1"/>
            </p:cNvSpPr>
            <p:nvPr/>
          </p:nvSpPr>
          <p:spPr bwMode="auto">
            <a:xfrm>
              <a:off x="3666" y="1587"/>
              <a:ext cx="6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4" name="Freeform 57"/>
            <p:cNvSpPr>
              <a:spLocks/>
            </p:cNvSpPr>
            <p:nvPr/>
          </p:nvSpPr>
          <p:spPr bwMode="auto">
            <a:xfrm>
              <a:off x="3672" y="1479"/>
              <a:ext cx="246" cy="186"/>
            </a:xfrm>
            <a:custGeom>
              <a:avLst/>
              <a:gdLst>
                <a:gd name="T0" fmla="*/ 0 w 246"/>
                <a:gd name="T1" fmla="*/ 78 h 186"/>
                <a:gd name="T2" fmla="*/ 54 w 246"/>
                <a:gd name="T3" fmla="*/ 78 h 186"/>
                <a:gd name="T4" fmla="*/ 60 w 246"/>
                <a:gd name="T5" fmla="*/ 18 h 186"/>
                <a:gd name="T6" fmla="*/ 66 w 246"/>
                <a:gd name="T7" fmla="*/ 18 h 186"/>
                <a:gd name="T8" fmla="*/ 78 w 246"/>
                <a:gd name="T9" fmla="*/ 12 h 186"/>
                <a:gd name="T10" fmla="*/ 96 w 246"/>
                <a:gd name="T11" fmla="*/ 6 h 186"/>
                <a:gd name="T12" fmla="*/ 114 w 246"/>
                <a:gd name="T13" fmla="*/ 6 h 186"/>
                <a:gd name="T14" fmla="*/ 132 w 246"/>
                <a:gd name="T15" fmla="*/ 6 h 186"/>
                <a:gd name="T16" fmla="*/ 150 w 246"/>
                <a:gd name="T17" fmla="*/ 0 h 186"/>
                <a:gd name="T18" fmla="*/ 168 w 246"/>
                <a:gd name="T19" fmla="*/ 6 h 186"/>
                <a:gd name="T20" fmla="*/ 186 w 246"/>
                <a:gd name="T21" fmla="*/ 6 h 186"/>
                <a:gd name="T22" fmla="*/ 204 w 246"/>
                <a:gd name="T23" fmla="*/ 6 h 186"/>
                <a:gd name="T24" fmla="*/ 222 w 246"/>
                <a:gd name="T25" fmla="*/ 12 h 186"/>
                <a:gd name="T26" fmla="*/ 240 w 246"/>
                <a:gd name="T27" fmla="*/ 18 h 186"/>
                <a:gd name="T28" fmla="*/ 240 w 246"/>
                <a:gd name="T29" fmla="*/ 42 h 186"/>
                <a:gd name="T30" fmla="*/ 240 w 246"/>
                <a:gd name="T31" fmla="*/ 66 h 186"/>
                <a:gd name="T32" fmla="*/ 246 w 246"/>
                <a:gd name="T33" fmla="*/ 96 h 186"/>
                <a:gd name="T34" fmla="*/ 246 w 246"/>
                <a:gd name="T35" fmla="*/ 126 h 186"/>
                <a:gd name="T36" fmla="*/ 246 w 246"/>
                <a:gd name="T37" fmla="*/ 156 h 186"/>
                <a:gd name="T38" fmla="*/ 240 w 246"/>
                <a:gd name="T39" fmla="*/ 186 h 18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246"/>
                <a:gd name="T61" fmla="*/ 0 h 186"/>
                <a:gd name="T62" fmla="*/ 246 w 246"/>
                <a:gd name="T63" fmla="*/ 186 h 18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246" h="186">
                  <a:moveTo>
                    <a:pt x="0" y="78"/>
                  </a:moveTo>
                  <a:lnTo>
                    <a:pt x="54" y="78"/>
                  </a:lnTo>
                  <a:lnTo>
                    <a:pt x="60" y="18"/>
                  </a:lnTo>
                  <a:lnTo>
                    <a:pt x="66" y="18"/>
                  </a:lnTo>
                  <a:lnTo>
                    <a:pt x="78" y="12"/>
                  </a:lnTo>
                  <a:lnTo>
                    <a:pt x="96" y="6"/>
                  </a:lnTo>
                  <a:lnTo>
                    <a:pt x="114" y="6"/>
                  </a:lnTo>
                  <a:lnTo>
                    <a:pt x="132" y="6"/>
                  </a:lnTo>
                  <a:lnTo>
                    <a:pt x="150" y="0"/>
                  </a:lnTo>
                  <a:lnTo>
                    <a:pt x="168" y="6"/>
                  </a:lnTo>
                  <a:lnTo>
                    <a:pt x="186" y="6"/>
                  </a:lnTo>
                  <a:lnTo>
                    <a:pt x="204" y="6"/>
                  </a:lnTo>
                  <a:lnTo>
                    <a:pt x="222" y="12"/>
                  </a:lnTo>
                  <a:lnTo>
                    <a:pt x="240" y="18"/>
                  </a:lnTo>
                  <a:lnTo>
                    <a:pt x="240" y="42"/>
                  </a:lnTo>
                  <a:lnTo>
                    <a:pt x="240" y="66"/>
                  </a:lnTo>
                  <a:lnTo>
                    <a:pt x="246" y="96"/>
                  </a:lnTo>
                  <a:lnTo>
                    <a:pt x="246" y="126"/>
                  </a:lnTo>
                  <a:lnTo>
                    <a:pt x="246" y="156"/>
                  </a:lnTo>
                  <a:lnTo>
                    <a:pt x="240" y="186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5" name="Freeform 58"/>
            <p:cNvSpPr>
              <a:spLocks/>
            </p:cNvSpPr>
            <p:nvPr/>
          </p:nvSpPr>
          <p:spPr bwMode="auto">
            <a:xfrm>
              <a:off x="3108" y="1587"/>
              <a:ext cx="258" cy="36"/>
            </a:xfrm>
            <a:custGeom>
              <a:avLst/>
              <a:gdLst>
                <a:gd name="T0" fmla="*/ 258 w 258"/>
                <a:gd name="T1" fmla="*/ 36 h 36"/>
                <a:gd name="T2" fmla="*/ 210 w 258"/>
                <a:gd name="T3" fmla="*/ 30 h 36"/>
                <a:gd name="T4" fmla="*/ 168 w 258"/>
                <a:gd name="T5" fmla="*/ 18 h 36"/>
                <a:gd name="T6" fmla="*/ 126 w 258"/>
                <a:gd name="T7" fmla="*/ 12 h 36"/>
                <a:gd name="T8" fmla="*/ 78 w 258"/>
                <a:gd name="T9" fmla="*/ 6 h 36"/>
                <a:gd name="T10" fmla="*/ 36 w 258"/>
                <a:gd name="T11" fmla="*/ 0 h 36"/>
                <a:gd name="T12" fmla="*/ 0 w 258"/>
                <a:gd name="T13" fmla="*/ 0 h 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58"/>
                <a:gd name="T22" fmla="*/ 0 h 36"/>
                <a:gd name="T23" fmla="*/ 258 w 258"/>
                <a:gd name="T24" fmla="*/ 36 h 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58" h="36">
                  <a:moveTo>
                    <a:pt x="258" y="36"/>
                  </a:moveTo>
                  <a:lnTo>
                    <a:pt x="210" y="30"/>
                  </a:lnTo>
                  <a:lnTo>
                    <a:pt x="168" y="18"/>
                  </a:lnTo>
                  <a:lnTo>
                    <a:pt x="126" y="12"/>
                  </a:lnTo>
                  <a:lnTo>
                    <a:pt x="78" y="6"/>
                  </a:lnTo>
                  <a:lnTo>
                    <a:pt x="36" y="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6" name="Freeform 59"/>
            <p:cNvSpPr>
              <a:spLocks/>
            </p:cNvSpPr>
            <p:nvPr/>
          </p:nvSpPr>
          <p:spPr bwMode="auto">
            <a:xfrm>
              <a:off x="3576" y="1941"/>
              <a:ext cx="204" cy="60"/>
            </a:xfrm>
            <a:custGeom>
              <a:avLst/>
              <a:gdLst>
                <a:gd name="T0" fmla="*/ 0 w 204"/>
                <a:gd name="T1" fmla="*/ 0 h 60"/>
                <a:gd name="T2" fmla="*/ 12 w 204"/>
                <a:gd name="T3" fmla="*/ 12 h 60"/>
                <a:gd name="T4" fmla="*/ 24 w 204"/>
                <a:gd name="T5" fmla="*/ 24 h 60"/>
                <a:gd name="T6" fmla="*/ 36 w 204"/>
                <a:gd name="T7" fmla="*/ 30 h 60"/>
                <a:gd name="T8" fmla="*/ 54 w 204"/>
                <a:gd name="T9" fmla="*/ 36 h 60"/>
                <a:gd name="T10" fmla="*/ 66 w 204"/>
                <a:gd name="T11" fmla="*/ 42 h 60"/>
                <a:gd name="T12" fmla="*/ 78 w 204"/>
                <a:gd name="T13" fmla="*/ 48 h 60"/>
                <a:gd name="T14" fmla="*/ 96 w 204"/>
                <a:gd name="T15" fmla="*/ 54 h 60"/>
                <a:gd name="T16" fmla="*/ 108 w 204"/>
                <a:gd name="T17" fmla="*/ 60 h 60"/>
                <a:gd name="T18" fmla="*/ 126 w 204"/>
                <a:gd name="T19" fmla="*/ 60 h 60"/>
                <a:gd name="T20" fmla="*/ 144 w 204"/>
                <a:gd name="T21" fmla="*/ 60 h 60"/>
                <a:gd name="T22" fmla="*/ 156 w 204"/>
                <a:gd name="T23" fmla="*/ 60 h 60"/>
                <a:gd name="T24" fmla="*/ 174 w 204"/>
                <a:gd name="T25" fmla="*/ 60 h 60"/>
                <a:gd name="T26" fmla="*/ 186 w 204"/>
                <a:gd name="T27" fmla="*/ 60 h 60"/>
                <a:gd name="T28" fmla="*/ 204 w 204"/>
                <a:gd name="T29" fmla="*/ 54 h 6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04"/>
                <a:gd name="T46" fmla="*/ 0 h 60"/>
                <a:gd name="T47" fmla="*/ 204 w 204"/>
                <a:gd name="T48" fmla="*/ 60 h 6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04" h="60">
                  <a:moveTo>
                    <a:pt x="0" y="0"/>
                  </a:moveTo>
                  <a:lnTo>
                    <a:pt x="12" y="12"/>
                  </a:lnTo>
                  <a:lnTo>
                    <a:pt x="24" y="24"/>
                  </a:lnTo>
                  <a:lnTo>
                    <a:pt x="36" y="30"/>
                  </a:lnTo>
                  <a:lnTo>
                    <a:pt x="54" y="36"/>
                  </a:lnTo>
                  <a:lnTo>
                    <a:pt x="66" y="42"/>
                  </a:lnTo>
                  <a:lnTo>
                    <a:pt x="78" y="48"/>
                  </a:lnTo>
                  <a:lnTo>
                    <a:pt x="96" y="54"/>
                  </a:lnTo>
                  <a:lnTo>
                    <a:pt x="108" y="60"/>
                  </a:lnTo>
                  <a:lnTo>
                    <a:pt x="126" y="60"/>
                  </a:lnTo>
                  <a:lnTo>
                    <a:pt x="144" y="60"/>
                  </a:lnTo>
                  <a:lnTo>
                    <a:pt x="156" y="60"/>
                  </a:lnTo>
                  <a:lnTo>
                    <a:pt x="174" y="60"/>
                  </a:lnTo>
                  <a:lnTo>
                    <a:pt x="186" y="60"/>
                  </a:lnTo>
                  <a:lnTo>
                    <a:pt x="204" y="54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7" name="Freeform 60"/>
            <p:cNvSpPr>
              <a:spLocks/>
            </p:cNvSpPr>
            <p:nvPr/>
          </p:nvSpPr>
          <p:spPr bwMode="auto">
            <a:xfrm>
              <a:off x="2940" y="1587"/>
              <a:ext cx="570" cy="588"/>
            </a:xfrm>
            <a:custGeom>
              <a:avLst/>
              <a:gdLst>
                <a:gd name="T0" fmla="*/ 156 w 570"/>
                <a:gd name="T1" fmla="*/ 0 h 588"/>
                <a:gd name="T2" fmla="*/ 144 w 570"/>
                <a:gd name="T3" fmla="*/ 0 h 588"/>
                <a:gd name="T4" fmla="*/ 126 w 570"/>
                <a:gd name="T5" fmla="*/ 0 h 588"/>
                <a:gd name="T6" fmla="*/ 114 w 570"/>
                <a:gd name="T7" fmla="*/ 6 h 588"/>
                <a:gd name="T8" fmla="*/ 102 w 570"/>
                <a:gd name="T9" fmla="*/ 18 h 588"/>
                <a:gd name="T10" fmla="*/ 96 w 570"/>
                <a:gd name="T11" fmla="*/ 30 h 588"/>
                <a:gd name="T12" fmla="*/ 96 w 570"/>
                <a:gd name="T13" fmla="*/ 48 h 588"/>
                <a:gd name="T14" fmla="*/ 96 w 570"/>
                <a:gd name="T15" fmla="*/ 60 h 588"/>
                <a:gd name="T16" fmla="*/ 108 w 570"/>
                <a:gd name="T17" fmla="*/ 72 h 588"/>
                <a:gd name="T18" fmla="*/ 114 w 570"/>
                <a:gd name="T19" fmla="*/ 84 h 588"/>
                <a:gd name="T20" fmla="*/ 90 w 570"/>
                <a:gd name="T21" fmla="*/ 102 h 588"/>
                <a:gd name="T22" fmla="*/ 66 w 570"/>
                <a:gd name="T23" fmla="*/ 126 h 588"/>
                <a:gd name="T24" fmla="*/ 42 w 570"/>
                <a:gd name="T25" fmla="*/ 150 h 588"/>
                <a:gd name="T26" fmla="*/ 30 w 570"/>
                <a:gd name="T27" fmla="*/ 180 h 588"/>
                <a:gd name="T28" fmla="*/ 12 w 570"/>
                <a:gd name="T29" fmla="*/ 210 h 588"/>
                <a:gd name="T30" fmla="*/ 6 w 570"/>
                <a:gd name="T31" fmla="*/ 240 h 588"/>
                <a:gd name="T32" fmla="*/ 0 w 570"/>
                <a:gd name="T33" fmla="*/ 276 h 588"/>
                <a:gd name="T34" fmla="*/ 6 w 570"/>
                <a:gd name="T35" fmla="*/ 306 h 588"/>
                <a:gd name="T36" fmla="*/ 12 w 570"/>
                <a:gd name="T37" fmla="*/ 342 h 588"/>
                <a:gd name="T38" fmla="*/ 18 w 570"/>
                <a:gd name="T39" fmla="*/ 372 h 588"/>
                <a:gd name="T40" fmla="*/ 36 w 570"/>
                <a:gd name="T41" fmla="*/ 402 h 588"/>
                <a:gd name="T42" fmla="*/ 84 w 570"/>
                <a:gd name="T43" fmla="*/ 450 h 588"/>
                <a:gd name="T44" fmla="*/ 126 w 570"/>
                <a:gd name="T45" fmla="*/ 486 h 588"/>
                <a:gd name="T46" fmla="*/ 174 w 570"/>
                <a:gd name="T47" fmla="*/ 510 h 588"/>
                <a:gd name="T48" fmla="*/ 222 w 570"/>
                <a:gd name="T49" fmla="*/ 534 h 588"/>
                <a:gd name="T50" fmla="*/ 270 w 570"/>
                <a:gd name="T51" fmla="*/ 558 h 588"/>
                <a:gd name="T52" fmla="*/ 324 w 570"/>
                <a:gd name="T53" fmla="*/ 570 h 588"/>
                <a:gd name="T54" fmla="*/ 378 w 570"/>
                <a:gd name="T55" fmla="*/ 582 h 588"/>
                <a:gd name="T56" fmla="*/ 432 w 570"/>
                <a:gd name="T57" fmla="*/ 588 h 588"/>
                <a:gd name="T58" fmla="*/ 486 w 570"/>
                <a:gd name="T59" fmla="*/ 588 h 588"/>
                <a:gd name="T60" fmla="*/ 534 w 570"/>
                <a:gd name="T61" fmla="*/ 588 h 588"/>
                <a:gd name="T62" fmla="*/ 570 w 570"/>
                <a:gd name="T63" fmla="*/ 582 h 588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570"/>
                <a:gd name="T97" fmla="*/ 0 h 588"/>
                <a:gd name="T98" fmla="*/ 570 w 570"/>
                <a:gd name="T99" fmla="*/ 588 h 588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570" h="588">
                  <a:moveTo>
                    <a:pt x="162" y="0"/>
                  </a:moveTo>
                  <a:lnTo>
                    <a:pt x="156" y="0"/>
                  </a:lnTo>
                  <a:lnTo>
                    <a:pt x="150" y="0"/>
                  </a:lnTo>
                  <a:lnTo>
                    <a:pt x="144" y="0"/>
                  </a:lnTo>
                  <a:lnTo>
                    <a:pt x="138" y="0"/>
                  </a:lnTo>
                  <a:lnTo>
                    <a:pt x="126" y="0"/>
                  </a:lnTo>
                  <a:lnTo>
                    <a:pt x="120" y="6"/>
                  </a:lnTo>
                  <a:lnTo>
                    <a:pt x="114" y="6"/>
                  </a:lnTo>
                  <a:lnTo>
                    <a:pt x="108" y="12"/>
                  </a:lnTo>
                  <a:lnTo>
                    <a:pt x="102" y="18"/>
                  </a:lnTo>
                  <a:lnTo>
                    <a:pt x="102" y="24"/>
                  </a:lnTo>
                  <a:lnTo>
                    <a:pt x="96" y="30"/>
                  </a:lnTo>
                  <a:lnTo>
                    <a:pt x="96" y="36"/>
                  </a:lnTo>
                  <a:lnTo>
                    <a:pt x="96" y="48"/>
                  </a:lnTo>
                  <a:lnTo>
                    <a:pt x="96" y="54"/>
                  </a:lnTo>
                  <a:lnTo>
                    <a:pt x="96" y="60"/>
                  </a:lnTo>
                  <a:lnTo>
                    <a:pt x="102" y="66"/>
                  </a:lnTo>
                  <a:lnTo>
                    <a:pt x="108" y="72"/>
                  </a:lnTo>
                  <a:lnTo>
                    <a:pt x="108" y="78"/>
                  </a:lnTo>
                  <a:lnTo>
                    <a:pt x="114" y="84"/>
                  </a:lnTo>
                  <a:lnTo>
                    <a:pt x="102" y="90"/>
                  </a:lnTo>
                  <a:lnTo>
                    <a:pt x="90" y="102"/>
                  </a:lnTo>
                  <a:lnTo>
                    <a:pt x="78" y="114"/>
                  </a:lnTo>
                  <a:lnTo>
                    <a:pt x="66" y="126"/>
                  </a:lnTo>
                  <a:lnTo>
                    <a:pt x="54" y="138"/>
                  </a:lnTo>
                  <a:lnTo>
                    <a:pt x="42" y="150"/>
                  </a:lnTo>
                  <a:lnTo>
                    <a:pt x="36" y="168"/>
                  </a:lnTo>
                  <a:lnTo>
                    <a:pt x="30" y="180"/>
                  </a:lnTo>
                  <a:lnTo>
                    <a:pt x="18" y="192"/>
                  </a:lnTo>
                  <a:lnTo>
                    <a:pt x="12" y="210"/>
                  </a:lnTo>
                  <a:lnTo>
                    <a:pt x="12" y="228"/>
                  </a:lnTo>
                  <a:lnTo>
                    <a:pt x="6" y="240"/>
                  </a:lnTo>
                  <a:lnTo>
                    <a:pt x="6" y="258"/>
                  </a:lnTo>
                  <a:lnTo>
                    <a:pt x="0" y="276"/>
                  </a:lnTo>
                  <a:lnTo>
                    <a:pt x="0" y="294"/>
                  </a:lnTo>
                  <a:lnTo>
                    <a:pt x="6" y="306"/>
                  </a:lnTo>
                  <a:lnTo>
                    <a:pt x="6" y="324"/>
                  </a:lnTo>
                  <a:lnTo>
                    <a:pt x="12" y="342"/>
                  </a:lnTo>
                  <a:lnTo>
                    <a:pt x="12" y="360"/>
                  </a:lnTo>
                  <a:lnTo>
                    <a:pt x="18" y="372"/>
                  </a:lnTo>
                  <a:lnTo>
                    <a:pt x="24" y="390"/>
                  </a:lnTo>
                  <a:lnTo>
                    <a:pt x="36" y="402"/>
                  </a:lnTo>
                  <a:lnTo>
                    <a:pt x="54" y="426"/>
                  </a:lnTo>
                  <a:lnTo>
                    <a:pt x="84" y="450"/>
                  </a:lnTo>
                  <a:lnTo>
                    <a:pt x="102" y="468"/>
                  </a:lnTo>
                  <a:lnTo>
                    <a:pt x="126" y="486"/>
                  </a:lnTo>
                  <a:lnTo>
                    <a:pt x="150" y="498"/>
                  </a:lnTo>
                  <a:lnTo>
                    <a:pt x="174" y="510"/>
                  </a:lnTo>
                  <a:lnTo>
                    <a:pt x="198" y="522"/>
                  </a:lnTo>
                  <a:lnTo>
                    <a:pt x="222" y="534"/>
                  </a:lnTo>
                  <a:lnTo>
                    <a:pt x="246" y="546"/>
                  </a:lnTo>
                  <a:lnTo>
                    <a:pt x="270" y="558"/>
                  </a:lnTo>
                  <a:lnTo>
                    <a:pt x="294" y="564"/>
                  </a:lnTo>
                  <a:lnTo>
                    <a:pt x="324" y="570"/>
                  </a:lnTo>
                  <a:lnTo>
                    <a:pt x="348" y="576"/>
                  </a:lnTo>
                  <a:lnTo>
                    <a:pt x="378" y="582"/>
                  </a:lnTo>
                  <a:lnTo>
                    <a:pt x="402" y="588"/>
                  </a:lnTo>
                  <a:lnTo>
                    <a:pt x="432" y="588"/>
                  </a:lnTo>
                  <a:lnTo>
                    <a:pt x="456" y="588"/>
                  </a:lnTo>
                  <a:lnTo>
                    <a:pt x="486" y="588"/>
                  </a:lnTo>
                  <a:lnTo>
                    <a:pt x="510" y="588"/>
                  </a:lnTo>
                  <a:lnTo>
                    <a:pt x="534" y="588"/>
                  </a:lnTo>
                  <a:lnTo>
                    <a:pt x="564" y="582"/>
                  </a:lnTo>
                  <a:lnTo>
                    <a:pt x="570" y="582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8" name="Freeform 61"/>
            <p:cNvSpPr>
              <a:spLocks/>
            </p:cNvSpPr>
            <p:nvPr/>
          </p:nvSpPr>
          <p:spPr bwMode="auto">
            <a:xfrm>
              <a:off x="3714" y="1425"/>
              <a:ext cx="72" cy="54"/>
            </a:xfrm>
            <a:custGeom>
              <a:avLst/>
              <a:gdLst>
                <a:gd name="T0" fmla="*/ 72 w 72"/>
                <a:gd name="T1" fmla="*/ 54 h 54"/>
                <a:gd name="T2" fmla="*/ 60 w 72"/>
                <a:gd name="T3" fmla="*/ 42 h 54"/>
                <a:gd name="T4" fmla="*/ 48 w 72"/>
                <a:gd name="T5" fmla="*/ 30 h 54"/>
                <a:gd name="T6" fmla="*/ 30 w 72"/>
                <a:gd name="T7" fmla="*/ 18 h 54"/>
                <a:gd name="T8" fmla="*/ 18 w 72"/>
                <a:gd name="T9" fmla="*/ 6 h 54"/>
                <a:gd name="T10" fmla="*/ 0 w 72"/>
                <a:gd name="T11" fmla="*/ 0 h 5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54"/>
                <a:gd name="T20" fmla="*/ 72 w 72"/>
                <a:gd name="T21" fmla="*/ 54 h 5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54">
                  <a:moveTo>
                    <a:pt x="72" y="54"/>
                  </a:moveTo>
                  <a:lnTo>
                    <a:pt x="60" y="42"/>
                  </a:lnTo>
                  <a:lnTo>
                    <a:pt x="48" y="30"/>
                  </a:lnTo>
                  <a:lnTo>
                    <a:pt x="30" y="18"/>
                  </a:lnTo>
                  <a:lnTo>
                    <a:pt x="18" y="6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9" name="Freeform 62"/>
            <p:cNvSpPr>
              <a:spLocks/>
            </p:cNvSpPr>
            <p:nvPr/>
          </p:nvSpPr>
          <p:spPr bwMode="auto">
            <a:xfrm>
              <a:off x="3948" y="1821"/>
              <a:ext cx="48" cy="222"/>
            </a:xfrm>
            <a:custGeom>
              <a:avLst/>
              <a:gdLst>
                <a:gd name="T0" fmla="*/ 12 w 48"/>
                <a:gd name="T1" fmla="*/ 222 h 222"/>
                <a:gd name="T2" fmla="*/ 24 w 48"/>
                <a:gd name="T3" fmla="*/ 210 h 222"/>
                <a:gd name="T4" fmla="*/ 30 w 48"/>
                <a:gd name="T5" fmla="*/ 198 h 222"/>
                <a:gd name="T6" fmla="*/ 36 w 48"/>
                <a:gd name="T7" fmla="*/ 186 h 222"/>
                <a:gd name="T8" fmla="*/ 42 w 48"/>
                <a:gd name="T9" fmla="*/ 168 h 222"/>
                <a:gd name="T10" fmla="*/ 42 w 48"/>
                <a:gd name="T11" fmla="*/ 156 h 222"/>
                <a:gd name="T12" fmla="*/ 48 w 48"/>
                <a:gd name="T13" fmla="*/ 144 h 222"/>
                <a:gd name="T14" fmla="*/ 48 w 48"/>
                <a:gd name="T15" fmla="*/ 126 h 222"/>
                <a:gd name="T16" fmla="*/ 48 w 48"/>
                <a:gd name="T17" fmla="*/ 114 h 222"/>
                <a:gd name="T18" fmla="*/ 48 w 48"/>
                <a:gd name="T19" fmla="*/ 102 h 222"/>
                <a:gd name="T20" fmla="*/ 42 w 48"/>
                <a:gd name="T21" fmla="*/ 84 h 222"/>
                <a:gd name="T22" fmla="*/ 42 w 48"/>
                <a:gd name="T23" fmla="*/ 72 h 222"/>
                <a:gd name="T24" fmla="*/ 36 w 48"/>
                <a:gd name="T25" fmla="*/ 60 h 222"/>
                <a:gd name="T26" fmla="*/ 30 w 48"/>
                <a:gd name="T27" fmla="*/ 48 h 222"/>
                <a:gd name="T28" fmla="*/ 24 w 48"/>
                <a:gd name="T29" fmla="*/ 36 h 222"/>
                <a:gd name="T30" fmla="*/ 18 w 48"/>
                <a:gd name="T31" fmla="*/ 24 h 222"/>
                <a:gd name="T32" fmla="*/ 6 w 48"/>
                <a:gd name="T33" fmla="*/ 12 h 222"/>
                <a:gd name="T34" fmla="*/ 0 w 48"/>
                <a:gd name="T35" fmla="*/ 0 h 22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8"/>
                <a:gd name="T55" fmla="*/ 0 h 222"/>
                <a:gd name="T56" fmla="*/ 48 w 48"/>
                <a:gd name="T57" fmla="*/ 222 h 22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8" h="222">
                  <a:moveTo>
                    <a:pt x="12" y="222"/>
                  </a:moveTo>
                  <a:lnTo>
                    <a:pt x="24" y="210"/>
                  </a:lnTo>
                  <a:lnTo>
                    <a:pt x="30" y="198"/>
                  </a:lnTo>
                  <a:lnTo>
                    <a:pt x="36" y="186"/>
                  </a:lnTo>
                  <a:lnTo>
                    <a:pt x="42" y="168"/>
                  </a:lnTo>
                  <a:lnTo>
                    <a:pt x="42" y="156"/>
                  </a:lnTo>
                  <a:lnTo>
                    <a:pt x="48" y="144"/>
                  </a:lnTo>
                  <a:lnTo>
                    <a:pt x="48" y="126"/>
                  </a:lnTo>
                  <a:lnTo>
                    <a:pt x="48" y="114"/>
                  </a:lnTo>
                  <a:lnTo>
                    <a:pt x="48" y="102"/>
                  </a:lnTo>
                  <a:lnTo>
                    <a:pt x="42" y="84"/>
                  </a:lnTo>
                  <a:lnTo>
                    <a:pt x="42" y="72"/>
                  </a:lnTo>
                  <a:lnTo>
                    <a:pt x="36" y="60"/>
                  </a:lnTo>
                  <a:lnTo>
                    <a:pt x="30" y="48"/>
                  </a:lnTo>
                  <a:lnTo>
                    <a:pt x="24" y="36"/>
                  </a:lnTo>
                  <a:lnTo>
                    <a:pt x="18" y="24"/>
                  </a:lnTo>
                  <a:lnTo>
                    <a:pt x="6" y="12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50" name="Freeform 63"/>
            <p:cNvSpPr>
              <a:spLocks/>
            </p:cNvSpPr>
            <p:nvPr/>
          </p:nvSpPr>
          <p:spPr bwMode="auto">
            <a:xfrm>
              <a:off x="3774" y="2019"/>
              <a:ext cx="336" cy="234"/>
            </a:xfrm>
            <a:custGeom>
              <a:avLst/>
              <a:gdLst>
                <a:gd name="T0" fmla="*/ 0 w 336"/>
                <a:gd name="T1" fmla="*/ 156 h 234"/>
                <a:gd name="T2" fmla="*/ 30 w 336"/>
                <a:gd name="T3" fmla="*/ 144 h 234"/>
                <a:gd name="T4" fmla="*/ 60 w 336"/>
                <a:gd name="T5" fmla="*/ 138 h 234"/>
                <a:gd name="T6" fmla="*/ 90 w 336"/>
                <a:gd name="T7" fmla="*/ 120 h 234"/>
                <a:gd name="T8" fmla="*/ 102 w 336"/>
                <a:gd name="T9" fmla="*/ 102 h 234"/>
                <a:gd name="T10" fmla="*/ 108 w 336"/>
                <a:gd name="T11" fmla="*/ 78 h 234"/>
                <a:gd name="T12" fmla="*/ 132 w 336"/>
                <a:gd name="T13" fmla="*/ 42 h 234"/>
                <a:gd name="T14" fmla="*/ 156 w 336"/>
                <a:gd name="T15" fmla="*/ 18 h 234"/>
                <a:gd name="T16" fmla="*/ 174 w 336"/>
                <a:gd name="T17" fmla="*/ 6 h 234"/>
                <a:gd name="T18" fmla="*/ 198 w 336"/>
                <a:gd name="T19" fmla="*/ 0 h 234"/>
                <a:gd name="T20" fmla="*/ 216 w 336"/>
                <a:gd name="T21" fmla="*/ 0 h 234"/>
                <a:gd name="T22" fmla="*/ 240 w 336"/>
                <a:gd name="T23" fmla="*/ 6 h 234"/>
                <a:gd name="T24" fmla="*/ 258 w 336"/>
                <a:gd name="T25" fmla="*/ 18 h 234"/>
                <a:gd name="T26" fmla="*/ 276 w 336"/>
                <a:gd name="T27" fmla="*/ 30 h 234"/>
                <a:gd name="T28" fmla="*/ 294 w 336"/>
                <a:gd name="T29" fmla="*/ 42 h 234"/>
                <a:gd name="T30" fmla="*/ 306 w 336"/>
                <a:gd name="T31" fmla="*/ 66 h 234"/>
                <a:gd name="T32" fmla="*/ 300 w 336"/>
                <a:gd name="T33" fmla="*/ 84 h 234"/>
                <a:gd name="T34" fmla="*/ 318 w 336"/>
                <a:gd name="T35" fmla="*/ 90 h 234"/>
                <a:gd name="T36" fmla="*/ 336 w 336"/>
                <a:gd name="T37" fmla="*/ 102 h 234"/>
                <a:gd name="T38" fmla="*/ 336 w 336"/>
                <a:gd name="T39" fmla="*/ 114 h 234"/>
                <a:gd name="T40" fmla="*/ 336 w 336"/>
                <a:gd name="T41" fmla="*/ 132 h 234"/>
                <a:gd name="T42" fmla="*/ 330 w 336"/>
                <a:gd name="T43" fmla="*/ 138 h 234"/>
                <a:gd name="T44" fmla="*/ 318 w 336"/>
                <a:gd name="T45" fmla="*/ 144 h 234"/>
                <a:gd name="T46" fmla="*/ 282 w 336"/>
                <a:gd name="T47" fmla="*/ 150 h 234"/>
                <a:gd name="T48" fmla="*/ 288 w 336"/>
                <a:gd name="T49" fmla="*/ 156 h 234"/>
                <a:gd name="T50" fmla="*/ 288 w 336"/>
                <a:gd name="T51" fmla="*/ 168 h 234"/>
                <a:gd name="T52" fmla="*/ 282 w 336"/>
                <a:gd name="T53" fmla="*/ 180 h 234"/>
                <a:gd name="T54" fmla="*/ 264 w 336"/>
                <a:gd name="T55" fmla="*/ 192 h 234"/>
                <a:gd name="T56" fmla="*/ 246 w 336"/>
                <a:gd name="T57" fmla="*/ 192 h 234"/>
                <a:gd name="T58" fmla="*/ 240 w 336"/>
                <a:gd name="T59" fmla="*/ 192 h 234"/>
                <a:gd name="T60" fmla="*/ 240 w 336"/>
                <a:gd name="T61" fmla="*/ 204 h 234"/>
                <a:gd name="T62" fmla="*/ 234 w 336"/>
                <a:gd name="T63" fmla="*/ 210 h 234"/>
                <a:gd name="T64" fmla="*/ 222 w 336"/>
                <a:gd name="T65" fmla="*/ 216 h 234"/>
                <a:gd name="T66" fmla="*/ 204 w 336"/>
                <a:gd name="T67" fmla="*/ 216 h 234"/>
                <a:gd name="T68" fmla="*/ 168 w 336"/>
                <a:gd name="T69" fmla="*/ 210 h 234"/>
                <a:gd name="T70" fmla="*/ 138 w 336"/>
                <a:gd name="T71" fmla="*/ 210 h 234"/>
                <a:gd name="T72" fmla="*/ 108 w 336"/>
                <a:gd name="T73" fmla="*/ 216 h 234"/>
                <a:gd name="T74" fmla="*/ 84 w 336"/>
                <a:gd name="T75" fmla="*/ 228 h 234"/>
                <a:gd name="T76" fmla="*/ 60 w 336"/>
                <a:gd name="T77" fmla="*/ 234 h 234"/>
                <a:gd name="T78" fmla="*/ 0 w 336"/>
                <a:gd name="T79" fmla="*/ 156 h 234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336"/>
                <a:gd name="T121" fmla="*/ 0 h 234"/>
                <a:gd name="T122" fmla="*/ 336 w 336"/>
                <a:gd name="T123" fmla="*/ 234 h 234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336" h="234">
                  <a:moveTo>
                    <a:pt x="0" y="156"/>
                  </a:moveTo>
                  <a:lnTo>
                    <a:pt x="30" y="144"/>
                  </a:lnTo>
                  <a:lnTo>
                    <a:pt x="60" y="138"/>
                  </a:lnTo>
                  <a:lnTo>
                    <a:pt x="90" y="120"/>
                  </a:lnTo>
                  <a:lnTo>
                    <a:pt x="102" y="102"/>
                  </a:lnTo>
                  <a:lnTo>
                    <a:pt x="108" y="78"/>
                  </a:lnTo>
                  <a:lnTo>
                    <a:pt x="132" y="42"/>
                  </a:lnTo>
                  <a:lnTo>
                    <a:pt x="156" y="18"/>
                  </a:lnTo>
                  <a:lnTo>
                    <a:pt x="174" y="6"/>
                  </a:lnTo>
                  <a:lnTo>
                    <a:pt x="198" y="0"/>
                  </a:lnTo>
                  <a:lnTo>
                    <a:pt x="216" y="0"/>
                  </a:lnTo>
                  <a:lnTo>
                    <a:pt x="240" y="6"/>
                  </a:lnTo>
                  <a:lnTo>
                    <a:pt x="258" y="18"/>
                  </a:lnTo>
                  <a:lnTo>
                    <a:pt x="276" y="30"/>
                  </a:lnTo>
                  <a:lnTo>
                    <a:pt x="294" y="42"/>
                  </a:lnTo>
                  <a:lnTo>
                    <a:pt x="306" y="66"/>
                  </a:lnTo>
                  <a:lnTo>
                    <a:pt x="300" y="84"/>
                  </a:lnTo>
                  <a:lnTo>
                    <a:pt x="318" y="90"/>
                  </a:lnTo>
                  <a:lnTo>
                    <a:pt x="336" y="102"/>
                  </a:lnTo>
                  <a:lnTo>
                    <a:pt x="336" y="114"/>
                  </a:lnTo>
                  <a:lnTo>
                    <a:pt x="336" y="132"/>
                  </a:lnTo>
                  <a:lnTo>
                    <a:pt x="330" y="138"/>
                  </a:lnTo>
                  <a:lnTo>
                    <a:pt x="318" y="144"/>
                  </a:lnTo>
                  <a:lnTo>
                    <a:pt x="282" y="150"/>
                  </a:lnTo>
                  <a:lnTo>
                    <a:pt x="288" y="156"/>
                  </a:lnTo>
                  <a:lnTo>
                    <a:pt x="288" y="168"/>
                  </a:lnTo>
                  <a:lnTo>
                    <a:pt x="282" y="180"/>
                  </a:lnTo>
                  <a:lnTo>
                    <a:pt x="264" y="192"/>
                  </a:lnTo>
                  <a:lnTo>
                    <a:pt x="246" y="192"/>
                  </a:lnTo>
                  <a:lnTo>
                    <a:pt x="240" y="192"/>
                  </a:lnTo>
                  <a:lnTo>
                    <a:pt x="240" y="204"/>
                  </a:lnTo>
                  <a:lnTo>
                    <a:pt x="234" y="210"/>
                  </a:lnTo>
                  <a:lnTo>
                    <a:pt x="222" y="216"/>
                  </a:lnTo>
                  <a:lnTo>
                    <a:pt x="204" y="216"/>
                  </a:lnTo>
                  <a:lnTo>
                    <a:pt x="168" y="210"/>
                  </a:lnTo>
                  <a:lnTo>
                    <a:pt x="138" y="210"/>
                  </a:lnTo>
                  <a:lnTo>
                    <a:pt x="108" y="216"/>
                  </a:lnTo>
                  <a:lnTo>
                    <a:pt x="84" y="228"/>
                  </a:lnTo>
                  <a:lnTo>
                    <a:pt x="60" y="234"/>
                  </a:lnTo>
                  <a:lnTo>
                    <a:pt x="0" y="156"/>
                  </a:lnTo>
                  <a:close/>
                </a:path>
              </a:pathLst>
            </a:custGeom>
            <a:solidFill>
              <a:srgbClr val="FF99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51" name="Freeform 64"/>
            <p:cNvSpPr>
              <a:spLocks/>
            </p:cNvSpPr>
            <p:nvPr/>
          </p:nvSpPr>
          <p:spPr bwMode="auto">
            <a:xfrm>
              <a:off x="3774" y="2019"/>
              <a:ext cx="336" cy="234"/>
            </a:xfrm>
            <a:custGeom>
              <a:avLst/>
              <a:gdLst>
                <a:gd name="T0" fmla="*/ 0 w 336"/>
                <a:gd name="T1" fmla="*/ 156 h 234"/>
                <a:gd name="T2" fmla="*/ 30 w 336"/>
                <a:gd name="T3" fmla="*/ 144 h 234"/>
                <a:gd name="T4" fmla="*/ 60 w 336"/>
                <a:gd name="T5" fmla="*/ 138 h 234"/>
                <a:gd name="T6" fmla="*/ 90 w 336"/>
                <a:gd name="T7" fmla="*/ 120 h 234"/>
                <a:gd name="T8" fmla="*/ 102 w 336"/>
                <a:gd name="T9" fmla="*/ 102 h 234"/>
                <a:gd name="T10" fmla="*/ 108 w 336"/>
                <a:gd name="T11" fmla="*/ 78 h 234"/>
                <a:gd name="T12" fmla="*/ 132 w 336"/>
                <a:gd name="T13" fmla="*/ 42 h 234"/>
                <a:gd name="T14" fmla="*/ 156 w 336"/>
                <a:gd name="T15" fmla="*/ 18 h 234"/>
                <a:gd name="T16" fmla="*/ 174 w 336"/>
                <a:gd name="T17" fmla="*/ 6 h 234"/>
                <a:gd name="T18" fmla="*/ 198 w 336"/>
                <a:gd name="T19" fmla="*/ 0 h 234"/>
                <a:gd name="T20" fmla="*/ 216 w 336"/>
                <a:gd name="T21" fmla="*/ 0 h 234"/>
                <a:gd name="T22" fmla="*/ 240 w 336"/>
                <a:gd name="T23" fmla="*/ 6 h 234"/>
                <a:gd name="T24" fmla="*/ 258 w 336"/>
                <a:gd name="T25" fmla="*/ 18 h 234"/>
                <a:gd name="T26" fmla="*/ 276 w 336"/>
                <a:gd name="T27" fmla="*/ 30 h 234"/>
                <a:gd name="T28" fmla="*/ 294 w 336"/>
                <a:gd name="T29" fmla="*/ 42 h 234"/>
                <a:gd name="T30" fmla="*/ 306 w 336"/>
                <a:gd name="T31" fmla="*/ 66 h 234"/>
                <a:gd name="T32" fmla="*/ 300 w 336"/>
                <a:gd name="T33" fmla="*/ 84 h 234"/>
                <a:gd name="T34" fmla="*/ 318 w 336"/>
                <a:gd name="T35" fmla="*/ 90 h 234"/>
                <a:gd name="T36" fmla="*/ 336 w 336"/>
                <a:gd name="T37" fmla="*/ 102 h 234"/>
                <a:gd name="T38" fmla="*/ 336 w 336"/>
                <a:gd name="T39" fmla="*/ 114 h 234"/>
                <a:gd name="T40" fmla="*/ 336 w 336"/>
                <a:gd name="T41" fmla="*/ 132 h 234"/>
                <a:gd name="T42" fmla="*/ 330 w 336"/>
                <a:gd name="T43" fmla="*/ 138 h 234"/>
                <a:gd name="T44" fmla="*/ 318 w 336"/>
                <a:gd name="T45" fmla="*/ 144 h 234"/>
                <a:gd name="T46" fmla="*/ 282 w 336"/>
                <a:gd name="T47" fmla="*/ 150 h 234"/>
                <a:gd name="T48" fmla="*/ 288 w 336"/>
                <a:gd name="T49" fmla="*/ 156 h 234"/>
                <a:gd name="T50" fmla="*/ 288 w 336"/>
                <a:gd name="T51" fmla="*/ 168 h 234"/>
                <a:gd name="T52" fmla="*/ 282 w 336"/>
                <a:gd name="T53" fmla="*/ 180 h 234"/>
                <a:gd name="T54" fmla="*/ 264 w 336"/>
                <a:gd name="T55" fmla="*/ 192 h 234"/>
                <a:gd name="T56" fmla="*/ 246 w 336"/>
                <a:gd name="T57" fmla="*/ 192 h 234"/>
                <a:gd name="T58" fmla="*/ 240 w 336"/>
                <a:gd name="T59" fmla="*/ 192 h 234"/>
                <a:gd name="T60" fmla="*/ 240 w 336"/>
                <a:gd name="T61" fmla="*/ 204 h 234"/>
                <a:gd name="T62" fmla="*/ 234 w 336"/>
                <a:gd name="T63" fmla="*/ 210 h 234"/>
                <a:gd name="T64" fmla="*/ 222 w 336"/>
                <a:gd name="T65" fmla="*/ 216 h 234"/>
                <a:gd name="T66" fmla="*/ 204 w 336"/>
                <a:gd name="T67" fmla="*/ 216 h 234"/>
                <a:gd name="T68" fmla="*/ 168 w 336"/>
                <a:gd name="T69" fmla="*/ 210 h 234"/>
                <a:gd name="T70" fmla="*/ 138 w 336"/>
                <a:gd name="T71" fmla="*/ 210 h 234"/>
                <a:gd name="T72" fmla="*/ 108 w 336"/>
                <a:gd name="T73" fmla="*/ 216 h 234"/>
                <a:gd name="T74" fmla="*/ 84 w 336"/>
                <a:gd name="T75" fmla="*/ 228 h 234"/>
                <a:gd name="T76" fmla="*/ 60 w 336"/>
                <a:gd name="T77" fmla="*/ 234 h 234"/>
                <a:gd name="T78" fmla="*/ 0 w 336"/>
                <a:gd name="T79" fmla="*/ 156 h 234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336"/>
                <a:gd name="T121" fmla="*/ 0 h 234"/>
                <a:gd name="T122" fmla="*/ 336 w 336"/>
                <a:gd name="T123" fmla="*/ 234 h 234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336" h="234">
                  <a:moveTo>
                    <a:pt x="0" y="156"/>
                  </a:moveTo>
                  <a:lnTo>
                    <a:pt x="30" y="144"/>
                  </a:lnTo>
                  <a:lnTo>
                    <a:pt x="60" y="138"/>
                  </a:lnTo>
                  <a:lnTo>
                    <a:pt x="90" y="120"/>
                  </a:lnTo>
                  <a:lnTo>
                    <a:pt x="102" y="102"/>
                  </a:lnTo>
                  <a:lnTo>
                    <a:pt x="108" y="78"/>
                  </a:lnTo>
                  <a:lnTo>
                    <a:pt x="132" y="42"/>
                  </a:lnTo>
                  <a:lnTo>
                    <a:pt x="156" y="18"/>
                  </a:lnTo>
                  <a:lnTo>
                    <a:pt x="174" y="6"/>
                  </a:lnTo>
                  <a:lnTo>
                    <a:pt x="198" y="0"/>
                  </a:lnTo>
                  <a:lnTo>
                    <a:pt x="216" y="0"/>
                  </a:lnTo>
                  <a:lnTo>
                    <a:pt x="240" y="6"/>
                  </a:lnTo>
                  <a:lnTo>
                    <a:pt x="258" y="18"/>
                  </a:lnTo>
                  <a:lnTo>
                    <a:pt x="276" y="30"/>
                  </a:lnTo>
                  <a:lnTo>
                    <a:pt x="294" y="42"/>
                  </a:lnTo>
                  <a:lnTo>
                    <a:pt x="306" y="66"/>
                  </a:lnTo>
                  <a:lnTo>
                    <a:pt x="300" y="84"/>
                  </a:lnTo>
                  <a:lnTo>
                    <a:pt x="318" y="90"/>
                  </a:lnTo>
                  <a:lnTo>
                    <a:pt x="336" y="102"/>
                  </a:lnTo>
                  <a:lnTo>
                    <a:pt x="336" y="114"/>
                  </a:lnTo>
                  <a:lnTo>
                    <a:pt x="336" y="132"/>
                  </a:lnTo>
                  <a:lnTo>
                    <a:pt x="330" y="138"/>
                  </a:lnTo>
                  <a:lnTo>
                    <a:pt x="318" y="144"/>
                  </a:lnTo>
                  <a:lnTo>
                    <a:pt x="282" y="150"/>
                  </a:lnTo>
                  <a:lnTo>
                    <a:pt x="288" y="156"/>
                  </a:lnTo>
                  <a:lnTo>
                    <a:pt x="288" y="168"/>
                  </a:lnTo>
                  <a:lnTo>
                    <a:pt x="282" y="180"/>
                  </a:lnTo>
                  <a:lnTo>
                    <a:pt x="264" y="192"/>
                  </a:lnTo>
                  <a:lnTo>
                    <a:pt x="246" y="192"/>
                  </a:lnTo>
                  <a:lnTo>
                    <a:pt x="240" y="192"/>
                  </a:lnTo>
                  <a:lnTo>
                    <a:pt x="240" y="204"/>
                  </a:lnTo>
                  <a:lnTo>
                    <a:pt x="234" y="210"/>
                  </a:lnTo>
                  <a:lnTo>
                    <a:pt x="222" y="216"/>
                  </a:lnTo>
                  <a:lnTo>
                    <a:pt x="204" y="216"/>
                  </a:lnTo>
                  <a:lnTo>
                    <a:pt x="168" y="210"/>
                  </a:lnTo>
                  <a:lnTo>
                    <a:pt x="138" y="210"/>
                  </a:lnTo>
                  <a:lnTo>
                    <a:pt x="108" y="216"/>
                  </a:lnTo>
                  <a:lnTo>
                    <a:pt x="84" y="228"/>
                  </a:lnTo>
                  <a:lnTo>
                    <a:pt x="60" y="234"/>
                  </a:lnTo>
                  <a:lnTo>
                    <a:pt x="0" y="156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52" name="Freeform 65"/>
            <p:cNvSpPr>
              <a:spLocks/>
            </p:cNvSpPr>
            <p:nvPr/>
          </p:nvSpPr>
          <p:spPr bwMode="auto">
            <a:xfrm>
              <a:off x="3168" y="2103"/>
              <a:ext cx="762" cy="426"/>
            </a:xfrm>
            <a:custGeom>
              <a:avLst/>
              <a:gdLst>
                <a:gd name="T0" fmla="*/ 156 w 762"/>
                <a:gd name="T1" fmla="*/ 96 h 426"/>
                <a:gd name="T2" fmla="*/ 186 w 762"/>
                <a:gd name="T3" fmla="*/ 90 h 426"/>
                <a:gd name="T4" fmla="*/ 222 w 762"/>
                <a:gd name="T5" fmla="*/ 84 h 426"/>
                <a:gd name="T6" fmla="*/ 234 w 762"/>
                <a:gd name="T7" fmla="*/ 90 h 426"/>
                <a:gd name="T8" fmla="*/ 246 w 762"/>
                <a:gd name="T9" fmla="*/ 108 h 426"/>
                <a:gd name="T10" fmla="*/ 252 w 762"/>
                <a:gd name="T11" fmla="*/ 114 h 426"/>
                <a:gd name="T12" fmla="*/ 270 w 762"/>
                <a:gd name="T13" fmla="*/ 108 h 426"/>
                <a:gd name="T14" fmla="*/ 306 w 762"/>
                <a:gd name="T15" fmla="*/ 96 h 426"/>
                <a:gd name="T16" fmla="*/ 354 w 762"/>
                <a:gd name="T17" fmla="*/ 78 h 426"/>
                <a:gd name="T18" fmla="*/ 402 w 762"/>
                <a:gd name="T19" fmla="*/ 60 h 426"/>
                <a:gd name="T20" fmla="*/ 450 w 762"/>
                <a:gd name="T21" fmla="*/ 42 h 426"/>
                <a:gd name="T22" fmla="*/ 492 w 762"/>
                <a:gd name="T23" fmla="*/ 18 h 426"/>
                <a:gd name="T24" fmla="*/ 534 w 762"/>
                <a:gd name="T25" fmla="*/ 6 h 426"/>
                <a:gd name="T26" fmla="*/ 558 w 762"/>
                <a:gd name="T27" fmla="*/ 0 h 426"/>
                <a:gd name="T28" fmla="*/ 570 w 762"/>
                <a:gd name="T29" fmla="*/ 0 h 426"/>
                <a:gd name="T30" fmla="*/ 612 w 762"/>
                <a:gd name="T31" fmla="*/ 12 h 426"/>
                <a:gd name="T32" fmla="*/ 636 w 762"/>
                <a:gd name="T33" fmla="*/ 30 h 426"/>
                <a:gd name="T34" fmla="*/ 666 w 762"/>
                <a:gd name="T35" fmla="*/ 42 h 426"/>
                <a:gd name="T36" fmla="*/ 696 w 762"/>
                <a:gd name="T37" fmla="*/ 66 h 426"/>
                <a:gd name="T38" fmla="*/ 726 w 762"/>
                <a:gd name="T39" fmla="*/ 96 h 426"/>
                <a:gd name="T40" fmla="*/ 750 w 762"/>
                <a:gd name="T41" fmla="*/ 132 h 426"/>
                <a:gd name="T42" fmla="*/ 756 w 762"/>
                <a:gd name="T43" fmla="*/ 156 h 426"/>
                <a:gd name="T44" fmla="*/ 762 w 762"/>
                <a:gd name="T45" fmla="*/ 186 h 426"/>
                <a:gd name="T46" fmla="*/ 756 w 762"/>
                <a:gd name="T47" fmla="*/ 198 h 426"/>
                <a:gd name="T48" fmla="*/ 708 w 762"/>
                <a:gd name="T49" fmla="*/ 240 h 426"/>
                <a:gd name="T50" fmla="*/ 660 w 762"/>
                <a:gd name="T51" fmla="*/ 270 h 426"/>
                <a:gd name="T52" fmla="*/ 606 w 762"/>
                <a:gd name="T53" fmla="*/ 294 h 426"/>
                <a:gd name="T54" fmla="*/ 558 w 762"/>
                <a:gd name="T55" fmla="*/ 312 h 426"/>
                <a:gd name="T56" fmla="*/ 516 w 762"/>
                <a:gd name="T57" fmla="*/ 324 h 426"/>
                <a:gd name="T58" fmla="*/ 438 w 762"/>
                <a:gd name="T59" fmla="*/ 354 h 426"/>
                <a:gd name="T60" fmla="*/ 384 w 762"/>
                <a:gd name="T61" fmla="*/ 372 h 426"/>
                <a:gd name="T62" fmla="*/ 312 w 762"/>
                <a:gd name="T63" fmla="*/ 396 h 426"/>
                <a:gd name="T64" fmla="*/ 276 w 762"/>
                <a:gd name="T65" fmla="*/ 414 h 426"/>
                <a:gd name="T66" fmla="*/ 240 w 762"/>
                <a:gd name="T67" fmla="*/ 420 h 426"/>
                <a:gd name="T68" fmla="*/ 204 w 762"/>
                <a:gd name="T69" fmla="*/ 426 h 426"/>
                <a:gd name="T70" fmla="*/ 156 w 762"/>
                <a:gd name="T71" fmla="*/ 426 h 426"/>
                <a:gd name="T72" fmla="*/ 102 w 762"/>
                <a:gd name="T73" fmla="*/ 420 h 426"/>
                <a:gd name="T74" fmla="*/ 72 w 762"/>
                <a:gd name="T75" fmla="*/ 402 h 426"/>
                <a:gd name="T76" fmla="*/ 42 w 762"/>
                <a:gd name="T77" fmla="*/ 384 h 426"/>
                <a:gd name="T78" fmla="*/ 24 w 762"/>
                <a:gd name="T79" fmla="*/ 360 h 426"/>
                <a:gd name="T80" fmla="*/ 6 w 762"/>
                <a:gd name="T81" fmla="*/ 324 h 426"/>
                <a:gd name="T82" fmla="*/ 0 w 762"/>
                <a:gd name="T83" fmla="*/ 294 h 426"/>
                <a:gd name="T84" fmla="*/ 12 w 762"/>
                <a:gd name="T85" fmla="*/ 252 h 426"/>
                <a:gd name="T86" fmla="*/ 42 w 762"/>
                <a:gd name="T87" fmla="*/ 198 h 426"/>
                <a:gd name="T88" fmla="*/ 84 w 762"/>
                <a:gd name="T89" fmla="*/ 138 h 426"/>
                <a:gd name="T90" fmla="*/ 156 w 762"/>
                <a:gd name="T91" fmla="*/ 96 h 42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762"/>
                <a:gd name="T139" fmla="*/ 0 h 426"/>
                <a:gd name="T140" fmla="*/ 762 w 762"/>
                <a:gd name="T141" fmla="*/ 426 h 42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762" h="426">
                  <a:moveTo>
                    <a:pt x="156" y="96"/>
                  </a:moveTo>
                  <a:lnTo>
                    <a:pt x="186" y="90"/>
                  </a:lnTo>
                  <a:lnTo>
                    <a:pt x="222" y="84"/>
                  </a:lnTo>
                  <a:lnTo>
                    <a:pt x="234" y="90"/>
                  </a:lnTo>
                  <a:lnTo>
                    <a:pt x="246" y="108"/>
                  </a:lnTo>
                  <a:lnTo>
                    <a:pt x="252" y="114"/>
                  </a:lnTo>
                  <a:lnTo>
                    <a:pt x="270" y="108"/>
                  </a:lnTo>
                  <a:lnTo>
                    <a:pt x="306" y="96"/>
                  </a:lnTo>
                  <a:lnTo>
                    <a:pt x="354" y="78"/>
                  </a:lnTo>
                  <a:lnTo>
                    <a:pt x="402" y="60"/>
                  </a:lnTo>
                  <a:lnTo>
                    <a:pt x="450" y="42"/>
                  </a:lnTo>
                  <a:lnTo>
                    <a:pt x="492" y="18"/>
                  </a:lnTo>
                  <a:lnTo>
                    <a:pt x="534" y="6"/>
                  </a:lnTo>
                  <a:lnTo>
                    <a:pt x="558" y="0"/>
                  </a:lnTo>
                  <a:lnTo>
                    <a:pt x="570" y="0"/>
                  </a:lnTo>
                  <a:lnTo>
                    <a:pt x="612" y="12"/>
                  </a:lnTo>
                  <a:lnTo>
                    <a:pt x="636" y="30"/>
                  </a:lnTo>
                  <a:lnTo>
                    <a:pt x="666" y="42"/>
                  </a:lnTo>
                  <a:lnTo>
                    <a:pt x="696" y="66"/>
                  </a:lnTo>
                  <a:lnTo>
                    <a:pt x="726" y="96"/>
                  </a:lnTo>
                  <a:lnTo>
                    <a:pt x="750" y="132"/>
                  </a:lnTo>
                  <a:lnTo>
                    <a:pt x="756" y="156"/>
                  </a:lnTo>
                  <a:lnTo>
                    <a:pt x="762" y="186"/>
                  </a:lnTo>
                  <a:lnTo>
                    <a:pt x="756" y="198"/>
                  </a:lnTo>
                  <a:lnTo>
                    <a:pt x="708" y="240"/>
                  </a:lnTo>
                  <a:lnTo>
                    <a:pt x="660" y="270"/>
                  </a:lnTo>
                  <a:lnTo>
                    <a:pt x="606" y="294"/>
                  </a:lnTo>
                  <a:lnTo>
                    <a:pt x="558" y="312"/>
                  </a:lnTo>
                  <a:lnTo>
                    <a:pt x="516" y="324"/>
                  </a:lnTo>
                  <a:lnTo>
                    <a:pt x="438" y="354"/>
                  </a:lnTo>
                  <a:lnTo>
                    <a:pt x="384" y="372"/>
                  </a:lnTo>
                  <a:lnTo>
                    <a:pt x="312" y="396"/>
                  </a:lnTo>
                  <a:lnTo>
                    <a:pt x="276" y="414"/>
                  </a:lnTo>
                  <a:lnTo>
                    <a:pt x="240" y="420"/>
                  </a:lnTo>
                  <a:lnTo>
                    <a:pt x="204" y="426"/>
                  </a:lnTo>
                  <a:lnTo>
                    <a:pt x="156" y="426"/>
                  </a:lnTo>
                  <a:lnTo>
                    <a:pt x="102" y="420"/>
                  </a:lnTo>
                  <a:lnTo>
                    <a:pt x="72" y="402"/>
                  </a:lnTo>
                  <a:lnTo>
                    <a:pt x="42" y="384"/>
                  </a:lnTo>
                  <a:lnTo>
                    <a:pt x="24" y="360"/>
                  </a:lnTo>
                  <a:lnTo>
                    <a:pt x="6" y="324"/>
                  </a:lnTo>
                  <a:lnTo>
                    <a:pt x="0" y="294"/>
                  </a:lnTo>
                  <a:lnTo>
                    <a:pt x="12" y="252"/>
                  </a:lnTo>
                  <a:lnTo>
                    <a:pt x="42" y="198"/>
                  </a:lnTo>
                  <a:lnTo>
                    <a:pt x="84" y="138"/>
                  </a:lnTo>
                  <a:lnTo>
                    <a:pt x="156" y="96"/>
                  </a:lnTo>
                  <a:close/>
                </a:path>
              </a:pathLst>
            </a:custGeom>
            <a:solidFill>
              <a:srgbClr val="8754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53" name="Freeform 66"/>
            <p:cNvSpPr>
              <a:spLocks/>
            </p:cNvSpPr>
            <p:nvPr/>
          </p:nvSpPr>
          <p:spPr bwMode="auto">
            <a:xfrm>
              <a:off x="4020" y="1683"/>
              <a:ext cx="924" cy="420"/>
            </a:xfrm>
            <a:custGeom>
              <a:avLst/>
              <a:gdLst>
                <a:gd name="T0" fmla="*/ 0 w 924"/>
                <a:gd name="T1" fmla="*/ 402 h 420"/>
                <a:gd name="T2" fmla="*/ 912 w 924"/>
                <a:gd name="T3" fmla="*/ 0 h 420"/>
                <a:gd name="T4" fmla="*/ 924 w 924"/>
                <a:gd name="T5" fmla="*/ 12 h 420"/>
                <a:gd name="T6" fmla="*/ 54 w 924"/>
                <a:gd name="T7" fmla="*/ 420 h 420"/>
                <a:gd name="T8" fmla="*/ 0 w 924"/>
                <a:gd name="T9" fmla="*/ 402 h 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24"/>
                <a:gd name="T16" fmla="*/ 0 h 420"/>
                <a:gd name="T17" fmla="*/ 924 w 924"/>
                <a:gd name="T18" fmla="*/ 420 h 42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24" h="420">
                  <a:moveTo>
                    <a:pt x="0" y="402"/>
                  </a:moveTo>
                  <a:lnTo>
                    <a:pt x="912" y="0"/>
                  </a:lnTo>
                  <a:lnTo>
                    <a:pt x="924" y="12"/>
                  </a:lnTo>
                  <a:lnTo>
                    <a:pt x="54" y="420"/>
                  </a:lnTo>
                  <a:lnTo>
                    <a:pt x="0" y="402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54" name="Freeform 67"/>
            <p:cNvSpPr>
              <a:spLocks/>
            </p:cNvSpPr>
            <p:nvPr/>
          </p:nvSpPr>
          <p:spPr bwMode="auto">
            <a:xfrm>
              <a:off x="4020" y="1683"/>
              <a:ext cx="924" cy="420"/>
            </a:xfrm>
            <a:custGeom>
              <a:avLst/>
              <a:gdLst>
                <a:gd name="T0" fmla="*/ 0 w 924"/>
                <a:gd name="T1" fmla="*/ 402 h 420"/>
                <a:gd name="T2" fmla="*/ 912 w 924"/>
                <a:gd name="T3" fmla="*/ 0 h 420"/>
                <a:gd name="T4" fmla="*/ 924 w 924"/>
                <a:gd name="T5" fmla="*/ 12 h 420"/>
                <a:gd name="T6" fmla="*/ 54 w 924"/>
                <a:gd name="T7" fmla="*/ 420 h 420"/>
                <a:gd name="T8" fmla="*/ 0 w 924"/>
                <a:gd name="T9" fmla="*/ 402 h 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24"/>
                <a:gd name="T16" fmla="*/ 0 h 420"/>
                <a:gd name="T17" fmla="*/ 924 w 924"/>
                <a:gd name="T18" fmla="*/ 420 h 42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24" h="420">
                  <a:moveTo>
                    <a:pt x="0" y="402"/>
                  </a:moveTo>
                  <a:lnTo>
                    <a:pt x="912" y="0"/>
                  </a:lnTo>
                  <a:lnTo>
                    <a:pt x="924" y="12"/>
                  </a:lnTo>
                  <a:lnTo>
                    <a:pt x="54" y="420"/>
                  </a:lnTo>
                  <a:lnTo>
                    <a:pt x="0" y="402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55" name="Freeform 68"/>
            <p:cNvSpPr>
              <a:spLocks/>
            </p:cNvSpPr>
            <p:nvPr/>
          </p:nvSpPr>
          <p:spPr bwMode="auto">
            <a:xfrm>
              <a:off x="3138" y="2103"/>
              <a:ext cx="792" cy="426"/>
            </a:xfrm>
            <a:custGeom>
              <a:avLst/>
              <a:gdLst>
                <a:gd name="T0" fmla="*/ 282 w 792"/>
                <a:gd name="T1" fmla="*/ 114 h 426"/>
                <a:gd name="T2" fmla="*/ 300 w 792"/>
                <a:gd name="T3" fmla="*/ 108 h 426"/>
                <a:gd name="T4" fmla="*/ 336 w 792"/>
                <a:gd name="T5" fmla="*/ 96 h 426"/>
                <a:gd name="T6" fmla="*/ 384 w 792"/>
                <a:gd name="T7" fmla="*/ 78 h 426"/>
                <a:gd name="T8" fmla="*/ 432 w 792"/>
                <a:gd name="T9" fmla="*/ 60 h 426"/>
                <a:gd name="T10" fmla="*/ 480 w 792"/>
                <a:gd name="T11" fmla="*/ 42 h 426"/>
                <a:gd name="T12" fmla="*/ 522 w 792"/>
                <a:gd name="T13" fmla="*/ 18 h 426"/>
                <a:gd name="T14" fmla="*/ 564 w 792"/>
                <a:gd name="T15" fmla="*/ 6 h 426"/>
                <a:gd name="T16" fmla="*/ 588 w 792"/>
                <a:gd name="T17" fmla="*/ 0 h 426"/>
                <a:gd name="T18" fmla="*/ 600 w 792"/>
                <a:gd name="T19" fmla="*/ 0 h 426"/>
                <a:gd name="T20" fmla="*/ 642 w 792"/>
                <a:gd name="T21" fmla="*/ 12 h 426"/>
                <a:gd name="T22" fmla="*/ 666 w 792"/>
                <a:gd name="T23" fmla="*/ 24 h 426"/>
                <a:gd name="T24" fmla="*/ 696 w 792"/>
                <a:gd name="T25" fmla="*/ 42 h 426"/>
                <a:gd name="T26" fmla="*/ 726 w 792"/>
                <a:gd name="T27" fmla="*/ 66 h 426"/>
                <a:gd name="T28" fmla="*/ 756 w 792"/>
                <a:gd name="T29" fmla="*/ 96 h 426"/>
                <a:gd name="T30" fmla="*/ 780 w 792"/>
                <a:gd name="T31" fmla="*/ 132 h 426"/>
                <a:gd name="T32" fmla="*/ 786 w 792"/>
                <a:gd name="T33" fmla="*/ 156 h 426"/>
                <a:gd name="T34" fmla="*/ 792 w 792"/>
                <a:gd name="T35" fmla="*/ 180 h 426"/>
                <a:gd name="T36" fmla="*/ 786 w 792"/>
                <a:gd name="T37" fmla="*/ 198 h 426"/>
                <a:gd name="T38" fmla="*/ 738 w 792"/>
                <a:gd name="T39" fmla="*/ 240 h 426"/>
                <a:gd name="T40" fmla="*/ 690 w 792"/>
                <a:gd name="T41" fmla="*/ 270 h 426"/>
                <a:gd name="T42" fmla="*/ 636 w 792"/>
                <a:gd name="T43" fmla="*/ 294 h 426"/>
                <a:gd name="T44" fmla="*/ 588 w 792"/>
                <a:gd name="T45" fmla="*/ 312 h 426"/>
                <a:gd name="T46" fmla="*/ 546 w 792"/>
                <a:gd name="T47" fmla="*/ 324 h 426"/>
                <a:gd name="T48" fmla="*/ 468 w 792"/>
                <a:gd name="T49" fmla="*/ 354 h 426"/>
                <a:gd name="T50" fmla="*/ 414 w 792"/>
                <a:gd name="T51" fmla="*/ 372 h 426"/>
                <a:gd name="T52" fmla="*/ 342 w 792"/>
                <a:gd name="T53" fmla="*/ 396 h 426"/>
                <a:gd name="T54" fmla="*/ 306 w 792"/>
                <a:gd name="T55" fmla="*/ 414 h 426"/>
                <a:gd name="T56" fmla="*/ 270 w 792"/>
                <a:gd name="T57" fmla="*/ 420 h 426"/>
                <a:gd name="T58" fmla="*/ 234 w 792"/>
                <a:gd name="T59" fmla="*/ 426 h 426"/>
                <a:gd name="T60" fmla="*/ 186 w 792"/>
                <a:gd name="T61" fmla="*/ 426 h 426"/>
                <a:gd name="T62" fmla="*/ 132 w 792"/>
                <a:gd name="T63" fmla="*/ 420 h 426"/>
                <a:gd name="T64" fmla="*/ 96 w 792"/>
                <a:gd name="T65" fmla="*/ 402 h 426"/>
                <a:gd name="T66" fmla="*/ 42 w 792"/>
                <a:gd name="T67" fmla="*/ 378 h 426"/>
                <a:gd name="T68" fmla="*/ 0 w 792"/>
                <a:gd name="T69" fmla="*/ 342 h 42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792"/>
                <a:gd name="T106" fmla="*/ 0 h 426"/>
                <a:gd name="T107" fmla="*/ 792 w 792"/>
                <a:gd name="T108" fmla="*/ 426 h 42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792" h="426">
                  <a:moveTo>
                    <a:pt x="282" y="114"/>
                  </a:moveTo>
                  <a:lnTo>
                    <a:pt x="300" y="108"/>
                  </a:lnTo>
                  <a:lnTo>
                    <a:pt x="336" y="96"/>
                  </a:lnTo>
                  <a:lnTo>
                    <a:pt x="384" y="78"/>
                  </a:lnTo>
                  <a:lnTo>
                    <a:pt x="432" y="60"/>
                  </a:lnTo>
                  <a:lnTo>
                    <a:pt x="480" y="42"/>
                  </a:lnTo>
                  <a:lnTo>
                    <a:pt x="522" y="18"/>
                  </a:lnTo>
                  <a:lnTo>
                    <a:pt x="564" y="6"/>
                  </a:lnTo>
                  <a:lnTo>
                    <a:pt x="588" y="0"/>
                  </a:lnTo>
                  <a:lnTo>
                    <a:pt x="600" y="0"/>
                  </a:lnTo>
                  <a:lnTo>
                    <a:pt x="642" y="12"/>
                  </a:lnTo>
                  <a:lnTo>
                    <a:pt x="666" y="24"/>
                  </a:lnTo>
                  <a:lnTo>
                    <a:pt x="696" y="42"/>
                  </a:lnTo>
                  <a:lnTo>
                    <a:pt x="726" y="66"/>
                  </a:lnTo>
                  <a:lnTo>
                    <a:pt x="756" y="96"/>
                  </a:lnTo>
                  <a:lnTo>
                    <a:pt x="780" y="132"/>
                  </a:lnTo>
                  <a:lnTo>
                    <a:pt x="786" y="156"/>
                  </a:lnTo>
                  <a:lnTo>
                    <a:pt x="792" y="180"/>
                  </a:lnTo>
                  <a:lnTo>
                    <a:pt x="786" y="198"/>
                  </a:lnTo>
                  <a:lnTo>
                    <a:pt x="738" y="240"/>
                  </a:lnTo>
                  <a:lnTo>
                    <a:pt x="690" y="270"/>
                  </a:lnTo>
                  <a:lnTo>
                    <a:pt x="636" y="294"/>
                  </a:lnTo>
                  <a:lnTo>
                    <a:pt x="588" y="312"/>
                  </a:lnTo>
                  <a:lnTo>
                    <a:pt x="546" y="324"/>
                  </a:lnTo>
                  <a:lnTo>
                    <a:pt x="468" y="354"/>
                  </a:lnTo>
                  <a:lnTo>
                    <a:pt x="414" y="372"/>
                  </a:lnTo>
                  <a:lnTo>
                    <a:pt x="342" y="396"/>
                  </a:lnTo>
                  <a:lnTo>
                    <a:pt x="306" y="414"/>
                  </a:lnTo>
                  <a:lnTo>
                    <a:pt x="270" y="420"/>
                  </a:lnTo>
                  <a:lnTo>
                    <a:pt x="234" y="426"/>
                  </a:lnTo>
                  <a:lnTo>
                    <a:pt x="186" y="426"/>
                  </a:lnTo>
                  <a:lnTo>
                    <a:pt x="132" y="420"/>
                  </a:lnTo>
                  <a:lnTo>
                    <a:pt x="96" y="402"/>
                  </a:lnTo>
                  <a:lnTo>
                    <a:pt x="42" y="378"/>
                  </a:lnTo>
                  <a:lnTo>
                    <a:pt x="0" y="342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56" name="Freeform 69"/>
            <p:cNvSpPr>
              <a:spLocks/>
            </p:cNvSpPr>
            <p:nvPr/>
          </p:nvSpPr>
          <p:spPr bwMode="auto">
            <a:xfrm>
              <a:off x="3834" y="2379"/>
              <a:ext cx="24" cy="114"/>
            </a:xfrm>
            <a:custGeom>
              <a:avLst/>
              <a:gdLst>
                <a:gd name="T0" fmla="*/ 24 w 24"/>
                <a:gd name="T1" fmla="*/ 114 h 114"/>
                <a:gd name="T2" fmla="*/ 24 w 24"/>
                <a:gd name="T3" fmla="*/ 84 h 114"/>
                <a:gd name="T4" fmla="*/ 18 w 24"/>
                <a:gd name="T5" fmla="*/ 54 h 114"/>
                <a:gd name="T6" fmla="*/ 12 w 24"/>
                <a:gd name="T7" fmla="*/ 18 h 114"/>
                <a:gd name="T8" fmla="*/ 0 w 24"/>
                <a:gd name="T9" fmla="*/ 0 h 1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"/>
                <a:gd name="T16" fmla="*/ 0 h 114"/>
                <a:gd name="T17" fmla="*/ 24 w 24"/>
                <a:gd name="T18" fmla="*/ 114 h 1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" h="114">
                  <a:moveTo>
                    <a:pt x="24" y="114"/>
                  </a:moveTo>
                  <a:lnTo>
                    <a:pt x="24" y="84"/>
                  </a:lnTo>
                  <a:lnTo>
                    <a:pt x="18" y="54"/>
                  </a:lnTo>
                  <a:lnTo>
                    <a:pt x="12" y="18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57" name="Freeform 70"/>
            <p:cNvSpPr>
              <a:spLocks/>
            </p:cNvSpPr>
            <p:nvPr/>
          </p:nvSpPr>
          <p:spPr bwMode="auto">
            <a:xfrm>
              <a:off x="3342" y="2211"/>
              <a:ext cx="72" cy="48"/>
            </a:xfrm>
            <a:custGeom>
              <a:avLst/>
              <a:gdLst>
                <a:gd name="T0" fmla="*/ 6 w 72"/>
                <a:gd name="T1" fmla="*/ 0 h 48"/>
                <a:gd name="T2" fmla="*/ 18 w 72"/>
                <a:gd name="T3" fmla="*/ 0 h 48"/>
                <a:gd name="T4" fmla="*/ 30 w 72"/>
                <a:gd name="T5" fmla="*/ 0 h 48"/>
                <a:gd name="T6" fmla="*/ 42 w 72"/>
                <a:gd name="T7" fmla="*/ 0 h 48"/>
                <a:gd name="T8" fmla="*/ 48 w 72"/>
                <a:gd name="T9" fmla="*/ 0 h 48"/>
                <a:gd name="T10" fmla="*/ 60 w 72"/>
                <a:gd name="T11" fmla="*/ 6 h 48"/>
                <a:gd name="T12" fmla="*/ 72 w 72"/>
                <a:gd name="T13" fmla="*/ 6 h 48"/>
                <a:gd name="T14" fmla="*/ 48 w 72"/>
                <a:gd name="T15" fmla="*/ 12 h 48"/>
                <a:gd name="T16" fmla="*/ 36 w 72"/>
                <a:gd name="T17" fmla="*/ 18 h 48"/>
                <a:gd name="T18" fmla="*/ 24 w 72"/>
                <a:gd name="T19" fmla="*/ 24 h 48"/>
                <a:gd name="T20" fmla="*/ 18 w 72"/>
                <a:gd name="T21" fmla="*/ 30 h 48"/>
                <a:gd name="T22" fmla="*/ 12 w 72"/>
                <a:gd name="T23" fmla="*/ 42 h 48"/>
                <a:gd name="T24" fmla="*/ 0 w 72"/>
                <a:gd name="T25" fmla="*/ 48 h 4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72"/>
                <a:gd name="T40" fmla="*/ 0 h 48"/>
                <a:gd name="T41" fmla="*/ 72 w 72"/>
                <a:gd name="T42" fmla="*/ 48 h 4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72" h="48">
                  <a:moveTo>
                    <a:pt x="6" y="0"/>
                  </a:moveTo>
                  <a:lnTo>
                    <a:pt x="18" y="0"/>
                  </a:lnTo>
                  <a:lnTo>
                    <a:pt x="30" y="0"/>
                  </a:lnTo>
                  <a:lnTo>
                    <a:pt x="42" y="0"/>
                  </a:lnTo>
                  <a:lnTo>
                    <a:pt x="48" y="0"/>
                  </a:lnTo>
                  <a:lnTo>
                    <a:pt x="60" y="6"/>
                  </a:lnTo>
                  <a:lnTo>
                    <a:pt x="72" y="6"/>
                  </a:lnTo>
                  <a:lnTo>
                    <a:pt x="48" y="12"/>
                  </a:lnTo>
                  <a:lnTo>
                    <a:pt x="36" y="18"/>
                  </a:lnTo>
                  <a:lnTo>
                    <a:pt x="24" y="24"/>
                  </a:lnTo>
                  <a:lnTo>
                    <a:pt x="18" y="30"/>
                  </a:lnTo>
                  <a:lnTo>
                    <a:pt x="12" y="42"/>
                  </a:lnTo>
                  <a:lnTo>
                    <a:pt x="0" y="48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58" name="Freeform 71"/>
            <p:cNvSpPr>
              <a:spLocks/>
            </p:cNvSpPr>
            <p:nvPr/>
          </p:nvSpPr>
          <p:spPr bwMode="auto">
            <a:xfrm>
              <a:off x="3402" y="2223"/>
              <a:ext cx="12" cy="30"/>
            </a:xfrm>
            <a:custGeom>
              <a:avLst/>
              <a:gdLst>
                <a:gd name="T0" fmla="*/ 12 w 12"/>
                <a:gd name="T1" fmla="*/ 0 h 30"/>
                <a:gd name="T2" fmla="*/ 6 w 12"/>
                <a:gd name="T3" fmla="*/ 0 h 30"/>
                <a:gd name="T4" fmla="*/ 0 w 12"/>
                <a:gd name="T5" fmla="*/ 12 h 30"/>
                <a:gd name="T6" fmla="*/ 0 w 12"/>
                <a:gd name="T7" fmla="*/ 24 h 30"/>
                <a:gd name="T8" fmla="*/ 0 w 12"/>
                <a:gd name="T9" fmla="*/ 30 h 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30"/>
                <a:gd name="T17" fmla="*/ 12 w 12"/>
                <a:gd name="T18" fmla="*/ 30 h 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30">
                  <a:moveTo>
                    <a:pt x="12" y="0"/>
                  </a:moveTo>
                  <a:lnTo>
                    <a:pt x="6" y="0"/>
                  </a:lnTo>
                  <a:lnTo>
                    <a:pt x="0" y="12"/>
                  </a:lnTo>
                  <a:lnTo>
                    <a:pt x="0" y="24"/>
                  </a:lnTo>
                  <a:lnTo>
                    <a:pt x="0" y="3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59" name="Freeform 72"/>
            <p:cNvSpPr>
              <a:spLocks/>
            </p:cNvSpPr>
            <p:nvPr/>
          </p:nvSpPr>
          <p:spPr bwMode="auto">
            <a:xfrm>
              <a:off x="3036" y="2097"/>
              <a:ext cx="522" cy="672"/>
            </a:xfrm>
            <a:custGeom>
              <a:avLst/>
              <a:gdLst>
                <a:gd name="T0" fmla="*/ 36 w 522"/>
                <a:gd name="T1" fmla="*/ 0 h 672"/>
                <a:gd name="T2" fmla="*/ 18 w 522"/>
                <a:gd name="T3" fmla="*/ 18 h 672"/>
                <a:gd name="T4" fmla="*/ 12 w 522"/>
                <a:gd name="T5" fmla="*/ 36 h 672"/>
                <a:gd name="T6" fmla="*/ 6 w 522"/>
                <a:gd name="T7" fmla="*/ 66 h 672"/>
                <a:gd name="T8" fmla="*/ 6 w 522"/>
                <a:gd name="T9" fmla="*/ 102 h 672"/>
                <a:gd name="T10" fmla="*/ 6 w 522"/>
                <a:gd name="T11" fmla="*/ 120 h 672"/>
                <a:gd name="T12" fmla="*/ 6 w 522"/>
                <a:gd name="T13" fmla="*/ 150 h 672"/>
                <a:gd name="T14" fmla="*/ 0 w 522"/>
                <a:gd name="T15" fmla="*/ 180 h 672"/>
                <a:gd name="T16" fmla="*/ 6 w 522"/>
                <a:gd name="T17" fmla="*/ 210 h 672"/>
                <a:gd name="T18" fmla="*/ 18 w 522"/>
                <a:gd name="T19" fmla="*/ 252 h 672"/>
                <a:gd name="T20" fmla="*/ 42 w 522"/>
                <a:gd name="T21" fmla="*/ 288 h 672"/>
                <a:gd name="T22" fmla="*/ 66 w 522"/>
                <a:gd name="T23" fmla="*/ 324 h 672"/>
                <a:gd name="T24" fmla="*/ 78 w 522"/>
                <a:gd name="T25" fmla="*/ 336 h 672"/>
                <a:gd name="T26" fmla="*/ 102 w 522"/>
                <a:gd name="T27" fmla="*/ 348 h 672"/>
                <a:gd name="T28" fmla="*/ 108 w 522"/>
                <a:gd name="T29" fmla="*/ 420 h 672"/>
                <a:gd name="T30" fmla="*/ 102 w 522"/>
                <a:gd name="T31" fmla="*/ 462 h 672"/>
                <a:gd name="T32" fmla="*/ 84 w 522"/>
                <a:gd name="T33" fmla="*/ 492 h 672"/>
                <a:gd name="T34" fmla="*/ 72 w 522"/>
                <a:gd name="T35" fmla="*/ 516 h 672"/>
                <a:gd name="T36" fmla="*/ 60 w 522"/>
                <a:gd name="T37" fmla="*/ 540 h 672"/>
                <a:gd name="T38" fmla="*/ 72 w 522"/>
                <a:gd name="T39" fmla="*/ 540 h 672"/>
                <a:gd name="T40" fmla="*/ 84 w 522"/>
                <a:gd name="T41" fmla="*/ 540 h 672"/>
                <a:gd name="T42" fmla="*/ 72 w 522"/>
                <a:gd name="T43" fmla="*/ 570 h 672"/>
                <a:gd name="T44" fmla="*/ 54 w 522"/>
                <a:gd name="T45" fmla="*/ 606 h 672"/>
                <a:gd name="T46" fmla="*/ 42 w 522"/>
                <a:gd name="T47" fmla="*/ 654 h 672"/>
                <a:gd name="T48" fmla="*/ 66 w 522"/>
                <a:gd name="T49" fmla="*/ 654 h 672"/>
                <a:gd name="T50" fmla="*/ 108 w 522"/>
                <a:gd name="T51" fmla="*/ 654 h 672"/>
                <a:gd name="T52" fmla="*/ 144 w 522"/>
                <a:gd name="T53" fmla="*/ 648 h 672"/>
                <a:gd name="T54" fmla="*/ 186 w 522"/>
                <a:gd name="T55" fmla="*/ 636 h 672"/>
                <a:gd name="T56" fmla="*/ 228 w 522"/>
                <a:gd name="T57" fmla="*/ 624 h 672"/>
                <a:gd name="T58" fmla="*/ 258 w 522"/>
                <a:gd name="T59" fmla="*/ 624 h 672"/>
                <a:gd name="T60" fmla="*/ 282 w 522"/>
                <a:gd name="T61" fmla="*/ 624 h 672"/>
                <a:gd name="T62" fmla="*/ 354 w 522"/>
                <a:gd name="T63" fmla="*/ 660 h 672"/>
                <a:gd name="T64" fmla="*/ 396 w 522"/>
                <a:gd name="T65" fmla="*/ 672 h 672"/>
                <a:gd name="T66" fmla="*/ 408 w 522"/>
                <a:gd name="T67" fmla="*/ 648 h 672"/>
                <a:gd name="T68" fmla="*/ 438 w 522"/>
                <a:gd name="T69" fmla="*/ 606 h 672"/>
                <a:gd name="T70" fmla="*/ 480 w 522"/>
                <a:gd name="T71" fmla="*/ 570 h 672"/>
                <a:gd name="T72" fmla="*/ 510 w 522"/>
                <a:gd name="T73" fmla="*/ 546 h 672"/>
                <a:gd name="T74" fmla="*/ 522 w 522"/>
                <a:gd name="T75" fmla="*/ 540 h 672"/>
                <a:gd name="T76" fmla="*/ 522 w 522"/>
                <a:gd name="T77" fmla="*/ 528 h 672"/>
                <a:gd name="T78" fmla="*/ 504 w 522"/>
                <a:gd name="T79" fmla="*/ 474 h 672"/>
                <a:gd name="T80" fmla="*/ 498 w 522"/>
                <a:gd name="T81" fmla="*/ 420 h 67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522"/>
                <a:gd name="T124" fmla="*/ 0 h 672"/>
                <a:gd name="T125" fmla="*/ 522 w 522"/>
                <a:gd name="T126" fmla="*/ 672 h 672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522" h="672">
                  <a:moveTo>
                    <a:pt x="36" y="0"/>
                  </a:moveTo>
                  <a:lnTo>
                    <a:pt x="18" y="18"/>
                  </a:lnTo>
                  <a:lnTo>
                    <a:pt x="12" y="36"/>
                  </a:lnTo>
                  <a:lnTo>
                    <a:pt x="6" y="66"/>
                  </a:lnTo>
                  <a:lnTo>
                    <a:pt x="6" y="102"/>
                  </a:lnTo>
                  <a:lnTo>
                    <a:pt x="6" y="120"/>
                  </a:lnTo>
                  <a:lnTo>
                    <a:pt x="6" y="150"/>
                  </a:lnTo>
                  <a:lnTo>
                    <a:pt x="0" y="180"/>
                  </a:lnTo>
                  <a:lnTo>
                    <a:pt x="6" y="210"/>
                  </a:lnTo>
                  <a:lnTo>
                    <a:pt x="18" y="252"/>
                  </a:lnTo>
                  <a:lnTo>
                    <a:pt x="42" y="288"/>
                  </a:lnTo>
                  <a:lnTo>
                    <a:pt x="66" y="324"/>
                  </a:lnTo>
                  <a:lnTo>
                    <a:pt x="78" y="336"/>
                  </a:lnTo>
                  <a:lnTo>
                    <a:pt x="102" y="348"/>
                  </a:lnTo>
                  <a:lnTo>
                    <a:pt x="108" y="420"/>
                  </a:lnTo>
                  <a:lnTo>
                    <a:pt x="102" y="462"/>
                  </a:lnTo>
                  <a:lnTo>
                    <a:pt x="84" y="492"/>
                  </a:lnTo>
                  <a:lnTo>
                    <a:pt x="72" y="516"/>
                  </a:lnTo>
                  <a:lnTo>
                    <a:pt x="60" y="540"/>
                  </a:lnTo>
                  <a:lnTo>
                    <a:pt x="72" y="540"/>
                  </a:lnTo>
                  <a:lnTo>
                    <a:pt x="84" y="540"/>
                  </a:lnTo>
                  <a:lnTo>
                    <a:pt x="72" y="570"/>
                  </a:lnTo>
                  <a:lnTo>
                    <a:pt x="54" y="606"/>
                  </a:lnTo>
                  <a:lnTo>
                    <a:pt x="42" y="654"/>
                  </a:lnTo>
                  <a:lnTo>
                    <a:pt x="66" y="654"/>
                  </a:lnTo>
                  <a:lnTo>
                    <a:pt x="108" y="654"/>
                  </a:lnTo>
                  <a:lnTo>
                    <a:pt x="144" y="648"/>
                  </a:lnTo>
                  <a:lnTo>
                    <a:pt x="186" y="636"/>
                  </a:lnTo>
                  <a:lnTo>
                    <a:pt x="228" y="624"/>
                  </a:lnTo>
                  <a:lnTo>
                    <a:pt x="258" y="624"/>
                  </a:lnTo>
                  <a:lnTo>
                    <a:pt x="282" y="624"/>
                  </a:lnTo>
                  <a:lnTo>
                    <a:pt x="354" y="660"/>
                  </a:lnTo>
                  <a:lnTo>
                    <a:pt x="396" y="672"/>
                  </a:lnTo>
                  <a:lnTo>
                    <a:pt x="408" y="648"/>
                  </a:lnTo>
                  <a:lnTo>
                    <a:pt x="438" y="606"/>
                  </a:lnTo>
                  <a:lnTo>
                    <a:pt x="480" y="570"/>
                  </a:lnTo>
                  <a:lnTo>
                    <a:pt x="510" y="546"/>
                  </a:lnTo>
                  <a:lnTo>
                    <a:pt x="522" y="540"/>
                  </a:lnTo>
                  <a:lnTo>
                    <a:pt x="522" y="528"/>
                  </a:lnTo>
                  <a:lnTo>
                    <a:pt x="504" y="474"/>
                  </a:lnTo>
                  <a:lnTo>
                    <a:pt x="498" y="42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0" name="Freeform 73"/>
            <p:cNvSpPr>
              <a:spLocks/>
            </p:cNvSpPr>
            <p:nvPr/>
          </p:nvSpPr>
          <p:spPr bwMode="auto">
            <a:xfrm>
              <a:off x="3120" y="2589"/>
              <a:ext cx="228" cy="48"/>
            </a:xfrm>
            <a:custGeom>
              <a:avLst/>
              <a:gdLst>
                <a:gd name="T0" fmla="*/ 0 w 228"/>
                <a:gd name="T1" fmla="*/ 48 h 48"/>
                <a:gd name="T2" fmla="*/ 36 w 228"/>
                <a:gd name="T3" fmla="*/ 42 h 48"/>
                <a:gd name="T4" fmla="*/ 66 w 228"/>
                <a:gd name="T5" fmla="*/ 36 h 48"/>
                <a:gd name="T6" fmla="*/ 96 w 228"/>
                <a:gd name="T7" fmla="*/ 36 h 48"/>
                <a:gd name="T8" fmla="*/ 126 w 228"/>
                <a:gd name="T9" fmla="*/ 36 h 48"/>
                <a:gd name="T10" fmla="*/ 156 w 228"/>
                <a:gd name="T11" fmla="*/ 36 h 48"/>
                <a:gd name="T12" fmla="*/ 180 w 228"/>
                <a:gd name="T13" fmla="*/ 36 h 48"/>
                <a:gd name="T14" fmla="*/ 204 w 228"/>
                <a:gd name="T15" fmla="*/ 42 h 48"/>
                <a:gd name="T16" fmla="*/ 216 w 228"/>
                <a:gd name="T17" fmla="*/ 42 h 48"/>
                <a:gd name="T18" fmla="*/ 216 w 228"/>
                <a:gd name="T19" fmla="*/ 42 h 48"/>
                <a:gd name="T20" fmla="*/ 216 w 228"/>
                <a:gd name="T21" fmla="*/ 30 h 48"/>
                <a:gd name="T22" fmla="*/ 222 w 228"/>
                <a:gd name="T23" fmla="*/ 18 h 48"/>
                <a:gd name="T24" fmla="*/ 228 w 228"/>
                <a:gd name="T25" fmla="*/ 0 h 4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28"/>
                <a:gd name="T40" fmla="*/ 0 h 48"/>
                <a:gd name="T41" fmla="*/ 228 w 228"/>
                <a:gd name="T42" fmla="*/ 48 h 4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28" h="48">
                  <a:moveTo>
                    <a:pt x="0" y="48"/>
                  </a:moveTo>
                  <a:lnTo>
                    <a:pt x="36" y="42"/>
                  </a:lnTo>
                  <a:lnTo>
                    <a:pt x="66" y="36"/>
                  </a:lnTo>
                  <a:lnTo>
                    <a:pt x="96" y="36"/>
                  </a:lnTo>
                  <a:lnTo>
                    <a:pt x="126" y="36"/>
                  </a:lnTo>
                  <a:lnTo>
                    <a:pt x="156" y="36"/>
                  </a:lnTo>
                  <a:lnTo>
                    <a:pt x="180" y="36"/>
                  </a:lnTo>
                  <a:lnTo>
                    <a:pt x="204" y="42"/>
                  </a:lnTo>
                  <a:lnTo>
                    <a:pt x="216" y="42"/>
                  </a:lnTo>
                  <a:lnTo>
                    <a:pt x="216" y="30"/>
                  </a:lnTo>
                  <a:lnTo>
                    <a:pt x="222" y="18"/>
                  </a:lnTo>
                  <a:lnTo>
                    <a:pt x="228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1" name="Freeform 74"/>
            <p:cNvSpPr>
              <a:spLocks/>
            </p:cNvSpPr>
            <p:nvPr/>
          </p:nvSpPr>
          <p:spPr bwMode="auto">
            <a:xfrm>
              <a:off x="3972" y="2073"/>
              <a:ext cx="42" cy="12"/>
            </a:xfrm>
            <a:custGeom>
              <a:avLst/>
              <a:gdLst>
                <a:gd name="T0" fmla="*/ 42 w 42"/>
                <a:gd name="T1" fmla="*/ 12 h 12"/>
                <a:gd name="T2" fmla="*/ 36 w 42"/>
                <a:gd name="T3" fmla="*/ 6 h 12"/>
                <a:gd name="T4" fmla="*/ 30 w 42"/>
                <a:gd name="T5" fmla="*/ 0 h 12"/>
                <a:gd name="T6" fmla="*/ 18 w 42"/>
                <a:gd name="T7" fmla="*/ 0 h 12"/>
                <a:gd name="T8" fmla="*/ 0 w 42"/>
                <a:gd name="T9" fmla="*/ 0 h 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12"/>
                <a:gd name="T17" fmla="*/ 42 w 42"/>
                <a:gd name="T18" fmla="*/ 12 h 1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12">
                  <a:moveTo>
                    <a:pt x="42" y="12"/>
                  </a:moveTo>
                  <a:lnTo>
                    <a:pt x="36" y="6"/>
                  </a:lnTo>
                  <a:lnTo>
                    <a:pt x="30" y="0"/>
                  </a:lnTo>
                  <a:lnTo>
                    <a:pt x="18" y="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2" name="Freeform 75"/>
            <p:cNvSpPr>
              <a:spLocks/>
            </p:cNvSpPr>
            <p:nvPr/>
          </p:nvSpPr>
          <p:spPr bwMode="auto">
            <a:xfrm>
              <a:off x="3990" y="2145"/>
              <a:ext cx="66" cy="24"/>
            </a:xfrm>
            <a:custGeom>
              <a:avLst/>
              <a:gdLst>
                <a:gd name="T0" fmla="*/ 66 w 66"/>
                <a:gd name="T1" fmla="*/ 24 h 24"/>
                <a:gd name="T2" fmla="*/ 48 w 66"/>
                <a:gd name="T3" fmla="*/ 24 h 24"/>
                <a:gd name="T4" fmla="*/ 30 w 66"/>
                <a:gd name="T5" fmla="*/ 18 h 24"/>
                <a:gd name="T6" fmla="*/ 18 w 66"/>
                <a:gd name="T7" fmla="*/ 12 h 24"/>
                <a:gd name="T8" fmla="*/ 0 w 66"/>
                <a:gd name="T9" fmla="*/ 6 h 24"/>
                <a:gd name="T10" fmla="*/ 0 w 66"/>
                <a:gd name="T11" fmla="*/ 0 h 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6"/>
                <a:gd name="T19" fmla="*/ 0 h 24"/>
                <a:gd name="T20" fmla="*/ 66 w 66"/>
                <a:gd name="T21" fmla="*/ 24 h 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6" h="24">
                  <a:moveTo>
                    <a:pt x="66" y="24"/>
                  </a:moveTo>
                  <a:lnTo>
                    <a:pt x="48" y="24"/>
                  </a:lnTo>
                  <a:lnTo>
                    <a:pt x="30" y="18"/>
                  </a:lnTo>
                  <a:lnTo>
                    <a:pt x="18" y="12"/>
                  </a:lnTo>
                  <a:lnTo>
                    <a:pt x="0" y="6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3" name="Freeform 76"/>
            <p:cNvSpPr>
              <a:spLocks/>
            </p:cNvSpPr>
            <p:nvPr/>
          </p:nvSpPr>
          <p:spPr bwMode="auto">
            <a:xfrm>
              <a:off x="3960" y="2193"/>
              <a:ext cx="54" cy="18"/>
            </a:xfrm>
            <a:custGeom>
              <a:avLst/>
              <a:gdLst>
                <a:gd name="T0" fmla="*/ 54 w 54"/>
                <a:gd name="T1" fmla="*/ 18 h 18"/>
                <a:gd name="T2" fmla="*/ 42 w 54"/>
                <a:gd name="T3" fmla="*/ 18 h 18"/>
                <a:gd name="T4" fmla="*/ 24 w 54"/>
                <a:gd name="T5" fmla="*/ 12 h 18"/>
                <a:gd name="T6" fmla="*/ 6 w 54"/>
                <a:gd name="T7" fmla="*/ 6 h 18"/>
                <a:gd name="T8" fmla="*/ 0 w 54"/>
                <a:gd name="T9" fmla="*/ 0 h 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"/>
                <a:gd name="T16" fmla="*/ 0 h 18"/>
                <a:gd name="T17" fmla="*/ 54 w 54"/>
                <a:gd name="T18" fmla="*/ 18 h 1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" h="18">
                  <a:moveTo>
                    <a:pt x="54" y="18"/>
                  </a:moveTo>
                  <a:lnTo>
                    <a:pt x="42" y="18"/>
                  </a:lnTo>
                  <a:lnTo>
                    <a:pt x="24" y="12"/>
                  </a:lnTo>
                  <a:lnTo>
                    <a:pt x="6" y="6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4" name="Freeform 77"/>
            <p:cNvSpPr>
              <a:spLocks/>
            </p:cNvSpPr>
            <p:nvPr/>
          </p:nvSpPr>
          <p:spPr bwMode="auto">
            <a:xfrm>
              <a:off x="3528" y="2733"/>
              <a:ext cx="60" cy="450"/>
            </a:xfrm>
            <a:custGeom>
              <a:avLst/>
              <a:gdLst>
                <a:gd name="T0" fmla="*/ 60 w 60"/>
                <a:gd name="T1" fmla="*/ 0 h 450"/>
                <a:gd name="T2" fmla="*/ 54 w 60"/>
                <a:gd name="T3" fmla="*/ 12 h 450"/>
                <a:gd name="T4" fmla="*/ 42 w 60"/>
                <a:gd name="T5" fmla="*/ 18 h 450"/>
                <a:gd name="T6" fmla="*/ 42 w 60"/>
                <a:gd name="T7" fmla="*/ 24 h 450"/>
                <a:gd name="T8" fmla="*/ 30 w 60"/>
                <a:gd name="T9" fmla="*/ 30 h 450"/>
                <a:gd name="T10" fmla="*/ 18 w 60"/>
                <a:gd name="T11" fmla="*/ 36 h 450"/>
                <a:gd name="T12" fmla="*/ 30 w 60"/>
                <a:gd name="T13" fmla="*/ 42 h 450"/>
                <a:gd name="T14" fmla="*/ 42 w 60"/>
                <a:gd name="T15" fmla="*/ 66 h 450"/>
                <a:gd name="T16" fmla="*/ 48 w 60"/>
                <a:gd name="T17" fmla="*/ 84 h 450"/>
                <a:gd name="T18" fmla="*/ 54 w 60"/>
                <a:gd name="T19" fmla="*/ 114 h 450"/>
                <a:gd name="T20" fmla="*/ 54 w 60"/>
                <a:gd name="T21" fmla="*/ 132 h 450"/>
                <a:gd name="T22" fmla="*/ 48 w 60"/>
                <a:gd name="T23" fmla="*/ 156 h 450"/>
                <a:gd name="T24" fmla="*/ 42 w 60"/>
                <a:gd name="T25" fmla="*/ 180 h 450"/>
                <a:gd name="T26" fmla="*/ 30 w 60"/>
                <a:gd name="T27" fmla="*/ 198 h 450"/>
                <a:gd name="T28" fmla="*/ 18 w 60"/>
                <a:gd name="T29" fmla="*/ 216 h 450"/>
                <a:gd name="T30" fmla="*/ 12 w 60"/>
                <a:gd name="T31" fmla="*/ 240 h 450"/>
                <a:gd name="T32" fmla="*/ 6 w 60"/>
                <a:gd name="T33" fmla="*/ 258 h 450"/>
                <a:gd name="T34" fmla="*/ 0 w 60"/>
                <a:gd name="T35" fmla="*/ 282 h 450"/>
                <a:gd name="T36" fmla="*/ 6 w 60"/>
                <a:gd name="T37" fmla="*/ 312 h 450"/>
                <a:gd name="T38" fmla="*/ 6 w 60"/>
                <a:gd name="T39" fmla="*/ 336 h 450"/>
                <a:gd name="T40" fmla="*/ 6 w 60"/>
                <a:gd name="T41" fmla="*/ 348 h 450"/>
                <a:gd name="T42" fmla="*/ 6 w 60"/>
                <a:gd name="T43" fmla="*/ 372 h 450"/>
                <a:gd name="T44" fmla="*/ 6 w 60"/>
                <a:gd name="T45" fmla="*/ 408 h 450"/>
                <a:gd name="T46" fmla="*/ 6 w 60"/>
                <a:gd name="T47" fmla="*/ 450 h 450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60"/>
                <a:gd name="T73" fmla="*/ 0 h 450"/>
                <a:gd name="T74" fmla="*/ 60 w 60"/>
                <a:gd name="T75" fmla="*/ 450 h 450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60" h="450">
                  <a:moveTo>
                    <a:pt x="60" y="0"/>
                  </a:moveTo>
                  <a:lnTo>
                    <a:pt x="54" y="12"/>
                  </a:lnTo>
                  <a:lnTo>
                    <a:pt x="42" y="18"/>
                  </a:lnTo>
                  <a:lnTo>
                    <a:pt x="42" y="24"/>
                  </a:lnTo>
                  <a:lnTo>
                    <a:pt x="30" y="30"/>
                  </a:lnTo>
                  <a:lnTo>
                    <a:pt x="18" y="36"/>
                  </a:lnTo>
                  <a:lnTo>
                    <a:pt x="30" y="42"/>
                  </a:lnTo>
                  <a:lnTo>
                    <a:pt x="42" y="66"/>
                  </a:lnTo>
                  <a:lnTo>
                    <a:pt x="48" y="84"/>
                  </a:lnTo>
                  <a:lnTo>
                    <a:pt x="54" y="114"/>
                  </a:lnTo>
                  <a:lnTo>
                    <a:pt x="54" y="132"/>
                  </a:lnTo>
                  <a:lnTo>
                    <a:pt x="48" y="156"/>
                  </a:lnTo>
                  <a:lnTo>
                    <a:pt x="42" y="180"/>
                  </a:lnTo>
                  <a:lnTo>
                    <a:pt x="30" y="198"/>
                  </a:lnTo>
                  <a:lnTo>
                    <a:pt x="18" y="216"/>
                  </a:lnTo>
                  <a:lnTo>
                    <a:pt x="12" y="240"/>
                  </a:lnTo>
                  <a:lnTo>
                    <a:pt x="6" y="258"/>
                  </a:lnTo>
                  <a:lnTo>
                    <a:pt x="0" y="282"/>
                  </a:lnTo>
                  <a:lnTo>
                    <a:pt x="6" y="312"/>
                  </a:lnTo>
                  <a:lnTo>
                    <a:pt x="6" y="336"/>
                  </a:lnTo>
                  <a:lnTo>
                    <a:pt x="6" y="348"/>
                  </a:lnTo>
                  <a:lnTo>
                    <a:pt x="6" y="372"/>
                  </a:lnTo>
                  <a:lnTo>
                    <a:pt x="6" y="408"/>
                  </a:lnTo>
                  <a:lnTo>
                    <a:pt x="6" y="45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5" name="Freeform 78"/>
            <p:cNvSpPr>
              <a:spLocks/>
            </p:cNvSpPr>
            <p:nvPr/>
          </p:nvSpPr>
          <p:spPr bwMode="auto">
            <a:xfrm>
              <a:off x="2994" y="3237"/>
              <a:ext cx="1014" cy="168"/>
            </a:xfrm>
            <a:custGeom>
              <a:avLst/>
              <a:gdLst>
                <a:gd name="T0" fmla="*/ 222 w 1014"/>
                <a:gd name="T1" fmla="*/ 24 h 168"/>
                <a:gd name="T2" fmla="*/ 186 w 1014"/>
                <a:gd name="T3" fmla="*/ 24 h 168"/>
                <a:gd name="T4" fmla="*/ 132 w 1014"/>
                <a:gd name="T5" fmla="*/ 30 h 168"/>
                <a:gd name="T6" fmla="*/ 78 w 1014"/>
                <a:gd name="T7" fmla="*/ 48 h 168"/>
                <a:gd name="T8" fmla="*/ 48 w 1014"/>
                <a:gd name="T9" fmla="*/ 60 h 168"/>
                <a:gd name="T10" fmla="*/ 24 w 1014"/>
                <a:gd name="T11" fmla="*/ 78 h 168"/>
                <a:gd name="T12" fmla="*/ 6 w 1014"/>
                <a:gd name="T13" fmla="*/ 108 h 168"/>
                <a:gd name="T14" fmla="*/ 0 w 1014"/>
                <a:gd name="T15" fmla="*/ 138 h 168"/>
                <a:gd name="T16" fmla="*/ 6 w 1014"/>
                <a:gd name="T17" fmla="*/ 156 h 168"/>
                <a:gd name="T18" fmla="*/ 24 w 1014"/>
                <a:gd name="T19" fmla="*/ 162 h 168"/>
                <a:gd name="T20" fmla="*/ 54 w 1014"/>
                <a:gd name="T21" fmla="*/ 168 h 168"/>
                <a:gd name="T22" fmla="*/ 114 w 1014"/>
                <a:gd name="T23" fmla="*/ 168 h 168"/>
                <a:gd name="T24" fmla="*/ 174 w 1014"/>
                <a:gd name="T25" fmla="*/ 156 h 168"/>
                <a:gd name="T26" fmla="*/ 216 w 1014"/>
                <a:gd name="T27" fmla="*/ 144 h 168"/>
                <a:gd name="T28" fmla="*/ 288 w 1014"/>
                <a:gd name="T29" fmla="*/ 144 h 168"/>
                <a:gd name="T30" fmla="*/ 330 w 1014"/>
                <a:gd name="T31" fmla="*/ 138 h 168"/>
                <a:gd name="T32" fmla="*/ 378 w 1014"/>
                <a:gd name="T33" fmla="*/ 120 h 168"/>
                <a:gd name="T34" fmla="*/ 420 w 1014"/>
                <a:gd name="T35" fmla="*/ 120 h 168"/>
                <a:gd name="T36" fmla="*/ 456 w 1014"/>
                <a:gd name="T37" fmla="*/ 114 h 168"/>
                <a:gd name="T38" fmla="*/ 486 w 1014"/>
                <a:gd name="T39" fmla="*/ 108 h 168"/>
                <a:gd name="T40" fmla="*/ 510 w 1014"/>
                <a:gd name="T41" fmla="*/ 96 h 168"/>
                <a:gd name="T42" fmla="*/ 534 w 1014"/>
                <a:gd name="T43" fmla="*/ 54 h 168"/>
                <a:gd name="T44" fmla="*/ 540 w 1014"/>
                <a:gd name="T45" fmla="*/ 72 h 168"/>
                <a:gd name="T46" fmla="*/ 552 w 1014"/>
                <a:gd name="T47" fmla="*/ 90 h 168"/>
                <a:gd name="T48" fmla="*/ 576 w 1014"/>
                <a:gd name="T49" fmla="*/ 108 h 168"/>
                <a:gd name="T50" fmla="*/ 612 w 1014"/>
                <a:gd name="T51" fmla="*/ 114 h 168"/>
                <a:gd name="T52" fmla="*/ 630 w 1014"/>
                <a:gd name="T53" fmla="*/ 132 h 168"/>
                <a:gd name="T54" fmla="*/ 696 w 1014"/>
                <a:gd name="T55" fmla="*/ 150 h 168"/>
                <a:gd name="T56" fmla="*/ 774 w 1014"/>
                <a:gd name="T57" fmla="*/ 156 h 168"/>
                <a:gd name="T58" fmla="*/ 846 w 1014"/>
                <a:gd name="T59" fmla="*/ 156 h 168"/>
                <a:gd name="T60" fmla="*/ 882 w 1014"/>
                <a:gd name="T61" fmla="*/ 156 h 168"/>
                <a:gd name="T62" fmla="*/ 936 w 1014"/>
                <a:gd name="T63" fmla="*/ 144 h 168"/>
                <a:gd name="T64" fmla="*/ 978 w 1014"/>
                <a:gd name="T65" fmla="*/ 132 h 168"/>
                <a:gd name="T66" fmla="*/ 1008 w 1014"/>
                <a:gd name="T67" fmla="*/ 102 h 168"/>
                <a:gd name="T68" fmla="*/ 1014 w 1014"/>
                <a:gd name="T69" fmla="*/ 78 h 168"/>
                <a:gd name="T70" fmla="*/ 1002 w 1014"/>
                <a:gd name="T71" fmla="*/ 60 h 168"/>
                <a:gd name="T72" fmla="*/ 978 w 1014"/>
                <a:gd name="T73" fmla="*/ 42 h 168"/>
                <a:gd name="T74" fmla="*/ 948 w 1014"/>
                <a:gd name="T75" fmla="*/ 24 h 168"/>
                <a:gd name="T76" fmla="*/ 906 w 1014"/>
                <a:gd name="T77" fmla="*/ 12 h 168"/>
                <a:gd name="T78" fmla="*/ 852 w 1014"/>
                <a:gd name="T79" fmla="*/ 6 h 168"/>
                <a:gd name="T80" fmla="*/ 798 w 1014"/>
                <a:gd name="T81" fmla="*/ 0 h 168"/>
                <a:gd name="T82" fmla="*/ 750 w 1014"/>
                <a:gd name="T83" fmla="*/ 0 h 168"/>
                <a:gd name="T84" fmla="*/ 696 w 1014"/>
                <a:gd name="T85" fmla="*/ 6 h 168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014"/>
                <a:gd name="T130" fmla="*/ 0 h 168"/>
                <a:gd name="T131" fmla="*/ 1014 w 1014"/>
                <a:gd name="T132" fmla="*/ 168 h 168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014" h="168">
                  <a:moveTo>
                    <a:pt x="222" y="24"/>
                  </a:moveTo>
                  <a:lnTo>
                    <a:pt x="186" y="24"/>
                  </a:lnTo>
                  <a:lnTo>
                    <a:pt x="132" y="30"/>
                  </a:lnTo>
                  <a:lnTo>
                    <a:pt x="78" y="48"/>
                  </a:lnTo>
                  <a:lnTo>
                    <a:pt x="48" y="60"/>
                  </a:lnTo>
                  <a:lnTo>
                    <a:pt x="24" y="78"/>
                  </a:lnTo>
                  <a:lnTo>
                    <a:pt x="6" y="108"/>
                  </a:lnTo>
                  <a:lnTo>
                    <a:pt x="0" y="138"/>
                  </a:lnTo>
                  <a:lnTo>
                    <a:pt x="6" y="156"/>
                  </a:lnTo>
                  <a:lnTo>
                    <a:pt x="24" y="162"/>
                  </a:lnTo>
                  <a:lnTo>
                    <a:pt x="54" y="168"/>
                  </a:lnTo>
                  <a:lnTo>
                    <a:pt x="114" y="168"/>
                  </a:lnTo>
                  <a:lnTo>
                    <a:pt x="174" y="156"/>
                  </a:lnTo>
                  <a:lnTo>
                    <a:pt x="216" y="144"/>
                  </a:lnTo>
                  <a:lnTo>
                    <a:pt x="288" y="144"/>
                  </a:lnTo>
                  <a:lnTo>
                    <a:pt x="330" y="138"/>
                  </a:lnTo>
                  <a:lnTo>
                    <a:pt x="378" y="120"/>
                  </a:lnTo>
                  <a:lnTo>
                    <a:pt x="420" y="120"/>
                  </a:lnTo>
                  <a:lnTo>
                    <a:pt x="456" y="114"/>
                  </a:lnTo>
                  <a:lnTo>
                    <a:pt x="486" y="108"/>
                  </a:lnTo>
                  <a:lnTo>
                    <a:pt x="510" y="96"/>
                  </a:lnTo>
                  <a:lnTo>
                    <a:pt x="534" y="54"/>
                  </a:lnTo>
                  <a:lnTo>
                    <a:pt x="540" y="72"/>
                  </a:lnTo>
                  <a:lnTo>
                    <a:pt x="552" y="90"/>
                  </a:lnTo>
                  <a:lnTo>
                    <a:pt x="576" y="108"/>
                  </a:lnTo>
                  <a:lnTo>
                    <a:pt x="612" y="114"/>
                  </a:lnTo>
                  <a:lnTo>
                    <a:pt x="630" y="132"/>
                  </a:lnTo>
                  <a:lnTo>
                    <a:pt x="696" y="150"/>
                  </a:lnTo>
                  <a:lnTo>
                    <a:pt x="774" y="156"/>
                  </a:lnTo>
                  <a:lnTo>
                    <a:pt x="846" y="156"/>
                  </a:lnTo>
                  <a:lnTo>
                    <a:pt x="882" y="156"/>
                  </a:lnTo>
                  <a:lnTo>
                    <a:pt x="936" y="144"/>
                  </a:lnTo>
                  <a:lnTo>
                    <a:pt x="978" y="132"/>
                  </a:lnTo>
                  <a:lnTo>
                    <a:pt x="1008" y="102"/>
                  </a:lnTo>
                  <a:lnTo>
                    <a:pt x="1014" y="78"/>
                  </a:lnTo>
                  <a:lnTo>
                    <a:pt x="1002" y="60"/>
                  </a:lnTo>
                  <a:lnTo>
                    <a:pt x="978" y="42"/>
                  </a:lnTo>
                  <a:lnTo>
                    <a:pt x="948" y="24"/>
                  </a:lnTo>
                  <a:lnTo>
                    <a:pt x="906" y="12"/>
                  </a:lnTo>
                  <a:lnTo>
                    <a:pt x="852" y="6"/>
                  </a:lnTo>
                  <a:lnTo>
                    <a:pt x="798" y="0"/>
                  </a:lnTo>
                  <a:lnTo>
                    <a:pt x="750" y="0"/>
                  </a:lnTo>
                  <a:lnTo>
                    <a:pt x="696" y="6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6" name="Freeform 79"/>
            <p:cNvSpPr>
              <a:spLocks/>
            </p:cNvSpPr>
            <p:nvPr/>
          </p:nvSpPr>
          <p:spPr bwMode="auto">
            <a:xfrm>
              <a:off x="3594" y="3201"/>
              <a:ext cx="108" cy="12"/>
            </a:xfrm>
            <a:custGeom>
              <a:avLst/>
              <a:gdLst>
                <a:gd name="T0" fmla="*/ 108 w 108"/>
                <a:gd name="T1" fmla="*/ 12 h 12"/>
                <a:gd name="T2" fmla="*/ 96 w 108"/>
                <a:gd name="T3" fmla="*/ 6 h 12"/>
                <a:gd name="T4" fmla="*/ 78 w 108"/>
                <a:gd name="T5" fmla="*/ 0 h 12"/>
                <a:gd name="T6" fmla="*/ 66 w 108"/>
                <a:gd name="T7" fmla="*/ 0 h 12"/>
                <a:gd name="T8" fmla="*/ 54 w 108"/>
                <a:gd name="T9" fmla="*/ 0 h 12"/>
                <a:gd name="T10" fmla="*/ 36 w 108"/>
                <a:gd name="T11" fmla="*/ 0 h 12"/>
                <a:gd name="T12" fmla="*/ 24 w 108"/>
                <a:gd name="T13" fmla="*/ 6 h 12"/>
                <a:gd name="T14" fmla="*/ 12 w 108"/>
                <a:gd name="T15" fmla="*/ 6 h 12"/>
                <a:gd name="T16" fmla="*/ 0 w 108"/>
                <a:gd name="T17" fmla="*/ 12 h 1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08"/>
                <a:gd name="T28" fmla="*/ 0 h 12"/>
                <a:gd name="T29" fmla="*/ 108 w 108"/>
                <a:gd name="T30" fmla="*/ 12 h 1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08" h="12">
                  <a:moveTo>
                    <a:pt x="108" y="12"/>
                  </a:moveTo>
                  <a:lnTo>
                    <a:pt x="96" y="6"/>
                  </a:lnTo>
                  <a:lnTo>
                    <a:pt x="78" y="0"/>
                  </a:lnTo>
                  <a:lnTo>
                    <a:pt x="66" y="0"/>
                  </a:lnTo>
                  <a:lnTo>
                    <a:pt x="54" y="0"/>
                  </a:lnTo>
                  <a:lnTo>
                    <a:pt x="36" y="0"/>
                  </a:lnTo>
                  <a:lnTo>
                    <a:pt x="24" y="6"/>
                  </a:lnTo>
                  <a:lnTo>
                    <a:pt x="12" y="6"/>
                  </a:lnTo>
                  <a:lnTo>
                    <a:pt x="0" y="12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7" name="Freeform 80"/>
            <p:cNvSpPr>
              <a:spLocks/>
            </p:cNvSpPr>
            <p:nvPr/>
          </p:nvSpPr>
          <p:spPr bwMode="auto">
            <a:xfrm>
              <a:off x="3618" y="3225"/>
              <a:ext cx="84" cy="30"/>
            </a:xfrm>
            <a:custGeom>
              <a:avLst/>
              <a:gdLst>
                <a:gd name="T0" fmla="*/ 84 w 84"/>
                <a:gd name="T1" fmla="*/ 6 h 30"/>
                <a:gd name="T2" fmla="*/ 78 w 84"/>
                <a:gd name="T3" fmla="*/ 0 h 30"/>
                <a:gd name="T4" fmla="*/ 66 w 84"/>
                <a:gd name="T5" fmla="*/ 0 h 30"/>
                <a:gd name="T6" fmla="*/ 54 w 84"/>
                <a:gd name="T7" fmla="*/ 0 h 30"/>
                <a:gd name="T8" fmla="*/ 48 w 84"/>
                <a:gd name="T9" fmla="*/ 6 h 30"/>
                <a:gd name="T10" fmla="*/ 36 w 84"/>
                <a:gd name="T11" fmla="*/ 6 h 30"/>
                <a:gd name="T12" fmla="*/ 24 w 84"/>
                <a:gd name="T13" fmla="*/ 12 h 30"/>
                <a:gd name="T14" fmla="*/ 18 w 84"/>
                <a:gd name="T15" fmla="*/ 12 h 30"/>
                <a:gd name="T16" fmla="*/ 12 w 84"/>
                <a:gd name="T17" fmla="*/ 18 h 30"/>
                <a:gd name="T18" fmla="*/ 0 w 84"/>
                <a:gd name="T19" fmla="*/ 30 h 30"/>
                <a:gd name="T20" fmla="*/ 0 w 84"/>
                <a:gd name="T21" fmla="*/ 30 h 3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4"/>
                <a:gd name="T34" fmla="*/ 0 h 30"/>
                <a:gd name="T35" fmla="*/ 84 w 84"/>
                <a:gd name="T36" fmla="*/ 30 h 3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4" h="30">
                  <a:moveTo>
                    <a:pt x="84" y="6"/>
                  </a:moveTo>
                  <a:lnTo>
                    <a:pt x="78" y="0"/>
                  </a:lnTo>
                  <a:lnTo>
                    <a:pt x="66" y="0"/>
                  </a:lnTo>
                  <a:lnTo>
                    <a:pt x="54" y="0"/>
                  </a:lnTo>
                  <a:lnTo>
                    <a:pt x="48" y="6"/>
                  </a:lnTo>
                  <a:lnTo>
                    <a:pt x="36" y="6"/>
                  </a:lnTo>
                  <a:lnTo>
                    <a:pt x="24" y="12"/>
                  </a:lnTo>
                  <a:lnTo>
                    <a:pt x="18" y="12"/>
                  </a:lnTo>
                  <a:lnTo>
                    <a:pt x="12" y="18"/>
                  </a:lnTo>
                  <a:lnTo>
                    <a:pt x="0" y="3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8" name="Freeform 81"/>
            <p:cNvSpPr>
              <a:spLocks/>
            </p:cNvSpPr>
            <p:nvPr/>
          </p:nvSpPr>
          <p:spPr bwMode="auto">
            <a:xfrm>
              <a:off x="3234" y="3249"/>
              <a:ext cx="72" cy="30"/>
            </a:xfrm>
            <a:custGeom>
              <a:avLst/>
              <a:gdLst>
                <a:gd name="T0" fmla="*/ 72 w 72"/>
                <a:gd name="T1" fmla="*/ 30 h 30"/>
                <a:gd name="T2" fmla="*/ 66 w 72"/>
                <a:gd name="T3" fmla="*/ 24 h 30"/>
                <a:gd name="T4" fmla="*/ 54 w 72"/>
                <a:gd name="T5" fmla="*/ 18 h 30"/>
                <a:gd name="T6" fmla="*/ 48 w 72"/>
                <a:gd name="T7" fmla="*/ 12 h 30"/>
                <a:gd name="T8" fmla="*/ 36 w 72"/>
                <a:gd name="T9" fmla="*/ 6 h 30"/>
                <a:gd name="T10" fmla="*/ 24 w 72"/>
                <a:gd name="T11" fmla="*/ 6 h 30"/>
                <a:gd name="T12" fmla="*/ 12 w 72"/>
                <a:gd name="T13" fmla="*/ 6 h 30"/>
                <a:gd name="T14" fmla="*/ 0 w 72"/>
                <a:gd name="T15" fmla="*/ 0 h 30"/>
                <a:gd name="T16" fmla="*/ 0 w 72"/>
                <a:gd name="T17" fmla="*/ 0 h 3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2"/>
                <a:gd name="T28" fmla="*/ 0 h 30"/>
                <a:gd name="T29" fmla="*/ 72 w 72"/>
                <a:gd name="T30" fmla="*/ 30 h 3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2" h="30">
                  <a:moveTo>
                    <a:pt x="72" y="30"/>
                  </a:moveTo>
                  <a:lnTo>
                    <a:pt x="66" y="24"/>
                  </a:lnTo>
                  <a:lnTo>
                    <a:pt x="54" y="18"/>
                  </a:lnTo>
                  <a:lnTo>
                    <a:pt x="48" y="12"/>
                  </a:lnTo>
                  <a:lnTo>
                    <a:pt x="36" y="6"/>
                  </a:lnTo>
                  <a:lnTo>
                    <a:pt x="24" y="6"/>
                  </a:lnTo>
                  <a:lnTo>
                    <a:pt x="12" y="6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9" name="Freeform 82"/>
            <p:cNvSpPr>
              <a:spLocks/>
            </p:cNvSpPr>
            <p:nvPr/>
          </p:nvSpPr>
          <p:spPr bwMode="auto">
            <a:xfrm>
              <a:off x="3258" y="3237"/>
              <a:ext cx="90" cy="18"/>
            </a:xfrm>
            <a:custGeom>
              <a:avLst/>
              <a:gdLst>
                <a:gd name="T0" fmla="*/ 90 w 90"/>
                <a:gd name="T1" fmla="*/ 18 h 18"/>
                <a:gd name="T2" fmla="*/ 78 w 90"/>
                <a:gd name="T3" fmla="*/ 12 h 18"/>
                <a:gd name="T4" fmla="*/ 60 w 90"/>
                <a:gd name="T5" fmla="*/ 6 h 18"/>
                <a:gd name="T6" fmla="*/ 48 w 90"/>
                <a:gd name="T7" fmla="*/ 0 h 18"/>
                <a:gd name="T8" fmla="*/ 36 w 90"/>
                <a:gd name="T9" fmla="*/ 0 h 18"/>
                <a:gd name="T10" fmla="*/ 18 w 90"/>
                <a:gd name="T11" fmla="*/ 0 h 18"/>
                <a:gd name="T12" fmla="*/ 6 w 90"/>
                <a:gd name="T13" fmla="*/ 0 h 18"/>
                <a:gd name="T14" fmla="*/ 0 w 90"/>
                <a:gd name="T15" fmla="*/ 0 h 1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90"/>
                <a:gd name="T25" fmla="*/ 0 h 18"/>
                <a:gd name="T26" fmla="*/ 90 w 90"/>
                <a:gd name="T27" fmla="*/ 18 h 1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90" h="18">
                  <a:moveTo>
                    <a:pt x="90" y="18"/>
                  </a:moveTo>
                  <a:lnTo>
                    <a:pt x="78" y="12"/>
                  </a:lnTo>
                  <a:lnTo>
                    <a:pt x="60" y="6"/>
                  </a:lnTo>
                  <a:lnTo>
                    <a:pt x="48" y="0"/>
                  </a:lnTo>
                  <a:lnTo>
                    <a:pt x="36" y="0"/>
                  </a:lnTo>
                  <a:lnTo>
                    <a:pt x="18" y="0"/>
                  </a:lnTo>
                  <a:lnTo>
                    <a:pt x="6" y="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0" name="Freeform 83"/>
            <p:cNvSpPr>
              <a:spLocks/>
            </p:cNvSpPr>
            <p:nvPr/>
          </p:nvSpPr>
          <p:spPr bwMode="auto">
            <a:xfrm>
              <a:off x="3534" y="3261"/>
              <a:ext cx="1" cy="30"/>
            </a:xfrm>
            <a:custGeom>
              <a:avLst/>
              <a:gdLst>
                <a:gd name="T0" fmla="*/ 0 w 1"/>
                <a:gd name="T1" fmla="*/ 30 h 30"/>
                <a:gd name="T2" fmla="*/ 0 w 1"/>
                <a:gd name="T3" fmla="*/ 18 h 30"/>
                <a:gd name="T4" fmla="*/ 0 w 1"/>
                <a:gd name="T5" fmla="*/ 12 h 30"/>
                <a:gd name="T6" fmla="*/ 0 w 1"/>
                <a:gd name="T7" fmla="*/ 0 h 3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"/>
                <a:gd name="T13" fmla="*/ 0 h 30"/>
                <a:gd name="T14" fmla="*/ 1 w 1"/>
                <a:gd name="T15" fmla="*/ 30 h 3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" h="30">
                  <a:moveTo>
                    <a:pt x="0" y="30"/>
                  </a:moveTo>
                  <a:lnTo>
                    <a:pt x="0" y="18"/>
                  </a:lnTo>
                  <a:lnTo>
                    <a:pt x="0" y="12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>
                <a:solidFill>
                  <a:schemeClr val="bg2"/>
                </a:solidFill>
              </a:rPr>
              <a:t>问题的</a:t>
            </a:r>
            <a:r>
              <a:rPr kumimoji="1" lang="zh-CN" altLang="en-US" dirty="0" smtClean="0">
                <a:solidFill>
                  <a:schemeClr val="bg2"/>
                </a:solidFill>
              </a:rPr>
              <a:t>提出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1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18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18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61" grpId="0" autoUpdateAnimBg="0"/>
      <p:bldP spid="121865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27584" y="116632"/>
            <a:ext cx="7056784" cy="162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900113" y="114895"/>
            <a:ext cx="6257925" cy="1585913"/>
            <a:chOff x="576" y="614"/>
            <a:chExt cx="3942" cy="999"/>
          </a:xfrm>
        </p:grpSpPr>
        <p:sp>
          <p:nvSpPr>
            <p:cNvPr id="21511" name="Text Box 3"/>
            <p:cNvSpPr txBox="1">
              <a:spLocks noChangeArrowheads="1"/>
            </p:cNvSpPr>
            <p:nvPr/>
          </p:nvSpPr>
          <p:spPr bwMode="auto">
            <a:xfrm>
              <a:off x="576" y="722"/>
              <a:ext cx="63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zh-CN" altLang="en-US" sz="3200" b="1" dirty="0">
                  <a:latin typeface="Times New Roman" pitchFamily="18" charset="0"/>
                </a:rPr>
                <a:t>前例</a:t>
              </a:r>
            </a:p>
          </p:txBody>
        </p:sp>
        <p:sp>
          <p:nvSpPr>
            <p:cNvPr id="21512" name="Text Box 4"/>
            <p:cNvSpPr txBox="1">
              <a:spLocks noChangeArrowheads="1"/>
            </p:cNvSpPr>
            <p:nvPr/>
          </p:nvSpPr>
          <p:spPr bwMode="auto">
            <a:xfrm>
              <a:off x="1248" y="787"/>
              <a:ext cx="80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zh-CN" altLang="en-US" sz="3200" b="1" dirty="0">
                  <a:latin typeface="Times New Roman" pitchFamily="18" charset="0"/>
                </a:rPr>
                <a:t>设 </a:t>
              </a:r>
              <a:r>
                <a:rPr kumimoji="1" lang="en-US" altLang="zh-CN" sz="3200" b="1" i="1" dirty="0">
                  <a:latin typeface="Times New Roman" pitchFamily="18" charset="0"/>
                </a:rPr>
                <a:t>X</a:t>
              </a:r>
              <a:r>
                <a:rPr kumimoji="1" lang="en-US" altLang="zh-CN" sz="3200" b="1" dirty="0">
                  <a:solidFill>
                    <a:srgbClr val="FFFF00"/>
                  </a:solidFill>
                  <a:latin typeface="Times New Roman" pitchFamily="18" charset="0"/>
                </a:rPr>
                <a:t> </a:t>
              </a:r>
              <a:r>
                <a:rPr kumimoji="1" lang="en-US" altLang="zh-CN" sz="3200" b="1" dirty="0">
                  <a:latin typeface="Times New Roman" pitchFamily="18" charset="0"/>
                </a:rPr>
                <a:t>~</a:t>
              </a:r>
            </a:p>
          </p:txBody>
        </p:sp>
        <p:graphicFrame>
          <p:nvGraphicFramePr>
            <p:cNvPr id="21513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91768772"/>
                </p:ext>
              </p:extLst>
            </p:nvPr>
          </p:nvGraphicFramePr>
          <p:xfrm>
            <a:off x="1985" y="614"/>
            <a:ext cx="2533" cy="7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883" name="Equation" r:id="rId3" imgW="1612800" imgH="457200" progId="Equation.DSMT4">
                    <p:embed/>
                  </p:oleObj>
                </mc:Choice>
                <mc:Fallback>
                  <p:oleObj name="Equation" r:id="rId3" imgW="1612800" imgH="45720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85" y="614"/>
                          <a:ext cx="2533" cy="7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14" name="Text Box 6"/>
            <p:cNvSpPr txBox="1">
              <a:spLocks noChangeArrowheads="1"/>
            </p:cNvSpPr>
            <p:nvPr/>
          </p:nvSpPr>
          <p:spPr bwMode="auto">
            <a:xfrm>
              <a:off x="576" y="1248"/>
              <a:ext cx="2725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zh-CN" altLang="en-US" sz="3200" b="1">
                  <a:latin typeface="Times New Roman" pitchFamily="18" charset="0"/>
                </a:rPr>
                <a:t>求 </a:t>
              </a:r>
              <a:r>
                <a:rPr kumimoji="1" lang="en-US" altLang="zh-CN" sz="3200" b="1" i="1">
                  <a:latin typeface="Times New Roman" pitchFamily="18" charset="0"/>
                </a:rPr>
                <a:t>Y</a:t>
              </a:r>
              <a:r>
                <a:rPr kumimoji="1" lang="en-US" altLang="zh-CN" sz="3200" b="1">
                  <a:latin typeface="Times New Roman" pitchFamily="18" charset="0"/>
                </a:rPr>
                <a:t>=2</a:t>
              </a:r>
              <a:r>
                <a:rPr kumimoji="1" lang="en-US" altLang="zh-CN" sz="3200" b="1" i="1">
                  <a:latin typeface="Times New Roman" pitchFamily="18" charset="0"/>
                </a:rPr>
                <a:t>X</a:t>
              </a:r>
              <a:r>
                <a:rPr kumimoji="1" lang="en-US" altLang="zh-CN" sz="3200" b="1">
                  <a:latin typeface="Times New Roman" pitchFamily="18" charset="0"/>
                </a:rPr>
                <a:t>+8 </a:t>
              </a:r>
              <a:r>
                <a:rPr kumimoji="1" lang="zh-CN" altLang="en-US" sz="3200" b="1">
                  <a:latin typeface="Times New Roman" pitchFamily="18" charset="0"/>
                </a:rPr>
                <a:t>的概率密度</a:t>
              </a:r>
              <a:r>
                <a:rPr kumimoji="1" lang="en-US" altLang="zh-CN" sz="3200" b="1">
                  <a:latin typeface="Times New Roman" pitchFamily="18" charset="0"/>
                </a:rPr>
                <a:t>.</a:t>
              </a:r>
            </a:p>
          </p:txBody>
        </p:sp>
      </p:grpSp>
      <p:graphicFrame>
        <p:nvGraphicFramePr>
          <p:cNvPr id="13005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9980295"/>
              </p:ext>
            </p:extLst>
          </p:nvPr>
        </p:nvGraphicFramePr>
        <p:xfrm>
          <a:off x="2225675" y="4682346"/>
          <a:ext cx="4324446" cy="15549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84" name="Equation" r:id="rId5" imgW="1765080" imgH="634680" progId="Equation.DSMT4">
                  <p:embed/>
                </p:oleObj>
              </mc:Choice>
              <mc:Fallback>
                <p:oleObj name="Equation" r:id="rId5" imgW="1765080" imgH="63468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5675" y="4682346"/>
                        <a:ext cx="4324446" cy="15549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05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2751019"/>
              </p:ext>
            </p:extLst>
          </p:nvPr>
        </p:nvGraphicFramePr>
        <p:xfrm>
          <a:off x="1115616" y="1772816"/>
          <a:ext cx="5078412" cy="1017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85" name="Equation" r:id="rId7" imgW="1790640" imgH="419040" progId="Equation.DSMT4">
                  <p:embed/>
                </p:oleObj>
              </mc:Choice>
              <mc:Fallback>
                <p:oleObj name="Equation" r:id="rId7" imgW="1790640" imgH="41904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1772816"/>
                        <a:ext cx="5078412" cy="1017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05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2236205"/>
              </p:ext>
            </p:extLst>
          </p:nvPr>
        </p:nvGraphicFramePr>
        <p:xfrm>
          <a:off x="1300163" y="2787228"/>
          <a:ext cx="6624000" cy="18846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86" name="Equation" r:id="rId9" imgW="2666880" imgH="736560" progId="Equation.DSMT4">
                  <p:embed/>
                </p:oleObj>
              </mc:Choice>
              <mc:Fallback>
                <p:oleObj name="Equation" r:id="rId9" imgW="2666880" imgH="73656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0163" y="2787228"/>
                        <a:ext cx="6624000" cy="1884621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7030A0"/>
                        </a:solidFill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标注 2"/>
          <p:cNvSpPr/>
          <p:nvPr/>
        </p:nvSpPr>
        <p:spPr>
          <a:xfrm>
            <a:off x="6227763" y="2087141"/>
            <a:ext cx="1512887" cy="647700"/>
          </a:xfrm>
          <a:prstGeom prst="wedgeRectCallout">
            <a:avLst>
              <a:gd name="adj1" fmla="val -80295"/>
              <a:gd name="adj2" fmla="val 10079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400" dirty="0">
                <a:solidFill>
                  <a:srgbClr val="FF0000"/>
                </a:solidFill>
              </a:rPr>
              <a:t>绝对值号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0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00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00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30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20" name="Text Box 4"/>
          <p:cNvSpPr txBox="1">
            <a:spLocks noChangeArrowheads="1"/>
          </p:cNvSpPr>
          <p:nvPr/>
        </p:nvSpPr>
        <p:spPr bwMode="auto">
          <a:xfrm>
            <a:off x="631825" y="188640"/>
            <a:ext cx="7132081" cy="646331"/>
          </a:xfrm>
          <a:prstGeom prst="rect">
            <a:avLst/>
          </a:prstGeom>
          <a:ln/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3600" b="1" dirty="0">
                <a:latin typeface="黑体" pitchFamily="49" charset="-122"/>
                <a:ea typeface="黑体" pitchFamily="49" charset="-122"/>
              </a:rPr>
              <a:t>例</a:t>
            </a:r>
            <a:r>
              <a:rPr kumimoji="1" lang="zh-CN" altLang="en-US" sz="3600" b="1" dirty="0">
                <a:latin typeface="Times New Roman" pitchFamily="18" charset="0"/>
                <a:ea typeface="楷体_GB2312"/>
                <a:cs typeface="楷体_GB2312"/>
              </a:rPr>
              <a:t> </a:t>
            </a:r>
            <a:r>
              <a:rPr kumimoji="1" lang="zh-CN" altLang="en-US" sz="3600" b="1" i="1" dirty="0">
                <a:latin typeface="Times New Roman" pitchFamily="18" charset="0"/>
                <a:ea typeface="楷体_GB2312"/>
                <a:cs typeface="楷体_GB2312"/>
              </a:rPr>
              <a:t>  </a:t>
            </a:r>
            <a:r>
              <a:rPr kumimoji="1" lang="en-US" altLang="zh-CN" sz="3600" b="1" i="1" dirty="0">
                <a:latin typeface="Times New Roman" pitchFamily="18" charset="0"/>
                <a:ea typeface="楷体_GB2312"/>
                <a:cs typeface="楷体_GB2312"/>
              </a:rPr>
              <a:t>X ~ E </a:t>
            </a:r>
            <a:r>
              <a:rPr kumimoji="1" lang="en-US" altLang="zh-CN" sz="3600" b="1" dirty="0">
                <a:latin typeface="Times New Roman" pitchFamily="18" charset="0"/>
                <a:ea typeface="楷体_GB2312"/>
                <a:cs typeface="楷体_GB2312"/>
              </a:rPr>
              <a:t>(2),  </a:t>
            </a:r>
            <a:r>
              <a:rPr kumimoji="1" lang="en-US" altLang="zh-CN" sz="3600" b="1" i="1" dirty="0">
                <a:latin typeface="Times New Roman" pitchFamily="18" charset="0"/>
                <a:ea typeface="楷体_GB2312"/>
                <a:cs typeface="楷体_GB2312"/>
              </a:rPr>
              <a:t>Y = </a:t>
            </a:r>
            <a:r>
              <a:rPr kumimoji="1" lang="en-US" altLang="zh-CN" sz="3600" b="1" i="1" dirty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kumimoji="1" lang="en-US" altLang="zh-CN" sz="3600" b="1" dirty="0">
                <a:latin typeface="Times New Roman" pitchFamily="18" charset="0"/>
                <a:ea typeface="楷体_GB2312"/>
                <a:cs typeface="楷体_GB2312"/>
              </a:rPr>
              <a:t>3</a:t>
            </a:r>
            <a:r>
              <a:rPr kumimoji="1" lang="en-US" altLang="zh-CN" sz="3600" b="1" i="1" dirty="0">
                <a:latin typeface="Times New Roman" pitchFamily="18" charset="0"/>
                <a:ea typeface="楷体_GB2312"/>
                <a:cs typeface="楷体_GB2312"/>
              </a:rPr>
              <a:t>X + </a:t>
            </a:r>
            <a:r>
              <a:rPr kumimoji="1" lang="en-US" altLang="zh-CN" sz="3600" b="1" dirty="0">
                <a:latin typeface="Times New Roman" pitchFamily="18" charset="0"/>
                <a:ea typeface="楷体_GB2312"/>
                <a:cs typeface="楷体_GB2312"/>
              </a:rPr>
              <a:t>2 , </a:t>
            </a:r>
            <a:r>
              <a:rPr kumimoji="1" lang="zh-CN" altLang="en-US" sz="3600" b="1" dirty="0" smtClean="0">
                <a:latin typeface="Times New Roman" pitchFamily="18" charset="0"/>
                <a:ea typeface="楷体_GB2312"/>
                <a:cs typeface="楷体_GB2312"/>
              </a:rPr>
              <a:t>求</a:t>
            </a:r>
            <a:r>
              <a:rPr kumimoji="1" lang="en-US" altLang="zh-CN" sz="3600" b="1" i="1" dirty="0" err="1" smtClean="0">
                <a:latin typeface="Times New Roman" pitchFamily="18" charset="0"/>
                <a:ea typeface="楷体_GB2312"/>
                <a:cs typeface="楷体_GB2312"/>
              </a:rPr>
              <a:t>f</a:t>
            </a:r>
            <a:r>
              <a:rPr kumimoji="1" lang="en-US" altLang="zh-CN" sz="3600" b="1" i="1" baseline="-25000" dirty="0" err="1" smtClean="0">
                <a:latin typeface="Times New Roman" pitchFamily="18" charset="0"/>
              </a:rPr>
              <a:t>Y</a:t>
            </a:r>
            <a:r>
              <a:rPr kumimoji="1" lang="en-US" altLang="zh-CN" sz="3600" b="1" dirty="0" smtClean="0">
                <a:latin typeface="Times New Roman" pitchFamily="18" charset="0"/>
              </a:rPr>
              <a:t>(</a:t>
            </a:r>
            <a:r>
              <a:rPr kumimoji="1" lang="en-US" altLang="zh-CN" sz="3600" b="1" i="1" dirty="0" smtClean="0">
                <a:latin typeface="Times New Roman" pitchFamily="18" charset="0"/>
              </a:rPr>
              <a:t>y</a:t>
            </a:r>
            <a:r>
              <a:rPr kumimoji="1" lang="en-US" altLang="zh-CN" sz="3600" b="1" dirty="0">
                <a:latin typeface="Times New Roman" pitchFamily="18" charset="0"/>
              </a:rPr>
              <a:t>)</a:t>
            </a:r>
            <a:endParaRPr kumimoji="1" lang="zh-CN" altLang="en-US" sz="3600" b="1" dirty="0">
              <a:latin typeface="Times New Roman" pitchFamily="18" charset="0"/>
              <a:ea typeface="楷体_GB2312"/>
              <a:cs typeface="楷体_GB2312"/>
            </a:endParaRPr>
          </a:p>
        </p:txBody>
      </p:sp>
      <p:sp>
        <p:nvSpPr>
          <p:cNvPr id="111622" name="Text Box 6"/>
          <p:cNvSpPr txBox="1">
            <a:spLocks noChangeArrowheads="1"/>
          </p:cNvSpPr>
          <p:nvPr/>
        </p:nvSpPr>
        <p:spPr bwMode="auto">
          <a:xfrm>
            <a:off x="631825" y="1124744"/>
            <a:ext cx="64793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3600" b="1" dirty="0">
                <a:latin typeface="Times New Roman" pitchFamily="18" charset="0"/>
                <a:ea typeface="黑体" pitchFamily="49" charset="-122"/>
              </a:rPr>
              <a:t>解</a:t>
            </a:r>
          </a:p>
        </p:txBody>
      </p:sp>
      <p:graphicFrame>
        <p:nvGraphicFramePr>
          <p:cNvPr id="11162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8802260"/>
              </p:ext>
            </p:extLst>
          </p:nvPr>
        </p:nvGraphicFramePr>
        <p:xfrm>
          <a:off x="1497013" y="2274888"/>
          <a:ext cx="4822825" cy="120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68" name="Equation" r:id="rId3" imgW="1765080" imgH="431640" progId="Equation.DSMT4">
                  <p:embed/>
                </p:oleObj>
              </mc:Choice>
              <mc:Fallback>
                <p:oleObj name="Equation" r:id="rId3" imgW="1765080" imgH="4316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7013" y="2274888"/>
                        <a:ext cx="4822825" cy="1200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2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6235468"/>
              </p:ext>
            </p:extLst>
          </p:nvPr>
        </p:nvGraphicFramePr>
        <p:xfrm>
          <a:off x="93663" y="3841750"/>
          <a:ext cx="5030787" cy="170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69" name="Equation" r:id="rId5" imgW="2019240" imgH="685800" progId="Equation.DSMT4">
                  <p:embed/>
                </p:oleObj>
              </mc:Choice>
              <mc:Fallback>
                <p:oleObj name="Equation" r:id="rId5" imgW="2019240" imgH="6858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663" y="3841750"/>
                        <a:ext cx="5030787" cy="170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2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3660512"/>
              </p:ext>
            </p:extLst>
          </p:nvPr>
        </p:nvGraphicFramePr>
        <p:xfrm>
          <a:off x="5104086" y="3774564"/>
          <a:ext cx="3644378" cy="17226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70" name="Equation" r:id="rId7" imgW="1396800" imgH="660240" progId="Equation.DSMT4">
                  <p:embed/>
                </p:oleObj>
              </mc:Choice>
              <mc:Fallback>
                <p:oleObj name="Equation" r:id="rId7" imgW="1396800" imgH="66024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4086" y="3774564"/>
                        <a:ext cx="3644378" cy="17226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8352907"/>
              </p:ext>
            </p:extLst>
          </p:nvPr>
        </p:nvGraphicFramePr>
        <p:xfrm>
          <a:off x="1244600" y="1125538"/>
          <a:ext cx="5905500" cy="1119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71" name="Equation" r:id="rId9" imgW="1892160" imgH="419040" progId="Equation.DSMT4">
                  <p:embed/>
                </p:oleObj>
              </mc:Choice>
              <mc:Fallback>
                <p:oleObj name="Equation" r:id="rId9" imgW="189216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4600" y="1125538"/>
                        <a:ext cx="5905500" cy="1119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1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11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11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11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22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Summary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571598" y="1021701"/>
            <a:ext cx="6120000" cy="57606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2.1 </a:t>
            </a:r>
            <a:r>
              <a:rPr lang="en-US" altLang="zh-CN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r.v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X, </a:t>
            </a:r>
            <a:r>
              <a:rPr lang="en-US" altLang="zh-CN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altLang="zh-CN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定义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关系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性质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52077" y="2140626"/>
            <a:ext cx="3276000" cy="90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2.1 </a:t>
            </a:r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离散型随机变量及其分布律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076056" y="2119300"/>
            <a:ext cx="3240000" cy="90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2.3</a:t>
            </a:r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连续型随机变量及其分布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258250" y="4581128"/>
            <a:ext cx="4566549" cy="57606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2.4 </a:t>
            </a:r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随机变量函数的分布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115616" y="3103800"/>
            <a:ext cx="1875707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/>
              <a:t>超几何分布</a:t>
            </a:r>
            <a:endParaRPr lang="en-US" altLang="zh-CN" sz="2000" dirty="0"/>
          </a:p>
          <a:p>
            <a:r>
              <a:rPr lang="zh-CN" altLang="en-US" sz="2000" dirty="0" smtClean="0"/>
              <a:t>几何分布</a:t>
            </a:r>
            <a:endParaRPr lang="en-US" altLang="zh-CN" sz="2000" dirty="0"/>
          </a:p>
          <a:p>
            <a:r>
              <a:rPr lang="zh-CN" altLang="en-US" sz="2000" dirty="0" smtClean="0"/>
              <a:t>两点分布</a:t>
            </a:r>
            <a:endParaRPr lang="en-US" altLang="zh-CN" sz="2000" dirty="0"/>
          </a:p>
          <a:p>
            <a:r>
              <a:rPr lang="zh-CN" altLang="en-US" sz="2000" dirty="0" smtClean="0"/>
              <a:t>二项分布</a:t>
            </a:r>
            <a:endParaRPr lang="en-US" altLang="zh-CN" sz="2000" dirty="0"/>
          </a:p>
          <a:p>
            <a:r>
              <a:rPr lang="zh-CN" altLang="en-US" sz="2000" dirty="0" smtClean="0"/>
              <a:t>泊松分布</a:t>
            </a:r>
            <a:endParaRPr lang="zh-CN" altLang="en-US" sz="2000" dirty="0"/>
          </a:p>
        </p:txBody>
      </p:sp>
      <p:sp>
        <p:nvSpPr>
          <p:cNvPr id="18" name="矩形 17"/>
          <p:cNvSpPr/>
          <p:nvPr/>
        </p:nvSpPr>
        <p:spPr>
          <a:xfrm>
            <a:off x="5321823" y="3159593"/>
            <a:ext cx="3005951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/>
              <a:t>均匀分布</a:t>
            </a:r>
            <a:endParaRPr lang="en-US" altLang="zh-CN" sz="2000" dirty="0"/>
          </a:p>
          <a:p>
            <a:r>
              <a:rPr lang="zh-CN" altLang="en-US" sz="2000" dirty="0" smtClean="0"/>
              <a:t>指数分布</a:t>
            </a:r>
            <a:endParaRPr lang="en-US" altLang="zh-CN" sz="2000" dirty="0"/>
          </a:p>
          <a:p>
            <a:r>
              <a:rPr lang="zh-CN" altLang="en-US" sz="2000" dirty="0" smtClean="0"/>
              <a:t>正态分布</a:t>
            </a:r>
            <a:r>
              <a:rPr lang="zh-CN" altLang="en-US" sz="2000" dirty="0"/>
              <a:t>、标准正态分布</a:t>
            </a:r>
          </a:p>
        </p:txBody>
      </p:sp>
      <p:sp>
        <p:nvSpPr>
          <p:cNvPr id="24" name="Text Box 4"/>
          <p:cNvSpPr txBox="1">
            <a:spLocks noChangeArrowheads="1"/>
          </p:cNvSpPr>
          <p:nvPr/>
        </p:nvSpPr>
        <p:spPr bwMode="auto">
          <a:xfrm>
            <a:off x="2843808" y="5338082"/>
            <a:ext cx="2808312" cy="707886"/>
          </a:xfrm>
          <a:prstGeom prst="rect">
            <a:avLst/>
          </a:prstGeom>
          <a:extLst/>
        </p:spPr>
        <p:txBody>
          <a:bodyPr wrap="square">
            <a:spAutoFit/>
          </a:bodyPr>
          <a:lstStyle>
            <a:defPPr>
              <a:defRPr lang="zh-CN"/>
            </a:defPPr>
          </a:lstStyle>
          <a:p>
            <a:r>
              <a:rPr lang="en-US" altLang="zh-CN" sz="2000" dirty="0"/>
              <a:t>(1)</a:t>
            </a:r>
            <a:r>
              <a:rPr lang="zh-CN" altLang="en-US" sz="2000" dirty="0"/>
              <a:t> 从分布函数出发</a:t>
            </a:r>
            <a:endParaRPr lang="en-US" altLang="zh-CN" sz="2000" dirty="0"/>
          </a:p>
          <a:p>
            <a:r>
              <a:rPr lang="en-US" altLang="zh-CN" sz="2000" dirty="0"/>
              <a:t>(2) </a:t>
            </a:r>
            <a:r>
              <a:rPr lang="zh-CN" altLang="en-US" sz="2000" dirty="0"/>
              <a:t>用公式直接求</a:t>
            </a:r>
            <a:r>
              <a:rPr lang="en-US" altLang="zh-CN" sz="2000" dirty="0" err="1"/>
              <a:t>d.f.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120719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7" grpId="0" animBg="1"/>
      <p:bldP spid="9" grpId="0" animBg="1"/>
      <p:bldP spid="13" grpId="0"/>
      <p:bldP spid="18" grpId="0"/>
      <p:bldP spid="2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61" name="Text Box 5"/>
          <p:cNvSpPr txBox="1">
            <a:spLocks noChangeArrowheads="1"/>
          </p:cNvSpPr>
          <p:nvPr/>
        </p:nvSpPr>
        <p:spPr bwMode="auto">
          <a:xfrm>
            <a:off x="445517" y="4292947"/>
            <a:ext cx="844708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3600" b="1" dirty="0">
                <a:solidFill>
                  <a:srgbClr val="1407C1"/>
                </a:solidFill>
                <a:latin typeface="Times New Roman" pitchFamily="18" charset="0"/>
                <a:ea typeface="黑体" pitchFamily="49" charset="-122"/>
              </a:rPr>
              <a:t>方法</a:t>
            </a:r>
            <a:r>
              <a:rPr kumimoji="1" lang="zh-CN" altLang="en-US" sz="3600" b="1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/>
                <a:cs typeface="楷体_GB2312"/>
              </a:rPr>
              <a:t>   </a:t>
            </a:r>
            <a:r>
              <a:rPr kumimoji="1" lang="zh-CN" altLang="en-US" sz="3600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/>
                <a:cs typeface="楷体_GB2312"/>
              </a:rPr>
              <a:t>将与</a:t>
            </a:r>
            <a:r>
              <a:rPr kumimoji="1" lang="en-US" altLang="zh-CN" sz="3600" i="1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/>
                <a:cs typeface="楷体_GB2312"/>
              </a:rPr>
              <a:t>Y</a:t>
            </a:r>
            <a:r>
              <a:rPr kumimoji="1" lang="en-US" altLang="zh-CN" sz="3600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/>
                <a:cs typeface="楷体_GB2312"/>
              </a:rPr>
              <a:t> </a:t>
            </a:r>
            <a:r>
              <a:rPr kumimoji="1" lang="zh-CN" altLang="en-US" sz="3600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/>
                <a:cs typeface="楷体_GB2312"/>
              </a:rPr>
              <a:t>有关的事件转化成 </a:t>
            </a:r>
            <a:r>
              <a:rPr kumimoji="1" lang="en-US" altLang="zh-CN" sz="3600" i="1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/>
                <a:cs typeface="楷体_GB2312"/>
              </a:rPr>
              <a:t>X</a:t>
            </a:r>
            <a:r>
              <a:rPr kumimoji="1" lang="en-US" altLang="zh-CN" sz="3600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/>
                <a:cs typeface="楷体_GB2312"/>
              </a:rPr>
              <a:t> </a:t>
            </a:r>
            <a:r>
              <a:rPr kumimoji="1" lang="zh-CN" altLang="en-US" sz="3600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/>
                <a:cs typeface="楷体_GB2312"/>
              </a:rPr>
              <a:t>的事件</a:t>
            </a:r>
          </a:p>
        </p:txBody>
      </p:sp>
      <p:sp>
        <p:nvSpPr>
          <p:cNvPr id="96265" name="Text Box 9"/>
          <p:cNvSpPr txBox="1">
            <a:spLocks noChangeArrowheads="1"/>
          </p:cNvSpPr>
          <p:nvPr/>
        </p:nvSpPr>
        <p:spPr bwMode="auto">
          <a:xfrm>
            <a:off x="35496" y="1268760"/>
            <a:ext cx="13303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3600" b="1" dirty="0">
                <a:solidFill>
                  <a:srgbClr val="1407C1"/>
                </a:solidFill>
                <a:latin typeface="Times New Roman" pitchFamily="18" charset="0"/>
                <a:ea typeface="黑体" pitchFamily="49" charset="-122"/>
              </a:rPr>
              <a:t>问题</a:t>
            </a:r>
            <a:r>
              <a:rPr kumimoji="1" lang="zh-CN" altLang="en-US" sz="3600" b="1" dirty="0">
                <a:solidFill>
                  <a:srgbClr val="1407C1"/>
                </a:solidFill>
                <a:latin typeface="Times New Roman" pitchFamily="18" charset="0"/>
                <a:ea typeface="楷体_GB2312"/>
                <a:cs typeface="楷体_GB2312"/>
              </a:rPr>
              <a:t>  </a:t>
            </a:r>
            <a:endParaRPr kumimoji="1" lang="zh-CN" altLang="en-US" sz="3600" dirty="0">
              <a:solidFill>
                <a:srgbClr val="1407C1"/>
              </a:solidFill>
              <a:latin typeface="Times New Roman" pitchFamily="18" charset="0"/>
              <a:ea typeface="楷体_GB2312"/>
              <a:cs typeface="楷体_GB2312"/>
            </a:endParaRPr>
          </a:p>
        </p:txBody>
      </p:sp>
      <p:sp>
        <p:nvSpPr>
          <p:cNvPr id="96268" name="Rectangle 12"/>
          <p:cNvSpPr>
            <a:spLocks noChangeArrowheads="1"/>
          </p:cNvSpPr>
          <p:nvPr/>
        </p:nvSpPr>
        <p:spPr bwMode="auto">
          <a:xfrm>
            <a:off x="1115616" y="1320181"/>
            <a:ext cx="7776989" cy="208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10000"/>
              </a:spcBef>
            </a:pPr>
            <a:r>
              <a:rPr kumimoji="1" lang="en-US" altLang="zh-CN" sz="3200" b="1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cs typeface="Times New Roman" panose="02020603050405020304" pitchFamily="18" charset="0"/>
              </a:rPr>
              <a:t> </a:t>
            </a:r>
            <a:r>
              <a:rPr kumimoji="1" lang="zh-CN" altLang="en-US" sz="3600" b="1" dirty="0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设随机变量</a:t>
            </a:r>
            <a:r>
              <a:rPr kumimoji="1" lang="en-US" altLang="zh-CN" sz="3600" b="1" i="1" dirty="0" smtClean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/>
                <a:cs typeface="Times New Roman" panose="02020603050405020304" pitchFamily="18" charset="0"/>
              </a:rPr>
              <a:t>X</a:t>
            </a:r>
            <a:r>
              <a:rPr kumimoji="1" lang="zh-CN" altLang="en-US" sz="3600" b="1" dirty="0" smtClean="0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的</a:t>
            </a:r>
            <a:r>
              <a:rPr kumimoji="1" lang="zh-CN" altLang="en-US" sz="3600" b="1" dirty="0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分布已知</a:t>
            </a:r>
            <a:r>
              <a:rPr kumimoji="1" lang="zh-CN" altLang="en-US" sz="3600" b="1" dirty="0" smtClean="0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，</a:t>
            </a:r>
            <a:r>
              <a:rPr kumimoji="1" lang="en-US" altLang="zh-CN" sz="3600" b="1" i="1" dirty="0" smtClean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/>
                <a:cs typeface="Times New Roman" panose="02020603050405020304" pitchFamily="18" charset="0"/>
              </a:rPr>
              <a:t>Y = g</a:t>
            </a:r>
            <a:r>
              <a:rPr kumimoji="1" lang="en-US" altLang="zh-CN" sz="3600" b="1" dirty="0" smtClean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/>
                <a:cs typeface="Times New Roman" panose="02020603050405020304" pitchFamily="18" charset="0"/>
              </a:rPr>
              <a:t>(</a:t>
            </a:r>
            <a:r>
              <a:rPr kumimoji="1" lang="en-US" altLang="zh-CN" sz="3600" b="1" i="1" dirty="0" smtClean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/>
                <a:cs typeface="Times New Roman" panose="02020603050405020304" pitchFamily="18" charset="0"/>
              </a:rPr>
              <a:t>X</a:t>
            </a:r>
            <a:r>
              <a:rPr kumimoji="1" lang="en-US" altLang="zh-CN" sz="3600" b="1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/>
                <a:cs typeface="Times New Roman" panose="02020603050405020304" pitchFamily="18" charset="0"/>
              </a:rPr>
              <a:t>) (</a:t>
            </a:r>
            <a:r>
              <a:rPr kumimoji="1" lang="zh-CN" altLang="en-US" sz="3600" b="1" dirty="0" smtClean="0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设</a:t>
            </a:r>
            <a:r>
              <a:rPr kumimoji="1" lang="en-US" altLang="zh-CN" sz="3600" b="1" i="1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/>
                <a:cs typeface="Times New Roman" panose="02020603050405020304" pitchFamily="18" charset="0"/>
              </a:rPr>
              <a:t>g</a:t>
            </a:r>
            <a:r>
              <a:rPr kumimoji="1" lang="zh-CN" altLang="en-US" sz="3600" b="1" dirty="0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是</a:t>
            </a:r>
            <a:r>
              <a:rPr kumimoji="1" lang="zh-CN" altLang="en-US" sz="3600" b="1" dirty="0" smtClean="0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连续函数</a:t>
            </a:r>
            <a:r>
              <a:rPr kumimoji="1" lang="en-US" altLang="zh-CN" sz="3600" b="1" dirty="0" smtClean="0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)(</a:t>
            </a:r>
            <a:r>
              <a:rPr kumimoji="1" lang="en-US" altLang="zh-CN" sz="3600" b="1" i="1" dirty="0" smtClean="0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Y</a:t>
            </a:r>
            <a:r>
              <a:rPr kumimoji="1" lang="en-US" altLang="zh-CN" sz="3600" b="1" dirty="0" smtClean="0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is a transformation </a:t>
            </a:r>
            <a:r>
              <a:rPr kumimoji="1" lang="en-US" altLang="zh-CN" sz="3600" b="1" dirty="0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of </a:t>
            </a:r>
            <a:r>
              <a:rPr kumimoji="1" lang="en-US" altLang="zh-CN" sz="3600" b="1" i="1" dirty="0" smtClean="0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X</a:t>
            </a:r>
            <a:r>
              <a:rPr kumimoji="1" lang="en-US" altLang="zh-CN" sz="3600" b="1" dirty="0" smtClean="0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)</a:t>
            </a:r>
            <a:r>
              <a:rPr kumimoji="1" lang="zh-CN" altLang="en-US" sz="3600" b="1" dirty="0" smtClean="0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，如何</a:t>
            </a:r>
            <a:r>
              <a:rPr kumimoji="1" lang="zh-CN" altLang="en-US" sz="3600" b="1" dirty="0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由</a:t>
            </a:r>
            <a:r>
              <a:rPr kumimoji="1" lang="en-US" altLang="zh-CN" sz="3600" b="1" i="1" dirty="0" smtClean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/>
                <a:cs typeface="Times New Roman" panose="02020603050405020304" pitchFamily="18" charset="0"/>
              </a:rPr>
              <a:t>X</a:t>
            </a:r>
            <a:r>
              <a:rPr kumimoji="1" lang="zh-CN" altLang="en-US" sz="3600" b="1" dirty="0" smtClean="0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的</a:t>
            </a:r>
            <a:r>
              <a:rPr kumimoji="1" lang="zh-CN" altLang="en-US" sz="3600" b="1" dirty="0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分布求出</a:t>
            </a:r>
            <a:r>
              <a:rPr kumimoji="1" lang="en-US" altLang="zh-CN" sz="3600" b="1" i="1" dirty="0" smtClean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/>
                <a:cs typeface="Times New Roman" panose="02020603050405020304" pitchFamily="18" charset="0"/>
              </a:rPr>
              <a:t>Y</a:t>
            </a:r>
            <a:r>
              <a:rPr kumimoji="1" lang="zh-CN" altLang="zh-CN" sz="3600" b="1" dirty="0" smtClean="0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的</a:t>
            </a:r>
            <a:r>
              <a:rPr kumimoji="1" lang="zh-CN" altLang="zh-CN" sz="3600" b="1" dirty="0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分布？</a:t>
            </a:r>
            <a:endParaRPr kumimoji="1" lang="zh-CN" altLang="en-US" sz="3600" b="1" dirty="0">
              <a:solidFill>
                <a:schemeClr val="accent4">
                  <a:lumMod val="10000"/>
                </a:schemeClr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>
                <a:solidFill>
                  <a:srgbClr val="FFFFCC"/>
                </a:solidFill>
                <a:ea typeface="楷体_GB2312"/>
                <a:cs typeface="楷体_GB2312"/>
              </a:rPr>
              <a:t>§2.4   </a:t>
            </a:r>
            <a:r>
              <a:rPr kumimoji="1" lang="zh-CN" altLang="en-US" dirty="0">
                <a:solidFill>
                  <a:srgbClr val="FFFFCC"/>
                </a:solidFill>
                <a:ea typeface="楷体_GB2312"/>
                <a:cs typeface="楷体_GB2312"/>
              </a:rPr>
              <a:t>随机变量函数的</a:t>
            </a:r>
            <a:r>
              <a:rPr kumimoji="1" lang="zh-CN" altLang="en-US" dirty="0" smtClean="0">
                <a:solidFill>
                  <a:srgbClr val="FFFFCC"/>
                </a:solidFill>
                <a:ea typeface="楷体_GB2312"/>
                <a:cs typeface="楷体_GB2312"/>
              </a:rPr>
              <a:t>分布</a:t>
            </a:r>
            <a:endParaRPr lang="zh-CN" altLang="en-US" dirty="0">
              <a:solidFill>
                <a:srgbClr val="FFFFCC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00392" y="35913"/>
            <a:ext cx="1021433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zh-CN" altLang="en-US" sz="32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重要</a:t>
            </a:r>
            <a:endParaRPr lang="zh-CN" altLang="en-US" sz="32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6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96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6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61" grpId="0" autoUpdateAnimBg="0"/>
      <p:bldP spid="96265" grpId="0" autoUpdateAnimBg="0"/>
      <p:bldP spid="96268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Text Box 2"/>
          <p:cNvSpPr txBox="1">
            <a:spLocks noChangeArrowheads="1"/>
          </p:cNvSpPr>
          <p:nvPr/>
        </p:nvSpPr>
        <p:spPr bwMode="auto">
          <a:xfrm>
            <a:off x="822325" y="1187450"/>
            <a:ext cx="41592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360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/>
                <a:cs typeface="楷体_GB2312"/>
              </a:rPr>
              <a:t>设 </a:t>
            </a:r>
            <a:r>
              <a:rPr kumimoji="1" lang="en-US" altLang="zh-CN" sz="360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/>
                <a:cs typeface="楷体_GB2312"/>
              </a:rPr>
              <a:t>r.v. </a:t>
            </a:r>
            <a:r>
              <a:rPr kumimoji="1" lang="en-US" altLang="zh-CN" sz="3600" i="1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/>
                <a:cs typeface="楷体_GB2312"/>
              </a:rPr>
              <a:t>X</a:t>
            </a:r>
            <a:r>
              <a:rPr kumimoji="1" lang="en-US" altLang="zh-CN" sz="360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/>
                <a:cs typeface="楷体_GB2312"/>
              </a:rPr>
              <a:t> </a:t>
            </a:r>
            <a:r>
              <a:rPr kumimoji="1" lang="zh-CN" altLang="en-US" sz="360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/>
                <a:cs typeface="楷体_GB2312"/>
              </a:rPr>
              <a:t>的分布律为</a:t>
            </a:r>
          </a:p>
        </p:txBody>
      </p:sp>
      <p:graphicFrame>
        <p:nvGraphicFramePr>
          <p:cNvPr id="10240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4702736"/>
              </p:ext>
            </p:extLst>
          </p:nvPr>
        </p:nvGraphicFramePr>
        <p:xfrm>
          <a:off x="1634265" y="1896047"/>
          <a:ext cx="5340482" cy="7370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35" name="Equation" r:id="rId3" imgW="1841400" imgH="228600" progId="Equation.DSMT4">
                  <p:embed/>
                </p:oleObj>
              </mc:Choice>
              <mc:Fallback>
                <p:oleObj name="Equation" r:id="rId3" imgW="1841400" imgH="228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4265" y="1896047"/>
                        <a:ext cx="5340482" cy="7370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04" name="Text Box 4"/>
          <p:cNvSpPr txBox="1">
            <a:spLocks noChangeArrowheads="1"/>
          </p:cNvSpPr>
          <p:nvPr/>
        </p:nvSpPr>
        <p:spPr bwMode="auto">
          <a:xfrm>
            <a:off x="1047990" y="2847975"/>
            <a:ext cx="785454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/>
            <a:r>
              <a:rPr kumimoji="1" lang="zh-CN" altLang="en-US" sz="3600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/>
                <a:cs typeface="楷体_GB2312"/>
              </a:rPr>
              <a:t>由已知函数 </a:t>
            </a:r>
            <a:r>
              <a:rPr kumimoji="1" lang="en-US" altLang="zh-CN" sz="3600" i="1" dirty="0" smtClean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/>
                <a:cs typeface="楷体_GB2312"/>
              </a:rPr>
              <a:t>g</a:t>
            </a:r>
            <a:r>
              <a:rPr kumimoji="1" lang="en-US" altLang="zh-CN" sz="3600" dirty="0" smtClean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/>
                <a:cs typeface="楷体_GB2312"/>
              </a:rPr>
              <a:t>(</a:t>
            </a:r>
            <a:r>
              <a:rPr kumimoji="1" lang="en-US" altLang="zh-CN" sz="3600" i="1" dirty="0" smtClean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/>
                <a:cs typeface="楷体_GB2312"/>
              </a:rPr>
              <a:t>x</a:t>
            </a:r>
            <a:r>
              <a:rPr kumimoji="1" lang="en-US" altLang="zh-CN" sz="3600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/>
                <a:cs typeface="楷体_GB2312"/>
              </a:rPr>
              <a:t>)</a:t>
            </a:r>
            <a:r>
              <a:rPr kumimoji="1" lang="zh-CN" altLang="en-US" sz="3600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/>
                <a:cs typeface="楷体_GB2312"/>
              </a:rPr>
              <a:t>可求出 </a:t>
            </a:r>
            <a:r>
              <a:rPr kumimoji="1" lang="en-US" altLang="zh-CN" sz="3600" dirty="0" err="1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/>
                <a:cs typeface="楷体_GB2312"/>
              </a:rPr>
              <a:t>r.v</a:t>
            </a:r>
            <a:r>
              <a:rPr kumimoji="1" lang="en-US" altLang="zh-CN" sz="3600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/>
                <a:cs typeface="楷体_GB2312"/>
              </a:rPr>
              <a:t>. </a:t>
            </a:r>
            <a:r>
              <a:rPr kumimoji="1" lang="en-US" altLang="zh-CN" sz="3600" i="1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/>
                <a:cs typeface="楷体_GB2312"/>
              </a:rPr>
              <a:t>Y </a:t>
            </a:r>
            <a:r>
              <a:rPr kumimoji="1" lang="zh-CN" altLang="en-US" sz="3600" dirty="0" smtClean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/>
                <a:cs typeface="楷体_GB2312"/>
              </a:rPr>
              <a:t>的所有</a:t>
            </a:r>
            <a:r>
              <a:rPr kumimoji="1" lang="zh-CN" altLang="en-US" sz="3600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/>
                <a:cs typeface="楷体_GB2312"/>
              </a:rPr>
              <a:t>可能取值，则 </a:t>
            </a:r>
            <a:r>
              <a:rPr kumimoji="1" lang="en-US" altLang="zh-CN" sz="3600" i="1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/>
                <a:cs typeface="楷体_GB2312"/>
              </a:rPr>
              <a:t>Y </a:t>
            </a:r>
            <a:r>
              <a:rPr kumimoji="1" lang="en-US" altLang="zh-CN" sz="3600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/>
                <a:cs typeface="楷体_GB2312"/>
              </a:rPr>
              <a:t> </a:t>
            </a:r>
            <a:r>
              <a:rPr kumimoji="1" lang="zh-CN" altLang="en-US" sz="3600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/>
                <a:cs typeface="楷体_GB2312"/>
              </a:rPr>
              <a:t>的概率分布为</a:t>
            </a:r>
          </a:p>
        </p:txBody>
      </p:sp>
      <p:graphicFrame>
        <p:nvGraphicFramePr>
          <p:cNvPr id="10240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8726029"/>
              </p:ext>
            </p:extLst>
          </p:nvPr>
        </p:nvGraphicFramePr>
        <p:xfrm>
          <a:off x="1240390" y="4365104"/>
          <a:ext cx="6787994" cy="10816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36" name="Equation" r:id="rId5" imgW="2311200" imgH="368280" progId="Equation.DSMT4">
                  <p:embed/>
                </p:oleObj>
              </mc:Choice>
              <mc:Fallback>
                <p:oleObj name="Equation" r:id="rId5" imgW="2311200" imgH="36828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0390" y="4365104"/>
                        <a:ext cx="6787994" cy="10816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824946" y="404664"/>
            <a:ext cx="6477000" cy="641350"/>
            <a:chOff x="576" y="235"/>
            <a:chExt cx="4080" cy="404"/>
          </a:xfrm>
        </p:grpSpPr>
        <p:sp>
          <p:nvSpPr>
            <p:cNvPr id="6151" name="Text Box 7"/>
            <p:cNvSpPr txBox="1">
              <a:spLocks noChangeArrowheads="1"/>
            </p:cNvSpPr>
            <p:nvPr/>
          </p:nvSpPr>
          <p:spPr bwMode="auto">
            <a:xfrm>
              <a:off x="1012" y="235"/>
              <a:ext cx="364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zh-CN" altLang="en-US" sz="3600" b="1" dirty="0">
                  <a:solidFill>
                    <a:srgbClr val="1407C1"/>
                  </a:solidFill>
                  <a:latin typeface="Times New Roman" pitchFamily="18" charset="0"/>
                  <a:ea typeface="黑体" pitchFamily="49" charset="-122"/>
                </a:rPr>
                <a:t>离散型随机变量函数的分布</a:t>
              </a:r>
            </a:p>
          </p:txBody>
        </p:sp>
        <p:sp>
          <p:nvSpPr>
            <p:cNvPr id="6152" name="Oval 8"/>
            <p:cNvSpPr>
              <a:spLocks noChangeArrowheads="1"/>
            </p:cNvSpPr>
            <p:nvPr/>
          </p:nvSpPr>
          <p:spPr bwMode="auto">
            <a:xfrm>
              <a:off x="576" y="336"/>
              <a:ext cx="281" cy="144"/>
            </a:xfrm>
            <a:prstGeom prst="ellipse">
              <a:avLst/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8100392" y="35913"/>
            <a:ext cx="1021433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zh-CN" altLang="en-US" sz="32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重要</a:t>
            </a:r>
            <a:endParaRPr lang="zh-CN" altLang="en-US" sz="32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2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2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2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2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2" grpId="0" autoUpdateAnimBg="0"/>
      <p:bldP spid="102404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Text Box 2"/>
          <p:cNvSpPr txBox="1">
            <a:spLocks noChangeArrowheads="1"/>
          </p:cNvSpPr>
          <p:nvPr/>
        </p:nvSpPr>
        <p:spPr bwMode="auto">
          <a:xfrm>
            <a:off x="539552" y="4213077"/>
            <a:ext cx="8202488" cy="1274195"/>
          </a:xfrm>
          <a:prstGeom prst="rect">
            <a:avLst/>
          </a:prstGeom>
          <a:ln/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zh-CN" altLang="en-US" sz="3200" b="1" dirty="0">
                <a:solidFill>
                  <a:srgbClr val="C00000"/>
                </a:solidFill>
                <a:latin typeface="Times New Roman" pitchFamily="18" charset="0"/>
              </a:rPr>
              <a:t>如果</a:t>
            </a:r>
            <a:r>
              <a:rPr kumimoji="1" lang="en-US" altLang="zh-CN" sz="3200" i="1" dirty="0">
                <a:solidFill>
                  <a:srgbClr val="C00000"/>
                </a:solidFill>
                <a:latin typeface="Times New Roman" pitchFamily="18" charset="0"/>
              </a:rPr>
              <a:t>g</a:t>
            </a:r>
            <a:r>
              <a:rPr kumimoji="1" lang="en-US" altLang="zh-CN" sz="3200" dirty="0">
                <a:solidFill>
                  <a:srgbClr val="C00000"/>
                </a:solidFill>
                <a:latin typeface="Times New Roman" pitchFamily="18" charset="0"/>
              </a:rPr>
              <a:t>(</a:t>
            </a:r>
            <a:r>
              <a:rPr kumimoji="1" lang="en-US" altLang="zh-CN" sz="3200" i="1" dirty="0" err="1">
                <a:solidFill>
                  <a:srgbClr val="C00000"/>
                </a:solidFill>
                <a:latin typeface="Times New Roman" pitchFamily="18" charset="0"/>
              </a:rPr>
              <a:t>x</a:t>
            </a:r>
            <a:r>
              <a:rPr kumimoji="1" lang="en-US" altLang="zh-CN" sz="3200" i="1" baseline="-25000" dirty="0" err="1">
                <a:solidFill>
                  <a:srgbClr val="C00000"/>
                </a:solidFill>
                <a:latin typeface="Times New Roman" pitchFamily="18" charset="0"/>
              </a:rPr>
              <a:t>k</a:t>
            </a:r>
            <a:r>
              <a:rPr kumimoji="1" lang="en-US" altLang="zh-CN" sz="3200" dirty="0">
                <a:solidFill>
                  <a:srgbClr val="C00000"/>
                </a:solidFill>
                <a:latin typeface="Times New Roman" pitchFamily="18" charset="0"/>
              </a:rPr>
              <a:t>)</a:t>
            </a:r>
            <a:r>
              <a:rPr kumimoji="1" lang="zh-CN" altLang="en-US" sz="3200" b="1" dirty="0">
                <a:solidFill>
                  <a:srgbClr val="C00000"/>
                </a:solidFill>
                <a:latin typeface="Times New Roman" pitchFamily="18" charset="0"/>
              </a:rPr>
              <a:t>中有一些是相同的，把它们</a:t>
            </a:r>
            <a:r>
              <a:rPr kumimoji="1" lang="zh-CN" altLang="en-US" sz="3200" b="1" dirty="0" smtClean="0">
                <a:solidFill>
                  <a:srgbClr val="C00000"/>
                </a:solidFill>
                <a:latin typeface="Times New Roman" pitchFamily="18" charset="0"/>
              </a:rPr>
              <a:t>作并项，对应概率相加即</a:t>
            </a:r>
            <a:r>
              <a:rPr kumimoji="1" lang="zh-CN" altLang="en-US" sz="3200" b="1" dirty="0">
                <a:solidFill>
                  <a:srgbClr val="C00000"/>
                </a:solidFill>
                <a:latin typeface="Times New Roman" pitchFamily="18" charset="0"/>
              </a:rPr>
              <a:t>可</a:t>
            </a:r>
            <a:r>
              <a:rPr kumimoji="1" lang="en-US" altLang="zh-CN" sz="3200" b="1" dirty="0">
                <a:solidFill>
                  <a:srgbClr val="C00000"/>
                </a:solidFill>
                <a:latin typeface="Times New Roman" pitchFamily="18" charset="0"/>
              </a:rPr>
              <a:t>.</a:t>
            </a:r>
          </a:p>
        </p:txBody>
      </p:sp>
      <p:sp>
        <p:nvSpPr>
          <p:cNvPr id="123907" name="Text Box 3"/>
          <p:cNvSpPr txBox="1">
            <a:spLocks noChangeArrowheads="1"/>
          </p:cNvSpPr>
          <p:nvPr/>
        </p:nvSpPr>
        <p:spPr bwMode="auto">
          <a:xfrm>
            <a:off x="779463" y="404664"/>
            <a:ext cx="70834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3200" b="1">
                <a:latin typeface="Times New Roman" pitchFamily="18" charset="0"/>
              </a:rPr>
              <a:t>一般，若</a:t>
            </a:r>
            <a:r>
              <a:rPr kumimoji="1" lang="en-US" altLang="zh-CN" sz="3200" b="1" i="1">
                <a:latin typeface="Times New Roman" pitchFamily="18" charset="0"/>
              </a:rPr>
              <a:t>X</a:t>
            </a:r>
            <a:r>
              <a:rPr kumimoji="1" lang="zh-CN" altLang="en-US" sz="3200" b="1">
                <a:latin typeface="Times New Roman" pitchFamily="18" charset="0"/>
              </a:rPr>
              <a:t>是离散型 </a:t>
            </a:r>
            <a:r>
              <a:rPr kumimoji="1" lang="en-US" altLang="zh-CN" sz="3200" b="1" i="1">
                <a:latin typeface="Times New Roman" pitchFamily="18" charset="0"/>
              </a:rPr>
              <a:t>r.v </a:t>
            </a:r>
            <a:r>
              <a:rPr kumimoji="1" lang="zh-CN" altLang="en-US" sz="3200" b="1" i="1">
                <a:latin typeface="Times New Roman" pitchFamily="18" charset="0"/>
              </a:rPr>
              <a:t>，</a:t>
            </a:r>
            <a:r>
              <a:rPr kumimoji="1" lang="en-US" altLang="zh-CN" sz="3200" b="1" i="1">
                <a:latin typeface="Times New Roman" pitchFamily="18" charset="0"/>
              </a:rPr>
              <a:t>X</a:t>
            </a:r>
            <a:r>
              <a:rPr kumimoji="1" lang="zh-CN" altLang="en-US" sz="3200" b="1">
                <a:latin typeface="Times New Roman" pitchFamily="18" charset="0"/>
              </a:rPr>
              <a:t>的分布律为</a:t>
            </a:r>
            <a:endParaRPr kumimoji="1" lang="zh-CN" altLang="en-US" sz="3200" b="1">
              <a:solidFill>
                <a:srgbClr val="FFFF00"/>
              </a:solidFill>
              <a:latin typeface="Times New Roman" pitchFamily="18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268538" y="1242865"/>
            <a:ext cx="3719513" cy="1285875"/>
            <a:chOff x="1296" y="939"/>
            <a:chExt cx="2343" cy="810"/>
          </a:xfrm>
        </p:grpSpPr>
        <p:sp>
          <p:nvSpPr>
            <p:cNvPr id="7175" name="Text Box 5"/>
            <p:cNvSpPr txBox="1">
              <a:spLocks noChangeArrowheads="1"/>
            </p:cNvSpPr>
            <p:nvPr/>
          </p:nvSpPr>
          <p:spPr bwMode="auto">
            <a:xfrm>
              <a:off x="1296" y="1109"/>
              <a:ext cx="287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3200" b="1" i="1">
                  <a:latin typeface="Times New Roman" pitchFamily="18" charset="0"/>
                </a:rPr>
                <a:t>X</a:t>
              </a:r>
              <a:endParaRPr kumimoji="1" lang="en-US" altLang="zh-CN" sz="3200" b="1">
                <a:latin typeface="Times New Roman" pitchFamily="18" charset="0"/>
              </a:endParaRPr>
            </a:p>
          </p:txBody>
        </p:sp>
        <p:graphicFrame>
          <p:nvGraphicFramePr>
            <p:cNvPr id="7176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4254518"/>
                </p:ext>
              </p:extLst>
            </p:nvPr>
          </p:nvGraphicFramePr>
          <p:xfrm>
            <a:off x="1904" y="939"/>
            <a:ext cx="1735" cy="8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60" name="Equation" r:id="rId3" imgW="1066680" imgH="482400" progId="Equation.DSMT4">
                    <p:embed/>
                  </p:oleObj>
                </mc:Choice>
                <mc:Fallback>
                  <p:oleObj name="Equation" r:id="rId3" imgW="1066680" imgH="48240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04" y="939"/>
                          <a:ext cx="1735" cy="8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77" name="Rectangle 7"/>
            <p:cNvSpPr>
              <a:spLocks noChangeArrowheads="1"/>
            </p:cNvSpPr>
            <p:nvPr/>
          </p:nvSpPr>
          <p:spPr bwMode="auto">
            <a:xfrm>
              <a:off x="1584" y="1080"/>
              <a:ext cx="37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zh-CN" altLang="en-US" sz="3200" b="1">
                  <a:latin typeface="Times New Roman" pitchFamily="18" charset="0"/>
                </a:rPr>
                <a:t>～</a:t>
              </a:r>
              <a:endParaRPr kumimoji="1" lang="zh-CN" altLang="en-US" sz="3200" b="1">
                <a:solidFill>
                  <a:srgbClr val="FFFF00"/>
                </a:solidFill>
                <a:latin typeface="Times New Roman" pitchFamily="18" charset="0"/>
              </a:endParaRPr>
            </a:p>
          </p:txBody>
        </p:sp>
      </p:grpSp>
      <p:sp>
        <p:nvSpPr>
          <p:cNvPr id="123913" name="Text Box 9"/>
          <p:cNvSpPr txBox="1">
            <a:spLocks noChangeArrowheads="1"/>
          </p:cNvSpPr>
          <p:nvPr/>
        </p:nvSpPr>
        <p:spPr bwMode="auto">
          <a:xfrm>
            <a:off x="762000" y="2919264"/>
            <a:ext cx="21224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3200" b="1">
                <a:latin typeface="Times New Roman" pitchFamily="18" charset="0"/>
              </a:rPr>
              <a:t>则   </a:t>
            </a:r>
            <a:r>
              <a:rPr kumimoji="1" lang="en-US" altLang="zh-CN" sz="3200" b="1" i="1">
                <a:latin typeface="Times New Roman" pitchFamily="18" charset="0"/>
              </a:rPr>
              <a:t>Y=g</a:t>
            </a:r>
            <a:r>
              <a:rPr kumimoji="1" lang="en-US" altLang="zh-CN" sz="3200" b="1">
                <a:latin typeface="Times New Roman" pitchFamily="18" charset="0"/>
              </a:rPr>
              <a:t>(</a:t>
            </a:r>
            <a:r>
              <a:rPr kumimoji="1" lang="en-US" altLang="zh-CN" sz="3200" b="1" i="1">
                <a:latin typeface="Times New Roman" pitchFamily="18" charset="0"/>
              </a:rPr>
              <a:t>X</a:t>
            </a:r>
            <a:r>
              <a:rPr kumimoji="1" lang="en-US" altLang="zh-CN" sz="3200" b="1">
                <a:latin typeface="Times New Roman" pitchFamily="18" charset="0"/>
              </a:rPr>
              <a:t>)</a:t>
            </a:r>
          </a:p>
        </p:txBody>
      </p:sp>
      <p:graphicFrame>
        <p:nvGraphicFramePr>
          <p:cNvPr id="12391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7088136"/>
              </p:ext>
            </p:extLst>
          </p:nvPr>
        </p:nvGraphicFramePr>
        <p:xfrm>
          <a:off x="2867025" y="2609702"/>
          <a:ext cx="4508500" cy="1287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61" name="Equation" r:id="rId5" imgW="1752480" imgH="482400" progId="Equation.DSMT4">
                  <p:embed/>
                </p:oleObj>
              </mc:Choice>
              <mc:Fallback>
                <p:oleObj name="Equation" r:id="rId5" imgW="1752480" imgH="4824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7025" y="2609702"/>
                        <a:ext cx="4508500" cy="1287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23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23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23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06" grpId="0" animBg="1" autoUpdateAnimBg="0"/>
      <p:bldP spid="1239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95536" y="44624"/>
            <a:ext cx="7776864" cy="38164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426" name="Text Box 2"/>
          <p:cNvSpPr txBox="1">
            <a:spLocks noChangeArrowheads="1"/>
          </p:cNvSpPr>
          <p:nvPr/>
        </p:nvSpPr>
        <p:spPr bwMode="auto">
          <a:xfrm>
            <a:off x="517525" y="241176"/>
            <a:ext cx="5384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3600" b="1" dirty="0">
                <a:solidFill>
                  <a:srgbClr val="1407C1"/>
                </a:solidFill>
                <a:latin typeface="黑体" pitchFamily="49" charset="-122"/>
                <a:ea typeface="黑体" pitchFamily="49" charset="-122"/>
              </a:rPr>
              <a:t>例</a:t>
            </a:r>
            <a:r>
              <a:rPr kumimoji="1" lang="en-US" altLang="zh-CN" sz="3600" b="1" dirty="0">
                <a:solidFill>
                  <a:srgbClr val="1407C1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kumimoji="1" lang="en-US" altLang="zh-CN" sz="3600" dirty="0">
                <a:solidFill>
                  <a:srgbClr val="1407C1"/>
                </a:solidFill>
                <a:latin typeface="Times New Roman" pitchFamily="18" charset="0"/>
                <a:ea typeface="楷体_GB2312"/>
                <a:cs typeface="楷体_GB2312"/>
              </a:rPr>
              <a:t>   </a:t>
            </a:r>
            <a:r>
              <a:rPr kumimoji="1" lang="zh-CN" altLang="en-US" sz="3600" dirty="0">
                <a:latin typeface="Times New Roman" pitchFamily="18" charset="0"/>
                <a:ea typeface="楷体_GB2312"/>
                <a:cs typeface="楷体_GB2312"/>
              </a:rPr>
              <a:t>已知</a:t>
            </a:r>
            <a:r>
              <a:rPr kumimoji="1" lang="zh-CN" altLang="en-US" sz="3600" i="1" dirty="0">
                <a:latin typeface="Times New Roman" pitchFamily="18" charset="0"/>
                <a:ea typeface="楷体_GB2312"/>
                <a:cs typeface="楷体_GB2312"/>
              </a:rPr>
              <a:t> </a:t>
            </a:r>
            <a:r>
              <a:rPr kumimoji="1" lang="en-US" altLang="zh-CN" sz="3600" i="1" dirty="0">
                <a:latin typeface="Times New Roman" pitchFamily="18" charset="0"/>
                <a:ea typeface="楷体_GB2312"/>
                <a:cs typeface="楷体_GB2312"/>
              </a:rPr>
              <a:t>X</a:t>
            </a:r>
            <a:r>
              <a:rPr kumimoji="1" lang="en-US" altLang="zh-CN" sz="3600" dirty="0">
                <a:latin typeface="Times New Roman" pitchFamily="18" charset="0"/>
                <a:ea typeface="楷体_GB2312"/>
                <a:cs typeface="楷体_GB2312"/>
              </a:rPr>
              <a:t> </a:t>
            </a:r>
            <a:r>
              <a:rPr kumimoji="1" lang="zh-CN" altLang="en-US" sz="3600" dirty="0">
                <a:latin typeface="Times New Roman" pitchFamily="18" charset="0"/>
                <a:ea typeface="楷体_GB2312"/>
                <a:cs typeface="楷体_GB2312"/>
              </a:rPr>
              <a:t>的概率分布为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066800" y="1079376"/>
            <a:ext cx="6324600" cy="1863725"/>
            <a:chOff x="672" y="700"/>
            <a:chExt cx="3984" cy="1174"/>
          </a:xfrm>
        </p:grpSpPr>
        <p:sp>
          <p:nvSpPr>
            <p:cNvPr id="8205" name="Line 4"/>
            <p:cNvSpPr>
              <a:spLocks noChangeShapeType="1"/>
            </p:cNvSpPr>
            <p:nvPr/>
          </p:nvSpPr>
          <p:spPr bwMode="auto">
            <a:xfrm>
              <a:off x="672" y="1200"/>
              <a:ext cx="39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06" name="Line 5"/>
            <p:cNvSpPr>
              <a:spLocks noChangeShapeType="1"/>
            </p:cNvSpPr>
            <p:nvPr/>
          </p:nvSpPr>
          <p:spPr bwMode="auto">
            <a:xfrm>
              <a:off x="1536" y="768"/>
              <a:ext cx="0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07" name="Text Box 6"/>
            <p:cNvSpPr txBox="1">
              <a:spLocks noChangeArrowheads="1"/>
            </p:cNvSpPr>
            <p:nvPr/>
          </p:nvSpPr>
          <p:spPr bwMode="auto">
            <a:xfrm>
              <a:off x="950" y="700"/>
              <a:ext cx="36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3600" i="1">
                  <a:latin typeface="Times New Roman" pitchFamily="18" charset="0"/>
                  <a:ea typeface="楷体_GB2312"/>
                  <a:cs typeface="楷体_GB2312"/>
                </a:rPr>
                <a:t>X </a:t>
              </a:r>
            </a:p>
          </p:txBody>
        </p:sp>
        <p:sp>
          <p:nvSpPr>
            <p:cNvPr id="8208" name="Text Box 7"/>
            <p:cNvSpPr txBox="1">
              <a:spLocks noChangeArrowheads="1"/>
            </p:cNvSpPr>
            <p:nvPr/>
          </p:nvSpPr>
          <p:spPr bwMode="auto">
            <a:xfrm>
              <a:off x="960" y="1264"/>
              <a:ext cx="345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3600" i="1">
                  <a:latin typeface="Times New Roman" pitchFamily="18" charset="0"/>
                  <a:ea typeface="楷体_GB2312"/>
                  <a:cs typeface="楷体_GB2312"/>
                </a:rPr>
                <a:t>p</a:t>
              </a:r>
              <a:r>
                <a:rPr kumimoji="1" lang="en-US" altLang="zh-CN" sz="3600" i="1" baseline="-25000">
                  <a:latin typeface="Times New Roman" pitchFamily="18" charset="0"/>
                  <a:ea typeface="楷体_GB2312"/>
                  <a:cs typeface="楷体_GB2312"/>
                </a:rPr>
                <a:t>k</a:t>
              </a:r>
              <a:endParaRPr kumimoji="1" lang="en-US" altLang="zh-CN" sz="3600" i="1">
                <a:latin typeface="Times New Roman" pitchFamily="18" charset="0"/>
                <a:ea typeface="楷体_GB2312"/>
                <a:cs typeface="楷体_GB2312"/>
              </a:endParaRPr>
            </a:p>
          </p:txBody>
        </p:sp>
        <p:sp>
          <p:nvSpPr>
            <p:cNvPr id="8209" name="Text Box 8"/>
            <p:cNvSpPr txBox="1">
              <a:spLocks noChangeArrowheads="1"/>
            </p:cNvSpPr>
            <p:nvPr/>
          </p:nvSpPr>
          <p:spPr bwMode="auto">
            <a:xfrm>
              <a:off x="1982" y="700"/>
              <a:ext cx="215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3600">
                  <a:latin typeface="Times New Roman" pitchFamily="18" charset="0"/>
                  <a:ea typeface="楷体_GB2312"/>
                  <a:cs typeface="楷体_GB2312"/>
                </a:rPr>
                <a:t>-1      0       1      2</a:t>
              </a:r>
            </a:p>
          </p:txBody>
        </p:sp>
        <p:graphicFrame>
          <p:nvGraphicFramePr>
            <p:cNvPr id="8210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62194086"/>
                </p:ext>
              </p:extLst>
            </p:nvPr>
          </p:nvGraphicFramePr>
          <p:xfrm>
            <a:off x="2037" y="1212"/>
            <a:ext cx="2170" cy="6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93" name="Equation" r:id="rId3" imgW="1320480" imgH="393480" progId="Equation.DSMT4">
                    <p:embed/>
                  </p:oleObj>
                </mc:Choice>
                <mc:Fallback>
                  <p:oleObj name="Equation" r:id="rId3" imgW="1320480" imgH="39348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37" y="1212"/>
                          <a:ext cx="2170" cy="6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3434" name="Text Box 10"/>
          <p:cNvSpPr txBox="1">
            <a:spLocks noChangeArrowheads="1"/>
          </p:cNvSpPr>
          <p:nvPr/>
        </p:nvSpPr>
        <p:spPr bwMode="auto">
          <a:xfrm>
            <a:off x="533400" y="3060576"/>
            <a:ext cx="6908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3600" dirty="0">
                <a:latin typeface="Times New Roman" pitchFamily="18" charset="0"/>
                <a:ea typeface="楷体_GB2312"/>
                <a:cs typeface="楷体_GB2312"/>
              </a:rPr>
              <a:t>求 </a:t>
            </a:r>
            <a:r>
              <a:rPr kumimoji="1" lang="en-US" altLang="zh-CN" sz="3600" i="1" dirty="0">
                <a:latin typeface="Times New Roman" pitchFamily="18" charset="0"/>
                <a:ea typeface="楷体_GB2312"/>
                <a:cs typeface="楷体_GB2312"/>
              </a:rPr>
              <a:t>Y</a:t>
            </a:r>
            <a:r>
              <a:rPr kumimoji="1" lang="en-US" altLang="zh-CN" sz="3600" dirty="0">
                <a:latin typeface="Times New Roman" pitchFamily="18" charset="0"/>
                <a:ea typeface="楷体_GB2312"/>
                <a:cs typeface="楷体_GB2312"/>
              </a:rPr>
              <a:t> </a:t>
            </a:r>
            <a:r>
              <a:rPr kumimoji="1" lang="en-US" altLang="zh-CN" sz="3600" baseline="-25000" dirty="0">
                <a:latin typeface="Times New Roman" pitchFamily="18" charset="0"/>
                <a:ea typeface="楷体_GB2312"/>
                <a:cs typeface="楷体_GB2312"/>
              </a:rPr>
              <a:t>1</a:t>
            </a:r>
            <a:r>
              <a:rPr kumimoji="1" lang="en-US" altLang="zh-CN" sz="3600" dirty="0">
                <a:latin typeface="Times New Roman" pitchFamily="18" charset="0"/>
                <a:ea typeface="楷体_GB2312"/>
                <a:cs typeface="楷体_GB2312"/>
              </a:rPr>
              <a:t>= </a:t>
            </a:r>
            <a:r>
              <a:rPr kumimoji="1" lang="en-US" altLang="zh-CN" sz="3600" i="1" dirty="0">
                <a:latin typeface="Times New Roman" pitchFamily="18" charset="0"/>
                <a:ea typeface="楷体_GB2312"/>
                <a:cs typeface="楷体_GB2312"/>
              </a:rPr>
              <a:t>2X – </a:t>
            </a:r>
            <a:r>
              <a:rPr kumimoji="1" lang="en-US" altLang="zh-CN" sz="3600" dirty="0">
                <a:latin typeface="Times New Roman" pitchFamily="18" charset="0"/>
                <a:ea typeface="楷体_GB2312"/>
                <a:cs typeface="楷体_GB2312"/>
              </a:rPr>
              <a:t>1 </a:t>
            </a:r>
            <a:r>
              <a:rPr kumimoji="1" lang="zh-CN" altLang="en-US" sz="3600" dirty="0">
                <a:latin typeface="Times New Roman" pitchFamily="18" charset="0"/>
                <a:ea typeface="楷体_GB2312"/>
                <a:cs typeface="楷体_GB2312"/>
              </a:rPr>
              <a:t>与</a:t>
            </a:r>
            <a:r>
              <a:rPr kumimoji="1" lang="zh-CN" altLang="en-US" sz="3600" i="1" dirty="0">
                <a:latin typeface="Times New Roman" pitchFamily="18" charset="0"/>
                <a:ea typeface="楷体_GB2312"/>
                <a:cs typeface="楷体_GB2312"/>
              </a:rPr>
              <a:t> </a:t>
            </a:r>
            <a:r>
              <a:rPr kumimoji="1" lang="en-US" altLang="zh-CN" sz="3600" i="1" dirty="0">
                <a:latin typeface="Times New Roman" pitchFamily="18" charset="0"/>
                <a:ea typeface="楷体_GB2312"/>
                <a:cs typeface="楷体_GB2312"/>
              </a:rPr>
              <a:t>Y </a:t>
            </a:r>
            <a:r>
              <a:rPr kumimoji="1" lang="en-US" altLang="zh-CN" sz="3600" baseline="-25000" dirty="0">
                <a:latin typeface="Times New Roman" pitchFamily="18" charset="0"/>
                <a:ea typeface="楷体_GB2312"/>
                <a:cs typeface="楷体_GB2312"/>
              </a:rPr>
              <a:t>2</a:t>
            </a:r>
            <a:r>
              <a:rPr kumimoji="1" lang="en-US" altLang="zh-CN" sz="3600" dirty="0">
                <a:latin typeface="Times New Roman" pitchFamily="18" charset="0"/>
                <a:ea typeface="楷体_GB2312"/>
                <a:cs typeface="楷体_GB2312"/>
              </a:rPr>
              <a:t>= </a:t>
            </a:r>
            <a:r>
              <a:rPr kumimoji="1" lang="en-US" altLang="zh-CN" sz="3600" i="1" dirty="0">
                <a:latin typeface="Times New Roman" pitchFamily="18" charset="0"/>
                <a:ea typeface="楷体_GB2312"/>
                <a:cs typeface="楷体_GB2312"/>
              </a:rPr>
              <a:t>X</a:t>
            </a:r>
            <a:r>
              <a:rPr kumimoji="1" lang="en-US" altLang="zh-CN" sz="3600" dirty="0">
                <a:latin typeface="Times New Roman" pitchFamily="18" charset="0"/>
                <a:ea typeface="楷体_GB2312"/>
                <a:cs typeface="楷体_GB2312"/>
              </a:rPr>
              <a:t> </a:t>
            </a:r>
            <a:r>
              <a:rPr kumimoji="1" lang="en-US" altLang="zh-CN" sz="3600" baseline="30000" dirty="0">
                <a:latin typeface="Times New Roman" pitchFamily="18" charset="0"/>
                <a:ea typeface="楷体_GB2312"/>
                <a:cs typeface="楷体_GB2312"/>
              </a:rPr>
              <a:t>2</a:t>
            </a:r>
            <a:r>
              <a:rPr kumimoji="1" lang="en-US" altLang="zh-CN" sz="3600" dirty="0">
                <a:latin typeface="Times New Roman" pitchFamily="18" charset="0"/>
                <a:ea typeface="楷体_GB2312"/>
                <a:cs typeface="楷体_GB2312"/>
              </a:rPr>
              <a:t> </a:t>
            </a:r>
            <a:r>
              <a:rPr kumimoji="1" lang="zh-CN" altLang="en-US" sz="3600" dirty="0">
                <a:latin typeface="Times New Roman" pitchFamily="18" charset="0"/>
                <a:ea typeface="楷体_GB2312"/>
                <a:cs typeface="楷体_GB2312"/>
              </a:rPr>
              <a:t>的分布律</a:t>
            </a:r>
          </a:p>
        </p:txBody>
      </p:sp>
      <p:sp>
        <p:nvSpPr>
          <p:cNvPr id="103435" name="Text Box 11"/>
          <p:cNvSpPr txBox="1">
            <a:spLocks noChangeArrowheads="1"/>
          </p:cNvSpPr>
          <p:nvPr/>
        </p:nvSpPr>
        <p:spPr bwMode="auto">
          <a:xfrm>
            <a:off x="517525" y="4005064"/>
            <a:ext cx="6445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3600" b="1" dirty="0">
                <a:solidFill>
                  <a:srgbClr val="1407C1"/>
                </a:solidFill>
                <a:latin typeface="Times New Roman" pitchFamily="18" charset="0"/>
                <a:ea typeface="黑体" pitchFamily="49" charset="-122"/>
              </a:rPr>
              <a:t>解</a:t>
            </a:r>
          </a:p>
        </p:txBody>
      </p: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1143000" y="4166989"/>
            <a:ext cx="6324600" cy="1863725"/>
            <a:chOff x="720" y="2464"/>
            <a:chExt cx="3984" cy="1174"/>
          </a:xfrm>
        </p:grpSpPr>
        <p:sp>
          <p:nvSpPr>
            <p:cNvPr id="8199" name="Line 13"/>
            <p:cNvSpPr>
              <a:spLocks noChangeShapeType="1"/>
            </p:cNvSpPr>
            <p:nvPr/>
          </p:nvSpPr>
          <p:spPr bwMode="auto">
            <a:xfrm>
              <a:off x="720" y="2964"/>
              <a:ext cx="39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00" name="Line 14"/>
            <p:cNvSpPr>
              <a:spLocks noChangeShapeType="1"/>
            </p:cNvSpPr>
            <p:nvPr/>
          </p:nvSpPr>
          <p:spPr bwMode="auto">
            <a:xfrm>
              <a:off x="1584" y="2532"/>
              <a:ext cx="0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01" name="Text Box 15"/>
            <p:cNvSpPr txBox="1">
              <a:spLocks noChangeArrowheads="1"/>
            </p:cNvSpPr>
            <p:nvPr/>
          </p:nvSpPr>
          <p:spPr bwMode="auto">
            <a:xfrm>
              <a:off x="998" y="2464"/>
              <a:ext cx="44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3600" i="1">
                  <a:latin typeface="Times New Roman" pitchFamily="18" charset="0"/>
                  <a:ea typeface="楷体_GB2312"/>
                  <a:cs typeface="楷体_GB2312"/>
                </a:rPr>
                <a:t>Y </a:t>
              </a:r>
              <a:r>
                <a:rPr kumimoji="1" lang="en-US" altLang="zh-CN" sz="3600" baseline="-25000">
                  <a:latin typeface="Times New Roman" pitchFamily="18" charset="0"/>
                  <a:ea typeface="楷体_GB2312"/>
                  <a:cs typeface="楷体_GB2312"/>
                </a:rPr>
                <a:t>1</a:t>
              </a:r>
              <a:endParaRPr kumimoji="1" lang="en-US" altLang="zh-CN" sz="3600" i="1">
                <a:latin typeface="Times New Roman" pitchFamily="18" charset="0"/>
                <a:ea typeface="楷体_GB2312"/>
                <a:cs typeface="楷体_GB2312"/>
              </a:endParaRPr>
            </a:p>
          </p:txBody>
        </p:sp>
        <p:sp>
          <p:nvSpPr>
            <p:cNvPr id="8202" name="Text Box 16"/>
            <p:cNvSpPr txBox="1">
              <a:spLocks noChangeArrowheads="1"/>
            </p:cNvSpPr>
            <p:nvPr/>
          </p:nvSpPr>
          <p:spPr bwMode="auto">
            <a:xfrm>
              <a:off x="1008" y="3028"/>
              <a:ext cx="313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3600" i="1">
                  <a:latin typeface="Times New Roman" pitchFamily="18" charset="0"/>
                  <a:ea typeface="楷体_GB2312"/>
                  <a:cs typeface="楷体_GB2312"/>
                </a:rPr>
                <a:t>p</a:t>
              </a:r>
              <a:r>
                <a:rPr kumimoji="1" lang="en-US" altLang="zh-CN" sz="3600" i="1" baseline="-25000">
                  <a:latin typeface="Times New Roman" pitchFamily="18" charset="0"/>
                  <a:ea typeface="楷体_GB2312"/>
                  <a:cs typeface="楷体_GB2312"/>
                </a:rPr>
                <a:t>i</a:t>
              </a:r>
              <a:endParaRPr kumimoji="1" lang="en-US" altLang="zh-CN" sz="3600" i="1">
                <a:latin typeface="Times New Roman" pitchFamily="18" charset="0"/>
                <a:ea typeface="楷体_GB2312"/>
                <a:cs typeface="楷体_GB2312"/>
              </a:endParaRPr>
            </a:p>
          </p:txBody>
        </p:sp>
        <p:sp>
          <p:nvSpPr>
            <p:cNvPr id="8203" name="Text Box 17"/>
            <p:cNvSpPr txBox="1">
              <a:spLocks noChangeArrowheads="1"/>
            </p:cNvSpPr>
            <p:nvPr/>
          </p:nvSpPr>
          <p:spPr bwMode="auto">
            <a:xfrm>
              <a:off x="2030" y="2464"/>
              <a:ext cx="218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3600" dirty="0">
                  <a:latin typeface="Times New Roman" pitchFamily="18" charset="0"/>
                  <a:ea typeface="楷体_GB2312"/>
                  <a:cs typeface="楷体_GB2312"/>
                </a:rPr>
                <a:t>-3     -1       1      3</a:t>
              </a:r>
            </a:p>
          </p:txBody>
        </p:sp>
        <p:graphicFrame>
          <p:nvGraphicFramePr>
            <p:cNvPr id="8204" name="Object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40610089"/>
                </p:ext>
              </p:extLst>
            </p:nvPr>
          </p:nvGraphicFramePr>
          <p:xfrm>
            <a:off x="2085" y="2976"/>
            <a:ext cx="2170" cy="6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94" name="Equation" r:id="rId5" imgW="1320480" imgH="393480" progId="Equation.DSMT4">
                    <p:embed/>
                  </p:oleObj>
                </mc:Choice>
                <mc:Fallback>
                  <p:oleObj name="Equation" r:id="rId5" imgW="1320480" imgH="393480" progId="Equation.DSMT4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85" y="2976"/>
                          <a:ext cx="2170" cy="6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3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03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34" grpId="0" autoUpdateAnimBg="0"/>
      <p:bldP spid="103435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968375" y="685800"/>
            <a:ext cx="6423025" cy="2215615"/>
            <a:chOff x="610" y="528"/>
            <a:chExt cx="3984" cy="1143"/>
          </a:xfrm>
        </p:grpSpPr>
        <p:sp>
          <p:nvSpPr>
            <p:cNvPr id="9226" name="Line 3"/>
            <p:cNvSpPr>
              <a:spLocks noChangeShapeType="1"/>
            </p:cNvSpPr>
            <p:nvPr/>
          </p:nvSpPr>
          <p:spPr bwMode="auto">
            <a:xfrm>
              <a:off x="610" y="996"/>
              <a:ext cx="39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27" name="Line 4"/>
            <p:cNvSpPr>
              <a:spLocks noChangeShapeType="1"/>
            </p:cNvSpPr>
            <p:nvPr/>
          </p:nvSpPr>
          <p:spPr bwMode="auto">
            <a:xfrm>
              <a:off x="1474" y="564"/>
              <a:ext cx="0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28" name="Text Box 5"/>
            <p:cNvSpPr txBox="1">
              <a:spLocks noChangeArrowheads="1"/>
            </p:cNvSpPr>
            <p:nvPr/>
          </p:nvSpPr>
          <p:spPr bwMode="auto">
            <a:xfrm>
              <a:off x="888" y="528"/>
              <a:ext cx="399" cy="2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3200" i="1">
                  <a:latin typeface="Times New Roman" pitchFamily="18" charset="0"/>
                  <a:ea typeface="楷体_GB2312"/>
                  <a:cs typeface="楷体_GB2312"/>
                </a:rPr>
                <a:t>Y </a:t>
              </a:r>
              <a:r>
                <a:rPr kumimoji="1" lang="en-US" altLang="zh-CN" sz="3200" baseline="-25000">
                  <a:latin typeface="Times New Roman" pitchFamily="18" charset="0"/>
                  <a:ea typeface="楷体_GB2312"/>
                  <a:cs typeface="楷体_GB2312"/>
                </a:rPr>
                <a:t>2</a:t>
              </a:r>
              <a:endParaRPr kumimoji="1" lang="en-US" altLang="zh-CN" sz="3200" i="1">
                <a:latin typeface="Times New Roman" pitchFamily="18" charset="0"/>
                <a:ea typeface="楷体_GB2312"/>
                <a:cs typeface="楷体_GB2312"/>
              </a:endParaRPr>
            </a:p>
          </p:txBody>
        </p:sp>
        <p:sp>
          <p:nvSpPr>
            <p:cNvPr id="9229" name="Text Box 6"/>
            <p:cNvSpPr txBox="1">
              <a:spLocks noChangeArrowheads="1"/>
            </p:cNvSpPr>
            <p:nvPr/>
          </p:nvSpPr>
          <p:spPr bwMode="auto">
            <a:xfrm>
              <a:off x="898" y="1092"/>
              <a:ext cx="286" cy="2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3200" i="1">
                  <a:latin typeface="Times New Roman" pitchFamily="18" charset="0"/>
                  <a:ea typeface="楷体_GB2312"/>
                  <a:cs typeface="楷体_GB2312"/>
                </a:rPr>
                <a:t>p</a:t>
              </a:r>
              <a:r>
                <a:rPr kumimoji="1" lang="en-US" altLang="zh-CN" sz="3200" i="1" baseline="-25000">
                  <a:latin typeface="Times New Roman" pitchFamily="18" charset="0"/>
                  <a:ea typeface="楷体_GB2312"/>
                  <a:cs typeface="楷体_GB2312"/>
                </a:rPr>
                <a:t>i</a:t>
              </a:r>
              <a:endParaRPr kumimoji="1" lang="en-US" altLang="zh-CN" sz="3200" i="1">
                <a:latin typeface="Times New Roman" pitchFamily="18" charset="0"/>
                <a:ea typeface="楷体_GB2312"/>
                <a:cs typeface="楷体_GB2312"/>
              </a:endParaRPr>
            </a:p>
          </p:txBody>
        </p:sp>
        <p:sp>
          <p:nvSpPr>
            <p:cNvPr id="9230" name="Text Box 7"/>
            <p:cNvSpPr txBox="1">
              <a:spLocks noChangeArrowheads="1"/>
            </p:cNvSpPr>
            <p:nvPr/>
          </p:nvSpPr>
          <p:spPr bwMode="auto">
            <a:xfrm>
              <a:off x="1920" y="528"/>
              <a:ext cx="2130" cy="2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3200">
                  <a:latin typeface="Times New Roman" pitchFamily="18" charset="0"/>
                  <a:ea typeface="楷体_GB2312"/>
                  <a:cs typeface="楷体_GB2312"/>
                </a:rPr>
                <a:t>1        0        1        4</a:t>
              </a:r>
            </a:p>
          </p:txBody>
        </p:sp>
        <p:graphicFrame>
          <p:nvGraphicFramePr>
            <p:cNvPr id="9231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88555436"/>
                </p:ext>
              </p:extLst>
            </p:nvPr>
          </p:nvGraphicFramePr>
          <p:xfrm>
            <a:off x="1908" y="1007"/>
            <a:ext cx="2175" cy="6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14" name="Equation" r:id="rId3" imgW="1320480" imgH="393480" progId="Equation.DSMT4">
                    <p:embed/>
                  </p:oleObj>
                </mc:Choice>
                <mc:Fallback>
                  <p:oleObj name="Equation" r:id="rId3" imgW="1320480" imgH="39348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08" y="1007"/>
                          <a:ext cx="2175" cy="6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990600" y="3505200"/>
            <a:ext cx="6324600" cy="2137343"/>
            <a:chOff x="624" y="2220"/>
            <a:chExt cx="3984" cy="1142"/>
          </a:xfrm>
        </p:grpSpPr>
        <p:sp>
          <p:nvSpPr>
            <p:cNvPr id="9220" name="Line 10"/>
            <p:cNvSpPr>
              <a:spLocks noChangeShapeType="1"/>
            </p:cNvSpPr>
            <p:nvPr/>
          </p:nvSpPr>
          <p:spPr bwMode="auto">
            <a:xfrm>
              <a:off x="624" y="2688"/>
              <a:ext cx="39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21" name="Line 11"/>
            <p:cNvSpPr>
              <a:spLocks noChangeShapeType="1"/>
            </p:cNvSpPr>
            <p:nvPr/>
          </p:nvSpPr>
          <p:spPr bwMode="auto">
            <a:xfrm>
              <a:off x="1488" y="2256"/>
              <a:ext cx="0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22" name="Text Box 12"/>
            <p:cNvSpPr txBox="1">
              <a:spLocks noChangeArrowheads="1"/>
            </p:cNvSpPr>
            <p:nvPr/>
          </p:nvSpPr>
          <p:spPr bwMode="auto">
            <a:xfrm>
              <a:off x="902" y="2220"/>
              <a:ext cx="406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3200" i="1">
                  <a:latin typeface="Times New Roman" pitchFamily="18" charset="0"/>
                  <a:ea typeface="楷体_GB2312"/>
                  <a:cs typeface="楷体_GB2312"/>
                </a:rPr>
                <a:t>Y </a:t>
              </a:r>
              <a:r>
                <a:rPr kumimoji="1" lang="en-US" altLang="zh-CN" sz="3200" baseline="-25000">
                  <a:latin typeface="Times New Roman" pitchFamily="18" charset="0"/>
                  <a:ea typeface="楷体_GB2312"/>
                  <a:cs typeface="楷体_GB2312"/>
                </a:rPr>
                <a:t>2</a:t>
              </a:r>
              <a:endParaRPr kumimoji="1" lang="en-US" altLang="zh-CN" sz="3200" i="1">
                <a:latin typeface="Times New Roman" pitchFamily="18" charset="0"/>
                <a:ea typeface="楷体_GB2312"/>
                <a:cs typeface="楷体_GB2312"/>
              </a:endParaRPr>
            </a:p>
          </p:txBody>
        </p:sp>
        <p:sp>
          <p:nvSpPr>
            <p:cNvPr id="9223" name="Text Box 13"/>
            <p:cNvSpPr txBox="1">
              <a:spLocks noChangeArrowheads="1"/>
            </p:cNvSpPr>
            <p:nvPr/>
          </p:nvSpPr>
          <p:spPr bwMode="auto">
            <a:xfrm>
              <a:off x="912" y="2784"/>
              <a:ext cx="291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3200" i="1">
                  <a:latin typeface="Times New Roman" pitchFamily="18" charset="0"/>
                  <a:ea typeface="楷体_GB2312"/>
                  <a:cs typeface="楷体_GB2312"/>
                </a:rPr>
                <a:t>p</a:t>
              </a:r>
              <a:r>
                <a:rPr kumimoji="1" lang="en-US" altLang="zh-CN" sz="3200" i="1" baseline="-25000">
                  <a:latin typeface="Times New Roman" pitchFamily="18" charset="0"/>
                  <a:ea typeface="楷体_GB2312"/>
                  <a:cs typeface="楷体_GB2312"/>
                </a:rPr>
                <a:t>i</a:t>
              </a:r>
              <a:endParaRPr kumimoji="1" lang="en-US" altLang="zh-CN" sz="3200" i="1">
                <a:latin typeface="Times New Roman" pitchFamily="18" charset="0"/>
                <a:ea typeface="楷体_GB2312"/>
                <a:cs typeface="楷体_GB2312"/>
              </a:endParaRPr>
            </a:p>
          </p:txBody>
        </p:sp>
        <p:sp>
          <p:nvSpPr>
            <p:cNvPr id="9224" name="Text Box 14"/>
            <p:cNvSpPr txBox="1">
              <a:spLocks noChangeArrowheads="1"/>
            </p:cNvSpPr>
            <p:nvPr/>
          </p:nvSpPr>
          <p:spPr bwMode="auto">
            <a:xfrm>
              <a:off x="1934" y="2220"/>
              <a:ext cx="1524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3200">
                  <a:latin typeface="Times New Roman" pitchFamily="18" charset="0"/>
                  <a:ea typeface="楷体_GB2312"/>
                  <a:cs typeface="楷体_GB2312"/>
                </a:rPr>
                <a:t>0        1        4</a:t>
              </a:r>
            </a:p>
          </p:txBody>
        </p:sp>
        <p:graphicFrame>
          <p:nvGraphicFramePr>
            <p:cNvPr id="9225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24747159"/>
                </p:ext>
              </p:extLst>
            </p:nvPr>
          </p:nvGraphicFramePr>
          <p:xfrm>
            <a:off x="1851" y="2700"/>
            <a:ext cx="1594" cy="6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15" name="Equation" r:id="rId5" imgW="965160" imgH="393480" progId="Equation.DSMT4">
                    <p:embed/>
                  </p:oleObj>
                </mc:Choice>
                <mc:Fallback>
                  <p:oleObj name="Equation" r:id="rId5" imgW="965160" imgH="393480" progId="Equation.DSMT4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51" y="2700"/>
                          <a:ext cx="1594" cy="6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Text Box 2"/>
          <p:cNvSpPr txBox="1">
            <a:spLocks noChangeArrowheads="1"/>
          </p:cNvSpPr>
          <p:nvPr/>
        </p:nvSpPr>
        <p:spPr bwMode="auto">
          <a:xfrm>
            <a:off x="1187624" y="1556792"/>
            <a:ext cx="72008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3600" dirty="0">
                <a:latin typeface="Times New Roman" pitchFamily="18" charset="0"/>
                <a:ea typeface="楷体_GB2312"/>
                <a:cs typeface="楷体_GB2312"/>
              </a:rPr>
              <a:t>已知</a:t>
            </a:r>
            <a:r>
              <a:rPr kumimoji="1" lang="zh-CN" altLang="en-US" sz="3600" i="1" dirty="0">
                <a:latin typeface="Times New Roman" pitchFamily="18" charset="0"/>
                <a:ea typeface="楷体_GB2312"/>
                <a:cs typeface="楷体_GB2312"/>
              </a:rPr>
              <a:t> </a:t>
            </a:r>
            <a:r>
              <a:rPr kumimoji="1" lang="en-US" altLang="zh-CN" sz="3600" i="1" dirty="0">
                <a:latin typeface="Times New Roman" pitchFamily="18" charset="0"/>
                <a:ea typeface="楷体_GB2312"/>
                <a:cs typeface="楷体_GB2312"/>
              </a:rPr>
              <a:t>X </a:t>
            </a:r>
            <a:r>
              <a:rPr kumimoji="1" lang="zh-CN" altLang="en-US" sz="3600" dirty="0">
                <a:latin typeface="Times New Roman" pitchFamily="18" charset="0"/>
                <a:ea typeface="楷体_GB2312"/>
                <a:cs typeface="楷体_GB2312"/>
              </a:rPr>
              <a:t>的</a:t>
            </a:r>
            <a:r>
              <a:rPr kumimoji="1" lang="en-US" altLang="zh-CN" sz="3600" dirty="0" err="1">
                <a:latin typeface="Times New Roman" pitchFamily="18" charset="0"/>
                <a:ea typeface="楷体_GB2312"/>
                <a:cs typeface="楷体_GB2312"/>
              </a:rPr>
              <a:t>d.f.</a:t>
            </a:r>
            <a:r>
              <a:rPr kumimoji="1" lang="en-US" altLang="zh-CN" sz="3600" dirty="0">
                <a:latin typeface="Times New Roman" pitchFamily="18" charset="0"/>
                <a:ea typeface="楷体_GB2312"/>
                <a:cs typeface="楷体_GB2312"/>
              </a:rPr>
              <a:t> </a:t>
            </a:r>
            <a:r>
              <a:rPr kumimoji="1" lang="en-US" altLang="zh-CN" sz="3600" i="1" dirty="0" smtClean="0">
                <a:latin typeface="Times New Roman" pitchFamily="18" charset="0"/>
                <a:ea typeface="楷体_GB2312"/>
                <a:cs typeface="楷体_GB2312"/>
              </a:rPr>
              <a:t>f</a:t>
            </a:r>
            <a:r>
              <a:rPr kumimoji="1" lang="en-US" altLang="zh-CN" sz="3600" dirty="0" smtClean="0">
                <a:latin typeface="Times New Roman" pitchFamily="18" charset="0"/>
                <a:ea typeface="楷体_GB2312"/>
                <a:cs typeface="楷体_GB2312"/>
              </a:rPr>
              <a:t>(</a:t>
            </a:r>
            <a:r>
              <a:rPr kumimoji="1" lang="en-US" altLang="zh-CN" sz="3600" i="1" dirty="0" smtClean="0">
                <a:latin typeface="Times New Roman" pitchFamily="18" charset="0"/>
                <a:ea typeface="楷体_GB2312"/>
                <a:cs typeface="楷体_GB2312"/>
              </a:rPr>
              <a:t>x</a:t>
            </a:r>
            <a:r>
              <a:rPr kumimoji="1" lang="en-US" altLang="zh-CN" sz="3600" dirty="0">
                <a:latin typeface="Times New Roman" pitchFamily="18" charset="0"/>
                <a:ea typeface="楷体_GB2312"/>
                <a:cs typeface="楷体_GB2312"/>
              </a:rPr>
              <a:t>) </a:t>
            </a:r>
            <a:r>
              <a:rPr kumimoji="1" lang="zh-CN" altLang="en-US" sz="3600" dirty="0">
                <a:latin typeface="Times New Roman" pitchFamily="18" charset="0"/>
                <a:ea typeface="楷体_GB2312"/>
                <a:cs typeface="楷体_GB2312"/>
              </a:rPr>
              <a:t>或</a:t>
            </a:r>
            <a:r>
              <a:rPr kumimoji="1" lang="zh-CN" altLang="en-US" sz="3600" dirty="0" smtClean="0">
                <a:latin typeface="Times New Roman" pitchFamily="18" charset="0"/>
                <a:ea typeface="楷体_GB2312"/>
                <a:cs typeface="楷体_GB2312"/>
              </a:rPr>
              <a:t>分布函数 </a:t>
            </a:r>
            <a:r>
              <a:rPr kumimoji="1" lang="en-US" altLang="zh-CN" sz="3600" i="1" dirty="0" smtClean="0">
                <a:latin typeface="Times New Roman" pitchFamily="18" charset="0"/>
                <a:ea typeface="楷体_GB2312"/>
                <a:cs typeface="楷体_GB2312"/>
              </a:rPr>
              <a:t>F</a:t>
            </a:r>
            <a:r>
              <a:rPr kumimoji="1" lang="en-US" altLang="zh-CN" sz="3600" dirty="0" smtClean="0">
                <a:latin typeface="Times New Roman" pitchFamily="18" charset="0"/>
                <a:ea typeface="楷体_GB2312"/>
                <a:cs typeface="楷体_GB2312"/>
              </a:rPr>
              <a:t>(</a:t>
            </a:r>
            <a:r>
              <a:rPr kumimoji="1" lang="en-US" altLang="zh-CN" sz="3600" i="1" dirty="0" smtClean="0">
                <a:latin typeface="Times New Roman" pitchFamily="18" charset="0"/>
                <a:ea typeface="楷体_GB2312"/>
                <a:cs typeface="楷体_GB2312"/>
              </a:rPr>
              <a:t>x</a:t>
            </a:r>
            <a:r>
              <a:rPr kumimoji="1" lang="en-US" altLang="zh-CN" sz="3600" dirty="0" smtClean="0">
                <a:latin typeface="Times New Roman" pitchFamily="18" charset="0"/>
                <a:ea typeface="楷体_GB2312"/>
                <a:cs typeface="楷体_GB2312"/>
              </a:rPr>
              <a:t>)</a:t>
            </a:r>
          </a:p>
          <a:p>
            <a:pPr eaLnBrk="1" hangingPunct="1"/>
            <a:r>
              <a:rPr kumimoji="1" lang="zh-CN" altLang="en-US" sz="3600" dirty="0" smtClean="0">
                <a:latin typeface="Times New Roman" pitchFamily="18" charset="0"/>
                <a:ea typeface="楷体_GB2312"/>
                <a:cs typeface="楷体_GB2312"/>
              </a:rPr>
              <a:t>求 </a:t>
            </a:r>
            <a:r>
              <a:rPr kumimoji="1" lang="en-US" altLang="zh-CN" sz="3600" i="1" dirty="0">
                <a:latin typeface="Times New Roman" pitchFamily="18" charset="0"/>
                <a:ea typeface="楷体_GB2312"/>
                <a:cs typeface="楷体_GB2312"/>
              </a:rPr>
              <a:t>Y </a:t>
            </a:r>
            <a:r>
              <a:rPr kumimoji="1" lang="en-US" altLang="zh-CN" sz="3600" dirty="0">
                <a:latin typeface="Times New Roman" pitchFamily="18" charset="0"/>
                <a:ea typeface="楷体_GB2312"/>
                <a:cs typeface="楷体_GB2312"/>
              </a:rPr>
              <a:t>= </a:t>
            </a:r>
            <a:r>
              <a:rPr kumimoji="1" lang="en-US" altLang="zh-CN" sz="3600" i="1" dirty="0" smtClean="0">
                <a:latin typeface="Times New Roman" pitchFamily="18" charset="0"/>
                <a:ea typeface="楷体_GB2312"/>
                <a:cs typeface="楷体_GB2312"/>
              </a:rPr>
              <a:t>g</a:t>
            </a:r>
            <a:r>
              <a:rPr kumimoji="1" lang="en-US" altLang="zh-CN" sz="3600" dirty="0" smtClean="0">
                <a:latin typeface="Times New Roman" pitchFamily="18" charset="0"/>
                <a:ea typeface="楷体_GB2312"/>
                <a:cs typeface="楷体_GB2312"/>
              </a:rPr>
              <a:t>(</a:t>
            </a:r>
            <a:r>
              <a:rPr kumimoji="1" lang="en-US" altLang="zh-CN" sz="3600" i="1" dirty="0" smtClean="0">
                <a:latin typeface="Times New Roman" pitchFamily="18" charset="0"/>
                <a:ea typeface="楷体_GB2312"/>
                <a:cs typeface="楷体_GB2312"/>
              </a:rPr>
              <a:t>X</a:t>
            </a:r>
            <a:r>
              <a:rPr kumimoji="1" lang="en-US" altLang="zh-CN" sz="3600" dirty="0" smtClean="0">
                <a:latin typeface="Times New Roman" pitchFamily="18" charset="0"/>
                <a:ea typeface="楷体_GB2312"/>
                <a:cs typeface="楷体_GB2312"/>
              </a:rPr>
              <a:t>) </a:t>
            </a:r>
            <a:r>
              <a:rPr kumimoji="1" lang="zh-CN" altLang="en-US" sz="3600" dirty="0">
                <a:latin typeface="Times New Roman" pitchFamily="18" charset="0"/>
                <a:ea typeface="楷体_GB2312"/>
                <a:cs typeface="楷体_GB2312"/>
              </a:rPr>
              <a:t>的</a:t>
            </a:r>
            <a:r>
              <a:rPr kumimoji="1" lang="en-US" altLang="zh-CN" sz="3600" dirty="0" err="1">
                <a:latin typeface="Times New Roman" pitchFamily="18" charset="0"/>
                <a:ea typeface="楷体_GB2312"/>
                <a:cs typeface="楷体_GB2312"/>
              </a:rPr>
              <a:t>d.f.</a:t>
            </a:r>
            <a:r>
              <a:rPr kumimoji="1" lang="en-US" altLang="zh-CN" sz="3600" dirty="0">
                <a:latin typeface="Times New Roman" pitchFamily="18" charset="0"/>
                <a:ea typeface="楷体_GB2312"/>
                <a:cs typeface="楷体_GB2312"/>
              </a:rPr>
              <a:t> </a:t>
            </a:r>
          </a:p>
        </p:txBody>
      </p:sp>
      <p:sp>
        <p:nvSpPr>
          <p:cNvPr id="109571" name="Text Box 3"/>
          <p:cNvSpPr txBox="1">
            <a:spLocks noChangeArrowheads="1"/>
          </p:cNvSpPr>
          <p:nvPr/>
        </p:nvSpPr>
        <p:spPr bwMode="auto">
          <a:xfrm>
            <a:off x="584200" y="2924944"/>
            <a:ext cx="17240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楷体_GB2312"/>
                <a:cs typeface="楷体_GB2312"/>
              </a:rPr>
              <a:t>方法：</a:t>
            </a:r>
          </a:p>
        </p:txBody>
      </p:sp>
      <p:sp>
        <p:nvSpPr>
          <p:cNvPr id="109572" name="Text Box 4"/>
          <p:cNvSpPr txBox="1">
            <a:spLocks noChangeArrowheads="1"/>
          </p:cNvSpPr>
          <p:nvPr/>
        </p:nvSpPr>
        <p:spPr bwMode="auto">
          <a:xfrm>
            <a:off x="1403350" y="3933056"/>
            <a:ext cx="4224233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buClr>
                <a:srgbClr val="FFFF99"/>
              </a:buClr>
              <a:buFont typeface="Wingdings" pitchFamily="2" charset="2"/>
              <a:buNone/>
            </a:pPr>
            <a:r>
              <a:rPr kumimoji="1" lang="en-US" altLang="zh-CN" sz="3600" b="1" dirty="0" smtClean="0">
                <a:solidFill>
                  <a:srgbClr val="C00000"/>
                </a:solidFill>
                <a:latin typeface="Times New Roman" pitchFamily="18" charset="0"/>
                <a:ea typeface="楷体_GB2312"/>
                <a:cs typeface="楷体_GB2312"/>
              </a:rPr>
              <a:t>(1)</a:t>
            </a:r>
            <a:r>
              <a:rPr kumimoji="1" lang="zh-CN" altLang="en-US" sz="3600" dirty="0" smtClean="0">
                <a:solidFill>
                  <a:srgbClr val="C00000"/>
                </a:solidFill>
                <a:latin typeface="Times New Roman" pitchFamily="18" charset="0"/>
                <a:ea typeface="楷体_GB2312"/>
                <a:cs typeface="楷体_GB2312"/>
              </a:rPr>
              <a:t> 从</a:t>
            </a:r>
            <a:r>
              <a:rPr kumimoji="1" lang="zh-CN" altLang="en-US" sz="3600" dirty="0">
                <a:solidFill>
                  <a:srgbClr val="C00000"/>
                </a:solidFill>
                <a:latin typeface="Times New Roman" pitchFamily="18" charset="0"/>
                <a:ea typeface="楷体_GB2312"/>
                <a:cs typeface="楷体_GB2312"/>
              </a:rPr>
              <a:t>分布函数</a:t>
            </a:r>
            <a:r>
              <a:rPr kumimoji="1" lang="zh-CN" altLang="en-US" sz="3600" dirty="0" smtClean="0">
                <a:solidFill>
                  <a:srgbClr val="C00000"/>
                </a:solidFill>
                <a:latin typeface="Times New Roman" pitchFamily="18" charset="0"/>
                <a:ea typeface="楷体_GB2312"/>
                <a:cs typeface="楷体_GB2312"/>
              </a:rPr>
              <a:t>出发</a:t>
            </a:r>
            <a:endParaRPr kumimoji="1" lang="en-US" altLang="zh-CN" sz="3600" dirty="0" smtClean="0">
              <a:solidFill>
                <a:srgbClr val="C00000"/>
              </a:solidFill>
              <a:latin typeface="Times New Roman" pitchFamily="18" charset="0"/>
              <a:ea typeface="楷体_GB2312"/>
              <a:cs typeface="楷体_GB2312"/>
            </a:endParaRPr>
          </a:p>
          <a:p>
            <a:pPr eaLnBrk="1" hangingPunct="1">
              <a:buClr>
                <a:srgbClr val="FFFF99"/>
              </a:buClr>
              <a:buFont typeface="Wingdings" pitchFamily="2" charset="2"/>
              <a:buNone/>
            </a:pPr>
            <a:r>
              <a:rPr kumimoji="1" lang="en-US" altLang="zh-CN" sz="3600" b="1" dirty="0" smtClean="0">
                <a:solidFill>
                  <a:srgbClr val="C00000"/>
                </a:solidFill>
                <a:latin typeface="Times New Roman" pitchFamily="18" charset="0"/>
                <a:ea typeface="楷体_GB2312"/>
                <a:cs typeface="楷体_GB2312"/>
              </a:rPr>
              <a:t>(2) </a:t>
            </a:r>
            <a:r>
              <a:rPr kumimoji="1" lang="zh-CN" altLang="en-US" sz="3600" dirty="0" smtClean="0">
                <a:solidFill>
                  <a:srgbClr val="C00000"/>
                </a:solidFill>
                <a:latin typeface="Times New Roman" pitchFamily="18" charset="0"/>
                <a:ea typeface="楷体_GB2312"/>
                <a:cs typeface="楷体_GB2312"/>
              </a:rPr>
              <a:t>用</a:t>
            </a:r>
            <a:r>
              <a:rPr kumimoji="1" lang="zh-CN" altLang="en-US" sz="3600" dirty="0">
                <a:solidFill>
                  <a:srgbClr val="C00000"/>
                </a:solidFill>
                <a:latin typeface="Times New Roman" pitchFamily="18" charset="0"/>
                <a:ea typeface="楷体_GB2312"/>
                <a:cs typeface="楷体_GB2312"/>
              </a:rPr>
              <a:t>公式直接求</a:t>
            </a:r>
            <a:r>
              <a:rPr kumimoji="1" lang="en-US" altLang="zh-CN" sz="3600" dirty="0" err="1">
                <a:solidFill>
                  <a:srgbClr val="C00000"/>
                </a:solidFill>
                <a:latin typeface="Times New Roman" pitchFamily="18" charset="0"/>
                <a:ea typeface="楷体_GB2312"/>
                <a:cs typeface="楷体_GB2312"/>
              </a:rPr>
              <a:t>d.f.</a:t>
            </a:r>
            <a:endParaRPr kumimoji="1" lang="en-US" altLang="zh-CN" sz="3600" dirty="0">
              <a:solidFill>
                <a:srgbClr val="C00000"/>
              </a:solidFill>
              <a:latin typeface="Times New Roman" pitchFamily="18" charset="0"/>
              <a:ea typeface="楷体_GB2312"/>
              <a:cs typeface="楷体_GB2312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85800" y="654050"/>
            <a:ext cx="6242050" cy="641350"/>
            <a:chOff x="576" y="172"/>
            <a:chExt cx="3932" cy="404"/>
          </a:xfrm>
        </p:grpSpPr>
        <p:sp>
          <p:nvSpPr>
            <p:cNvPr id="10246" name="Text Box 6"/>
            <p:cNvSpPr txBox="1">
              <a:spLocks noChangeArrowheads="1"/>
            </p:cNvSpPr>
            <p:nvPr/>
          </p:nvSpPr>
          <p:spPr bwMode="auto">
            <a:xfrm>
              <a:off x="852" y="172"/>
              <a:ext cx="365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3600" dirty="0">
                  <a:solidFill>
                    <a:srgbClr val="1407C1"/>
                  </a:solidFill>
                  <a:latin typeface="Times New Roman" pitchFamily="18" charset="0"/>
                  <a:ea typeface="楷体_GB2312"/>
                  <a:cs typeface="楷体_GB2312"/>
                </a:rPr>
                <a:t> </a:t>
              </a:r>
              <a:r>
                <a:rPr kumimoji="1" lang="zh-CN" altLang="en-US" sz="3600" b="1" dirty="0">
                  <a:solidFill>
                    <a:srgbClr val="1407C1"/>
                  </a:solidFill>
                  <a:latin typeface="Times New Roman" pitchFamily="18" charset="0"/>
                  <a:ea typeface="黑体" pitchFamily="49" charset="-122"/>
                </a:rPr>
                <a:t>连续型随机变量函数的分布</a:t>
              </a:r>
            </a:p>
          </p:txBody>
        </p:sp>
        <p:sp>
          <p:nvSpPr>
            <p:cNvPr id="10247" name="Oval 7"/>
            <p:cNvSpPr>
              <a:spLocks noChangeArrowheads="1"/>
            </p:cNvSpPr>
            <p:nvPr/>
          </p:nvSpPr>
          <p:spPr bwMode="auto">
            <a:xfrm>
              <a:off x="576" y="288"/>
              <a:ext cx="240" cy="144"/>
            </a:xfrm>
            <a:prstGeom prst="ellipse">
              <a:avLst/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8100392" y="35913"/>
            <a:ext cx="1021433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zh-CN" altLang="en-US" sz="32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重要</a:t>
            </a:r>
            <a:endParaRPr lang="zh-CN" altLang="en-US" sz="32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95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95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9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9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0" grpId="0" build="p" autoUpdateAnimBg="0"/>
      <p:bldP spid="109571" grpId="0" autoUpdateAnimBg="0"/>
      <p:bldP spid="109572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8" name="Text Box 4"/>
          <p:cNvSpPr txBox="1">
            <a:spLocks noChangeArrowheads="1"/>
          </p:cNvSpPr>
          <p:nvPr/>
        </p:nvSpPr>
        <p:spPr bwMode="auto">
          <a:xfrm>
            <a:off x="467544" y="3284984"/>
            <a:ext cx="8366175" cy="2456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20000"/>
              </a:spcBef>
            </a:pPr>
            <a:r>
              <a:rPr kumimoji="1" lang="en-US" altLang="zh-CN" sz="3200" b="1" dirty="0">
                <a:solidFill>
                  <a:srgbClr val="FFFF00"/>
                </a:solidFill>
                <a:latin typeface="Times New Roman" pitchFamily="18" charset="0"/>
              </a:rPr>
              <a:t>        </a:t>
            </a:r>
            <a:r>
              <a:rPr kumimoji="1" lang="zh-CN" altLang="en-US" sz="3200" b="1" dirty="0">
                <a:latin typeface="Times New Roman" pitchFamily="18" charset="0"/>
              </a:rPr>
              <a:t>对于连续型随机变量，在求</a:t>
            </a:r>
            <a:r>
              <a:rPr kumimoji="1" lang="en-US" altLang="zh-CN" sz="3200" b="1" i="1" dirty="0">
                <a:latin typeface="Times New Roman" pitchFamily="18" charset="0"/>
              </a:rPr>
              <a:t>Y</a:t>
            </a:r>
            <a:r>
              <a:rPr kumimoji="1" lang="en-US" altLang="zh-CN" sz="3200" b="1" dirty="0">
                <a:latin typeface="Times New Roman" pitchFamily="18" charset="0"/>
              </a:rPr>
              <a:t>=</a:t>
            </a:r>
            <a:r>
              <a:rPr kumimoji="1" lang="en-US" altLang="zh-CN" sz="3200" b="1" i="1" dirty="0">
                <a:latin typeface="Times New Roman" pitchFamily="18" charset="0"/>
              </a:rPr>
              <a:t>g</a:t>
            </a:r>
            <a:r>
              <a:rPr kumimoji="1" lang="en-US" altLang="zh-CN" sz="3200" b="1" dirty="0">
                <a:latin typeface="Times New Roman" pitchFamily="18" charset="0"/>
              </a:rPr>
              <a:t>(</a:t>
            </a:r>
            <a:r>
              <a:rPr kumimoji="1" lang="en-US" altLang="zh-CN" sz="3200" b="1" i="1" dirty="0">
                <a:latin typeface="Times New Roman" pitchFamily="18" charset="0"/>
              </a:rPr>
              <a:t>X</a:t>
            </a:r>
            <a:r>
              <a:rPr kumimoji="1" lang="en-US" altLang="zh-CN" sz="3200" b="1" dirty="0">
                <a:latin typeface="Times New Roman" pitchFamily="18" charset="0"/>
              </a:rPr>
              <a:t>) </a:t>
            </a:r>
            <a:r>
              <a:rPr kumimoji="1" lang="zh-CN" altLang="en-US" sz="3200" b="1" dirty="0">
                <a:latin typeface="Times New Roman" pitchFamily="18" charset="0"/>
              </a:rPr>
              <a:t>的分布时，</a:t>
            </a:r>
            <a:r>
              <a:rPr kumimoji="1" lang="zh-CN" altLang="en-US" sz="3200" b="1" dirty="0">
                <a:solidFill>
                  <a:srgbClr val="1407C1"/>
                </a:solidFill>
                <a:latin typeface="Times New Roman" pitchFamily="18" charset="0"/>
              </a:rPr>
              <a:t>关键的一步是把事件 </a:t>
            </a:r>
            <a:r>
              <a:rPr kumimoji="1" lang="en-US" altLang="zh-CN" sz="3200" b="1" dirty="0">
                <a:solidFill>
                  <a:srgbClr val="1407C1"/>
                </a:solidFill>
                <a:latin typeface="Times New Roman" pitchFamily="18" charset="0"/>
              </a:rPr>
              <a:t>{ </a:t>
            </a:r>
            <a:r>
              <a:rPr kumimoji="1" lang="en-US" altLang="zh-CN" sz="3200" b="1" i="1" dirty="0">
                <a:solidFill>
                  <a:srgbClr val="1407C1"/>
                </a:solidFill>
                <a:latin typeface="Times New Roman" pitchFamily="18" charset="0"/>
              </a:rPr>
              <a:t>g</a:t>
            </a:r>
            <a:r>
              <a:rPr kumimoji="1" lang="en-US" altLang="zh-CN" sz="3200" b="1" dirty="0">
                <a:solidFill>
                  <a:srgbClr val="1407C1"/>
                </a:solidFill>
                <a:latin typeface="Times New Roman" pitchFamily="18" charset="0"/>
              </a:rPr>
              <a:t>(</a:t>
            </a:r>
            <a:r>
              <a:rPr kumimoji="1" lang="en-US" altLang="zh-CN" sz="3200" b="1" i="1" dirty="0">
                <a:solidFill>
                  <a:srgbClr val="1407C1"/>
                </a:solidFill>
                <a:latin typeface="Times New Roman" pitchFamily="18" charset="0"/>
              </a:rPr>
              <a:t>X</a:t>
            </a:r>
            <a:r>
              <a:rPr kumimoji="1" lang="en-US" altLang="zh-CN" sz="3200" b="1" dirty="0">
                <a:solidFill>
                  <a:srgbClr val="1407C1"/>
                </a:solidFill>
                <a:latin typeface="Times New Roman" pitchFamily="18" charset="0"/>
              </a:rPr>
              <a:t>)≤ </a:t>
            </a:r>
            <a:r>
              <a:rPr kumimoji="1" lang="en-US" altLang="zh-CN" sz="3200" b="1" i="1" dirty="0">
                <a:solidFill>
                  <a:srgbClr val="1407C1"/>
                </a:solidFill>
                <a:latin typeface="Times New Roman" pitchFamily="18" charset="0"/>
              </a:rPr>
              <a:t>y </a:t>
            </a:r>
            <a:r>
              <a:rPr kumimoji="1" lang="en-US" altLang="zh-CN" sz="3200" b="1" dirty="0">
                <a:solidFill>
                  <a:srgbClr val="1407C1"/>
                </a:solidFill>
                <a:latin typeface="Times New Roman" pitchFamily="18" charset="0"/>
              </a:rPr>
              <a:t>} </a:t>
            </a:r>
            <a:r>
              <a:rPr kumimoji="1" lang="zh-CN" altLang="zh-CN" sz="3200" b="1" dirty="0">
                <a:solidFill>
                  <a:srgbClr val="1407C1"/>
                </a:solidFill>
                <a:latin typeface="Times New Roman" pitchFamily="18" charset="0"/>
              </a:rPr>
              <a:t>转化为</a:t>
            </a:r>
            <a:r>
              <a:rPr kumimoji="1" lang="en-US" altLang="zh-CN" sz="3200" b="1" i="1" dirty="0">
                <a:solidFill>
                  <a:srgbClr val="1407C1"/>
                </a:solidFill>
                <a:latin typeface="Times New Roman" pitchFamily="18" charset="0"/>
              </a:rPr>
              <a:t>X</a:t>
            </a:r>
            <a:r>
              <a:rPr kumimoji="1" lang="zh-CN" altLang="en-US" sz="3200" b="1" dirty="0">
                <a:solidFill>
                  <a:srgbClr val="1407C1"/>
                </a:solidFill>
                <a:latin typeface="Times New Roman" pitchFamily="18" charset="0"/>
              </a:rPr>
              <a:t>在一定范围内取值的</a:t>
            </a:r>
            <a:r>
              <a:rPr kumimoji="1" lang="zh-CN" altLang="en-US" sz="3200" b="1" dirty="0" smtClean="0">
                <a:solidFill>
                  <a:srgbClr val="1407C1"/>
                </a:solidFill>
                <a:latin typeface="Times New Roman" pitchFamily="18" charset="0"/>
              </a:rPr>
              <a:t>形式</a:t>
            </a:r>
            <a:r>
              <a:rPr kumimoji="1" lang="en-US" altLang="zh-CN" sz="3200" b="1" dirty="0" smtClean="0">
                <a:solidFill>
                  <a:srgbClr val="1407C1"/>
                </a:solidFill>
                <a:latin typeface="Times New Roman" pitchFamily="18" charset="0"/>
              </a:rPr>
              <a:t>(</a:t>
            </a:r>
            <a:r>
              <a:rPr kumimoji="1" lang="zh-CN" altLang="en-US" sz="3200" b="1" dirty="0" smtClean="0">
                <a:solidFill>
                  <a:srgbClr val="1407C1"/>
                </a:solidFill>
                <a:latin typeface="Times New Roman" pitchFamily="18" charset="0"/>
              </a:rPr>
              <a:t>即对应值域的转换</a:t>
            </a:r>
            <a:r>
              <a:rPr kumimoji="1" lang="en-US" altLang="zh-CN" sz="3200" b="1" dirty="0" smtClean="0">
                <a:solidFill>
                  <a:srgbClr val="1407C1"/>
                </a:solidFill>
                <a:latin typeface="Times New Roman" pitchFamily="18" charset="0"/>
              </a:rPr>
              <a:t>)</a:t>
            </a:r>
            <a:r>
              <a:rPr kumimoji="1" lang="zh-CN" altLang="en-US" sz="3200" b="1" dirty="0" smtClean="0">
                <a:latin typeface="Times New Roman" pitchFamily="18" charset="0"/>
              </a:rPr>
              <a:t>，</a:t>
            </a:r>
            <a:r>
              <a:rPr kumimoji="1" lang="zh-CN" altLang="en-US" sz="3200" b="1" dirty="0">
                <a:latin typeface="Times New Roman" pitchFamily="18" charset="0"/>
              </a:rPr>
              <a:t>从而可以利用 </a:t>
            </a:r>
            <a:r>
              <a:rPr kumimoji="1" lang="en-US" altLang="zh-CN" sz="3200" b="1" i="1" dirty="0">
                <a:latin typeface="Times New Roman" pitchFamily="18" charset="0"/>
              </a:rPr>
              <a:t>X</a:t>
            </a:r>
            <a:r>
              <a:rPr kumimoji="1" lang="en-US" altLang="zh-CN" sz="3200" b="1" dirty="0">
                <a:latin typeface="Times New Roman" pitchFamily="18" charset="0"/>
              </a:rPr>
              <a:t> </a:t>
            </a:r>
            <a:r>
              <a:rPr kumimoji="1" lang="zh-CN" altLang="zh-CN" sz="3200" b="1" dirty="0">
                <a:latin typeface="Times New Roman" pitchFamily="18" charset="0"/>
              </a:rPr>
              <a:t>的分布来求 </a:t>
            </a:r>
            <a:r>
              <a:rPr kumimoji="1" lang="en-US" altLang="zh-CN" sz="3200" b="1" i="1" dirty="0">
                <a:latin typeface="Times New Roman" pitchFamily="18" charset="0"/>
              </a:rPr>
              <a:t>P</a:t>
            </a:r>
            <a:r>
              <a:rPr kumimoji="1" lang="en-US" altLang="zh-CN" sz="3200" b="1" dirty="0">
                <a:latin typeface="Times New Roman" pitchFamily="18" charset="0"/>
              </a:rPr>
              <a:t> { </a:t>
            </a:r>
            <a:r>
              <a:rPr kumimoji="1" lang="en-US" altLang="zh-CN" sz="3200" b="1" i="1" dirty="0">
                <a:latin typeface="Times New Roman" pitchFamily="18" charset="0"/>
              </a:rPr>
              <a:t>g</a:t>
            </a:r>
            <a:r>
              <a:rPr kumimoji="1" lang="en-US" altLang="zh-CN" sz="3200" b="1" dirty="0">
                <a:latin typeface="Times New Roman" pitchFamily="18" charset="0"/>
              </a:rPr>
              <a:t>(</a:t>
            </a:r>
            <a:r>
              <a:rPr kumimoji="1" lang="en-US" altLang="zh-CN" sz="3200" b="1" i="1" dirty="0">
                <a:latin typeface="Times New Roman" pitchFamily="18" charset="0"/>
              </a:rPr>
              <a:t>X</a:t>
            </a:r>
            <a:r>
              <a:rPr kumimoji="1" lang="en-US" altLang="zh-CN" sz="3200" b="1" dirty="0">
                <a:latin typeface="Times New Roman" pitchFamily="18" charset="0"/>
              </a:rPr>
              <a:t>)≤</a:t>
            </a:r>
            <a:r>
              <a:rPr kumimoji="1" lang="en-US" altLang="zh-CN" sz="3200" b="1" i="1" dirty="0">
                <a:latin typeface="Times New Roman" pitchFamily="18" charset="0"/>
              </a:rPr>
              <a:t> y</a:t>
            </a:r>
            <a:r>
              <a:rPr kumimoji="1" lang="en-US" altLang="zh-CN" sz="3200" b="1" dirty="0">
                <a:latin typeface="Times New Roman" pitchFamily="18" charset="0"/>
              </a:rPr>
              <a:t> }.</a:t>
            </a:r>
          </a:p>
        </p:txBody>
      </p:sp>
      <p:graphicFrame>
        <p:nvGraphicFramePr>
          <p:cNvPr id="11878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084265"/>
              </p:ext>
            </p:extLst>
          </p:nvPr>
        </p:nvGraphicFramePr>
        <p:xfrm>
          <a:off x="1528763" y="1203648"/>
          <a:ext cx="6373812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54" name="Equation" r:id="rId3" imgW="2070000" imgH="228600" progId="Equation.DSMT4">
                  <p:embed/>
                </p:oleObj>
              </mc:Choice>
              <mc:Fallback>
                <p:oleObj name="Equation" r:id="rId3" imgW="2070000" imgH="228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8763" y="1203648"/>
                        <a:ext cx="6373812" cy="790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8790" name="Text Box 6"/>
          <p:cNvSpPr txBox="1">
            <a:spLocks noChangeArrowheads="1"/>
          </p:cNvSpPr>
          <p:nvPr/>
        </p:nvSpPr>
        <p:spPr bwMode="auto">
          <a:xfrm>
            <a:off x="611560" y="260648"/>
            <a:ext cx="4989513" cy="641350"/>
          </a:xfrm>
          <a:prstGeom prst="rect">
            <a:avLst/>
          </a:prstGeom>
          <a:ln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3600" b="1" dirty="0">
                <a:solidFill>
                  <a:srgbClr val="C00000"/>
                </a:solidFill>
                <a:latin typeface="Times New Roman" pitchFamily="18" charset="0"/>
                <a:ea typeface="黑体" pitchFamily="49" charset="-122"/>
              </a:rPr>
              <a:t>方法一</a:t>
            </a:r>
            <a:r>
              <a:rPr kumimoji="1" lang="zh-CN" altLang="en-US" sz="3600" dirty="0">
                <a:solidFill>
                  <a:srgbClr val="C00000"/>
                </a:solidFill>
                <a:latin typeface="Times New Roman" pitchFamily="18" charset="0"/>
                <a:ea typeface="楷体_GB2312"/>
                <a:cs typeface="楷体_GB2312"/>
              </a:rPr>
              <a:t>  从分布函数出发</a:t>
            </a:r>
          </a:p>
        </p:txBody>
      </p:sp>
      <p:graphicFrame>
        <p:nvGraphicFramePr>
          <p:cNvPr id="11879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8754499"/>
              </p:ext>
            </p:extLst>
          </p:nvPr>
        </p:nvGraphicFramePr>
        <p:xfrm>
          <a:off x="2924175" y="2278385"/>
          <a:ext cx="307975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55" name="Equation" r:id="rId5" imgW="914400" imgH="228600" progId="Equation.DSMT4">
                  <p:embed/>
                </p:oleObj>
              </mc:Choice>
              <mc:Fallback>
                <p:oleObj name="Equation" r:id="rId5" imgW="914400" imgH="228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4175" y="2278385"/>
                        <a:ext cx="3079750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100392" y="35913"/>
            <a:ext cx="1021433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zh-CN" altLang="en-US" sz="32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重要</a:t>
            </a:r>
            <a:endParaRPr lang="zh-CN" altLang="en-US" sz="32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8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8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8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88" grpId="0" autoUpdateAnimBg="0"/>
    </p:bldLst>
  </p:timing>
</p:sld>
</file>

<file path=ppt/theme/theme1.xml><?xml version="1.0" encoding="utf-8"?>
<a:theme xmlns:a="http://schemas.openxmlformats.org/drawingml/2006/main" name="p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1154</TotalTime>
  <Words>841</Words>
  <Application>Microsoft Office PowerPoint</Application>
  <PresentationFormat>全屏显示(4:3)</PresentationFormat>
  <Paragraphs>116</Paragraphs>
  <Slides>22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22</vt:i4>
      </vt:variant>
    </vt:vector>
  </HeadingPairs>
  <TitlesOfParts>
    <vt:vector size="35" baseType="lpstr">
      <vt:lpstr>等线</vt:lpstr>
      <vt:lpstr>黑体</vt:lpstr>
      <vt:lpstr>楷体_GB2312</vt:lpstr>
      <vt:lpstr>宋体</vt:lpstr>
      <vt:lpstr>Arial</vt:lpstr>
      <vt:lpstr>Calibri</vt:lpstr>
      <vt:lpstr>Symbol</vt:lpstr>
      <vt:lpstr>Times New Roman</vt:lpstr>
      <vt:lpstr>Verdana</vt:lpstr>
      <vt:lpstr>Wingdings</vt:lpstr>
      <vt:lpstr>ps</vt:lpstr>
      <vt:lpstr>Equation</vt:lpstr>
      <vt:lpstr>公式</vt:lpstr>
      <vt:lpstr>PowerPoint 演示文稿</vt:lpstr>
      <vt:lpstr>问题的提出</vt:lpstr>
      <vt:lpstr>§2.4   随机变量函数的分布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Three Steps for Transformations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Summary</vt:lpstr>
    </vt:vector>
  </TitlesOfParts>
  <Company>yh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概 率 统 计</dc:title>
  <dc:creator>Administrator</dc:creator>
  <cp:lastModifiedBy>bamboo</cp:lastModifiedBy>
  <cp:revision>111</cp:revision>
  <cp:lastPrinted>1601-01-01T00:00:00Z</cp:lastPrinted>
  <dcterms:created xsi:type="dcterms:W3CDTF">2006-11-29T14:44:00Z</dcterms:created>
  <dcterms:modified xsi:type="dcterms:W3CDTF">2018-10-19T02:10:14Z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6</vt:i4>
  </property>
</Properties>
</file>