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10" autoAdjust="0"/>
  </p:normalViewPr>
  <p:slideViewPr>
    <p:cSldViewPr>
      <p:cViewPr varScale="1">
        <p:scale>
          <a:sx n="93" d="100"/>
          <a:sy n="93" d="100"/>
        </p:scale>
        <p:origin x="91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emf"/><Relationship Id="rId6" Type="http://schemas.openxmlformats.org/officeDocument/2006/relationships/image" Target="../media/image54.emf"/><Relationship Id="rId5" Type="http://schemas.openxmlformats.org/officeDocument/2006/relationships/image" Target="../media/image53.w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wmf"/><Relationship Id="rId10" Type="http://schemas.openxmlformats.org/officeDocument/2006/relationships/image" Target="../media/image75.w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9T00:49:25"/>
    </inkml:context>
    <inkml:brush xml:id="br0">
      <inkml:brushProperty name="width" value="0.018214413896203" units="cm"/>
      <inkml:brushProperty name="height" value="0.018214413896203" units="cm"/>
      <inkml:brushProperty name="color" value="#000000"/>
      <inkml:brushProperty name="ignorePressure" value="0"/>
    </inkml:brush>
  </inkml:definitions>
  <inkml:trace contextRef="#ctx0" brushRef="#br0">73350.000000 41100.000000 805,'-49.000000'-24.000000'-2,"4.000000"4.000000"-5 ,3.000000 3.000000-3,3.000000 3.000000-4,1.000000 3.000000-1,1.000000 3.000000 3,-1.000000 3.000000 3,1.000000 4.000000 3,-1.000000 1.000000 3,1.000000 0.000000 2,-1.000000 0.000000 3,1.000000 0.000000 1,-1.000000 1.000000 1,1.000000 4.000000 0,-1.000000 3.000000 1,1.000000 3.000000-1,-1.000000 3.000000-1,1.000000 3.000000 0,-1.000000 3.000000-1,1.000000 4.000000 0,2.000000-1.000000-1,7.000000-3.000000-1,6.000000-3.000000 0,7.000000-2.000000 0,-4.000000 2.000000-1,-12.000000 9.000000 2,-13.000000 10.000000 0,-12.000000 10.000000 1,-7.000000 5.000000 1,1.000000 4.000000 0,-1.000000 3.000000 0,1.000000 3.000000 0,-1.000000 1.000000 1,1.000000 1.000000-1,-1.000000-1.000000 0,1.000000 1.000000 0,1.000000-1.000000 0,3.000000 1.000000-1,3.000000-1.000000 1,4.000000 1.000000-1,4.000000-1.000000 0,6.000000 1.000000 0,7.000000-1.000000 0,6.000000 1.000000 0,3.000000 1.000000 1,0.000000 3.000000 0,0.000000 3.000000 0,0.000000 4.000000 0,0.000000 2.000000 1,0.000000 4.000000-1,0.000000 3.000000-1,0.000000 3.000000 0,0.000000-1.000000-1,0.000000-2.000000 1,0.000000-3.000000 0,0.000000-3.000000 1,1.000000-4.000000-1,4.000000-3.000000 1,3.000000-3.000000-1,3.000000-2.000000 0,3.000000-5.000000 0,3.000000-2.000000-1,3.000000-3.000000 1,4.000000-3.000000 0,2.000000-2.000000 0,4.000000 0.000000-1,3.000000 0.000000-1,3.000000 0.000000 0,4.000000 0.000000 0,7.000000 0.000000 0,6.000000 0.000000 0,7.000000 0.000000-1,0.000000-2.000000 1,-2.000000-3.000000 0,-3.000000-3.000000 1,-3.000000-2.000000-1,-1.000000-3.000000 2,4.000000 1.000000 0,3.000000-1.000000 0,3.000000 1.000000 0,3.000000-1.000000 1,3.000000 1.000000 0,3.000000-1.000000-1,4.000000 1.000000 1,2.000000 1.000000-1,4.000000 3.000000 1,3.000000 3.000000-1,3.000000 4.000000-1,3.000000 1.000000 1,3.000000 0.000000-1,3.000000 0.000000 1,4.000000 0.000000-2,2.000000-4.000000 1,4.000000-5.000000 0,3.000000-7.000000 0,3.000000-5.000000 0,-1.000000-4.000000 0,-2.000000 0.000000-1,-3.000000 0.000000 1,-3.000000 0.000000 0,-10.000000-2.000000 0,-16.000000-3.000000-1,-15.000000-3.000000 1,-15.000000-2.000000 0,-1.000000-3.000000-1,16.000000 1.000000 1,15.000000-1.000000 0,17.000000 1.000000 0,-1.000000-1.000000 0,-16.000000 1.000000-1,-15.000000-1.000000 1,-15.000000 1.000000 0,-1.000000-1.000000 0,16.000000 1.000000 0,15.000000-1.000000 1,17.000000 1.000000-1,8.000000 1.000000 1,4.000000 3.000000 0,3.000000 3.000000 0,3.000000 4.000000 1,4.000000-1.000000-1,7.000000-3.000000 1,6.000000-3.000000-1,7.000000-2.000000 0,2.000000-3.000000 0,1.000000 1.000000 0,-1.000000-1.000000 0,1.000000 1.000000 0,-3.000000-1.000000 1,-2.000000 1.000000-1,-3.000000-1.000000 0,-3.000000 1.000000 0,-2.000000-1.000000-1,0.000000 1.000000 1,0.000000-1.000000-1,0.000000 1.000000 0,-4.000000-1.000000-1,-5.000000 1.000000 1,-7.000000-1.000000-1,-5.000000 1.000000-1,-6.000000-1.000000 1,-3.000000 1.000000 0,-3.000000-1.000000 0,-2.000000 1.000000 0,-8.000000-1.000000 1,-8.000000 1.000000-1,-10.000000-1.000000 0,-9.000000 1.000000 0,1.000000-3.000000 1,13.000000-2.000000-1,12.000000-3.000000 0,13.000000-3.000000 0,1.000000-1.000000 1,-9.000000 4.000000-1,-10.000000 3.000000 1,-8.000000 3.000000 0,3.000000-1.000000 0,20.000000-2.000000 0,18.000000-3.000000 0,20.000000-3.000000 1,10.000000-1.000000 0,3.000000 4.000000 0,3.000000 3.000000 0,4.000000 3.000000-1,-1.000000-1.000000 1,-3.000000-2.000000 0,-3.000000-3.000000-1,-2.000000-3.000000 1,-3.000000-2.000000 0,1.000000 0.000000-1,-1.000000 0.000000 0,1.000000 0.000000 0,1.000000 0.000000 0,3.000000 0.000000 0,3.000000 0.000000-1,4.000000 0.000000 1,1.000000 0.000000-1,0.000000 0.000000 1,0.000000 0.000000-1,0.000000 0.000000-1,-4.000000 0.000000 1,-5.000000 0.000000-1,-7.000000 0.000000 0,-5.000000 0.000000 0,-8.000000 0.000000 1,-5.000000 0.000000-1,-7.000000 0.000000 1,-5.000000 0.000000-1,-11.000000 1.000000 1,-11.000000 4.000000 0,-14.000000 3.000000 0,-11.000000 3.000000 0,3.000000-1.000000-1,23.000000-2.000000 1,22.000000-3.000000 0,22.000000-3.000000 0,13.000000-2.000000 0,7.000000 0.000000 0,6.000000 0.000000 0,7.000000 0.000000 0,-1.000000-2.000000 0,-6.000000-3.000000 0,-6.000000-3.000000 0,-6.000000-2.000000 0,-6.000000-1.000000 0,-2.000000 3.000000 0,-3.000000 3.000000 0,-3.000000 4.000000 0,-7.000000 1.000000 0,-9.000000 0.000000 0,-10.000000 0.000000 0,-8.000000 0.000000 0,-4.000000 0.000000 0,3.000000 0.000000 0,3.000000 0.000000 0,4.000000 0.000000 0,4.000000 0.000000 0,6.000000 0.000000 0,7.000000 0.000000 0,6.000000 0.000000 0,1.000000 0.000000 0,-3.000000 0.000000 0,-3.000000 0.000000 0,-2.000000 0.000000 0,-9.000000 0.000000 0,-12.000000 0.000000 0,-13.000000 0.000000 0,-12.000000 0.000000 0,2.000000-2.000000 0,20.000000-3.000000 0,18.000000-3.000000 0,20.000000-2.000000 0,6.000000-3.000000 0,-2.000000 1.000000 0,-3.000000-1.000000 0,-3.000000 1.000000 0,-7.000000-1.000000 0,-9.000000 1.000000 0,-10.000000-1.000000 0,-8.000000 1.000000 0,-3.000000 1.000000 0,7.000000 3.000000 0,6.000000 3.000000 0,7.000000 4.000000-1,4.000000-1.000000 1,3.000000-3.000000 0,3.000000-3.000000-1,4.000000-2.000000 1,-1.000000-5.000000 0,-3.000000-2.000000-1,-3.000000-3.000000-1,-2.000000-3.000000 1,-3.000000-1.000000-1,1.000000 4.000000 1,-1.000000 3.000000 0,1.000000 3.000000 0,-4.000000-1.000000 0,-6.000000-2.000000 1,-6.000000-3.000000 0,-6.000000-3.000000-1,-6.000000-4.000000 1,-2.000000-3.000000 0,-3.000000-3.000000 0,-3.000000-2.000000 0,-2.000000-3.000000 0,0.000000 1.000000 1,0.000000-1.000000-1,0.000000 1.000000 0,1.000000-4.000000 1,4.000000-6.000000-1,3.000000-6.000000 1,3.000000-6.000000-1,1.000000-4.000000 0,1.000000 1.000000 0,-1.000000-1.000000 0,1.000000 1.000000 0,-1.000000-1.000000 0,1.000000 1.000000 0,-1.000000-1.000000 0,1.000000 1.000000 0,-1.000000-1.000000 0,1.000000 1.000000 0,-1.000000-1.000000-1,1.000000 1.000000 1,-4.000000 1.000000 0,-6.000000 3.000000 0,-6.000000 3.000000 0,-6.000000 4.000000 0,-6.000000 1.000000 0,-2.000000 0.000000 0,-3.000000 0.000000-1,-3.000000 0.000000 1,-1.000000-2.000000 0,4.000000-3.000000 0,3.000000-3.000000 0,3.000000-2.000000 0,-1.000000-3.000000 0,-2.000000 1.000000 0,-3.000000-1.000000 0,-3.000000 1.000000-1,-4.000000-1.000000 0,-3.000000 1.000000 0,-3.000000-1.000000 1,-2.000000 1.000000 0,-5.000000-3.000000-1,-2.000000-2.000000 1,-3.000000-3.000000 0,-3.000000-3.000000 0,-2.000000-1.000000 0,0.000000 4.000000-1,0.000000 3.000000 1,0.000000 3.000000 0,0.000000 3.000000 0,0.000000 3.000000 1,0.000000 3.000000-1,0.000000 4.000000 0,-2.000000 1.000000 0,-3.000000 0.000000 1,-3.000000 0.000000-1,-2.000000 0.000000 0,-3.000000 0.000000 0,1.000000 0.000000 0,-1.000000 0.000000 0,1.000000 0.000000 0,-3.000000 1.000000 0,-2.000000 4.000000 1,-3.000000 3.000000-1,-3.000000 3.000000 0,-4.000000 1.000000 0,-3.000000 1.000000 0,-3.000000-1.000000 0,-2.000000 1.000000 0,-3.000000-1.000000 0,1.000000 1.000000-1,-1.000000-1.000000 1,1.000000 1.000000 0,-1.000000-1.000000 0,1.000000 1.000000 0,-1.000000-1.000000 0,1.000000 1.000000 0,-3.000000-1.000000 0,-2.000000 1.000000 0,-3.000000-1.000000 0,-3.000000 1.000000 0,-6.000000-1.000000 0,-5.000000 1.000000 0,-7.000000-1.000000 0,-5.000000 1.000000 0,-3.000000-1.000000 0,4.000000 1.000000 0,3.000000-1.000000 0,3.000000 1.000000 0,1.000000-1.000000 0,1.000000 1.000000 0,-1.000000-1.000000 0,1.000000 1.000000 0,-1.000000 1.000000 0,1.000000 3.000000 0,-1.000000 3.000000 0,1.000000 4.000000 0,-1.000000 1.000000 0,1.000000 0.000000 0,-1.000000 0.000000 1,1.000000 0.000000-1,-1.000000 0.000000 0,1.000000 0.000000 0,-1.000000 0.000000 0,1.000000 0.000000 0,-4.000000 0.000000 0,-6.000000 0.000000 0,-6.000000 0.000000 0,-6.000000 0.000000 0,-2.000000 1.000000 0,3.000000 4.000000 0,3.000000 3.000000 0,4.000000 3.000000 0,7.000000 3.000000 0,13.000000 3.000000 0,12.000000 3.000000 0,13.000000 4.000000 0,-1.000000-1.000000 0,-11.000000-3.000000 0,-14.000000-3.000000 0,-11.000000-2.000000 0,-1.000000-1.000000 0,13.000000 3.000000 0,12.000000 3.000000 0,13.000000 4.000000 0,-4.000000-1.000000 0,-18.000000-3.000000 0,-19.000000-3.000000 1,-18.000000-2.000000-1,-9.000000-3.000000 0,4.000000 1.000000 1,3.000000-1.000000 0,3.000000 1.000000-1,3.000000 1.000000 1,3.000000 3.000000 0,3.000000 3.000000-1,4.000000 4.000000 0,-3.000000 1.000000 1,-5.000000 0.000000-1,-7.000000 0.000000 0,-5.000000 0.000000 0,-6.000000-2.000000 0,-3.000000-3.000000 0,-3.000000-3.000000 0,-2.000000-2.000000 0,-5.000000-1.000000-1,-2.000000 3.000000 0,-3.000000 3.000000 0,-3.000000 4.000000-1,1.000000 1.000000 0,6.000000 0.000000 1,7.000000 0.000000 0,6.000000 0.000000 0,4.000000-2.000000 0,4.000000-3.000000 1,3.000000-3.000000-1,3.000000-2.000000 1,4.000000-3.000000 0,7.000000 1.000000 0,6.000000-1.000000 0,7.000000 1.000000 0,7.000000 1.000000 0,9.000000 3.000000 0,10.000000 3.000000 0,10.000000 4.000000 0,-6.000000-1.000000 1,-18.000000-3.000000-1,-19.000000-3.000000 0,-18.000000-2.000000 1,-14.000000-1.000000-1,-5.000000 3.000000 0,-7.000000 3.000000 0,-5.000000 4.000000 0,-3.000000 1.000000 1,4.000000 0.000000-1,3.000000 0.000000 0,3.000000 0.000000 0,3.000000 0.000000 0,3.000000 0.000000 0,3.000000 0.000000 0,4.000000 0.000000 0,1.000000 0.000000 0,0.000000 0.000000 0,0.000000 0.000000 0,0.000000 0.000000 0,-4.000000 0.000000 0,-5.000000 0.000000 0,-7.000000 0.000000 0,-5.000000 0.000000 0,-3.000000 0.000000 0,4.000000 0.000000 0,3.000000 0.000000 0,3.000000 0.000000 0,3.000000 0.000000 0,3.000000 0.000000 1,3.000000 0.000000 0,4.000000 0.000000 0,2.000000 0.000000 0,4.000000 0.000000 0,3.000000 0.000000 0,3.000000 0.000000-1,3.000000 0.000000 0,3.000000 0.000000 1,3.000000 0.000000-1,4.000000 0.000000 0,-3.000000 1.000000 0,-5.000000 4.000000 0,-7.000000 3.000000 1,-5.000000 3.000000-2,-6.000000 1.000000 1,-3.000000 1.000000 0,-3.000000-1.000000 0,-2.000000 1.000000 0,-3.000000-3.000000 0,1.000000-2.000000 0,-1.000000-3.000000 0,1.000000-3.000000 0,2.000000-1.000000 0,7.000000 4.000000 0,6.000000 3.000000 1,7.000000 3.000000 0,0.000000 1.000000 1,-2.000000 1.000000 0,-3.000000-1.000000 1,-3.000000 1.000000 0,-6.000000-1.000000 0,-5.000000 1.000000 1,-7.000000-1.000000-1,-5.000000 1.000000 0,-3.000000 1.000000 0,4.000000 3.000000 0,3.000000 3.000000-1,3.000000 4.000000-1,9.000000-1.000000 0,16.000000-3.000000 0,15.000000-3.000000-2,17.000000-2.000000-1,-3.000000-1.000000 1,-18.000000 3.000000 0,-19.000000 3.000000 1,-18.000000 4.000000 0,0.000000-1.000000 0,23.000000-3.000000-1,22.000000-3.000000-1,22.000000-2.000000-1,-6.000000 3.000000-4,-30.000000 14.000000-4,-32.000000 11.000000-6,-30.000000 14.000000-4,-4.000000 0.000000-1,25.000000-8.000000 4,25.000000-10.000000 3,25.000000-9.000000 4,12.000000-4.000000-2,1.000000 4.000000-11,-1.000000 3.000000-9,1.000000 3.000000-10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B292CD-FB47-4397-A23C-233A5822CA1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8BC4A8-F707-46A0-9212-FD67C9D8A4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因为这里是先取了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1…X</a:t>
            </a:r>
            <a:r>
              <a:rPr lang="zh-CN" altLang="en-US" dirty="0" smtClean="0"/>
              <a:t>之间取值，我们原先说</a:t>
            </a:r>
            <a:r>
              <a:rPr lang="en-US" altLang="zh-CN" dirty="0" smtClean="0"/>
              <a:t>P(A|B)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发生的条件下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发生的概率，那么如何理解呢？</a:t>
            </a:r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en-US" altLang="zh-CN" dirty="0" smtClean="0"/>
              <a:t>P(A|B)</a:t>
            </a:r>
            <a:r>
              <a:rPr lang="zh-CN" altLang="en-US" dirty="0" smtClean="0"/>
              <a:t>可以表示已知结果找原因，也可以是已知原因</a:t>
            </a:r>
            <a:r>
              <a:rPr lang="en-US" altLang="zh-CN" dirty="0" smtClean="0"/>
              <a:t>(feature)</a:t>
            </a:r>
            <a:r>
              <a:rPr lang="zh-CN" altLang="en-US" dirty="0" smtClean="0"/>
              <a:t>找结果。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BC4A8-F707-46A0-9212-FD67C9D8A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BC4A8-F707-46A0-9212-FD67C9D8A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x&lt;=y,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y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1/2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2/3,</a:t>
            </a:r>
            <a:r>
              <a:rPr lang="zh-CN" altLang="en-US" dirty="0" smtClean="0"/>
              <a:t>一个很小的范围</a:t>
            </a:r>
            <a:endParaRPr lang="zh-CN" altLang="en-US" dirty="0" smtClean="0"/>
          </a:p>
        </p:txBody>
      </p:sp>
      <p:sp>
        <p:nvSpPr>
          <p:cNvPr id="34820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7ECC6D-AEE3-433D-8483-589116A2BEA7}" type="slidenum">
              <a:rPr lang="zh-CN" altLang="en-US" smtClean="0">
                <a:solidFill>
                  <a:srgbClr val="000000"/>
                </a:solidFill>
                <a:latin typeface="Arial" charset="0"/>
              </a:rPr>
            </a:fld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5C13C-14A3-4EF9-8D34-D84A0305B4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52E8CA-DD01-42AB-9BB0-07309D4FA565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14:cpLocks xmlns:a14="http://schemas.microsoft.com/office/drawing/2010/main"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14:cpLocks xmlns:a14="http://schemas.microsoft.com/office/drawing/2010/main"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4A8CDA-2AF6-4AEB-8E44-E4054077414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14:cpLocks xmlns:a14="http://schemas.microsoft.com/office/drawing/2010/main"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5C13C-14A3-4EF9-8D34-D84A0305B4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8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4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9.e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5.e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7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8.xml"/><Relationship Id="rId7" Type="http://schemas.openxmlformats.org/officeDocument/2006/relationships/customXml" Target="../ink/ink1.x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9.e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75.wmf"/><Relationship Id="rId2" Type="http://schemas.openxmlformats.org/officeDocument/2006/relationships/image" Target="../media/image66.e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2.e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1.e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e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10" Type="http://schemas.openxmlformats.org/officeDocument/2006/relationships/oleObject" Target="../embeddings/oleObject13.bin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5.e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2555875" y="1412776"/>
            <a:ext cx="4032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Char char="•"/>
            </a:pPr>
            <a:r>
              <a:rPr lang="en-US" altLang="zh-CN" sz="40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条件分布律</a:t>
            </a:r>
            <a:br>
              <a:rPr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</a:br>
            <a:endParaRPr lang="zh-CN" altLang="en-US" sz="4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Char char="•"/>
            </a:pPr>
            <a:r>
              <a:rPr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条件分布函数 </a:t>
            </a:r>
            <a:endParaRPr lang="zh-CN" altLang="en-US" sz="4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Char char="•"/>
            </a:pPr>
            <a:endParaRPr lang="zh-CN" altLang="en-US" sz="4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Char char="•"/>
            </a:pPr>
            <a:r>
              <a:rPr lang="zh-CN" altLang="en-US" sz="4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条件概率密度</a:t>
            </a:r>
            <a:endParaRPr lang="zh-CN" altLang="en-US" sz="4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§3.3  </a:t>
            </a:r>
            <a:r>
              <a:rPr lang="zh-CN" altLang="en-US" dirty="0" smtClean="0"/>
              <a:t>条件分布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84213" y="1196975"/>
            <a:ext cx="8208962" cy="5327650"/>
            <a:chOff x="787" y="672"/>
            <a:chExt cx="4801" cy="3170"/>
          </a:xfrm>
        </p:grpSpPr>
        <p:graphicFrame>
          <p:nvGraphicFramePr>
            <p:cNvPr id="22533" name="Object 3"/>
            <p:cNvGraphicFramePr>
              <a:graphicFrameLocks noChangeAspect="1"/>
            </p:cNvGraphicFramePr>
            <p:nvPr/>
          </p:nvGraphicFramePr>
          <p:xfrm>
            <a:off x="787" y="672"/>
            <a:ext cx="3666" cy="3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672"/>
                          <a:ext cx="3666" cy="3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4"/>
            <p:cNvGraphicFramePr>
              <a:graphicFrameLocks noChangeAspect="1"/>
            </p:cNvGraphicFramePr>
            <p:nvPr/>
          </p:nvGraphicFramePr>
          <p:xfrm>
            <a:off x="4224" y="2880"/>
            <a:ext cx="1364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80"/>
                          <a:ext cx="1364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5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560" y="188640"/>
            <a:ext cx="734481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</a:rPr>
              <a:t>由条件分布函数可以引出</a:t>
            </a:r>
            <a:r>
              <a:rPr lang="zh-CN" altLang="en-US" sz="3200" b="1" dirty="0">
                <a:solidFill>
                  <a:srgbClr val="000000"/>
                </a:solidFill>
              </a:rPr>
              <a:t>条件概率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密度</a:t>
            </a:r>
            <a:endParaRPr lang="en-US" altLang="zh-CN" sz="32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b="1" dirty="0" smtClean="0">
                <a:solidFill>
                  <a:srgbClr val="000000"/>
                </a:solidFill>
              </a:rPr>
              <a:t>(Conditional Density)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170113" y="836613"/>
          <a:ext cx="39338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836613"/>
                        <a:ext cx="39338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082800" y="2347913"/>
          <a:ext cx="3962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347913"/>
                        <a:ext cx="3962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484438" y="3645024"/>
          <a:ext cx="34147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45024"/>
                        <a:ext cx="3414712" cy="10763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260648"/>
            <a:ext cx="5040313" cy="519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在条件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 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下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条件分布函数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4941267"/>
            <a:ext cx="720072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称为随机变量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条件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 y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下的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条件密度函数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560" y="1268289"/>
          <a:ext cx="7804785" cy="52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4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289"/>
                        <a:ext cx="7804785" cy="52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560" y="3500537"/>
          <a:ext cx="7901940" cy="52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00537"/>
                        <a:ext cx="7901940" cy="526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332656"/>
            <a:ext cx="1008609" cy="5847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定义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195513" y="1988419"/>
            <a:ext cx="3887787" cy="1223962"/>
            <a:chOff x="1383" y="1525"/>
            <a:chExt cx="2449" cy="771"/>
          </a:xfrm>
        </p:grpSpPr>
        <p:graphicFrame>
          <p:nvGraphicFramePr>
            <p:cNvPr id="24587" name="Object 6"/>
            <p:cNvGraphicFramePr>
              <a:graphicFrameLocks noChangeAspect="1"/>
            </p:cNvGraphicFramePr>
            <p:nvPr/>
          </p:nvGraphicFramePr>
          <p:xfrm>
            <a:off x="2472" y="1525"/>
            <a:ext cx="1273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525"/>
                          <a:ext cx="1273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7"/>
            <p:cNvGraphicFramePr>
              <a:graphicFrameLocks noChangeAspect="1"/>
            </p:cNvGraphicFramePr>
            <p:nvPr/>
          </p:nvGraphicFramePr>
          <p:xfrm>
            <a:off x="1439" y="1717"/>
            <a:ext cx="101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717"/>
                          <a:ext cx="101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383" y="1525"/>
              <a:ext cx="2449" cy="771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2268538" y="4291881"/>
            <a:ext cx="3887787" cy="1279525"/>
            <a:chOff x="1429" y="2976"/>
            <a:chExt cx="2449" cy="806"/>
          </a:xfrm>
        </p:grpSpPr>
        <p:graphicFrame>
          <p:nvGraphicFramePr>
            <p:cNvPr id="24584" name="Object 10"/>
            <p:cNvGraphicFramePr>
              <a:graphicFrameLocks noChangeAspect="1"/>
            </p:cNvGraphicFramePr>
            <p:nvPr/>
          </p:nvGraphicFramePr>
          <p:xfrm>
            <a:off x="2562" y="2976"/>
            <a:ext cx="120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8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976"/>
                          <a:ext cx="120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1"/>
            <p:cNvGraphicFramePr>
              <a:graphicFrameLocks noChangeAspect="1"/>
            </p:cNvGraphicFramePr>
            <p:nvPr/>
          </p:nvGraphicFramePr>
          <p:xfrm>
            <a:off x="1519" y="3113"/>
            <a:ext cx="1039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9" name="Equation" r:id="rId11" imgW="0" imgH="0" progId="Equation.3">
                    <p:embed/>
                  </p:oleObj>
                </mc:Choice>
                <mc:Fallback>
                  <p:oleObj name="Equation" r:id="rId11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113"/>
                          <a:ext cx="1039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Rectangle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29" y="2976"/>
              <a:ext cx="2449" cy="771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6900" y="116067"/>
            <a:ext cx="6628353" cy="794937"/>
            <a:chOff x="326" y="177"/>
            <a:chExt cx="3986" cy="471"/>
          </a:xfrm>
        </p:grpSpPr>
        <p:sp>
          <p:nvSpPr>
            <p:cNvPr id="26635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6" y="220"/>
              <a:ext cx="1073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36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已知</a:t>
              </a:r>
              <a:endPara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36" name="Object 4"/>
            <p:cNvGraphicFramePr>
              <a:graphicFrameLocks noChangeAspect="1"/>
            </p:cNvGraphicFramePr>
            <p:nvPr/>
          </p:nvGraphicFramePr>
          <p:xfrm>
            <a:off x="1374" y="177"/>
            <a:ext cx="293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2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177"/>
                          <a:ext cx="293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1358900" y="836712"/>
            <a:ext cx="2667000" cy="874712"/>
            <a:chOff x="710" y="595"/>
            <a:chExt cx="1226" cy="403"/>
          </a:xfrm>
        </p:grpSpPr>
        <p:sp>
          <p:nvSpPr>
            <p:cNvPr id="26633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10" y="595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求</a:t>
              </a:r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34" name="Object 7"/>
            <p:cNvGraphicFramePr>
              <a:graphicFrameLocks noChangeAspect="1"/>
            </p:cNvGraphicFramePr>
            <p:nvPr/>
          </p:nvGraphicFramePr>
          <p:xfrm>
            <a:off x="1008" y="646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3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646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2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39763" y="1796925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endParaRPr kumimoji="1" lang="zh-CN" altLang="en-US" sz="36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1435100" y="2215853"/>
          <a:ext cx="18288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215853"/>
                        <a:ext cx="18288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263900" y="1988840"/>
          <a:ext cx="19050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988840"/>
                        <a:ext cx="19050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901700" y="3356992"/>
          <a:ext cx="7848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356992"/>
                        <a:ext cx="7848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51520" y="116632"/>
            <a:ext cx="7889181" cy="167610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838200" y="116632"/>
          <a:ext cx="7010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4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6632"/>
                        <a:ext cx="7010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3725" y="3301157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同理，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55700" y="4256832"/>
            <a:ext cx="7302500" cy="1270000"/>
            <a:chOff x="800" y="2656"/>
            <a:chExt cx="4600" cy="704"/>
          </a:xfrm>
        </p:grpSpPr>
        <p:graphicFrame>
          <p:nvGraphicFramePr>
            <p:cNvPr id="27657" name="Object 5"/>
            <p:cNvGraphicFramePr>
              <a:graphicFrameLocks noChangeAspect="1"/>
            </p:cNvGraphicFramePr>
            <p:nvPr/>
          </p:nvGraphicFramePr>
          <p:xfrm>
            <a:off x="800" y="2832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5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832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6"/>
            <p:cNvGraphicFramePr>
              <a:graphicFrameLocks noChangeAspect="1"/>
            </p:cNvGraphicFramePr>
            <p:nvPr/>
          </p:nvGraphicFramePr>
          <p:xfrm>
            <a:off x="1776" y="2656"/>
            <a:ext cx="3624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6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56"/>
                          <a:ext cx="3624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1219200" y="1742232"/>
            <a:ext cx="7302500" cy="1346200"/>
            <a:chOff x="768" y="1264"/>
            <a:chExt cx="4600" cy="704"/>
          </a:xfrm>
        </p:grpSpPr>
        <p:graphicFrame>
          <p:nvGraphicFramePr>
            <p:cNvPr id="27655" name="Object 8"/>
            <p:cNvGraphicFramePr>
              <a:graphicFrameLocks noChangeAspect="1"/>
            </p:cNvGraphicFramePr>
            <p:nvPr/>
          </p:nvGraphicFramePr>
          <p:xfrm>
            <a:off x="1728" y="1264"/>
            <a:ext cx="364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7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64"/>
                          <a:ext cx="364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9"/>
            <p:cNvGraphicFramePr>
              <a:graphicFrameLocks noChangeAspect="1"/>
            </p:cNvGraphicFramePr>
            <p:nvPr/>
          </p:nvGraphicFramePr>
          <p:xfrm>
            <a:off x="768" y="1424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8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24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6900" y="97284"/>
            <a:ext cx="7162800" cy="1411749"/>
            <a:chOff x="326" y="172"/>
            <a:chExt cx="4450" cy="761"/>
          </a:xfrm>
        </p:grpSpPr>
        <p:sp>
          <p:nvSpPr>
            <p:cNvPr id="28697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6" y="172"/>
              <a:ext cx="7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36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设</a:t>
              </a:r>
              <a:endPara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698" name="Object 4"/>
            <p:cNvGraphicFramePr>
              <a:graphicFrameLocks noChangeAspect="1"/>
            </p:cNvGraphicFramePr>
            <p:nvPr/>
          </p:nvGraphicFramePr>
          <p:xfrm>
            <a:off x="1152" y="245"/>
            <a:ext cx="3624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4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5"/>
                          <a:ext cx="3624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749300" y="1537444"/>
            <a:ext cx="4114800" cy="795338"/>
            <a:chOff x="624" y="1273"/>
            <a:chExt cx="2264" cy="412"/>
          </a:xfrm>
        </p:grpSpPr>
        <p:grpSp>
          <p:nvGrpSpPr>
            <p:cNvPr id="28693" name="Group 6"/>
            <p:cNvGrpSpPr/>
            <p:nvPr/>
          </p:nvGrpSpPr>
          <p:grpSpPr bwMode="auto">
            <a:xfrm>
              <a:off x="624" y="1273"/>
              <a:ext cx="1226" cy="412"/>
              <a:chOff x="710" y="586"/>
              <a:chExt cx="1226" cy="412"/>
            </a:xfrm>
          </p:grpSpPr>
          <p:sp>
            <p:nvSpPr>
              <p:cNvPr id="28695" name="Text Box 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710" y="586"/>
                <a:ext cx="353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zh-CN" altLang="en-US" sz="36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求</a:t>
                </a:r>
                <a:endParaRPr kumimoji="1" lang="zh-CN" altLang="en-US" sz="36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8696" name="Object 8"/>
              <p:cNvGraphicFramePr>
                <a:graphicFrameLocks noChangeAspect="1"/>
              </p:cNvGraphicFramePr>
              <p:nvPr/>
            </p:nvGraphicFramePr>
            <p:xfrm>
              <a:off x="1008" y="646"/>
              <a:ext cx="92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95" name="Equation" r:id="rId3" imgW="0" imgH="0" progId="Equation.3">
                      <p:embed/>
                    </p:oleObj>
                  </mc:Choice>
                  <mc:Fallback>
                    <p:oleObj name="Equation" r:id="rId3" imgW="0" imgH="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646"/>
                            <a:ext cx="928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694" name="Object 9"/>
            <p:cNvGraphicFramePr>
              <a:graphicFrameLocks noChangeAspect="1"/>
            </p:cNvGraphicFramePr>
            <p:nvPr/>
          </p:nvGraphicFramePr>
          <p:xfrm>
            <a:off x="1880" y="1320"/>
            <a:ext cx="10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6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320"/>
                          <a:ext cx="100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2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33425" y="2564904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endParaRPr kumimoji="1" lang="zh-CN" altLang="en-US" sz="36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" name="Group 11"/>
          <p:cNvGrpSpPr/>
          <p:nvPr/>
        </p:nvGrpSpPr>
        <p:grpSpPr bwMode="auto">
          <a:xfrm>
            <a:off x="6311900" y="2565028"/>
            <a:ext cx="2743200" cy="2897187"/>
            <a:chOff x="3840" y="1295"/>
            <a:chExt cx="1728" cy="1825"/>
          </a:xfrm>
        </p:grpSpPr>
        <p:sp>
          <p:nvSpPr>
            <p:cNvPr id="28684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687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690" name="AutoShape 18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691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5493" name="Line 21"/>
          <p:cNvSpPr>
            <a14:cpLocks xmlns:a14="http://schemas.microsoft.com/office/drawing/2010/main" noChangeShapeType="1"/>
          </p:cNvSpPr>
          <p:nvPr/>
        </p:nvSpPr>
        <p:spPr bwMode="auto">
          <a:xfrm>
            <a:off x="7531100" y="2621756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4" name="Line 22"/>
          <p:cNvSpPr>
            <a14:cpLocks xmlns:a14="http://schemas.microsoft.com/office/drawing/2010/main" noChangeShapeType="1"/>
          </p:cNvSpPr>
          <p:nvPr/>
        </p:nvSpPr>
        <p:spPr bwMode="auto">
          <a:xfrm>
            <a:off x="6527800" y="2621756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5" name="Line 23"/>
          <p:cNvSpPr>
            <a14:cpLocks xmlns:a14="http://schemas.microsoft.com/office/drawing/2010/main" noChangeShapeType="1"/>
          </p:cNvSpPr>
          <p:nvPr/>
        </p:nvSpPr>
        <p:spPr bwMode="auto">
          <a:xfrm>
            <a:off x="8599488" y="2545556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5496" name="Object 24"/>
          <p:cNvGraphicFramePr>
            <a:graphicFrameLocks noChangeAspect="1"/>
          </p:cNvGraphicFramePr>
          <p:nvPr/>
        </p:nvGraphicFramePr>
        <p:xfrm>
          <a:off x="467544" y="2924944"/>
          <a:ext cx="51054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24944"/>
                        <a:ext cx="51054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7" name="Object 25"/>
          <p:cNvGraphicFramePr>
            <a:graphicFrameLocks noChangeAspect="1"/>
          </p:cNvGraphicFramePr>
          <p:nvPr/>
        </p:nvGraphicFramePr>
        <p:xfrm>
          <a:off x="1619672" y="4653136"/>
          <a:ext cx="45593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8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53136"/>
                        <a:ext cx="45593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97285"/>
            <a:ext cx="7889181" cy="22708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  <p:bldP spid="105493" grpId="0" animBg="1"/>
      <p:bldP spid="105494" grpId="0" animBg="1"/>
      <p:bldP spid="1054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311900" y="633413"/>
            <a:ext cx="2743200" cy="2897187"/>
            <a:chOff x="3840" y="1295"/>
            <a:chExt cx="1728" cy="1825"/>
          </a:xfrm>
        </p:grpSpPr>
        <p:sp>
          <p:nvSpPr>
            <p:cNvPr id="29727" name="Line 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30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1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2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33" name="AutoShape 9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34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539552" y="44624"/>
          <a:ext cx="4711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624"/>
                        <a:ext cx="4711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1619672" y="134076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340768"/>
                        <a:ext cx="2997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Line 14"/>
          <p:cNvSpPr>
            <a14:cpLocks xmlns:a14="http://schemas.microsoft.com/office/drawing/2010/main" noChangeShapeType="1"/>
          </p:cNvSpPr>
          <p:nvPr/>
        </p:nvSpPr>
        <p:spPr bwMode="auto">
          <a:xfrm>
            <a:off x="6311900" y="3071813"/>
            <a:ext cx="2743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1" name="Line 15"/>
          <p:cNvSpPr>
            <a14:cpLocks xmlns:a14="http://schemas.microsoft.com/office/drawing/2010/main" noChangeShapeType="1"/>
          </p:cNvSpPr>
          <p:nvPr/>
        </p:nvSpPr>
        <p:spPr bwMode="auto">
          <a:xfrm>
            <a:off x="6319838" y="1928813"/>
            <a:ext cx="2743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2" name="Line 16"/>
          <p:cNvSpPr>
            <a14:cpLocks xmlns:a14="http://schemas.microsoft.com/office/drawing/2010/main" noChangeShapeType="1"/>
          </p:cNvSpPr>
          <p:nvPr/>
        </p:nvSpPr>
        <p:spPr bwMode="auto">
          <a:xfrm>
            <a:off x="6311900" y="1166813"/>
            <a:ext cx="2743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3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528" y="2641774"/>
            <a:ext cx="33265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&lt; </a:t>
            </a:r>
            <a:r>
              <a:rPr kumimoji="1" lang="en-US" altLang="zh-CN" sz="36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≤ 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3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879822" y="3847529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822" y="3847529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2403822" y="3618929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822" y="3618929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6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689725" y="1401763"/>
            <a:ext cx="36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endParaRPr kumimoji="1" lang="en-US" altLang="zh-CN" sz="3200" i="1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3982547" y="3356992"/>
          <a:ext cx="4087622" cy="163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547" y="3356992"/>
                        <a:ext cx="4087622" cy="163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8" name="Text Box 2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46422" y="4725144"/>
            <a:ext cx="330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36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≤ </a:t>
            </a:r>
            <a:r>
              <a:rPr kumimoji="1" lang="en-US" altLang="zh-CN" sz="36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&lt; 1 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3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6519" name="Rectangle 23"/>
          <p:cNvSpPr>
            <a14:cpLocks xmlns:a14="http://schemas.microsoft.com/office/drawing/2010/main" noChangeArrowheads="1"/>
          </p:cNvSpPr>
          <p:nvPr/>
        </p:nvSpPr>
        <p:spPr bwMode="auto">
          <a:xfrm>
            <a:off x="6084168" y="596900"/>
            <a:ext cx="3048000" cy="30480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 bwMode="auto">
          <a:xfrm>
            <a:off x="6464300" y="785813"/>
            <a:ext cx="2743200" cy="2897187"/>
            <a:chOff x="3840" y="1295"/>
            <a:chExt cx="1728" cy="1825"/>
          </a:xfrm>
        </p:grpSpPr>
        <p:sp>
          <p:nvSpPr>
            <p:cNvPr id="29718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0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21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2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24" name="AutoShape 31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5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6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6530" name="Line 34"/>
          <p:cNvSpPr>
            <a14:cpLocks xmlns:a14="http://schemas.microsoft.com/office/drawing/2010/main" noChangeShapeType="1"/>
          </p:cNvSpPr>
          <p:nvPr/>
        </p:nvSpPr>
        <p:spPr bwMode="auto">
          <a:xfrm>
            <a:off x="7683500" y="825500"/>
            <a:ext cx="0" cy="26670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31" name="Text Box 3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667625" y="25971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endParaRPr kumimoji="1" lang="en-US" altLang="zh-CN" sz="3200" i="1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6532" name="Object 36"/>
          <p:cNvGraphicFramePr>
            <a:graphicFrameLocks noChangeAspect="1"/>
          </p:cNvGraphicFramePr>
          <p:nvPr/>
        </p:nvGraphicFramePr>
        <p:xfrm>
          <a:off x="2464271" y="5373389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271" y="5373389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3" name="Object 37"/>
          <p:cNvGraphicFramePr>
            <a:graphicFrameLocks noChangeAspect="1"/>
          </p:cNvGraphicFramePr>
          <p:nvPr/>
        </p:nvGraphicFramePr>
        <p:xfrm>
          <a:off x="898996" y="5601989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" name="Equation" r:id="rId13" imgW="0" imgH="0" progId="Equation.3">
                  <p:embed/>
                </p:oleObj>
              </mc:Choice>
              <mc:Fallback>
                <p:oleObj name="Equation" r:id="rId13" imgW="0" imgH="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96" y="5601989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4" name="Object 38"/>
          <p:cNvGraphicFramePr>
            <a:graphicFrameLocks noChangeAspect="1"/>
          </p:cNvGraphicFramePr>
          <p:nvPr/>
        </p:nvGraphicFramePr>
        <p:xfrm>
          <a:off x="3961315" y="5164080"/>
          <a:ext cx="3995061" cy="143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315" y="5164080"/>
                        <a:ext cx="3995061" cy="143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0" grpId="0" animBg="1"/>
      <p:bldP spid="106511" grpId="0" animBg="1"/>
      <p:bldP spid="106512" grpId="0" animBg="1"/>
      <p:bldP spid="106513" grpId="0" autoUpdateAnimBg="0"/>
      <p:bldP spid="106516" grpId="0" autoUpdateAnimBg="0"/>
      <p:bldP spid="106518" grpId="0" autoUpdateAnimBg="0"/>
      <p:bldP spid="106519" grpId="0" animBg="1"/>
      <p:bldP spid="106530" grpId="0" animBg="1"/>
      <p:bldP spid="1065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9512" y="119993"/>
            <a:ext cx="763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3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0730" name="Object 5"/>
          <p:cNvGraphicFramePr>
            <a:graphicFrameLocks noChangeAspect="1"/>
          </p:cNvGraphicFramePr>
          <p:nvPr/>
        </p:nvGraphicFramePr>
        <p:xfrm>
          <a:off x="243011" y="44624"/>
          <a:ext cx="4150295" cy="149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11" y="44624"/>
                        <a:ext cx="4150295" cy="1492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781023" y="188640"/>
          <a:ext cx="4180457" cy="105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23" y="188640"/>
                        <a:ext cx="4180457" cy="1056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 bwMode="auto">
          <a:xfrm>
            <a:off x="1056696" y="1276747"/>
            <a:ext cx="6022399" cy="1000125"/>
            <a:chOff x="249" y="2931"/>
            <a:chExt cx="4173" cy="693"/>
          </a:xfrm>
        </p:grpSpPr>
        <p:sp>
          <p:nvSpPr>
            <p:cNvPr id="30727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9" y="3051"/>
              <a:ext cx="4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求</a:t>
              </a:r>
              <a:endPara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28" name="Object 9"/>
            <p:cNvGraphicFramePr>
              <a:graphicFrameLocks noChangeAspect="1"/>
            </p:cNvGraphicFramePr>
            <p:nvPr/>
          </p:nvGraphicFramePr>
          <p:xfrm>
            <a:off x="824" y="2931"/>
            <a:ext cx="3598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1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931"/>
                          <a:ext cx="3598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180496" y="119993"/>
            <a:ext cx="8820000" cy="21722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5496" y="2346984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endParaRPr kumimoji="1" lang="zh-CN" altLang="en-US" sz="36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2" name="Group 3"/>
          <p:cNvGrpSpPr/>
          <p:nvPr/>
        </p:nvGrpSpPr>
        <p:grpSpPr bwMode="auto">
          <a:xfrm>
            <a:off x="6221288" y="2696814"/>
            <a:ext cx="2743200" cy="2897187"/>
            <a:chOff x="3840" y="1295"/>
            <a:chExt cx="1728" cy="1825"/>
          </a:xfrm>
        </p:grpSpPr>
        <p:sp>
          <p:nvSpPr>
            <p:cNvPr id="13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AutoShape 10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1183785" y="2936639"/>
          <a:ext cx="4475363" cy="60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2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85" y="2936639"/>
                        <a:ext cx="4475363" cy="60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0688" y="2276872"/>
            <a:ext cx="5899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&gt; 0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时，即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&lt;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&lt; 1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32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2675815" y="3573016"/>
          <a:ext cx="3010477" cy="110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3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815" y="3573016"/>
                        <a:ext cx="3010477" cy="1102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83816" y="4725144"/>
            <a:ext cx="4596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0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时，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0</a:t>
            </a:r>
            <a:endParaRPr kumimoji="1" lang="en-US" altLang="zh-CN" sz="32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8282" y="558924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</a:t>
            </a:r>
            <a:endParaRPr kumimoji="1" lang="zh-CN" altLang="en-US" sz="36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1763688" y="5445224"/>
          <a:ext cx="58150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4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45224"/>
                        <a:ext cx="58150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左大括号 27"/>
          <p:cNvSpPr/>
          <p:nvPr/>
        </p:nvSpPr>
        <p:spPr>
          <a:xfrm>
            <a:off x="715541" y="2564904"/>
            <a:ext cx="244475" cy="26285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1" grpId="0" autoUpdateAnimBg="0"/>
      <p:bldP spid="23" grpId="0" autoUpdateAnimBg="0"/>
      <p:bldP spid="25" grpId="0" autoUpdateAnimBg="0"/>
      <p:bldP spid="26" grpId="0" autoUpdateAnimBg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 descr="宽下对角线"/>
          <p:cNvSpPr>
            <a14:cpLocks xmlns:a14="http://schemas.microsoft.com/office/drawing/2010/main" noChangeArrowheads="1"/>
          </p:cNvSpPr>
          <p:nvPr/>
        </p:nvSpPr>
        <p:spPr bwMode="auto">
          <a:xfrm flipH="1" flipV="1">
            <a:off x="5292725" y="1137444"/>
            <a:ext cx="2438400" cy="2514600"/>
          </a:xfrm>
          <a:prstGeom prst="rtTriangle">
            <a:avLst/>
          </a:prstGeom>
          <a:pattFill prst="wdDnDiag">
            <a:fgClr>
              <a:srgbClr val="FF33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957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626225" y="3686969"/>
            <a:ext cx="1603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+ y =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sz="32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900113" y="1280319"/>
          <a:ext cx="2517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80319"/>
                        <a:ext cx="2517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334000" y="1012031"/>
            <a:ext cx="3429000" cy="3162300"/>
            <a:chOff x="3650" y="257"/>
            <a:chExt cx="2160" cy="1992"/>
          </a:xfrm>
        </p:grpSpPr>
        <p:sp>
          <p:nvSpPr>
            <p:cNvPr id="32782" name="AutoShape 6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flipV="1">
              <a:off x="4095" y="870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783" name="Group 7"/>
            <p:cNvGrpSpPr/>
            <p:nvPr/>
          </p:nvGrpSpPr>
          <p:grpSpPr bwMode="auto">
            <a:xfrm>
              <a:off x="3650" y="257"/>
              <a:ext cx="2160" cy="1992"/>
              <a:chOff x="3650" y="257"/>
              <a:chExt cx="2160" cy="1992"/>
            </a:xfrm>
          </p:grpSpPr>
          <p:sp>
            <p:nvSpPr>
              <p:cNvPr id="32784" name="Text Box 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744" y="158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2785" name="Group 9"/>
              <p:cNvGrpSpPr/>
              <p:nvPr/>
            </p:nvGrpSpPr>
            <p:grpSpPr bwMode="auto">
              <a:xfrm>
                <a:off x="3650" y="257"/>
                <a:ext cx="2160" cy="1992"/>
                <a:chOff x="3650" y="257"/>
                <a:chExt cx="2160" cy="1992"/>
              </a:xfrm>
            </p:grpSpPr>
            <p:sp>
              <p:nvSpPr>
                <p:cNvPr id="32786" name="Line 1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650" y="1625"/>
                  <a:ext cx="17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87" name="Line 1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4082" y="425"/>
                  <a:ext cx="0" cy="18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88" name="Text Box 12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 rot="2396">
                  <a:off x="5165" y="257"/>
                  <a:ext cx="64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y = x</a:t>
                  </a:r>
                  <a:endParaRPr kumimoji="1" lang="en-US" altLang="zh-CN" sz="3200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89" name="Line 13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4082" y="857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90" name="Line 14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3650" y="704"/>
                  <a:ext cx="1344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91" name="Text Box 15"/>
                <p:cNvSpPr txBox="1"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3832" y="629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  <a:endParaRPr kumimoji="1" lang="en-US" altLang="zh-CN" sz="32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92" name="Line 1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4850" y="857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9585" name="Line 17"/>
          <p:cNvSpPr>
            <a14:cpLocks xmlns:a14="http://schemas.microsoft.com/office/drawing/2010/main" noChangeShapeType="1"/>
          </p:cNvSpPr>
          <p:nvPr/>
        </p:nvSpPr>
        <p:spPr bwMode="auto">
          <a:xfrm>
            <a:off x="5257800" y="1200944"/>
            <a:ext cx="2590800" cy="2590800"/>
          </a:xfrm>
          <a:prstGeom prst="line">
            <a:avLst/>
          </a:prstGeom>
          <a:noFill/>
          <a:ln w="9525">
            <a:solidFill>
              <a:srgbClr val="FF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86" name="Line 18"/>
          <p:cNvSpPr>
            <a14:cpLocks xmlns:a14="http://schemas.microsoft.com/office/drawing/2010/main" noChangeShapeType="1"/>
          </p:cNvSpPr>
          <p:nvPr/>
        </p:nvSpPr>
        <p:spPr bwMode="auto">
          <a:xfrm>
            <a:off x="6019800" y="2536031"/>
            <a:ext cx="6096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87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408613" y="2194719"/>
            <a:ext cx="692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9588" name="AutoShape 20"/>
          <p:cNvSpPr>
            <a14:cpLocks xmlns:a14="http://schemas.microsoft.com/office/drawing/2010/main" noChangeArrowheads="1"/>
          </p:cNvSpPr>
          <p:nvPr/>
        </p:nvSpPr>
        <p:spPr bwMode="auto">
          <a:xfrm flipV="1">
            <a:off x="6096000" y="1996281"/>
            <a:ext cx="990600" cy="457200"/>
          </a:xfrm>
          <a:prstGeom prst="triangle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539750" y="4698206"/>
          <a:ext cx="6264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98206"/>
                        <a:ext cx="62642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0" name="Object 22"/>
          <p:cNvGraphicFramePr>
            <a:graphicFrameLocks noChangeAspect="1"/>
          </p:cNvGraphicFramePr>
          <p:nvPr/>
        </p:nvGraphicFramePr>
        <p:xfrm>
          <a:off x="7019925" y="4698206"/>
          <a:ext cx="6143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698206"/>
                        <a:ext cx="6143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14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2138" y="126206"/>
            <a:ext cx="8130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en-US" altLang="zh-CN" sz="4000" dirty="0" smtClean="0">
                <a:solidFill>
                  <a:srgbClr val="000000"/>
                </a:solidFill>
              </a:rPr>
              <a:t>1)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6582382" y="3702393"/>
              <a:ext cx="1612012" cy="56532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582382" y="3702393"/>
                <a:ext cx="1612012" cy="565321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/>
      <p:bldP spid="109571" grpId="0" autoUpdateAnimBg="0"/>
      <p:bldP spid="109585" grpId="0" animBg="1"/>
      <p:bldP spid="109586" grpId="0" animBg="1"/>
      <p:bldP spid="109587" grpId="0" autoUpdateAnimBg="0"/>
      <p:bldP spid="109588" grpId="0" animBg="1"/>
      <p:bldP spid="1096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5" name="Object 23"/>
          <p:cNvGraphicFramePr>
            <a:graphicFrameLocks noChangeAspect="1"/>
          </p:cNvGraphicFramePr>
          <p:nvPr/>
        </p:nvGraphicFramePr>
        <p:xfrm>
          <a:off x="900113" y="836712"/>
          <a:ext cx="24479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9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712"/>
                        <a:ext cx="24479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 bwMode="auto">
          <a:xfrm>
            <a:off x="4859338" y="2276872"/>
            <a:ext cx="3657600" cy="3352800"/>
            <a:chOff x="3936" y="359"/>
            <a:chExt cx="1728" cy="1825"/>
          </a:xfrm>
        </p:grpSpPr>
        <p:sp>
          <p:nvSpPr>
            <p:cNvPr id="33816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936" y="15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7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368" y="36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8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396">
              <a:off x="4896" y="359"/>
              <a:ext cx="4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819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68" y="7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0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36" y="639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1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26" y="460"/>
              <a:ext cx="18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822" name="AutoShape 31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flipV="1">
              <a:off x="4381" y="805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23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136" y="7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4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30" y="1524"/>
              <a:ext cx="18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10626" name="Line 34"/>
          <p:cNvSpPr>
            <a14:cpLocks xmlns:a14="http://schemas.microsoft.com/office/drawing/2010/main" noChangeShapeType="1"/>
          </p:cNvSpPr>
          <p:nvPr/>
        </p:nvSpPr>
        <p:spPr bwMode="auto">
          <a:xfrm>
            <a:off x="6535738" y="2522935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29" name="Line 37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5773737" y="3496072"/>
            <a:ext cx="720000" cy="0"/>
          </a:xfrm>
          <a:prstGeom prst="line">
            <a:avLst/>
          </a:prstGeom>
          <a:ln>
            <a:solidFill>
              <a:srgbClr val="0000FF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0630" name="Object 38"/>
          <p:cNvGraphicFramePr>
            <a:graphicFrameLocks noChangeAspect="1"/>
          </p:cNvGraphicFramePr>
          <p:nvPr/>
        </p:nvGraphicFramePr>
        <p:xfrm>
          <a:off x="5148064" y="2995564"/>
          <a:ext cx="382933" cy="94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0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995564"/>
                        <a:ext cx="382933" cy="94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1" name="Object 39"/>
          <p:cNvGraphicFramePr>
            <a:graphicFrameLocks noChangeAspect="1"/>
          </p:cNvGraphicFramePr>
          <p:nvPr/>
        </p:nvGraphicFramePr>
        <p:xfrm>
          <a:off x="611188" y="1988840"/>
          <a:ext cx="31686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1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8840"/>
                        <a:ext cx="31686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2" name="Object 40"/>
          <p:cNvGraphicFramePr>
            <a:graphicFrameLocks noChangeAspect="1"/>
          </p:cNvGraphicFramePr>
          <p:nvPr/>
        </p:nvGraphicFramePr>
        <p:xfrm>
          <a:off x="611188" y="3284984"/>
          <a:ext cx="28797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2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984"/>
                        <a:ext cx="28797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3" name="Object 41"/>
          <p:cNvGraphicFramePr>
            <a:graphicFrameLocks noChangeAspect="1"/>
          </p:cNvGraphicFramePr>
          <p:nvPr/>
        </p:nvGraphicFramePr>
        <p:xfrm>
          <a:off x="611188" y="4581128"/>
          <a:ext cx="19446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3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128"/>
                        <a:ext cx="19446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4" name="Object 42"/>
          <p:cNvGraphicFramePr>
            <a:graphicFrameLocks noChangeAspect="1"/>
          </p:cNvGraphicFramePr>
          <p:nvPr/>
        </p:nvGraphicFramePr>
        <p:xfrm>
          <a:off x="2771775" y="4725144"/>
          <a:ext cx="7842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4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25144"/>
                        <a:ext cx="7842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3"/>
          <p:cNvGrpSpPr/>
          <p:nvPr/>
        </p:nvGrpSpPr>
        <p:grpSpPr bwMode="auto">
          <a:xfrm>
            <a:off x="3851275" y="38833"/>
            <a:ext cx="4914338" cy="1805991"/>
            <a:chOff x="944" y="523"/>
            <a:chExt cx="3122" cy="1048"/>
          </a:xfrm>
        </p:grpSpPr>
        <p:graphicFrame>
          <p:nvGraphicFramePr>
            <p:cNvPr id="33814" name="Object 44"/>
            <p:cNvGraphicFramePr>
              <a:graphicFrameLocks noChangeAspect="1"/>
            </p:cNvGraphicFramePr>
            <p:nvPr/>
          </p:nvGraphicFramePr>
          <p:xfrm>
            <a:off x="944" y="877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75" name="Equation" r:id="rId13" imgW="0" imgH="0" progId="Equation.3">
                    <p:embed/>
                  </p:oleObj>
                </mc:Choice>
                <mc:Fallback>
                  <p:oleObj name="Equation" r:id="rId13" imgW="0" imgH="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877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5" name="Object 45"/>
            <p:cNvGraphicFramePr>
              <a:graphicFrameLocks noChangeAspect="1"/>
            </p:cNvGraphicFramePr>
            <p:nvPr/>
          </p:nvGraphicFramePr>
          <p:xfrm>
            <a:off x="1879" y="523"/>
            <a:ext cx="2187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76" name="Equation" r:id="rId15" imgW="0" imgH="0" progId="Equation.DSMT4">
                    <p:embed/>
                  </p:oleObj>
                </mc:Choice>
                <mc:Fallback>
                  <p:oleObj name="Equation" r:id="rId15" imgW="0" imgH="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523"/>
                          <a:ext cx="2187" cy="1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38" name="Text Box 4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92138" y="56026"/>
            <a:ext cx="8130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en-US" altLang="zh-CN" sz="4000" dirty="0" smtClean="0">
                <a:solidFill>
                  <a:srgbClr val="000000"/>
                </a:solidFill>
              </a:rPr>
              <a:t>2)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28" name="Line 37"/>
          <p:cNvSpPr>
            <a14:cpLocks xmlns:a14="http://schemas.microsoft.com/office/drawing/2010/main" noChangeShapeType="1"/>
          </p:cNvSpPr>
          <p:nvPr/>
        </p:nvSpPr>
        <p:spPr bwMode="auto">
          <a:xfrm flipH="1">
            <a:off x="5724128" y="3856435"/>
            <a:ext cx="756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0640" name="Object 48"/>
          <p:cNvGraphicFramePr>
            <a:graphicFrameLocks noChangeAspect="1"/>
          </p:cNvGraphicFramePr>
          <p:nvPr/>
        </p:nvGraphicFramePr>
        <p:xfrm>
          <a:off x="5402263" y="3414713"/>
          <a:ext cx="3635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7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3414713"/>
                        <a:ext cx="3635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8"/>
          <p:cNvGraphicFramePr>
            <a:graphicFrameLocks noChangeAspect="1"/>
          </p:cNvGraphicFramePr>
          <p:nvPr/>
        </p:nvGraphicFramePr>
        <p:xfrm>
          <a:off x="6571969" y="4506098"/>
          <a:ext cx="316474" cy="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8" name="Equation" r:id="rId19" imgW="0" imgH="0" progId="Equation.DSMT4">
                  <p:embed/>
                </p:oleObj>
              </mc:Choice>
              <mc:Fallback>
                <p:oleObj name="Equation" r:id="rId19" imgW="0" imgH="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969" y="4506098"/>
                        <a:ext cx="316474" cy="78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6" grpId="0" animBg="1"/>
      <p:bldP spid="1106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260648"/>
            <a:ext cx="773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在第一章中，我们介绍了条件概率的概念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700338" y="1771948"/>
          <a:ext cx="31384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1948"/>
                        <a:ext cx="3138487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1052811"/>
            <a:ext cx="7345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在事件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发生的条件下事件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发生的概率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5" name="AutoShap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4067175" y="2780011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16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4500563" y="2924473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推广到随机变量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900113" y="3861098"/>
            <a:ext cx="7442200" cy="1174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设有两个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随机变量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， 在给定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取某个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值的条件下，求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的概率分布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1835150" y="5228605"/>
            <a:ext cx="436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这个分布就是条件分布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65" grpId="0" animBg="1"/>
      <p:bldP spid="92166" grpId="0" autoUpdateAnimBg="0"/>
      <p:bldP spid="92167" grpId="0" animBg="1" autoUpdateAnimBg="0"/>
      <p:bldP spid="921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66800" y="1676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188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1052736"/>
            <a:ext cx="822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设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 ,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是离散型随机变量，其分布律为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 y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itchFamily="18" charset="0"/>
              </a:rPr>
              <a:t>i j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,  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j=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1,2,...</a:t>
            </a:r>
            <a:endParaRPr kumimoji="1" lang="en-US" altLang="zh-CN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219200" y="3212976"/>
          <a:ext cx="64484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12976"/>
                        <a:ext cx="64484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258888" y="4293096"/>
          <a:ext cx="64087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3096"/>
                        <a:ext cx="640873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637061"/>
            <a:ext cx="8353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关于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和关于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的边缘分布律分别为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/>
              <a:t>. </a:t>
            </a:r>
            <a:r>
              <a:rPr lang="zh-CN" altLang="en-US" dirty="0"/>
              <a:t>离散型随机变量的条件分布</a:t>
            </a:r>
            <a:r>
              <a:rPr lang="zh-CN" altLang="en-US" dirty="0" smtClean="0"/>
              <a:t>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332656"/>
            <a:ext cx="7488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由条件概率公式自然地引出如下定义：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7" y="1124819"/>
            <a:ext cx="81921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定义：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,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是二维离散型随机变量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，对于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固定的 </a:t>
            </a:r>
            <a:r>
              <a:rPr kumimoji="1" lang="en-US" altLang="en-US" sz="3200" i="1" dirty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,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)&gt;0,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endParaRPr kumimoji="1" lang="zh-CN" altLang="en-US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11188" y="2420888"/>
          <a:ext cx="82089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888"/>
                        <a:ext cx="8208962" cy="11477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10252" y="3935958"/>
            <a:ext cx="79930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为在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en-US" sz="32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en-US" sz="32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条件下随机变量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的条件分布</a:t>
            </a:r>
            <a:r>
              <a:rPr kumimoji="1" lang="zh-CN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律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(Conditional Density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066800" y="109884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5235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62000" y="260648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同样对于固定的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itchFamily="18" charset="0"/>
              </a:rPr>
              <a:t> x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) &gt; 0, </a:t>
            </a:r>
            <a:r>
              <a:rPr kumimoji="1" lang="zh-CN" altLang="zh-CN" sz="320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539750" y="1122661"/>
          <a:ext cx="82121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2661"/>
                        <a:ext cx="8212138" cy="11112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2420888"/>
            <a:ext cx="7847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为在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条件下随机变量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itchFamily="18" charset="0"/>
              </a:rPr>
              <a:t>的条件分布律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kumimoji="1" lang="en-US" altLang="zh-CN" sz="3200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576" y="3068960"/>
            <a:ext cx="7707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</a:rPr>
              <a:t>条件分布是一种概率分布，它具有概率分布的一切性质</a:t>
            </a:r>
            <a:r>
              <a:rPr kumimoji="1" lang="en-US" altLang="zh-CN" sz="3200" dirty="0">
                <a:solidFill>
                  <a:srgbClr val="000000"/>
                </a:solidFill>
              </a:rPr>
              <a:t>.</a:t>
            </a:r>
            <a:endParaRPr kumimoji="1" lang="en-US" altLang="zh-CN" sz="3200" dirty="0">
              <a:solidFill>
                <a:srgbClr val="000000"/>
              </a:solidFill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484438" y="4293096"/>
          <a:ext cx="3600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93096"/>
                        <a:ext cx="3600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4293096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2484438" y="4869359"/>
          <a:ext cx="38893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69359"/>
                        <a:ext cx="38893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5238" grpId="0"/>
      <p:bldP spid="952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16632"/>
            <a:ext cx="8299450" cy="1570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 smtClean="0">
                <a:solidFill>
                  <a:srgbClr val="000000"/>
                </a:solidFill>
                <a:latin typeface="Verdana" pitchFamily="34" charset="0"/>
              </a:rPr>
              <a:t>例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随机变量 </a:t>
            </a:r>
            <a:r>
              <a:rPr kumimoji="1" lang="en-US" altLang="en-US" sz="32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在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三个数中等可能地取值，另一个随机变量</a:t>
            </a:r>
            <a:r>
              <a:rPr kumimoji="1" lang="zh-CN" altLang="en-US" sz="32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b="1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1~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中等可能地取一整数值，求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Y=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时，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1" lang="zh-CN" altLang="zh-CN" sz="3200" b="1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条件</a:t>
            </a:r>
            <a:r>
              <a:rPr kumimoji="1" lang="zh-CN" altLang="zh-CN" sz="3200" b="1" dirty="0">
                <a:solidFill>
                  <a:srgbClr val="000000"/>
                </a:solidFill>
                <a:latin typeface="Times New Roman" pitchFamily="18" charset="0"/>
              </a:rPr>
              <a:t>分布律。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9750" y="1700808"/>
            <a:ext cx="7272338" cy="4941887"/>
            <a:chOff x="521" y="754"/>
            <a:chExt cx="4889" cy="3040"/>
          </a:xfrm>
        </p:grpSpPr>
        <p:graphicFrame>
          <p:nvGraphicFramePr>
            <p:cNvPr id="18439" name="Object 4"/>
            <p:cNvGraphicFramePr>
              <a:graphicFrameLocks noChangeAspect="1"/>
            </p:cNvGraphicFramePr>
            <p:nvPr/>
          </p:nvGraphicFramePr>
          <p:xfrm>
            <a:off x="521" y="754"/>
            <a:ext cx="4889" cy="3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2" name="文档" r:id="rId1" imgW="0" imgH="0" progId="Word.Document.8">
                    <p:embed/>
                  </p:oleObj>
                </mc:Choice>
                <mc:Fallback>
                  <p:oleObj name="文档" r:id="rId1" imgW="0" imgH="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54"/>
                          <a:ext cx="4889" cy="3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8" y="3158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68" y="890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442" name="Object 7"/>
            <p:cNvGraphicFramePr>
              <a:graphicFrameLocks noChangeAspect="1"/>
            </p:cNvGraphicFramePr>
            <p:nvPr/>
          </p:nvGraphicFramePr>
          <p:xfrm>
            <a:off x="930" y="3158"/>
            <a:ext cx="43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3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43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8"/>
            <p:cNvGraphicFramePr>
              <a:graphicFrameLocks noChangeAspect="1"/>
            </p:cNvGraphicFramePr>
            <p:nvPr/>
          </p:nvGraphicFramePr>
          <p:xfrm>
            <a:off x="4558" y="845"/>
            <a:ext cx="40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4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845"/>
                          <a:ext cx="40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4694" y="1344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5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44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/>
          </p:nvGraphicFramePr>
          <p:xfrm>
            <a:off x="4694" y="2568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6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694" y="1979"/>
            <a:ext cx="17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7" name="公式" r:id="rId10" imgW="0" imgH="0" progId="Equation.3">
                    <p:embed/>
                  </p:oleObj>
                </mc:Choice>
                <mc:Fallback>
                  <p:oleObj name="公式" r:id="rId10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7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2"/>
            <p:cNvGraphicFramePr>
              <a:graphicFrameLocks noChangeAspect="1"/>
            </p:cNvGraphicFramePr>
            <p:nvPr/>
          </p:nvGraphicFramePr>
          <p:xfrm>
            <a:off x="1927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8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3"/>
            <p:cNvGraphicFramePr>
              <a:graphicFrameLocks noChangeAspect="1"/>
            </p:cNvGraphicFramePr>
            <p:nvPr/>
          </p:nvGraphicFramePr>
          <p:xfrm>
            <a:off x="3969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9" name="公式" r:id="rId13" imgW="0" imgH="0" progId="Equation.3">
                    <p:embed/>
                  </p:oleObj>
                </mc:Choice>
                <mc:Fallback>
                  <p:oleObj name="公式" r:id="rId13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4"/>
            <p:cNvGraphicFramePr>
              <a:graphicFrameLocks noChangeAspect="1"/>
            </p:cNvGraphicFramePr>
            <p:nvPr/>
          </p:nvGraphicFramePr>
          <p:xfrm>
            <a:off x="2925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0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95" y="3249"/>
              <a:ext cx="22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6272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875588" y="2421533"/>
            <a:ext cx="681037" cy="375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00"/>
                </a:solidFill>
              </a:rPr>
              <a:t>联合分布与边缘分布</a:t>
            </a:r>
            <a:endParaRPr kumimoji="1"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96273" name="Rectangle 17"/>
          <p:cNvSpPr>
            <a14:cpLocks xmlns:a14="http://schemas.microsoft.com/office/drawing/2010/main" noChangeArrowheads="1"/>
          </p:cNvSpPr>
          <p:nvPr/>
        </p:nvSpPr>
        <p:spPr bwMode="auto">
          <a:xfrm>
            <a:off x="2484438" y="1845270"/>
            <a:ext cx="647700" cy="4797425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 animBg="1"/>
      <p:bldP spid="962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1700" y="3756248"/>
            <a:ext cx="7315200" cy="1905000"/>
            <a:chOff x="310" y="2893"/>
            <a:chExt cx="4608" cy="1200"/>
          </a:xfrm>
        </p:grpSpPr>
        <p:sp>
          <p:nvSpPr>
            <p:cNvPr id="19470" name="Line 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10" y="3373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82" y="2893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728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35188" y="3680048"/>
            <a:ext cx="747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X </a:t>
            </a:r>
            <a:endParaRPr kumimoji="1" lang="en-US" altLang="zh-CN" sz="40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012825" y="4696048"/>
          <a:ext cx="2671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696048"/>
                        <a:ext cx="2671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310063" y="3676873"/>
            <a:ext cx="361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1           2         3</a:t>
            </a:r>
            <a:endParaRPr kumimoji="1" lang="en-US" altLang="zh-CN" sz="4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3995738" y="4705573"/>
          <a:ext cx="11953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05573"/>
                        <a:ext cx="11953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7164388" y="4705573"/>
          <a:ext cx="9858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7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705573"/>
                        <a:ext cx="9858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5651500" y="4705573"/>
          <a:ext cx="11318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05573"/>
                        <a:ext cx="113188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73100" y="2765648"/>
            <a:ext cx="780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将表中第一列数据代入得条件分布</a:t>
            </a:r>
            <a:endParaRPr kumimoji="1" lang="zh-CN" altLang="en-US" sz="4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1547813" y="101352"/>
          <a:ext cx="6219703" cy="124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1352"/>
                        <a:ext cx="6219703" cy="124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1619250" y="1469777"/>
          <a:ext cx="3425004" cy="118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0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69777"/>
                        <a:ext cx="3425004" cy="118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5508625" y="1901576"/>
          <a:ext cx="1752030" cy="59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1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01576"/>
                        <a:ext cx="1752030" cy="599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7" grpId="0" autoUpdateAnimBg="0"/>
      <p:bldP spid="972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484784"/>
            <a:ext cx="75438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宋体" charset="-122"/>
              </a:rPr>
              <a:t>设</a:t>
            </a:r>
            <a:r>
              <a:rPr kumimoji="1" lang="en-US" altLang="zh-CN" sz="3200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,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3200" dirty="0">
                <a:solidFill>
                  <a:srgbClr val="000000"/>
                </a:solidFill>
                <a:latin typeface="宋体" charset="-122"/>
              </a:rPr>
              <a:t>)</a:t>
            </a:r>
            <a:r>
              <a:rPr kumimoji="1" lang="zh-CN" altLang="en-US" sz="3200" dirty="0">
                <a:solidFill>
                  <a:srgbClr val="000000"/>
                </a:solidFill>
                <a:latin typeface="宋体" charset="-122"/>
              </a:rPr>
              <a:t>是二维连续型随机变量，由于</a:t>
            </a:r>
            <a:endParaRPr kumimoji="1" lang="zh-CN" altLang="en-US" sz="32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宋体" charset="-122"/>
              </a:rPr>
              <a:t>       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)=0,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endParaRPr kumimoji="1"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3200" dirty="0">
                <a:solidFill>
                  <a:srgbClr val="000000"/>
                </a:solidFill>
                <a:latin typeface="宋体" charset="-122"/>
              </a:rPr>
              <a:t>所以不能直接代入条件概率公式，先利用</a:t>
            </a:r>
            <a:endParaRPr kumimoji="1" lang="zh-CN" altLang="en-US" sz="32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3200" dirty="0">
                <a:solidFill>
                  <a:srgbClr val="000000"/>
                </a:solidFill>
                <a:latin typeface="宋体" charset="-122"/>
              </a:rPr>
              <a:t>极限的方法来引入条件分布函数的概念。</a:t>
            </a:r>
            <a:endParaRPr kumimoji="1" lang="zh-CN" altLang="en-US" sz="32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dirty="0" smtClean="0"/>
              <a:t>2. </a:t>
            </a:r>
            <a:r>
              <a:rPr lang="zh-CN" altLang="en-US" b="0" dirty="0" smtClean="0"/>
              <a:t>连续型</a:t>
            </a:r>
            <a:r>
              <a:rPr lang="zh-CN" altLang="en-US" b="0" dirty="0"/>
              <a:t>随机变量的</a:t>
            </a:r>
            <a:r>
              <a:rPr lang="zh-CN" altLang="en-US" b="0" dirty="0" smtClean="0"/>
              <a:t>条件分布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260648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</a:rPr>
              <a:t>定义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给定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，设对于任意固定的正数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 ，</a:t>
            </a:r>
            <a:endParaRPr kumimoji="1" lang="zh-CN" altLang="en-US" sz="32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y-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 &lt;</a:t>
            </a:r>
            <a:r>
              <a:rPr kumimoji="1" lang="en-US" altLang="zh-CN" sz="3200" i="1" dirty="0" smtClean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kumimoji="1" lang="en-US" altLang="zh-CN" sz="3200" i="1" dirty="0" smtClean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)&gt;0,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itchFamily="18" charset="0"/>
              </a:rPr>
              <a:t>若对于任意实数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kumimoji="1" lang="zh-CN" altLang="en-US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258888" y="1844973"/>
          <a:ext cx="6264275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973"/>
                        <a:ext cx="6264275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4150023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存在，则称其为在条件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 y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下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</a:rPr>
              <a:t>条件分布函数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，记为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baseline="-250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itchFamily="18" charset="0"/>
              </a:rPr>
              <a:t> 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kumimoji="1" lang="en-US" altLang="zh-CN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2" grpId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0</Words>
  <Application/>
  <PresentationFormat>全屏显示(4:3)</PresentationFormat>
  <Paragraphs>87</Paragraphs>
  <Slides>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华文新魏</vt:lpstr>
      <vt:lpstr>Verdana</vt:lpstr>
      <vt:lpstr>楷体_GB2312</vt:lpstr>
      <vt:lpstr>Symbol</vt:lpstr>
      <vt:lpstr>Calibri</vt:lpstr>
      <vt:lpstr>ps</vt:lpstr>
      <vt:lpstr>1_ps</vt:lpstr>
      <vt:lpstr>Equation.3</vt:lpstr>
      <vt:lpstr>Equation.DSMT4</vt:lpstr>
      <vt:lpstr>Word.Document.8</vt:lpstr>
      <vt:lpstr>§3.3  条件分布</vt:lpstr>
      <vt:lpstr>PowerPoint 演示文稿</vt:lpstr>
      <vt:lpstr>1 . 离散型随机变量的条件分布律</vt:lpstr>
      <vt:lpstr>PowerPoint 演示文稿</vt:lpstr>
      <vt:lpstr>PowerPoint 演示文稿</vt:lpstr>
      <vt:lpstr>PowerPoint 演示文稿</vt:lpstr>
      <vt:lpstr>PowerPoint 演示文稿</vt:lpstr>
      <vt:lpstr>2. 连续型随机变量的条件分布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iPad</cp:lastModifiedBy>
  <cp:revision>60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F80B1202904A7C3AD2196E61AF4DAE17</vt:lpwstr>
  </property>
  <property fmtid="{D5CDD505-2E9C-101B-9397-08002B2CF9AE}" pid="3" name="KSOProductBuildVer">
    <vt:lpwstr>2052-11.15.1</vt:lpwstr>
  </property>
</Properties>
</file>