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FC47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95" autoAdjust="0"/>
  </p:normalViewPr>
  <p:slideViewPr>
    <p:cSldViewPr>
      <p:cViewPr varScale="1">
        <p:scale>
          <a:sx n="93" d="100"/>
          <a:sy n="93" d="100"/>
        </p:scale>
        <p:origin x="85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6132AC2-3E0C-4791-9E86-06E83A7AA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40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2E4FED-7D6E-4538-840C-043ED8B13DBE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可以从右边理解，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独立，既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无关，所以可以去掉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，剩下就是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2734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4C5951-72CE-424F-B09D-10DFE30568A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f(x,y)=f</a:t>
            </a:r>
            <a:r>
              <a:rPr lang="en-US" altLang="zh-CN" baseline="-25000" smtClean="0"/>
              <a:t>X</a:t>
            </a:r>
            <a:r>
              <a:rPr lang="en-US" altLang="zh-CN" smtClean="0"/>
              <a:t>(x)*f</a:t>
            </a:r>
            <a:r>
              <a:rPr lang="en-US" altLang="zh-CN" baseline="-25000" smtClean="0"/>
              <a:t>Y</a:t>
            </a:r>
            <a:r>
              <a:rPr lang="en-US" altLang="zh-CN" smtClean="0"/>
              <a:t>(y)</a:t>
            </a:r>
          </a:p>
          <a:p>
            <a:pPr eaLnBrk="1" hangingPunct="1"/>
            <a:r>
              <a:rPr lang="en-US" altLang="zh-CN" smtClean="0"/>
              <a:t>f(x)</a:t>
            </a:r>
            <a:r>
              <a:rPr lang="zh-CN" altLang="en-US" smtClean="0"/>
              <a:t>服从正态分布</a:t>
            </a:r>
          </a:p>
        </p:txBody>
      </p:sp>
    </p:spTree>
    <p:extLst>
      <p:ext uri="{BB962C8B-B14F-4D97-AF65-F5344CB8AC3E}">
        <p14:creationId xmlns:p14="http://schemas.microsoft.com/office/powerpoint/2010/main" val="363399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其实从</a:t>
            </a:r>
            <a:r>
              <a:rPr lang="en-US" altLang="zh-CN" smtClean="0"/>
              <a:t>0&lt;x&lt;y</a:t>
            </a:r>
            <a:r>
              <a:rPr lang="zh-CN" altLang="en-US" smtClean="0"/>
              <a:t>可知</a:t>
            </a:r>
            <a:r>
              <a:rPr lang="en-US" altLang="zh-CN" smtClean="0"/>
              <a:t>X,Y</a:t>
            </a:r>
            <a:r>
              <a:rPr lang="zh-CN" altLang="en-US" smtClean="0"/>
              <a:t>不独立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5952D75-342C-49BF-8C3B-86216382A7CE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E6BB3-BDD7-4762-9279-7B0FF4E179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02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7EFED-A7F4-4627-A684-A1247867D5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1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7EFED-A7F4-4627-A684-A1247867D5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DA512-1BEE-4EF3-A9AB-99A4F8FCF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17EFED-A7F4-4627-A684-A1247867D5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46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4.wmf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7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47.wmf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6" name="AutoShape 6"/>
          <p:cNvSpPr>
            <a:spLocks noChangeArrowheads="1"/>
          </p:cNvSpPr>
          <p:nvPr/>
        </p:nvSpPr>
        <p:spPr bwMode="auto">
          <a:xfrm>
            <a:off x="2411413" y="4005064"/>
            <a:ext cx="4248150" cy="1583184"/>
          </a:xfrm>
          <a:prstGeom prst="wedgeRectCallout">
            <a:avLst>
              <a:gd name="adj1" fmla="val -39199"/>
              <a:gd name="adj2" fmla="val -1948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两事件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独立的定义是：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若 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AB</a:t>
            </a:r>
            <a:r>
              <a:rPr kumimoji="1" lang="en-US" altLang="zh-CN" sz="2800" b="1" dirty="0">
                <a:latin typeface="Times New Roman" pitchFamily="18" charset="0"/>
              </a:rPr>
              <a:t>)=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则称事件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zh-CN" altLang="en-US" sz="2800" b="1" dirty="0">
                <a:latin typeface="Times New Roman" pitchFamily="18" charset="0"/>
              </a:rPr>
              <a:t>独立 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8" y="1628800"/>
            <a:ext cx="7239000" cy="2097088"/>
            <a:chOff x="624" y="960"/>
            <a:chExt cx="4560" cy="1321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672" y="960"/>
              <a:ext cx="4512" cy="132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624" y="960"/>
              <a:ext cx="4446" cy="3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itchFamily="18" charset="0"/>
                </a:rPr>
                <a:t>     </a:t>
              </a:r>
              <a:r>
                <a:rPr kumimoji="1" lang="zh-CN" altLang="en-US" sz="3200" b="1" dirty="0">
                  <a:latin typeface="Times New Roman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zh-CN" altLang="en-US" sz="3200" b="1" dirty="0">
                  <a:latin typeface="Times New Roman" pitchFamily="18" charset="0"/>
                </a:rPr>
                <a:t>是两个</a:t>
              </a:r>
              <a:r>
                <a:rPr kumimoji="1" lang="en-US" altLang="zh-CN" sz="3200" b="1" i="1" dirty="0" err="1" smtClean="0">
                  <a:latin typeface="Times New Roman" pitchFamily="18" charset="0"/>
                </a:rPr>
                <a:t>r.v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若</a:t>
              </a:r>
              <a:r>
                <a:rPr kumimoji="1" lang="zh-CN" altLang="en-US" sz="3200" b="1" dirty="0">
                  <a:latin typeface="Times New Roman" pitchFamily="18" charset="0"/>
                </a:rPr>
                <a:t>对任意的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x</a:t>
              </a:r>
              <a:r>
                <a:rPr kumimoji="1" lang="en-US" altLang="zh-CN" sz="3200" b="1" dirty="0" err="1">
                  <a:latin typeface="Times New Roman" pitchFamily="18" charset="0"/>
                </a:rPr>
                <a:t>,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y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有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238591"/>
                </p:ext>
              </p:extLst>
            </p:nvPr>
          </p:nvGraphicFramePr>
          <p:xfrm>
            <a:off x="974" y="1414"/>
            <a:ext cx="410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公式" r:id="rId3" imgW="2308824" imgH="190428" progId="Equation.3">
                    <p:embed/>
                  </p:oleObj>
                </mc:Choice>
                <mc:Fallback>
                  <p:oleObj name="公式" r:id="rId3" imgW="2308824" imgH="19042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414"/>
                          <a:ext cx="410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Rectangle 11"/>
            <p:cNvSpPr>
              <a:spLocks noChangeArrowheads="1"/>
            </p:cNvSpPr>
            <p:nvPr/>
          </p:nvSpPr>
          <p:spPr bwMode="auto">
            <a:xfrm>
              <a:off x="816" y="1822"/>
              <a:ext cx="2327" cy="36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itchFamily="18" charset="0"/>
                </a:rPr>
                <a:t>  </a:t>
              </a:r>
              <a:r>
                <a:rPr kumimoji="1" lang="zh-CN" altLang="en-US" sz="3200" b="1" dirty="0">
                  <a:latin typeface="Times New Roman" pitchFamily="18" charset="0"/>
                </a:rPr>
                <a:t>则称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zh-CN" altLang="zh-CN" sz="3200" b="1" dirty="0">
                  <a:solidFill>
                    <a:srgbClr val="0000FF"/>
                  </a:solidFill>
                  <a:latin typeface="Times New Roman" pitchFamily="18" charset="0"/>
                </a:rPr>
                <a:t>相互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Times New Roman" pitchFamily="18" charset="0"/>
                </a:rPr>
                <a:t>独立 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1331913" y="977355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两随机变量独立的</a:t>
            </a:r>
            <a:r>
              <a:rPr kumimoji="1" lang="zh-CN" altLang="en-US" sz="3200" b="1" dirty="0" smtClean="0">
                <a:latin typeface="Times New Roman" pitchFamily="18" charset="0"/>
              </a:rPr>
              <a:t>定义：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§3.4  </a:t>
            </a:r>
            <a:r>
              <a:rPr lang="zh-CN" altLang="en-US" dirty="0"/>
              <a:t>随机变量的</a:t>
            </a:r>
            <a:r>
              <a:rPr lang="zh-CN" altLang="en-US" dirty="0" smtClean="0"/>
              <a:t>独立性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 autoUpdateAnimBg="0"/>
      <p:bldP spid="10753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827584" y="1203325"/>
            <a:ext cx="3800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由图知边缘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000562"/>
              </p:ext>
            </p:extLst>
          </p:nvPr>
        </p:nvGraphicFramePr>
        <p:xfrm>
          <a:off x="1043608" y="1844824"/>
          <a:ext cx="4420768" cy="13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公式" r:id="rId4" imgW="1942920" imgH="482400" progId="Equation.3">
                  <p:embed/>
                </p:oleObj>
              </mc:Choice>
              <mc:Fallback>
                <p:oleObj name="公式" r:id="rId4" imgW="194292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44824"/>
                        <a:ext cx="4420768" cy="130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65913"/>
              </p:ext>
            </p:extLst>
          </p:nvPr>
        </p:nvGraphicFramePr>
        <p:xfrm>
          <a:off x="1043608" y="3212976"/>
          <a:ext cx="3791907" cy="131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公式" r:id="rId6" imgW="1574640" imgH="482400" progId="Equation.3">
                  <p:embed/>
                </p:oleObj>
              </mc:Choice>
              <mc:Fallback>
                <p:oleObj name="公式" r:id="rId6" imgW="1574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12976"/>
                        <a:ext cx="3791907" cy="131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684213" y="4653136"/>
            <a:ext cx="1870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95775"/>
              </p:ext>
            </p:extLst>
          </p:nvPr>
        </p:nvGraphicFramePr>
        <p:xfrm>
          <a:off x="1979613" y="4724574"/>
          <a:ext cx="3816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8" imgW="3550824" imgH="457200" progId="Equation.3">
                  <p:embed/>
                </p:oleObj>
              </mc:Choice>
              <mc:Fallback>
                <p:oleObj name="Equation" r:id="rId8" imgW="3550824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24574"/>
                        <a:ext cx="3816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685800" y="5517232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不独立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156325" y="1168896"/>
            <a:ext cx="2743200" cy="3048000"/>
            <a:chOff x="3802" y="480"/>
            <a:chExt cx="1728" cy="1920"/>
          </a:xfrm>
        </p:grpSpPr>
        <p:grpSp>
          <p:nvGrpSpPr>
            <p:cNvPr id="10255" name="Group 9"/>
            <p:cNvGrpSpPr>
              <a:grpSpLocks/>
            </p:cNvGrpSpPr>
            <p:nvPr/>
          </p:nvGrpSpPr>
          <p:grpSpPr bwMode="auto">
            <a:xfrm>
              <a:off x="3802" y="480"/>
              <a:ext cx="1728" cy="1920"/>
              <a:chOff x="3802" y="480"/>
              <a:chExt cx="1728" cy="1920"/>
            </a:xfrm>
          </p:grpSpPr>
          <p:sp>
            <p:nvSpPr>
              <p:cNvPr id="10257" name="Text Box 10"/>
              <p:cNvSpPr txBox="1">
                <a:spLocks noChangeArrowheads="1"/>
              </p:cNvSpPr>
              <p:nvPr/>
            </p:nvSpPr>
            <p:spPr bwMode="auto">
              <a:xfrm>
                <a:off x="4896" y="169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grpSp>
            <p:nvGrpSpPr>
              <p:cNvPr id="10258" name="Group 11"/>
              <p:cNvGrpSpPr>
                <a:grpSpLocks/>
              </p:cNvGrpSpPr>
              <p:nvPr/>
            </p:nvGrpSpPr>
            <p:grpSpPr bwMode="auto">
              <a:xfrm>
                <a:off x="3802" y="480"/>
                <a:ext cx="1728" cy="1920"/>
                <a:chOff x="3802" y="480"/>
                <a:chExt cx="1728" cy="1920"/>
              </a:xfrm>
            </p:grpSpPr>
            <p:sp>
              <p:nvSpPr>
                <p:cNvPr id="10259" name="Line 12"/>
                <p:cNvSpPr>
                  <a:spLocks noChangeShapeType="1"/>
                </p:cNvSpPr>
                <p:nvPr/>
              </p:nvSpPr>
              <p:spPr bwMode="auto">
                <a:xfrm>
                  <a:off x="3802" y="1728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26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282" y="480"/>
                  <a:ext cx="0" cy="19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2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46" y="76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10262" name="AutoShape 15" descr="宽上对角线"/>
                <p:cNvSpPr>
                  <a:spLocks noChangeArrowheads="1"/>
                </p:cNvSpPr>
                <p:nvPr/>
              </p:nvSpPr>
              <p:spPr bwMode="auto">
                <a:xfrm rot="5400000">
                  <a:off x="4311" y="960"/>
                  <a:ext cx="720" cy="768"/>
                </a:xfrm>
                <a:prstGeom prst="rtTriangle">
                  <a:avLst/>
                </a:prstGeom>
                <a:pattFill prst="wdUpDiag">
                  <a:fgClr>
                    <a:srgbClr val="00B05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5053" y="96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7588250" y="1245096"/>
            <a:ext cx="0" cy="3048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6216650" y="2540496"/>
            <a:ext cx="25908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971600" y="90779"/>
            <a:ext cx="5472114" cy="1249989"/>
            <a:chOff x="384" y="1674"/>
            <a:chExt cx="3447" cy="627"/>
          </a:xfrm>
        </p:grpSpPr>
        <p:graphicFrame>
          <p:nvGraphicFramePr>
            <p:cNvPr id="102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342767"/>
                </p:ext>
              </p:extLst>
            </p:nvPr>
          </p:nvGraphicFramePr>
          <p:xfrm>
            <a:off x="806" y="1674"/>
            <a:ext cx="3025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8" name="公式" r:id="rId10" imgW="2234880" imgH="457200" progId="Equation.3">
                    <p:embed/>
                  </p:oleObj>
                </mc:Choice>
                <mc:Fallback>
                  <p:oleObj name="公式" r:id="rId10" imgW="22348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674"/>
                          <a:ext cx="3025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21"/>
            <p:cNvSpPr txBox="1">
              <a:spLocks noChangeArrowheads="1"/>
            </p:cNvSpPr>
            <p:nvPr/>
          </p:nvSpPr>
          <p:spPr bwMode="auto">
            <a:xfrm>
              <a:off x="384" y="1792"/>
              <a:ext cx="45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(2)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3" grpId="0" autoUpdateAnimBg="0"/>
      <p:bldP spid="135175" grpId="0" autoUpdateAnimBg="0"/>
      <p:bldP spid="135185" grpId="0" animBg="1"/>
      <p:bldP spid="1351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23528" y="116632"/>
            <a:ext cx="8424936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dirty="0" smtClean="0">
                <a:latin typeface="Verdana" pitchFamily="34" charset="0"/>
              </a:rPr>
              <a:t>例</a:t>
            </a:r>
            <a:r>
              <a:rPr kumimoji="1" lang="zh-CN" altLang="en-US" sz="3200" dirty="0" smtClean="0">
                <a:latin typeface="Times New Roman" pitchFamily="18" charset="0"/>
              </a:rPr>
              <a:t>设</a:t>
            </a:r>
            <a:r>
              <a:rPr kumimoji="1" lang="zh-CN" altLang="en-US" sz="3200" dirty="0">
                <a:latin typeface="Times New Roman" pitchFamily="18" charset="0"/>
              </a:rPr>
              <a:t>随机变量 </a:t>
            </a:r>
            <a:r>
              <a:rPr kumimoji="1" lang="en-US" altLang="en-US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</a:rPr>
              <a:t>在 </a:t>
            </a:r>
            <a:r>
              <a:rPr kumimoji="1" lang="en-US" altLang="zh-CN" sz="3200" dirty="0">
                <a:latin typeface="Times New Roman" pitchFamily="18" charset="0"/>
              </a:rPr>
              <a:t>1,2,3</a:t>
            </a:r>
            <a:r>
              <a:rPr kumimoji="1" lang="zh-CN" altLang="en-US" sz="3200" dirty="0">
                <a:latin typeface="Times New Roman" pitchFamily="18" charset="0"/>
              </a:rPr>
              <a:t>三个数中等可能地取值，另一个随机变量</a:t>
            </a:r>
            <a:r>
              <a:rPr kumimoji="1" lang="zh-CN" altLang="en-US" sz="3200" i="1" dirty="0">
                <a:latin typeface="Times New Roman" pitchFamily="18" charset="0"/>
              </a:rPr>
              <a:t> </a:t>
            </a:r>
            <a:r>
              <a:rPr kumimoji="1" lang="en-US" altLang="en-US" sz="3200" i="1" dirty="0">
                <a:latin typeface="Times New Roman" pitchFamily="18" charset="0"/>
              </a:rPr>
              <a:t>Y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</a:rPr>
              <a:t>在</a:t>
            </a:r>
            <a:r>
              <a:rPr kumimoji="1" lang="en-US" altLang="zh-CN" sz="3200" dirty="0">
                <a:latin typeface="Times New Roman" pitchFamily="18" charset="0"/>
              </a:rPr>
              <a:t>1~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</a:rPr>
              <a:t>中等可能地取一整数值，试问 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</a:rPr>
              <a:t>, </a:t>
            </a:r>
            <a:r>
              <a:rPr kumimoji="1" lang="en-US" altLang="zh-CN" sz="3200" i="1" dirty="0">
                <a:latin typeface="Times New Roman" pitchFamily="18" charset="0"/>
              </a:rPr>
              <a:t>Y </a:t>
            </a:r>
            <a:r>
              <a:rPr kumimoji="1" lang="zh-CN" altLang="zh-CN" sz="3200" dirty="0">
                <a:latin typeface="Times New Roman" pitchFamily="18" charset="0"/>
              </a:rPr>
              <a:t>的独立性。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349589"/>
              </p:ext>
            </p:extLst>
          </p:nvPr>
        </p:nvGraphicFramePr>
        <p:xfrm>
          <a:off x="2268538" y="1844675"/>
          <a:ext cx="4968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3" name="公式" r:id="rId3" imgW="1927800" imgH="198192" progId="Equation.3">
                  <p:embed/>
                </p:oleObj>
              </mc:Choice>
              <mc:Fallback>
                <p:oleObj name="公式" r:id="rId3" imgW="1927800" imgH="1981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4968875" cy="5492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2349500"/>
            <a:ext cx="6840537" cy="4508500"/>
            <a:chOff x="521" y="754"/>
            <a:chExt cx="4889" cy="3040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" name="文档" r:id="rId5" imgW="9921312" imgH="7094148" progId="Word.Document.8">
                    <p:embed/>
                  </p:oleObj>
                </mc:Choice>
                <mc:Fallback>
                  <p:oleObj name="文档" r:id="rId5" imgW="9921312" imgH="7094148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Line 6"/>
            <p:cNvSpPr>
              <a:spLocks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68" name="Object 8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5" name="公式" r:id="rId7" imgW="228600" imgH="241300" progId="Equation.3">
                    <p:embed/>
                  </p:oleObj>
                </mc:Choice>
                <mc:Fallback>
                  <p:oleObj name="公式" r:id="rId7" imgW="2286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9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6" name="公式" r:id="rId9" imgW="215806" imgH="228501" progId="Equation.3">
                    <p:embed/>
                  </p:oleObj>
                </mc:Choice>
                <mc:Fallback>
                  <p:oleObj name="公式" r:id="rId9" imgW="215806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10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7" name="公式" r:id="rId11" imgW="139639" imgH="393529" progId="Equation.3">
                    <p:embed/>
                  </p:oleObj>
                </mc:Choice>
                <mc:Fallback>
                  <p:oleObj name="公式" r:id="rId11" imgW="139639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1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8" name="公式" r:id="rId13" imgW="139639" imgH="393529" progId="Equation.3">
                    <p:embed/>
                  </p:oleObj>
                </mc:Choice>
                <mc:Fallback>
                  <p:oleObj name="公式" r:id="rId13" imgW="139639" imgH="39352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12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9" name="公式" r:id="rId14" imgW="139639" imgH="393529" progId="Equation.3">
                    <p:embed/>
                  </p:oleObj>
                </mc:Choice>
                <mc:Fallback>
                  <p:oleObj name="公式" r:id="rId14" imgW="139639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3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0" name="公式" r:id="rId15" imgW="203112" imgH="393529" progId="Equation.3">
                    <p:embed/>
                  </p:oleObj>
                </mc:Choice>
                <mc:Fallback>
                  <p:oleObj name="公式" r:id="rId15" imgW="203112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4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" name="公式" r:id="rId17" imgW="203112" imgH="393529" progId="Equation.3">
                    <p:embed/>
                  </p:oleObj>
                </mc:Choice>
                <mc:Fallback>
                  <p:oleObj name="公式" r:id="rId17" imgW="203112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5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" name="公式" r:id="rId19" imgW="203112" imgH="393529" progId="Equation.3">
                    <p:embed/>
                  </p:oleObj>
                </mc:Choice>
                <mc:Fallback>
                  <p:oleObj name="公式" r:id="rId19" imgW="203112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4694" y="3249"/>
              <a:ext cx="2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37234" name="AutoShape 18"/>
          <p:cNvSpPr>
            <a:spLocks noChangeArrowheads="1"/>
          </p:cNvSpPr>
          <p:nvPr/>
        </p:nvSpPr>
        <p:spPr bwMode="auto">
          <a:xfrm>
            <a:off x="7545758" y="1618351"/>
            <a:ext cx="1584325" cy="609600"/>
          </a:xfrm>
          <a:prstGeom prst="wedgeRoundRectCallout">
            <a:avLst>
              <a:gd name="adj1" fmla="val -70763"/>
              <a:gd name="adj2" fmla="val -6784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dirty="0"/>
              <a:t>不独立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683568" y="260648"/>
            <a:ext cx="79930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 smtClean="0">
                <a:latin typeface="Arial" charset="0"/>
              </a:rPr>
              <a:t>例</a:t>
            </a:r>
            <a:r>
              <a:rPr kumimoji="1" lang="en-US" altLang="zh-CN" sz="3200" dirty="0" smtClean="0">
                <a:latin typeface="Arial" charset="0"/>
              </a:rPr>
              <a:t> </a:t>
            </a:r>
            <a:r>
              <a:rPr kumimoji="1" lang="zh-CN" altLang="en-US" sz="3200" dirty="0">
                <a:latin typeface="Arial" charset="0"/>
              </a:rPr>
              <a:t>箱子里装有</a:t>
            </a:r>
            <a:r>
              <a:rPr kumimoji="1" lang="en-US" altLang="zh-CN" sz="3200" dirty="0">
                <a:latin typeface="Times New Roman" pitchFamily="18" charset="0"/>
              </a:rPr>
              <a:t>4</a:t>
            </a:r>
            <a:r>
              <a:rPr kumimoji="1" lang="zh-CN" altLang="en-US" sz="3200" dirty="0">
                <a:latin typeface="Arial" charset="0"/>
              </a:rPr>
              <a:t>只白球和</a:t>
            </a:r>
            <a:r>
              <a:rPr kumimoji="1" lang="en-US" altLang="zh-CN" sz="3200" dirty="0">
                <a:latin typeface="Times New Roman" pitchFamily="18" charset="0"/>
              </a:rPr>
              <a:t>2</a:t>
            </a:r>
            <a:r>
              <a:rPr kumimoji="1" lang="zh-CN" altLang="en-US" sz="3200" dirty="0">
                <a:latin typeface="Arial" charset="0"/>
              </a:rPr>
              <a:t>只黑球，在其中随机地取两次，每次取一只</a:t>
            </a:r>
            <a:r>
              <a:rPr kumimoji="1" lang="en-US" altLang="zh-CN" sz="3200" dirty="0">
                <a:latin typeface="Arial" charset="0"/>
              </a:rPr>
              <a:t>. </a:t>
            </a:r>
            <a:r>
              <a:rPr kumimoji="1" lang="zh-CN" altLang="en-US" sz="3200" dirty="0">
                <a:latin typeface="Times New Roman" pitchFamily="18" charset="0"/>
              </a:rPr>
              <a:t>问 </a:t>
            </a:r>
            <a:r>
              <a:rPr kumimoji="1" lang="en-US" altLang="zh-CN" sz="3200" i="1" dirty="0">
                <a:latin typeface="Times New Roman" pitchFamily="18" charset="0"/>
              </a:rPr>
              <a:t>X</a:t>
            </a:r>
            <a:r>
              <a:rPr kumimoji="1" lang="zh-CN" altLang="en-US" sz="3200" dirty="0">
                <a:latin typeface="Times New Roman" pitchFamily="18" charset="0"/>
              </a:rPr>
              <a:t>，</a:t>
            </a:r>
            <a:r>
              <a:rPr kumimoji="1" lang="en-US" altLang="zh-CN" sz="3200" i="1" dirty="0">
                <a:latin typeface="Times New Roman" pitchFamily="18" charset="0"/>
              </a:rPr>
              <a:t>Y </a:t>
            </a:r>
            <a:r>
              <a:rPr kumimoji="1" lang="zh-CN" altLang="en-US" sz="3200" dirty="0">
                <a:latin typeface="Times New Roman" pitchFamily="18" charset="0"/>
              </a:rPr>
              <a:t>的独立性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  <a:endParaRPr kumimoji="1" lang="en-US" altLang="zh-CN" sz="3200" dirty="0">
              <a:latin typeface="Arial" charset="0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473420"/>
              </p:ext>
            </p:extLst>
          </p:nvPr>
        </p:nvGraphicFramePr>
        <p:xfrm>
          <a:off x="1763713" y="2132856"/>
          <a:ext cx="5184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3" imgW="2108200" imgH="482600" progId="Equation.3">
                  <p:embed/>
                </p:oleObj>
              </mc:Choice>
              <mc:Fallback>
                <p:oleObj name="公式" r:id="rId3" imgW="2108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32856"/>
                        <a:ext cx="51847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66837"/>
              </p:ext>
            </p:extLst>
          </p:nvPr>
        </p:nvGraphicFramePr>
        <p:xfrm>
          <a:off x="1908175" y="3645024"/>
          <a:ext cx="50419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公式" r:id="rId5" imgW="2070100" imgH="482600" progId="Equation.3">
                  <p:embed/>
                </p:oleObj>
              </mc:Choice>
              <mc:Fallback>
                <p:oleObj name="公式" r:id="rId5" imgW="2070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5024"/>
                        <a:ext cx="50419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258888" y="188640"/>
            <a:ext cx="323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</a:rPr>
              <a:t>（</a:t>
            </a:r>
            <a:r>
              <a:rPr kumimoji="1" lang="en-US" altLang="zh-CN" sz="3200">
                <a:latin typeface="Times New Roman" pitchFamily="18" charset="0"/>
              </a:rPr>
              <a:t>1</a:t>
            </a:r>
            <a:r>
              <a:rPr kumimoji="1" lang="zh-CN" altLang="en-US" sz="3200">
                <a:latin typeface="Times New Roman" pitchFamily="18" charset="0"/>
              </a:rPr>
              <a:t>）</a:t>
            </a:r>
            <a:r>
              <a:rPr kumimoji="1" lang="zh-CN" altLang="en-US" sz="3200">
                <a:latin typeface="Arial" charset="0"/>
              </a:rPr>
              <a:t>有放回抽样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980803"/>
            <a:ext cx="7708900" cy="5084762"/>
            <a:chOff x="384" y="958"/>
            <a:chExt cx="4992" cy="3170"/>
          </a:xfrm>
        </p:grpSpPr>
        <p:sp>
          <p:nvSpPr>
            <p:cNvPr id="13334" name="Line 4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Line 5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6" name="Line 6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7" name="Line 7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8" name="Line 8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9" name="Text Box 9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3340" name="Text Box 10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341" name="Line 11"/>
            <p:cNvSpPr>
              <a:spLocks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2" name="Line 12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47813" y="1268140"/>
            <a:ext cx="4672012" cy="3744913"/>
            <a:chOff x="930" y="935"/>
            <a:chExt cx="2943" cy="2359"/>
          </a:xfrm>
        </p:grpSpPr>
        <p:sp>
          <p:nvSpPr>
            <p:cNvPr id="13332" name="Text Box 14"/>
            <p:cNvSpPr txBox="1">
              <a:spLocks noChangeArrowheads="1"/>
            </p:cNvSpPr>
            <p:nvPr/>
          </p:nvSpPr>
          <p:spPr bwMode="auto">
            <a:xfrm>
              <a:off x="2245" y="935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0                 1</a:t>
              </a:r>
            </a:p>
          </p:txBody>
        </p:sp>
        <p:sp>
          <p:nvSpPr>
            <p:cNvPr id="13333" name="Text Box 15"/>
            <p:cNvSpPr txBox="1">
              <a:spLocks noChangeArrowheads="1"/>
            </p:cNvSpPr>
            <p:nvPr/>
          </p:nvSpPr>
          <p:spPr bwMode="auto">
            <a:xfrm>
              <a:off x="930" y="1661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</a:t>
              </a: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 </a:t>
              </a:r>
            </a:p>
            <a:p>
              <a:pPr eaLnBrk="1" hangingPunct="1"/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3320" name="Object 16"/>
            <p:cNvGraphicFramePr>
              <a:graphicFrameLocks noChangeAspect="1"/>
            </p:cNvGraphicFramePr>
            <p:nvPr/>
          </p:nvGraphicFramePr>
          <p:xfrm>
            <a:off x="2245" y="1480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3" name="公式" r:id="rId3" imgW="139639" imgH="393529" progId="Equation.3">
                    <p:embed/>
                  </p:oleObj>
                </mc:Choice>
                <mc:Fallback>
                  <p:oleObj name="公式" r:id="rId3" imgW="139639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480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7"/>
            <p:cNvGraphicFramePr>
              <a:graphicFrameLocks noChangeAspect="1"/>
            </p:cNvGraphicFramePr>
            <p:nvPr/>
          </p:nvGraphicFramePr>
          <p:xfrm>
            <a:off x="2290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4" name="公式" r:id="rId5" imgW="152334" imgH="393529" progId="Equation.3">
                    <p:embed/>
                  </p:oleObj>
                </mc:Choice>
                <mc:Fallback>
                  <p:oleObj name="公式" r:id="rId5" imgW="152334" imgH="39352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8"/>
            <p:cNvGraphicFramePr>
              <a:graphicFrameLocks noChangeAspect="1"/>
            </p:cNvGraphicFramePr>
            <p:nvPr/>
          </p:nvGraphicFramePr>
          <p:xfrm>
            <a:off x="3560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5" name="公式" r:id="rId7" imgW="152334" imgH="393529" progId="Equation.3">
                    <p:embed/>
                  </p:oleObj>
                </mc:Choice>
                <mc:Fallback>
                  <p:oleObj name="公式" r:id="rId7" imgW="152334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9"/>
            <p:cNvGraphicFramePr>
              <a:graphicFrameLocks noChangeAspect="1"/>
            </p:cNvGraphicFramePr>
            <p:nvPr/>
          </p:nvGraphicFramePr>
          <p:xfrm>
            <a:off x="3560" y="1525"/>
            <a:ext cx="29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6" name="公式" r:id="rId9" imgW="152334" imgH="393529" progId="Equation.3">
                    <p:embed/>
                  </p:oleObj>
                </mc:Choice>
                <mc:Fallback>
                  <p:oleObj name="公式" r:id="rId9" imgW="152334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525"/>
                          <a:ext cx="29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308850" y="1196703"/>
            <a:ext cx="652463" cy="3744912"/>
            <a:chOff x="4649" y="935"/>
            <a:chExt cx="411" cy="2359"/>
          </a:xfrm>
        </p:grpSpPr>
        <p:graphicFrame>
          <p:nvGraphicFramePr>
            <p:cNvPr id="13317" name="Object 21"/>
            <p:cNvGraphicFramePr>
              <a:graphicFrameLocks noChangeAspect="1"/>
            </p:cNvGraphicFramePr>
            <p:nvPr/>
          </p:nvGraphicFramePr>
          <p:xfrm>
            <a:off x="4694" y="1525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7" name="公式" r:id="rId11" imgW="139639" imgH="393529" progId="Equation.3">
                    <p:embed/>
                  </p:oleObj>
                </mc:Choice>
                <mc:Fallback>
                  <p:oleObj name="公式" r:id="rId11" imgW="139639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25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22"/>
            <p:cNvGraphicFramePr>
              <a:graphicFrameLocks noChangeAspect="1"/>
            </p:cNvGraphicFramePr>
            <p:nvPr/>
          </p:nvGraphicFramePr>
          <p:xfrm>
            <a:off x="4728" y="2523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8" name="公式" r:id="rId13" imgW="152334" imgH="393529" progId="Equation.3">
                    <p:embed/>
                  </p:oleObj>
                </mc:Choice>
                <mc:Fallback>
                  <p:oleObj name="公式" r:id="rId13" imgW="152334" imgH="39352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23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23"/>
            <p:cNvGraphicFramePr>
              <a:graphicFrameLocks noChangeAspect="1"/>
            </p:cNvGraphicFramePr>
            <p:nvPr/>
          </p:nvGraphicFramePr>
          <p:xfrm>
            <a:off x="4649" y="935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9" name="公式" r:id="rId15" imgW="215806" imgH="228501" progId="Equation.3">
                    <p:embed/>
                  </p:oleObj>
                </mc:Choice>
                <mc:Fallback>
                  <p:oleObj name="公式" r:id="rId15" imgW="215806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35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476375" y="4984478"/>
            <a:ext cx="6407150" cy="1081087"/>
            <a:chOff x="918" y="3475"/>
            <a:chExt cx="4036" cy="681"/>
          </a:xfrm>
        </p:grpSpPr>
        <p:graphicFrame>
          <p:nvGraphicFramePr>
            <p:cNvPr id="13314" name="Object 25"/>
            <p:cNvGraphicFramePr>
              <a:graphicFrameLocks noChangeAspect="1"/>
            </p:cNvGraphicFramePr>
            <p:nvPr/>
          </p:nvGraphicFramePr>
          <p:xfrm>
            <a:off x="3606" y="3475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0" name="公式" r:id="rId17" imgW="152334" imgH="393529" progId="Equation.3">
                    <p:embed/>
                  </p:oleObj>
                </mc:Choice>
                <mc:Fallback>
                  <p:oleObj name="公式" r:id="rId17" imgW="152334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475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26"/>
            <p:cNvGraphicFramePr>
              <a:graphicFrameLocks noChangeAspect="1"/>
            </p:cNvGraphicFramePr>
            <p:nvPr/>
          </p:nvGraphicFramePr>
          <p:xfrm>
            <a:off x="2290" y="3475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" name="公式" r:id="rId19" imgW="139639" imgH="393529" progId="Equation.3">
                    <p:embed/>
                  </p:oleObj>
                </mc:Choice>
                <mc:Fallback>
                  <p:oleObj name="公式" r:id="rId19" imgW="139639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475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Text Box 27"/>
            <p:cNvSpPr txBox="1">
              <a:spLocks noChangeArrowheads="1"/>
            </p:cNvSpPr>
            <p:nvPr/>
          </p:nvSpPr>
          <p:spPr bwMode="auto">
            <a:xfrm>
              <a:off x="4694" y="356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3316" name="Object 28"/>
            <p:cNvGraphicFramePr>
              <a:graphicFrameLocks noChangeAspect="1"/>
            </p:cNvGraphicFramePr>
            <p:nvPr/>
          </p:nvGraphicFramePr>
          <p:xfrm>
            <a:off x="918" y="3554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" name="公式" r:id="rId20" imgW="228600" imgH="241300" progId="Equation.3">
                    <p:embed/>
                  </p:oleObj>
                </mc:Choice>
                <mc:Fallback>
                  <p:oleObj name="公式" r:id="rId20" imgW="228600" imgH="241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554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69" name="AutoShape 29"/>
          <p:cNvSpPr>
            <a:spLocks noChangeArrowheads="1"/>
          </p:cNvSpPr>
          <p:nvPr/>
        </p:nvSpPr>
        <p:spPr bwMode="auto">
          <a:xfrm>
            <a:off x="5867400" y="188640"/>
            <a:ext cx="1584325" cy="609600"/>
          </a:xfrm>
          <a:prstGeom prst="wedgeRoundRectCallout">
            <a:avLst>
              <a:gd name="adj1" fmla="val -92282"/>
              <a:gd name="adj2" fmla="val 2916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AutoShape 2"/>
          <p:cNvSpPr>
            <a:spLocks noChangeArrowheads="1"/>
          </p:cNvSpPr>
          <p:nvPr/>
        </p:nvSpPr>
        <p:spPr bwMode="auto">
          <a:xfrm>
            <a:off x="6443663" y="188640"/>
            <a:ext cx="1584325" cy="609600"/>
          </a:xfrm>
          <a:prstGeom prst="wedgeRoundRectCallout">
            <a:avLst>
              <a:gd name="adj1" fmla="val -100903"/>
              <a:gd name="adj2" fmla="val 4296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不独立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331913" y="333103"/>
            <a:ext cx="3232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</a:rPr>
              <a:t>（</a:t>
            </a:r>
            <a:r>
              <a:rPr kumimoji="1" lang="en-US" altLang="zh-CN" sz="3200">
                <a:latin typeface="Times New Roman" pitchFamily="18" charset="0"/>
              </a:rPr>
              <a:t>2</a:t>
            </a:r>
            <a:r>
              <a:rPr kumimoji="1" lang="zh-CN" altLang="en-US" sz="3200">
                <a:latin typeface="Times New Roman" pitchFamily="18" charset="0"/>
              </a:rPr>
              <a:t>）</a:t>
            </a:r>
            <a:r>
              <a:rPr kumimoji="1" lang="zh-CN" altLang="en-US" sz="3200">
                <a:latin typeface="Arial" charset="0"/>
              </a:rPr>
              <a:t>不放回抽样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1053828"/>
            <a:ext cx="7708900" cy="5084762"/>
            <a:chOff x="384" y="958"/>
            <a:chExt cx="4992" cy="3170"/>
          </a:xfrm>
        </p:grpSpPr>
        <p:sp>
          <p:nvSpPr>
            <p:cNvPr id="14358" name="Line 5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7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8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9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0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4364" name="Text Box 11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365" name="Line 12"/>
            <p:cNvSpPr>
              <a:spLocks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13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67625" y="1320528"/>
            <a:ext cx="652463" cy="4818062"/>
            <a:chOff x="4785" y="1071"/>
            <a:chExt cx="411" cy="3035"/>
          </a:xfrm>
        </p:grpSpPr>
        <p:graphicFrame>
          <p:nvGraphicFramePr>
            <p:cNvPr id="14345" name="Object 15"/>
            <p:cNvGraphicFramePr>
              <a:graphicFrameLocks noChangeAspect="1"/>
            </p:cNvGraphicFramePr>
            <p:nvPr/>
          </p:nvGraphicFramePr>
          <p:xfrm>
            <a:off x="4830" y="1661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7" name="公式" r:id="rId3" imgW="139639" imgH="393529" progId="Equation.3">
                    <p:embed/>
                  </p:oleObj>
                </mc:Choice>
                <mc:Fallback>
                  <p:oleObj name="公式" r:id="rId3" imgW="139639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61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6"/>
            <p:cNvGraphicFramePr>
              <a:graphicFrameLocks noChangeAspect="1"/>
            </p:cNvGraphicFramePr>
            <p:nvPr/>
          </p:nvGraphicFramePr>
          <p:xfrm>
            <a:off x="486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8" name="公式" r:id="rId5" imgW="152334" imgH="393529" progId="Equation.3">
                    <p:embed/>
                  </p:oleObj>
                </mc:Choice>
                <mc:Fallback>
                  <p:oleObj name="公式" r:id="rId5" imgW="152334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4830" y="370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4347" name="Object 18"/>
            <p:cNvGraphicFramePr>
              <a:graphicFrameLocks noChangeAspect="1"/>
            </p:cNvGraphicFramePr>
            <p:nvPr/>
          </p:nvGraphicFramePr>
          <p:xfrm>
            <a:off x="4785" y="1071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9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071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763713" y="5057503"/>
            <a:ext cx="4686300" cy="1081087"/>
            <a:chOff x="1054" y="3611"/>
            <a:chExt cx="2952" cy="681"/>
          </a:xfrm>
        </p:grpSpPr>
        <p:graphicFrame>
          <p:nvGraphicFramePr>
            <p:cNvPr id="14342" name="Object 20"/>
            <p:cNvGraphicFramePr>
              <a:graphicFrameLocks noChangeAspect="1"/>
            </p:cNvGraphicFramePr>
            <p:nvPr/>
          </p:nvGraphicFramePr>
          <p:xfrm>
            <a:off x="3742" y="3611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0" name="公式" r:id="rId9" imgW="152334" imgH="393529" progId="Equation.3">
                    <p:embed/>
                  </p:oleObj>
                </mc:Choice>
                <mc:Fallback>
                  <p:oleObj name="公式" r:id="rId9" imgW="152334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11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21"/>
            <p:cNvGraphicFramePr>
              <a:graphicFrameLocks noChangeAspect="1"/>
            </p:cNvGraphicFramePr>
            <p:nvPr/>
          </p:nvGraphicFramePr>
          <p:xfrm>
            <a:off x="2426" y="3611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1" name="公式" r:id="rId11" imgW="139639" imgH="393529" progId="Equation.3">
                    <p:embed/>
                  </p:oleObj>
                </mc:Choice>
                <mc:Fallback>
                  <p:oleObj name="公式" r:id="rId11" imgW="139639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611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22"/>
            <p:cNvGraphicFramePr>
              <a:graphicFrameLocks noChangeAspect="1"/>
            </p:cNvGraphicFramePr>
            <p:nvPr/>
          </p:nvGraphicFramePr>
          <p:xfrm>
            <a:off x="1054" y="3690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2" name="公式" r:id="rId12" imgW="228600" imgH="241300" progId="Equation.3">
                    <p:embed/>
                  </p:oleObj>
                </mc:Choice>
                <mc:Fallback>
                  <p:oleObj name="公式" r:id="rId12" imgW="228600" imgH="241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3690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763713" y="1269728"/>
            <a:ext cx="4733925" cy="3816350"/>
            <a:chOff x="1066" y="1071"/>
            <a:chExt cx="2982" cy="2404"/>
          </a:xfrm>
        </p:grpSpPr>
        <p:sp>
          <p:nvSpPr>
            <p:cNvPr id="14355" name="Text Box 24"/>
            <p:cNvSpPr txBox="1">
              <a:spLocks noChangeArrowheads="1"/>
            </p:cNvSpPr>
            <p:nvPr/>
          </p:nvSpPr>
          <p:spPr bwMode="auto">
            <a:xfrm>
              <a:off x="2381" y="1071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0                 1</a:t>
              </a:r>
            </a:p>
          </p:txBody>
        </p:sp>
        <p:sp>
          <p:nvSpPr>
            <p:cNvPr id="14356" name="Text Box 25"/>
            <p:cNvSpPr txBox="1">
              <a:spLocks noChangeArrowheads="1"/>
            </p:cNvSpPr>
            <p:nvPr/>
          </p:nvSpPr>
          <p:spPr bwMode="auto">
            <a:xfrm>
              <a:off x="1066" y="1797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</a:t>
              </a: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 </a:t>
              </a:r>
            </a:p>
            <a:p>
              <a:pPr eaLnBrk="1" hangingPunct="1"/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4338" name="Object 26"/>
            <p:cNvGraphicFramePr>
              <a:graphicFrameLocks noChangeAspect="1"/>
            </p:cNvGraphicFramePr>
            <p:nvPr/>
          </p:nvGraphicFramePr>
          <p:xfrm>
            <a:off x="2319" y="1616"/>
            <a:ext cx="3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3" name="公式" r:id="rId14" imgW="203112" imgH="393529" progId="Equation.3">
                    <p:embed/>
                  </p:oleObj>
                </mc:Choice>
                <mc:Fallback>
                  <p:oleObj name="公式" r:id="rId14" imgW="203112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616"/>
                          <a:ext cx="3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27"/>
            <p:cNvGraphicFramePr>
              <a:graphicFrameLocks noChangeAspect="1"/>
            </p:cNvGraphicFramePr>
            <p:nvPr/>
          </p:nvGraphicFramePr>
          <p:xfrm>
            <a:off x="2336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4" name="公式" r:id="rId16" imgW="203112" imgH="393529" progId="Equation.3">
                    <p:embed/>
                  </p:oleObj>
                </mc:Choice>
                <mc:Fallback>
                  <p:oleObj name="公式" r:id="rId16" imgW="203112" imgH="39352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28"/>
            <p:cNvGraphicFramePr>
              <a:graphicFrameLocks noChangeAspect="1"/>
            </p:cNvGraphicFramePr>
            <p:nvPr/>
          </p:nvGraphicFramePr>
          <p:xfrm>
            <a:off x="3647" y="1661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5" name="公式" r:id="rId18" imgW="203112" imgH="393529" progId="Equation.3">
                    <p:embed/>
                  </p:oleObj>
                </mc:Choice>
                <mc:Fallback>
                  <p:oleObj name="公式" r:id="rId18" imgW="203112" imgH="39352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661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29"/>
            <p:cNvGraphicFramePr>
              <a:graphicFrameLocks noChangeAspect="1"/>
            </p:cNvGraphicFramePr>
            <p:nvPr/>
          </p:nvGraphicFramePr>
          <p:xfrm>
            <a:off x="3651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6" name="公式" r:id="rId19" imgW="203112" imgH="393529" progId="Equation.3">
                    <p:embed/>
                  </p:oleObj>
                </mc:Choice>
                <mc:Fallback>
                  <p:oleObj name="公式" r:id="rId19" imgW="203112" imgH="39352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1403350" y="332656"/>
            <a:ext cx="3583032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用分布函数表示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即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6013" y="1268761"/>
            <a:ext cx="7173912" cy="2087563"/>
            <a:chOff x="720" y="1480"/>
            <a:chExt cx="4519" cy="1315"/>
          </a:xfrm>
        </p:grpSpPr>
        <p:sp>
          <p:nvSpPr>
            <p:cNvPr id="2055" name="AutoShape 5"/>
            <p:cNvSpPr>
              <a:spLocks noChangeArrowheads="1"/>
            </p:cNvSpPr>
            <p:nvPr/>
          </p:nvSpPr>
          <p:spPr bwMode="auto">
            <a:xfrm>
              <a:off x="720" y="1480"/>
              <a:ext cx="4519" cy="1315"/>
            </a:xfrm>
            <a:prstGeom prst="wedgeRectCallout">
              <a:avLst>
                <a:gd name="adj1" fmla="val -28778"/>
                <a:gd name="adj2" fmla="val 5013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itchFamily="18" charset="0"/>
              </a:endParaRPr>
            </a:p>
          </p:txBody>
        </p:sp>
        <p:graphicFrame>
          <p:nvGraphicFramePr>
            <p:cNvPr id="20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115519"/>
                </p:ext>
              </p:extLst>
            </p:nvPr>
          </p:nvGraphicFramePr>
          <p:xfrm>
            <a:off x="1527" y="1888"/>
            <a:ext cx="258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3" imgW="1447560" imgH="228600" progId="Equation.DSMT4">
                    <p:embed/>
                  </p:oleObj>
                </mc:Choice>
                <mc:Fallback>
                  <p:oleObj name="Equation" r:id="rId3" imgW="14475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1888"/>
                          <a:ext cx="258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839" y="1480"/>
              <a:ext cx="4335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设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,</a:t>
              </a:r>
              <a:r>
                <a:rPr kumimoji="1" lang="en-US" altLang="zh-CN" sz="3200" b="1" i="1" dirty="0">
                  <a:latin typeface="Times New Roman" pitchFamily="18" charset="0"/>
                </a:rPr>
                <a:t>Y </a:t>
              </a:r>
              <a:r>
                <a:rPr kumimoji="1" lang="zh-CN" altLang="en-US" sz="3200" b="1" dirty="0">
                  <a:latin typeface="Times New Roman" pitchFamily="18" charset="0"/>
                </a:rPr>
                <a:t>是两个</a:t>
              </a:r>
              <a:r>
                <a:rPr kumimoji="1" lang="en-US" altLang="zh-CN" sz="3200" b="1" i="1" dirty="0" err="1" smtClean="0">
                  <a:latin typeface="Times New Roman" pitchFamily="18" charset="0"/>
                </a:rPr>
                <a:t>r.v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, </a:t>
              </a:r>
              <a:r>
                <a:rPr kumimoji="1" lang="zh-CN" altLang="en-US" sz="3200" b="1" dirty="0" smtClean="0">
                  <a:latin typeface="Times New Roman" pitchFamily="18" charset="0"/>
                </a:rPr>
                <a:t>若</a:t>
              </a:r>
              <a:r>
                <a:rPr kumimoji="1" lang="zh-CN" altLang="en-US" sz="3200" b="1" dirty="0">
                  <a:latin typeface="Times New Roman" pitchFamily="18" charset="0"/>
                </a:rPr>
                <a:t>对任意的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zh-CN" altLang="en-US" sz="3200" b="1" dirty="0">
                  <a:latin typeface="Times New Roman" pitchFamily="18" charset="0"/>
                </a:rPr>
                <a:t>有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884" y="2342"/>
              <a:ext cx="2363" cy="3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latin typeface="Times New Roman" pitchFamily="18" charset="0"/>
                </a:rPr>
                <a:t>则称 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, </a:t>
              </a:r>
              <a:r>
                <a:rPr kumimoji="1" lang="en-US" altLang="zh-CN" sz="3200" b="1" i="1" dirty="0">
                  <a:latin typeface="Times New Roman" pitchFamily="18" charset="0"/>
                </a:rPr>
                <a:t>Y </a:t>
              </a:r>
              <a:r>
                <a:rPr kumimoji="1" lang="zh-CN" altLang="zh-CN" sz="3200" b="1" dirty="0">
                  <a:latin typeface="Times New Roman" pitchFamily="18" charset="0"/>
                </a:rPr>
                <a:t>相互</a:t>
              </a:r>
              <a:r>
                <a:rPr kumimoji="1" lang="zh-CN" altLang="en-US" sz="3200" b="1" dirty="0">
                  <a:latin typeface="Times New Roman" pitchFamily="18" charset="0"/>
                </a:rPr>
                <a:t>独立 </a:t>
              </a:r>
              <a:r>
                <a:rPr kumimoji="1" lang="en-US" altLang="zh-CN" sz="3200" b="1" dirty="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116629" y="3791942"/>
            <a:ext cx="71732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200" b="1" dirty="0">
                <a:solidFill>
                  <a:schemeClr val="accent2"/>
                </a:solidFill>
                <a:latin typeface="Times New Roman" pitchFamily="18" charset="0"/>
              </a:rPr>
              <a:t>       </a:t>
            </a:r>
            <a:r>
              <a:rPr kumimoji="1" lang="en-US" altLang="zh-CN" sz="32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 smtClean="0">
                <a:latin typeface="Times New Roman" pitchFamily="18" charset="0"/>
              </a:rPr>
              <a:t>它表明</a:t>
            </a:r>
            <a:r>
              <a:rPr kumimoji="1" lang="en-US" altLang="zh-CN" sz="3200" b="1" dirty="0" smtClean="0">
                <a:latin typeface="Times New Roman" pitchFamily="18" charset="0"/>
              </a:rPr>
              <a:t>, </a:t>
            </a:r>
            <a:r>
              <a:rPr kumimoji="1" lang="zh-CN" altLang="en-US" sz="3200" b="1" dirty="0" smtClean="0">
                <a:latin typeface="Times New Roman" pitchFamily="18" charset="0"/>
              </a:rPr>
              <a:t>两</a:t>
            </a:r>
            <a:r>
              <a:rPr kumimoji="1" lang="zh-CN" altLang="en-US" sz="3200" b="1" dirty="0">
                <a:latin typeface="Times New Roman" pitchFamily="18" charset="0"/>
              </a:rPr>
              <a:t>个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zh-CN" sz="3200" b="1" dirty="0">
                <a:latin typeface="Times New Roman" pitchFamily="18" charset="0"/>
              </a:rPr>
              <a:t>相互</a:t>
            </a:r>
            <a:r>
              <a:rPr kumimoji="1" lang="zh-CN" altLang="en-US" sz="3200" b="1" dirty="0">
                <a:latin typeface="Times New Roman" pitchFamily="18" charset="0"/>
              </a:rPr>
              <a:t>独立</a:t>
            </a:r>
            <a:r>
              <a:rPr kumimoji="1" lang="zh-CN" altLang="en-US" sz="3200" b="1" dirty="0" smtClean="0">
                <a:latin typeface="Times New Roman" pitchFamily="18" charset="0"/>
              </a:rPr>
              <a:t>时</a:t>
            </a:r>
            <a:r>
              <a:rPr kumimoji="1" lang="en-US" altLang="zh-CN" sz="3200" b="1" dirty="0" smtClean="0">
                <a:latin typeface="Times New Roman" pitchFamily="18" charset="0"/>
              </a:rPr>
              <a:t>, </a:t>
            </a:r>
            <a:r>
              <a:rPr kumimoji="1" lang="zh-CN" altLang="en-US" sz="3200" b="1" dirty="0" smtClean="0">
                <a:latin typeface="Times New Roman" pitchFamily="18" charset="0"/>
              </a:rPr>
              <a:t>联合分布</a:t>
            </a:r>
            <a:r>
              <a:rPr kumimoji="1" lang="zh-CN" altLang="en-US" sz="3200" b="1" dirty="0">
                <a:latin typeface="Times New Roman" pitchFamily="18" charset="0"/>
              </a:rPr>
              <a:t>函数等于两个边缘分布函数的乘积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nimBg="1"/>
      <p:bldP spid="1269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187450" y="1556792"/>
            <a:ext cx="248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独立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3851275" y="184413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403350" y="407615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黑体" pitchFamily="2" charset="-122"/>
              </a:rPr>
              <a:t>即</a:t>
            </a:r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31084"/>
              </p:ext>
            </p:extLst>
          </p:nvPr>
        </p:nvGraphicFramePr>
        <p:xfrm>
          <a:off x="2843213" y="4004717"/>
          <a:ext cx="30622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公式" r:id="rId3" imgW="800064" imgH="228600" progId="Equation.3">
                  <p:embed/>
                </p:oleObj>
              </mc:Choice>
              <mc:Fallback>
                <p:oleObj name="公式" r:id="rId3" imgW="800064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04717"/>
                        <a:ext cx="3062287" cy="909638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859338" y="1556792"/>
            <a:ext cx="3133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对一切 </a:t>
            </a:r>
            <a:r>
              <a:rPr kumimoji="1" lang="en-US" altLang="zh-CN" sz="4000" b="1" i="1">
                <a:latin typeface="Times New Roman" pitchFamily="18" charset="0"/>
                <a:ea typeface="黑体" pitchFamily="2" charset="-122"/>
              </a:rPr>
              <a:t>i , j</a:t>
            </a:r>
            <a:r>
              <a:rPr kumimoji="1" lang="en-US" altLang="zh-CN" sz="400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有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1331913" y="332656"/>
            <a:ext cx="1717675" cy="71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离散型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52344"/>
              </p:ext>
            </p:extLst>
          </p:nvPr>
        </p:nvGraphicFramePr>
        <p:xfrm>
          <a:off x="195287" y="2652189"/>
          <a:ext cx="8753426" cy="84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5" imgW="2095200" imgH="203040" progId="Equation.DSMT4">
                  <p:embed/>
                </p:oleObj>
              </mc:Choice>
              <mc:Fallback>
                <p:oleObj name="Equation" r:id="rId5" imgW="2095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287" y="2652189"/>
                        <a:ext cx="8753426" cy="848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nimBg="1"/>
      <p:bldP spid="128005" grpId="0" autoUpdateAnimBg="0"/>
      <p:bldP spid="1280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403350" y="332656"/>
            <a:ext cx="1717675" cy="71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黑体" pitchFamily="2" charset="-122"/>
              </a:rPr>
              <a:t>连续型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3563938" y="1536750"/>
            <a:ext cx="914400" cy="152400"/>
          </a:xfrm>
          <a:prstGeom prst="leftRightArrow">
            <a:avLst>
              <a:gd name="adj1" fmla="val 50000"/>
              <a:gd name="adj2" fmla="val 12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01455"/>
              </p:ext>
            </p:extLst>
          </p:nvPr>
        </p:nvGraphicFramePr>
        <p:xfrm>
          <a:off x="1692275" y="2328913"/>
          <a:ext cx="5086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333584" imgH="198192" progId="Equation.3">
                  <p:embed/>
                </p:oleObj>
              </mc:Choice>
              <mc:Fallback>
                <p:oleObj name="Equation" r:id="rId3" imgW="1333584" imgH="1981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28913"/>
                        <a:ext cx="5086350" cy="8159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187450" y="3552875"/>
            <a:ext cx="667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</a:rPr>
              <a:t>二维随机变量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X, Y 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itchFamily="2" charset="-122"/>
              </a:rPr>
              <a:t>相互独立</a:t>
            </a:r>
            <a:r>
              <a:rPr kumimoji="1" lang="en-US" altLang="zh-CN" sz="36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</a:p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宋体" pitchFamily="2" charset="-122"/>
              </a:rPr>
              <a:t>则边缘分布完全确定联合分布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187450" y="1249413"/>
            <a:ext cx="2482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40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itchFamily="18" charset="0"/>
                <a:ea typeface="黑体" pitchFamily="2" charset="-122"/>
              </a:rPr>
              <a:t>独立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427538" y="1249413"/>
            <a:ext cx="317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黑体" pitchFamily="2" charset="-122"/>
              </a:rPr>
              <a:t>对任何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4000" dirty="0">
                <a:latin typeface="Times New Roman" pitchFamily="18" charset="0"/>
                <a:ea typeface="黑体" pitchFamily="2" charset="-122"/>
              </a:rPr>
              <a:t>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 autoUpdateAnimBg="0"/>
      <p:bldP spid="129027" grpId="0" animBg="1"/>
      <p:bldP spid="129029" grpId="0" autoUpdateAnimBg="0"/>
      <p:bldP spid="129030" grpId="0" autoUpdateAnimBg="0"/>
      <p:bldP spid="1290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683568" y="404664"/>
            <a:ext cx="6911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二维连续 </a:t>
            </a:r>
            <a:r>
              <a:rPr kumimoji="1" lang="en-US" altLang="zh-CN" sz="4000" b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. ( </a:t>
            </a:r>
            <a:r>
              <a:rPr kumimoji="1" lang="en-US" altLang="zh-CN" sz="4000" b="1" i="1" dirty="0">
                <a:latin typeface="Times New Roman" pitchFamily="18" charset="0"/>
                <a:ea typeface="楷体_GB2312" pitchFamily="49" charset="-122"/>
              </a:rPr>
              <a:t>X,Y 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相互独立</a:t>
            </a:r>
          </a:p>
        </p:txBody>
      </p:sp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611560" y="2022351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79391"/>
              </p:ext>
            </p:extLst>
          </p:nvPr>
        </p:nvGraphicFramePr>
        <p:xfrm>
          <a:off x="1860923" y="1412776"/>
          <a:ext cx="594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4" imgW="5052024" imgH="541092" progId="Equation.3">
                  <p:embed/>
                </p:oleObj>
              </mc:Choice>
              <mc:Fallback>
                <p:oleObj name="Equation" r:id="rId4" imgW="5052024" imgH="5410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23" y="1412776"/>
                        <a:ext cx="594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280470"/>
              </p:ext>
            </p:extLst>
          </p:nvPr>
        </p:nvGraphicFramePr>
        <p:xfrm>
          <a:off x="1789485" y="2636912"/>
          <a:ext cx="6057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6" imgW="5052024" imgH="541092" progId="Equation.3">
                  <p:embed/>
                </p:oleObj>
              </mc:Choice>
              <mc:Fallback>
                <p:oleObj name="Equation" r:id="rId6" imgW="5052024" imgH="5410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485" y="2636912"/>
                        <a:ext cx="6057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013708"/>
              </p:ext>
            </p:extLst>
          </p:nvPr>
        </p:nvGraphicFramePr>
        <p:xfrm>
          <a:off x="395288" y="3861048"/>
          <a:ext cx="80105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8" imgW="3223368" imgH="419028" progId="Equation.DSMT4">
                  <p:embed/>
                </p:oleObj>
              </mc:Choice>
              <mc:Fallback>
                <p:oleObj name="Equation" r:id="rId8" imgW="3223368" imgH="41902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61048"/>
                        <a:ext cx="80105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98675" y="983257"/>
            <a:ext cx="2701925" cy="530225"/>
            <a:chOff x="384" y="838"/>
            <a:chExt cx="1318" cy="264"/>
          </a:xfrm>
        </p:grpSpPr>
        <p:sp>
          <p:nvSpPr>
            <p:cNvPr id="6162" name="AutoShape 3"/>
            <p:cNvSpPr>
              <a:spLocks noChangeArrowheads="1"/>
            </p:cNvSpPr>
            <p:nvPr/>
          </p:nvSpPr>
          <p:spPr bwMode="auto">
            <a:xfrm>
              <a:off x="384" y="912"/>
              <a:ext cx="576" cy="96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9" name="Object 4"/>
            <p:cNvGraphicFramePr>
              <a:graphicFrameLocks noChangeAspect="1"/>
            </p:cNvGraphicFramePr>
            <p:nvPr/>
          </p:nvGraphicFramePr>
          <p:xfrm>
            <a:off x="1126" y="838"/>
            <a:ext cx="5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name="Equation" r:id="rId4" imgW="899208" imgH="403932" progId="Equation.3">
                    <p:embed/>
                  </p:oleObj>
                </mc:Choice>
                <mc:Fallback>
                  <p:oleObj name="Equation" r:id="rId4" imgW="899208" imgH="40393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838"/>
                          <a:ext cx="5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9750" y="1608732"/>
            <a:ext cx="2357445" cy="641350"/>
            <a:chOff x="326" y="1210"/>
            <a:chExt cx="1485" cy="363"/>
          </a:xfrm>
        </p:grpSpPr>
        <p:sp>
          <p:nvSpPr>
            <p:cNvPr id="6160" name="Text Box 7"/>
            <p:cNvSpPr txBox="1">
              <a:spLocks noChangeArrowheads="1"/>
            </p:cNvSpPr>
            <p:nvPr/>
          </p:nvSpPr>
          <p:spPr bwMode="auto">
            <a:xfrm>
              <a:off x="326" y="1210"/>
              <a:ext cx="40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黑体" pitchFamily="2" charset="-122"/>
                </a:rPr>
                <a:t>证</a:t>
              </a:r>
            </a:p>
          </p:txBody>
        </p:sp>
        <p:sp>
          <p:nvSpPr>
            <p:cNvPr id="6161" name="AutoShape 8"/>
            <p:cNvSpPr>
              <a:spLocks noChangeArrowheads="1"/>
            </p:cNvSpPr>
            <p:nvPr/>
          </p:nvSpPr>
          <p:spPr bwMode="auto">
            <a:xfrm>
              <a:off x="768" y="1392"/>
              <a:ext cx="1043" cy="96"/>
            </a:xfrm>
            <a:prstGeom prst="rightArrow">
              <a:avLst>
                <a:gd name="adj1" fmla="val 50000"/>
                <a:gd name="adj2" fmla="val 1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348038" y="1707530"/>
            <a:ext cx="276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对任何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有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99592" y="5445224"/>
            <a:ext cx="3352800" cy="811213"/>
            <a:chOff x="518" y="3370"/>
            <a:chExt cx="1731" cy="391"/>
          </a:xfrm>
        </p:grpSpPr>
        <p:graphicFrame>
          <p:nvGraphicFramePr>
            <p:cNvPr id="6148" name="Object 11"/>
            <p:cNvGraphicFramePr>
              <a:graphicFrameLocks noChangeAspect="1"/>
            </p:cNvGraphicFramePr>
            <p:nvPr/>
          </p:nvGraphicFramePr>
          <p:xfrm>
            <a:off x="873" y="3465"/>
            <a:ext cx="13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6" name="Equation" r:id="rId6" imgW="2171664" imgH="457200" progId="Equation.3">
                    <p:embed/>
                  </p:oleObj>
                </mc:Choice>
                <mc:Fallback>
                  <p:oleObj name="Equation" r:id="rId6" imgW="2171664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3465"/>
                          <a:ext cx="13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518" y="3370"/>
              <a:ext cx="33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取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11188" y="168870"/>
            <a:ext cx="8120062" cy="742950"/>
            <a:chOff x="374" y="303"/>
            <a:chExt cx="5071" cy="417"/>
          </a:xfrm>
        </p:grpSpPr>
        <p:graphicFrame>
          <p:nvGraphicFramePr>
            <p:cNvPr id="6147" name="Object 14"/>
            <p:cNvGraphicFramePr>
              <a:graphicFrameLocks noChangeAspect="1"/>
            </p:cNvGraphicFramePr>
            <p:nvPr/>
          </p:nvGraphicFramePr>
          <p:xfrm>
            <a:off x="1135" y="339"/>
            <a:ext cx="308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Equation" r:id="rId8" imgW="1836432" imgH="213288" progId="Equation.3">
                    <p:embed/>
                  </p:oleObj>
                </mc:Choice>
                <mc:Fallback>
                  <p:oleObj name="Equation" r:id="rId8" imgW="1836432" imgH="21328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339"/>
                          <a:ext cx="308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4188" y="358"/>
              <a:ext cx="125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相互独立</a:t>
              </a:r>
            </a:p>
          </p:txBody>
        </p:sp>
        <p:sp>
          <p:nvSpPr>
            <p:cNvPr id="6158" name="Text Box 16"/>
            <p:cNvSpPr txBox="1">
              <a:spLocks noChangeArrowheads="1"/>
            </p:cNvSpPr>
            <p:nvPr/>
          </p:nvSpPr>
          <p:spPr bwMode="auto">
            <a:xfrm>
              <a:off x="374" y="303"/>
              <a:ext cx="688" cy="36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solidFill>
                    <a:srgbClr val="000099"/>
                  </a:solidFill>
                  <a:latin typeface="Times New Roman" pitchFamily="18" charset="0"/>
                  <a:ea typeface="黑体" pitchFamily="2" charset="-122"/>
                </a:rPr>
                <a:t>命题</a:t>
              </a:r>
            </a:p>
          </p:txBody>
        </p:sp>
      </p:grp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1116013" y="1530945"/>
            <a:ext cx="1936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dirty="0">
                <a:solidFill>
                  <a:schemeClr val="folHlink"/>
                </a:solidFill>
              </a:rPr>
              <a:t>f(</a:t>
            </a:r>
            <a:r>
              <a:rPr lang="en-US" altLang="zh-CN" dirty="0" err="1">
                <a:solidFill>
                  <a:schemeClr val="folHlink"/>
                </a:solidFill>
              </a:rPr>
              <a:t>x,y</a:t>
            </a:r>
            <a:r>
              <a:rPr lang="en-US" altLang="zh-CN" dirty="0">
                <a:solidFill>
                  <a:schemeClr val="folHlink"/>
                </a:solidFill>
              </a:rPr>
              <a:t>)</a:t>
            </a:r>
            <a:r>
              <a:rPr lang="en-US" altLang="zh-CN" dirty="0"/>
              <a:t>=</a:t>
            </a:r>
            <a:r>
              <a:rPr lang="en-US" altLang="zh-CN" dirty="0" err="1">
                <a:solidFill>
                  <a:srgbClr val="0000FF"/>
                </a:solidFill>
              </a:rPr>
              <a:t>f</a:t>
            </a:r>
            <a:r>
              <a:rPr lang="en-US" altLang="zh-CN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(x)</a:t>
            </a:r>
            <a:r>
              <a:rPr lang="en-US" altLang="zh-CN" dirty="0"/>
              <a:t>*</a:t>
            </a:r>
            <a:r>
              <a:rPr lang="en-US" altLang="zh-CN" dirty="0" err="1">
                <a:solidFill>
                  <a:srgbClr val="1CFC47"/>
                </a:solidFill>
              </a:rPr>
              <a:t>f</a:t>
            </a:r>
            <a:r>
              <a:rPr lang="en-US" altLang="zh-CN" baseline="-25000" dirty="0" err="1">
                <a:solidFill>
                  <a:srgbClr val="1CFC47"/>
                </a:solidFill>
              </a:rPr>
              <a:t>Y</a:t>
            </a:r>
            <a:r>
              <a:rPr lang="en-US" altLang="zh-CN" dirty="0">
                <a:solidFill>
                  <a:srgbClr val="1CFC47"/>
                </a:solidFill>
              </a:rPr>
              <a:t>(y)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0660"/>
              </p:ext>
            </p:extLst>
          </p:nvPr>
        </p:nvGraphicFramePr>
        <p:xfrm>
          <a:off x="606125" y="2395526"/>
          <a:ext cx="7931750" cy="29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10" imgW="2527200" imgH="952200" progId="Equation.DSMT4">
                  <p:embed/>
                </p:oleObj>
              </mc:Choice>
              <mc:Fallback>
                <p:oleObj name="Equation" r:id="rId10" imgW="252720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125" y="2395526"/>
                        <a:ext cx="7931750" cy="298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utoUpdateAnimBg="0"/>
      <p:bldP spid="1310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78005"/>
              </p:ext>
            </p:extLst>
          </p:nvPr>
        </p:nvGraphicFramePr>
        <p:xfrm>
          <a:off x="1835150" y="332656"/>
          <a:ext cx="586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3" imgW="5265432" imgH="1051560" progId="Equation.3">
                  <p:embed/>
                </p:oleObj>
              </mc:Choice>
              <mc:Fallback>
                <p:oleObj name="Equation" r:id="rId3" imgW="5265432" imgH="1051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2656"/>
                        <a:ext cx="5867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041400" y="1748706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34725"/>
              </p:ext>
            </p:extLst>
          </p:nvPr>
        </p:nvGraphicFramePr>
        <p:xfrm>
          <a:off x="1987550" y="1856656"/>
          <a:ext cx="114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5" imgW="899208" imgH="403932" progId="Equation.3">
                  <p:embed/>
                </p:oleObj>
              </mc:Choice>
              <mc:Fallback>
                <p:oleObj name="Equation" r:id="rId5" imgW="899208" imgH="40393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856656"/>
                        <a:ext cx="1143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1149350" y="2999656"/>
            <a:ext cx="1066800" cy="228600"/>
          </a:xfrm>
          <a:prstGeom prst="left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92350" y="2739306"/>
            <a:ext cx="5111750" cy="641350"/>
            <a:chOff x="1286" y="1450"/>
            <a:chExt cx="2935" cy="404"/>
          </a:xfrm>
        </p:grpSpPr>
        <p:sp>
          <p:nvSpPr>
            <p:cNvPr id="7179" name="Text Box 7"/>
            <p:cNvSpPr txBox="1">
              <a:spLocks noChangeArrowheads="1"/>
            </p:cNvSpPr>
            <p:nvPr/>
          </p:nvSpPr>
          <p:spPr bwMode="auto">
            <a:xfrm>
              <a:off x="1286" y="1450"/>
              <a:ext cx="3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将</a:t>
              </a:r>
            </a:p>
          </p:txBody>
        </p:sp>
        <p:graphicFrame>
          <p:nvGraphicFramePr>
            <p:cNvPr id="7173" name="Object 8"/>
            <p:cNvGraphicFramePr>
              <a:graphicFrameLocks noChangeAspect="1"/>
            </p:cNvGraphicFramePr>
            <p:nvPr/>
          </p:nvGraphicFramePr>
          <p:xfrm>
            <a:off x="1632" y="1584"/>
            <a:ext cx="5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" name="Equation" r:id="rId7" imgW="899208" imgH="403932" progId="Equation.3">
                    <p:embed/>
                  </p:oleObj>
                </mc:Choice>
                <mc:Fallback>
                  <p:oleObj name="Equation" r:id="rId7" imgW="899208" imgH="40393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84"/>
                          <a:ext cx="5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2246" y="1450"/>
              <a:ext cx="6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代入</a:t>
              </a:r>
            </a:p>
          </p:txBody>
        </p:sp>
        <p:graphicFrame>
          <p:nvGraphicFramePr>
            <p:cNvPr id="7174" name="Object 10"/>
            <p:cNvGraphicFramePr>
              <a:graphicFrameLocks noChangeAspect="1"/>
            </p:cNvGraphicFramePr>
            <p:nvPr/>
          </p:nvGraphicFramePr>
          <p:xfrm>
            <a:off x="2813" y="1576"/>
            <a:ext cx="7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" name="Equation" r:id="rId9" imgW="1165968" imgH="419028" progId="Equation.3">
                    <p:embed/>
                  </p:oleObj>
                </mc:Choice>
                <mc:Fallback>
                  <p:oleObj name="Equation" r:id="rId9" imgW="1165968" imgH="41902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576"/>
                          <a:ext cx="74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590" y="1450"/>
              <a:ext cx="63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即得</a:t>
              </a:r>
            </a:p>
          </p:txBody>
        </p:sp>
      </p:grpSp>
      <p:graphicFrame>
        <p:nvGraphicFramePr>
          <p:cNvPr id="13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569399"/>
              </p:ext>
            </p:extLst>
          </p:nvPr>
        </p:nvGraphicFramePr>
        <p:xfrm>
          <a:off x="1987550" y="3602906"/>
          <a:ext cx="5181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11" imgW="3467016" imgH="457200" progId="Equation.3">
                  <p:embed/>
                </p:oleObj>
              </mc:Choice>
              <mc:Fallback>
                <p:oleObj name="Equation" r:id="rId11" imgW="3467016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602906"/>
                        <a:ext cx="5181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116013" y="260425"/>
            <a:ext cx="574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已知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X, Y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8088" y="1086105"/>
            <a:ext cx="6705603" cy="1373035"/>
            <a:chOff x="374" y="637"/>
            <a:chExt cx="4224" cy="759"/>
          </a:xfrm>
        </p:grpSpPr>
        <p:graphicFrame>
          <p:nvGraphicFramePr>
            <p:cNvPr id="819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037027"/>
                </p:ext>
              </p:extLst>
            </p:nvPr>
          </p:nvGraphicFramePr>
          <p:xfrm>
            <a:off x="1017" y="637"/>
            <a:ext cx="3581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公式" r:id="rId3" imgW="2184120" imgH="457200" progId="Equation.3">
                    <p:embed/>
                  </p:oleObj>
                </mc:Choice>
                <mc:Fallback>
                  <p:oleObj name="公式" r:id="rId3" imgW="218412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637"/>
                          <a:ext cx="3581" cy="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374" y="796"/>
              <a:ext cx="4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(1)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31888" y="2671429"/>
            <a:ext cx="6535739" cy="1375586"/>
            <a:chOff x="384" y="1679"/>
            <a:chExt cx="4117" cy="690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095186"/>
                </p:ext>
              </p:extLst>
            </p:nvPr>
          </p:nvGraphicFramePr>
          <p:xfrm>
            <a:off x="1173" y="1679"/>
            <a:ext cx="332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公式" r:id="rId5" imgW="2234880" imgH="457200" progId="Equation.3">
                    <p:embed/>
                  </p:oleObj>
                </mc:Choice>
                <mc:Fallback>
                  <p:oleObj name="公式" r:id="rId5" imgW="22348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1679"/>
                          <a:ext cx="3328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384" y="1792"/>
              <a:ext cx="452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</a:rPr>
                <a:t>(2)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116013" y="4221088"/>
            <a:ext cx="426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讨论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是否独立？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16632"/>
            <a:ext cx="7992888" cy="48965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11560" y="105251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259632" y="1126704"/>
            <a:ext cx="407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由图知边缘 </a:t>
            </a:r>
            <a:r>
              <a:rPr kumimoji="1" lang="en-US" altLang="zh-CN" sz="3600" dirty="0" err="1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53759"/>
              </p:ext>
            </p:extLst>
          </p:nvPr>
        </p:nvGraphicFramePr>
        <p:xfrm>
          <a:off x="966468" y="1712182"/>
          <a:ext cx="4359177" cy="133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公式" r:id="rId3" imgW="1511280" imgH="457200" progId="Equation.3">
                  <p:embed/>
                </p:oleObj>
              </mc:Choice>
              <mc:Fallback>
                <p:oleObj name="公式" r:id="rId3" imgW="15112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68" y="1712182"/>
                        <a:ext cx="4359177" cy="133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506"/>
              </p:ext>
            </p:extLst>
          </p:nvPr>
        </p:nvGraphicFramePr>
        <p:xfrm>
          <a:off x="899592" y="3068960"/>
          <a:ext cx="4540554" cy="1392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公式" r:id="rId5" imgW="1511280" imgH="457200" progId="Equation.3">
                  <p:embed/>
                </p:oleObj>
              </mc:Choice>
              <mc:Fallback>
                <p:oleObj name="公式" r:id="rId5" imgW="15112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4540554" cy="1392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927912" y="460171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592682"/>
              </p:ext>
            </p:extLst>
          </p:nvPr>
        </p:nvGraphicFramePr>
        <p:xfrm>
          <a:off x="2508683" y="4581128"/>
          <a:ext cx="3215445" cy="69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公式" r:id="rId7" imgW="1358640" imgH="215640" progId="Equation.3">
                  <p:embed/>
                </p:oleObj>
              </mc:Choice>
              <mc:Fallback>
                <p:oleObj name="公式" r:id="rId7" imgW="135864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83" y="4581128"/>
                        <a:ext cx="3215445" cy="699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929499" y="5500240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相互独立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84900" y="1700808"/>
            <a:ext cx="2959100" cy="3048000"/>
            <a:chOff x="6184900" y="1700808"/>
            <a:chExt cx="2959100" cy="3048000"/>
          </a:xfrm>
        </p:grpSpPr>
        <p:sp>
          <p:nvSpPr>
            <p:cNvPr id="9230" name="Line 5"/>
            <p:cNvSpPr>
              <a:spLocks noChangeShapeType="1"/>
            </p:cNvSpPr>
            <p:nvPr/>
          </p:nvSpPr>
          <p:spPr bwMode="auto">
            <a:xfrm>
              <a:off x="6184900" y="3645496"/>
              <a:ext cx="2959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6"/>
            <p:cNvSpPr>
              <a:spLocks noChangeShapeType="1"/>
            </p:cNvSpPr>
            <p:nvPr/>
          </p:nvSpPr>
          <p:spPr bwMode="auto">
            <a:xfrm flipV="1">
              <a:off x="6877050" y="1700808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Rectangle 7" descr="宽上对角线"/>
            <p:cNvSpPr>
              <a:spLocks noChangeArrowheads="1"/>
            </p:cNvSpPr>
            <p:nvPr/>
          </p:nvSpPr>
          <p:spPr bwMode="auto">
            <a:xfrm>
              <a:off x="6877050" y="2348508"/>
              <a:ext cx="1322388" cy="1296988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3" name="Text Box 8"/>
            <p:cNvSpPr txBox="1">
              <a:spLocks noChangeArrowheads="1"/>
            </p:cNvSpPr>
            <p:nvPr/>
          </p:nvSpPr>
          <p:spPr bwMode="auto">
            <a:xfrm>
              <a:off x="7885113" y="3624858"/>
              <a:ext cx="3873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6257925" y="2158008"/>
              <a:ext cx="3873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9235" name="Line 15"/>
          <p:cNvSpPr>
            <a:spLocks noChangeShapeType="1"/>
          </p:cNvSpPr>
          <p:nvPr/>
        </p:nvSpPr>
        <p:spPr bwMode="auto">
          <a:xfrm>
            <a:off x="7524750" y="1700808"/>
            <a:ext cx="0" cy="3048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Line 16"/>
          <p:cNvSpPr>
            <a:spLocks noChangeShapeType="1"/>
          </p:cNvSpPr>
          <p:nvPr/>
        </p:nvSpPr>
        <p:spPr bwMode="auto">
          <a:xfrm>
            <a:off x="6227763" y="2996208"/>
            <a:ext cx="25908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3528" y="19895"/>
            <a:ext cx="6446840" cy="1248214"/>
            <a:chOff x="374" y="683"/>
            <a:chExt cx="4061" cy="690"/>
          </a:xfrm>
        </p:grpSpPr>
        <p:graphicFrame>
          <p:nvGraphicFramePr>
            <p:cNvPr id="92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5751102"/>
                </p:ext>
              </p:extLst>
            </p:nvPr>
          </p:nvGraphicFramePr>
          <p:xfrm>
            <a:off x="1180" y="683"/>
            <a:ext cx="325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name="公式" r:id="rId9" imgW="2184120" imgH="457200" progId="Equation.3">
                    <p:embed/>
                  </p:oleObj>
                </mc:Choice>
                <mc:Fallback>
                  <p:oleObj name="公式" r:id="rId9" imgW="218412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683"/>
                          <a:ext cx="325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374" y="796"/>
              <a:ext cx="45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7" grpId="0" autoUpdateAnimBg="0"/>
      <p:bldP spid="134156" grpId="0" autoUpdateAnimBg="0"/>
      <p:bldP spid="134158" grpId="0" autoUpdateAnimBg="0"/>
      <p:bldP spid="9235" grpId="0" animBg="1"/>
      <p:bldP spid="9236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651</TotalTime>
  <Words>389</Words>
  <Application>Microsoft Office PowerPoint</Application>
  <PresentationFormat>全屏显示(4:3)</PresentationFormat>
  <Paragraphs>83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楷体_GB2312</vt:lpstr>
      <vt:lpstr>宋体</vt:lpstr>
      <vt:lpstr>Arial</vt:lpstr>
      <vt:lpstr>Calibri</vt:lpstr>
      <vt:lpstr>Tahoma</vt:lpstr>
      <vt:lpstr>Times New Roman</vt:lpstr>
      <vt:lpstr>Verdana</vt:lpstr>
      <vt:lpstr>ps</vt:lpstr>
      <vt:lpstr>公式</vt:lpstr>
      <vt:lpstr>Equation</vt:lpstr>
      <vt:lpstr>文档</vt:lpstr>
      <vt:lpstr>§3.4  随机变量的独立性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68</cp:revision>
  <cp:lastPrinted>1601-01-01T00:00:00Z</cp:lastPrinted>
  <dcterms:created xsi:type="dcterms:W3CDTF">2006-12-31T12:51:38Z</dcterms:created>
  <dcterms:modified xsi:type="dcterms:W3CDTF">2018-10-30T15:30:58Z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