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av" ContentType="audio/x-wav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8" r:id="rId3"/>
    <p:sldId id="257" r:id="rId4"/>
    <p:sldId id="259" r:id="rId5"/>
    <p:sldId id="276" r:id="rId6"/>
    <p:sldId id="264" r:id="rId8"/>
    <p:sldId id="289" r:id="rId9"/>
    <p:sldId id="261" r:id="rId10"/>
    <p:sldId id="262" r:id="rId11"/>
    <p:sldId id="322" r:id="rId12"/>
    <p:sldId id="290" r:id="rId13"/>
    <p:sldId id="263" r:id="rId14"/>
    <p:sldId id="291" r:id="rId15"/>
    <p:sldId id="292" r:id="rId16"/>
    <p:sldId id="260" r:id="rId17"/>
    <p:sldId id="265" r:id="rId18"/>
    <p:sldId id="266" r:id="rId19"/>
    <p:sldId id="277" r:id="rId20"/>
    <p:sldId id="284" r:id="rId21"/>
    <p:sldId id="287" r:id="rId22"/>
    <p:sldId id="288" r:id="rId23"/>
    <p:sldId id="293" r:id="rId24"/>
    <p:sldId id="294" r:id="rId25"/>
    <p:sldId id="295" r:id="rId26"/>
    <p:sldId id="325" r:id="rId27"/>
    <p:sldId id="296" r:id="rId28"/>
    <p:sldId id="297" r:id="rId29"/>
    <p:sldId id="298" r:id="rId30"/>
    <p:sldId id="299" r:id="rId31"/>
    <p:sldId id="323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17" r:id="rId41"/>
    <p:sldId id="318" r:id="rId42"/>
    <p:sldId id="319" r:id="rId43"/>
    <p:sldId id="320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21" r:id="rId5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CC"/>
    <a:srgbClr val="3333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95" autoAdjust="0"/>
    <p:restoredTop sz="90314" autoAdjust="0"/>
  </p:normalViewPr>
  <p:slideViewPr>
    <p:cSldViewPr>
      <p:cViewPr varScale="1">
        <p:scale>
          <a:sx n="101" d="100"/>
          <a:sy n="101" d="100"/>
        </p:scale>
        <p:origin x="813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347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5" Type="http://schemas.openxmlformats.org/officeDocument/2006/relationships/tableStyles" Target="tableStyles.xml"/><Relationship Id="rId54" Type="http://schemas.openxmlformats.org/officeDocument/2006/relationships/viewProps" Target="viewProps.xml"/><Relationship Id="rId53" Type="http://schemas.openxmlformats.org/officeDocument/2006/relationships/presProps" Target="presProps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9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34.wmf"/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13.vml.rels><?xml version="1.0" encoding="UTF-8" standalone="yes"?>
<Relationships xmlns="http://schemas.openxmlformats.org/package/2006/relationships"><Relationship Id="rId6" Type="http://schemas.openxmlformats.org/officeDocument/2006/relationships/image" Target="../media/image46.emf"/><Relationship Id="rId5" Type="http://schemas.openxmlformats.org/officeDocument/2006/relationships/image" Target="../media/image45.emf"/><Relationship Id="rId4" Type="http://schemas.openxmlformats.org/officeDocument/2006/relationships/image" Target="../media/image44.emf"/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15.vml.rels><?xml version="1.0" encoding="UTF-8" standalone="yes"?>
<Relationships xmlns="http://schemas.openxmlformats.org/package/2006/relationships"><Relationship Id="rId5" Type="http://schemas.openxmlformats.org/officeDocument/2006/relationships/image" Target="../media/image53.wmf"/><Relationship Id="rId4" Type="http://schemas.openxmlformats.org/officeDocument/2006/relationships/image" Target="../media/image52.wmf"/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drawings/_rels/vmlDrawing16.vml.rels><?xml version="1.0" encoding="UTF-8" standalone="yes"?>
<Relationships xmlns="http://schemas.openxmlformats.org/package/2006/relationships"><Relationship Id="rId5" Type="http://schemas.openxmlformats.org/officeDocument/2006/relationships/image" Target="../media/image58.wmf"/><Relationship Id="rId4" Type="http://schemas.openxmlformats.org/officeDocument/2006/relationships/image" Target="../media/image57.wmf"/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image" Target="../media/image5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image" Target="../media/image59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image" Target="../media/image62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wmf"/><Relationship Id="rId1" Type="http://schemas.openxmlformats.org/officeDocument/2006/relationships/image" Target="../media/image64.e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image" Target="../media/image67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22.vml.rels><?xml version="1.0" encoding="UTF-8" standalone="yes"?>
<Relationships xmlns="http://schemas.openxmlformats.org/package/2006/relationships"><Relationship Id="rId4" Type="http://schemas.openxmlformats.org/officeDocument/2006/relationships/image" Target="../media/image74.wmf"/><Relationship Id="rId3" Type="http://schemas.openxmlformats.org/officeDocument/2006/relationships/image" Target="../media/image73.wmf"/><Relationship Id="rId2" Type="http://schemas.openxmlformats.org/officeDocument/2006/relationships/image" Target="../media/image72.emf"/><Relationship Id="rId1" Type="http://schemas.openxmlformats.org/officeDocument/2006/relationships/image" Target="../media/image71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7" Type="http://schemas.openxmlformats.org/officeDocument/2006/relationships/image" Target="../media/image87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Relationship Id="rId3" Type="http://schemas.openxmlformats.org/officeDocument/2006/relationships/image" Target="../media/image83.emf"/><Relationship Id="rId2" Type="http://schemas.openxmlformats.org/officeDocument/2006/relationships/image" Target="../media/image82.emf"/><Relationship Id="rId1" Type="http://schemas.openxmlformats.org/officeDocument/2006/relationships/image" Target="../media/image8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emf"/></Relationships>
</file>

<file path=ppt/drawings/_rels/vmlDrawing27.vml.rels><?xml version="1.0" encoding="UTF-8" standalone="yes"?>
<Relationships xmlns="http://schemas.openxmlformats.org/package/2006/relationships"><Relationship Id="rId6" Type="http://schemas.openxmlformats.org/officeDocument/2006/relationships/image" Target="../media/image95.wmf"/><Relationship Id="rId5" Type="http://schemas.openxmlformats.org/officeDocument/2006/relationships/image" Target="../media/image94.emf"/><Relationship Id="rId4" Type="http://schemas.openxmlformats.org/officeDocument/2006/relationships/image" Target="../media/image93.emf"/><Relationship Id="rId3" Type="http://schemas.openxmlformats.org/officeDocument/2006/relationships/image" Target="../media/image92.emf"/><Relationship Id="rId2" Type="http://schemas.openxmlformats.org/officeDocument/2006/relationships/image" Target="../media/image91.wmf"/><Relationship Id="rId1" Type="http://schemas.openxmlformats.org/officeDocument/2006/relationships/image" Target="../media/image90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7.emf"/><Relationship Id="rId1" Type="http://schemas.openxmlformats.org/officeDocument/2006/relationships/image" Target="../media/image96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4.e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emf"/><Relationship Id="rId1" Type="http://schemas.openxmlformats.org/officeDocument/2006/relationships/image" Target="../media/image105.emf"/></Relationships>
</file>

<file path=ppt/drawings/_rels/vmlDrawing36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0.emf"/><Relationship Id="rId3" Type="http://schemas.openxmlformats.org/officeDocument/2006/relationships/image" Target="../media/image109.emf"/><Relationship Id="rId2" Type="http://schemas.openxmlformats.org/officeDocument/2006/relationships/image" Target="../media/image108.emf"/><Relationship Id="rId1" Type="http://schemas.openxmlformats.org/officeDocument/2006/relationships/image" Target="../media/image107.e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emf"/><Relationship Id="rId7" Type="http://schemas.openxmlformats.org/officeDocument/2006/relationships/image" Target="../media/image117.emf"/><Relationship Id="rId6" Type="http://schemas.openxmlformats.org/officeDocument/2006/relationships/image" Target="../media/image116.emf"/><Relationship Id="rId5" Type="http://schemas.openxmlformats.org/officeDocument/2006/relationships/image" Target="../media/image115.emf"/><Relationship Id="rId4" Type="http://schemas.openxmlformats.org/officeDocument/2006/relationships/image" Target="../media/image114.emf"/><Relationship Id="rId3" Type="http://schemas.openxmlformats.org/officeDocument/2006/relationships/image" Target="../media/image113.emf"/><Relationship Id="rId2" Type="http://schemas.openxmlformats.org/officeDocument/2006/relationships/image" Target="../media/image112.emf"/><Relationship Id="rId1" Type="http://schemas.openxmlformats.org/officeDocument/2006/relationships/image" Target="../media/image111.emf"/></Relationships>
</file>

<file path=ppt/drawings/_rels/vmlDrawing38.vml.rels><?xml version="1.0" encoding="UTF-8" standalone="yes"?>
<Relationships xmlns="http://schemas.openxmlformats.org/package/2006/relationships"><Relationship Id="rId6" Type="http://schemas.openxmlformats.org/officeDocument/2006/relationships/image" Target="../media/image124.wmf"/><Relationship Id="rId5" Type="http://schemas.openxmlformats.org/officeDocument/2006/relationships/image" Target="../media/image123.wmf"/><Relationship Id="rId4" Type="http://schemas.openxmlformats.org/officeDocument/2006/relationships/image" Target="../media/image122.emf"/><Relationship Id="rId3" Type="http://schemas.openxmlformats.org/officeDocument/2006/relationships/image" Target="../media/image121.wmf"/><Relationship Id="rId2" Type="http://schemas.openxmlformats.org/officeDocument/2006/relationships/image" Target="../media/image120.emf"/><Relationship Id="rId1" Type="http://schemas.openxmlformats.org/officeDocument/2006/relationships/image" Target="../media/image11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5" Type="http://schemas.openxmlformats.org/officeDocument/2006/relationships/image" Target="../media/image24.emf"/><Relationship Id="rId4" Type="http://schemas.openxmlformats.org/officeDocument/2006/relationships/image" Target="../media/image23.emf"/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9.vml.rels><?xml version="1.0" encoding="UTF-8" standalone="yes"?>
<Relationships xmlns="http://schemas.openxmlformats.org/package/2006/relationships"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1-01T06:25:17"/>
    </inkml:context>
    <inkml:brush xml:id="br0">
      <inkml:brushProperty name="width" value="0.0207739137113094" units="cm"/>
      <inkml:brushProperty name="height" value="0.0207739137113094" units="cm"/>
      <inkml:brushProperty name="color" value="#000000"/>
      <inkml:brushProperty name="ignorePressure" value="0"/>
    </inkml:brush>
  </inkml:definitions>
  <inkml:trace contextRef="#ctx0" brushRef="#br0">35950.000000 54100.000000 706,'-46.000000'0.000000'-47,"10.000000"0.000000"13 ,10.000000 0.000000 14,9.000000 0.000000 14,4.000000 0.000000 6,1.000000 0.000000 2,-1.000000 0.000000 2,1.000000 0.000000 1,2.000000 1.000000 0,7.000000 4.000000-1,6.000000 3.000000-1,7.000000 3.000000-2,2.000000 1.000000 0,1.000000 1.000000 1,-1.000000-1.000000 1,1.000000 1.000000 0,2.000000-1.000000 1,7.000000 1.000000 0,6.000000-1.000000 0,7.000000 1.000000 0,0.000000-3.000000-1,-2.000000-2.000000 1,-3.000000-3.000000-1,-3.000000-3.000000-1,2.000000-2.000000 0,10.000000 0.000000 1,10.000000 0.000000-1,9.000000 0.000000 0,6.000000 0.000000 0,3.000000 0.000000 1,3.000000 0.000000-1,4.000000 0.000000 1,2.000000 0.000000-1,4.000000 0.000000 0,3.000000 0.000000 0,3.000000 0.000000 0,3.000000 0.000000-1,3.000000 0.000000 0,3.000000 0.000000-1,4.000000 0.000000 1,1.000000 0.000000-1,0.000000 0.000000 0,0.000000 0.000000 0,0.000000 0.000000-1,0.000000 0.000000 1,0.000000 0.000000 0,0.000000 0.000000-1,0.000000 0.000000 1,-4.000000 0.000000 0,-5.000000 0.000000 0,-7.000000 0.000000 1,-5.000000 0.000000 0,-8.000000 0.000000 1,-5.000000 0.000000 0,-7.000000 0.000000-1,-5.000000 0.000000 0,-9.000000 1.000000 0,-9.000000 4.000000 0,-10.000000 3.000000 0,-8.000000 3.000000 1,-3.000000-1.000000 0,7.000000-2.000000-1,6.000000-3.000000 1,7.000000-3.000000-1,0.000000-2.000000 0,-2.000000 0.000000 0,-3.000000 0.000000 0,-3.000000 0.000000-1,1.000000 0.000000 1,6.000000 0.000000 0,7.000000 0.000000-1,6.000000 0.000000 0,-1.000000 1.000000 1,-5.000000 4.000000-1,-7.000000 3.000000 1,-5.000000 3.000000-1,3.000000-1.000000 0,17.000000-2.000000 1,15.000000-3.000000 0,16.000000-3.000000-1,9.000000-1.000000 1,3.000000 4.000000 0,3.000000 3.000000 0,4.000000 3.000000 0,-1.000000-1.000000 0,-3.000000-2.000000 0,-3.000000-3.000000 0,-2.000000-3.000000 0,-3.000000-2.000000 0,1.000000 0.000000 0,-1.000000 0.000000 0,1.000000 0.000000-1,-3.000000 1.000000 1,-2.000000 4.000000 0,-3.000000 3.000000-1,-3.000000 3.000000 1,1.000000 1.000000-2,6.000000 1.000000 1,7.000000-1.000000 0,6.000000 1.000000 0,7.000000-3.000000-1,10.000000-2.000000 1,10.000000-3.000000-1,9.000000-3.000000 1,-1.000000-1.000000-1,-8.000000 4.000000 0,-10.000000 3.000000 1,-9.000000 3.000000 0,-13.000000-1.000000 0,-16.000000-2.000000 0,-15.000000-3.000000 0,-15.000000-3.000000-1,-3.000000-2.000000 2,14.000000 0.000000-1,11.000000 0.000000 0,14.000000 0.000000 1,3.000000 1.000000 0,-2.000000 4.000000 0,-3.000000 3.000000 1,-3.000000 3.000000-1,-4.000000 1.000000 1,-3.000000 1.000000 0,-3.000000-1.000000 0,-2.000000 1.000000 0,0.000000-3.000000 0,7.000000-2.000000 0,6.000000-3.000000 0,7.000000-3.000000-1,4.000000-2.000000 1,3.000000 0.000000-1,3.000000 0.000000 0,4.000000 0.000000 0,1.000000 1.000000 0,0.000000 4.000000 0,0.000000 3.000000-1,0.000000 3.000000 0,-2.000000-1.000000 0,-3.000000-2.000000 0,-3.000000-3.000000 0,-2.000000-3.000000 0,-6.000000-2.000000 1,-6.000000 0.000000-1,-6.000000 0.000000 1,-6.000000 0.000000 0,-9.000000 1.000000-1,-8.000000 4.000000 1,-10.000000 3.000000 0,-9.000000 3.000000-1,-1.000000-1.000000 0,10.000000-2.000000 1,10.000000-3.000000-1,9.000000-3.000000 0,-1.000000-2.000000 1,-8.000000 0.000000-1,-10.000000 0.000000 1,-9.000000 0.000000 0,4.000000 1.000000-1,19.000000 4.000000 1,19.000000 3.000000 0,19.000000 3.000000 0,12.000000-1.000000 0,6.000000-2.000000 0,7.000000-3.000000 0,6.000000-3.000000 0,1.000000-2.000000 0,-3.000000 0.000000 0,-3.000000 0.000000 1,-2.000000 0.000000-1,-6.000000 0.000000 0,-6.000000 0.000000 1,-6.000000 0.000000 0,-6.000000 0.000000 1,-4.000000-2.000000 0,1.000000-3.000000-1,-1.000000-3.000000 1,1.000000-2.000000-1,1.000000-1.000000-1,3.000000 3.000000 1,3.000000 3.000000-1,4.000000 4.000000 0,2.000000-1.000000-1,4.000000-3.000000 1,3.000000-3.000000 0,3.000000-2.000000-1,-2.000000-3.000000 0,-6.000000 1.000000 0,-6.000000-1.000000 0,-6.000000 1.000000-1,-12.000000 1.000000 0,-15.000000 3.000000 1,-15.000000 3.000000-1,-16.000000 4.000000 0,1.000000-1.000000 0,19.000000-3.000000 0,19.000000-3.000000 1,19.000000-2.000000-1,5.000000-3.000000 1,-5.000000 1.000000-1,-7.000000-1.000000 1,-5.000000 1.000000 0,-1.000000-1.000000 0,6.000000 1.000000 0,7.000000-1.000000 0,6.000000 1.000000 0,6.000000 1.000000 0,6.000000 3.000000 0,7.000000 3.000000 0,6.000000 4.000000 0,1.000000 1.000000 0,-3.000000 0.000000 0,-3.000000 0.000000 0,-2.000000 0.000000 0,-8.000000-2.000000 0,-8.000000-3.000000 0,-10.000000-3.000000 1,-9.000000-2.000000 0,-5.000000-1.000000 0,0.000000 3.000000 0,0.000000 3.000000 1,0.000000 4.000000 0,-2.000000-1.000000 1,-3.000000-3.000000-1,-3.000000-3.000000 1,-2.000000-2.000000-1,-1.000000-1.000000 0,3.000000 3.000000 0,3.000000 3.000000 0,4.000000 4.000000-1,2.000000-1.000000 1,4.000000-3.000000-1,3.000000-3.000000 1,3.000000-2.000000-1,-1.000000-3.000000 1,-2.000000 1.000000 1,-3.000000-1.000000 0,-3.000000 1.000000 0,-6.000000-1.000000 1,-5.000000 1.000000-1,-7.000000-1.000000 1,-5.000000 1.000000-1,-4.000000 1.000000 0,0.000000 3.000000 0,0.000000 3.000000 0,0.000000 4.000000 0,0.000000 1.000000-1,0.000000 0.000000 1,0.000000 0.000000-1,0.000000 0.000000 0,1.000000 0.000000 0,4.000000 0.000000 0,3.000000 0.000000-2,3.000000 0.000000 1,1.000000-2.000000-1,1.000000-3.000000 1,-1.000000-3.000000 0,1.000000-2.000000 0,-1.000000-1.000000 0,1.000000 3.000000 0,-1.000000 3.000000 0,1.000000 4.000000 0,-1.000000 1.000000 0,1.000000 0.000000 0,-1.000000 0.000000 0,1.000000 0.000000 0,4.000000 0.000000-1,9.000000 0.000000 1,10.000000 0.000000 0,10.000000 0.000000 0,4.000000 0.000000 0,0.000000 0.000000 0,0.000000 0.000000 0,0.000000 0.000000-1,0.000000 0.000000 0,0.000000 0.000000 0,0.000000 0.000000-1,0.000000 0.000000 1,-2.000000 0.000000 0,-3.000000 0.000000 0,-3.000000 0.000000 0,-2.000000 0.000000-1,-3.000000 0.000000 1,1.000000 0.000000 0,-1.000000 0.000000 0,1.000000 0.000000 0,1.000000 0.000000 1,3.000000 0.000000-1,3.000000 0.000000 1,4.000000 0.000000-1,4.000000 0.000000 1,6.000000 0.000000 0,7.000000 0.000000 0,6.000000 0.000000 0,3.000000-2.000000 0,0.000000-3.000000 0,0.000000-3.000000 0,0.000000-2.000000 0,0.000000-1.000000-1,0.000000 3.000000 0,0.000000 3.000000 0,0.000000 4.000000 0,-7.000000-1.000000-1,-11.000000-3.000000 1,-14.000000-3.000000-1,-11.000000-2.000000 1,-12.000000-1.000000 0,-9.000000 3.000000 1,-10.000000 3.000000-1,-8.000000 4.000000 0,2.000000-1.000000 1,16.000000-3.000000-1,15.000000-3.000000 0,17.000000-2.000000 0,11.000000-3.000000 1,10.000000 1.000000-1,10.000000-1.000000 0,9.000000 1.000000 0,2.000000 1.000000 1,-2.000000 3.000000-1,-3.000000 3.000000 0,-3.000000 4.000000 0,-6.000000 1.000000 0,-5.000000 0.000000 0,-7.000000 0.000000 0,-5.000000 0.000000 0,-6.000000 0.000000 0,-3.000000 0.000000 0,-3.000000 0.000000 0,-2.000000 0.000000 1,0.000000-2.000000-1,7.000000-3.000000 1,6.000000-3.000000 1,7.000000-2.000000 0,2.000000-1.000000 0,1.000000 3.000000 0,-1.000000 3.000000 1,1.000000 4.000000 0,-4.000000 1.000000 0,-6.000000 0.000000-1,-6.000000 0.000000 0,-6.000000 0.000000 0,-12.000000 0.000000-1,-15.000000 0.000000 0,-15.000000 0.000000 0,-16.000000 0.000000-1,1.000000 0.000000 1,19.000000 0.000000-1,19.000000 0.000000 1,19.000000 0.000000 1,2.000000-2.000000-1,-11.000000-3.000000 1,-14.000000-3.000000-1,-11.000000-2.000000 0,-3.000000-1.000000 1,10.000000 3.000000-1,10.000000 3.000000 1,9.000000 4.000000 0,2.000000 1.000000 1,-2.000000 0.000000-1,-3.000000 0.000000 0,-3.000000 0.000000 1,-1.000000-2.000000-1,4.000000-3.000000 0,3.000000-3.000000 1,3.000000-2.000000-1,3.000000-1.000000 0,3.000000 3.000000-1,3.000000 3.000000 1,4.000000 4.000000-1,-3.000000 1.000000 0,-5.000000 0.000000 0,-7.000000 0.000000-1,-5.000000 0.000000 0,-9.000000 0.000000 0,-9.000000 0.000000-1,-10.000000 0.000000 0,-8.000000 0.000000 1,-1.000000 0.000000-1,9.000000 0.000000 0,10.000000 0.000000 1,10.000000 0.000000 1,-3.000000 0.000000-1,-11.000000 0.000000 1,-14.000000 0.000000 0,-11.000000 0.000000 0,3.000000 1.000000 1,23.000000 4.000000 0,22.000000 3.000000-1,22.000000 3.000000 1,12.000000-1.000000 0,3.000000-2.000000 0,3.000000-3.000000 2,4.000000-3.000000-1,-1.000000-2.000000 1,-3.000000 0.000000-1,-3.000000 0.000000-1,-2.000000 0.000000-1,3.000000-2.000000-1,14.000000-3.000000-1,11.000000-3.000000-1,14.000000-2.000000-3,13.000000-6.000000-3,16.000000-6.000000-7,15.000000-6.000000-6,17.000000-6.000000-7,-6.000000-1.000000-5,-24.000000 7.000000 0,-26.000000 6.000000-1,-24.000000 7.000000-1,-20.000000 0.000000-1,-11.000000-2.000000 0,-14.000000-3.000000 0,-11.000000-3.000000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1-01T06:25:22"/>
    </inkml:context>
    <inkml:brush xml:id="br0">
      <inkml:brushProperty name="width" value="0.0154198948293924" units="cm"/>
      <inkml:brushProperty name="height" value="0.0154198948293924" units="cm"/>
      <inkml:brushProperty name="color" value="#000000"/>
      <inkml:brushProperty name="ignorePressure" value="0"/>
    </inkml:brush>
  </inkml:definitions>
  <inkml:trace contextRef="#ctx0" brushRef="#br0">12400.000000 48000.000000 951,'-21.000000'-50.000000'-33,"10.000000"0.000000"17 ,10.000000 0.000000 15,9.000000 0.000000 16,18.000000-7.000000 4,29.000000-11.000000-5,28.000000-14.000000-5,28.000000-11.000000-7,18.000000-4.000000-1,10.000000 6.000000-1,10.000000 7.000000 2,9.000000 6.000000-1,-4.000000 12.000000 1,-15.000000 19.000000-2,-15.000000 19.000000-2,-16.000000 19.000000 0,-18.000000 24.000000-1,-18.000000 32.000000 1,-19.000000 31.000000 2,-18.000000 32.000000 1,-21.000000 19.000000 2,-22.000000 10.000000 2,-22.000000 10.000000 2,-21.000000 9.000000 3,-10.000000-2.000000-2,3.000000-12.000000-2,3.000000-13.000000-4,4.000000-12.000000-2,4.000000-15.000000-6,6.000000-15.000000-5,7.000000-15.000000-6,6.000000-16.000000-5,4.000000-13.000000-5,4.000000-9.000000-2,3.000000-10.000000-2,3.000000-8.000000-2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1-01T06:25:22"/>
    </inkml:context>
    <inkml:brush xml:id="br0">
      <inkml:brushProperty name="width" value="0.0202861577272415" units="cm"/>
      <inkml:brushProperty name="height" value="0.0202861577272415" units="cm"/>
      <inkml:brushProperty name="color" value="#000000"/>
      <inkml:brushProperty name="ignorePressure" value="0"/>
    </inkml:brush>
  </inkml:definitions>
  <inkml:trace contextRef="#ctx0" brushRef="#br0">13150.000000 48000.000000 722,'-91.000000'-21.000000'-19,"19.000000"10.000000"16 ,19.000000 10.000000 16,19.000000 9.000000 16,10.000000 17.000000 8,4.000000 25.000000-3,3.000000 25.000000-3,3.000000 25.000000-1,-1.000000 17.000000-4,-2.000000 9.000000-3,-3.000000 10.000000-3,-3.000000 10.000000-3,-1.000000-7.000000-4,4.000000-22.000000-3,3.000000-22.000000-4,3.000000-21.000000-4,-2.000000 2.000000-2,-6.000000 29.000000 1,-6.000000 28.000000 1,-6.000000 28.000000 2,1.000000-2.000000-2,9.000000-31.000000-4,10.000000-31.000000-2,10.000000-31.000000-4,0.000000-9.000000-3,-5.000000 17.000000-1,-7.000000 15.000000-3,-5.000000 16.000000-2,-1.000000-10.000000-4,6.000000-34.000000-7,7.000000-35.000000-8,6.000000-33.000000-6,4.000000-20.000000-3,4.000000-3.000000 4,3.000000-3.000000 3,3.000000-2.000000 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1-01T06:25:22"/>
    </inkml:context>
    <inkml:brush xml:id="br0">
      <inkml:brushProperty name="width" value="0.0173298865556717" units="cm"/>
      <inkml:brushProperty name="height" value="0.0173298865556717" units="cm"/>
      <inkml:brushProperty name="color" value="#000000"/>
      <inkml:brushProperty name="ignorePressure" value="0"/>
    </inkml:brush>
  </inkml:definitions>
  <inkml:trace contextRef="#ctx0" brushRef="#br0">12850.000000 48900.000000 846,'48.000000'-91.000000'0,"-3.000000"19.000000"0 ,-3.000000 19.000000 0,-2.000000 19.000000 0,-1.000000 12.000000 2,3.000000 6.000000 4,3.000000 7.000000 4,4.000000 6.000000 5,-3.000000 4.000000 0,-5.000000 4.000000-2,-7.000000 3.000000-3,-5.000000 3.000000-2,0.000000 7.000000-1,10.000000 14.000000 3,10.000000 11.000000 1,9.000000 14.000000 1,-1.000000 0.000000 1,-8.000000-8.000000-4,-10.000000-10.000000-2,-9.000000-9.000000-3,1.000000 7.000000-3,13.000000 26.000000 0,12.000000 24.000000-3,13.000000 26.000000-1,2.000000 12.000000-3,-5.000000 0.000000-3,-7.000000 0.000000-4,-5.000000 0.000000-4,-9.000000-11.000000 0,-9.000000-22.000000 4,-10.000000-22.000000 2,-8.000000-21.000000 3,-6.000000-15.000000-4,1.000000-6.000000-11,-1.000000-6.000000-10,1.000000-6.000000-11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1-01T06:25:23"/>
    </inkml:context>
    <inkml:brush xml:id="br0">
      <inkml:brushProperty name="width" value="0.0196080822497606" units="cm"/>
      <inkml:brushProperty name="height" value="0.0196080822497606" units="cm"/>
      <inkml:brushProperty name="color" value="#000000"/>
      <inkml:brushProperty name="ignorePressure" value="0"/>
    </inkml:brush>
  </inkml:definitions>
  <inkml:trace contextRef="#ctx0" brushRef="#br0">15200.000000 45600.000000 747,'-69.000000'-90.000000'0,"13.000000"23.000000"8 ,12.000000 22.000000 8,13.000000 22.000000 8,7.000000 13.000000 4,4.000000 7.000000 0,3.000000 6.000000 1,3.000000 7.000000-1,3.000000 10.000000-1,3.000000 16.000000-6,3.000000 15.000000-5,4.000000 17.000000-5,1.000000 2.000000-4,0.000000-9.000000-2,0.000000-10.000000-2,0.000000-8.000000-2,-4.000000 11.000000-1,-5.000000 35.000000 0,-7.000000 35.000000-2,-5.000000 34.000000 0,-4.000000 18.000000-1,0.000000 4.000000-4,0.000000 3.000000-2,0.000000 3.000000-3,1.000000-7.000000-1,4.000000-15.000000-1,3.000000-15.000000-1,3.000000-16.000000 0,1.000000-21.000000-6,1.000000-24.000000-11,-1.000000-26.000000-13,1.000000-24.000000-11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1-01T06:25:23"/>
    </inkml:context>
    <inkml:brush xml:id="br0">
      <inkml:brushProperty name="width" value="0.0167652331292629" units="cm"/>
      <inkml:brushProperty name="height" value="0.0167652331292629" units="cm"/>
      <inkml:brushProperty name="color" value="#000000"/>
      <inkml:brushProperty name="ignorePressure" value="0"/>
    </inkml:brush>
  </inkml:definitions>
  <inkml:trace contextRef="#ctx0" brushRef="#br0">15700.000000 45750.000000 874,'-18.000000'-44.000000'0,"17.000000"13.000000"10 ,15.000000 12.000000 12,16.000000 13.000000 11,13.000000 10.000000-1,14.000000 10.000000-11,11.000000 10.000000-14,14.000000 9.000000-11,-4.000000 1.000000-6,-19.000000-6.000000 0,-18.000000-6.000000 0,-19.000000-6.000000 1,-2.000000 1.000000-2,16.000000 9.000000-1,15.000000 10.000000-4,17.000000 10.000000-2,0.000000 2.000000-3,-11.000000-3.000000-6,-14.000000-3.000000-5,-11.000000-2.000000-5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1-01T06:25:23"/>
    </inkml:context>
    <inkml:brush xml:id="br0">
      <inkml:brushProperty name="width" value="0.0165110323578119" units="cm"/>
      <inkml:brushProperty name="height" value="0.0165110323578119" units="cm"/>
      <inkml:brushProperty name="color" value="#000000"/>
      <inkml:brushProperty name="ignorePressure" value="0"/>
    </inkml:brush>
  </inkml:definitions>
  <inkml:trace contextRef="#ctx0" brushRef="#br0">15400.000000 47900.000000 888,'-40.000000'-7.000000'-2,"23.000000"-11.000000"5 ,22.000000-14.000000 5,22.000000-11.000000 5,8.000000-4.000000 1,-2.000000 6.000000-6,-3.000000 7.000000-3,-3.000000 6.000000-5,12.000000-4.000000-2,28.000000-11.000000 1,28.000000-14.000000-1,29.000000-11.000000 1,5.000000-1.000000 1,-15.000000 13.000000 1,-15.000000 12.000000 0,-16.000000 13.000000 2,-15.000000 9.000000-1,-11.000000 6.000000-2,-14.000000 7.000000-2,-11.000000 6.000000-1,-3.000000 10.000000-2,10.000000 17.000000-1,10.000000 15.000000-1,9.000000 16.000000-1,-1.000000 20.000000 2,-8.000000 25.000000 4,-10.000000 25.000000 5,-9.000000 25.000000 4,-9.000000 14.000000 3,-5.000000 3.000000-1,-7.000000 3.000000 0,-5.000000 4.000000 1,-9.000000-1.000000-2,-9.000000-3.000000 0,-10.000000-3.000000-2,-8.000000-2.000000 0,-8.000000-12.000000-1,-2.000000-19.000000 0,-3.000000-18.000000 0,-3.000000-19.000000-1,-4.000000-22.000000 0,-3.000000-25.000000-2,-3.000000-25.000000-3,-2.000000-25.000000-3,0.000000-22.000000-3,7.000000-19.000000-4,6.000000-18.000000-6,7.000000-19.000000-4,5.000000-5.000000-3,7.000000 9.000000 1,6.000000 10.000000 0,7.000000 10.000000 0,2.000000 5.000000 1,1.000000 4.000000 2,-1.000000 3.000000 2,1.000000 3.000000 2,-1.000000-1.000000 1,1.000000-2.000000 0,-1.000000-3.000000 1,1.000000-3.000000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1-01T06:25:23"/>
    </inkml:context>
    <inkml:brush xml:id="br0">
      <inkml:brushProperty name="width" value="0.0197006389498711" units="cm"/>
      <inkml:brushProperty name="height" value="0.0197006389498711" units="cm"/>
      <inkml:brushProperty name="color" value="#000000"/>
      <inkml:brushProperty name="ignorePressure" value="0"/>
    </inkml:brush>
  </inkml:definitions>
  <inkml:trace contextRef="#ctx0" brushRef="#br0">16000.000000 47850.000000 744,'-50.000000'-75.000000'2,"0.000000"50.000000"12 ,0.000000 50.000000 12,0.000000 50.000000 13,0.000000 34.000000 3,0.000000 19.000000-7,0.000000 19.000000-5,0.000000 19.000000-6,-4.000000 15.000000-6,-5.000000 13.000000-5,-7.000000 12.000000-4,-5.000000 13.000000-5,0.000000-5.000000-5,10.000000-22.000000-2,10.000000-22.000000-4,9.000000-21.000000-2,7.000000-24.000000-11,7.000000-25.000000-16,6.000000-25.000000-17,7.000000-25.000000-18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1-01T06:25:24"/>
    </inkml:context>
    <inkml:brush xml:id="br0">
      <inkml:brushProperty name="width" value="0.0180839821696281" units="cm"/>
      <inkml:brushProperty name="height" value="0.0180839821696281" units="cm"/>
      <inkml:brushProperty name="color" value="#000000"/>
      <inkml:brushProperty name="ignorePressure" value="0"/>
    </inkml:brush>
  </inkml:definitions>
  <inkml:trace contextRef="#ctx0" brushRef="#br0">17850.000000 46500.000000 811,'-157.000000'0.000000'-23,"39.000000"0.000000"19 ,36.000000 0.000000 19,39.000000 0.000000 19,22.000000-2.000000 7,10.000000-3.000000-6,10.000000-3.000000-5,9.000000-2.000000-6,6.000000-3.000000-5,3.000000 1.000000-7,3.000000-1.000000-6,4.000000 1.000000-7,18.000000-7.000000-5,34.000000-12.000000-3,35.000000-13.000000-4,35.000000-12.000000-4,19.000000-10.000000-2,7.000000-6.000000-4,6.000000-6.000000-1,7.000000-6.000000-4,-4.000000-2.000000 0,-12.000000 3.000000-2,-13.000000 3.000000 0,-12.000000 4.000000-1,-19.000000 5.000000 3,-25.000000 10.000000 3,-25.000000 10.000000 6,-25.000000 9.000000 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1-01T06:25:24"/>
    </inkml:context>
    <inkml:brush xml:id="br0">
      <inkml:brushProperty name="width" value="0.020611559972167" units="cm"/>
      <inkml:brushProperty name="height" value="0.020611559972167" units="cm"/>
      <inkml:brushProperty name="color" value="#000000"/>
      <inkml:brushProperty name="ignorePressure" value="0"/>
    </inkml:brush>
  </inkml:definitions>
  <inkml:trace contextRef="#ctx0" brushRef="#br0">19200.000000 44650.000000 711,'-69.000000'1.000000'1,"13.000000"4.000000"6 ,12.000000 3.000000 6,13.000000 3.000000 6,2.000000 12.000000 3,-5.000000 22.000000 1,-7.000000 22.000000 1,-5.000000 23.000000 1,-9.000000 27.000000 0,-9.000000 34.000000-2,-10.000000 35.000000-2,-8.000000 35.000000-1,-11.000000 24.000000-2,-8.000000 16.000000-2,-10.000000 15.000000-3,-9.000000 17.000000-1,-2.000000-1.000000-6,6.000000-16.000000-6,7.000000-15.000000-7,6.000000-15.000000-8,12.000000-25.000000-3,19.000000-30.000000-2,19.000000-32.000000 0,19.000000-30.000000-2,12.000000-26.000000-5,6.000000-19.000000-11,7.000000-18.000000-9,6.000000-19.000000-11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1-01T06:25:24"/>
    </inkml:context>
    <inkml:brush xml:id="br0">
      <inkml:brushProperty name="width" value="0.017477298155427" units="cm"/>
      <inkml:brushProperty name="height" value="0.017477298155427" units="cm"/>
      <inkml:brushProperty name="color" value="#000000"/>
      <inkml:brushProperty name="ignorePressure" value="0"/>
    </inkml:brush>
  </inkml:definitions>
  <inkml:trace contextRef="#ctx0" brushRef="#br0">18000.000000 48250.000000 839,'-69.000000'-2.000000'2,"13.000000"-3.000000"4 ,12.000000-3.000000 4,13.000000-2.000000 3,7.000000 0.000000 3,4.000000 7.000000-1,3.000000 6.000000 0,3.000000 7.000000-1,3.000000 7.000000-1,3.000000 9.000000 0,3.000000 10.000000-1,4.000000 10.000000 0,1.000000 8.000000-2,0.000000 10.000000-3,0.000000 10.000000-4,0.000000 9.000000-4,1.000000 2.000000-4,4.000000-2.000000-6,3.000000-3.000000-4,3.000000-3.000000-5,1.000000-9.000000-4,1.000000-11.000000-3,-1.000000-14.000000-2,1.000000-11.000000-3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1-01T06:25:20"/>
    </inkml:context>
    <inkml:brush xml:id="br0">
      <inkml:brushProperty name="width" value="0.0173011291772127" units="cm"/>
      <inkml:brushProperty name="height" value="0.0173011291772127" units="cm"/>
      <inkml:brushProperty name="color" value="#000000"/>
      <inkml:brushProperty name="ignorePressure" value="0"/>
    </inkml:brush>
  </inkml:definitions>
  <inkml:trace contextRef="#ctx0" brushRef="#br0">7450.000000 49450.000000 847,'-135.000000'20.000000'2,"32.000000"-9.000000"7 ,31.000000-10.000000 7,32.000000-8.000000 8,22.000000-12.000000 1,17.000000-12.000000-3,15.000000-13.000000-3,16.000000-12.000000-4,16.000000-10.000000-3,20.000000-6.000000-6,18.000000-6.000000-4,20.000000-6.000000-4,14.000000-2.000000-5,14.000000 3.000000-3,11.000000 3.000000-4,14.000000 4.000000-3,10.000000 2.000000-2,9.000000 4.000000-1,10.000000 3.000000-1,10.000000 3.000000 0,-15.000000 6.000000-3,-37.000000 9.000000-3,-38.000000 10.000000-4,-37.000000 10.000000-4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1-01T06:25:25"/>
    </inkml:context>
    <inkml:brush xml:id="br0">
      <inkml:brushProperty name="width" value="0.0181866679340601" units="cm"/>
      <inkml:brushProperty name="height" value="0.0181866679340601" units="cm"/>
      <inkml:brushProperty name="color" value="#000000"/>
      <inkml:brushProperty name="ignorePressure" value="0"/>
    </inkml:brush>
  </inkml:definitions>
  <inkml:trace contextRef="#ctx0" brushRef="#br0">18300.000000 48000.000000 806,'3.000000'-49.000000'-36,"6.000000"4.000000"12 ,7.000000 3.000000 13,6.000000 3.000000 11,9.000000 1.000000 8,13.000000 1.000000 2,12.000000-1.000000 1,13.000000 1.000000 2,10.000000 1.000000-2,10.000000 3.000000-3,10.000000 3.000000-5,9.000000 4.000000-4,1.000000 7.000000-3,-6.000000 13.000000 0,-6.000000 12.000000 0,-6.000000 13.000000 0,-13.000000 16.000000 0,-19.000000 23.000000 3,-18.000000 22.000000 3,-19.000000 22.000000 2,-15.000000 8.000000 1,-8.000000-2.000000 0,-10.000000-3.000000 1,-9.000000-3.000000-1,-4.000000-12.000000 1,4.000000-18.000000 0,3.000000-19.000000-1,3.000000-18.000000 1,-7.000000-3.000000 0,-15.000000 17.000000-1,-15.000000 15.000000 0,-16.000000 16.000000-1,-7.000000-1.000000-1,4.000000-15.000000-4,3.000000-15.000000-4,3.000000-16.000000-2,3.000000-21.000000-4,3.000000-24.000000-2,3.000000-26.000000-4,4.000000-24.000000-2,4.000000-23.000000-2,6.000000-18.000000-2,7.000000-19.000000 0,6.000000-18.000000-2,4.000000-9.000000 3,4.000000 4.000000 4,3.000000 3.000000 6,3.000000 3.000000 4,1.000000 9.000000 4,1.000000 16.000000 0,-1.000000 15.000000 2,1.000000 17.000000 0,1.000000 13.000000 2,3.000000 13.000000-1,3.000000 12.000000 0,4.000000 13.000000 1,1.000000 16.000000 6,0.000000 23.000000 12,0.000000 22.000000 12,0.000000 22.000000 12,1.000000 19.000000 3,4.000000 20.000000-5,3.000000 18.000000-5,3.000000 20.000000-6,1.000000 19.000000-4,1.000000 22.000000-2,-1.000000 22.000000-2,1.000000 23.000000-3,-1.000000 19.000000-1,1.000000 19.000000-3,-1.000000 19.000000-3,1.000000 19.000000-2,-3.000000-1.000000-3,-2.000000-18.000000-8,-3.000000-19.000000-5,-3.000000-18.000000-7,-2.000000-32.000000-2,0.000000-44.000000 4,0.000000-43.000000 2,0.000000-44.000000 4,1.000000-24.000000-5,4.000000-3.000000-16,3.000000-3.000000-14,3.000000-2.000000-14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1-01T06:25:20"/>
    </inkml:context>
    <inkml:brush xml:id="br0">
      <inkml:brushProperty name="width" value="0.0153192020952702" units="cm"/>
      <inkml:brushProperty name="height" value="0.0153192020952702" units="cm"/>
      <inkml:brushProperty name="color" value="#000000"/>
      <inkml:brushProperty name="ignorePressure" value="0"/>
    </inkml:brush>
  </inkml:definitions>
  <inkml:trace contextRef="#ctx0" brushRef="#br0">7500.000000 50950.000000 957,'-63.000000'20.000000'0,"26.000000"-9.000000"1 ,24.000000-10.000000 0,26.000000-8.000000 0,26.000000-15.000000 2,28.000000-19.000000 2,28.000000-18.000000 4,29.000000-19.000000 2,27.000000-19.000000-2,29.000000-19.000000-7,28.000000-18.000000-6,28.000000-19.000000-7,-7.000000 6.000000-3,-40.000000 31.000000 1,-40.000000 32.000000 1,-41.000000 31.000000 1,-21.000000 13.000000-3,1.000000-2.000000-7,-1.000000-3.000000-6,1.000000-3.000000-7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1-01T06:25:21"/>
    </inkml:context>
    <inkml:brush xml:id="br0">
      <inkml:brushProperty name="width" value="0.0146666690707207" units="cm"/>
      <inkml:brushProperty name="height" value="0.0146666690707207" units="cm"/>
      <inkml:brushProperty name="color" value="#000000"/>
      <inkml:brushProperty name="ignorePressure" value="0"/>
    </inkml:brush>
  </inkml:definitions>
  <inkml:trace contextRef="#ctx0" brushRef="#br0">10450.000000 47850.000000 1000,'-108.000000'42.000000'-26,"34.000000"-16.000000"13 ,35.000000-15.000000 11,35.000000-15.000000 12,29.000000-17.000000 3,25.000000-15.000000-6,25.000000-15.000000-4,25.000000-16.000000-5,18.000000-10.000000-5,14.000000-3.000000-1,11.000000-3.000000-4,14.000000-2.000000-2,-6.000000 3.000000-3,-21.000000 14.000000-1,-22.000000 11.000000-1,-22.000000 14.000000-2,-15.000000 7.000000 0,-5.000000 3.000000 2,-7.000000 3.000000 2,-5.000000 4.000000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1-01T06:25:21"/>
    </inkml:context>
    <inkml:brush xml:id="br0">
      <inkml:brushProperty name="width" value="0.0185647364705801" units="cm"/>
      <inkml:brushProperty name="height" value="0.0185647364705801" units="cm"/>
      <inkml:brushProperty name="color" value="#000000"/>
      <inkml:brushProperty name="ignorePressure" value="0"/>
    </inkml:brush>
  </inkml:definitions>
  <inkml:trace contextRef="#ctx0" brushRef="#br0">11200.000000 47400.000000 790,'-47.000000'-2.000000'-1,"6.000000"-3.000000"0 ,7.000000-3.000000-1,6.000000-2.000000-1,3.000000 2.000000 4,0.000000 9.000000 8,0.000000 10.000000 8,0.000000 10.000000 8,3.000000 4.000000 1,6.000000 0.000000-5,7.000000 0.000000-6,6.000000 0.000000-6,1.000000 10.000000-2,-3.000000 23.000000 2,-3.000000 22.000000 0,-2.000000 22.000000 2,-1.000000 13.000000 0,3.000000 7.000000-1,3.000000 6.000000 1,4.000000 7.000000-1,1.000000-10.000000-2,0.000000-25.000000-2,0.000000-25.000000-5,0.000000-25.000000-2,3.000000 0.000000-2,6.000000 25.000000 0,7.000000 25.000000 0,6.000000 25.000000-1,1.000000 1.000000-1,-3.000000-21.000000-4,-3.000000-22.000000-3,-2.000000-22.000000-3,-1.000000-7.000000-5,3.000000 10.000000-4,3.000000 10.000000-5,4.000000 9.000000-5,-3.000000-4.000000-2,-5.000000-15.000000 1,-7.000000-15.000000 0,-5.000000-16.000000 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1-01T06:25:21"/>
    </inkml:context>
    <inkml:brush xml:id="br0">
      <inkml:brushProperty name="width" value="0.0148822981864214" units="cm"/>
      <inkml:brushProperty name="height" value="0.0148822981864214" units="cm"/>
      <inkml:brushProperty name="color" value="#000000"/>
      <inkml:brushProperty name="ignorePressure" value="0"/>
    </inkml:brush>
  </inkml:definitions>
  <inkml:trace contextRef="#ctx0" brushRef="#br0">10650.000000 50000.000000 985,'-69.000000'0.000000'-3,"13.000000"0.000000"-5 ,12.000000 0.000000-7,13.000000 0.000000-5,12.000000 0.000000 3,13.000000 0.000000 13,12.000000 0.000000 11,13.000000 0.000000 13,21.000000-11.000000 3,32.000000-22.000000-6,31.000000-22.000000-7,32.000000-21.000000-5,22.000000-21.000000-6,17.000000-19.000000-3,15.000000-18.000000-3,16.000000-19.000000-4,-13.000000 6.000000 0,-41.000000 31.000000 1,-40.000000 32.000000 1,-40.000000 31.000000 2,-21.000000 13.000000-3,0.000000-2.000000-8,0.000000-3.000000-7,0.000000-3.000000-8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1-01T06:25:21"/>
    </inkml:context>
    <inkml:brush xml:id="br0">
      <inkml:brushProperty name="width" value="0.0165203232318163" units="cm"/>
      <inkml:brushProperty name="height" value="0.0165203232318163" units="cm"/>
      <inkml:brushProperty name="color" value="#000000"/>
      <inkml:brushProperty name="ignorePressure" value="0"/>
    </inkml:brush>
  </inkml:definitions>
  <inkml:trace contextRef="#ctx0" brushRef="#br0">12500.000000 46500.000000 887,'-90.000000'-2.000000'3,"23.000000"-3.000000"5 ,22.000000-3.000000 6,22.000000-2.000000 5,15.000000-3.000000 1,9.000000 1.000000-5,10.000000-1.000000-6,10.000000 1.000000-4,10.000000-6.000000-3,13.000000-8.000000 2,12.000000-10.000000 1,13.000000-9.000000 0,1.000000-2.000000-1,-9.000000 6.000000-6,-10.000000 7.000000-5,-8.000000 6.000000-6,2.000000-1.000000-2,16.000000-5.000000 0,15.000000-7.000000-1,17.000000-5.000000-1,-1.000000 0.000000-2,-16.000000 10.000000-7,-15.000000 10.000000-7,-15.000000 9.000000-6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1-01T06:25:21"/>
    </inkml:context>
    <inkml:brush xml:id="br0">
      <inkml:brushProperty name="width" value="0.0153966872021556" units="cm"/>
      <inkml:brushProperty name="height" value="0.0153966872021556" units="cm"/>
      <inkml:brushProperty name="color" value="#000000"/>
      <inkml:brushProperty name="ignorePressure" value="0"/>
    </inkml:brush>
  </inkml:definitions>
  <inkml:trace contextRef="#ctx0" brushRef="#br0">13050.000000 46200.000000 952,'-115.000000'25.000000'-1,"23.000000"0.000000"-2 ,22.000000 0.000000-3,22.000000 0.000000-2,10.000000 4.000000 3,1.000000 10.000000 5,-1.000000 10.000000 8,1.000000 9.000000 6,1.000000 12.000000 2,3.000000 16.000000-3,3.000000 15.000000-4,4.000000 17.000000-2,2.000000 7.000000-4,4.000000 0.000000-2,3.000000 0.000000-4,3.000000 0.000000-3,3.000000-7.000000-1,3.000000-11.000000-1,3.000000-14.000000-1,4.000000-11.000000-1,-1.000000-14.000000-4,-3.000000-11.000000-9,-3.000000-14.000000-8,-2.000000-11.000000-8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1-01T06:25:22"/>
    </inkml:context>
    <inkml:brush xml:id="br0">
      <inkml:brushProperty name="width" value="0.0164710450917482" units="cm"/>
      <inkml:brushProperty name="height" value="0.0164710450917482" units="cm"/>
      <inkml:brushProperty name="color" value="#000000"/>
      <inkml:brushProperty name="ignorePressure" value="0"/>
    </inkml:brush>
  </inkml:definitions>
  <inkml:trace contextRef="#ctx0" brushRef="#br0">12250.000000 47950.000000 890,'-24.000000'25.000000'2,"4.000000"0.000000"5 ,3.000000 0.000000 4,3.000000 0.000000 5,3.000000 3.000000 0,3.000000 6.000000-2,3.000000 7.000000-3,4.000000 6.000000-2,1.000000-1.000000-3,0.000000-5.000000-2,0.000000-7.000000-1,0.000000-5.000000-3,0.000000 3.000000 0,0.000000 17.000000 1,0.000000 15.000000 1,0.000000 16.000000 2,0.000000 1.000000-1,0.000000-12.000000-3,0.000000-13.000000-1,0.000000-12.000000-2,1.000000 4.000000-1,4.000000 22.000000-1,3.000000 22.000000-1,3.000000 23.000000-1,3.000000 2.000000-2,3.000000-16.000000-6,3.000000-15.000000-5,4.000000-15.000000-5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14:cpLocks xmlns:a14="http://schemas.microsoft.com/office/drawing/2010/main"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1491" name="Rectangle 3"/>
          <p:cNvSpPr>
            <a14:cpLocks xmlns:a14="http://schemas.microsoft.com/office/drawing/2010/main"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0" name="Rectangle 4"/>
          <p:cNvSpPr>
            <a14:cpLocks xmlns:a14="http://schemas.microsoft.com/office/drawing/2010/main"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1493" name="Rectangle 5"/>
          <p:cNvSpPr>
            <a14:cpLocks xmlns:a14="http://schemas.microsoft.com/office/drawing/2010/main"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191494" name="Rectangle 6"/>
          <p:cNvSpPr>
            <a14:cpLocks xmlns:a14="http://schemas.microsoft.com/office/drawing/2010/main"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1495" name="Rectangle 7"/>
          <p:cNvSpPr>
            <a14:cpLocks xmlns:a14="http://schemas.microsoft.com/office/drawing/2010/main"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6F0B01E-DA71-44F0-96B8-399549E1BADF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14:cpLocks xmlns:a14="http://schemas.microsoft.com/office/drawing/2010/main"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7BD7AF46-285B-4FD5-B671-FBD16A2F1276}" type="slidenum">
              <a:rPr lang="en-US" altLang="zh-CN" smtClean="0">
                <a:latin typeface="Arial" charset="0"/>
              </a:rPr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6083" name="Rectangle 2"/>
          <p:cNvSpPr>
            <a14:cpLocks xmlns:a14="http://schemas.microsoft.com/office/drawing/2010/main" noGrp="1" noRot="1" noChangeAspect="1" noChangeArrowheads="1"/>
          </p:cNvSpPr>
          <p:nvPr>
            <p:ph type="sldImg"/>
          </p:nvPr>
        </p:nvSpPr>
        <p:spPr/>
      </p:sp>
      <p:sp>
        <p:nvSpPr>
          <p:cNvPr id="46084" name="Rectangle 3"/>
          <p:cNvSpPr>
            <a14:cpLocks xmlns:a14="http://schemas.microsoft.com/office/drawing/2010/main"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14:cpLocks xmlns:a14="http://schemas.microsoft.com/office/drawing/2010/main" noGrp="1" noRot="1" noChangeAspect="1"/>
          </p:cNvSpPr>
          <p:nvPr>
            <p:ph type="sldImg"/>
          </p:nvPr>
        </p:nvSpPr>
        <p:spPr/>
      </p:sp>
      <p:sp>
        <p:nvSpPr>
          <p:cNvPr id="53251" name="备注占位符 2"/>
          <p:cNvSpPr>
            <a14:cpLocks xmlns:a14="http://schemas.microsoft.com/office/drawing/2010/main"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charset="0"/>
              </a:rPr>
              <a:t>这里</a:t>
            </a:r>
            <a:r>
              <a:rPr lang="en-US" altLang="zh-CN" smtClean="0">
                <a:latin typeface="Arial" charset="0"/>
              </a:rPr>
              <a:t>Xi</a:t>
            </a:r>
            <a:r>
              <a:rPr lang="zh-CN" altLang="en-US" smtClean="0">
                <a:latin typeface="Arial" charset="0"/>
              </a:rPr>
              <a:t>的</a:t>
            </a:r>
            <a:r>
              <a:rPr lang="en-US" altLang="zh-CN" smtClean="0">
                <a:latin typeface="Arial" charset="0"/>
              </a:rPr>
              <a:t>1</a:t>
            </a:r>
            <a:r>
              <a:rPr lang="zh-CN" altLang="en-US" smtClean="0">
                <a:latin typeface="Arial" charset="0"/>
              </a:rPr>
              <a:t>与</a:t>
            </a:r>
            <a:r>
              <a:rPr lang="en-US" altLang="zh-CN" smtClean="0">
                <a:latin typeface="Arial" charset="0"/>
              </a:rPr>
              <a:t>0</a:t>
            </a:r>
            <a:r>
              <a:rPr lang="zh-CN" altLang="en-US" smtClean="0">
                <a:latin typeface="Arial" charset="0"/>
              </a:rPr>
              <a:t>表示不能颠倒，</a:t>
            </a:r>
            <a:r>
              <a:rPr lang="en-US" altLang="zh-CN" smtClean="0">
                <a:latin typeface="Arial" charset="0"/>
              </a:rPr>
              <a:t>1</a:t>
            </a:r>
            <a:r>
              <a:rPr lang="zh-CN" altLang="en-US" smtClean="0">
                <a:latin typeface="Arial" charset="0"/>
              </a:rPr>
              <a:t>只能表示</a:t>
            </a:r>
            <a:r>
              <a:rPr lang="en-US" altLang="zh-CN" smtClean="0">
                <a:latin typeface="Arial" charset="0"/>
              </a:rPr>
              <a:t>p</a:t>
            </a:r>
            <a:r>
              <a:rPr lang="zh-CN" altLang="en-US" smtClean="0">
                <a:latin typeface="Arial" charset="0"/>
              </a:rPr>
              <a:t>的概率</a:t>
            </a:r>
            <a:endParaRPr lang="zh-CN" altLang="en-US" smtClean="0">
              <a:latin typeface="Arial" charset="0"/>
            </a:endParaRPr>
          </a:p>
        </p:txBody>
      </p:sp>
      <p:sp>
        <p:nvSpPr>
          <p:cNvPr id="53252" name="灯片编号占位符 3"/>
          <p:cNvSpPr>
            <a14:cpLocks xmlns:a14="http://schemas.microsoft.com/office/drawing/2010/main"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87A654FA-3970-476B-9873-6A72AFE5151E}" type="slidenum">
              <a:rPr lang="en-US" altLang="zh-CN" smtClean="0">
                <a:latin typeface="Arial" charset="0"/>
              </a:rPr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14:cpLocks xmlns:a14="http://schemas.microsoft.com/office/drawing/2010/main" noGrp="1" noRot="1" noChangeAspect="1"/>
          </p:cNvSpPr>
          <p:nvPr>
            <p:ph type="sldImg"/>
          </p:nvPr>
        </p:nvSpPr>
        <p:spPr/>
      </p:sp>
      <p:sp>
        <p:nvSpPr>
          <p:cNvPr id="54275" name="备注占位符 2"/>
          <p:cNvSpPr>
            <a14:cpLocks xmlns:a14="http://schemas.microsoft.com/office/drawing/2010/main"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>
                <a:latin typeface="Arial" charset="0"/>
              </a:rPr>
              <a:t>X</a:t>
            </a:r>
            <a:r>
              <a:rPr lang="zh-CN" altLang="en-US" dirty="0" smtClean="0">
                <a:latin typeface="Arial" charset="0"/>
              </a:rPr>
              <a:t>表示停车次数决定了</a:t>
            </a:r>
            <a:r>
              <a:rPr lang="en-US" altLang="zh-CN" dirty="0" smtClean="0">
                <a:latin typeface="Arial" charset="0"/>
              </a:rPr>
              <a:t>Xi=1</a:t>
            </a:r>
            <a:r>
              <a:rPr lang="zh-CN" altLang="en-US" dirty="0" smtClean="0">
                <a:latin typeface="Arial" charset="0"/>
              </a:rPr>
              <a:t>时表示停车，否则如果</a:t>
            </a:r>
            <a:r>
              <a:rPr lang="en-US" altLang="zh-CN" dirty="0" smtClean="0">
                <a:latin typeface="Arial" charset="0"/>
              </a:rPr>
              <a:t>Xi=0</a:t>
            </a:r>
            <a:r>
              <a:rPr lang="zh-CN" altLang="en-US" dirty="0" smtClean="0">
                <a:latin typeface="Arial" charset="0"/>
              </a:rPr>
              <a:t>表示停车，那么停车</a:t>
            </a:r>
            <a:r>
              <a:rPr lang="en-US" altLang="zh-CN" dirty="0" smtClean="0">
                <a:latin typeface="Arial" charset="0"/>
              </a:rPr>
              <a:t>Xi</a:t>
            </a:r>
            <a:r>
              <a:rPr lang="zh-CN" altLang="en-US" dirty="0" smtClean="0">
                <a:latin typeface="Arial" charset="0"/>
              </a:rPr>
              <a:t>一直是</a:t>
            </a:r>
            <a:r>
              <a:rPr lang="en-US" altLang="zh-CN" dirty="0" smtClean="0">
                <a:latin typeface="Arial" charset="0"/>
              </a:rPr>
              <a:t>0</a:t>
            </a:r>
            <a:endParaRPr lang="en-US" altLang="zh-CN" dirty="0" smtClean="0">
              <a:latin typeface="Arial" charset="0"/>
            </a:endParaRPr>
          </a:p>
          <a:p>
            <a:r>
              <a:rPr lang="en-US" altLang="zh-CN" dirty="0" smtClean="0">
                <a:latin typeface="Arial" charset="0"/>
              </a:rPr>
              <a:t>P{Xi=0}</a:t>
            </a:r>
            <a:r>
              <a:rPr lang="zh-CN" altLang="en-US" dirty="0" smtClean="0">
                <a:latin typeface="Arial" charset="0"/>
              </a:rPr>
              <a:t>表示</a:t>
            </a:r>
            <a:r>
              <a:rPr lang="en-US" altLang="zh-CN" dirty="0" smtClean="0">
                <a:latin typeface="Arial" charset="0"/>
              </a:rPr>
              <a:t>20</a:t>
            </a:r>
            <a:r>
              <a:rPr lang="zh-CN" altLang="en-US" dirty="0" smtClean="0">
                <a:latin typeface="Arial" charset="0"/>
              </a:rPr>
              <a:t>人都不下车，相互独立</a:t>
            </a:r>
            <a:endParaRPr lang="en-US" altLang="zh-CN" dirty="0" smtClean="0">
              <a:latin typeface="Arial" charset="0"/>
            </a:endParaRPr>
          </a:p>
          <a:p>
            <a:endParaRPr lang="en-US" altLang="zh-CN" dirty="0" smtClean="0">
              <a:latin typeface="Arial" charset="0"/>
            </a:endParaRPr>
          </a:p>
          <a:p>
            <a:r>
              <a:rPr lang="zh-CN" altLang="en-US" dirty="0" smtClean="0">
                <a:latin typeface="Arial" charset="0"/>
              </a:rPr>
              <a:t>有人不下，或下多次</a:t>
            </a:r>
            <a:endParaRPr lang="en-US" altLang="zh-CN" dirty="0" smtClean="0">
              <a:latin typeface="Arial" charset="0"/>
            </a:endParaRPr>
          </a:p>
          <a:p>
            <a:r>
              <a:rPr lang="zh-CN" altLang="en-US" dirty="0" smtClean="0">
                <a:latin typeface="Arial" charset="0"/>
              </a:rPr>
              <a:t>这里每站的概率相同，其实就是和抽签理论一样</a:t>
            </a:r>
            <a:endParaRPr lang="en-US" altLang="zh-CN" dirty="0" smtClean="0">
              <a:latin typeface="Arial" charset="0"/>
            </a:endParaRPr>
          </a:p>
        </p:txBody>
      </p:sp>
      <p:sp>
        <p:nvSpPr>
          <p:cNvPr id="54276" name="灯片编号占位符 3"/>
          <p:cNvSpPr>
            <a14:cpLocks xmlns:a14="http://schemas.microsoft.com/office/drawing/2010/main"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8CDDD343-2B3A-4D1A-BC84-DA6F6A8D6CD4}" type="slidenum">
              <a:rPr lang="en-US" altLang="zh-CN" smtClean="0">
                <a:latin typeface="Arial" charset="0"/>
              </a:rPr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14:cpLocks xmlns:a14="http://schemas.microsoft.com/office/drawing/2010/main"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73708E9E-F29B-4BA3-8D44-2BC9B51F2057}" type="slidenum">
              <a:rPr lang="en-US" altLang="zh-CN" smtClean="0">
                <a:latin typeface="Arial" charset="0"/>
              </a:rPr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7107" name="Rectangle 2"/>
          <p:cNvSpPr>
            <a14:cpLocks xmlns:a14="http://schemas.microsoft.com/office/drawing/2010/main" noGrp="1" noRot="1" noChangeAspect="1" noChangeArrowheads="1"/>
          </p:cNvSpPr>
          <p:nvPr>
            <p:ph type="sldImg"/>
          </p:nvPr>
        </p:nvSpPr>
        <p:spPr/>
      </p:sp>
      <p:sp>
        <p:nvSpPr>
          <p:cNvPr id="47108" name="Rectangle 3"/>
          <p:cNvSpPr>
            <a14:cpLocks xmlns:a14="http://schemas.microsoft.com/office/drawing/2010/main"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</a:rPr>
              <a:t>数学期望与均值的不同：数学期望是考虑了概率的均值。</a:t>
            </a:r>
            <a:br>
              <a:rPr lang="zh-CN" altLang="en-US" smtClean="0">
                <a:latin typeface="Arial" charset="0"/>
              </a:rPr>
            </a:br>
            <a:endParaRPr lang="zh-CN" altLang="en-US" smtClean="0">
              <a:latin typeface="Arial" charset="0"/>
            </a:endParaRPr>
          </a:p>
          <a:p>
            <a:pPr eaLnBrk="1" hangingPunct="1"/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14:cpLocks xmlns:a14="http://schemas.microsoft.com/office/drawing/2010/main" noGrp="1" noRot="1" noChangeAspect="1"/>
          </p:cNvSpPr>
          <p:nvPr>
            <p:ph type="sldImg"/>
          </p:nvPr>
        </p:nvSpPr>
        <p:spPr/>
      </p:sp>
      <p:sp>
        <p:nvSpPr>
          <p:cNvPr id="48131" name="备注占位符 2"/>
          <p:cNvSpPr>
            <a14:cpLocks xmlns:a14="http://schemas.microsoft.com/office/drawing/2010/main"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>
                <a:latin typeface="Arial" charset="0"/>
              </a:rPr>
              <a:t>X=k</a:t>
            </a:r>
            <a:r>
              <a:rPr lang="zh-CN" altLang="en-US" dirty="0" smtClean="0">
                <a:latin typeface="Arial" charset="0"/>
              </a:rPr>
              <a:t>表示成功次数或一个实验结果的出现次数，</a:t>
            </a:r>
            <a:r>
              <a:rPr lang="en-US" altLang="zh-CN" dirty="0" smtClean="0">
                <a:latin typeface="Arial" charset="0"/>
              </a:rPr>
              <a:t>k=0</a:t>
            </a:r>
            <a:r>
              <a:rPr lang="zh-CN" altLang="en-US" dirty="0" smtClean="0">
                <a:latin typeface="Arial" charset="0"/>
              </a:rPr>
              <a:t>是</a:t>
            </a:r>
            <a:r>
              <a:rPr lang="en-US" altLang="zh-CN" dirty="0" smtClean="0">
                <a:latin typeface="Arial" charset="0"/>
              </a:rPr>
              <a:t>0</a:t>
            </a:r>
            <a:endParaRPr lang="zh-CN" altLang="en-US" dirty="0" smtClean="0">
              <a:latin typeface="Arial" charset="0"/>
            </a:endParaRPr>
          </a:p>
        </p:txBody>
      </p:sp>
      <p:sp>
        <p:nvSpPr>
          <p:cNvPr id="48132" name="灯片编号占位符 3"/>
          <p:cNvSpPr>
            <a14:cpLocks xmlns:a14="http://schemas.microsoft.com/office/drawing/2010/main"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DAB1FC00-DE19-4BA6-BE7D-DB13FFFF635E}" type="slidenum">
              <a:rPr lang="en-US" altLang="zh-CN" smtClean="0">
                <a:latin typeface="Arial" charset="0"/>
              </a:rPr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14:cpLocks xmlns:a14="http://schemas.microsoft.com/office/drawing/2010/main"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F3DDCD29-9B1E-4F6F-A9D8-EA9C29B97258}" type="slidenum">
              <a:rPr lang="en-US" altLang="zh-CN" smtClean="0">
                <a:latin typeface="Arial" charset="0"/>
              </a:rPr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9155" name="Rectangle 2"/>
          <p:cNvSpPr>
            <a14:cpLocks xmlns:a14="http://schemas.microsoft.com/office/drawing/2010/main" noGrp="1" noRot="1" noChangeAspect="1" noChangeArrowheads="1"/>
          </p:cNvSpPr>
          <p:nvPr>
            <p:ph type="sldImg"/>
          </p:nvPr>
        </p:nvSpPr>
        <p:spPr/>
      </p:sp>
      <p:sp>
        <p:nvSpPr>
          <p:cNvPr id="49156" name="Rectangle 3"/>
          <p:cNvSpPr>
            <a14:cpLocks xmlns:a14="http://schemas.microsoft.com/office/drawing/2010/main"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</a:rPr>
              <a:t>这里只有</a:t>
            </a:r>
            <a:r>
              <a:rPr lang="en-US" altLang="zh-CN" dirty="0" smtClean="0">
                <a:latin typeface="Arial" charset="0"/>
              </a:rPr>
              <a:t>0-1</a:t>
            </a:r>
            <a:r>
              <a:rPr lang="zh-CN" altLang="en-US" dirty="0" smtClean="0">
                <a:latin typeface="Arial" charset="0"/>
              </a:rPr>
              <a:t>分布中没有给出参数，正态分布中用到了</a:t>
            </a:r>
            <a:r>
              <a:rPr lang="en-US" altLang="zh-CN" dirty="0" smtClean="0">
                <a:latin typeface="Arial" charset="0"/>
              </a:rPr>
              <a:t>2</a:t>
            </a:r>
            <a:r>
              <a:rPr lang="zh-CN" altLang="en-US" dirty="0" smtClean="0">
                <a:latin typeface="Arial" charset="0"/>
              </a:rPr>
              <a:t>个参数的</a:t>
            </a:r>
            <a:r>
              <a:rPr lang="en-US" altLang="zh-CN" dirty="0" smtClean="0">
                <a:latin typeface="Arial" charset="0"/>
              </a:rPr>
              <a:t>1</a:t>
            </a:r>
            <a:r>
              <a:rPr lang="zh-CN" altLang="en-US" dirty="0" smtClean="0">
                <a:latin typeface="Arial" charset="0"/>
              </a:rPr>
              <a:t>个，其余的分布凡是给出的参数都用到了。</a:t>
            </a:r>
            <a:endParaRPr lang="zh-CN" alt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14:cpLocks xmlns:a14="http://schemas.microsoft.com/office/drawing/2010/main" noGrp="1" noRot="1" noChangeAspect="1"/>
          </p:cNvSpPr>
          <p:nvPr>
            <p:ph type="sldImg"/>
          </p:nvPr>
        </p:nvSpPr>
        <p:spPr/>
      </p:sp>
      <p:sp>
        <p:nvSpPr>
          <p:cNvPr id="50179" name="备注占位符 2"/>
          <p:cNvSpPr>
            <a14:cpLocks xmlns:a14="http://schemas.microsoft.com/office/drawing/2010/main"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>
                <a:latin typeface="Arial" charset="0"/>
              </a:rPr>
              <a:t>xf(x)</a:t>
            </a:r>
            <a:r>
              <a:rPr lang="zh-CN" altLang="en-US" smtClean="0">
                <a:latin typeface="Arial" charset="0"/>
              </a:rPr>
              <a:t>的广义积分需要“绝对收敛”时，才有数学期望</a:t>
            </a:r>
            <a:endParaRPr lang="zh-CN" altLang="en-US" smtClean="0">
              <a:latin typeface="Arial" charset="0"/>
            </a:endParaRPr>
          </a:p>
        </p:txBody>
      </p:sp>
      <p:sp>
        <p:nvSpPr>
          <p:cNvPr id="50180" name="灯片编号占位符 3"/>
          <p:cNvSpPr>
            <a14:cpLocks xmlns:a14="http://schemas.microsoft.com/office/drawing/2010/main"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4CC54B21-9376-4712-92F7-D8B00C6A9BA3}" type="slidenum">
              <a:rPr lang="en-US" altLang="zh-CN" smtClean="0">
                <a:latin typeface="Arial" charset="0"/>
              </a:rPr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14:cpLocks xmlns:a14="http://schemas.microsoft.com/office/drawing/2010/main"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14:cpLocks xmlns:a14="http://schemas.microsoft.com/office/drawing/2010/main"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周四晚上</a:t>
            </a:r>
            <a:endParaRPr lang="zh-CN" altLang="en-US" dirty="0"/>
          </a:p>
        </p:txBody>
      </p:sp>
      <p:sp>
        <p:nvSpPr>
          <p:cNvPr id="4" name="灯片编号占位符 3"/>
          <p:cNvSpPr>
            <a14:cpLocks xmlns:a14="http://schemas.microsoft.com/office/drawing/2010/main"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F0B01E-DA71-44F0-96B8-399549E1BAD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14:cpLocks xmlns:a14="http://schemas.microsoft.com/office/drawing/2010/main"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14:cpLocks xmlns:a14="http://schemas.microsoft.com/office/drawing/2010/main"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14:cpLocks xmlns:a14="http://schemas.microsoft.com/office/drawing/2010/main"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F0B01E-DA71-44F0-96B8-399549E1BAD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14:cpLocks xmlns:a14="http://schemas.microsoft.com/office/drawing/2010/main"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973032EC-4064-4D25-89F2-3B6E3879FC54}" type="slidenum">
              <a:rPr lang="en-US" altLang="zh-CN" smtClean="0">
                <a:latin typeface="Arial" charset="0"/>
              </a:rPr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1203" name="Rectangle 2"/>
          <p:cNvSpPr>
            <a14:cpLocks xmlns:a14="http://schemas.microsoft.com/office/drawing/2010/main" noGrp="1" noRot="1" noChangeAspect="1" noChangeArrowheads="1"/>
          </p:cNvSpPr>
          <p:nvPr>
            <p:ph type="sldImg"/>
          </p:nvPr>
        </p:nvSpPr>
        <p:spPr/>
      </p:sp>
      <p:sp>
        <p:nvSpPr>
          <p:cNvPr id="51204" name="Rectangle 3"/>
          <p:cNvSpPr>
            <a14:cpLocks xmlns:a14="http://schemas.microsoft.com/office/drawing/2010/main"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>
                <a:latin typeface="Arial" charset="0"/>
              </a:rPr>
              <a:t>n&lt;=X</a:t>
            </a:r>
            <a:r>
              <a:rPr lang="zh-CN" altLang="en-US" smtClean="0">
                <a:latin typeface="Arial" charset="0"/>
              </a:rPr>
              <a:t>，存货量</a:t>
            </a:r>
            <a:r>
              <a:rPr lang="en-US" altLang="zh-CN" smtClean="0">
                <a:latin typeface="Arial" charset="0"/>
              </a:rPr>
              <a:t>n</a:t>
            </a:r>
            <a:r>
              <a:rPr lang="zh-CN" altLang="en-US" smtClean="0">
                <a:latin typeface="Arial" charset="0"/>
              </a:rPr>
              <a:t>比需求量</a:t>
            </a:r>
            <a:r>
              <a:rPr lang="en-US" altLang="zh-CN" smtClean="0">
                <a:latin typeface="Arial" charset="0"/>
              </a:rPr>
              <a:t>X</a:t>
            </a:r>
            <a:r>
              <a:rPr lang="zh-CN" altLang="en-US" smtClean="0">
                <a:latin typeface="Arial" charset="0"/>
              </a:rPr>
              <a:t>少，则全卖了</a:t>
            </a:r>
            <a:endParaRPr lang="zh-CN" altLang="en-US" smtClean="0">
              <a:latin typeface="Arial" charset="0"/>
            </a:endParaRPr>
          </a:p>
          <a:p>
            <a:pPr eaLnBrk="1" hangingPunct="1"/>
            <a:r>
              <a:rPr lang="en-US" altLang="zh-CN" smtClean="0">
                <a:latin typeface="Arial" charset="0"/>
              </a:rPr>
              <a:t>n&gt;x</a:t>
            </a:r>
            <a:r>
              <a:rPr lang="zh-CN" altLang="en-US" smtClean="0">
                <a:latin typeface="Arial" charset="0"/>
              </a:rPr>
              <a:t>，库存量</a:t>
            </a:r>
            <a:r>
              <a:rPr lang="en-US" altLang="zh-CN" smtClean="0">
                <a:latin typeface="Arial" charset="0"/>
              </a:rPr>
              <a:t>n</a:t>
            </a:r>
            <a:r>
              <a:rPr lang="zh-CN" altLang="en-US" smtClean="0">
                <a:latin typeface="Arial" charset="0"/>
              </a:rPr>
              <a:t>比需求量多，则卖了</a:t>
            </a:r>
            <a:r>
              <a:rPr lang="en-US" altLang="zh-CN" smtClean="0">
                <a:latin typeface="Arial" charset="0"/>
              </a:rPr>
              <a:t>X</a:t>
            </a:r>
            <a:r>
              <a:rPr lang="zh-CN" altLang="en-US" smtClean="0">
                <a:latin typeface="Arial" charset="0"/>
              </a:rPr>
              <a:t>台，而剩下</a:t>
            </a:r>
            <a:r>
              <a:rPr lang="en-US" altLang="zh-CN" smtClean="0">
                <a:latin typeface="Arial" charset="0"/>
              </a:rPr>
              <a:t>n-X</a:t>
            </a:r>
            <a:r>
              <a:rPr lang="zh-CN" altLang="en-US" smtClean="0">
                <a:latin typeface="Arial" charset="0"/>
              </a:rPr>
              <a:t>台</a:t>
            </a:r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14:cpLocks xmlns:a14="http://schemas.microsoft.com/office/drawing/2010/main"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ADD08858-25CA-4927-8681-8A0BD5620EF0}" type="slidenum">
              <a:rPr lang="en-US" altLang="zh-CN" smtClean="0">
                <a:latin typeface="Arial" charset="0"/>
              </a:rPr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2227" name="Rectangle 2"/>
          <p:cNvSpPr>
            <a14:cpLocks xmlns:a14="http://schemas.microsoft.com/office/drawing/2010/main" noGrp="1" noRot="1" noChangeAspect="1" noChangeArrowheads="1"/>
          </p:cNvSpPr>
          <p:nvPr>
            <p:ph type="sldImg"/>
          </p:nvPr>
        </p:nvSpPr>
        <p:spPr/>
      </p:sp>
      <p:sp>
        <p:nvSpPr>
          <p:cNvPr id="52228" name="Rectangle 3"/>
          <p:cNvSpPr>
            <a14:cpLocks xmlns:a14="http://schemas.microsoft.com/office/drawing/2010/main"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</a:rPr>
              <a:t>和的数学期望</a:t>
            </a:r>
            <a:r>
              <a:rPr lang="en-US" altLang="zh-CN" smtClean="0">
                <a:latin typeface="Arial" charset="0"/>
              </a:rPr>
              <a:t>=</a:t>
            </a:r>
            <a:r>
              <a:rPr lang="zh-CN" altLang="en-US" smtClean="0">
                <a:latin typeface="Arial" charset="0"/>
              </a:rPr>
              <a:t>数学期望之和</a:t>
            </a:r>
            <a:endParaRPr lang="zh-CN" altLang="en-US" smtClean="0">
              <a:latin typeface="Arial" charset="0"/>
            </a:endParaRPr>
          </a:p>
          <a:p>
            <a:pPr eaLnBrk="1" hangingPunct="1"/>
            <a:r>
              <a:rPr lang="zh-CN" altLang="en-US" smtClean="0">
                <a:latin typeface="Arial" charset="0"/>
              </a:rPr>
              <a:t>积的数学期望</a:t>
            </a:r>
            <a:r>
              <a:rPr lang="en-US" altLang="zh-CN" smtClean="0">
                <a:latin typeface="Arial" charset="0"/>
              </a:rPr>
              <a:t>=</a:t>
            </a:r>
            <a:r>
              <a:rPr lang="zh-CN" altLang="en-US" smtClean="0">
                <a:latin typeface="Arial" charset="0"/>
              </a:rPr>
              <a:t>数学期望之积</a:t>
            </a:r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14:cpLocks xmlns:a14="http://schemas.microsoft.com/office/drawing/2010/main"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8D1486-95CA-4AD9-B851-397F33E6604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6AADF3-BD0E-4A58-8C78-2E83951FE7A0}" type="slidenum">
              <a:rPr lang="en-US" altLang="zh-CN" smtClean="0"/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-13063" y="6551470"/>
            <a:ext cx="9144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rtlCol="0" anchor="ctr"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1200" dirty="0">
                <a:solidFill>
                  <a:prstClr val="white"/>
                </a:solidFill>
              </a:rPr>
              <a:t>     </a:t>
            </a:r>
            <a:r>
              <a:rPr lang="zh-CN" altLang="en-US" sz="1200" dirty="0" smtClean="0">
                <a:solidFill>
                  <a:prstClr val="white"/>
                </a:solidFill>
              </a:rPr>
              <a:t>第</a:t>
            </a:r>
            <a:r>
              <a:rPr lang="en-US" altLang="zh-CN" sz="1200" dirty="0" smtClean="0">
                <a:solidFill>
                  <a:prstClr val="white"/>
                </a:solidFill>
              </a:rPr>
              <a:t>4</a:t>
            </a:r>
            <a:r>
              <a:rPr lang="zh-CN" altLang="en-US" sz="1200" dirty="0" smtClean="0">
                <a:solidFill>
                  <a:prstClr val="white"/>
                </a:solidFill>
              </a:rPr>
              <a:t>章 随机变量的数字特征</a:t>
            </a:r>
            <a:r>
              <a:rPr lang="en-US" altLang="zh-CN" sz="1200" dirty="0" smtClean="0">
                <a:solidFill>
                  <a:prstClr val="white"/>
                </a:solidFill>
              </a:rPr>
              <a:t>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prstClr val="white"/>
                </a:solidFill>
              </a:rPr>
              <a:t>计算机科学与技术学院</a:t>
            </a:r>
            <a:endParaRPr lang="zh-CN" altLang="en-US" sz="1200" dirty="0">
              <a:solidFill>
                <a:prstClr val="white"/>
              </a:solidFill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0" y="17538"/>
            <a:ext cx="9144000" cy="8423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" name="灯片编号占位符 5"/>
          <p:cNvSpPr txBox="1"/>
          <p:nvPr/>
        </p:nvSpPr>
        <p:spPr>
          <a:xfrm>
            <a:off x="675888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8DF23776-A7A3-40CC-A908-6FD92DB23DA5}" type="slidenum">
              <a:rPr lang="zh-CN" altLang="en-US" smtClean="0">
                <a:solidFill>
                  <a:prstClr val="white"/>
                </a:solidFill>
              </a:rPr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" name="标题占位符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457200" y="95897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 baseline="0">
                <a:solidFill>
                  <a:schemeClr val="bg1"/>
                </a:solidFill>
                <a:latin typeface="Times New Roman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6AADF3-BD0E-4A58-8C78-2E83951FE7A0}" type="slidenum">
              <a:rPr lang="en-US" altLang="zh-CN" smtClean="0"/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-13063" y="6551470"/>
            <a:ext cx="9144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rtlCol="0" anchor="ctr"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1200" dirty="0">
                <a:solidFill>
                  <a:prstClr val="white"/>
                </a:solidFill>
              </a:rPr>
              <a:t>     </a:t>
            </a:r>
            <a:r>
              <a:rPr lang="zh-CN" altLang="en-US" sz="1200" dirty="0" smtClean="0">
                <a:solidFill>
                  <a:prstClr val="white"/>
                </a:solidFill>
              </a:rPr>
              <a:t>第</a:t>
            </a:r>
            <a:r>
              <a:rPr lang="en-US" altLang="zh-CN" sz="1200" dirty="0" smtClean="0">
                <a:solidFill>
                  <a:prstClr val="white"/>
                </a:solidFill>
              </a:rPr>
              <a:t>4</a:t>
            </a:r>
            <a:r>
              <a:rPr lang="zh-CN" altLang="en-US" sz="1200" dirty="0" smtClean="0">
                <a:solidFill>
                  <a:prstClr val="white"/>
                </a:solidFill>
              </a:rPr>
              <a:t>章 随机变量的数字特征</a:t>
            </a:r>
            <a:r>
              <a:rPr lang="en-US" altLang="zh-CN" sz="1200" dirty="0" smtClean="0">
                <a:solidFill>
                  <a:prstClr val="white"/>
                </a:solidFill>
              </a:rPr>
              <a:t>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prstClr val="white"/>
                </a:solidFill>
              </a:rPr>
              <a:t>计算机科学与技术学院</a:t>
            </a:r>
            <a:endParaRPr lang="zh-CN" altLang="en-US" sz="1200" dirty="0">
              <a:solidFill>
                <a:prstClr val="white"/>
              </a:solidFill>
            </a:endParaRPr>
          </a:p>
        </p:txBody>
      </p:sp>
      <p:sp>
        <p:nvSpPr>
          <p:cNvPr id="9" name="灯片编号占位符 5"/>
          <p:cNvSpPr txBox="1"/>
          <p:nvPr/>
        </p:nvSpPr>
        <p:spPr>
          <a:xfrm>
            <a:off x="675888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8DF23776-A7A3-40CC-A908-6FD92DB23DA5}" type="slidenum">
              <a:rPr lang="zh-CN" altLang="en-US" smtClean="0">
                <a:solidFill>
                  <a:prstClr val="white"/>
                </a:solidFill>
              </a:rPr>
            </a:fld>
            <a:endParaRPr lang="zh-CN" alt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14:cpLocks xmlns:a14="http://schemas.microsoft.com/office/drawing/2010/main"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14:cpLocks xmlns:a14="http://schemas.microsoft.com/office/drawing/2010/main"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14:cpLocks xmlns:a14="http://schemas.microsoft.com/office/drawing/2010/main"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C5966B-38D0-442B-A029-0EACCEE6A52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14:cpLocks xmlns:a14="http://schemas.microsoft.com/office/drawing/2010/main"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14:cpLocks xmlns:a14="http://schemas.microsoft.com/office/drawing/2010/main"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2A77EF-8B1A-4743-B4BE-5117F518F681}" type="slidenum">
              <a:rPr lang="zh-CN" altLang="en-US"/>
            </a:fld>
            <a:endParaRPr lang="en-US" sz="1800">
              <a:latin typeface="Arial" charset="0"/>
              <a:ea typeface="+mn-ea"/>
            </a:endParaRPr>
          </a:p>
        </p:txBody>
      </p:sp>
    </p:spTree>
  </p:cSld>
  <p:clrMapOvr>
    <a:masterClrMapping/>
  </p:clrMapOvr>
  <p:transition spd="med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14:cpLocks xmlns:a14="http://schemas.microsoft.com/office/drawing/2010/main"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260258-F0F9-4A10-A741-2C7CFC8AB717}" type="slidenum">
              <a:rPr lang="zh-CN" altLang="en-US"/>
            </a:fld>
            <a:endParaRPr lang="en-US" sz="1800">
              <a:latin typeface="Arial" charset="0"/>
              <a:ea typeface="+mn-ea"/>
            </a:endParaRPr>
          </a:p>
        </p:txBody>
      </p:sp>
    </p:spTree>
  </p:cSld>
  <p:clrMapOvr>
    <a:masterClrMapping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14:cpLocks xmlns:a14="http://schemas.microsoft.com/office/drawing/2010/main" noGrp="1"/>
          </p:cNvSpPr>
          <p:nvPr>
            <p:ph type="body" idx="1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14:cpLocks xmlns:a14="http://schemas.microsoft.com/office/drawing/2010/main"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14:cpLocks xmlns:a14="http://schemas.microsoft.com/office/drawing/2010/main"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14:cpLocks xmlns:a14="http://schemas.microsoft.com/office/drawing/2010/main"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56AADF3-BD0E-4A58-8C78-2E83951FE7A0}" type="slidenum">
              <a:rPr lang="en-US" altLang="zh-CN" smtClean="0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23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9.wmf"/><Relationship Id="rId11" Type="http://schemas.openxmlformats.org/officeDocument/2006/relationships/notesSlide" Target="../notesSlides/notesSlide2.xml"/><Relationship Id="rId10" Type="http://schemas.openxmlformats.org/officeDocument/2006/relationships/vmlDrawing" Target="../drawings/vmlDrawing7.vml"/><Relationship Id="rId1" Type="http://schemas.openxmlformats.org/officeDocument/2006/relationships/oleObject" Target="../embeddings/oleObject20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.bin"/><Relationship Id="rId8" Type="http://schemas.openxmlformats.org/officeDocument/2006/relationships/image" Target="../media/image23.emf"/><Relationship Id="rId7" Type="http://schemas.openxmlformats.org/officeDocument/2006/relationships/oleObject" Target="../embeddings/oleObject27.bin"/><Relationship Id="rId6" Type="http://schemas.openxmlformats.org/officeDocument/2006/relationships/image" Target="../media/image22.e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1.emf"/><Relationship Id="rId34" Type="http://schemas.openxmlformats.org/officeDocument/2006/relationships/notesSlide" Target="../notesSlides/notesSlide3.xml"/><Relationship Id="rId33" Type="http://schemas.openxmlformats.org/officeDocument/2006/relationships/vmlDrawing" Target="../drawings/vmlDrawing8.vml"/><Relationship Id="rId32" Type="http://schemas.openxmlformats.org/officeDocument/2006/relationships/slideLayout" Target="../slideLayouts/slideLayout3.xml"/><Relationship Id="rId31" Type="http://schemas.openxmlformats.org/officeDocument/2006/relationships/customXml" Target="../ink/ink20.xml"/><Relationship Id="rId30" Type="http://schemas.openxmlformats.org/officeDocument/2006/relationships/customXml" Target="../ink/ink19.xml"/><Relationship Id="rId3" Type="http://schemas.openxmlformats.org/officeDocument/2006/relationships/oleObject" Target="../embeddings/oleObject25.bin"/><Relationship Id="rId29" Type="http://schemas.openxmlformats.org/officeDocument/2006/relationships/customXml" Target="../ink/ink18.xml"/><Relationship Id="rId28" Type="http://schemas.openxmlformats.org/officeDocument/2006/relationships/customXml" Target="../ink/ink17.xml"/><Relationship Id="rId27" Type="http://schemas.openxmlformats.org/officeDocument/2006/relationships/customXml" Target="../ink/ink16.xml"/><Relationship Id="rId26" Type="http://schemas.openxmlformats.org/officeDocument/2006/relationships/customXml" Target="../ink/ink15.xml"/><Relationship Id="rId25" Type="http://schemas.openxmlformats.org/officeDocument/2006/relationships/customXml" Target="../ink/ink14.xml"/><Relationship Id="rId24" Type="http://schemas.openxmlformats.org/officeDocument/2006/relationships/customXml" Target="../ink/ink13.xml"/><Relationship Id="rId23" Type="http://schemas.openxmlformats.org/officeDocument/2006/relationships/customXml" Target="../ink/ink12.xml"/><Relationship Id="rId22" Type="http://schemas.openxmlformats.org/officeDocument/2006/relationships/customXml" Target="../ink/ink11.xml"/><Relationship Id="rId21" Type="http://schemas.openxmlformats.org/officeDocument/2006/relationships/customXml" Target="../ink/ink10.xml"/><Relationship Id="rId20" Type="http://schemas.openxmlformats.org/officeDocument/2006/relationships/customXml" Target="../ink/ink9.xml"/><Relationship Id="rId2" Type="http://schemas.openxmlformats.org/officeDocument/2006/relationships/image" Target="../media/image20.emf"/><Relationship Id="rId19" Type="http://schemas.openxmlformats.org/officeDocument/2006/relationships/customXml" Target="../ink/ink8.xml"/><Relationship Id="rId18" Type="http://schemas.openxmlformats.org/officeDocument/2006/relationships/customXml" Target="../ink/ink7.xml"/><Relationship Id="rId17" Type="http://schemas.openxmlformats.org/officeDocument/2006/relationships/customXml" Target="../ink/ink6.xml"/><Relationship Id="rId16" Type="http://schemas.openxmlformats.org/officeDocument/2006/relationships/customXml" Target="../ink/ink5.xml"/><Relationship Id="rId15" Type="http://schemas.openxmlformats.org/officeDocument/2006/relationships/customXml" Target="../ink/ink4.xml"/><Relationship Id="rId14" Type="http://schemas.openxmlformats.org/officeDocument/2006/relationships/customXml" Target="../ink/ink3.xml"/><Relationship Id="rId13" Type="http://schemas.openxmlformats.org/officeDocument/2006/relationships/customXml" Target="../ink/ink2.xml"/><Relationship Id="rId12" Type="http://schemas.openxmlformats.org/officeDocument/2006/relationships/customXml" Target="../ink/ink1.xml"/><Relationship Id="rId11" Type="http://schemas.openxmlformats.org/officeDocument/2006/relationships/slide" Target="slide45.xml"/><Relationship Id="rId10" Type="http://schemas.openxmlformats.org/officeDocument/2006/relationships/image" Target="../media/image24.emf"/><Relationship Id="rId1" Type="http://schemas.openxmlformats.org/officeDocument/2006/relationships/oleObject" Target="../embeddings/oleObject24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.bin"/><Relationship Id="rId8" Type="http://schemas.openxmlformats.org/officeDocument/2006/relationships/image" Target="../media/image28.wmf"/><Relationship Id="rId7" Type="http://schemas.openxmlformats.org/officeDocument/2006/relationships/oleObject" Target="../embeddings/oleObject32.bin"/><Relationship Id="rId6" Type="http://schemas.openxmlformats.org/officeDocument/2006/relationships/image" Target="../media/image27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26.w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25.wmf"/><Relationship Id="rId14" Type="http://schemas.openxmlformats.org/officeDocument/2006/relationships/vmlDrawing" Target="../drawings/vmlDrawing9.vml"/><Relationship Id="rId13" Type="http://schemas.openxmlformats.org/officeDocument/2006/relationships/slideLayout" Target="../slideLayouts/slideLayout3.xml"/><Relationship Id="rId12" Type="http://schemas.openxmlformats.org/officeDocument/2006/relationships/image" Target="../media/image30.wmf"/><Relationship Id="rId11" Type="http://schemas.openxmlformats.org/officeDocument/2006/relationships/oleObject" Target="../embeddings/oleObject34.bin"/><Relationship Id="rId10" Type="http://schemas.openxmlformats.org/officeDocument/2006/relationships/image" Target="../media/image29.wmf"/><Relationship Id="rId1" Type="http://schemas.openxmlformats.org/officeDocument/2006/relationships/oleObject" Target="../embeddings/oleObject29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34.wmf"/><Relationship Id="rId7" Type="http://schemas.openxmlformats.org/officeDocument/2006/relationships/oleObject" Target="../embeddings/oleObject38.bin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2.w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31.wmf"/><Relationship Id="rId10" Type="http://schemas.openxmlformats.org/officeDocument/2006/relationships/vmlDrawing" Target="../drawings/vmlDrawing10.vml"/><Relationship Id="rId1" Type="http://schemas.openxmlformats.org/officeDocument/2006/relationships/oleObject" Target="../embeddings/oleObject3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1.v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36.e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9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vmlDrawing" Target="../drawings/vmlDrawing12.v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40.e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39.emf"/><Relationship Id="rId3" Type="http://schemas.openxmlformats.org/officeDocument/2006/relationships/oleObject" Target="../embeddings/oleObject43.bin"/><Relationship Id="rId2" Type="http://schemas.openxmlformats.org/officeDocument/2006/relationships/image" Target="../media/image38.emf"/><Relationship Id="rId1" Type="http://schemas.openxmlformats.org/officeDocument/2006/relationships/oleObject" Target="../embeddings/oleObject42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9.bin"/><Relationship Id="rId8" Type="http://schemas.openxmlformats.org/officeDocument/2006/relationships/image" Target="../media/image44.emf"/><Relationship Id="rId7" Type="http://schemas.openxmlformats.org/officeDocument/2006/relationships/oleObject" Target="../embeddings/oleObject48.bin"/><Relationship Id="rId6" Type="http://schemas.openxmlformats.org/officeDocument/2006/relationships/image" Target="../media/image43.e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2.emf"/><Relationship Id="rId3" Type="http://schemas.openxmlformats.org/officeDocument/2006/relationships/oleObject" Target="../embeddings/oleObject46.bin"/><Relationship Id="rId2" Type="http://schemas.openxmlformats.org/officeDocument/2006/relationships/image" Target="../media/image41.emf"/><Relationship Id="rId14" Type="http://schemas.openxmlformats.org/officeDocument/2006/relationships/vmlDrawing" Target="../drawings/vmlDrawing13.vml"/><Relationship Id="rId13" Type="http://schemas.openxmlformats.org/officeDocument/2006/relationships/slideLayout" Target="../slideLayouts/slideLayout3.xml"/><Relationship Id="rId12" Type="http://schemas.openxmlformats.org/officeDocument/2006/relationships/image" Target="../media/image46.emf"/><Relationship Id="rId11" Type="http://schemas.openxmlformats.org/officeDocument/2006/relationships/oleObject" Target="../embeddings/oleObject50.bin"/><Relationship Id="rId10" Type="http://schemas.openxmlformats.org/officeDocument/2006/relationships/image" Target="../media/image45.emf"/><Relationship Id="rId1" Type="http://schemas.openxmlformats.org/officeDocument/2006/relationships/oleObject" Target="../embeddings/oleObject45.bin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48.emf"/><Relationship Id="rId3" Type="http://schemas.openxmlformats.org/officeDocument/2006/relationships/oleObject" Target="../embeddings/oleObject52.bin"/><Relationship Id="rId2" Type="http://schemas.openxmlformats.org/officeDocument/2006/relationships/image" Target="../media/image47.emf"/><Relationship Id="rId1" Type="http://schemas.openxmlformats.org/officeDocument/2006/relationships/oleObject" Target="../embeddings/oleObject51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7.bin"/><Relationship Id="rId8" Type="http://schemas.openxmlformats.org/officeDocument/2006/relationships/image" Target="../media/image52.wmf"/><Relationship Id="rId7" Type="http://schemas.openxmlformats.org/officeDocument/2006/relationships/oleObject" Target="../embeddings/oleObject56.bin"/><Relationship Id="rId6" Type="http://schemas.openxmlformats.org/officeDocument/2006/relationships/image" Target="../media/image51.e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50.emf"/><Relationship Id="rId3" Type="http://schemas.openxmlformats.org/officeDocument/2006/relationships/oleObject" Target="../embeddings/oleObject54.bin"/><Relationship Id="rId2" Type="http://schemas.openxmlformats.org/officeDocument/2006/relationships/image" Target="../media/image49.emf"/><Relationship Id="rId12" Type="http://schemas.openxmlformats.org/officeDocument/2006/relationships/vmlDrawing" Target="../drawings/vmlDrawing15.v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53.wmf"/><Relationship Id="rId1" Type="http://schemas.openxmlformats.org/officeDocument/2006/relationships/oleObject" Target="../embeddings/oleObject5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2.bin"/><Relationship Id="rId8" Type="http://schemas.openxmlformats.org/officeDocument/2006/relationships/image" Target="../media/image57.wmf"/><Relationship Id="rId7" Type="http://schemas.openxmlformats.org/officeDocument/2006/relationships/oleObject" Target="../embeddings/oleObject61.bin"/><Relationship Id="rId6" Type="http://schemas.openxmlformats.org/officeDocument/2006/relationships/image" Target="../media/image56.e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55.emf"/><Relationship Id="rId3" Type="http://schemas.openxmlformats.org/officeDocument/2006/relationships/oleObject" Target="../embeddings/oleObject59.bin"/><Relationship Id="rId2" Type="http://schemas.openxmlformats.org/officeDocument/2006/relationships/image" Target="../media/image54.wmf"/><Relationship Id="rId12" Type="http://schemas.openxmlformats.org/officeDocument/2006/relationships/vmlDrawing" Target="../drawings/vmlDrawing16.v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58.wmf"/><Relationship Id="rId1" Type="http://schemas.openxmlformats.org/officeDocument/2006/relationships/oleObject" Target="../embeddings/oleObject58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7.v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61.e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60.emf"/><Relationship Id="rId3" Type="http://schemas.openxmlformats.org/officeDocument/2006/relationships/oleObject" Target="../embeddings/oleObject64.bin"/><Relationship Id="rId2" Type="http://schemas.openxmlformats.org/officeDocument/2006/relationships/image" Target="../media/image59.emf"/><Relationship Id="rId1" Type="http://schemas.openxmlformats.org/officeDocument/2006/relationships/oleObject" Target="../embeddings/oleObject63.bin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8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63.emf"/><Relationship Id="rId3" Type="http://schemas.openxmlformats.org/officeDocument/2006/relationships/oleObject" Target="../embeddings/oleObject67.bin"/><Relationship Id="rId2" Type="http://schemas.openxmlformats.org/officeDocument/2006/relationships/image" Target="../media/image62.emf"/><Relationship Id="rId1" Type="http://schemas.openxmlformats.org/officeDocument/2006/relationships/oleObject" Target="../embeddings/oleObject66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9.v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66.e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65.wmf"/><Relationship Id="rId3" Type="http://schemas.openxmlformats.org/officeDocument/2006/relationships/oleObject" Target="../embeddings/oleObject69.bin"/><Relationship Id="rId2" Type="http://schemas.openxmlformats.org/officeDocument/2006/relationships/image" Target="../media/image64.emf"/><Relationship Id="rId1" Type="http://schemas.openxmlformats.org/officeDocument/2006/relationships/oleObject" Target="../embeddings/oleObject68.bin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0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68.emf"/><Relationship Id="rId3" Type="http://schemas.openxmlformats.org/officeDocument/2006/relationships/oleObject" Target="../embeddings/oleObject72.bin"/><Relationship Id="rId2" Type="http://schemas.openxmlformats.org/officeDocument/2006/relationships/image" Target="../media/image67.emf"/><Relationship Id="rId1" Type="http://schemas.openxmlformats.org/officeDocument/2006/relationships/oleObject" Target="../embeddings/oleObject71.bin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vmlDrawing" Target="../drawings/vmlDrawing2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0.wmf"/><Relationship Id="rId3" Type="http://schemas.openxmlformats.org/officeDocument/2006/relationships/oleObject" Target="../embeddings/oleObject74.bin"/><Relationship Id="rId2" Type="http://schemas.openxmlformats.org/officeDocument/2006/relationships/image" Target="../media/image69.wmf"/><Relationship Id="rId1" Type="http://schemas.openxmlformats.org/officeDocument/2006/relationships/oleObject" Target="../embeddings/oleObject73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74.wmf"/><Relationship Id="rId7" Type="http://schemas.openxmlformats.org/officeDocument/2006/relationships/oleObject" Target="../embeddings/oleObject78.bin"/><Relationship Id="rId6" Type="http://schemas.openxmlformats.org/officeDocument/2006/relationships/image" Target="../media/image73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72.emf"/><Relationship Id="rId3" Type="http://schemas.openxmlformats.org/officeDocument/2006/relationships/oleObject" Target="../embeddings/oleObject76.bin"/><Relationship Id="rId2" Type="http://schemas.openxmlformats.org/officeDocument/2006/relationships/image" Target="../media/image71.wmf"/><Relationship Id="rId10" Type="http://schemas.openxmlformats.org/officeDocument/2006/relationships/vmlDrawing" Target="../drawings/vmlDrawing22.vml"/><Relationship Id="rId1" Type="http://schemas.openxmlformats.org/officeDocument/2006/relationships/oleObject" Target="../embeddings/oleObject75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3.v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76.wmf"/><Relationship Id="rId3" Type="http://schemas.openxmlformats.org/officeDocument/2006/relationships/oleObject" Target="../embeddings/oleObject80.bin"/><Relationship Id="rId2" Type="http://schemas.openxmlformats.org/officeDocument/2006/relationships/image" Target="../media/image75.wmf"/><Relationship Id="rId1" Type="http://schemas.openxmlformats.org/officeDocument/2006/relationships/oleObject" Target="../embeddings/oleObject79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4.v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79.wmf"/><Relationship Id="rId3" Type="http://schemas.openxmlformats.org/officeDocument/2006/relationships/oleObject" Target="../embeddings/oleObject83.bin"/><Relationship Id="rId2" Type="http://schemas.openxmlformats.org/officeDocument/2006/relationships/image" Target="../media/image78.wmf"/><Relationship Id="rId1" Type="http://schemas.openxmlformats.org/officeDocument/2006/relationships/oleObject" Target="../embeddings/oleObject82.bin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9.bin"/><Relationship Id="rId8" Type="http://schemas.openxmlformats.org/officeDocument/2006/relationships/image" Target="../media/image84.wmf"/><Relationship Id="rId7" Type="http://schemas.openxmlformats.org/officeDocument/2006/relationships/oleObject" Target="../embeddings/oleObject88.bin"/><Relationship Id="rId6" Type="http://schemas.openxmlformats.org/officeDocument/2006/relationships/image" Target="../media/image83.e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82.emf"/><Relationship Id="rId3" Type="http://schemas.openxmlformats.org/officeDocument/2006/relationships/oleObject" Target="../embeddings/oleObject86.bin"/><Relationship Id="rId2" Type="http://schemas.openxmlformats.org/officeDocument/2006/relationships/image" Target="../media/image81.emf"/><Relationship Id="rId18" Type="http://schemas.openxmlformats.org/officeDocument/2006/relationships/vmlDrawing" Target="../drawings/vmlDrawing25.vml"/><Relationship Id="rId17" Type="http://schemas.openxmlformats.org/officeDocument/2006/relationships/slideLayout" Target="../slideLayouts/slideLayout3.xml"/><Relationship Id="rId16" Type="http://schemas.openxmlformats.org/officeDocument/2006/relationships/image" Target="../media/image88.emf"/><Relationship Id="rId15" Type="http://schemas.openxmlformats.org/officeDocument/2006/relationships/oleObject" Target="../embeddings/oleObject92.bin"/><Relationship Id="rId14" Type="http://schemas.openxmlformats.org/officeDocument/2006/relationships/image" Target="../media/image87.wmf"/><Relationship Id="rId13" Type="http://schemas.openxmlformats.org/officeDocument/2006/relationships/oleObject" Target="../embeddings/oleObject91.bin"/><Relationship Id="rId12" Type="http://schemas.openxmlformats.org/officeDocument/2006/relationships/image" Target="../media/image86.wmf"/><Relationship Id="rId11" Type="http://schemas.openxmlformats.org/officeDocument/2006/relationships/oleObject" Target="../embeddings/oleObject90.bin"/><Relationship Id="rId10" Type="http://schemas.openxmlformats.org/officeDocument/2006/relationships/image" Target="../media/image85.wmf"/><Relationship Id="rId1" Type="http://schemas.openxmlformats.org/officeDocument/2006/relationships/oleObject" Target="../embeddings/oleObject85.bin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9.emf"/><Relationship Id="rId1" Type="http://schemas.openxmlformats.org/officeDocument/2006/relationships/oleObject" Target="../embeddings/oleObject93.bin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8.bin"/><Relationship Id="rId8" Type="http://schemas.openxmlformats.org/officeDocument/2006/relationships/image" Target="../media/image93.emf"/><Relationship Id="rId7" Type="http://schemas.openxmlformats.org/officeDocument/2006/relationships/oleObject" Target="../embeddings/oleObject97.bin"/><Relationship Id="rId6" Type="http://schemas.openxmlformats.org/officeDocument/2006/relationships/image" Target="../media/image92.e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91.wmf"/><Relationship Id="rId3" Type="http://schemas.openxmlformats.org/officeDocument/2006/relationships/oleObject" Target="../embeddings/oleObject95.bin"/><Relationship Id="rId2" Type="http://schemas.openxmlformats.org/officeDocument/2006/relationships/image" Target="../media/image90.emf"/><Relationship Id="rId15" Type="http://schemas.openxmlformats.org/officeDocument/2006/relationships/notesSlide" Target="../notesSlides/notesSlide8.xml"/><Relationship Id="rId14" Type="http://schemas.openxmlformats.org/officeDocument/2006/relationships/vmlDrawing" Target="../drawings/vmlDrawing27.vml"/><Relationship Id="rId13" Type="http://schemas.openxmlformats.org/officeDocument/2006/relationships/slideLayout" Target="../slideLayouts/slideLayout3.xml"/><Relationship Id="rId12" Type="http://schemas.openxmlformats.org/officeDocument/2006/relationships/image" Target="../media/image95.wmf"/><Relationship Id="rId11" Type="http://schemas.openxmlformats.org/officeDocument/2006/relationships/oleObject" Target="../embeddings/oleObject99.bin"/><Relationship Id="rId10" Type="http://schemas.openxmlformats.org/officeDocument/2006/relationships/image" Target="../media/image94.emf"/><Relationship Id="rId1" Type="http://schemas.openxmlformats.org/officeDocument/2006/relationships/oleObject" Target="../embeddings/oleObject94.bin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8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97.emf"/><Relationship Id="rId3" Type="http://schemas.openxmlformats.org/officeDocument/2006/relationships/oleObject" Target="../embeddings/oleObject101.bin"/><Relationship Id="rId2" Type="http://schemas.openxmlformats.org/officeDocument/2006/relationships/image" Target="../media/image96.emf"/><Relationship Id="rId1" Type="http://schemas.openxmlformats.org/officeDocument/2006/relationships/oleObject" Target="../embeddings/oleObject100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8.wmf"/><Relationship Id="rId1" Type="http://schemas.openxmlformats.org/officeDocument/2006/relationships/oleObject" Target="../embeddings/oleObject102.bin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0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9.wmf"/><Relationship Id="rId1" Type="http://schemas.openxmlformats.org/officeDocument/2006/relationships/oleObject" Target="../embeddings/oleObject103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emf"/><Relationship Id="rId11" Type="http://schemas.openxmlformats.org/officeDocument/2006/relationships/notesSlide" Target="../notesSlides/notesSlide1.xml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0.wmf"/><Relationship Id="rId1" Type="http://schemas.openxmlformats.org/officeDocument/2006/relationships/oleObject" Target="../embeddings/oleObject104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vmlDrawing" Target="../drawings/vmlDrawing32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02.wmf"/><Relationship Id="rId3" Type="http://schemas.openxmlformats.org/officeDocument/2006/relationships/oleObject" Target="../embeddings/oleObject106.bin"/><Relationship Id="rId2" Type="http://schemas.openxmlformats.org/officeDocument/2006/relationships/image" Target="../media/image101.wmf"/><Relationship Id="rId1" Type="http://schemas.openxmlformats.org/officeDocument/2006/relationships/oleObject" Target="../embeddings/oleObject105.bin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3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3.wmf"/><Relationship Id="rId1" Type="http://schemas.openxmlformats.org/officeDocument/2006/relationships/oleObject" Target="../embeddings/oleObject107.bin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vmlDrawing" Target="../drawings/vmlDrawing34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4.emf"/><Relationship Id="rId1" Type="http://schemas.openxmlformats.org/officeDocument/2006/relationships/oleObject" Target="../embeddings/oleObject108.bin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5.vml"/><Relationship Id="rId6" Type="http://schemas.openxmlformats.org/officeDocument/2006/relationships/slideLayout" Target="../slideLayouts/slideLayout3.xml"/><Relationship Id="rId5" Type="http://schemas.openxmlformats.org/officeDocument/2006/relationships/slide" Target="slide11.xml"/><Relationship Id="rId4" Type="http://schemas.openxmlformats.org/officeDocument/2006/relationships/image" Target="../media/image106.emf"/><Relationship Id="rId3" Type="http://schemas.openxmlformats.org/officeDocument/2006/relationships/oleObject" Target="../embeddings/oleObject110.bin"/><Relationship Id="rId2" Type="http://schemas.openxmlformats.org/officeDocument/2006/relationships/image" Target="../media/image105.emf"/><Relationship Id="rId1" Type="http://schemas.openxmlformats.org/officeDocument/2006/relationships/oleObject" Target="../embeddings/oleObject109.bin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110.emf"/><Relationship Id="rId7" Type="http://schemas.openxmlformats.org/officeDocument/2006/relationships/oleObject" Target="../embeddings/oleObject114.bin"/><Relationship Id="rId6" Type="http://schemas.openxmlformats.org/officeDocument/2006/relationships/image" Target="../media/image109.emf"/><Relationship Id="rId5" Type="http://schemas.openxmlformats.org/officeDocument/2006/relationships/oleObject" Target="../embeddings/oleObject113.bin"/><Relationship Id="rId4" Type="http://schemas.openxmlformats.org/officeDocument/2006/relationships/image" Target="../media/image108.emf"/><Relationship Id="rId3" Type="http://schemas.openxmlformats.org/officeDocument/2006/relationships/oleObject" Target="../embeddings/oleObject112.bin"/><Relationship Id="rId2" Type="http://schemas.openxmlformats.org/officeDocument/2006/relationships/image" Target="../media/image107.emf"/><Relationship Id="rId10" Type="http://schemas.openxmlformats.org/officeDocument/2006/relationships/vmlDrawing" Target="../drawings/vmlDrawing36.vml"/><Relationship Id="rId1" Type="http://schemas.openxmlformats.org/officeDocument/2006/relationships/oleObject" Target="../embeddings/oleObject111.bin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9.bin"/><Relationship Id="rId8" Type="http://schemas.openxmlformats.org/officeDocument/2006/relationships/image" Target="../media/image114.emf"/><Relationship Id="rId7" Type="http://schemas.openxmlformats.org/officeDocument/2006/relationships/oleObject" Target="../embeddings/oleObject118.bin"/><Relationship Id="rId6" Type="http://schemas.openxmlformats.org/officeDocument/2006/relationships/image" Target="../media/image113.emf"/><Relationship Id="rId5" Type="http://schemas.openxmlformats.org/officeDocument/2006/relationships/oleObject" Target="../embeddings/oleObject117.bin"/><Relationship Id="rId4" Type="http://schemas.openxmlformats.org/officeDocument/2006/relationships/image" Target="../media/image112.emf"/><Relationship Id="rId3" Type="http://schemas.openxmlformats.org/officeDocument/2006/relationships/oleObject" Target="../embeddings/oleObject116.bin"/><Relationship Id="rId2" Type="http://schemas.openxmlformats.org/officeDocument/2006/relationships/image" Target="../media/image111.emf"/><Relationship Id="rId18" Type="http://schemas.openxmlformats.org/officeDocument/2006/relationships/vmlDrawing" Target="../drawings/vmlDrawing37.vml"/><Relationship Id="rId17" Type="http://schemas.openxmlformats.org/officeDocument/2006/relationships/slideLayout" Target="../slideLayouts/slideLayout3.xml"/><Relationship Id="rId16" Type="http://schemas.openxmlformats.org/officeDocument/2006/relationships/image" Target="../media/image118.emf"/><Relationship Id="rId15" Type="http://schemas.openxmlformats.org/officeDocument/2006/relationships/oleObject" Target="../embeddings/oleObject122.bin"/><Relationship Id="rId14" Type="http://schemas.openxmlformats.org/officeDocument/2006/relationships/image" Target="../media/image117.emf"/><Relationship Id="rId13" Type="http://schemas.openxmlformats.org/officeDocument/2006/relationships/oleObject" Target="../embeddings/oleObject121.bin"/><Relationship Id="rId12" Type="http://schemas.openxmlformats.org/officeDocument/2006/relationships/image" Target="../media/image116.emf"/><Relationship Id="rId11" Type="http://schemas.openxmlformats.org/officeDocument/2006/relationships/oleObject" Target="../embeddings/oleObject120.bin"/><Relationship Id="rId10" Type="http://schemas.openxmlformats.org/officeDocument/2006/relationships/image" Target="../media/image115.emf"/><Relationship Id="rId1" Type="http://schemas.openxmlformats.org/officeDocument/2006/relationships/oleObject" Target="../embeddings/oleObject115.bin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7.bin"/><Relationship Id="rId8" Type="http://schemas.openxmlformats.org/officeDocument/2006/relationships/image" Target="../media/image122.emf"/><Relationship Id="rId7" Type="http://schemas.openxmlformats.org/officeDocument/2006/relationships/oleObject" Target="../embeddings/oleObject126.bin"/><Relationship Id="rId6" Type="http://schemas.openxmlformats.org/officeDocument/2006/relationships/image" Target="../media/image121.wmf"/><Relationship Id="rId5" Type="http://schemas.openxmlformats.org/officeDocument/2006/relationships/oleObject" Target="../embeddings/oleObject125.bin"/><Relationship Id="rId4" Type="http://schemas.openxmlformats.org/officeDocument/2006/relationships/image" Target="../media/image120.emf"/><Relationship Id="rId3" Type="http://schemas.openxmlformats.org/officeDocument/2006/relationships/oleObject" Target="../embeddings/oleObject124.bin"/><Relationship Id="rId2" Type="http://schemas.openxmlformats.org/officeDocument/2006/relationships/image" Target="../media/image119.emf"/><Relationship Id="rId16" Type="http://schemas.openxmlformats.org/officeDocument/2006/relationships/notesSlide" Target="../notesSlides/notesSlide11.xml"/><Relationship Id="rId15" Type="http://schemas.openxmlformats.org/officeDocument/2006/relationships/vmlDrawing" Target="../drawings/vmlDrawing38.vml"/><Relationship Id="rId14" Type="http://schemas.openxmlformats.org/officeDocument/2006/relationships/slideLayout" Target="../slideLayouts/slideLayout3.xml"/><Relationship Id="rId13" Type="http://schemas.openxmlformats.org/officeDocument/2006/relationships/audio" Target="../media/audio1.wav"/><Relationship Id="rId12" Type="http://schemas.openxmlformats.org/officeDocument/2006/relationships/image" Target="../media/image124.wmf"/><Relationship Id="rId11" Type="http://schemas.openxmlformats.org/officeDocument/2006/relationships/oleObject" Target="../embeddings/oleObject128.bin"/><Relationship Id="rId10" Type="http://schemas.openxmlformats.org/officeDocument/2006/relationships/image" Target="../media/image123.wmf"/><Relationship Id="rId1" Type="http://schemas.openxmlformats.org/officeDocument/2006/relationships/oleObject" Target="../embeddings/oleObject123.bin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8.wmf"/><Relationship Id="rId7" Type="http://schemas.openxmlformats.org/officeDocument/2006/relationships/oleObject" Target="../embeddings/oleObject8.bin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5.wmf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4.e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7.e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6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wmf"/><Relationship Id="rId1" Type="http://schemas.openxmlformats.org/officeDocument/2006/relationships/oleObject" Target="../embeddings/oleObject1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3" name="Text Box 7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762000" y="1196752"/>
            <a:ext cx="8001000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3200" b="1">
                <a:latin typeface="Times New Roman" pitchFamily="18" charset="0"/>
              </a:rPr>
              <a:t>       </a:t>
            </a:r>
            <a:r>
              <a:rPr kumimoji="1" lang="zh-CN" altLang="en-US" sz="3200" b="1">
                <a:latin typeface="Times New Roman" pitchFamily="18" charset="0"/>
              </a:rPr>
              <a:t>在前面的课程中，我们讨论了随机变量及其分布，如果知道了随机变量</a:t>
            </a:r>
            <a:r>
              <a:rPr kumimoji="1" lang="en-US" altLang="zh-CN" sz="3200" b="1" i="1">
                <a:latin typeface="Times New Roman" pitchFamily="18" charset="0"/>
              </a:rPr>
              <a:t>X</a:t>
            </a:r>
            <a:r>
              <a:rPr kumimoji="1" lang="zh-CN" altLang="en-US" sz="3200" b="1">
                <a:latin typeface="Times New Roman" pitchFamily="18" charset="0"/>
              </a:rPr>
              <a:t>的概率分布，那么</a:t>
            </a:r>
            <a:r>
              <a:rPr kumimoji="1" lang="en-US" altLang="zh-CN" sz="3200" b="1" i="1">
                <a:latin typeface="Times New Roman" pitchFamily="18" charset="0"/>
              </a:rPr>
              <a:t>X</a:t>
            </a:r>
            <a:r>
              <a:rPr kumimoji="1" lang="zh-CN" altLang="en-US" sz="3200" b="1">
                <a:latin typeface="Times New Roman" pitchFamily="18" charset="0"/>
              </a:rPr>
              <a:t>的全部概率特性也就知道了</a:t>
            </a:r>
            <a:r>
              <a:rPr kumimoji="1" lang="en-US" altLang="zh-CN" sz="3200" b="1">
                <a:latin typeface="Times New Roman" pitchFamily="18" charset="0"/>
              </a:rPr>
              <a:t>.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26984" name="Rectangle 8"/>
          <p:cNvSpPr>
            <a14:cpLocks xmlns:a14="http://schemas.microsoft.com/office/drawing/2010/main" noChangeArrowheads="1"/>
          </p:cNvSpPr>
          <p:nvPr/>
        </p:nvSpPr>
        <p:spPr bwMode="auto">
          <a:xfrm>
            <a:off x="755650" y="3081115"/>
            <a:ext cx="777240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3200" b="1">
                <a:latin typeface="Times New Roman" pitchFamily="18" charset="0"/>
              </a:rPr>
              <a:t>        </a:t>
            </a:r>
            <a:r>
              <a:rPr kumimoji="1" lang="zh-CN" altLang="en-US" sz="3200" b="1">
                <a:latin typeface="Times New Roman" pitchFamily="18" charset="0"/>
              </a:rPr>
              <a:t>然而，在实际问题中，概率分布一般是较难确定的</a:t>
            </a:r>
            <a:r>
              <a:rPr kumimoji="1" lang="en-US" altLang="zh-CN" sz="3200" b="1">
                <a:latin typeface="Times New Roman" pitchFamily="18" charset="0"/>
              </a:rPr>
              <a:t>.   </a:t>
            </a:r>
            <a:r>
              <a:rPr kumimoji="1" lang="zh-CN" altLang="en-US" sz="3200" b="1">
                <a:latin typeface="Times New Roman" pitchFamily="18" charset="0"/>
              </a:rPr>
              <a:t>而且在一些实际应用中，人们并不需要知道随机变量的一切概率性质，只要知道它的某些数字特征就够了</a:t>
            </a:r>
            <a:r>
              <a:rPr kumimoji="1" lang="en-US" altLang="zh-CN" sz="3200" b="1">
                <a:latin typeface="Times New Roman" pitchFamily="18" charset="0"/>
              </a:rPr>
              <a:t>.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第四章  随机变量的数字</a:t>
            </a:r>
            <a:r>
              <a:rPr lang="zh-CN" altLang="en-US" dirty="0" smtClean="0"/>
              <a:t>特征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6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3" grpId="0" autoUpdateAnimBg="0"/>
      <p:bldP spid="126984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42" name="Object 2"/>
          <p:cNvGraphicFramePr>
            <a:graphicFrameLocks noChangeAspect="1"/>
          </p:cNvGraphicFramePr>
          <p:nvPr/>
        </p:nvGraphicFramePr>
        <p:xfrm>
          <a:off x="1908175" y="3932536"/>
          <a:ext cx="5472113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2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932536"/>
                        <a:ext cx="5472113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3" name="Object 3"/>
          <p:cNvGraphicFramePr>
            <a:graphicFrameLocks noChangeAspect="1"/>
          </p:cNvGraphicFramePr>
          <p:nvPr/>
        </p:nvGraphicFramePr>
        <p:xfrm>
          <a:off x="1908175" y="4797723"/>
          <a:ext cx="56165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3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797723"/>
                        <a:ext cx="56165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4" name="Object 4"/>
          <p:cNvGraphicFramePr>
            <a:graphicFrameLocks noChangeAspect="1"/>
          </p:cNvGraphicFramePr>
          <p:nvPr/>
        </p:nvGraphicFramePr>
        <p:xfrm>
          <a:off x="1763713" y="979786"/>
          <a:ext cx="5384800" cy="155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4" name="文档" r:id="rId5" imgW="0" imgH="0" progId="Word.Document.8">
                  <p:embed/>
                </p:oleObj>
              </mc:Choice>
              <mc:Fallback>
                <p:oleObj name="文档" r:id="rId5" imgW="0" imgH="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979786"/>
                        <a:ext cx="5384800" cy="155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5" name="Object 5"/>
          <p:cNvGraphicFramePr>
            <a:graphicFrameLocks noChangeAspect="1"/>
          </p:cNvGraphicFramePr>
          <p:nvPr/>
        </p:nvGraphicFramePr>
        <p:xfrm>
          <a:off x="1763713" y="2348211"/>
          <a:ext cx="5327650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5" name="文档" r:id="rId7" imgW="0" imgH="0" progId="Word.Document.8">
                  <p:embed/>
                </p:oleObj>
              </mc:Choice>
              <mc:Fallback>
                <p:oleObj name="文档" r:id="rId7" imgW="0" imgH="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348211"/>
                        <a:ext cx="5327650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Text Box 6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476375" y="260648"/>
            <a:ext cx="936625" cy="5191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800">
                <a:latin typeface="Times New Roman" pitchFamily="18" charset="0"/>
              </a:rPr>
              <a:t>前例</a:t>
            </a:r>
            <a:r>
              <a:rPr kumimoji="1" lang="zh-CN" altLang="en-US" sz="2800">
                <a:solidFill>
                  <a:srgbClr val="FF0066"/>
                </a:solidFill>
                <a:latin typeface="Times New Roman" pitchFamily="18" charset="0"/>
              </a:rPr>
              <a:t> </a:t>
            </a:r>
            <a:endParaRPr kumimoji="1" lang="zh-CN" altLang="en-US" sz="2800">
              <a:solidFill>
                <a:srgbClr val="660033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3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3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34" name="Text Box 38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258888" y="980728"/>
            <a:ext cx="60467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600" b="1" dirty="0">
                <a:latin typeface="黑体" pitchFamily="49" charset="-122"/>
                <a:ea typeface="黑体" pitchFamily="49" charset="-122"/>
              </a:rPr>
              <a:t>例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     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X ~ B 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n ,  p 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), 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求 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E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.</a:t>
            </a:r>
            <a:endParaRPr kumimoji="1" lang="en-US" altLang="zh-CN" sz="3600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32135" name="Text Box 39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11188" y="1771749"/>
            <a:ext cx="642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600" b="1">
                <a:latin typeface="Times New Roman" pitchFamily="18" charset="0"/>
                <a:ea typeface="黑体" pitchFamily="49" charset="-122"/>
              </a:rPr>
              <a:t>解</a:t>
            </a:r>
            <a:endParaRPr kumimoji="1" lang="zh-CN" altLang="en-US" sz="3600" b="1"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132136" name="Object 40"/>
          <p:cNvGraphicFramePr>
            <a:graphicFrameLocks noChangeAspect="1"/>
          </p:cNvGraphicFramePr>
          <p:nvPr/>
        </p:nvGraphicFramePr>
        <p:xfrm>
          <a:off x="1403350" y="1700312"/>
          <a:ext cx="4368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79" name="Equation" r:id="rId1" imgW="0" imgH="0" progId="Equation.3">
                  <p:embed/>
                </p:oleObj>
              </mc:Choice>
              <mc:Fallback>
                <p:oleObj name="Equation" r:id="rId1" imgW="0" imgH="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700312"/>
                        <a:ext cx="43688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37" name="Object 41"/>
          <p:cNvGraphicFramePr>
            <a:graphicFrameLocks noChangeAspect="1"/>
          </p:cNvGraphicFramePr>
          <p:nvPr/>
        </p:nvGraphicFramePr>
        <p:xfrm>
          <a:off x="2406650" y="2682974"/>
          <a:ext cx="65024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80" name="Equation" r:id="rId3" imgW="0" imgH="0" progId="Equation.3">
                  <p:embed/>
                </p:oleObj>
              </mc:Choice>
              <mc:Fallback>
                <p:oleObj name="Equation" r:id="rId3" imgW="0" imgH="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650" y="2682974"/>
                        <a:ext cx="65024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38" name="Object 42"/>
          <p:cNvGraphicFramePr>
            <a:graphicFrameLocks noChangeAspect="1"/>
          </p:cNvGraphicFramePr>
          <p:nvPr/>
        </p:nvGraphicFramePr>
        <p:xfrm>
          <a:off x="2268538" y="3716437"/>
          <a:ext cx="4319587" cy="129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81" name="Equation" r:id="rId5" imgW="0" imgH="0" progId="Equation.DSMT4">
                  <p:embed/>
                </p:oleObj>
              </mc:Choice>
              <mc:Fallback>
                <p:oleObj name="Equation" r:id="rId5" imgW="0" imgH="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716437"/>
                        <a:ext cx="4319587" cy="1296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39" name="Object 43"/>
          <p:cNvGraphicFramePr>
            <a:graphicFrameLocks noChangeAspect="1"/>
          </p:cNvGraphicFramePr>
          <p:nvPr/>
        </p:nvGraphicFramePr>
        <p:xfrm>
          <a:off x="6805613" y="4230787"/>
          <a:ext cx="100647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82" name="Equation" r:id="rId7" imgW="0" imgH="0" progId="Equation.3">
                  <p:embed/>
                </p:oleObj>
              </mc:Choice>
              <mc:Fallback>
                <p:oleObj name="Equation" r:id="rId7" imgW="0" imgH="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5613" y="4230787"/>
                        <a:ext cx="1006475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6"/>
          <p:cNvGrpSpPr/>
          <p:nvPr/>
        </p:nvGrpSpPr>
        <p:grpSpPr bwMode="auto">
          <a:xfrm>
            <a:off x="641350" y="5127724"/>
            <a:ext cx="6789738" cy="706438"/>
            <a:chOff x="404" y="3412"/>
            <a:chExt cx="4277" cy="445"/>
          </a:xfrm>
        </p:grpSpPr>
        <p:sp>
          <p:nvSpPr>
            <p:cNvPr id="12302" name="Text Box 44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04" y="3412"/>
              <a:ext cx="395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sz="3600">
                  <a:latin typeface="Times New Roman" pitchFamily="18" charset="0"/>
                  <a:ea typeface="黑体" pitchFamily="49" charset="-122"/>
                </a:rPr>
                <a:t>特例</a:t>
              </a:r>
              <a:r>
                <a:rPr kumimoji="1" lang="zh-CN" altLang="en-US" sz="3600">
                  <a:latin typeface="Times New Roman" pitchFamily="18" charset="0"/>
                  <a:ea typeface="楷体_GB2312" pitchFamily="49" charset="-122"/>
                </a:rPr>
                <a:t>  若</a:t>
              </a:r>
              <a:r>
                <a:rPr kumimoji="1" lang="en-US" altLang="zh-CN" sz="3600" i="1">
                  <a:latin typeface="Times New Roman" pitchFamily="18" charset="0"/>
                  <a:ea typeface="楷体_GB2312" pitchFamily="49" charset="-122"/>
                </a:rPr>
                <a:t>X ~ B </a:t>
              </a:r>
              <a:r>
                <a:rPr kumimoji="1" lang="en-US" altLang="zh-CN" sz="3600">
                  <a:latin typeface="Times New Roman" pitchFamily="18" charset="0"/>
                  <a:ea typeface="楷体_GB2312" pitchFamily="49" charset="-122"/>
                </a:rPr>
                <a:t>( 1</a:t>
              </a:r>
              <a:r>
                <a:rPr kumimoji="1" lang="en-US" altLang="zh-CN" sz="3600" i="1">
                  <a:latin typeface="Times New Roman" pitchFamily="18" charset="0"/>
                  <a:ea typeface="楷体_GB2312" pitchFamily="49" charset="-122"/>
                </a:rPr>
                <a:t> ,  p </a:t>
              </a:r>
              <a:r>
                <a:rPr kumimoji="1" lang="en-US" altLang="zh-CN" sz="3600">
                  <a:latin typeface="Times New Roman" pitchFamily="18" charset="0"/>
                  <a:ea typeface="楷体_GB2312" pitchFamily="49" charset="-122"/>
                </a:rPr>
                <a:t>),  </a:t>
              </a:r>
              <a:r>
                <a:rPr kumimoji="1" lang="zh-CN" altLang="en-US" sz="3600">
                  <a:latin typeface="Times New Roman" pitchFamily="18" charset="0"/>
                  <a:ea typeface="楷体_GB2312" pitchFamily="49" charset="-122"/>
                </a:rPr>
                <a:t>则 </a:t>
              </a:r>
              <a:r>
                <a:rPr kumimoji="1" lang="en-US" altLang="zh-CN" sz="3600" i="1">
                  <a:latin typeface="Times New Roman" pitchFamily="18" charset="0"/>
                  <a:ea typeface="楷体_GB2312" pitchFamily="49" charset="-122"/>
                </a:rPr>
                <a:t>E</a:t>
              </a:r>
              <a:r>
                <a:rPr kumimoji="1" lang="en-US" altLang="zh-CN" sz="3600">
                  <a:latin typeface="Times New Roman" pitchFamily="18" charset="0"/>
                  <a:ea typeface="楷体_GB2312" pitchFamily="49" charset="-122"/>
                </a:rPr>
                <a:t>(</a:t>
              </a:r>
              <a:r>
                <a:rPr kumimoji="1" lang="en-US" altLang="zh-CN" sz="3600" i="1">
                  <a:latin typeface="Times New Roman" pitchFamily="18" charset="0"/>
                  <a:ea typeface="楷体_GB2312" pitchFamily="49" charset="-122"/>
                </a:rPr>
                <a:t>X</a:t>
              </a:r>
              <a:r>
                <a:rPr kumimoji="1" lang="en-US" altLang="zh-CN" sz="3600">
                  <a:latin typeface="Times New Roman" pitchFamily="18" charset="0"/>
                  <a:ea typeface="楷体_GB2312" pitchFamily="49" charset="-122"/>
                </a:rPr>
                <a:t>)</a:t>
              </a:r>
              <a:r>
                <a:rPr kumimoji="1" lang="en-US" altLang="zh-CN" sz="3600" i="1">
                  <a:latin typeface="Times New Roman" pitchFamily="18" charset="0"/>
                  <a:ea typeface="楷体_GB2312" pitchFamily="49" charset="-122"/>
                </a:rPr>
                <a:t> </a:t>
              </a:r>
              <a:endParaRPr kumimoji="1" lang="en-US" altLang="zh-CN" sz="3600" i="1"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2303" name="Object 45"/>
            <p:cNvGraphicFramePr>
              <a:graphicFrameLocks noChangeAspect="1"/>
            </p:cNvGraphicFramePr>
            <p:nvPr/>
          </p:nvGraphicFramePr>
          <p:xfrm>
            <a:off x="4195" y="3521"/>
            <a:ext cx="48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83" name="Equation" r:id="rId9" imgW="0" imgH="0" progId="Equation.3">
                    <p:embed/>
                  </p:oleObj>
                </mc:Choice>
                <mc:Fallback>
                  <p:oleObj name="Equation" r:id="rId9" imgW="0" imgH="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5" y="3521"/>
                          <a:ext cx="48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圆角矩形 10"/>
          <p:cNvSpPr/>
          <p:nvPr/>
        </p:nvSpPr>
        <p:spPr>
          <a:xfrm>
            <a:off x="139038" y="116632"/>
            <a:ext cx="3024187" cy="6477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solidFill>
                  <a:srgbClr val="0000FF"/>
                </a:solidFill>
              </a:rPr>
              <a:t>方法</a:t>
            </a:r>
            <a:r>
              <a:rPr lang="en-US" altLang="zh-CN" sz="2800" b="1" dirty="0">
                <a:solidFill>
                  <a:srgbClr val="0000FF"/>
                </a:solidFill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</a:rPr>
              <a:t>：根据定义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4" name="右箭头 3">
            <a:hlinkClick r:id="rId11" action="ppaction://hlinksldjump"/>
          </p:cNvPr>
          <p:cNvSpPr/>
          <p:nvPr/>
        </p:nvSpPr>
        <p:spPr>
          <a:xfrm>
            <a:off x="8532440" y="6129300"/>
            <a:ext cx="432048" cy="36004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27584" y="836712"/>
            <a:ext cx="7272808" cy="864096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3" name="墨迹 2"/>
              <p14:cNvContentPartPr/>
              <p14:nvPr/>
            </p14:nvContentPartPr>
            <p14:xfrm>
              <a:off x="3313194" y="4967416"/>
              <a:ext cx="3051474" cy="111211"/>
            </p14:xfrm>
          </p:contentPart>
        </mc:Choice>
        <mc:Fallback xmlns="">
          <p:pic>
            <p:nvPicPr>
              <p:cNvPr id="3" name="墨迹 2"/>
            </p:nvPicPr>
            <p:blipFill>
              <a:blip/>
            </p:blipFill>
            <p:spPr>
              <a:xfrm>
                <a:off x="3313194" y="4967416"/>
                <a:ext cx="3051474" cy="1112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5" name="墨迹 4"/>
              <p14:cNvContentPartPr/>
              <p14:nvPr/>
            </p14:nvContentPartPr>
            <p14:xfrm>
              <a:off x="656038" y="4471601"/>
              <a:ext cx="196290" cy="114252"/>
            </p14:xfrm>
          </p:contentPart>
        </mc:Choice>
        <mc:Fallback xmlns="">
          <p:pic>
            <p:nvPicPr>
              <p:cNvPr id="5" name="墨迹 4"/>
            </p:nvPicPr>
            <p:blipFill>
              <a:blip/>
            </p:blipFill>
            <p:spPr>
              <a:xfrm>
                <a:off x="656038" y="4471601"/>
                <a:ext cx="196290" cy="1142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6" name="墨迹 5"/>
              <p14:cNvContentPartPr/>
              <p14:nvPr/>
            </p14:nvContentPartPr>
            <p14:xfrm>
              <a:off x="684410" y="4605981"/>
              <a:ext cx="198027" cy="118885"/>
            </p14:xfrm>
          </p:contentPart>
        </mc:Choice>
        <mc:Fallback xmlns="">
          <p:pic>
            <p:nvPicPr>
              <p:cNvPr id="6" name="墨迹 5"/>
            </p:nvPicPr>
            <p:blipFill>
              <a:blip/>
            </p:blipFill>
            <p:spPr>
              <a:xfrm>
                <a:off x="684410" y="4605981"/>
                <a:ext cx="198027" cy="118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7" name="墨迹 6"/>
              <p14:cNvContentPartPr/>
              <p14:nvPr/>
            </p14:nvContentPartPr>
            <p14:xfrm>
              <a:off x="947288" y="4360390"/>
              <a:ext cx="141283" cy="81526"/>
            </p14:xfrm>
          </p:contentPart>
        </mc:Choice>
        <mc:Fallback xmlns="">
          <p:pic>
            <p:nvPicPr>
              <p:cNvPr id="7" name="墨迹 6"/>
            </p:nvPicPr>
            <p:blipFill>
              <a:blip/>
            </p:blipFill>
            <p:spPr>
              <a:xfrm>
                <a:off x="947288" y="4360390"/>
                <a:ext cx="141283" cy="815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8" name="墨迹 7"/>
              <p14:cNvContentPartPr/>
              <p14:nvPr/>
            </p14:nvContentPartPr>
            <p14:xfrm>
              <a:off x="1005191" y="4389786"/>
              <a:ext cx="32426" cy="230096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1005191" y="4389786"/>
                <a:ext cx="32426" cy="2300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9" name="墨迹 8"/>
              <p14:cNvContentPartPr/>
              <p14:nvPr/>
            </p14:nvContentPartPr>
            <p14:xfrm>
              <a:off x="965817" y="4517939"/>
              <a:ext cx="169076" cy="115844"/>
            </p14:xfrm>
          </p:contentPart>
        </mc:Choice>
        <mc:Fallback xmlns="">
          <p:pic>
            <p:nvPicPr>
              <p:cNvPr id="9" name="墨迹 8"/>
            </p:nvPicPr>
            <p:blipFill>
              <a:blip/>
            </p:blipFill>
            <p:spPr>
              <a:xfrm>
                <a:off x="965817" y="4517939"/>
                <a:ext cx="169076" cy="1158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0" name="墨迹 9"/>
              <p14:cNvContentPartPr/>
              <p14:nvPr/>
            </p14:nvContentPartPr>
            <p14:xfrm>
              <a:off x="1136485" y="4251496"/>
              <a:ext cx="93369" cy="57923"/>
            </p14:xfrm>
          </p:contentPart>
        </mc:Choice>
        <mc:Fallback xmlns="">
          <p:pic>
            <p:nvPicPr>
              <p:cNvPr id="10" name="墨迹 9"/>
            </p:nvPicPr>
            <p:blipFill>
              <a:blip/>
            </p:blipFill>
            <p:spPr>
              <a:xfrm>
                <a:off x="1136485" y="4251496"/>
                <a:ext cx="93369" cy="579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2" name="墨迹 11"/>
              <p14:cNvContentPartPr/>
              <p14:nvPr/>
            </p14:nvContentPartPr>
            <p14:xfrm>
              <a:off x="1141841" y="4281616"/>
              <a:ext cx="67168" cy="162182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1141841" y="4281616"/>
                <a:ext cx="67168" cy="1621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4" name="墨迹 13"/>
              <p14:cNvContentPartPr/>
              <p14:nvPr/>
            </p14:nvContentPartPr>
            <p14:xfrm>
              <a:off x="1125629" y="4443798"/>
              <a:ext cx="9264" cy="145964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1125629" y="4443798"/>
                <a:ext cx="9264" cy="14596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5" name="墨迹 14"/>
              <p14:cNvContentPartPr/>
              <p14:nvPr/>
            </p14:nvContentPartPr>
            <p14:xfrm>
              <a:off x="1145750" y="4355756"/>
              <a:ext cx="152574" cy="169134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1145750" y="4355756"/>
                <a:ext cx="152574" cy="1691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6" name="墨迹 15"/>
              <p14:cNvContentPartPr/>
              <p14:nvPr/>
            </p14:nvContentPartPr>
            <p14:xfrm>
              <a:off x="1148790" y="4445391"/>
              <a:ext cx="69483" cy="244722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1148790" y="4445391"/>
                <a:ext cx="69483" cy="2447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7" name="墨迹 16"/>
              <p14:cNvContentPartPr/>
              <p14:nvPr/>
            </p14:nvContentPartPr>
            <p14:xfrm>
              <a:off x="1190480" y="4504037"/>
              <a:ext cx="136650" cy="145965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1190480" y="4504037"/>
                <a:ext cx="136650" cy="1459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8" name="墨迹 17"/>
              <p14:cNvContentPartPr/>
              <p14:nvPr/>
            </p14:nvContentPartPr>
            <p14:xfrm>
              <a:off x="1354923" y="4204000"/>
              <a:ext cx="53271" cy="230531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1354923" y="4204000"/>
                <a:ext cx="53271" cy="2305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9" name="墨迹 18"/>
              <p14:cNvContentPartPr/>
              <p14:nvPr/>
            </p14:nvContentPartPr>
            <p14:xfrm>
              <a:off x="1452779" y="4230644"/>
              <a:ext cx="80485" cy="44021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1452779" y="4230644"/>
                <a:ext cx="80485" cy="440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0" name="墨迹 19"/>
              <p14:cNvContentPartPr/>
              <p14:nvPr/>
            </p14:nvContentPartPr>
            <p14:xfrm>
              <a:off x="1421512" y="4374291"/>
              <a:ext cx="139545" cy="238640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1421512" y="4374291"/>
                <a:ext cx="139545" cy="238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1" name="墨迹 20"/>
              <p14:cNvContentPartPr/>
              <p14:nvPr/>
            </p14:nvContentPartPr>
            <p14:xfrm>
              <a:off x="1391981" y="4425263"/>
              <a:ext cx="90328" cy="234006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1391981" y="4425263"/>
                <a:ext cx="90328" cy="2340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22" name="墨迹 21"/>
              <p14:cNvContentPartPr/>
              <p14:nvPr/>
            </p14:nvContentPartPr>
            <p14:xfrm>
              <a:off x="1613604" y="4209792"/>
              <a:ext cx="199909" cy="99627"/>
            </p14:xfrm>
          </p:contentPart>
        </mc:Choice>
        <mc:Fallback xmlns="">
          <p:pic>
            <p:nvPicPr>
              <p:cNvPr id="22" name="墨迹 21"/>
            </p:nvPicPr>
            <p:blipFill>
              <a:blip/>
            </p:blipFill>
            <p:spPr>
              <a:xfrm>
                <a:off x="1613604" y="4209792"/>
                <a:ext cx="199909" cy="9962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3" name="墨迹 22"/>
              <p14:cNvContentPartPr/>
              <p14:nvPr/>
            </p14:nvContentPartPr>
            <p14:xfrm>
              <a:off x="1612012" y="4137968"/>
              <a:ext cx="166760" cy="377654"/>
            </p14:xfrm>
          </p:contentPart>
        </mc:Choice>
        <mc:Fallback xmlns="">
          <p:pic>
            <p:nvPicPr>
              <p:cNvPr id="23" name="墨迹 22"/>
            </p:nvPicPr>
            <p:blipFill>
              <a:blip/>
            </p:blipFill>
            <p:spPr>
              <a:xfrm>
                <a:off x="1612012" y="4137968"/>
                <a:ext cx="166760" cy="3776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24" name="墨迹 23"/>
              <p14:cNvContentPartPr/>
              <p14:nvPr/>
            </p14:nvContentPartPr>
            <p14:xfrm>
              <a:off x="1639805" y="4468126"/>
              <a:ext cx="27793" cy="86883"/>
            </p14:xfrm>
          </p:contentPart>
        </mc:Choice>
        <mc:Fallback xmlns="">
          <p:pic>
            <p:nvPicPr>
              <p:cNvPr id="24" name="墨迹 23"/>
            </p:nvPicPr>
            <p:blipFill>
              <a:blip/>
            </p:blipFill>
            <p:spPr>
              <a:xfrm>
                <a:off x="1639805" y="4468126"/>
                <a:ext cx="27793" cy="868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5" name="墨迹 24"/>
              <p14:cNvContentPartPr/>
              <p14:nvPr/>
            </p14:nvContentPartPr>
            <p14:xfrm>
              <a:off x="1695392" y="4372988"/>
              <a:ext cx="114213" cy="374323"/>
            </p14:xfrm>
          </p:contentPart>
        </mc:Choice>
        <mc:Fallback xmlns="">
          <p:pic>
            <p:nvPicPr>
              <p:cNvPr id="25" name="墨迹 24"/>
            </p:nvPicPr>
            <p:blipFill>
              <a:blip/>
            </p:blipFill>
            <p:spPr>
              <a:xfrm>
                <a:off x="1695392" y="4372988"/>
                <a:ext cx="114213" cy="374323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2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2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2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2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2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32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34" grpId="0" autoUpdateAnimBg="0"/>
      <p:bldP spid="132135" grpId="0" autoUpdateAnimBg="0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258888" y="500732"/>
            <a:ext cx="53609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600" b="1">
                <a:latin typeface="黑体" pitchFamily="49" charset="-122"/>
                <a:ea typeface="黑体" pitchFamily="49" charset="-122"/>
              </a:rPr>
              <a:t>例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     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X ~ P 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λ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),  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求 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E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.</a:t>
            </a:r>
            <a:endParaRPr kumimoji="1" lang="en-US" altLang="zh-CN" sz="360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64867" name="Object 3"/>
          <p:cNvGraphicFramePr>
            <a:graphicFrameLocks noChangeAspect="1"/>
          </p:cNvGraphicFramePr>
          <p:nvPr/>
        </p:nvGraphicFramePr>
        <p:xfrm>
          <a:off x="1403350" y="1364332"/>
          <a:ext cx="18002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12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364332"/>
                        <a:ext cx="180022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69" name="Object 5"/>
          <p:cNvGraphicFramePr>
            <a:graphicFrameLocks noChangeAspect="1"/>
          </p:cNvGraphicFramePr>
          <p:nvPr/>
        </p:nvGraphicFramePr>
        <p:xfrm>
          <a:off x="1331913" y="1867569"/>
          <a:ext cx="6264275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13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867569"/>
                        <a:ext cx="6264275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71" name="Object 7"/>
          <p:cNvGraphicFramePr>
            <a:graphicFrameLocks noChangeAspect="1"/>
          </p:cNvGraphicFramePr>
          <p:nvPr/>
        </p:nvGraphicFramePr>
        <p:xfrm>
          <a:off x="1331913" y="3091532"/>
          <a:ext cx="4319587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14" name="公式" r:id="rId5" imgW="0" imgH="0" progId="Equation.3">
                  <p:embed/>
                </p:oleObj>
              </mc:Choice>
              <mc:Fallback>
                <p:oleObj name="公式" r:id="rId5" imgW="0" imgH="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091532"/>
                        <a:ext cx="4319587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72" name="Object 8"/>
          <p:cNvGraphicFramePr>
            <a:graphicFrameLocks noChangeAspect="1"/>
          </p:cNvGraphicFramePr>
          <p:nvPr/>
        </p:nvGraphicFramePr>
        <p:xfrm>
          <a:off x="5580063" y="3020094"/>
          <a:ext cx="2665412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15" name="公式" r:id="rId7" imgW="0" imgH="0" progId="Equation.3">
                  <p:embed/>
                </p:oleObj>
              </mc:Choice>
              <mc:Fallback>
                <p:oleObj name="公式" r:id="rId7" imgW="0" imgH="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3020094"/>
                        <a:ext cx="2665412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73" name="Object 9"/>
          <p:cNvGraphicFramePr>
            <a:graphicFrameLocks noChangeAspect="1"/>
          </p:cNvGraphicFramePr>
          <p:nvPr/>
        </p:nvGraphicFramePr>
        <p:xfrm>
          <a:off x="2195513" y="4317082"/>
          <a:ext cx="2159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16" name="公式" r:id="rId9" imgW="0" imgH="0" progId="Equation.3">
                  <p:embed/>
                </p:oleObj>
              </mc:Choice>
              <mc:Fallback>
                <p:oleObj name="公式" r:id="rId9" imgW="0" imgH="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317082"/>
                        <a:ext cx="2159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74" name="Object 10"/>
          <p:cNvGraphicFramePr>
            <a:graphicFrameLocks noChangeAspect="1"/>
          </p:cNvGraphicFramePr>
          <p:nvPr/>
        </p:nvGraphicFramePr>
        <p:xfrm>
          <a:off x="4500563" y="4604419"/>
          <a:ext cx="2449512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17" name="公式" r:id="rId11" imgW="0" imgH="0" progId="Equation.3">
                  <p:embed/>
                </p:oleObj>
              </mc:Choice>
              <mc:Fallback>
                <p:oleObj name="公式" r:id="rId11" imgW="0" imgH="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4604419"/>
                        <a:ext cx="2449512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827584" y="332656"/>
            <a:ext cx="7272808" cy="936104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164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6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6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6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6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6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6" grpId="0" autoUpdateAnimBg="0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892" name="Object 4"/>
          <p:cNvGraphicFramePr>
            <a:graphicFrameLocks noChangeAspect="1"/>
          </p:cNvGraphicFramePr>
          <p:nvPr/>
        </p:nvGraphicFramePr>
        <p:xfrm>
          <a:off x="2562225" y="1051223"/>
          <a:ext cx="3300413" cy="124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04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2225" y="1051223"/>
                        <a:ext cx="3300413" cy="1246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4" name="Object 6"/>
          <p:cNvGraphicFramePr>
            <a:graphicFrameLocks noChangeAspect="1"/>
          </p:cNvGraphicFramePr>
          <p:nvPr/>
        </p:nvGraphicFramePr>
        <p:xfrm>
          <a:off x="1763713" y="2276872"/>
          <a:ext cx="3671887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05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276872"/>
                        <a:ext cx="3671887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897" name="Rectangle 9"/>
          <p:cNvSpPr>
            <a14:cpLocks xmlns:a14="http://schemas.microsoft.com/office/drawing/2010/main" noChangeArrowheads="1"/>
          </p:cNvSpPr>
          <p:nvPr/>
        </p:nvSpPr>
        <p:spPr bwMode="auto">
          <a:xfrm>
            <a:off x="1692275" y="260648"/>
            <a:ext cx="4781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200" b="1">
                <a:latin typeface="Times New Roman" pitchFamily="18" charset="0"/>
              </a:rPr>
              <a:t>例</a:t>
            </a:r>
            <a:r>
              <a:rPr kumimoji="1" lang="zh-CN" altLang="en-US" sz="3200">
                <a:latin typeface="Times New Roman" pitchFamily="18" charset="0"/>
              </a:rPr>
              <a:t>    </a:t>
            </a:r>
            <a:r>
              <a:rPr kumimoji="1" lang="en-US" altLang="zh-CN" sz="3200" i="1">
                <a:latin typeface="Times New Roman" pitchFamily="18" charset="0"/>
              </a:rPr>
              <a:t>X ~ E </a:t>
            </a:r>
            <a:r>
              <a:rPr kumimoji="1" lang="en-US" altLang="zh-CN" sz="3200">
                <a:latin typeface="Times New Roman" pitchFamily="18" charset="0"/>
              </a:rPr>
              <a:t>(</a:t>
            </a:r>
            <a:r>
              <a:rPr kumimoji="1" lang="en-US" altLang="zh-CN" sz="3200" i="1">
                <a:latin typeface="Times New Roman" pitchFamily="18" charset="0"/>
              </a:rPr>
              <a:t>λ</a:t>
            </a:r>
            <a:r>
              <a:rPr kumimoji="1" lang="en-US" altLang="zh-CN" sz="3200">
                <a:latin typeface="Times New Roman" pitchFamily="18" charset="0"/>
              </a:rPr>
              <a:t>) ,  </a:t>
            </a:r>
            <a:r>
              <a:rPr kumimoji="1" lang="zh-CN" altLang="en-US" sz="3200">
                <a:latin typeface="Times New Roman" pitchFamily="18" charset="0"/>
              </a:rPr>
              <a:t>求 </a:t>
            </a:r>
            <a:r>
              <a:rPr kumimoji="1" lang="en-US" altLang="zh-CN" sz="3200" i="1">
                <a:latin typeface="Times New Roman" pitchFamily="18" charset="0"/>
              </a:rPr>
              <a:t>E</a:t>
            </a:r>
            <a:r>
              <a:rPr kumimoji="1" lang="en-US" altLang="zh-CN" sz="3200">
                <a:latin typeface="Times New Roman" pitchFamily="18" charset="0"/>
              </a:rPr>
              <a:t>( </a:t>
            </a:r>
            <a:r>
              <a:rPr kumimoji="1" lang="en-US" altLang="zh-CN" sz="3200" i="1">
                <a:latin typeface="Times New Roman" pitchFamily="18" charset="0"/>
              </a:rPr>
              <a:t>X </a:t>
            </a:r>
            <a:r>
              <a:rPr kumimoji="1" lang="en-US" altLang="zh-CN" sz="3200">
                <a:latin typeface="Times New Roman" pitchFamily="18" charset="0"/>
              </a:rPr>
              <a:t>)</a:t>
            </a:r>
            <a:r>
              <a:rPr kumimoji="1" lang="en-US" altLang="zh-CN" sz="3200" i="1">
                <a:latin typeface="Times New Roman" pitchFamily="18" charset="0"/>
              </a:rPr>
              <a:t> </a:t>
            </a:r>
            <a:r>
              <a:rPr kumimoji="1" lang="en-US" altLang="zh-CN" sz="3200">
                <a:latin typeface="Times New Roman" pitchFamily="18" charset="0"/>
              </a:rPr>
              <a:t>.</a:t>
            </a:r>
            <a:endParaRPr kumimoji="1" lang="en-US" altLang="zh-CN" sz="3200">
              <a:latin typeface="Times New Roman" pitchFamily="18" charset="0"/>
            </a:endParaRPr>
          </a:p>
        </p:txBody>
      </p:sp>
      <p:graphicFrame>
        <p:nvGraphicFramePr>
          <p:cNvPr id="165898" name="Object 10"/>
          <p:cNvGraphicFramePr>
            <a:graphicFrameLocks noChangeAspect="1"/>
          </p:cNvGraphicFramePr>
          <p:nvPr/>
        </p:nvGraphicFramePr>
        <p:xfrm>
          <a:off x="2771775" y="3284934"/>
          <a:ext cx="3960813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06" name="公式" r:id="rId5" imgW="0" imgH="0" progId="Equation.3">
                  <p:embed/>
                </p:oleObj>
              </mc:Choice>
              <mc:Fallback>
                <p:oleObj name="公式" r:id="rId5" imgW="0" imgH="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284934"/>
                        <a:ext cx="3960813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9" name="Object 11"/>
          <p:cNvGraphicFramePr>
            <a:graphicFrameLocks noChangeAspect="1"/>
          </p:cNvGraphicFramePr>
          <p:nvPr/>
        </p:nvGraphicFramePr>
        <p:xfrm>
          <a:off x="2771775" y="4293096"/>
          <a:ext cx="273685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07" name="公式" r:id="rId7" imgW="0" imgH="0" progId="Equation.3">
                  <p:embed/>
                </p:oleObj>
              </mc:Choice>
              <mc:Fallback>
                <p:oleObj name="公式" r:id="rId7" imgW="0" imgH="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293096"/>
                        <a:ext cx="2736850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827584" y="188640"/>
            <a:ext cx="7056784" cy="792088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" dur="500"/>
                                        <p:tgtEl>
                                          <p:spTgt spid="165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6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6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65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65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7" grpId="0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27584" y="332656"/>
            <a:ext cx="7272808" cy="936104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038" name="Text Box 14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187450" y="477019"/>
            <a:ext cx="63833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600" b="1">
                <a:latin typeface="黑体" pitchFamily="49" charset="-122"/>
                <a:ea typeface="黑体" pitchFamily="49" charset="-122"/>
              </a:rPr>
              <a:t>例</a:t>
            </a:r>
            <a:r>
              <a:rPr kumimoji="1" lang="zh-CN" altLang="en-US" sz="3600" b="1"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X ~ N 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 ,   </a:t>
            </a:r>
            <a:r>
              <a:rPr kumimoji="1" lang="en-US" altLang="zh-CN" sz="3600" baseline="30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 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),  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求 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E 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.</a:t>
            </a:r>
            <a:endParaRPr kumimoji="1" lang="en-US" altLang="zh-CN" sz="36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9040" name="Text Box 16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258888" y="1700982"/>
            <a:ext cx="642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600" b="1">
                <a:latin typeface="Times New Roman" pitchFamily="18" charset="0"/>
                <a:ea typeface="黑体" pitchFamily="49" charset="-122"/>
              </a:rPr>
              <a:t>解</a:t>
            </a:r>
            <a:endParaRPr kumimoji="1" lang="zh-CN" altLang="en-US" sz="3600" b="1"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129041" name="Object 17"/>
          <p:cNvGraphicFramePr>
            <a:graphicFrameLocks noChangeAspect="1"/>
          </p:cNvGraphicFramePr>
          <p:nvPr/>
        </p:nvGraphicFramePr>
        <p:xfrm>
          <a:off x="2195513" y="1485082"/>
          <a:ext cx="4699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13" name="Equation" r:id="rId1" imgW="0" imgH="0" progId="Equation.3">
                  <p:embed/>
                </p:oleObj>
              </mc:Choice>
              <mc:Fallback>
                <p:oleObj name="Equation" r:id="rId1" imgW="0" imgH="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485082"/>
                        <a:ext cx="46990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42" name="Object 18"/>
          <p:cNvGraphicFramePr>
            <a:graphicFrameLocks noChangeAspect="1"/>
          </p:cNvGraphicFramePr>
          <p:nvPr/>
        </p:nvGraphicFramePr>
        <p:xfrm>
          <a:off x="2771775" y="2637607"/>
          <a:ext cx="5113338" cy="149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14" name="Equation" r:id="rId3" imgW="0" imgH="0" progId="Equation.3">
                  <p:embed/>
                </p:oleObj>
              </mc:Choice>
              <mc:Fallback>
                <p:oleObj name="Equation" r:id="rId3" imgW="0" imgH="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637607"/>
                        <a:ext cx="5113338" cy="1490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43" name="Object 19"/>
          <p:cNvGraphicFramePr>
            <a:graphicFrameLocks noChangeAspect="1"/>
          </p:cNvGraphicFramePr>
          <p:nvPr/>
        </p:nvGraphicFramePr>
        <p:xfrm>
          <a:off x="3203575" y="4364807"/>
          <a:ext cx="936625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15" name="Equation" r:id="rId5" imgW="0" imgH="0" progId="Equation.3">
                  <p:embed/>
                </p:oleObj>
              </mc:Choice>
              <mc:Fallback>
                <p:oleObj name="Equation" r:id="rId5" imgW="0" imgH="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4364807"/>
                        <a:ext cx="936625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29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29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9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9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9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9038" grpId="0" autoUpdateAnimBg="0"/>
      <p:bldP spid="12904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67" name="Text Box 23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2268538" y="116632"/>
            <a:ext cx="4313237" cy="6413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600" b="1" dirty="0">
                <a:solidFill>
                  <a:srgbClr val="0000FF"/>
                </a:solidFill>
                <a:latin typeface="Times New Roman" pitchFamily="18" charset="0"/>
              </a:rPr>
              <a:t>常见分布的数学期望</a:t>
            </a:r>
            <a:endParaRPr kumimoji="1" lang="zh-CN" altLang="en-US" sz="3600" dirty="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2" name="Group 24"/>
          <p:cNvGrpSpPr/>
          <p:nvPr/>
        </p:nvGrpSpPr>
        <p:grpSpPr bwMode="auto">
          <a:xfrm>
            <a:off x="539750" y="792907"/>
            <a:ext cx="8224838" cy="5410200"/>
            <a:chOff x="288" y="720"/>
            <a:chExt cx="5181" cy="3408"/>
          </a:xfrm>
        </p:grpSpPr>
        <p:sp>
          <p:nvSpPr>
            <p:cNvPr id="16401" name="Line 25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288" y="1344"/>
              <a:ext cx="5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02" name="Line 26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1968" y="720"/>
              <a:ext cx="0" cy="3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03" name="Text Box 27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607" y="783"/>
              <a:ext cx="692" cy="40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sz="3600" dirty="0">
                  <a:latin typeface="Times New Roman" pitchFamily="18" charset="0"/>
                  <a:ea typeface="楷体_GB2312" pitchFamily="49" charset="-122"/>
                </a:rPr>
                <a:t>分布</a:t>
              </a:r>
              <a:endParaRPr kumimoji="1" lang="zh-CN" altLang="en-US" sz="3600" dirty="0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404" name="Text Box 28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777" y="813"/>
              <a:ext cx="692" cy="40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sz="3600" dirty="0">
                  <a:latin typeface="Times New Roman" pitchFamily="18" charset="0"/>
                  <a:ea typeface="楷体_GB2312" pitchFamily="49" charset="-122"/>
                </a:rPr>
                <a:t>期望</a:t>
              </a:r>
              <a:endParaRPr kumimoji="1" lang="zh-CN" altLang="en-US" sz="3600" dirty="0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405" name="Text Box 29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681" y="799"/>
              <a:ext cx="1268" cy="40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sz="3600">
                  <a:latin typeface="Times New Roman" pitchFamily="18" charset="0"/>
                  <a:ea typeface="楷体_GB2312" pitchFamily="49" charset="-122"/>
                </a:rPr>
                <a:t>概率分布</a:t>
              </a:r>
              <a:endParaRPr kumimoji="1" lang="zh-CN" altLang="en-US" sz="3600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406" name="Line 30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711" y="768"/>
              <a:ext cx="0" cy="3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31"/>
          <p:cNvGrpSpPr/>
          <p:nvPr/>
        </p:nvGrpSpPr>
        <p:grpSpPr bwMode="auto">
          <a:xfrm>
            <a:off x="684213" y="2089894"/>
            <a:ext cx="5765800" cy="1054100"/>
            <a:chOff x="384" y="1416"/>
            <a:chExt cx="3632" cy="664"/>
          </a:xfrm>
        </p:grpSpPr>
        <p:sp>
          <p:nvSpPr>
            <p:cNvPr id="16399" name="Text Box 32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84" y="1416"/>
              <a:ext cx="96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latin typeface="Times New Roman" pitchFamily="18" charset="0"/>
                  <a:ea typeface="楷体_GB2312" pitchFamily="49" charset="-122"/>
                </a:rPr>
                <a:t>0-1</a:t>
              </a:r>
              <a:r>
                <a:rPr kumimoji="1" lang="zh-CN" altLang="en-US" sz="3200">
                  <a:latin typeface="Times New Roman" pitchFamily="18" charset="0"/>
                  <a:ea typeface="楷体_GB2312" pitchFamily="49" charset="-122"/>
                </a:rPr>
                <a:t>分布</a:t>
              </a:r>
              <a:endParaRPr kumimoji="1" lang="zh-CN" altLang="en-US" sz="3200"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6400" name="Object 33"/>
            <p:cNvGraphicFramePr>
              <a:graphicFrameLocks noChangeAspect="1"/>
            </p:cNvGraphicFramePr>
            <p:nvPr/>
          </p:nvGraphicFramePr>
          <p:xfrm>
            <a:off x="2304" y="1424"/>
            <a:ext cx="1712" cy="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52" name="Equation" r:id="rId1" imgW="0" imgH="0" progId="Equation.3">
                    <p:embed/>
                  </p:oleObj>
                </mc:Choice>
                <mc:Fallback>
                  <p:oleObj name="Equation" r:id="rId1" imgW="0" imgH="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1424"/>
                          <a:ext cx="1712" cy="6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5"/>
          <p:cNvGrpSpPr/>
          <p:nvPr/>
        </p:nvGrpSpPr>
        <p:grpSpPr bwMode="auto">
          <a:xfrm>
            <a:off x="755650" y="3385294"/>
            <a:ext cx="6756400" cy="1143000"/>
            <a:chOff x="432" y="2352"/>
            <a:chExt cx="4256" cy="720"/>
          </a:xfrm>
        </p:grpSpPr>
        <p:sp>
          <p:nvSpPr>
            <p:cNvPr id="16397" name="Text Box 36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32" y="2529"/>
              <a:ext cx="76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latin typeface="Times New Roman" pitchFamily="18" charset="0"/>
                  <a:ea typeface="楷体_GB2312" pitchFamily="49" charset="-122"/>
                </a:rPr>
                <a:t>B</a:t>
              </a:r>
              <a:r>
                <a:rPr kumimoji="1" lang="en-US" altLang="zh-CN" sz="3200">
                  <a:latin typeface="Times New Roman" pitchFamily="18" charset="0"/>
                  <a:ea typeface="楷体_GB2312" pitchFamily="49" charset="-122"/>
                </a:rPr>
                <a:t>(</a:t>
              </a:r>
              <a:r>
                <a:rPr kumimoji="1" lang="en-US" altLang="zh-CN" sz="3200" i="1">
                  <a:latin typeface="Times New Roman" pitchFamily="18" charset="0"/>
                  <a:ea typeface="楷体_GB2312" pitchFamily="49" charset="-122"/>
                </a:rPr>
                <a:t>n,p</a:t>
              </a:r>
              <a:r>
                <a:rPr kumimoji="1" lang="en-US" altLang="zh-CN" sz="3200">
                  <a:latin typeface="Times New Roman" pitchFamily="18" charset="0"/>
                  <a:ea typeface="楷体_GB2312" pitchFamily="49" charset="-122"/>
                </a:rPr>
                <a:t>)</a:t>
              </a:r>
              <a:endParaRPr kumimoji="1" lang="en-US" altLang="zh-CN" sz="3200" i="1"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6398" name="Object 37"/>
            <p:cNvGraphicFramePr>
              <a:graphicFrameLocks noChangeAspect="1"/>
            </p:cNvGraphicFramePr>
            <p:nvPr/>
          </p:nvGraphicFramePr>
          <p:xfrm>
            <a:off x="1968" y="2352"/>
            <a:ext cx="2720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53" name="Equation" r:id="rId3" imgW="0" imgH="0" progId="Equation.3">
                    <p:embed/>
                  </p:oleObj>
                </mc:Choice>
                <mc:Fallback>
                  <p:oleObj name="Equation" r:id="rId3" imgW="0" imgH="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352"/>
                          <a:ext cx="2720" cy="7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39"/>
          <p:cNvGrpSpPr/>
          <p:nvPr/>
        </p:nvGrpSpPr>
        <p:grpSpPr bwMode="auto">
          <a:xfrm>
            <a:off x="900113" y="4609257"/>
            <a:ext cx="6481762" cy="1600200"/>
            <a:chOff x="493" y="3264"/>
            <a:chExt cx="4083" cy="1008"/>
          </a:xfrm>
        </p:grpSpPr>
        <p:sp>
          <p:nvSpPr>
            <p:cNvPr id="16395" name="Text Box 40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93" y="3364"/>
              <a:ext cx="58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latin typeface="Times New Roman" pitchFamily="18" charset="0"/>
                  <a:ea typeface="楷体_GB2312" pitchFamily="49" charset="-122"/>
                </a:rPr>
                <a:t>P</a:t>
              </a:r>
              <a:r>
                <a:rPr kumimoji="1" lang="en-US" altLang="zh-CN" sz="3200">
                  <a:latin typeface="Times New Roman" pitchFamily="18" charset="0"/>
                  <a:ea typeface="楷体_GB2312" pitchFamily="49" charset="-122"/>
                </a:rPr>
                <a:t>(</a:t>
              </a:r>
              <a:r>
                <a:rPr kumimoji="1" lang="en-US" altLang="zh-CN" sz="3200" i="1"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</a:t>
              </a:r>
              <a:r>
                <a:rPr kumimoji="1" lang="en-US" altLang="zh-CN" sz="3200">
                  <a:latin typeface="Times New Roman" pitchFamily="18" charset="0"/>
                  <a:ea typeface="楷体_GB2312" pitchFamily="49" charset="-122"/>
                </a:rPr>
                <a:t>)</a:t>
              </a:r>
              <a:endParaRPr kumimoji="1" lang="en-US" altLang="zh-CN" sz="3200" i="1"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6396" name="Object 41"/>
            <p:cNvGraphicFramePr>
              <a:graphicFrameLocks noChangeAspect="1"/>
            </p:cNvGraphicFramePr>
            <p:nvPr/>
          </p:nvGraphicFramePr>
          <p:xfrm>
            <a:off x="2176" y="3264"/>
            <a:ext cx="2400" cy="10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54" name="Equation" r:id="rId5" imgW="0" imgH="0" progId="Equation.3">
                    <p:embed/>
                  </p:oleObj>
                </mc:Choice>
                <mc:Fallback>
                  <p:oleObj name="Equation" r:id="rId5" imgW="0" imgH="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6" y="3264"/>
                          <a:ext cx="2400" cy="10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" name="Text Box 34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7923213" y="2132856"/>
            <a:ext cx="38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3200" i="1">
                <a:latin typeface="Times New Roman" pitchFamily="18" charset="0"/>
                <a:ea typeface="楷体_GB2312" pitchFamily="49" charset="-122"/>
              </a:rPr>
              <a:t>p</a:t>
            </a:r>
            <a:endParaRPr kumimoji="1" lang="en-US" altLang="zh-CN" sz="3200" i="1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4" name="Text Box 38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7902575" y="3666282"/>
            <a:ext cx="590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3200" i="1">
                <a:latin typeface="Times New Roman" pitchFamily="18" charset="0"/>
                <a:ea typeface="楷体_GB2312" pitchFamily="49" charset="-122"/>
              </a:rPr>
              <a:t>np</a:t>
            </a:r>
            <a:endParaRPr kumimoji="1" lang="en-US" altLang="zh-CN" sz="3200" i="1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5" name="Text Box 4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7950200" y="4937795"/>
            <a:ext cx="4079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3200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</a:t>
            </a:r>
            <a:endParaRPr kumimoji="1" lang="en-US" altLang="zh-CN" sz="3200" i="1"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4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67" grpId="0" animBg="1" autoUpdateAnimBg="0"/>
      <p:bldP spid="23" grpId="0"/>
      <p:bldP spid="24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/>
          <p:nvPr/>
        </p:nvGrpSpPr>
        <p:grpSpPr bwMode="auto">
          <a:xfrm>
            <a:off x="395536" y="467072"/>
            <a:ext cx="8359775" cy="5410200"/>
            <a:chOff x="210" y="330"/>
            <a:chExt cx="5266" cy="3408"/>
          </a:xfrm>
        </p:grpSpPr>
        <p:sp>
          <p:nvSpPr>
            <p:cNvPr id="17424" name="Line 17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210" y="954"/>
              <a:ext cx="5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25" name="Line 18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1890" y="330"/>
              <a:ext cx="0" cy="3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26" name="Text Box 19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9" y="393"/>
              <a:ext cx="692" cy="40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sz="3600" dirty="0">
                  <a:latin typeface="Times New Roman" pitchFamily="18" charset="0"/>
                  <a:ea typeface="楷体_GB2312" pitchFamily="49" charset="-122"/>
                </a:rPr>
                <a:t>分布</a:t>
              </a:r>
              <a:endParaRPr kumimoji="1" lang="zh-CN" altLang="en-US" sz="3600" dirty="0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7427" name="Text Box 20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784" y="423"/>
              <a:ext cx="692" cy="40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zh-CN" altLang="en-US" sz="3600">
                  <a:latin typeface="Times New Roman" pitchFamily="18" charset="0"/>
                  <a:ea typeface="楷体_GB2312" pitchFamily="49" charset="-122"/>
                </a:rPr>
                <a:t>期望</a:t>
              </a:r>
              <a:endParaRPr kumimoji="1" lang="zh-CN" altLang="en-US" sz="3600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7428" name="Text Box 21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688" y="399"/>
              <a:ext cx="1268" cy="40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sz="3600" dirty="0">
                  <a:latin typeface="Times New Roman" pitchFamily="18" charset="0"/>
                  <a:ea typeface="楷体_GB2312" pitchFamily="49" charset="-122"/>
                </a:rPr>
                <a:t>概率密度</a:t>
              </a:r>
              <a:endParaRPr kumimoji="1" lang="zh-CN" altLang="en-US" sz="3600" dirty="0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7429" name="Line 22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698" y="378"/>
              <a:ext cx="0" cy="3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23"/>
          <p:cNvGrpSpPr/>
          <p:nvPr/>
        </p:nvGrpSpPr>
        <p:grpSpPr bwMode="auto">
          <a:xfrm>
            <a:off x="539999" y="1691035"/>
            <a:ext cx="6921500" cy="1368425"/>
            <a:chOff x="306" y="978"/>
            <a:chExt cx="4324" cy="912"/>
          </a:xfrm>
        </p:grpSpPr>
        <p:sp>
          <p:nvSpPr>
            <p:cNvPr id="17422" name="Text Box 24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06" y="1099"/>
              <a:ext cx="1617" cy="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sz="3200">
                  <a:latin typeface="Times New Roman" pitchFamily="18" charset="0"/>
                  <a:ea typeface="楷体_GB2312" pitchFamily="49" charset="-122"/>
                </a:rPr>
                <a:t>区间</a:t>
              </a:r>
              <a:r>
                <a:rPr kumimoji="1" lang="en-US" altLang="zh-CN" sz="3200">
                  <a:latin typeface="Times New Roman" pitchFamily="18" charset="0"/>
                  <a:ea typeface="楷体_GB2312" pitchFamily="49" charset="-122"/>
                </a:rPr>
                <a:t>(</a:t>
              </a:r>
              <a:r>
                <a:rPr kumimoji="1" lang="en-US" altLang="zh-CN" sz="3200" i="1">
                  <a:latin typeface="Times New Roman" pitchFamily="18" charset="0"/>
                  <a:ea typeface="楷体_GB2312" pitchFamily="49" charset="-122"/>
                </a:rPr>
                <a:t>a,b</a:t>
              </a:r>
              <a:r>
                <a:rPr kumimoji="1" lang="en-US" altLang="zh-CN" sz="3200">
                  <a:latin typeface="Times New Roman" pitchFamily="18" charset="0"/>
                  <a:ea typeface="楷体_GB2312" pitchFamily="49" charset="-122"/>
                </a:rPr>
                <a:t>)</a:t>
              </a:r>
              <a:r>
                <a:rPr kumimoji="1" lang="zh-CN" altLang="en-US" sz="3200">
                  <a:latin typeface="Times New Roman" pitchFamily="18" charset="0"/>
                  <a:ea typeface="楷体_GB2312" pitchFamily="49" charset="-122"/>
                </a:rPr>
                <a:t>上的</a:t>
              </a:r>
              <a:endParaRPr kumimoji="1" lang="zh-CN" altLang="en-US" sz="3200">
                <a:latin typeface="Times New Roman" pitchFamily="18" charset="0"/>
                <a:ea typeface="楷体_GB2312" pitchFamily="49" charset="-122"/>
              </a:endParaRPr>
            </a:p>
            <a:p>
              <a:pPr eaLnBrk="1" hangingPunct="1"/>
              <a:r>
                <a:rPr kumimoji="1" lang="zh-CN" altLang="en-US" sz="3200">
                  <a:latin typeface="Times New Roman" pitchFamily="18" charset="0"/>
                  <a:ea typeface="楷体_GB2312" pitchFamily="49" charset="-122"/>
                </a:rPr>
                <a:t>均匀分布</a:t>
              </a:r>
              <a:endParaRPr kumimoji="1" lang="zh-CN" altLang="en-US" sz="3200"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7423" name="Object 25"/>
            <p:cNvGraphicFramePr>
              <a:graphicFrameLocks noChangeAspect="1"/>
            </p:cNvGraphicFramePr>
            <p:nvPr/>
          </p:nvGraphicFramePr>
          <p:xfrm>
            <a:off x="1950" y="978"/>
            <a:ext cx="2680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20" name="Equation" r:id="rId1" imgW="0" imgH="0" progId="Equation.3">
                    <p:embed/>
                  </p:oleObj>
                </mc:Choice>
                <mc:Fallback>
                  <p:oleObj name="Equation" r:id="rId1" imgW="0" imgH="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0" y="978"/>
                          <a:ext cx="2680" cy="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7"/>
          <p:cNvGrpSpPr/>
          <p:nvPr/>
        </p:nvGrpSpPr>
        <p:grpSpPr bwMode="auto">
          <a:xfrm>
            <a:off x="682874" y="3275360"/>
            <a:ext cx="6194425" cy="1143000"/>
            <a:chOff x="354" y="1918"/>
            <a:chExt cx="3902" cy="720"/>
          </a:xfrm>
        </p:grpSpPr>
        <p:sp>
          <p:nvSpPr>
            <p:cNvPr id="17420" name="Text Box 28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54" y="2095"/>
              <a:ext cx="58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latin typeface="Times New Roman" pitchFamily="18" charset="0"/>
                  <a:ea typeface="楷体_GB2312" pitchFamily="49" charset="-122"/>
                </a:rPr>
                <a:t>E</a:t>
              </a:r>
              <a:r>
                <a:rPr kumimoji="1" lang="en-US" altLang="zh-CN" sz="3200">
                  <a:latin typeface="Times New Roman" pitchFamily="18" charset="0"/>
                  <a:ea typeface="楷体_GB2312" pitchFamily="49" charset="-122"/>
                </a:rPr>
                <a:t>(</a:t>
              </a:r>
              <a:r>
                <a:rPr kumimoji="1" lang="en-US" altLang="zh-CN" sz="3200" i="1"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</a:t>
              </a:r>
              <a:r>
                <a:rPr kumimoji="1" lang="en-US" altLang="zh-CN" sz="3200">
                  <a:latin typeface="Times New Roman" pitchFamily="18" charset="0"/>
                  <a:ea typeface="楷体_GB2312" pitchFamily="49" charset="-122"/>
                </a:rPr>
                <a:t>)</a:t>
              </a:r>
              <a:endParaRPr kumimoji="1" lang="en-US" altLang="zh-CN" sz="3200" i="1"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7421" name="Object 29"/>
            <p:cNvGraphicFramePr>
              <a:graphicFrameLocks noChangeAspect="1"/>
            </p:cNvGraphicFramePr>
            <p:nvPr/>
          </p:nvGraphicFramePr>
          <p:xfrm>
            <a:off x="1968" y="1918"/>
            <a:ext cx="2288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21" name="Equation" r:id="rId3" imgW="0" imgH="0" progId="Equation.3">
                    <p:embed/>
                  </p:oleObj>
                </mc:Choice>
                <mc:Fallback>
                  <p:oleObj name="Equation" r:id="rId3" imgW="0" imgH="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1918"/>
                          <a:ext cx="2288" cy="7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31"/>
          <p:cNvGrpSpPr/>
          <p:nvPr/>
        </p:nvGrpSpPr>
        <p:grpSpPr bwMode="auto">
          <a:xfrm>
            <a:off x="827336" y="4570760"/>
            <a:ext cx="5805488" cy="1066800"/>
            <a:chOff x="415" y="2832"/>
            <a:chExt cx="3657" cy="672"/>
          </a:xfrm>
        </p:grpSpPr>
        <p:sp>
          <p:nvSpPr>
            <p:cNvPr id="17418" name="Text Box 32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15" y="2985"/>
              <a:ext cx="97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latin typeface="Times New Roman" pitchFamily="18" charset="0"/>
                  <a:ea typeface="楷体_GB2312" pitchFamily="49" charset="-122"/>
                </a:rPr>
                <a:t>N</a:t>
              </a:r>
              <a:r>
                <a:rPr kumimoji="1" lang="en-US" altLang="zh-CN" sz="3200">
                  <a:latin typeface="Times New Roman" pitchFamily="18" charset="0"/>
                  <a:ea typeface="楷体_GB2312" pitchFamily="49" charset="-122"/>
                </a:rPr>
                <a:t>(</a:t>
              </a:r>
              <a:r>
                <a:rPr kumimoji="1" lang="en-US" altLang="zh-CN" sz="3200" i="1"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, </a:t>
              </a:r>
              <a:r>
                <a:rPr kumimoji="1" lang="en-US" altLang="zh-CN" sz="3200" baseline="30000"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2</a:t>
              </a:r>
              <a:r>
                <a:rPr kumimoji="1" lang="en-US" altLang="zh-CN" sz="3200">
                  <a:latin typeface="Times New Roman" pitchFamily="18" charset="0"/>
                  <a:ea typeface="楷体_GB2312" pitchFamily="49" charset="-122"/>
                </a:rPr>
                <a:t>)</a:t>
              </a:r>
              <a:endParaRPr kumimoji="1" lang="en-US" altLang="zh-CN" sz="3200" i="1"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7419" name="Object 33"/>
            <p:cNvGraphicFramePr>
              <a:graphicFrameLocks noChangeAspect="1"/>
            </p:cNvGraphicFramePr>
            <p:nvPr/>
          </p:nvGraphicFramePr>
          <p:xfrm>
            <a:off x="1968" y="2832"/>
            <a:ext cx="2104" cy="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22" name="Equation" r:id="rId5" imgW="0" imgH="0" progId="Equation.3">
                    <p:embed/>
                  </p:oleObj>
                </mc:Choice>
                <mc:Fallback>
                  <p:oleObj name="Equation" r:id="rId5" imgW="0" imgH="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832"/>
                          <a:ext cx="2104" cy="6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" name="Object 26"/>
          <p:cNvGraphicFramePr>
            <a:graphicFrameLocks noChangeAspect="1"/>
          </p:cNvGraphicFramePr>
          <p:nvPr/>
        </p:nvGraphicFramePr>
        <p:xfrm>
          <a:off x="7759949" y="1930747"/>
          <a:ext cx="8445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3" name="Equation" r:id="rId7" imgW="0" imgH="0" progId="Equation.3">
                  <p:embed/>
                </p:oleObj>
              </mc:Choice>
              <mc:Fallback>
                <p:oleObj name="Equation" r:id="rId7" imgW="0" imgH="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9949" y="1930747"/>
                        <a:ext cx="84455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30"/>
          <p:cNvGraphicFramePr>
            <a:graphicFrameLocks noChangeAspect="1"/>
          </p:cNvGraphicFramePr>
          <p:nvPr/>
        </p:nvGraphicFramePr>
        <p:xfrm>
          <a:off x="8075861" y="3376960"/>
          <a:ext cx="304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4" name="Equation" r:id="rId9" imgW="0" imgH="0" progId="Equation.3">
                  <p:embed/>
                </p:oleObj>
              </mc:Choice>
              <mc:Fallback>
                <p:oleObj name="Equation" r:id="rId9" imgW="0" imgH="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5861" y="3376960"/>
                        <a:ext cx="3048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34"/>
          <p:cNvGraphicFramePr>
            <a:graphicFrameLocks noChangeAspect="1"/>
          </p:cNvGraphicFramePr>
          <p:nvPr/>
        </p:nvGraphicFramePr>
        <p:xfrm>
          <a:off x="8144124" y="4939060"/>
          <a:ext cx="304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5" name="Equation" r:id="rId11" imgW="0" imgH="0" progId="Equation.3">
                  <p:embed/>
                </p:oleObj>
              </mc:Choice>
              <mc:Fallback>
                <p:oleObj name="Equation" r:id="rId11" imgW="0" imgH="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4124" y="4939060"/>
                        <a:ext cx="304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116013" y="332656"/>
            <a:ext cx="74390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600" b="1">
                <a:latin typeface="Times New Roman" pitchFamily="18" charset="0"/>
                <a:ea typeface="黑体" pitchFamily="49" charset="-122"/>
              </a:rPr>
              <a:t>注意</a:t>
            </a:r>
            <a:r>
              <a:rPr kumimoji="1" lang="zh-CN" altLang="en-US" sz="3600" b="1">
                <a:latin typeface="Times New Roman" pitchFamily="18" charset="0"/>
              </a:rPr>
              <a:t>  不是所有的 </a:t>
            </a:r>
            <a:r>
              <a:rPr kumimoji="1" lang="en-US" altLang="zh-CN" sz="3600" b="1">
                <a:latin typeface="Times New Roman" pitchFamily="18" charset="0"/>
              </a:rPr>
              <a:t>r.v.</a:t>
            </a:r>
            <a:r>
              <a:rPr kumimoji="1" lang="zh-CN" altLang="en-US" sz="3600" b="1">
                <a:latin typeface="Times New Roman" pitchFamily="18" charset="0"/>
              </a:rPr>
              <a:t>都有数学期望</a:t>
            </a:r>
            <a:endParaRPr kumimoji="1" lang="zh-CN" altLang="en-US" sz="3600" b="1">
              <a:latin typeface="Times New Roman" pitchFamily="18" charset="0"/>
            </a:endParaRPr>
          </a:p>
        </p:txBody>
      </p:sp>
      <p:sp>
        <p:nvSpPr>
          <p:cNvPr id="150531" name="Text Box 3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84213" y="1267693"/>
            <a:ext cx="7829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itchFamily="18" charset="0"/>
                <a:ea typeface="黑体" pitchFamily="49" charset="-122"/>
              </a:rPr>
              <a:t>例如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：柯西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(Cauchy)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分布的密度函数为</a:t>
            </a:r>
            <a:endParaRPr kumimoji="1" lang="zh-CN" altLang="en-US" sz="360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50532" name="Object 4"/>
          <p:cNvGraphicFramePr>
            <a:graphicFrameLocks noChangeAspect="1"/>
          </p:cNvGraphicFramePr>
          <p:nvPr/>
        </p:nvGraphicFramePr>
        <p:xfrm>
          <a:off x="2195513" y="2131293"/>
          <a:ext cx="54737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3" name="Equation" r:id="rId1" imgW="0" imgH="0" progId="Equation.3">
                  <p:embed/>
                </p:oleObj>
              </mc:Choice>
              <mc:Fallback>
                <p:oleObj name="Equation" r:id="rId1" imgW="0" imgH="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131293"/>
                        <a:ext cx="54737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/>
          <p:nvPr/>
        </p:nvGrpSpPr>
        <p:grpSpPr bwMode="auto">
          <a:xfrm>
            <a:off x="900113" y="3356843"/>
            <a:ext cx="6750050" cy="1135063"/>
            <a:chOff x="326" y="2214"/>
            <a:chExt cx="4252" cy="715"/>
          </a:xfrm>
        </p:grpSpPr>
        <p:graphicFrame>
          <p:nvGraphicFramePr>
            <p:cNvPr id="18440" name="Object 6"/>
            <p:cNvGraphicFramePr>
              <a:graphicFrameLocks noChangeAspect="1"/>
            </p:cNvGraphicFramePr>
            <p:nvPr/>
          </p:nvGraphicFramePr>
          <p:xfrm>
            <a:off x="598" y="2214"/>
            <a:ext cx="3317" cy="7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74" name="Equation" r:id="rId3" imgW="0" imgH="0" progId="Equation.DSMT4">
                    <p:embed/>
                  </p:oleObj>
                </mc:Choice>
                <mc:Fallback>
                  <p:oleObj name="Equation" r:id="rId3" imgW="0" imgH="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8" y="2214"/>
                          <a:ext cx="3317" cy="7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1" name="Text Box 7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26" y="2362"/>
              <a:ext cx="4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sz="3600">
                  <a:latin typeface="Times New Roman" pitchFamily="18" charset="0"/>
                  <a:ea typeface="楷体_GB2312" pitchFamily="49" charset="-122"/>
                </a:rPr>
                <a:t>但</a:t>
              </a:r>
              <a:endParaRPr kumimoji="1" lang="zh-CN" altLang="en-US" sz="3600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442" name="Text Box 8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886" y="2345"/>
              <a:ext cx="6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sz="3600">
                  <a:latin typeface="Times New Roman" pitchFamily="18" charset="0"/>
                  <a:ea typeface="楷体_GB2312" pitchFamily="49" charset="-122"/>
                </a:rPr>
                <a:t>发散</a:t>
              </a:r>
              <a:endParaRPr kumimoji="1" lang="zh-CN" altLang="en-US" sz="3600"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150537" name="Text Box 9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892175" y="4766543"/>
            <a:ext cx="445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它的数学期望不存在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!</a:t>
            </a:r>
            <a:endParaRPr kumimoji="1" lang="en-US" altLang="zh-CN" sz="3600"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0" grpId="0" autoUpdateAnimBg="0"/>
      <p:bldP spid="150531" grpId="0" autoUpdateAnimBg="0"/>
      <p:bldP spid="150537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83568" y="980728"/>
            <a:ext cx="8136904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marL="0" indent="457200" algn="just" eaLnBrk="1" hangingPunct="1"/>
            <a:r>
              <a:rPr kumimoji="1" lang="zh-CN" altLang="en-US" sz="2800" dirty="0" smtClean="0">
                <a:latin typeface="Times New Roman" pitchFamily="18" charset="0"/>
                <a:ea typeface="楷体_GB2312" pitchFamily="49" charset="-122"/>
              </a:rPr>
              <a:t>为</a:t>
            </a:r>
            <a:r>
              <a:rPr kumimoji="1" lang="zh-CN" altLang="en-US" sz="2800" dirty="0">
                <a:latin typeface="Times New Roman" pitchFamily="18" charset="0"/>
                <a:ea typeface="楷体_GB2312" pitchFamily="49" charset="-122"/>
              </a:rPr>
              <a:t>普查某种疾病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800" i="1" dirty="0">
                <a:latin typeface="Times New Roman" pitchFamily="18" charset="0"/>
                <a:ea typeface="楷体_GB2312" pitchFamily="49" charset="-122"/>
              </a:rPr>
              <a:t>n </a:t>
            </a:r>
            <a:r>
              <a:rPr kumimoji="1" lang="zh-CN" altLang="en-US" sz="2800" dirty="0">
                <a:latin typeface="Times New Roman" pitchFamily="18" charset="0"/>
                <a:ea typeface="楷体_GB2312" pitchFamily="49" charset="-122"/>
              </a:rPr>
              <a:t>个人需验血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. </a:t>
            </a:r>
            <a:r>
              <a:rPr kumimoji="1" lang="zh-CN" altLang="en-US" sz="2800" dirty="0">
                <a:latin typeface="Times New Roman" pitchFamily="18" charset="0"/>
                <a:ea typeface="楷体_GB2312" pitchFamily="49" charset="-122"/>
              </a:rPr>
              <a:t>验血</a:t>
            </a:r>
            <a:r>
              <a:rPr kumimoji="1" lang="zh-CN" altLang="en-US" sz="2800" dirty="0" smtClean="0">
                <a:latin typeface="Times New Roman" pitchFamily="18" charset="0"/>
                <a:ea typeface="楷体_GB2312" pitchFamily="49" charset="-122"/>
              </a:rPr>
              <a:t>方案</a:t>
            </a:r>
            <a:r>
              <a:rPr kumimoji="1" lang="zh-CN" altLang="en-US" sz="2800" dirty="0">
                <a:latin typeface="Times New Roman" pitchFamily="18" charset="0"/>
                <a:ea typeface="楷体_GB2312" pitchFamily="49" charset="-122"/>
              </a:rPr>
              <a:t>有如下两种：</a:t>
            </a:r>
            <a:endParaRPr kumimoji="1" lang="zh-CN" altLang="en-US" sz="2800" dirty="0">
              <a:latin typeface="Times New Roman" pitchFamily="18" charset="0"/>
              <a:ea typeface="楷体_GB2312" pitchFamily="49" charset="-122"/>
            </a:endParaRPr>
          </a:p>
          <a:p>
            <a:pPr algn="just" eaLnBrk="1" hangingPunct="1"/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(1) </a:t>
            </a:r>
            <a:r>
              <a:rPr kumimoji="1" lang="zh-CN" altLang="en-US" sz="2800" dirty="0">
                <a:latin typeface="Times New Roman" pitchFamily="18" charset="0"/>
                <a:ea typeface="楷体_GB2312" pitchFamily="49" charset="-122"/>
              </a:rPr>
              <a:t>分别化验每个人的血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2800" dirty="0">
                <a:latin typeface="Times New Roman" pitchFamily="18" charset="0"/>
                <a:ea typeface="楷体_GB2312" pitchFamily="49" charset="-122"/>
              </a:rPr>
              <a:t>共需化验 </a:t>
            </a:r>
            <a:r>
              <a:rPr kumimoji="1" lang="en-US" altLang="zh-CN" sz="2800" i="1" dirty="0"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dirty="0">
                <a:latin typeface="Times New Roman" pitchFamily="18" charset="0"/>
                <a:ea typeface="楷体_GB2312" pitchFamily="49" charset="-122"/>
              </a:rPr>
              <a:t>次；</a:t>
            </a:r>
            <a:endParaRPr kumimoji="1" lang="zh-CN" altLang="en-US" sz="2800" dirty="0">
              <a:latin typeface="Times New Roman" pitchFamily="18" charset="0"/>
              <a:ea typeface="楷体_GB2312" pitchFamily="49" charset="-122"/>
            </a:endParaRPr>
          </a:p>
          <a:p>
            <a:pPr marL="0" algn="just" eaLnBrk="1" hangingPunct="1"/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(2) </a:t>
            </a:r>
            <a:r>
              <a:rPr kumimoji="1" lang="zh-CN" altLang="en-US" sz="2800" dirty="0">
                <a:latin typeface="Times New Roman" pitchFamily="18" charset="0"/>
                <a:ea typeface="楷体_GB2312" pitchFamily="49" charset="-122"/>
              </a:rPr>
              <a:t>分组化验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800" i="1" dirty="0"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dirty="0">
                <a:latin typeface="Times New Roman" pitchFamily="18" charset="0"/>
                <a:ea typeface="楷体_GB2312" pitchFamily="49" charset="-122"/>
              </a:rPr>
              <a:t>个人的血混在一起化验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2800" dirty="0" smtClean="0">
                <a:latin typeface="Times New Roman" pitchFamily="18" charset="0"/>
                <a:ea typeface="楷体_GB2312" pitchFamily="49" charset="-122"/>
              </a:rPr>
              <a:t>若结果</a:t>
            </a:r>
            <a:r>
              <a:rPr kumimoji="1" lang="zh-CN" altLang="en-US" sz="2800" dirty="0">
                <a:latin typeface="Times New Roman" pitchFamily="18" charset="0"/>
                <a:ea typeface="楷体_GB2312" pitchFamily="49" charset="-122"/>
              </a:rPr>
              <a:t>为阴性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2800" dirty="0">
                <a:latin typeface="Times New Roman" pitchFamily="18" charset="0"/>
                <a:ea typeface="楷体_GB2312" pitchFamily="49" charset="-122"/>
              </a:rPr>
              <a:t>则只需化验一次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; </a:t>
            </a:r>
            <a:r>
              <a:rPr kumimoji="1" lang="zh-CN" altLang="en-US" sz="2800" dirty="0">
                <a:latin typeface="Times New Roman" pitchFamily="18" charset="0"/>
                <a:ea typeface="楷体_GB2312" pitchFamily="49" charset="-122"/>
              </a:rPr>
              <a:t>若为阳性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2800" dirty="0" smtClean="0">
                <a:latin typeface="Times New Roman" pitchFamily="18" charset="0"/>
                <a:ea typeface="楷体_GB2312" pitchFamily="49" charset="-122"/>
              </a:rPr>
              <a:t>则对 </a:t>
            </a:r>
            <a:r>
              <a:rPr kumimoji="1" lang="en-US" altLang="zh-CN" sz="2800" i="1" dirty="0"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dirty="0">
                <a:latin typeface="Times New Roman" pitchFamily="18" charset="0"/>
                <a:ea typeface="楷体_GB2312" pitchFamily="49" charset="-122"/>
              </a:rPr>
              <a:t>个人的血逐个化验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,  </a:t>
            </a:r>
            <a:r>
              <a:rPr kumimoji="1" lang="zh-CN" altLang="en-US" sz="2800" dirty="0">
                <a:latin typeface="Times New Roman" pitchFamily="18" charset="0"/>
                <a:ea typeface="楷体_GB2312" pitchFamily="49" charset="-122"/>
              </a:rPr>
              <a:t>找出有病者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,  </a:t>
            </a:r>
            <a:r>
              <a:rPr kumimoji="1" lang="zh-CN" altLang="en-US" sz="2800" dirty="0" smtClean="0">
                <a:latin typeface="Times New Roman" pitchFamily="18" charset="0"/>
                <a:ea typeface="楷体_GB2312" pitchFamily="49" charset="-122"/>
              </a:rPr>
              <a:t>此时 </a:t>
            </a:r>
            <a:r>
              <a:rPr kumimoji="1" lang="en-US" altLang="zh-CN" sz="2800" i="1" dirty="0"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dirty="0">
                <a:latin typeface="Times New Roman" pitchFamily="18" charset="0"/>
                <a:ea typeface="楷体_GB2312" pitchFamily="49" charset="-122"/>
              </a:rPr>
              <a:t>个人的血需化验 </a:t>
            </a:r>
            <a:r>
              <a:rPr kumimoji="1" lang="en-US" altLang="zh-CN" sz="2800" i="1" dirty="0">
                <a:latin typeface="Times New Roman" pitchFamily="18" charset="0"/>
                <a:ea typeface="楷体_GB2312" pitchFamily="49" charset="-122"/>
              </a:rPr>
              <a:t>k + 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1 </a:t>
            </a:r>
            <a:r>
              <a:rPr kumimoji="1" lang="zh-CN" altLang="en-US" sz="2800" dirty="0">
                <a:latin typeface="Times New Roman" pitchFamily="18" charset="0"/>
                <a:ea typeface="楷体_GB2312" pitchFamily="49" charset="-122"/>
              </a:rPr>
              <a:t>次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.</a:t>
            </a:r>
            <a:endParaRPr kumimoji="1" lang="en-US" altLang="zh-CN" sz="2800" dirty="0">
              <a:latin typeface="Times New Roman" pitchFamily="18" charset="0"/>
              <a:ea typeface="楷体_GB2312" pitchFamily="49" charset="-122"/>
            </a:endParaRPr>
          </a:p>
          <a:p>
            <a:pPr marL="0" algn="just" eaLnBrk="1" hangingPunct="1"/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kumimoji="1" lang="zh-CN" altLang="en-US" sz="2800" dirty="0">
                <a:latin typeface="Times New Roman" pitchFamily="18" charset="0"/>
                <a:ea typeface="楷体_GB2312" pitchFamily="49" charset="-122"/>
              </a:rPr>
              <a:t>设每人血液化验呈阳性的概率为</a:t>
            </a:r>
            <a:r>
              <a:rPr kumimoji="1" lang="zh-CN" altLang="en-US" sz="2800" i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i="1" dirty="0">
                <a:latin typeface="Times New Roman" pitchFamily="18" charset="0"/>
                <a:ea typeface="楷体_GB2312" pitchFamily="49" charset="-122"/>
              </a:rPr>
              <a:t>p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2800" dirty="0" smtClean="0">
                <a:latin typeface="Times New Roman" pitchFamily="18" charset="0"/>
                <a:ea typeface="楷体_GB2312" pitchFamily="49" charset="-122"/>
              </a:rPr>
              <a:t>且每人</a:t>
            </a:r>
            <a:r>
              <a:rPr kumimoji="1" lang="zh-CN" altLang="en-US" sz="2800" dirty="0">
                <a:latin typeface="Times New Roman" pitchFamily="18" charset="0"/>
                <a:ea typeface="楷体_GB2312" pitchFamily="49" charset="-122"/>
              </a:rPr>
              <a:t>化验结果是相互</a:t>
            </a:r>
            <a:r>
              <a:rPr kumimoji="1" lang="zh-CN" altLang="en-US" sz="2800" dirty="0" smtClean="0">
                <a:latin typeface="Times New Roman" pitchFamily="18" charset="0"/>
                <a:ea typeface="楷体_GB2312" pitchFamily="49" charset="-122"/>
              </a:rPr>
              <a:t>独立的。试</a:t>
            </a:r>
            <a:r>
              <a:rPr kumimoji="1" lang="zh-CN" altLang="en-US" sz="2800" dirty="0">
                <a:latin typeface="Times New Roman" pitchFamily="18" charset="0"/>
                <a:ea typeface="楷体_GB2312" pitchFamily="49" charset="-122"/>
              </a:rPr>
              <a:t>说明选择</a:t>
            </a:r>
            <a:r>
              <a:rPr kumimoji="1" lang="zh-CN" altLang="en-US" sz="2800" dirty="0" smtClean="0">
                <a:latin typeface="Times New Roman" pitchFamily="18" charset="0"/>
                <a:ea typeface="楷体_GB2312" pitchFamily="49" charset="-122"/>
              </a:rPr>
              <a:t>哪一</a:t>
            </a:r>
            <a:r>
              <a:rPr kumimoji="1" lang="zh-CN" altLang="en-US" sz="2800" dirty="0">
                <a:latin typeface="Times New Roman" pitchFamily="18" charset="0"/>
                <a:ea typeface="楷体_GB2312" pitchFamily="49" charset="-122"/>
              </a:rPr>
              <a:t>方案较</a:t>
            </a:r>
            <a:r>
              <a:rPr kumimoji="1" lang="zh-CN" altLang="en-US" sz="2800" dirty="0" smtClean="0">
                <a:latin typeface="Times New Roman" pitchFamily="18" charset="0"/>
                <a:ea typeface="楷体_GB2312" pitchFamily="49" charset="-122"/>
              </a:rPr>
              <a:t>经济</a:t>
            </a:r>
            <a:r>
              <a:rPr kumimoji="1" lang="zh-CN" altLang="en-US" sz="2800" dirty="0">
                <a:latin typeface="Times New Roman" pitchFamily="18" charset="0"/>
                <a:ea typeface="楷体_GB2312" pitchFamily="49" charset="-122"/>
              </a:rPr>
              <a:t>。</a:t>
            </a:r>
            <a:endParaRPr kumimoji="1" lang="en-US" altLang="zh-CN" sz="2800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57699" name="Text Box 3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2771775" y="260648"/>
            <a:ext cx="3384550" cy="6413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600" b="1" dirty="0">
                <a:latin typeface="Times New Roman" pitchFamily="18" charset="0"/>
                <a:ea typeface="华文新魏" pitchFamily="2" charset="-122"/>
              </a:rPr>
              <a:t>验血方案的选择</a:t>
            </a:r>
            <a:endParaRPr kumimoji="1" lang="zh-CN" altLang="en-US" sz="3600" b="1" dirty="0"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157700" name="Text Box 4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187450" y="260648"/>
            <a:ext cx="10080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200" b="1">
                <a:latin typeface="黑体" pitchFamily="49" charset="-122"/>
                <a:ea typeface="黑体" pitchFamily="49" charset="-122"/>
              </a:rPr>
              <a:t>应用</a:t>
            </a:r>
            <a:endParaRPr kumimoji="1" lang="zh-CN" altLang="en-US" sz="3200" b="1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7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8" grpId="0" autoUpdateAnimBg="0"/>
      <p:bldP spid="157699" grpId="0" animBg="1" autoUpdateAnimBg="0"/>
      <p:bldP spid="157700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116013" y="260648"/>
            <a:ext cx="74660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200" b="1">
                <a:latin typeface="Times New Roman" pitchFamily="18" charset="0"/>
                <a:ea typeface="黑体" pitchFamily="49" charset="-122"/>
              </a:rPr>
              <a:t>解</a:t>
            </a: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  只须计算方案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(2)</a:t>
            </a: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所需化验次数的期望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.</a:t>
            </a:r>
            <a:endParaRPr kumimoji="1" lang="en-US" altLang="zh-CN" sz="32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60771" name="Text Box 3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692275" y="1124248"/>
            <a:ext cx="61991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设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每人需化验的次数为</a:t>
            </a:r>
            <a:r>
              <a:rPr kumimoji="1" lang="en-US" altLang="zh-CN" sz="3200" b="1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zh-CN" altLang="en-US" sz="3200" dirty="0">
                <a:latin typeface="Times New Roman" pitchFamily="18" charset="0"/>
              </a:rPr>
              <a:t>，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则</a:t>
            </a:r>
            <a:endParaRPr kumimoji="1" lang="zh-CN" altLang="en-US" sz="3200" dirty="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60780" name="Object 12"/>
          <p:cNvGraphicFramePr>
            <a:graphicFrameLocks noChangeAspect="1"/>
          </p:cNvGraphicFramePr>
          <p:nvPr/>
        </p:nvGraphicFramePr>
        <p:xfrm>
          <a:off x="873942" y="4120277"/>
          <a:ext cx="7730506" cy="96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0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942" y="4120277"/>
                        <a:ext cx="7730506" cy="96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485" name="Group 17"/>
          <p:cNvGrpSpPr/>
          <p:nvPr/>
        </p:nvGrpSpPr>
        <p:grpSpPr bwMode="auto">
          <a:xfrm>
            <a:off x="2124075" y="1843385"/>
            <a:ext cx="4724400" cy="1976438"/>
            <a:chOff x="1202" y="1752"/>
            <a:chExt cx="2976" cy="1245"/>
          </a:xfrm>
        </p:grpSpPr>
        <p:graphicFrame>
          <p:nvGraphicFramePr>
            <p:cNvPr id="20487" name="Object 4"/>
            <p:cNvGraphicFramePr>
              <a:graphicFrameLocks noChangeAspect="1"/>
            </p:cNvGraphicFramePr>
            <p:nvPr/>
          </p:nvGraphicFramePr>
          <p:xfrm>
            <a:off x="2034" y="2469"/>
            <a:ext cx="75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71" name="Equation" r:id="rId3" imgW="0" imgH="0" progId="Equation.3">
                    <p:embed/>
                  </p:oleObj>
                </mc:Choice>
                <mc:Fallback>
                  <p:oleObj name="Equation" r:id="rId3" imgW="0" imgH="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4" y="2469"/>
                          <a:ext cx="752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8" name="Object 5"/>
            <p:cNvGraphicFramePr>
              <a:graphicFrameLocks noChangeAspect="1"/>
            </p:cNvGraphicFramePr>
            <p:nvPr/>
          </p:nvGraphicFramePr>
          <p:xfrm>
            <a:off x="3066" y="2469"/>
            <a:ext cx="106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72" name="Equation" r:id="rId5" imgW="0" imgH="0" progId="Equation.3">
                    <p:embed/>
                  </p:oleObj>
                </mc:Choice>
                <mc:Fallback>
                  <p:oleObj name="Equation" r:id="rId5" imgW="0" imgH="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6" y="2469"/>
                          <a:ext cx="1064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89" name="Line 7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1884" y="1797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90" name="Text Box 8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346" y="1825"/>
              <a:ext cx="36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600" i="1">
                  <a:latin typeface="Times New Roman" pitchFamily="18" charset="0"/>
                  <a:ea typeface="楷体_GB2312" pitchFamily="49" charset="-122"/>
                </a:rPr>
                <a:t>X </a:t>
              </a:r>
              <a:endParaRPr kumimoji="1" lang="en-US" altLang="zh-CN" sz="3600" i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0491" name="Text Box 9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356" y="2437"/>
              <a:ext cx="2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600" i="1">
                  <a:latin typeface="Times New Roman" pitchFamily="18" charset="0"/>
                  <a:ea typeface="楷体_GB2312" pitchFamily="49" charset="-122"/>
                </a:rPr>
                <a:t>P</a:t>
              </a:r>
              <a:endParaRPr kumimoji="1" lang="en-US" altLang="zh-CN" sz="3600" i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0492" name="Line 11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1202" y="2373"/>
              <a:ext cx="29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0493" name="Object 15"/>
            <p:cNvGraphicFramePr>
              <a:graphicFrameLocks noChangeAspect="1"/>
            </p:cNvGraphicFramePr>
            <p:nvPr/>
          </p:nvGraphicFramePr>
          <p:xfrm>
            <a:off x="2245" y="1752"/>
            <a:ext cx="246" cy="6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73" name="公式" r:id="rId7" imgW="0" imgH="0" progId="Equation.3">
                    <p:embed/>
                  </p:oleObj>
                </mc:Choice>
                <mc:Fallback>
                  <p:oleObj name="公式" r:id="rId7" imgW="0" imgH="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5" y="1752"/>
                          <a:ext cx="246" cy="6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4" name="Object 16"/>
            <p:cNvGraphicFramePr>
              <a:graphicFrameLocks noChangeAspect="1"/>
            </p:cNvGraphicFramePr>
            <p:nvPr/>
          </p:nvGraphicFramePr>
          <p:xfrm>
            <a:off x="3226" y="1752"/>
            <a:ext cx="553" cy="6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74" name="公式" r:id="rId9" imgW="0" imgH="0" progId="Equation.3">
                    <p:embed/>
                  </p:oleObj>
                </mc:Choice>
                <mc:Fallback>
                  <p:oleObj name="公式" r:id="rId9" imgW="0" imgH="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6" y="1752"/>
                          <a:ext cx="553" cy="6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0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0" grpId="0" autoUpdateAnimBg="0"/>
      <p:bldP spid="16077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34" name="Text Box 14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619250" y="332656"/>
            <a:ext cx="1008063" cy="5794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latin typeface="Times New Roman" pitchFamily="18" charset="0"/>
              </a:rPr>
              <a:t>例如</a:t>
            </a:r>
            <a:endParaRPr kumimoji="1" lang="zh-CN" altLang="en-US" sz="32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07535" name="Rectangle 15"/>
          <p:cNvSpPr>
            <a14:cpLocks xmlns:a14="http://schemas.microsoft.com/office/drawing/2010/main" noChangeArrowheads="1"/>
          </p:cNvSpPr>
          <p:nvPr/>
        </p:nvSpPr>
        <p:spPr bwMode="auto">
          <a:xfrm>
            <a:off x="955675" y="2646884"/>
            <a:ext cx="555148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2800" b="1" dirty="0">
                <a:ea typeface="楷体_GB2312" pitchFamily="49" charset="-122"/>
              </a:rPr>
              <a:t>考察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某型号电视机的质量：</a:t>
            </a:r>
            <a:endParaRPr kumimoji="1"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algn="ctr"/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   平均寿命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18000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小时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±200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小时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.</a:t>
            </a:r>
            <a:endParaRPr kumimoji="1"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7536" name="Text Box 16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827088" y="980728"/>
            <a:ext cx="8185150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4000" dirty="0">
                <a:latin typeface="Times New Roman" pitchFamily="18" charset="0"/>
                <a:ea typeface="楷体_GB2312" pitchFamily="49" charset="-122"/>
              </a:rPr>
              <a:t>     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考察一射手的水平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: 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既要看他的平均环数是</a:t>
            </a:r>
            <a:endParaRPr kumimoji="1" lang="zh-CN" altLang="en-US" sz="2800" b="1" dirty="0">
              <a:latin typeface="Times New Roman" pitchFamily="18" charset="0"/>
              <a:ea typeface="楷体_GB2312" pitchFamily="49" charset="-122"/>
            </a:endParaRPr>
          </a:p>
          <a:p>
            <a:pPr eaLnBrk="1" hangingPunct="1"/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否高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还要看他弹着点的范围是否小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即数据的</a:t>
            </a:r>
            <a:endParaRPr kumimoji="1" lang="zh-CN" altLang="en-US" sz="2800" b="1" dirty="0">
              <a:latin typeface="Times New Roman" pitchFamily="18" charset="0"/>
              <a:ea typeface="楷体_GB2312" pitchFamily="49" charset="-122"/>
            </a:endParaRPr>
          </a:p>
          <a:p>
            <a:pPr eaLnBrk="1" hangingPunct="1"/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波动是否小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.</a:t>
            </a:r>
            <a:endParaRPr kumimoji="1" lang="en-US" altLang="zh-CN" sz="2800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07537" name="Text Box 17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827088" y="3727624"/>
            <a:ext cx="7696200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      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由上面例子看到，与随机变量有关的某些</a:t>
            </a:r>
            <a:endParaRPr kumimoji="1" lang="zh-CN" altLang="en-US" sz="2800" b="1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数值，虽不能完整地描述随机变量但能清晰地</a:t>
            </a:r>
            <a:endParaRPr kumimoji="1" lang="zh-CN" altLang="en-US" sz="2800" b="1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描述随机变量在某些方面的重要特征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,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这些数</a:t>
            </a:r>
            <a:endParaRPr kumimoji="1" lang="zh-CN" altLang="en-US" sz="2800" b="1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字特征在理论和实践上都具有重要意义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.</a:t>
            </a:r>
            <a:endParaRPr kumimoji="1" lang="en-US" altLang="zh-CN" sz="2800" b="1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7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7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7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7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34" grpId="0" animBg="1" autoUpdateAnimBg="0"/>
      <p:bldP spid="107535" grpId="0" autoUpdateAnimBg="0"/>
      <p:bldP spid="107536" grpId="0" autoUpdateAnimBg="0"/>
      <p:bldP spid="107537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02" name="Text Box 10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755650" y="1052811"/>
            <a:ext cx="1225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例如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:</a:t>
            </a:r>
            <a:endParaRPr kumimoji="1" lang="en-US" altLang="zh-CN" sz="360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61803" name="Object 11"/>
          <p:cNvGraphicFramePr>
            <a:graphicFrameLocks noChangeAspect="1"/>
          </p:cNvGraphicFramePr>
          <p:nvPr/>
        </p:nvGraphicFramePr>
        <p:xfrm>
          <a:off x="775097" y="1798848"/>
          <a:ext cx="7491413" cy="1229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90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097" y="1798848"/>
                        <a:ext cx="7491413" cy="1229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04" name="Object 12"/>
          <p:cNvGraphicFramePr>
            <a:graphicFrameLocks noChangeAspect="1"/>
          </p:cNvGraphicFramePr>
          <p:nvPr/>
        </p:nvGraphicFramePr>
        <p:xfrm>
          <a:off x="2268538" y="1124248"/>
          <a:ext cx="467995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91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124248"/>
                        <a:ext cx="467995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"/>
          <p:cNvGrpSpPr/>
          <p:nvPr/>
        </p:nvGrpSpPr>
        <p:grpSpPr bwMode="auto">
          <a:xfrm>
            <a:off x="684213" y="3932536"/>
            <a:ext cx="7848600" cy="1214437"/>
            <a:chOff x="432" y="3696"/>
            <a:chExt cx="4944" cy="765"/>
          </a:xfrm>
        </p:grpSpPr>
        <p:sp>
          <p:nvSpPr>
            <p:cNvPr id="21513" name="Text Box 14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32" y="3705"/>
              <a:ext cx="4944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sz="3600" dirty="0">
                  <a:latin typeface="Times New Roman" pitchFamily="18" charset="0"/>
                  <a:ea typeface="楷体_GB2312" pitchFamily="49" charset="-122"/>
                </a:rPr>
                <a:t>∴当 </a:t>
              </a:r>
              <a:r>
                <a:rPr kumimoji="1" lang="zh-CN" altLang="en-US" sz="3600" i="1" dirty="0">
                  <a:latin typeface="Times New Roman" pitchFamily="18" charset="0"/>
                  <a:ea typeface="楷体_GB2312" pitchFamily="49" charset="-122"/>
                </a:rPr>
                <a:t>                   </a:t>
              </a:r>
              <a:r>
                <a:rPr kumimoji="1" lang="zh-CN" altLang="en-US" sz="3600" dirty="0" smtClean="0">
                  <a:latin typeface="Times New Roman" pitchFamily="18" charset="0"/>
                  <a:ea typeface="楷体_GB2312" pitchFamily="49" charset="-122"/>
                </a:rPr>
                <a:t>时，</a:t>
              </a:r>
              <a:r>
                <a:rPr kumimoji="1" lang="en-US" altLang="zh-CN" sz="3600" i="1" dirty="0" smtClean="0">
                  <a:latin typeface="Times New Roman" pitchFamily="18" charset="0"/>
                  <a:ea typeface="楷体_GB2312" pitchFamily="49" charset="-122"/>
                </a:rPr>
                <a:t>E</a:t>
              </a:r>
              <a:r>
                <a:rPr kumimoji="1" lang="en-US" altLang="zh-CN" sz="3600" dirty="0" smtClean="0">
                  <a:latin typeface="Times New Roman" pitchFamily="18" charset="0"/>
                  <a:ea typeface="楷体_GB2312" pitchFamily="49" charset="-122"/>
                </a:rPr>
                <a:t>(</a:t>
              </a:r>
              <a:r>
                <a:rPr kumimoji="1" lang="en-US" altLang="zh-CN" sz="3600" i="1" dirty="0" smtClean="0">
                  <a:latin typeface="Times New Roman" pitchFamily="18" charset="0"/>
                  <a:ea typeface="楷体_GB2312" pitchFamily="49" charset="-122"/>
                </a:rPr>
                <a:t>x</a:t>
              </a:r>
              <a:r>
                <a:rPr kumimoji="1" lang="en-US" altLang="zh-CN" sz="3600" dirty="0">
                  <a:latin typeface="Times New Roman" pitchFamily="18" charset="0"/>
                  <a:ea typeface="楷体_GB2312" pitchFamily="49" charset="-122"/>
                </a:rPr>
                <a:t>)&lt;1</a:t>
              </a:r>
              <a:r>
                <a:rPr kumimoji="1" lang="zh-CN" altLang="en-US" sz="3600" dirty="0">
                  <a:latin typeface="Times New Roman" pitchFamily="18" charset="0"/>
                  <a:ea typeface="楷体_GB2312" pitchFamily="49" charset="-122"/>
                </a:rPr>
                <a:t>，此时选择方案</a:t>
              </a:r>
              <a:r>
                <a:rPr kumimoji="1" lang="en-US" altLang="zh-CN" sz="3600" dirty="0">
                  <a:latin typeface="Times New Roman" pitchFamily="18" charset="0"/>
                  <a:ea typeface="楷体_GB2312" pitchFamily="49" charset="-122"/>
                </a:rPr>
                <a:t>(2) </a:t>
              </a:r>
              <a:r>
                <a:rPr kumimoji="1" lang="zh-CN" altLang="en-US" sz="3600" dirty="0">
                  <a:latin typeface="Times New Roman" pitchFamily="18" charset="0"/>
                  <a:ea typeface="楷体_GB2312" pitchFamily="49" charset="-122"/>
                </a:rPr>
                <a:t>较经济</a:t>
              </a:r>
              <a:r>
                <a:rPr kumimoji="1" lang="en-US" altLang="zh-CN" sz="3600" dirty="0">
                  <a:latin typeface="Times New Roman" pitchFamily="18" charset="0"/>
                  <a:ea typeface="楷体_GB2312" pitchFamily="49" charset="-122"/>
                </a:rPr>
                <a:t>.</a:t>
              </a:r>
              <a:endParaRPr kumimoji="1" lang="en-US" altLang="zh-CN" sz="3600" dirty="0"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1514" name="Object 15"/>
            <p:cNvGraphicFramePr>
              <a:graphicFrameLocks noChangeAspect="1"/>
            </p:cNvGraphicFramePr>
            <p:nvPr/>
          </p:nvGraphicFramePr>
          <p:xfrm>
            <a:off x="1038" y="3696"/>
            <a:ext cx="1435" cy="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92" name="Equation" r:id="rId5" imgW="0" imgH="0" progId="Equation.DSMT4">
                    <p:embed/>
                  </p:oleObj>
                </mc:Choice>
                <mc:Fallback>
                  <p:oleObj name="Equation" r:id="rId5" imgW="0" imgH="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8" y="3696"/>
                          <a:ext cx="1435" cy="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510" name="Object 16"/>
          <p:cNvGraphicFramePr>
            <a:graphicFrameLocks noChangeAspect="1"/>
          </p:cNvGraphicFramePr>
          <p:nvPr/>
        </p:nvGraphicFramePr>
        <p:xfrm>
          <a:off x="1979613" y="260648"/>
          <a:ext cx="4176712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93" name="公式" r:id="rId7" imgW="0" imgH="0" progId="Equation.3">
                  <p:embed/>
                </p:oleObj>
              </mc:Choice>
              <mc:Fallback>
                <p:oleObj name="公式" r:id="rId7" imgW="0" imgH="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60648"/>
                        <a:ext cx="4176712" cy="600075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09" name="Object 17"/>
          <p:cNvGraphicFramePr>
            <a:graphicFrameLocks noChangeAspect="1"/>
          </p:cNvGraphicFramePr>
          <p:nvPr/>
        </p:nvGraphicFramePr>
        <p:xfrm>
          <a:off x="827584" y="2824163"/>
          <a:ext cx="3962241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94" name="Equation" r:id="rId9" imgW="0" imgH="0" progId="Equation.DSMT4">
                  <p:embed/>
                </p:oleObj>
              </mc:Choice>
              <mc:Fallback>
                <p:oleObj name="Equation" r:id="rId9" imgW="0" imgH="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824163"/>
                        <a:ext cx="3962241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0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Text Box 3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23528" y="771595"/>
            <a:ext cx="6229590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kumimoji="1" sz="4000" b="1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 marL="1143000" indent="-228600" eaLnBrk="0" hangingPunct="0"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 marL="1600200" indent="-228600" eaLnBrk="0" hangingPunct="0"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 marL="2057400" indent="-228600" eaLnBrk="0" hangingPunct="0"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/>
              <a:t>2.</a:t>
            </a:r>
            <a:r>
              <a:rPr lang="zh-CN" altLang="en-US" dirty="0"/>
              <a:t>随机变量函数的数学期望</a:t>
            </a:r>
            <a:endParaRPr lang="zh-CN" altLang="en-US" dirty="0"/>
          </a:p>
        </p:txBody>
      </p:sp>
      <p:sp>
        <p:nvSpPr>
          <p:cNvPr id="167940" name="Rectangle 4"/>
          <p:cNvSpPr>
            <a14:cpLocks xmlns:a14="http://schemas.microsoft.com/office/drawing/2010/main" noChangeArrowheads="1"/>
          </p:cNvSpPr>
          <p:nvPr/>
        </p:nvSpPr>
        <p:spPr bwMode="auto">
          <a:xfrm>
            <a:off x="755650" y="2276872"/>
            <a:ext cx="775970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kumimoji="1" lang="en-US" altLang="zh-CN" sz="3200" b="1" dirty="0">
                <a:latin typeface="Times New Roman" pitchFamily="18" charset="0"/>
              </a:rPr>
              <a:t>       </a:t>
            </a:r>
            <a:r>
              <a:rPr kumimoji="1" lang="zh-CN" altLang="en-US" sz="3200" b="1" dirty="0">
                <a:latin typeface="Times New Roman" pitchFamily="18" charset="0"/>
              </a:rPr>
              <a:t>设已知随机变量</a:t>
            </a:r>
            <a:r>
              <a:rPr kumimoji="1" lang="en-US" altLang="zh-CN" sz="3200" b="1" i="1" dirty="0">
                <a:latin typeface="Times New Roman" pitchFamily="18" charset="0"/>
              </a:rPr>
              <a:t>X</a:t>
            </a:r>
            <a:r>
              <a:rPr kumimoji="1" lang="zh-CN" altLang="en-US" sz="3200" b="1" dirty="0">
                <a:latin typeface="Times New Roman" pitchFamily="18" charset="0"/>
              </a:rPr>
              <a:t>的分布，我们需要计算的不是</a:t>
            </a:r>
            <a:r>
              <a:rPr kumimoji="1" lang="en-US" altLang="zh-CN" sz="3200" b="1" i="1" dirty="0">
                <a:latin typeface="Times New Roman" pitchFamily="18" charset="0"/>
              </a:rPr>
              <a:t>X</a:t>
            </a:r>
            <a:r>
              <a:rPr kumimoji="1" lang="zh-CN" altLang="en-US" sz="3200" b="1" dirty="0">
                <a:latin typeface="Times New Roman" pitchFamily="18" charset="0"/>
              </a:rPr>
              <a:t>的期望，而是</a:t>
            </a:r>
            <a:r>
              <a:rPr kumimoji="1" lang="en-US" altLang="zh-CN" sz="3200" b="1" i="1" dirty="0">
                <a:latin typeface="Times New Roman" pitchFamily="18" charset="0"/>
              </a:rPr>
              <a:t>X</a:t>
            </a:r>
            <a:r>
              <a:rPr kumimoji="1" lang="zh-CN" altLang="en-US" sz="3200" b="1" dirty="0">
                <a:latin typeface="Times New Roman" pitchFamily="18" charset="0"/>
              </a:rPr>
              <a:t>的某个函数的期望，比如说</a:t>
            </a:r>
            <a:r>
              <a:rPr kumimoji="1" lang="en-US" altLang="zh-CN" sz="3200" b="1" i="1" dirty="0">
                <a:latin typeface="Times New Roman" pitchFamily="18" charset="0"/>
              </a:rPr>
              <a:t>g</a:t>
            </a:r>
            <a:r>
              <a:rPr kumimoji="1" lang="en-US" altLang="zh-CN" sz="3200" b="1" dirty="0"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latin typeface="Times New Roman" pitchFamily="18" charset="0"/>
              </a:rPr>
              <a:t>X</a:t>
            </a:r>
            <a:r>
              <a:rPr kumimoji="1" lang="en-US" altLang="zh-CN" sz="3200" b="1" dirty="0">
                <a:latin typeface="Times New Roman" pitchFamily="18" charset="0"/>
              </a:rPr>
              <a:t>)</a:t>
            </a:r>
            <a:r>
              <a:rPr kumimoji="1" lang="zh-CN" altLang="en-US" sz="3200" b="1" dirty="0">
                <a:latin typeface="Times New Roman" pitchFamily="18" charset="0"/>
              </a:rPr>
              <a:t>的期望</a:t>
            </a:r>
            <a:r>
              <a:rPr kumimoji="1" lang="en-US" altLang="zh-CN" sz="3200" b="1" dirty="0">
                <a:latin typeface="Times New Roman" pitchFamily="18" charset="0"/>
              </a:rPr>
              <a:t>. </a:t>
            </a:r>
            <a:r>
              <a:rPr kumimoji="1" lang="zh-CN" altLang="en-US" sz="3200" b="1" dirty="0">
                <a:latin typeface="Times New Roman" pitchFamily="18" charset="0"/>
              </a:rPr>
              <a:t>那么应该如何计算呢？</a:t>
            </a:r>
            <a:endParaRPr kumimoji="1" lang="zh-CN" altLang="en-US" sz="3200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16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9" grpId="0" animBg="1" autoUpdateAnimBg="0"/>
      <p:bldP spid="167940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116013" y="260648"/>
            <a:ext cx="69611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latin typeface="Times New Roman" pitchFamily="18" charset="0"/>
              </a:rPr>
              <a:t>如何计算随机变量函数的数学期望</a:t>
            </a:r>
            <a:r>
              <a:rPr kumimoji="1" lang="en-US" altLang="zh-CN" sz="3200" b="1">
                <a:latin typeface="Times New Roman" pitchFamily="18" charset="0"/>
              </a:rPr>
              <a:t>?</a:t>
            </a:r>
            <a:endParaRPr kumimoji="1" lang="en-US" altLang="zh-CN" sz="3200" b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68963" name="Rectangle 3"/>
          <p:cNvSpPr>
            <a14:cpLocks xmlns:a14="http://schemas.microsoft.com/office/drawing/2010/main" noChangeArrowheads="1"/>
          </p:cNvSpPr>
          <p:nvPr/>
        </p:nvSpPr>
        <p:spPr bwMode="auto">
          <a:xfrm>
            <a:off x="611188" y="1268710"/>
            <a:ext cx="815340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        </a:t>
            </a:r>
            <a:r>
              <a:rPr kumimoji="1" lang="zh-CN" altLang="en-US" sz="3200" b="1">
                <a:solidFill>
                  <a:schemeClr val="tx2"/>
                </a:solidFill>
                <a:latin typeface="Times New Roman" pitchFamily="18" charset="0"/>
              </a:rPr>
              <a:t>一种方法是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:  </a:t>
            </a:r>
            <a:r>
              <a:rPr kumimoji="1" lang="zh-CN" altLang="en-US" sz="3200" b="1">
                <a:solidFill>
                  <a:schemeClr val="tx2"/>
                </a:solidFill>
                <a:latin typeface="Times New Roman" pitchFamily="18" charset="0"/>
              </a:rPr>
              <a:t>因为</a:t>
            </a:r>
            <a:r>
              <a:rPr kumimoji="1"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g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kumimoji="1"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X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)</a:t>
            </a:r>
            <a:r>
              <a:rPr kumimoji="1" lang="zh-CN" altLang="en-US" sz="3200" b="1">
                <a:solidFill>
                  <a:schemeClr val="tx2"/>
                </a:solidFill>
                <a:latin typeface="Times New Roman" pitchFamily="18" charset="0"/>
              </a:rPr>
              <a:t>也是随机变量，故应有概率分布，它的分布可以由</a:t>
            </a:r>
            <a:r>
              <a:rPr kumimoji="1"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X</a:t>
            </a:r>
            <a:r>
              <a:rPr kumimoji="1" lang="zh-CN" altLang="en-US" sz="3200" b="1">
                <a:solidFill>
                  <a:schemeClr val="tx2"/>
                </a:solidFill>
                <a:latin typeface="Times New Roman" pitchFamily="18" charset="0"/>
              </a:rPr>
              <a:t>的分布求出来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.  </a:t>
            </a:r>
            <a:r>
              <a:rPr kumimoji="1" lang="zh-CN" altLang="en-US" sz="3200" b="1">
                <a:solidFill>
                  <a:schemeClr val="tx2"/>
                </a:solidFill>
                <a:latin typeface="Times New Roman" pitchFamily="18" charset="0"/>
              </a:rPr>
              <a:t>一旦我们知道了</a:t>
            </a:r>
            <a:r>
              <a:rPr kumimoji="1"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g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kumimoji="1"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X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)</a:t>
            </a:r>
            <a:r>
              <a:rPr kumimoji="1" lang="zh-CN" altLang="en-US" sz="3200" b="1">
                <a:solidFill>
                  <a:schemeClr val="tx2"/>
                </a:solidFill>
                <a:latin typeface="Times New Roman" pitchFamily="18" charset="0"/>
              </a:rPr>
              <a:t>的分布，就可</a:t>
            </a:r>
            <a:endParaRPr kumimoji="1" lang="zh-CN" altLang="en-US" sz="3200" b="1">
              <a:solidFill>
                <a:schemeClr val="tx2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3200" b="1">
                <a:solidFill>
                  <a:schemeClr val="tx2"/>
                </a:solidFill>
                <a:latin typeface="Times New Roman" pitchFamily="18" charset="0"/>
              </a:rPr>
              <a:t>以按照期望的定义把</a:t>
            </a:r>
            <a:r>
              <a:rPr kumimoji="1"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E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[</a:t>
            </a:r>
            <a:r>
              <a:rPr kumimoji="1"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g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kumimoji="1"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X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)]</a:t>
            </a:r>
            <a:r>
              <a:rPr kumimoji="1" lang="zh-CN" altLang="en-US" sz="3200" b="1">
                <a:solidFill>
                  <a:schemeClr val="tx2"/>
                </a:solidFill>
                <a:latin typeface="Times New Roman" pitchFamily="18" charset="0"/>
              </a:rPr>
              <a:t>计算出来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.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68964" name="Rectangle 4"/>
          <p:cNvSpPr>
            <a14:cpLocks xmlns:a14="http://schemas.microsoft.com/office/drawing/2010/main" noChangeArrowheads="1"/>
          </p:cNvSpPr>
          <p:nvPr/>
        </p:nvSpPr>
        <p:spPr bwMode="auto">
          <a:xfrm>
            <a:off x="755650" y="4005560"/>
            <a:ext cx="7620000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kumimoji="1" lang="en-US" altLang="zh-CN" sz="3200" b="1">
                <a:latin typeface="Times New Roman" pitchFamily="18" charset="0"/>
              </a:rPr>
              <a:t>    </a:t>
            </a:r>
            <a:r>
              <a:rPr kumimoji="1" lang="zh-CN" altLang="en-US" sz="3200" b="1">
                <a:latin typeface="Times New Roman" pitchFamily="18" charset="0"/>
              </a:rPr>
              <a:t>使用这种方法必须先求出随机变量函数</a:t>
            </a:r>
            <a:r>
              <a:rPr kumimoji="1" lang="en-US" altLang="zh-CN" sz="3200" b="1" i="1">
                <a:latin typeface="Times New Roman" pitchFamily="18" charset="0"/>
              </a:rPr>
              <a:t>g</a:t>
            </a:r>
            <a:r>
              <a:rPr kumimoji="1" lang="en-US" altLang="zh-CN" sz="3200" b="1">
                <a:latin typeface="Times New Roman" pitchFamily="18" charset="0"/>
              </a:rPr>
              <a:t>(</a:t>
            </a:r>
            <a:r>
              <a:rPr kumimoji="1" lang="en-US" altLang="zh-CN" sz="3200" b="1" i="1">
                <a:latin typeface="Times New Roman" pitchFamily="18" charset="0"/>
              </a:rPr>
              <a:t>X</a:t>
            </a:r>
            <a:r>
              <a:rPr kumimoji="1" lang="en-US" altLang="zh-CN" sz="3200" b="1">
                <a:latin typeface="Times New Roman" pitchFamily="18" charset="0"/>
              </a:rPr>
              <a:t>)</a:t>
            </a:r>
            <a:r>
              <a:rPr kumimoji="1" lang="zh-CN" altLang="en-US" sz="3200" b="1">
                <a:latin typeface="Times New Roman" pitchFamily="18" charset="0"/>
              </a:rPr>
              <a:t>的分布，一般是比较复杂的 </a:t>
            </a:r>
            <a:r>
              <a:rPr kumimoji="1" lang="en-US" altLang="zh-CN" sz="3200" b="1">
                <a:latin typeface="Times New Roman" pitchFamily="18" charset="0"/>
              </a:rPr>
              <a:t>.</a:t>
            </a:r>
            <a:endParaRPr kumimoji="1" lang="en-US" altLang="zh-CN" sz="3200" b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8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6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2" grpId="0" autoUpdateAnimBg="0"/>
      <p:bldP spid="168963" grpId="0" autoUpdateAnimBg="0"/>
      <p:bldP spid="168964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14:cpLocks xmlns:a14="http://schemas.microsoft.com/office/drawing/2010/main" noChangeArrowheads="1"/>
          </p:cNvSpPr>
          <p:nvPr/>
        </p:nvSpPr>
        <p:spPr bwMode="auto">
          <a:xfrm>
            <a:off x="1692275" y="188640"/>
            <a:ext cx="5472113" cy="12604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3200" b="1" dirty="0">
                <a:latin typeface="Times New Roman" pitchFamily="18" charset="0"/>
              </a:rPr>
              <a:t>是否可以不求</a:t>
            </a:r>
            <a:r>
              <a:rPr kumimoji="1" lang="en-US" altLang="zh-CN" sz="3200" b="1" i="1" dirty="0">
                <a:latin typeface="Times New Roman" pitchFamily="18" charset="0"/>
              </a:rPr>
              <a:t>g</a:t>
            </a:r>
            <a:r>
              <a:rPr kumimoji="1" lang="en-US" altLang="zh-CN" sz="3200" b="1" dirty="0"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latin typeface="Times New Roman" pitchFamily="18" charset="0"/>
              </a:rPr>
              <a:t>X</a:t>
            </a:r>
            <a:r>
              <a:rPr kumimoji="1" lang="en-US" altLang="zh-CN" sz="3200" b="1" dirty="0">
                <a:latin typeface="Times New Roman" pitchFamily="18" charset="0"/>
              </a:rPr>
              <a:t>)</a:t>
            </a:r>
            <a:r>
              <a:rPr kumimoji="1" lang="zh-CN" altLang="en-US" sz="3200" b="1" dirty="0">
                <a:latin typeface="Times New Roman" pitchFamily="18" charset="0"/>
              </a:rPr>
              <a:t>的分布而只</a:t>
            </a:r>
            <a:endParaRPr kumimoji="1" lang="zh-CN" altLang="en-US" sz="3200" b="1" dirty="0"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3200" b="1" dirty="0">
                <a:latin typeface="Times New Roman" pitchFamily="18" charset="0"/>
              </a:rPr>
              <a:t>根据</a:t>
            </a:r>
            <a:r>
              <a:rPr kumimoji="1" lang="en-US" altLang="zh-CN" sz="3200" b="1" i="1" dirty="0">
                <a:latin typeface="Times New Roman" pitchFamily="18" charset="0"/>
              </a:rPr>
              <a:t>X</a:t>
            </a:r>
            <a:r>
              <a:rPr kumimoji="1" lang="zh-CN" altLang="en-US" sz="3200" b="1" dirty="0">
                <a:latin typeface="Times New Roman" pitchFamily="18" charset="0"/>
              </a:rPr>
              <a:t>的分布求得</a:t>
            </a:r>
            <a:r>
              <a:rPr kumimoji="1" lang="en-US" altLang="zh-CN" sz="3200" b="1" i="1" dirty="0">
                <a:latin typeface="Times New Roman" pitchFamily="18" charset="0"/>
              </a:rPr>
              <a:t>E</a:t>
            </a:r>
            <a:r>
              <a:rPr kumimoji="1" lang="en-US" altLang="zh-CN" sz="3200" b="1" dirty="0">
                <a:latin typeface="Times New Roman" pitchFamily="18" charset="0"/>
              </a:rPr>
              <a:t>[</a:t>
            </a:r>
            <a:r>
              <a:rPr kumimoji="1" lang="en-US" altLang="zh-CN" sz="3200" b="1" i="1" dirty="0">
                <a:latin typeface="Times New Roman" pitchFamily="18" charset="0"/>
              </a:rPr>
              <a:t>g</a:t>
            </a:r>
            <a:r>
              <a:rPr kumimoji="1" lang="en-US" altLang="zh-CN" sz="3200" b="1" dirty="0"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latin typeface="Times New Roman" pitchFamily="18" charset="0"/>
              </a:rPr>
              <a:t>X</a:t>
            </a:r>
            <a:r>
              <a:rPr kumimoji="1" lang="en-US" altLang="zh-CN" sz="3200" b="1" dirty="0">
                <a:latin typeface="Times New Roman" pitchFamily="18" charset="0"/>
              </a:rPr>
              <a:t>)]</a:t>
            </a:r>
            <a:r>
              <a:rPr kumimoji="1" lang="zh-CN" altLang="en-US" sz="3200" b="1" dirty="0">
                <a:latin typeface="Times New Roman" pitchFamily="18" charset="0"/>
              </a:rPr>
              <a:t>呢？</a:t>
            </a:r>
            <a:endParaRPr kumimoji="1" lang="zh-CN" altLang="en-US" sz="3200" b="1" dirty="0">
              <a:latin typeface="Times New Roman" pitchFamily="18" charset="0"/>
            </a:endParaRPr>
          </a:p>
        </p:txBody>
      </p:sp>
      <p:sp>
        <p:nvSpPr>
          <p:cNvPr id="169987" name="Rectangle 3"/>
          <p:cNvSpPr>
            <a14:cpLocks xmlns:a14="http://schemas.microsoft.com/office/drawing/2010/main" noChangeArrowheads="1"/>
          </p:cNvSpPr>
          <p:nvPr/>
        </p:nvSpPr>
        <p:spPr bwMode="auto">
          <a:xfrm>
            <a:off x="1357313" y="1988865"/>
            <a:ext cx="6788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3200" b="1">
                <a:latin typeface="Times New Roman" pitchFamily="18" charset="0"/>
              </a:rPr>
              <a:t>下面的基本公式指出，答案是肯定的</a:t>
            </a:r>
            <a:r>
              <a:rPr kumimoji="1" lang="en-US" altLang="zh-CN" sz="3200" b="1">
                <a:latin typeface="Times New Roman" pitchFamily="18" charset="0"/>
              </a:rPr>
              <a:t>.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69988" name="Rectangle 4"/>
          <p:cNvSpPr>
            <a14:cpLocks xmlns:a14="http://schemas.microsoft.com/office/drawing/2010/main" noChangeArrowheads="1"/>
          </p:cNvSpPr>
          <p:nvPr/>
        </p:nvSpPr>
        <p:spPr bwMode="auto">
          <a:xfrm>
            <a:off x="611188" y="2852465"/>
            <a:ext cx="7773987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kumimoji="1" lang="en-US" altLang="zh-CN" sz="3200" b="1">
                <a:latin typeface="Times New Roman" pitchFamily="18" charset="0"/>
              </a:rPr>
              <a:t>        </a:t>
            </a:r>
            <a:r>
              <a:rPr kumimoji="1" lang="zh-CN" altLang="en-US" sz="3200" b="1">
                <a:latin typeface="Times New Roman" pitchFamily="18" charset="0"/>
              </a:rPr>
              <a:t>公式的重要性在于</a:t>
            </a:r>
            <a:r>
              <a:rPr kumimoji="1" lang="en-US" altLang="zh-CN" sz="3200" b="1">
                <a:latin typeface="Times New Roman" pitchFamily="18" charset="0"/>
              </a:rPr>
              <a:t>: </a:t>
            </a:r>
            <a:r>
              <a:rPr kumimoji="1" lang="zh-CN" altLang="en-US" sz="3200" b="1">
                <a:latin typeface="Times New Roman" pitchFamily="18" charset="0"/>
              </a:rPr>
              <a:t>当我们求</a:t>
            </a:r>
            <a:r>
              <a:rPr kumimoji="1" lang="en-US" altLang="zh-CN" sz="3200" b="1" i="1">
                <a:latin typeface="Times New Roman" pitchFamily="18" charset="0"/>
              </a:rPr>
              <a:t>E</a:t>
            </a:r>
            <a:r>
              <a:rPr kumimoji="1" lang="en-US" altLang="zh-CN" sz="3200" b="1">
                <a:latin typeface="Times New Roman" pitchFamily="18" charset="0"/>
              </a:rPr>
              <a:t>[</a:t>
            </a:r>
            <a:r>
              <a:rPr kumimoji="1" lang="en-US" altLang="zh-CN" sz="3200" b="1" i="1">
                <a:latin typeface="Times New Roman" pitchFamily="18" charset="0"/>
              </a:rPr>
              <a:t>g</a:t>
            </a:r>
            <a:r>
              <a:rPr kumimoji="1" lang="en-US" altLang="zh-CN" sz="3200" b="1">
                <a:latin typeface="Times New Roman" pitchFamily="18" charset="0"/>
              </a:rPr>
              <a:t>(</a:t>
            </a:r>
            <a:r>
              <a:rPr kumimoji="1" lang="en-US" altLang="zh-CN" sz="3200" b="1" i="1">
                <a:latin typeface="Times New Roman" pitchFamily="18" charset="0"/>
              </a:rPr>
              <a:t>X</a:t>
            </a:r>
            <a:r>
              <a:rPr kumimoji="1" lang="en-US" altLang="zh-CN" sz="3200" b="1">
                <a:latin typeface="Times New Roman" pitchFamily="18" charset="0"/>
              </a:rPr>
              <a:t>)]</a:t>
            </a:r>
            <a:r>
              <a:rPr kumimoji="1" lang="zh-CN" altLang="zh-CN" sz="3200" b="1">
                <a:latin typeface="Times New Roman" pitchFamily="18" charset="0"/>
              </a:rPr>
              <a:t>时,  不必知道</a:t>
            </a:r>
            <a:r>
              <a:rPr kumimoji="1" lang="en-US" altLang="zh-CN" sz="3200" b="1" i="1">
                <a:latin typeface="Times New Roman" pitchFamily="18" charset="0"/>
              </a:rPr>
              <a:t>g</a:t>
            </a:r>
            <a:r>
              <a:rPr kumimoji="1" lang="en-US" altLang="zh-CN" sz="3200" b="1">
                <a:latin typeface="Times New Roman" pitchFamily="18" charset="0"/>
              </a:rPr>
              <a:t>(</a:t>
            </a:r>
            <a:r>
              <a:rPr kumimoji="1" lang="en-US" altLang="zh-CN" sz="3200" b="1" i="1">
                <a:latin typeface="Times New Roman" pitchFamily="18" charset="0"/>
              </a:rPr>
              <a:t>X</a:t>
            </a:r>
            <a:r>
              <a:rPr kumimoji="1" lang="en-US" altLang="zh-CN" sz="3200" b="1">
                <a:latin typeface="Times New Roman" pitchFamily="18" charset="0"/>
              </a:rPr>
              <a:t>)</a:t>
            </a:r>
            <a:r>
              <a:rPr kumimoji="1" lang="zh-CN" altLang="en-US" sz="3200" b="1">
                <a:latin typeface="Times New Roman" pitchFamily="18" charset="0"/>
              </a:rPr>
              <a:t>的分布，而只需知道</a:t>
            </a:r>
            <a:r>
              <a:rPr kumimoji="1" lang="en-US" altLang="zh-CN" sz="3200" b="1" i="1">
                <a:latin typeface="Times New Roman" pitchFamily="18" charset="0"/>
              </a:rPr>
              <a:t>X</a:t>
            </a:r>
            <a:r>
              <a:rPr kumimoji="1" lang="zh-CN" altLang="en-US" sz="3200" b="1">
                <a:latin typeface="Times New Roman" pitchFamily="18" charset="0"/>
              </a:rPr>
              <a:t>的分布就可以了</a:t>
            </a:r>
            <a:r>
              <a:rPr kumimoji="1" lang="en-US" altLang="zh-CN" sz="3200" b="1">
                <a:latin typeface="Times New Roman" pitchFamily="18" charset="0"/>
              </a:rPr>
              <a:t>.   </a:t>
            </a:r>
            <a:r>
              <a:rPr kumimoji="1" lang="zh-CN" altLang="en-US" sz="3200" b="1">
                <a:latin typeface="Times New Roman" pitchFamily="18" charset="0"/>
              </a:rPr>
              <a:t>这给求随机变量函数的期望带来很大方便</a:t>
            </a:r>
            <a:r>
              <a:rPr kumimoji="1" lang="en-US" altLang="zh-CN" sz="3200" b="1">
                <a:latin typeface="Times New Roman" pitchFamily="18" charset="0"/>
              </a:rPr>
              <a:t>.</a:t>
            </a:r>
            <a:endParaRPr kumimoji="1" lang="en-US" altLang="zh-CN" sz="3200" b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9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6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6" grpId="0" animBg="1" autoUpdateAnimBg="0"/>
      <p:bldP spid="169987" grpId="0" autoUpdateAnimBg="0"/>
      <p:bldP spid="169988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755650" y="908720"/>
            <a:ext cx="60531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buFont typeface="Wingdings" charset="2"/>
              <a:buChar char="q"/>
            </a:pP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设离散 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r.v. 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的概率分布为</a:t>
            </a:r>
            <a:endParaRPr kumimoji="1" lang="zh-CN" altLang="en-US" sz="360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71011" name="Object 3"/>
          <p:cNvGraphicFramePr>
            <a:graphicFrameLocks noChangeAspect="1"/>
          </p:cNvGraphicFramePr>
          <p:nvPr/>
        </p:nvGraphicFramePr>
        <p:xfrm>
          <a:off x="2124075" y="1671484"/>
          <a:ext cx="4876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58" name="Equation" r:id="rId1" imgW="0" imgH="0" progId="Equation.3">
                  <p:embed/>
                </p:oleObj>
              </mc:Choice>
              <mc:Fallback>
                <p:oleObj name="Equation" r:id="rId1" imgW="0" imgH="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671484"/>
                        <a:ext cx="48768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12" name="Text Box 4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042988" y="2606521"/>
            <a:ext cx="2584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若无穷级数</a:t>
            </a:r>
            <a:endParaRPr kumimoji="1" lang="zh-CN" altLang="en-US" sz="3600" i="1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71013" name="Object 5"/>
          <p:cNvGraphicFramePr>
            <a:graphicFrameLocks noChangeAspect="1"/>
          </p:cNvGraphicFramePr>
          <p:nvPr/>
        </p:nvGraphicFramePr>
        <p:xfrm>
          <a:off x="3779838" y="2390621"/>
          <a:ext cx="1701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59" name="Equation" r:id="rId3" imgW="0" imgH="0" progId="Equation.3">
                  <p:embed/>
                </p:oleObj>
              </mc:Choice>
              <mc:Fallback>
                <p:oleObj name="Equation" r:id="rId3" imgW="0" imgH="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2390621"/>
                        <a:ext cx="17018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14" name="Text Box 6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5580063" y="2535084"/>
            <a:ext cx="2927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绝对收敛，则</a:t>
            </a:r>
            <a:endParaRPr kumimoji="1" lang="zh-CN" altLang="en-US" sz="360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71015" name="Object 7"/>
          <p:cNvGraphicFramePr>
            <a:graphicFrameLocks noChangeAspect="1"/>
          </p:cNvGraphicFramePr>
          <p:nvPr/>
        </p:nvGraphicFramePr>
        <p:xfrm>
          <a:off x="2916238" y="3356992"/>
          <a:ext cx="3260725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60" name="Equation" r:id="rId5" imgW="0" imgH="0" progId="Equation.3">
                  <p:embed/>
                </p:oleObj>
              </mc:Choice>
              <mc:Fallback>
                <p:oleObj name="Equation" r:id="rId5" imgW="0" imgH="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3356992"/>
                        <a:ext cx="3260725" cy="110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8" name="Text Box 8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755650" y="73948"/>
            <a:ext cx="5184775" cy="6413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 (1) </a:t>
            </a:r>
            <a:r>
              <a:rPr kumimoji="1" lang="en-US" altLang="zh-CN" sz="3200" b="1" i="1">
                <a:latin typeface="Times New Roman" pitchFamily="18" charset="0"/>
                <a:ea typeface="楷体_GB2312" pitchFamily="49" charset="-122"/>
              </a:rPr>
              <a:t>Y = g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200" b="1" i="1"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600" b="1">
                <a:latin typeface="Times New Roman" pitchFamily="18" charset="0"/>
                <a:ea typeface="楷体_GB2312" pitchFamily="49" charset="-122"/>
              </a:rPr>
              <a:t>的数学期望</a:t>
            </a:r>
            <a:endParaRPr kumimoji="1" lang="zh-CN" altLang="en-US" sz="3600" b="1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156" y="4622844"/>
            <a:ext cx="906634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Think of playing a 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game: 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you draw </a:t>
            </a:r>
            <a:r>
              <a:rPr lang="en-US" altLang="zh-CN" sz="27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at random and then I pay you </a:t>
            </a:r>
            <a:r>
              <a:rPr lang="en-US" altLang="zh-CN" sz="27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27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7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). Your average income is </a:t>
            </a:r>
            <a:r>
              <a:rPr lang="en-US" altLang="zh-CN" sz="27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7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times the 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chance that </a:t>
            </a:r>
            <a:r>
              <a:rPr lang="en-US" altLang="zh-CN" sz="27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27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, summed (or integrated) over all values of </a:t>
            </a:r>
            <a:r>
              <a:rPr lang="en-US" altLang="zh-CN" sz="27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zh-CN" altLang="en-US" sz="27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0" grpId="0" autoUpdateAnimBg="0"/>
      <p:bldP spid="171012" grpId="0" autoUpdateAnimBg="0"/>
      <p:bldP spid="171014" grpId="0" autoUpdateAnimBg="0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042988" y="692696"/>
            <a:ext cx="59261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buFont typeface="Wingdings" charset="2"/>
              <a:buChar char="q"/>
            </a:pP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设连续 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r.v. 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的 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d.f. 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为 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f 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)</a:t>
            </a:r>
            <a:endParaRPr kumimoji="1" lang="en-US" altLang="zh-CN" sz="360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72035" name="Object 3"/>
          <p:cNvGraphicFramePr>
            <a:graphicFrameLocks noChangeAspect="1"/>
          </p:cNvGraphicFramePr>
          <p:nvPr/>
        </p:nvGraphicFramePr>
        <p:xfrm>
          <a:off x="3563938" y="1772196"/>
          <a:ext cx="2438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2" name="Equation" r:id="rId1" imgW="0" imgH="0" progId="Equation.3">
                  <p:embed/>
                </p:oleObj>
              </mc:Choice>
              <mc:Fallback>
                <p:oleObj name="Equation" r:id="rId1" imgW="0" imgH="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1772196"/>
                        <a:ext cx="24384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36" name="Text Box 4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013450" y="1843633"/>
            <a:ext cx="2698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绝对收敛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则</a:t>
            </a:r>
            <a:endParaRPr kumimoji="1" lang="zh-CN" altLang="en-US" sz="360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72037" name="Object 5"/>
          <p:cNvGraphicFramePr>
            <a:graphicFrameLocks noChangeAspect="1"/>
          </p:cNvGraphicFramePr>
          <p:nvPr/>
        </p:nvGraphicFramePr>
        <p:xfrm>
          <a:off x="2195513" y="3069183"/>
          <a:ext cx="3962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3" name="Equation" r:id="rId3" imgW="0" imgH="0" progId="Equation.3">
                  <p:embed/>
                </p:oleObj>
              </mc:Choice>
              <mc:Fallback>
                <p:oleObj name="Equation" r:id="rId3" imgW="0" imgH="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069183"/>
                        <a:ext cx="3962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38" name="Rectangle 6"/>
          <p:cNvSpPr>
            <a14:cpLocks xmlns:a14="http://schemas.microsoft.com/office/drawing/2010/main" noChangeArrowheads="1"/>
          </p:cNvSpPr>
          <p:nvPr/>
        </p:nvSpPr>
        <p:spPr bwMode="auto">
          <a:xfrm>
            <a:off x="1054100" y="1816646"/>
            <a:ext cx="2470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若广义积分</a:t>
            </a:r>
            <a:endParaRPr kumimoji="1" lang="zh-CN" altLang="en-US" sz="36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4" grpId="0" autoUpdateAnimBg="0"/>
      <p:bldP spid="172036" grpId="0" autoUpdateAnimBg="0"/>
      <p:bldP spid="172038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827088" y="1197050"/>
            <a:ext cx="69548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buFont typeface="Wingdings" charset="2"/>
              <a:buChar char="q"/>
            </a:pP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设离散 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r.v. (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X ,Y 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的概率分布为</a:t>
            </a:r>
            <a:endParaRPr kumimoji="1" lang="zh-CN" altLang="en-US" sz="360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73059" name="Object 3"/>
          <p:cNvGraphicFramePr>
            <a:graphicFrameLocks noChangeAspect="1"/>
          </p:cNvGraphicFramePr>
          <p:nvPr/>
        </p:nvGraphicFramePr>
        <p:xfrm>
          <a:off x="1835150" y="2060650"/>
          <a:ext cx="5616575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03" name="Equation" r:id="rId1" imgW="0" imgH="0" progId="Equation.3">
                  <p:embed/>
                </p:oleObj>
              </mc:Choice>
              <mc:Fallback>
                <p:oleObj name="Equation" r:id="rId1" imgW="0" imgH="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060650"/>
                        <a:ext cx="5616575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60" name="Object 4"/>
          <p:cNvGraphicFramePr>
            <a:graphicFrameLocks noChangeAspect="1"/>
          </p:cNvGraphicFramePr>
          <p:nvPr/>
        </p:nvGraphicFramePr>
        <p:xfrm>
          <a:off x="2773441" y="2714229"/>
          <a:ext cx="2960530" cy="1251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04" name="Equation" r:id="rId3" imgW="0" imgH="0" progId="Equation.DSMT4">
                  <p:embed/>
                </p:oleObj>
              </mc:Choice>
              <mc:Fallback>
                <p:oleObj name="Equation" r:id="rId3" imgW="0" imgH="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3441" y="2714229"/>
                        <a:ext cx="2960530" cy="12517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61" name="Text Box 5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5724525" y="2997275"/>
            <a:ext cx="2927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绝对收敛 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,  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则</a:t>
            </a:r>
            <a:endParaRPr kumimoji="1" lang="zh-CN" altLang="en-US" sz="360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73062" name="Object 6"/>
          <p:cNvGraphicFramePr>
            <a:graphicFrameLocks noChangeAspect="1"/>
          </p:cNvGraphicFramePr>
          <p:nvPr/>
        </p:nvGraphicFramePr>
        <p:xfrm>
          <a:off x="2555875" y="4149800"/>
          <a:ext cx="3875088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05" name="Equation" r:id="rId5" imgW="0" imgH="0" progId="Equation.3">
                  <p:embed/>
                </p:oleObj>
              </mc:Choice>
              <mc:Fallback>
                <p:oleObj name="Equation" r:id="rId5" imgW="0" imgH="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149800"/>
                        <a:ext cx="3875088" cy="1122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63" name="Rectangle 7"/>
          <p:cNvSpPr>
            <a14:cpLocks xmlns:a14="http://schemas.microsoft.com/office/drawing/2010/main" noChangeArrowheads="1"/>
          </p:cNvSpPr>
          <p:nvPr/>
        </p:nvSpPr>
        <p:spPr bwMode="auto">
          <a:xfrm>
            <a:off x="1258888" y="2997275"/>
            <a:ext cx="1555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若级数</a:t>
            </a:r>
            <a:endParaRPr kumimoji="1" lang="zh-CN" altLang="en-US" sz="36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7656" name="Text Box 8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755576" y="116632"/>
            <a:ext cx="5688012" cy="6413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 (2)  </a:t>
            </a:r>
            <a:r>
              <a:rPr kumimoji="1" lang="en-US" altLang="zh-CN" sz="3600" b="1" i="1">
                <a:latin typeface="Times New Roman" pitchFamily="18" charset="0"/>
              </a:rPr>
              <a:t>Z = g</a:t>
            </a:r>
            <a:r>
              <a:rPr kumimoji="1" lang="en-US" altLang="zh-CN" sz="3600" b="1">
                <a:latin typeface="Times New Roman" pitchFamily="18" charset="0"/>
              </a:rPr>
              <a:t>(</a:t>
            </a:r>
            <a:r>
              <a:rPr kumimoji="1" lang="en-US" altLang="zh-CN" sz="3600" b="1" i="1">
                <a:latin typeface="Times New Roman" pitchFamily="18" charset="0"/>
              </a:rPr>
              <a:t>X ,Y </a:t>
            </a:r>
            <a:r>
              <a:rPr kumimoji="1" lang="en-US" altLang="zh-CN" sz="3600" b="1">
                <a:latin typeface="Times New Roman" pitchFamily="18" charset="0"/>
              </a:rPr>
              <a:t>)</a:t>
            </a:r>
            <a:r>
              <a:rPr kumimoji="1" lang="zh-CN" altLang="en-US" sz="3600" b="1">
                <a:latin typeface="Times New Roman" pitchFamily="18" charset="0"/>
                <a:ea typeface="楷体_GB2312" pitchFamily="49" charset="-122"/>
              </a:rPr>
              <a:t>的数学期望</a:t>
            </a:r>
            <a:endParaRPr kumimoji="1" lang="zh-CN" altLang="en-US" sz="3600" b="1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3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3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3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8" grpId="0" autoUpdateAnimBg="0"/>
      <p:bldP spid="173061" grpId="0" autoUpdateAnimBg="0"/>
      <p:bldP spid="173063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187450" y="260648"/>
            <a:ext cx="67643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buFont typeface="Wingdings" charset="2"/>
              <a:buChar char="q"/>
            </a:pP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设连续 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r.v. (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X ,Y 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的联合 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d.f. 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为</a:t>
            </a:r>
            <a:endParaRPr kumimoji="1" lang="zh-CN" altLang="en-US" sz="36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74083" name="Text Box 3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563938" y="1051223"/>
            <a:ext cx="168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f 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x ,y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en-US" altLang="zh-CN" sz="3200" i="1">
                <a:latin typeface="Times New Roman" pitchFamily="18" charset="0"/>
                <a:ea typeface="楷体_GB2312" pitchFamily="49" charset="-122"/>
              </a:rPr>
              <a:t> </a:t>
            </a:r>
            <a:endParaRPr kumimoji="1" lang="en-US" altLang="zh-CN" sz="320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74084" name="Object 4"/>
          <p:cNvGraphicFramePr>
            <a:graphicFrameLocks noChangeAspect="1"/>
          </p:cNvGraphicFramePr>
          <p:nvPr/>
        </p:nvGraphicFramePr>
        <p:xfrm>
          <a:off x="2484438" y="2492673"/>
          <a:ext cx="4608512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11" name="Equation" r:id="rId1" imgW="0" imgH="0" progId="Equation.3">
                  <p:embed/>
                </p:oleObj>
              </mc:Choice>
              <mc:Fallback>
                <p:oleObj name="Equation" r:id="rId1" imgW="0" imgH="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492673"/>
                        <a:ext cx="4608512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85" name="Text Box 5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116013" y="3500735"/>
            <a:ext cx="2813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绝对收敛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,  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则</a:t>
            </a:r>
            <a:endParaRPr kumimoji="1" lang="zh-CN" altLang="en-US" sz="360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74086" name="Object 6"/>
          <p:cNvGraphicFramePr>
            <a:graphicFrameLocks noChangeAspect="1"/>
          </p:cNvGraphicFramePr>
          <p:nvPr/>
        </p:nvGraphicFramePr>
        <p:xfrm>
          <a:off x="1908175" y="4292898"/>
          <a:ext cx="561657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12" name="Equation" r:id="rId3" imgW="0" imgH="0" progId="Equation.3">
                  <p:embed/>
                </p:oleObj>
              </mc:Choice>
              <mc:Fallback>
                <p:oleObj name="Equation" r:id="rId3" imgW="0" imgH="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292898"/>
                        <a:ext cx="5616575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87" name="Rectangle 7"/>
          <p:cNvSpPr>
            <a14:cpLocks xmlns:a14="http://schemas.microsoft.com/office/drawing/2010/main" noChangeArrowheads="1"/>
          </p:cNvSpPr>
          <p:nvPr/>
        </p:nvSpPr>
        <p:spPr bwMode="auto">
          <a:xfrm>
            <a:off x="1116013" y="1700510"/>
            <a:ext cx="2470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若广义积分</a:t>
            </a:r>
            <a:endParaRPr kumimoji="1" lang="zh-CN" altLang="en-US" sz="36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4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2" grpId="0" autoUpdateAnimBg="0"/>
      <p:bldP spid="174083" grpId="0" autoUpdateAnimBg="0"/>
      <p:bldP spid="174085" grpId="0" autoUpdateAnimBg="0"/>
      <p:bldP spid="174087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Relation of Expectation and Probability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51520" y="908720"/>
            <a:ext cx="84352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special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case of Expectation: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 an event and let </a:t>
            </a:r>
            <a:endParaRPr lang="en-US" altLang="zh-CN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195736" y="1556792"/>
          <a:ext cx="4080453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0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图片 4923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95736" y="1556792"/>
                        <a:ext cx="4080453" cy="1080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475656" y="3068960"/>
          <a:ext cx="7211144" cy="829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1" name="Equation" r:id="rId3" imgW="0" imgH="0" progId="Equation.DSMT4">
                  <p:embed/>
                </p:oleObj>
              </mc:Choice>
              <mc:Fallback>
                <p:oleObj name="Equation" r:id="rId3" imgW="0" imgH="0" progId="Equation.DSMT4">
                  <p:embed/>
                  <p:pic>
                    <p:nvPicPr>
                      <p:cNvPr id="0" name="图片 4924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5656" y="3068960"/>
                        <a:ext cx="7211144" cy="8298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251520" y="3861048"/>
            <a:ext cx="84352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 other words, probability is a special case of expectation.</a:t>
            </a:r>
            <a:endParaRPr lang="zh-CN" alt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/>
          <p:nvPr/>
        </p:nvGrpSpPr>
        <p:grpSpPr bwMode="auto">
          <a:xfrm>
            <a:off x="468313" y="1412776"/>
            <a:ext cx="8053387" cy="4647770"/>
            <a:chOff x="528" y="2098"/>
            <a:chExt cx="5073" cy="3045"/>
          </a:xfrm>
        </p:grpSpPr>
        <p:sp>
          <p:nvSpPr>
            <p:cNvPr id="5125" name="Text Box 16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344" y="2098"/>
              <a:ext cx="4257" cy="30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ts val="600"/>
                </a:spcBef>
                <a:spcAft>
                  <a:spcPts val="600"/>
                </a:spcAft>
                <a:buFont typeface="Wingdings" charset="2"/>
                <a:buChar char="q"/>
              </a:pPr>
              <a:r>
                <a:rPr kumimoji="1" lang="en-US" altLang="zh-CN" sz="4000" dirty="0">
                  <a:latin typeface="Times New Roman" pitchFamily="18" charset="0"/>
                  <a:ea typeface="楷体_GB2312" pitchFamily="49" charset="-122"/>
                </a:rPr>
                <a:t>  </a:t>
              </a:r>
              <a:r>
                <a:rPr kumimoji="1" lang="en-US" altLang="zh-CN" sz="3600" dirty="0" err="1">
                  <a:latin typeface="Times New Roman" pitchFamily="18" charset="0"/>
                  <a:ea typeface="楷体_GB2312" pitchFamily="49" charset="-122"/>
                </a:rPr>
                <a:t>r.v</a:t>
              </a:r>
              <a:r>
                <a:rPr kumimoji="1" lang="en-US" altLang="zh-CN" sz="3600" dirty="0">
                  <a:latin typeface="Times New Roman" pitchFamily="18" charset="0"/>
                  <a:ea typeface="楷体_GB2312" pitchFamily="49" charset="-122"/>
                </a:rPr>
                <a:t>.</a:t>
              </a:r>
              <a:r>
                <a:rPr kumimoji="1" lang="zh-CN" altLang="en-US" sz="3600" dirty="0">
                  <a:latin typeface="Times New Roman" pitchFamily="18" charset="0"/>
                  <a:ea typeface="楷体_GB2312" pitchFamily="49" charset="-122"/>
                </a:rPr>
                <a:t>的平均取值 </a:t>
              </a:r>
              <a:r>
                <a:rPr kumimoji="1" lang="en-US" altLang="zh-CN" sz="3600" dirty="0">
                  <a:latin typeface="Times New Roman" pitchFamily="18" charset="0"/>
                  <a:ea typeface="楷体_GB2312" pitchFamily="49" charset="-122"/>
                </a:rPr>
                <a:t>—— </a:t>
              </a:r>
              <a:r>
                <a:rPr kumimoji="1" lang="zh-CN" altLang="en-US" sz="3600" dirty="0" smtClean="0">
                  <a:latin typeface="Times New Roman" pitchFamily="18" charset="0"/>
                  <a:ea typeface="楷体_GB2312" pitchFamily="49" charset="-122"/>
                </a:rPr>
                <a:t>数学期望</a:t>
              </a:r>
              <a:r>
                <a:rPr kumimoji="1" lang="en-US" altLang="zh-CN" sz="3600" dirty="0">
                  <a:latin typeface="Times New Roman" pitchFamily="18" charset="0"/>
                  <a:ea typeface="楷体_GB2312" pitchFamily="49" charset="-122"/>
                </a:rPr>
                <a:t>(mathematical expectation</a:t>
              </a:r>
              <a:r>
                <a:rPr kumimoji="1" lang="en-US" altLang="zh-CN" sz="3600" dirty="0" smtClean="0">
                  <a:latin typeface="Times New Roman" pitchFamily="18" charset="0"/>
                  <a:ea typeface="楷体_GB2312" pitchFamily="49" charset="-122"/>
                </a:rPr>
                <a:t>)</a:t>
              </a:r>
              <a:r>
                <a:rPr kumimoji="1" lang="zh-CN" altLang="en-US" sz="3600" dirty="0" smtClean="0">
                  <a:latin typeface="Times New Roman" pitchFamily="18" charset="0"/>
                  <a:ea typeface="楷体_GB2312" pitchFamily="49" charset="-122"/>
                </a:rPr>
                <a:t>       </a:t>
              </a:r>
              <a:endParaRPr kumimoji="1" lang="zh-CN" altLang="en-US" sz="3600" dirty="0">
                <a:latin typeface="Times New Roman" pitchFamily="18" charset="0"/>
                <a:ea typeface="楷体_GB2312" pitchFamily="49" charset="-122"/>
              </a:endParaRPr>
            </a:p>
            <a:p>
              <a:pPr eaLnBrk="1" hangingPunct="1">
                <a:spcBef>
                  <a:spcPts val="600"/>
                </a:spcBef>
                <a:spcAft>
                  <a:spcPts val="600"/>
                </a:spcAft>
                <a:buFont typeface="Wingdings" charset="2"/>
                <a:buChar char="q"/>
              </a:pPr>
              <a:r>
                <a:rPr kumimoji="1" lang="zh-CN" altLang="en-US" sz="3600" dirty="0">
                  <a:latin typeface="Times New Roman" pitchFamily="18" charset="0"/>
                  <a:ea typeface="楷体_GB2312" pitchFamily="49" charset="-122"/>
                </a:rPr>
                <a:t>   </a:t>
              </a:r>
              <a:r>
                <a:rPr kumimoji="1" lang="en-US" altLang="zh-CN" sz="3600" dirty="0" err="1">
                  <a:latin typeface="Times New Roman" pitchFamily="18" charset="0"/>
                  <a:ea typeface="楷体_GB2312" pitchFamily="49" charset="-122"/>
                </a:rPr>
                <a:t>r.v</a:t>
              </a:r>
              <a:r>
                <a:rPr kumimoji="1" lang="en-US" altLang="zh-CN" sz="3600" dirty="0">
                  <a:latin typeface="Times New Roman" pitchFamily="18" charset="0"/>
                  <a:ea typeface="楷体_GB2312" pitchFamily="49" charset="-122"/>
                </a:rPr>
                <a:t>.</a:t>
              </a:r>
              <a:r>
                <a:rPr kumimoji="1" lang="zh-CN" altLang="en-US" sz="3600" dirty="0">
                  <a:latin typeface="Times New Roman" pitchFamily="18" charset="0"/>
                  <a:ea typeface="楷体_GB2312" pitchFamily="49" charset="-122"/>
                </a:rPr>
                <a:t>取值平均偏离均值的情况</a:t>
              </a:r>
              <a:endParaRPr kumimoji="1" lang="zh-CN" altLang="en-US" sz="3600" dirty="0">
                <a:latin typeface="Times New Roman" pitchFamily="18" charset="0"/>
                <a:ea typeface="楷体_GB2312" pitchFamily="49" charset="-122"/>
              </a:endParaRPr>
            </a:p>
            <a:p>
              <a:pPr eaLnBrk="1" hangingPunct="1">
                <a:spcBef>
                  <a:spcPts val="600"/>
                </a:spcBef>
                <a:spcAft>
                  <a:spcPts val="600"/>
                </a:spcAft>
                <a:buFont typeface="Wingdings" charset="2"/>
                <a:buNone/>
              </a:pPr>
              <a:r>
                <a:rPr kumimoji="1" lang="zh-CN" altLang="en-US" sz="3600" dirty="0">
                  <a:latin typeface="Times New Roman" pitchFamily="18" charset="0"/>
                  <a:ea typeface="楷体_GB2312" pitchFamily="49" charset="-122"/>
                </a:rPr>
                <a:t>       </a:t>
              </a:r>
              <a:r>
                <a:rPr kumimoji="1" lang="en-US" altLang="zh-CN" sz="3600" dirty="0">
                  <a:latin typeface="Times New Roman" pitchFamily="18" charset="0"/>
                  <a:ea typeface="楷体_GB2312" pitchFamily="49" charset="-122"/>
                </a:rPr>
                <a:t>—— </a:t>
              </a:r>
              <a:r>
                <a:rPr kumimoji="1" lang="zh-CN" altLang="en-US" sz="3600" dirty="0" smtClean="0">
                  <a:latin typeface="Times New Roman" pitchFamily="18" charset="0"/>
                  <a:ea typeface="楷体_GB2312" pitchFamily="49" charset="-122"/>
                </a:rPr>
                <a:t>方差</a:t>
              </a:r>
              <a:r>
                <a:rPr kumimoji="1" lang="en-US" altLang="zh-CN" sz="3600" dirty="0">
                  <a:latin typeface="Times New Roman" pitchFamily="18" charset="0"/>
                  <a:ea typeface="楷体_GB2312" pitchFamily="49" charset="-122"/>
                </a:rPr>
                <a:t>(variance)</a:t>
              </a:r>
              <a:endParaRPr kumimoji="1" lang="zh-CN" altLang="en-US" sz="3600" dirty="0">
                <a:latin typeface="Times New Roman" pitchFamily="18" charset="0"/>
                <a:ea typeface="楷体_GB2312" pitchFamily="49" charset="-122"/>
              </a:endParaRPr>
            </a:p>
            <a:p>
              <a:pPr eaLnBrk="1" hangingPunct="1">
                <a:spcBef>
                  <a:spcPts val="600"/>
                </a:spcBef>
                <a:spcAft>
                  <a:spcPts val="600"/>
                </a:spcAft>
                <a:buFont typeface="Wingdings" charset="2"/>
                <a:buChar char="q"/>
              </a:pPr>
              <a:r>
                <a:rPr kumimoji="1" lang="zh-CN" altLang="en-US" sz="3600" dirty="0">
                  <a:latin typeface="Times New Roman" pitchFamily="18" charset="0"/>
                  <a:ea typeface="楷体_GB2312" pitchFamily="49" charset="-122"/>
                </a:rPr>
                <a:t>   描述两 </a:t>
              </a:r>
              <a:r>
                <a:rPr kumimoji="1" lang="en-US" altLang="zh-CN" sz="3600" dirty="0" err="1">
                  <a:latin typeface="Times New Roman" pitchFamily="18" charset="0"/>
                  <a:ea typeface="楷体_GB2312" pitchFamily="49" charset="-122"/>
                </a:rPr>
                <a:t>r.v</a:t>
              </a:r>
              <a:r>
                <a:rPr kumimoji="1" lang="en-US" altLang="zh-CN" sz="3600" dirty="0">
                  <a:latin typeface="Times New Roman" pitchFamily="18" charset="0"/>
                  <a:ea typeface="楷体_GB2312" pitchFamily="49" charset="-122"/>
                </a:rPr>
                <a:t>.</a:t>
              </a:r>
              <a:r>
                <a:rPr kumimoji="1" lang="zh-CN" altLang="en-US" sz="3600" dirty="0">
                  <a:latin typeface="Times New Roman" pitchFamily="18" charset="0"/>
                  <a:ea typeface="楷体_GB2312" pitchFamily="49" charset="-122"/>
                </a:rPr>
                <a:t>间的某种关系的数</a:t>
              </a:r>
              <a:endParaRPr kumimoji="1" lang="zh-CN" altLang="en-US" sz="3600" dirty="0">
                <a:latin typeface="Times New Roman" pitchFamily="18" charset="0"/>
                <a:ea typeface="楷体_GB2312" pitchFamily="49" charset="-122"/>
              </a:endParaRPr>
            </a:p>
            <a:p>
              <a:pPr eaLnBrk="1" hangingPunct="1">
                <a:spcBef>
                  <a:spcPts val="600"/>
                </a:spcBef>
                <a:spcAft>
                  <a:spcPts val="600"/>
                </a:spcAft>
                <a:buFont typeface="Wingdings" charset="2"/>
                <a:buNone/>
              </a:pPr>
              <a:r>
                <a:rPr kumimoji="1" lang="zh-CN" altLang="en-US" sz="3600" dirty="0">
                  <a:latin typeface="Times New Roman" pitchFamily="18" charset="0"/>
                  <a:ea typeface="楷体_GB2312" pitchFamily="49" charset="-122"/>
                </a:rPr>
                <a:t>       </a:t>
              </a:r>
              <a:r>
                <a:rPr kumimoji="1" lang="en-US" altLang="zh-CN" sz="3600" dirty="0">
                  <a:latin typeface="Times New Roman" pitchFamily="18" charset="0"/>
                  <a:ea typeface="楷体_GB2312" pitchFamily="49" charset="-122"/>
                </a:rPr>
                <a:t>—— </a:t>
              </a:r>
              <a:r>
                <a:rPr kumimoji="1" lang="zh-CN" altLang="en-US" sz="3600" dirty="0" smtClean="0">
                  <a:latin typeface="Times New Roman" pitchFamily="18" charset="0"/>
                  <a:ea typeface="楷体_GB2312" pitchFamily="49" charset="-122"/>
                </a:rPr>
                <a:t>协方差</a:t>
              </a:r>
              <a:r>
                <a:rPr kumimoji="1" lang="en-US" altLang="zh-CN" sz="3600" dirty="0">
                  <a:latin typeface="Times New Roman" pitchFamily="18" charset="0"/>
                  <a:ea typeface="楷体_GB2312" pitchFamily="49" charset="-122"/>
                </a:rPr>
                <a:t>(covariance)</a:t>
              </a:r>
              <a:r>
                <a:rPr kumimoji="1" lang="zh-CN" altLang="en-US" sz="3600" dirty="0" smtClean="0">
                  <a:latin typeface="Times New Roman" pitchFamily="18" charset="0"/>
                  <a:ea typeface="楷体_GB2312" pitchFamily="49" charset="-122"/>
                </a:rPr>
                <a:t>与相关系数</a:t>
              </a:r>
              <a:r>
                <a:rPr kumimoji="1" lang="en-US" altLang="zh-CN" sz="3600" dirty="0">
                  <a:latin typeface="Times New Roman" pitchFamily="18" charset="0"/>
                  <a:ea typeface="楷体_GB2312" pitchFamily="49" charset="-122"/>
                </a:rPr>
                <a:t>(dependency  coefficient)</a:t>
              </a:r>
              <a:endParaRPr kumimoji="1" lang="zh-CN" altLang="en-US" sz="3600" dirty="0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126" name="AutoShape 17"/>
            <p:cNvSpPr/>
            <p:nvPr/>
          </p:nvSpPr>
          <p:spPr bwMode="auto">
            <a:xfrm>
              <a:off x="1056" y="2256"/>
              <a:ext cx="96" cy="2437"/>
            </a:xfrm>
            <a:prstGeom prst="leftBrace">
              <a:avLst>
                <a:gd name="adj1" fmla="val 72917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7" name="Text Box 18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8" y="2262"/>
              <a:ext cx="468" cy="1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sz="4400" b="1">
                  <a:latin typeface="Times New Roman" pitchFamily="18" charset="0"/>
                  <a:ea typeface="华文新魏" pitchFamily="2" charset="-122"/>
                </a:rPr>
                <a:t>本</a:t>
              </a:r>
              <a:endParaRPr kumimoji="1" lang="zh-CN" altLang="en-US" sz="4400" b="1">
                <a:latin typeface="Times New Roman" pitchFamily="18" charset="0"/>
                <a:ea typeface="华文新魏" pitchFamily="2" charset="-122"/>
              </a:endParaRPr>
            </a:p>
            <a:p>
              <a:pPr eaLnBrk="1" hangingPunct="1"/>
              <a:r>
                <a:rPr kumimoji="1" lang="zh-CN" altLang="en-US" sz="4400" b="1">
                  <a:latin typeface="Times New Roman" pitchFamily="18" charset="0"/>
                  <a:ea typeface="华文新魏" pitchFamily="2" charset="-122"/>
                </a:rPr>
                <a:t>章</a:t>
              </a:r>
              <a:endParaRPr kumimoji="1" lang="zh-CN" altLang="en-US" sz="4400" b="1">
                <a:latin typeface="Times New Roman" pitchFamily="18" charset="0"/>
                <a:ea typeface="华文新魏" pitchFamily="2" charset="-122"/>
              </a:endParaRPr>
            </a:p>
            <a:p>
              <a:pPr eaLnBrk="1" hangingPunct="1"/>
              <a:r>
                <a:rPr kumimoji="1" lang="zh-CN" altLang="en-US" sz="4400" b="1">
                  <a:latin typeface="Times New Roman" pitchFamily="18" charset="0"/>
                  <a:ea typeface="华文新魏" pitchFamily="2" charset="-122"/>
                </a:rPr>
                <a:t>内</a:t>
              </a:r>
              <a:endParaRPr kumimoji="1" lang="zh-CN" altLang="en-US" sz="4400" b="1">
                <a:latin typeface="Times New Roman" pitchFamily="18" charset="0"/>
                <a:ea typeface="华文新魏" pitchFamily="2" charset="-122"/>
              </a:endParaRPr>
            </a:p>
            <a:p>
              <a:pPr eaLnBrk="1" hangingPunct="1"/>
              <a:r>
                <a:rPr kumimoji="1" lang="zh-CN" altLang="en-US" sz="4400" b="1">
                  <a:latin typeface="Times New Roman" pitchFamily="18" charset="0"/>
                  <a:ea typeface="华文新魏" pitchFamily="2" charset="-122"/>
                </a:rPr>
                <a:t>容</a:t>
              </a:r>
              <a:endParaRPr kumimoji="1" lang="zh-CN" altLang="en-US" sz="4400" b="1">
                <a:latin typeface="Times New Roman" pitchFamily="18" charset="0"/>
                <a:ea typeface="华文新魏" pitchFamily="2" charset="-122"/>
              </a:endParaRPr>
            </a:p>
          </p:txBody>
        </p:sp>
      </p:grpSp>
      <p:sp>
        <p:nvSpPr>
          <p:cNvPr id="128019" name="Text Box 19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219200" y="44624"/>
            <a:ext cx="6788150" cy="13112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4000" dirty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随机变量某一方面的概率特性</a:t>
            </a:r>
            <a:endParaRPr kumimoji="1" lang="zh-CN" altLang="en-US" sz="4000" dirty="0">
              <a:solidFill>
                <a:srgbClr val="A50021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kumimoji="1" lang="zh-CN" altLang="en-US" sz="4000" dirty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     都可用</a:t>
            </a:r>
            <a:r>
              <a:rPr kumimoji="1" lang="zh-CN" altLang="en-US" sz="4000" b="1" dirty="0">
                <a:solidFill>
                  <a:srgbClr val="A50021"/>
                </a:solidFill>
                <a:latin typeface="华文彩云" pitchFamily="2" charset="-122"/>
                <a:ea typeface="华文彩云" pitchFamily="2" charset="-122"/>
              </a:rPr>
              <a:t>数字</a:t>
            </a:r>
            <a:r>
              <a:rPr kumimoji="1" lang="zh-CN" altLang="en-US" sz="4000" dirty="0">
                <a:solidFill>
                  <a:srgbClr val="A50021"/>
                </a:solidFill>
                <a:latin typeface="黑体" pitchFamily="49" charset="-122"/>
                <a:ea typeface="黑体" pitchFamily="49" charset="-122"/>
              </a:rPr>
              <a:t>来描写</a:t>
            </a:r>
            <a:endParaRPr kumimoji="1" lang="zh-CN" altLang="en-US" sz="4000" dirty="0">
              <a:solidFill>
                <a:srgbClr val="A50021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8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19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55576" y="188640"/>
            <a:ext cx="7272808" cy="2808312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75106" name="Object 2"/>
          <p:cNvGraphicFramePr>
            <a:graphicFrameLocks noChangeAspect="1"/>
          </p:cNvGraphicFramePr>
          <p:nvPr/>
        </p:nvGraphicFramePr>
        <p:xfrm>
          <a:off x="755650" y="4581029"/>
          <a:ext cx="115093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66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581029"/>
                        <a:ext cx="1150938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07" name="Object 3"/>
          <p:cNvGraphicFramePr>
            <a:graphicFrameLocks noChangeAspect="1"/>
          </p:cNvGraphicFramePr>
          <p:nvPr/>
        </p:nvGraphicFramePr>
        <p:xfrm>
          <a:off x="1908175" y="980579"/>
          <a:ext cx="5221288" cy="150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67" name="文档" r:id="rId3" imgW="0" imgH="0" progId="Word.Document.8">
                  <p:embed/>
                </p:oleObj>
              </mc:Choice>
              <mc:Fallback>
                <p:oleObj name="文档" r:id="rId3" imgW="0" imgH="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980579"/>
                        <a:ext cx="5221288" cy="150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108" name="Rectangle 4"/>
          <p:cNvSpPr>
            <a14:cpLocks xmlns:a14="http://schemas.microsoft.com/office/drawing/2010/main" noChangeArrowheads="1"/>
          </p:cNvSpPr>
          <p:nvPr/>
        </p:nvSpPr>
        <p:spPr bwMode="auto">
          <a:xfrm>
            <a:off x="1187450" y="263029"/>
            <a:ext cx="5257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200"/>
              <a:t>例 </a:t>
            </a:r>
            <a:r>
              <a:rPr lang="zh-CN" altLang="en-US" sz="3200"/>
              <a:t>设随机变量 </a:t>
            </a:r>
            <a:r>
              <a:rPr lang="en-US" altLang="zh-CN" sz="3200" i="1">
                <a:latin typeface="Times New Roman" pitchFamily="18" charset="0"/>
              </a:rPr>
              <a:t>X </a:t>
            </a:r>
            <a:r>
              <a:rPr lang="zh-CN" altLang="en-US" sz="3200"/>
              <a:t>的分布律为</a:t>
            </a:r>
            <a:endParaRPr lang="zh-CN" altLang="en-US" sz="3200"/>
          </a:p>
        </p:txBody>
      </p:sp>
      <p:grpSp>
        <p:nvGrpSpPr>
          <p:cNvPr id="2" name="Group 5"/>
          <p:cNvGrpSpPr/>
          <p:nvPr/>
        </p:nvGrpSpPr>
        <p:grpSpPr bwMode="auto">
          <a:xfrm>
            <a:off x="971550" y="2277567"/>
            <a:ext cx="2736850" cy="658812"/>
            <a:chOff x="657" y="1979"/>
            <a:chExt cx="1724" cy="415"/>
          </a:xfrm>
        </p:grpSpPr>
        <p:graphicFrame>
          <p:nvGraphicFramePr>
            <p:cNvPr id="29704" name="Object 6"/>
            <p:cNvGraphicFramePr>
              <a:graphicFrameLocks noChangeAspect="1"/>
            </p:cNvGraphicFramePr>
            <p:nvPr/>
          </p:nvGraphicFramePr>
          <p:xfrm>
            <a:off x="1156" y="2014"/>
            <a:ext cx="1225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68" name="公式" r:id="rId5" imgW="0" imgH="0" progId="Equation.3">
                    <p:embed/>
                  </p:oleObj>
                </mc:Choice>
                <mc:Fallback>
                  <p:oleObj name="公式" r:id="rId5" imgW="0" imgH="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2014"/>
                          <a:ext cx="1225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05" name="Rectangle 7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657" y="1979"/>
              <a:ext cx="5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indent="2667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3200">
                  <a:latin typeface="Times New Roman" pitchFamily="18" charset="0"/>
                  <a:cs typeface="Times New Roman" pitchFamily="18" charset="0"/>
                </a:rPr>
                <a:t>求</a:t>
              </a:r>
              <a:endParaRPr lang="zh-CN" altLang="en-US" sz="3200">
                <a:latin typeface="Arial" charset="0"/>
              </a:endParaRPr>
            </a:p>
          </p:txBody>
        </p:sp>
      </p:grpSp>
      <p:graphicFrame>
        <p:nvGraphicFramePr>
          <p:cNvPr id="175112" name="Object 8"/>
          <p:cNvGraphicFramePr>
            <a:graphicFrameLocks noChangeAspect="1"/>
          </p:cNvGraphicFramePr>
          <p:nvPr/>
        </p:nvGraphicFramePr>
        <p:xfrm>
          <a:off x="755650" y="3069729"/>
          <a:ext cx="8208963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69" name="公式" r:id="rId7" imgW="0" imgH="0" progId="Equation.3">
                  <p:embed/>
                </p:oleObj>
              </mc:Choice>
              <mc:Fallback>
                <p:oleObj name="公式" r:id="rId7" imgW="0" imgH="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069729"/>
                        <a:ext cx="8208963" cy="126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5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5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5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5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55576" y="188640"/>
            <a:ext cx="7272808" cy="281123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130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187450" y="332879"/>
            <a:ext cx="6492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800">
                <a:solidFill>
                  <a:srgbClr val="FF0066"/>
                </a:solidFill>
                <a:latin typeface="Times New Roman" pitchFamily="18" charset="0"/>
              </a:rPr>
              <a:t> </a:t>
            </a:r>
            <a:endParaRPr kumimoji="1" lang="en-US" altLang="zh-CN" sz="2800">
              <a:solidFill>
                <a:srgbClr val="660033"/>
              </a:solidFill>
              <a:latin typeface="Times New Roman" pitchFamily="18" charset="0"/>
            </a:endParaRPr>
          </a:p>
        </p:txBody>
      </p:sp>
      <p:graphicFrame>
        <p:nvGraphicFramePr>
          <p:cNvPr id="176131" name="Object 3"/>
          <p:cNvGraphicFramePr>
            <a:graphicFrameLocks noChangeAspect="1"/>
          </p:cNvGraphicFramePr>
          <p:nvPr/>
        </p:nvGraphicFramePr>
        <p:xfrm>
          <a:off x="2771775" y="980579"/>
          <a:ext cx="3241675" cy="140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5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980579"/>
                        <a:ext cx="3241675" cy="140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32" name="Object 4"/>
          <p:cNvGraphicFramePr>
            <a:graphicFrameLocks noChangeAspect="1"/>
          </p:cNvGraphicFramePr>
          <p:nvPr/>
        </p:nvGraphicFramePr>
        <p:xfrm>
          <a:off x="1476375" y="3069729"/>
          <a:ext cx="6192838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6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069729"/>
                        <a:ext cx="6192838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33" name="Object 5"/>
          <p:cNvGraphicFramePr>
            <a:graphicFrameLocks noChangeAspect="1"/>
          </p:cNvGraphicFramePr>
          <p:nvPr/>
        </p:nvGraphicFramePr>
        <p:xfrm>
          <a:off x="2339975" y="4220667"/>
          <a:ext cx="3024188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7" name="公式" r:id="rId5" imgW="0" imgH="0" progId="Equation.3">
                  <p:embed/>
                </p:oleObj>
              </mc:Choice>
              <mc:Fallback>
                <p:oleObj name="公式" r:id="rId5" imgW="0" imgH="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220667"/>
                        <a:ext cx="3024188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Rectangle 6"/>
          <p:cNvSpPr>
            <a14:cpLocks xmlns:a14="http://schemas.microsoft.com/office/drawing/2010/main" noChangeArrowheads="1"/>
          </p:cNvSpPr>
          <p:nvPr/>
        </p:nvSpPr>
        <p:spPr bwMode="auto">
          <a:xfrm>
            <a:off x="1116013" y="261442"/>
            <a:ext cx="59055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667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200" dirty="0"/>
              <a:t>例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设随机变量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的概率密度为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135" name="Rectangle 7"/>
          <p:cNvSpPr>
            <a14:cpLocks xmlns:a14="http://schemas.microsoft.com/office/drawing/2010/main" noChangeArrowheads="1"/>
          </p:cNvSpPr>
          <p:nvPr/>
        </p:nvSpPr>
        <p:spPr bwMode="auto">
          <a:xfrm>
            <a:off x="1116013" y="2420442"/>
            <a:ext cx="45053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667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itchFamily="18" charset="0"/>
                <a:cs typeface="Times New Roman" pitchFamily="18" charset="0"/>
              </a:rPr>
              <a:t>求</a:t>
            </a:r>
            <a:r>
              <a:rPr lang="en-US" altLang="zh-CN" sz="3200" i="1">
                <a:latin typeface="Times New Roman" pitchFamily="18" charset="0"/>
                <a:cs typeface="Times New Roman" pitchFamily="18" charset="0"/>
              </a:rPr>
              <a:t>Y = e</a:t>
            </a:r>
            <a:r>
              <a:rPr lang="zh-CN" altLang="en-US" sz="3200" baseline="30000"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en-US" altLang="zh-CN" sz="3200" baseline="30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200" i="1" baseline="3000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zh-CN" altLang="en-US" sz="3200">
                <a:latin typeface="Times New Roman" pitchFamily="18" charset="0"/>
                <a:cs typeface="Times New Roman" pitchFamily="18" charset="0"/>
              </a:rPr>
              <a:t>的数学期望</a:t>
            </a:r>
            <a:r>
              <a:rPr lang="en-US" altLang="zh-CN" sz="320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sz="3200">
              <a:latin typeface="Arial" charset="0"/>
            </a:endParaRPr>
          </a:p>
        </p:txBody>
      </p:sp>
      <p:sp>
        <p:nvSpPr>
          <p:cNvPr id="30728" name="Rectangle 8"/>
          <p:cNvSpPr>
            <a14:cpLocks xmlns:a14="http://schemas.microsoft.com/office/drawing/2010/main" noChangeArrowheads="1"/>
          </p:cNvSpPr>
          <p:nvPr/>
        </p:nvSpPr>
        <p:spPr bwMode="auto">
          <a:xfrm>
            <a:off x="2376488" y="3742829"/>
            <a:ext cx="5969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000">
                <a:latin typeface="Times New Roman" pitchFamily="18" charset="0"/>
                <a:cs typeface="Times New Roman" pitchFamily="18" charset="0"/>
              </a:rPr>
              <a:t>             </a:t>
            </a:r>
            <a:endParaRPr lang="en-US" altLang="zh-CN" sz="24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76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76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7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7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6" grpId="0"/>
      <p:bldP spid="17613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55576" y="116632"/>
            <a:ext cx="7272808" cy="3672408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77154" name="Group 2"/>
          <p:cNvGraphicFramePr>
            <a:graphicFrameLocks noGrp="1"/>
          </p:cNvGraphicFramePr>
          <p:nvPr/>
        </p:nvGraphicFramePr>
        <p:xfrm>
          <a:off x="2195513" y="908571"/>
          <a:ext cx="4752975" cy="2243138"/>
        </p:xfrm>
        <a:graphic>
          <a:graphicData uri="http://schemas.openxmlformats.org/drawingml/2006/table">
            <a:tbl>
              <a:tblPr/>
              <a:tblGrid>
                <a:gridCol w="1008062"/>
                <a:gridCol w="1800225"/>
                <a:gridCol w="1944688"/>
              </a:tblGrid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      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endParaRPr kumimoji="0" lang="en-US" altLang="zh-CN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endParaRPr kumimoji="0" lang="en-US" altLang="zh-CN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2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1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0.25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0.32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9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2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0.08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0.35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7173" name="Rectangle 21"/>
          <p:cNvSpPr>
            <a14:cpLocks xmlns:a14="http://schemas.microsoft.com/office/drawing/2010/main" noChangeArrowheads="1"/>
          </p:cNvSpPr>
          <p:nvPr/>
        </p:nvSpPr>
        <p:spPr bwMode="auto">
          <a:xfrm>
            <a:off x="1187450" y="191021"/>
            <a:ext cx="61595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200" dirty="0"/>
              <a:t>例 </a:t>
            </a:r>
            <a:r>
              <a:rPr lang="zh-CN" altLang="en-US" sz="3200" dirty="0"/>
              <a:t>设随机变量 </a:t>
            </a:r>
            <a:r>
              <a:rPr lang="en-US" altLang="zh-CN" sz="3200" dirty="0">
                <a:latin typeface="Times New Roman" pitchFamily="18" charset="0"/>
              </a:rPr>
              <a:t>( </a:t>
            </a:r>
            <a:r>
              <a:rPr lang="en-US" altLang="zh-CN" sz="3200" i="1" dirty="0">
                <a:latin typeface="Times New Roman" pitchFamily="18" charset="0"/>
              </a:rPr>
              <a:t>X, Y </a:t>
            </a:r>
            <a:r>
              <a:rPr lang="en-US" altLang="zh-CN" sz="3200" dirty="0">
                <a:latin typeface="Times New Roman" pitchFamily="18" charset="0"/>
              </a:rPr>
              <a:t>)</a:t>
            </a:r>
            <a:r>
              <a:rPr lang="en-US" altLang="zh-CN" sz="3200" i="1" dirty="0">
                <a:latin typeface="Times New Roman" pitchFamily="18" charset="0"/>
              </a:rPr>
              <a:t> </a:t>
            </a:r>
            <a:r>
              <a:rPr lang="zh-CN" altLang="en-US" sz="3200" dirty="0"/>
              <a:t>的分布律为</a:t>
            </a:r>
            <a:endParaRPr lang="zh-CN" altLang="en-US" sz="3200" dirty="0"/>
          </a:p>
        </p:txBody>
      </p:sp>
      <p:grpSp>
        <p:nvGrpSpPr>
          <p:cNvPr id="2" name="Group 22"/>
          <p:cNvGrpSpPr/>
          <p:nvPr/>
        </p:nvGrpSpPr>
        <p:grpSpPr bwMode="auto">
          <a:xfrm>
            <a:off x="1042988" y="3140596"/>
            <a:ext cx="2670175" cy="658813"/>
            <a:chOff x="657" y="1979"/>
            <a:chExt cx="1682" cy="415"/>
          </a:xfrm>
        </p:grpSpPr>
        <p:graphicFrame>
          <p:nvGraphicFramePr>
            <p:cNvPr id="31770" name="Object 23"/>
            <p:cNvGraphicFramePr>
              <a:graphicFrameLocks noChangeAspect="1"/>
            </p:cNvGraphicFramePr>
            <p:nvPr/>
          </p:nvGraphicFramePr>
          <p:xfrm>
            <a:off x="1198" y="2014"/>
            <a:ext cx="1141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17" name="公式" r:id="rId1" imgW="0" imgH="0" progId="Equation.3">
                    <p:embed/>
                  </p:oleObj>
                </mc:Choice>
                <mc:Fallback>
                  <p:oleObj name="公式" r:id="rId1" imgW="0" imgH="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8" y="2014"/>
                          <a:ext cx="1141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71" name="Rectangle 24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657" y="1979"/>
              <a:ext cx="5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indent="2667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3200">
                  <a:latin typeface="Times New Roman" pitchFamily="18" charset="0"/>
                  <a:cs typeface="Times New Roman" pitchFamily="18" charset="0"/>
                </a:rPr>
                <a:t>求</a:t>
              </a:r>
              <a:endParaRPr lang="zh-CN" altLang="en-US" sz="3200">
                <a:latin typeface="Arial" charset="0"/>
              </a:endParaRPr>
            </a:p>
          </p:txBody>
        </p:sp>
      </p:grpSp>
      <p:graphicFrame>
        <p:nvGraphicFramePr>
          <p:cNvPr id="177177" name="Object 25"/>
          <p:cNvGraphicFramePr>
            <a:graphicFrameLocks noChangeAspect="1"/>
          </p:cNvGraphicFramePr>
          <p:nvPr/>
        </p:nvGraphicFramePr>
        <p:xfrm>
          <a:off x="1331913" y="3861321"/>
          <a:ext cx="18002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8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861321"/>
                        <a:ext cx="180022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78" name="Object 26"/>
          <p:cNvGraphicFramePr>
            <a:graphicFrameLocks noChangeAspect="1"/>
          </p:cNvGraphicFramePr>
          <p:nvPr/>
        </p:nvGraphicFramePr>
        <p:xfrm>
          <a:off x="3132138" y="3788296"/>
          <a:ext cx="4851400" cy="179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9" name="公式" r:id="rId5" imgW="0" imgH="0" progId="Equation.3">
                  <p:embed/>
                </p:oleObj>
              </mc:Choice>
              <mc:Fallback>
                <p:oleObj name="公式" r:id="rId5" imgW="0" imgH="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3788296"/>
                        <a:ext cx="4851400" cy="179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77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7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7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7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09600" y="331365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800">
                <a:solidFill>
                  <a:srgbClr val="FF0066"/>
                </a:solidFill>
                <a:latin typeface="Times New Roman" pitchFamily="18" charset="0"/>
              </a:rPr>
              <a:t> </a:t>
            </a:r>
            <a:endParaRPr kumimoji="1" lang="en-US" altLang="zh-CN" sz="2800">
              <a:solidFill>
                <a:srgbClr val="660033"/>
              </a:solidFill>
              <a:latin typeface="Times New Roman" pitchFamily="18" charset="0"/>
            </a:endParaRPr>
          </a:p>
        </p:txBody>
      </p:sp>
      <p:graphicFrame>
        <p:nvGraphicFramePr>
          <p:cNvPr id="178179" name="Object 3"/>
          <p:cNvGraphicFramePr>
            <a:graphicFrameLocks noChangeAspect="1"/>
          </p:cNvGraphicFramePr>
          <p:nvPr/>
        </p:nvGraphicFramePr>
        <p:xfrm>
          <a:off x="1043608" y="2852936"/>
          <a:ext cx="7304087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09" name="Document" r:id="rId1" imgW="0" imgH="0" progId="Word.Document.8">
                  <p:embed/>
                </p:oleObj>
              </mc:Choice>
              <mc:Fallback>
                <p:oleObj name="Document" r:id="rId1" imgW="0" imgH="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852936"/>
                        <a:ext cx="7304087" cy="113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0" name="Object 4"/>
          <p:cNvGraphicFramePr>
            <a:graphicFrameLocks noChangeAspect="1"/>
          </p:cNvGraphicFramePr>
          <p:nvPr/>
        </p:nvGraphicFramePr>
        <p:xfrm>
          <a:off x="971550" y="3861048"/>
          <a:ext cx="7304088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10" name="文档" r:id="rId3" imgW="0" imgH="0" progId="Word.Document.8">
                  <p:embed/>
                </p:oleObj>
              </mc:Choice>
              <mc:Fallback>
                <p:oleObj name="文档" r:id="rId3" imgW="0" imgH="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861048"/>
                        <a:ext cx="7304088" cy="1131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1" name="Object 5"/>
          <p:cNvGraphicFramePr>
            <a:graphicFrameLocks noChangeAspect="1"/>
          </p:cNvGraphicFramePr>
          <p:nvPr/>
        </p:nvGraphicFramePr>
        <p:xfrm>
          <a:off x="900113" y="4797152"/>
          <a:ext cx="6781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11" name="文档" r:id="rId5" imgW="0" imgH="0" progId="Word.Document.8">
                  <p:embed/>
                </p:oleObj>
              </mc:Choice>
              <mc:Fallback>
                <p:oleObj name="文档" r:id="rId5" imgW="0" imgH="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797152"/>
                        <a:ext cx="67818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2" name="Object 6"/>
          <p:cNvGraphicFramePr>
            <a:graphicFrameLocks noChangeAspect="1"/>
          </p:cNvGraphicFramePr>
          <p:nvPr/>
        </p:nvGraphicFramePr>
        <p:xfrm>
          <a:off x="1835150" y="1628800"/>
          <a:ext cx="36576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12" name="公式" r:id="rId7" imgW="0" imgH="0" progId="Equation.3">
                  <p:embed/>
                </p:oleObj>
              </mc:Choice>
              <mc:Fallback>
                <p:oleObj name="公式" r:id="rId7" imgW="0" imgH="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628800"/>
                        <a:ext cx="36576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183" name="Text Box 7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827584" y="1700808"/>
            <a:ext cx="647700" cy="5191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</a:rPr>
              <a:t>解</a:t>
            </a:r>
            <a:endParaRPr kumimoji="1" lang="zh-CN" altLang="en-US" sz="2800">
              <a:latin typeface="Times New Roman" pitchFamily="18" charset="0"/>
            </a:endParaRPr>
          </a:p>
        </p:txBody>
      </p:sp>
      <p:sp>
        <p:nvSpPr>
          <p:cNvPr id="178195" name="Text Box 19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09600" y="54421"/>
            <a:ext cx="7922840" cy="156966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zh-CN" altLang="en-US" sz="3200" dirty="0"/>
              <a:t>例 </a:t>
            </a:r>
            <a:r>
              <a:rPr kumimoji="1" lang="zh-CN" altLang="en-US" sz="3200" dirty="0">
                <a:latin typeface="Times New Roman" pitchFamily="18" charset="0"/>
              </a:rPr>
              <a:t>设</a:t>
            </a:r>
            <a:r>
              <a:rPr kumimoji="1" lang="en-US" altLang="zh-CN" sz="3200" dirty="0">
                <a:latin typeface="Times New Roman" pitchFamily="18" charset="0"/>
              </a:rPr>
              <a:t>(</a:t>
            </a:r>
            <a:r>
              <a:rPr kumimoji="1" lang="en-US" altLang="zh-CN" sz="3200" i="1" dirty="0">
                <a:latin typeface="Times New Roman" pitchFamily="18" charset="0"/>
              </a:rPr>
              <a:t>X</a:t>
            </a:r>
            <a:r>
              <a:rPr kumimoji="1" lang="en-US" altLang="zh-CN" sz="3200" dirty="0">
                <a:latin typeface="Times New Roman" pitchFamily="18" charset="0"/>
              </a:rPr>
              <a:t>,</a:t>
            </a:r>
            <a:r>
              <a:rPr kumimoji="1" lang="en-US" altLang="zh-CN" sz="3200" i="1" dirty="0">
                <a:latin typeface="Times New Roman" pitchFamily="18" charset="0"/>
              </a:rPr>
              <a:t> Y</a:t>
            </a:r>
            <a:r>
              <a:rPr kumimoji="1" lang="en-US" altLang="zh-CN" sz="3200" dirty="0">
                <a:latin typeface="Times New Roman" pitchFamily="18" charset="0"/>
              </a:rPr>
              <a:t>)</a:t>
            </a:r>
            <a:r>
              <a:rPr kumimoji="1" lang="zh-CN" altLang="en-US" sz="3200" dirty="0">
                <a:latin typeface="Times New Roman" pitchFamily="18" charset="0"/>
              </a:rPr>
              <a:t>在区域 </a:t>
            </a:r>
            <a:r>
              <a:rPr kumimoji="1" lang="en-US" altLang="zh-CN" sz="3200" i="1" dirty="0">
                <a:latin typeface="Times New Roman" pitchFamily="18" charset="0"/>
              </a:rPr>
              <a:t>A</a:t>
            </a:r>
            <a:r>
              <a:rPr kumimoji="1" lang="zh-CN" altLang="en-US" sz="3200" dirty="0">
                <a:latin typeface="Times New Roman" pitchFamily="18" charset="0"/>
              </a:rPr>
              <a:t>上服从均匀分布，</a:t>
            </a:r>
            <a:r>
              <a:rPr kumimoji="1" lang="zh-CN" altLang="en-US" sz="3200" dirty="0" smtClean="0">
                <a:latin typeface="Times New Roman" pitchFamily="18" charset="0"/>
              </a:rPr>
              <a:t>其中</a:t>
            </a:r>
            <a:r>
              <a:rPr kumimoji="1" lang="en-US" altLang="zh-CN" sz="3200" i="1" dirty="0" smtClean="0">
                <a:latin typeface="Times New Roman" pitchFamily="18" charset="0"/>
              </a:rPr>
              <a:t>A</a:t>
            </a:r>
            <a:r>
              <a:rPr kumimoji="1" lang="zh-CN" altLang="en-US" sz="3200" dirty="0">
                <a:latin typeface="Times New Roman" pitchFamily="18" charset="0"/>
              </a:rPr>
              <a:t>为</a:t>
            </a:r>
            <a:r>
              <a:rPr kumimoji="1" lang="en-US" altLang="zh-CN" sz="3200" i="1" dirty="0">
                <a:latin typeface="Times New Roman" pitchFamily="18" charset="0"/>
              </a:rPr>
              <a:t>x</a:t>
            </a:r>
            <a:r>
              <a:rPr kumimoji="1" lang="zh-CN" altLang="en-US" sz="3200" dirty="0">
                <a:latin typeface="Times New Roman" pitchFamily="18" charset="0"/>
              </a:rPr>
              <a:t>轴，</a:t>
            </a:r>
            <a:r>
              <a:rPr kumimoji="1" lang="en-US" altLang="zh-CN" sz="3200" i="1" dirty="0">
                <a:latin typeface="Times New Roman" pitchFamily="18" charset="0"/>
              </a:rPr>
              <a:t>y</a:t>
            </a:r>
            <a:r>
              <a:rPr kumimoji="1" lang="zh-CN" altLang="en-US" sz="3200" dirty="0">
                <a:latin typeface="Times New Roman" pitchFamily="18" charset="0"/>
              </a:rPr>
              <a:t>轴和直线 </a:t>
            </a:r>
            <a:r>
              <a:rPr kumimoji="1" lang="en-US" altLang="zh-CN" sz="3200" i="1" dirty="0">
                <a:latin typeface="Times New Roman" pitchFamily="18" charset="0"/>
              </a:rPr>
              <a:t>x+y+</a:t>
            </a:r>
            <a:r>
              <a:rPr kumimoji="1" lang="en-US" altLang="zh-CN" sz="3200" dirty="0">
                <a:latin typeface="Times New Roman" pitchFamily="18" charset="0"/>
              </a:rPr>
              <a:t>1=0</a:t>
            </a:r>
            <a:r>
              <a:rPr kumimoji="1" lang="zh-CN" altLang="en-US" sz="3200" dirty="0">
                <a:latin typeface="Times New Roman" pitchFamily="18" charset="0"/>
              </a:rPr>
              <a:t>所围成的区域</a:t>
            </a:r>
            <a:r>
              <a:rPr kumimoji="1" lang="en-US" altLang="zh-CN" sz="3200" dirty="0" smtClean="0">
                <a:latin typeface="Times New Roman" pitchFamily="18" charset="0"/>
              </a:rPr>
              <a:t>.</a:t>
            </a:r>
            <a:r>
              <a:rPr kumimoji="1" lang="zh-CN" altLang="en-US" sz="3200" dirty="0" smtClean="0">
                <a:latin typeface="Times New Roman" pitchFamily="18" charset="0"/>
              </a:rPr>
              <a:t>求</a:t>
            </a:r>
            <a:r>
              <a:rPr kumimoji="1" lang="en-US" altLang="zh-CN" sz="3200" i="1" dirty="0">
                <a:latin typeface="Times New Roman" pitchFamily="18" charset="0"/>
              </a:rPr>
              <a:t>EX</a:t>
            </a:r>
            <a:r>
              <a:rPr kumimoji="1" lang="zh-CN" altLang="en-US" sz="3200" dirty="0" smtClean="0">
                <a:latin typeface="Times New Roman" pitchFamily="18" charset="0"/>
              </a:rPr>
              <a:t>，</a:t>
            </a:r>
            <a:r>
              <a:rPr kumimoji="1" lang="en-US" altLang="zh-CN" sz="3200" i="1" dirty="0" smtClean="0">
                <a:latin typeface="Times New Roman" pitchFamily="18" charset="0"/>
              </a:rPr>
              <a:t>E</a:t>
            </a:r>
            <a:r>
              <a:rPr kumimoji="1" lang="en-US" altLang="zh-CN" sz="3200" dirty="0" smtClean="0">
                <a:latin typeface="Times New Roman" pitchFamily="18" charset="0"/>
              </a:rPr>
              <a:t>(</a:t>
            </a:r>
            <a:r>
              <a:rPr kumimoji="1" lang="en-US" altLang="zh-CN" sz="3200" dirty="0" smtClean="0">
                <a:latin typeface="宋体" charset="-122"/>
              </a:rPr>
              <a:t>-</a:t>
            </a:r>
            <a:r>
              <a:rPr kumimoji="1" lang="en-US" altLang="zh-CN" sz="3200" dirty="0" smtClean="0">
                <a:latin typeface="Times New Roman" pitchFamily="18" charset="0"/>
              </a:rPr>
              <a:t>3</a:t>
            </a:r>
            <a:r>
              <a:rPr kumimoji="1" lang="en-US" altLang="zh-CN" sz="3200" i="1" dirty="0" smtClean="0">
                <a:latin typeface="Times New Roman" pitchFamily="18" charset="0"/>
              </a:rPr>
              <a:t>X+</a:t>
            </a:r>
            <a:r>
              <a:rPr kumimoji="1" lang="en-US" altLang="zh-CN" sz="3200" dirty="0" smtClean="0">
                <a:latin typeface="Times New Roman" pitchFamily="18" charset="0"/>
              </a:rPr>
              <a:t>2</a:t>
            </a:r>
            <a:r>
              <a:rPr kumimoji="1" lang="en-US" altLang="zh-CN" sz="3200" i="1" dirty="0" smtClean="0">
                <a:latin typeface="Times New Roman" pitchFamily="18" charset="0"/>
              </a:rPr>
              <a:t>Y</a:t>
            </a:r>
            <a:r>
              <a:rPr kumimoji="1" lang="en-US" altLang="zh-CN" sz="3200" dirty="0">
                <a:latin typeface="Times New Roman" pitchFamily="18" charset="0"/>
              </a:rPr>
              <a:t>)</a:t>
            </a:r>
            <a:r>
              <a:rPr kumimoji="1" lang="zh-CN" altLang="en-US" sz="3200" dirty="0">
                <a:latin typeface="Times New Roman" pitchFamily="18" charset="0"/>
              </a:rPr>
              <a:t>，</a:t>
            </a:r>
            <a:r>
              <a:rPr kumimoji="1" lang="en-US" altLang="zh-CN" sz="3200" i="1" dirty="0">
                <a:latin typeface="Times New Roman" pitchFamily="18" charset="0"/>
              </a:rPr>
              <a:t>EXY.</a:t>
            </a:r>
            <a:endParaRPr kumimoji="1" lang="en-US" altLang="zh-CN" sz="3200" dirty="0">
              <a:latin typeface="Times New Roman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588224" y="1273051"/>
            <a:ext cx="2509838" cy="1939925"/>
            <a:chOff x="6526658" y="1566440"/>
            <a:chExt cx="2509838" cy="1939925"/>
          </a:xfrm>
        </p:grpSpPr>
        <p:sp>
          <p:nvSpPr>
            <p:cNvPr id="32779" name="Line 9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6596508" y="2145878"/>
              <a:ext cx="2439988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0" name="Line 10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8385621" y="1566440"/>
              <a:ext cx="0" cy="19399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2781" name="Object 11"/>
            <p:cNvGraphicFramePr>
              <a:graphicFrameLocks noChangeAspect="1"/>
            </p:cNvGraphicFramePr>
            <p:nvPr/>
          </p:nvGraphicFramePr>
          <p:xfrm>
            <a:off x="8396733" y="1883940"/>
            <a:ext cx="241300" cy="288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13" name="公式" r:id="rId9" imgW="0" imgH="0" progId="Equation.3">
                    <p:embed/>
                  </p:oleObj>
                </mc:Choice>
                <mc:Fallback>
                  <p:oleObj name="公式" r:id="rId9" imgW="0" imgH="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6733" y="1883940"/>
                          <a:ext cx="241300" cy="288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2" name="Object 12"/>
            <p:cNvGraphicFramePr>
              <a:graphicFrameLocks noChangeAspect="1"/>
            </p:cNvGraphicFramePr>
            <p:nvPr/>
          </p:nvGraphicFramePr>
          <p:xfrm>
            <a:off x="8711058" y="2182390"/>
            <a:ext cx="258763" cy="257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14" name="公式" r:id="rId11" imgW="0" imgH="0" progId="Equation.3">
                    <p:embed/>
                  </p:oleObj>
                </mc:Choice>
                <mc:Fallback>
                  <p:oleObj name="公式" r:id="rId11" imgW="0" imgH="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11058" y="2182390"/>
                          <a:ext cx="258763" cy="257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3" name="Object 13"/>
            <p:cNvGraphicFramePr>
              <a:graphicFrameLocks noChangeAspect="1"/>
            </p:cNvGraphicFramePr>
            <p:nvPr/>
          </p:nvGraphicFramePr>
          <p:xfrm>
            <a:off x="8006208" y="1663278"/>
            <a:ext cx="271463" cy="290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15" name="公式" r:id="rId13" imgW="0" imgH="0" progId="Equation.3">
                    <p:embed/>
                  </p:oleObj>
                </mc:Choice>
                <mc:Fallback>
                  <p:oleObj name="公式" r:id="rId13" imgW="0" imgH="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06208" y="1663278"/>
                          <a:ext cx="271463" cy="290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4" name="Line 14"/>
            <p:cNvSpPr>
              <a14:cpLocks xmlns:a14="http://schemas.microsoft.com/office/drawing/2010/main" noChangeShapeType="1"/>
            </p:cNvSpPr>
            <p:nvPr/>
          </p:nvSpPr>
          <p:spPr bwMode="auto">
            <a:xfrm flipH="1" flipV="1">
              <a:off x="7101333" y="2001415"/>
              <a:ext cx="1295400" cy="14414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2785" name="Object 15"/>
            <p:cNvGraphicFramePr>
              <a:graphicFrameLocks noChangeAspect="1"/>
            </p:cNvGraphicFramePr>
            <p:nvPr/>
          </p:nvGraphicFramePr>
          <p:xfrm>
            <a:off x="6526658" y="2806278"/>
            <a:ext cx="1390650" cy="325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16" name="公式" r:id="rId15" imgW="0" imgH="0" progId="Equation.3">
                    <p:embed/>
                  </p:oleObj>
                </mc:Choice>
                <mc:Fallback>
                  <p:oleObj name="公式" r:id="rId15" imgW="0" imgH="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26658" y="2806278"/>
                          <a:ext cx="1390650" cy="325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6" name="Line 16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7510908" y="2163340"/>
              <a:ext cx="0" cy="30480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7" name="Line 17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7847639" y="2156447"/>
              <a:ext cx="0" cy="64770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8" name="Line 18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8041133" y="2163159"/>
              <a:ext cx="0" cy="86360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8"/>
            <p:cNvSpPr>
              <a14:cpLocks xmlns:a14="http://schemas.microsoft.com/office/drawing/2010/main" noChangeShapeType="1"/>
            </p:cNvSpPr>
            <p:nvPr/>
          </p:nvSpPr>
          <p:spPr bwMode="auto">
            <a:xfrm flipH="1">
              <a:off x="8238803" y="2159801"/>
              <a:ext cx="5605" cy="108000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6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7676370" y="2165511"/>
              <a:ext cx="0" cy="43200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8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8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8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3" grpId="0" animBg="1" autoUpdateAnimBg="0"/>
      <p:bldP spid="17819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95536" y="116632"/>
            <a:ext cx="8496944" cy="2185214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3600" b="1" dirty="0">
                <a:latin typeface="Times New Roman" pitchFamily="18" charset="0"/>
              </a:rPr>
              <a:t>          </a:t>
            </a:r>
            <a:r>
              <a:rPr kumimoji="1" lang="zh-CN" altLang="en-US" sz="3200" b="1" dirty="0">
                <a:latin typeface="Times New Roman" pitchFamily="18" charset="0"/>
              </a:rPr>
              <a:t>市场上对某种产品每年需求量</a:t>
            </a:r>
            <a:r>
              <a:rPr kumimoji="1" lang="zh-CN" altLang="en-US" sz="3200" b="1" dirty="0" smtClean="0">
                <a:latin typeface="Times New Roman" pitchFamily="18" charset="0"/>
              </a:rPr>
              <a:t>为</a:t>
            </a:r>
            <a:r>
              <a:rPr kumimoji="1" lang="en-US" altLang="zh-CN" sz="3200" b="1" i="1" dirty="0" smtClean="0">
                <a:latin typeface="Times New Roman" pitchFamily="18" charset="0"/>
              </a:rPr>
              <a:t>X </a:t>
            </a:r>
            <a:r>
              <a:rPr kumimoji="1" lang="zh-CN" altLang="en-US" sz="3200" b="1" dirty="0">
                <a:latin typeface="Times New Roman" pitchFamily="18" charset="0"/>
              </a:rPr>
              <a:t>台，</a:t>
            </a:r>
            <a:r>
              <a:rPr kumimoji="1" lang="en-US" altLang="zh-CN" sz="3200" b="1" i="1" dirty="0">
                <a:latin typeface="Times New Roman" pitchFamily="18" charset="0"/>
              </a:rPr>
              <a:t>X ~ U </a:t>
            </a:r>
            <a:r>
              <a:rPr kumimoji="1" lang="en-US" altLang="zh-CN" sz="3200" b="1" dirty="0">
                <a:latin typeface="Times New Roman" pitchFamily="18" charset="0"/>
              </a:rPr>
              <a:t>[200,400], </a:t>
            </a:r>
            <a:r>
              <a:rPr kumimoji="1" lang="zh-CN" altLang="en-US" sz="3200" b="1" dirty="0">
                <a:latin typeface="Times New Roman" pitchFamily="18" charset="0"/>
              </a:rPr>
              <a:t>每出售一台可</a:t>
            </a:r>
            <a:r>
              <a:rPr kumimoji="1" lang="zh-CN" altLang="en-US" sz="3200" b="1" dirty="0" smtClean="0">
                <a:latin typeface="Times New Roman" pitchFamily="18" charset="0"/>
              </a:rPr>
              <a:t>赚</a:t>
            </a:r>
            <a:r>
              <a:rPr kumimoji="1" lang="en-US" altLang="zh-CN" sz="3200" b="1" dirty="0" smtClean="0">
                <a:latin typeface="Times New Roman" pitchFamily="18" charset="0"/>
              </a:rPr>
              <a:t>3</a:t>
            </a:r>
            <a:r>
              <a:rPr kumimoji="1" lang="zh-CN" altLang="en-US" sz="3200" b="1" dirty="0" smtClean="0">
                <a:latin typeface="Times New Roman" pitchFamily="18" charset="0"/>
              </a:rPr>
              <a:t>万元 </a:t>
            </a:r>
            <a:r>
              <a:rPr kumimoji="1" lang="en-US" altLang="zh-CN" sz="3200" b="1" dirty="0">
                <a:latin typeface="Times New Roman" pitchFamily="18" charset="0"/>
              </a:rPr>
              <a:t>, </a:t>
            </a:r>
            <a:r>
              <a:rPr kumimoji="1" lang="zh-CN" altLang="en-US" sz="3200" b="1" dirty="0">
                <a:latin typeface="Times New Roman" pitchFamily="18" charset="0"/>
              </a:rPr>
              <a:t>售不出去，则每台需保管费</a:t>
            </a:r>
            <a:r>
              <a:rPr kumimoji="1" lang="en-US" altLang="zh-CN" sz="3200" b="1" dirty="0" smtClean="0">
                <a:latin typeface="Times New Roman" pitchFamily="18" charset="0"/>
              </a:rPr>
              <a:t>1</a:t>
            </a:r>
            <a:r>
              <a:rPr kumimoji="1" lang="zh-CN" altLang="en-US" sz="3200" b="1" dirty="0" smtClean="0">
                <a:latin typeface="Times New Roman" pitchFamily="18" charset="0"/>
              </a:rPr>
              <a:t>万元</a:t>
            </a:r>
            <a:r>
              <a:rPr kumimoji="1" lang="zh-CN" altLang="en-US" sz="3200" b="1" dirty="0">
                <a:latin typeface="Times New Roman" pitchFamily="18" charset="0"/>
              </a:rPr>
              <a:t>，问应该组织多少货源</a:t>
            </a:r>
            <a:r>
              <a:rPr kumimoji="1" lang="en-US" altLang="zh-CN" sz="3200" b="1" dirty="0">
                <a:latin typeface="Times New Roman" pitchFamily="18" charset="0"/>
              </a:rPr>
              <a:t>, </a:t>
            </a:r>
            <a:r>
              <a:rPr kumimoji="1" lang="zh-CN" altLang="en-US" sz="3200" b="1" dirty="0">
                <a:latin typeface="Times New Roman" pitchFamily="18" charset="0"/>
              </a:rPr>
              <a:t>才能使</a:t>
            </a:r>
            <a:r>
              <a:rPr kumimoji="1" lang="zh-CN" altLang="en-US" sz="3200" b="1" dirty="0" smtClean="0">
                <a:latin typeface="Times New Roman" pitchFamily="18" charset="0"/>
              </a:rPr>
              <a:t>平均利润</a:t>
            </a:r>
            <a:r>
              <a:rPr kumimoji="1" lang="zh-CN" altLang="en-US" sz="3200" b="1" dirty="0">
                <a:latin typeface="Times New Roman" pitchFamily="18" charset="0"/>
              </a:rPr>
              <a:t>最大？</a:t>
            </a:r>
            <a:r>
              <a:rPr kumimoji="1" lang="zh-CN" altLang="en-US" sz="3600" b="1" dirty="0">
                <a:latin typeface="Times New Roman" pitchFamily="18" charset="0"/>
              </a:rPr>
              <a:t>     </a:t>
            </a:r>
            <a:endParaRPr kumimoji="1" lang="zh-CN" altLang="en-US" sz="3600" b="1" dirty="0">
              <a:latin typeface="Times New Roman" pitchFamily="18" charset="0"/>
            </a:endParaRPr>
          </a:p>
        </p:txBody>
      </p:sp>
      <p:sp>
        <p:nvSpPr>
          <p:cNvPr id="179203" name="Text Box 3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900113" y="2633043"/>
            <a:ext cx="5921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200" b="1">
                <a:latin typeface="Times New Roman" pitchFamily="18" charset="0"/>
                <a:ea typeface="黑体" pitchFamily="49" charset="-122"/>
              </a:rPr>
              <a:t>解</a:t>
            </a:r>
            <a:endParaRPr kumimoji="1" lang="zh-CN" altLang="en-US" sz="3200" b="1"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179204" name="Object 4"/>
          <p:cNvGraphicFramePr>
            <a:graphicFrameLocks noChangeAspect="1"/>
          </p:cNvGraphicFramePr>
          <p:nvPr/>
        </p:nvGraphicFramePr>
        <p:xfrm>
          <a:off x="2251075" y="2348880"/>
          <a:ext cx="5291138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6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075" y="2348880"/>
                        <a:ext cx="5291138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05" name="Text Box 5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127125" y="4358655"/>
            <a:ext cx="50069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200">
                <a:latin typeface="楷体_GB2312" pitchFamily="49" charset="-122"/>
                <a:ea typeface="楷体_GB2312" pitchFamily="49" charset="-122"/>
              </a:rPr>
              <a:t>设组织</a:t>
            </a:r>
            <a:r>
              <a:rPr kumimoji="1" lang="en-US" altLang="zh-CN" sz="3200" i="1">
                <a:latin typeface="Times New Roman" pitchFamily="18" charset="0"/>
                <a:ea typeface="楷体_GB2312" pitchFamily="49" charset="-122"/>
              </a:rPr>
              <a:t>n </a:t>
            </a:r>
            <a:r>
              <a:rPr kumimoji="1" lang="zh-CN" altLang="en-US" sz="3200">
                <a:latin typeface="楷体_GB2312" pitchFamily="49" charset="-122"/>
                <a:ea typeface="楷体_GB2312" pitchFamily="49" charset="-122"/>
              </a:rPr>
              <a:t>台货源</a:t>
            </a:r>
            <a:r>
              <a:rPr kumimoji="1" lang="en-US" altLang="zh-CN" sz="3200">
                <a:latin typeface="楷体_GB2312" pitchFamily="49" charset="-122"/>
                <a:ea typeface="楷体_GB2312" pitchFamily="49" charset="-122"/>
              </a:rPr>
              <a:t>, </a:t>
            </a:r>
            <a:r>
              <a:rPr kumimoji="1" lang="zh-CN" altLang="en-US" sz="3200">
                <a:latin typeface="楷体_GB2312" pitchFamily="49" charset="-122"/>
                <a:ea typeface="楷体_GB2312" pitchFamily="49" charset="-122"/>
              </a:rPr>
              <a:t>利润为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200" i="1">
                <a:latin typeface="Times New Roman" pitchFamily="18" charset="0"/>
                <a:ea typeface="楷体_GB2312" pitchFamily="49" charset="-122"/>
              </a:rPr>
              <a:t>Y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 </a:t>
            </a:r>
            <a:endParaRPr kumimoji="1" lang="en-US" altLang="zh-CN" sz="3600" i="1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79206" name="Text Box 6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127125" y="5095255"/>
            <a:ext cx="37353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显然，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200 ≤ </a:t>
            </a:r>
            <a:r>
              <a:rPr kumimoji="1" lang="en-US" altLang="zh-CN" sz="3200" i="1">
                <a:latin typeface="Times New Roman" pitchFamily="18" charset="0"/>
                <a:ea typeface="楷体_GB2312" pitchFamily="49" charset="-122"/>
              </a:rPr>
              <a:t>n 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≤</a:t>
            </a:r>
            <a:r>
              <a:rPr kumimoji="1" lang="en-US" altLang="zh-CN" sz="3200" i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400</a:t>
            </a:r>
            <a:endParaRPr kumimoji="1" lang="en-US" altLang="zh-CN" sz="32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79207" name="Text Box 7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539552" y="166623"/>
            <a:ext cx="1022350" cy="5794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200" b="1">
                <a:latin typeface="黑体" pitchFamily="49" charset="-122"/>
                <a:ea typeface="黑体" pitchFamily="49" charset="-122"/>
              </a:rPr>
              <a:t>应用</a:t>
            </a:r>
            <a:endParaRPr kumimoji="1" lang="zh-CN" altLang="en-US" sz="3600" b="1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9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9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9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9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2" grpId="0" autoUpdateAnimBg="0" build="p"/>
      <p:bldP spid="179203" grpId="0" autoUpdateAnimBg="0"/>
      <p:bldP spid="179205" grpId="0" autoUpdateAnimBg="0"/>
      <p:bldP spid="179206" grpId="0" autoUpdateAnimBg="0"/>
      <p:bldP spid="179207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226" name="Object 2"/>
          <p:cNvGraphicFramePr>
            <a:graphicFrameLocks noChangeAspect="1"/>
          </p:cNvGraphicFramePr>
          <p:nvPr/>
        </p:nvGraphicFramePr>
        <p:xfrm>
          <a:off x="2411413" y="1549574"/>
          <a:ext cx="4105275" cy="137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3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549574"/>
                        <a:ext cx="4105275" cy="1379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27" name="Object 3"/>
          <p:cNvGraphicFramePr>
            <a:graphicFrameLocks noChangeAspect="1"/>
          </p:cNvGraphicFramePr>
          <p:nvPr/>
        </p:nvGraphicFramePr>
        <p:xfrm>
          <a:off x="1403648" y="621346"/>
          <a:ext cx="15843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4" name="Equation" r:id="rId3" imgW="0" imgH="0" progId="Equation.DSMT4">
                  <p:embed/>
                </p:oleObj>
              </mc:Choice>
              <mc:Fallback>
                <p:oleObj name="Equation" r:id="rId3" imgW="0" imgH="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621346"/>
                        <a:ext cx="15843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28" name="Object 4"/>
          <p:cNvGraphicFramePr>
            <a:graphicFrameLocks noChangeAspect="1"/>
          </p:cNvGraphicFramePr>
          <p:nvPr/>
        </p:nvGraphicFramePr>
        <p:xfrm>
          <a:off x="1116013" y="2991024"/>
          <a:ext cx="424815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5" name="Equation" r:id="rId5" imgW="0" imgH="0" progId="Equation.3">
                  <p:embed/>
                </p:oleObj>
              </mc:Choice>
              <mc:Fallback>
                <p:oleObj name="Equation" r:id="rId5" imgW="0" imgH="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991024"/>
                        <a:ext cx="424815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29" name="Object 5"/>
          <p:cNvGraphicFramePr>
            <a:graphicFrameLocks noChangeAspect="1"/>
          </p:cNvGraphicFramePr>
          <p:nvPr/>
        </p:nvGraphicFramePr>
        <p:xfrm>
          <a:off x="2051050" y="3854624"/>
          <a:ext cx="5570538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6" name="Equation" r:id="rId7" imgW="0" imgH="0" progId="Equation.DSMT4">
                  <p:embed/>
                </p:oleObj>
              </mc:Choice>
              <mc:Fallback>
                <p:oleObj name="Equation" r:id="rId7" imgW="0" imgH="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854624"/>
                        <a:ext cx="5570538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30" name="Object 6"/>
          <p:cNvGraphicFramePr>
            <a:graphicFrameLocks noChangeAspect="1"/>
          </p:cNvGraphicFramePr>
          <p:nvPr/>
        </p:nvGraphicFramePr>
        <p:xfrm>
          <a:off x="2051050" y="4941168"/>
          <a:ext cx="5545138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7" name="公式" r:id="rId9" imgW="0" imgH="0" progId="Equation.3">
                  <p:embed/>
                </p:oleObj>
              </mc:Choice>
              <mc:Fallback>
                <p:oleObj name="公式" r:id="rId9" imgW="0" imgH="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941168"/>
                        <a:ext cx="5545138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3059832" y="82724"/>
          <a:ext cx="4075113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8" name="Equation" r:id="rId11" imgW="0" imgH="0" progId="Equation.DSMT4">
                  <p:embed/>
                </p:oleObj>
              </mc:Choice>
              <mc:Fallback>
                <p:oleObj name="Equation" r:id="rId11" imgW="0" imgH="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82724"/>
                        <a:ext cx="4075113" cy="146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915816" y="170037"/>
            <a:ext cx="8034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FF0000"/>
                </a:solidFill>
              </a:rPr>
              <a:t>？</a:t>
            </a:r>
            <a:endParaRPr lang="zh-CN" altLang="en-US" sz="4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0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0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80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8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8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250" name="Object 2"/>
          <p:cNvGraphicFramePr>
            <a:graphicFrameLocks noChangeAspect="1"/>
          </p:cNvGraphicFramePr>
          <p:nvPr/>
        </p:nvGraphicFramePr>
        <p:xfrm>
          <a:off x="1908175" y="332656"/>
          <a:ext cx="492760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75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32656"/>
                        <a:ext cx="4927600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51" name="Object 3"/>
          <p:cNvGraphicFramePr>
            <a:graphicFrameLocks noChangeAspect="1"/>
          </p:cNvGraphicFramePr>
          <p:nvPr/>
        </p:nvGraphicFramePr>
        <p:xfrm>
          <a:off x="3276600" y="1629643"/>
          <a:ext cx="639763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76" name="Equation" r:id="rId3" imgW="0" imgH="0" progId="Equation.3">
                  <p:embed/>
                </p:oleObj>
              </mc:Choice>
              <mc:Fallback>
                <p:oleObj name="Equation" r:id="rId3" imgW="0" imgH="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629643"/>
                        <a:ext cx="639763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252" name="Text Box 4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979613" y="3933106"/>
            <a:ext cx="4759325" cy="6413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故 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n=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350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时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,  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E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Y 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最大</a:t>
            </a:r>
            <a:endParaRPr kumimoji="1" lang="zh-CN" altLang="en-US" sz="3600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81253" name="Rectangle 5"/>
          <p:cNvSpPr>
            <a14:cpLocks xmlns:a14="http://schemas.microsoft.com/office/drawing/2010/main" noChangeArrowheads="1"/>
          </p:cNvSpPr>
          <p:nvPr/>
        </p:nvSpPr>
        <p:spPr bwMode="auto">
          <a:xfrm>
            <a:off x="3132138" y="2853606"/>
            <a:ext cx="14065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3600" i="1">
                <a:latin typeface="Times New Roman" pitchFamily="18" charset="0"/>
              </a:rPr>
              <a:t>n=</a:t>
            </a:r>
            <a:r>
              <a:rPr kumimoji="1" lang="en-US" altLang="zh-CN" sz="3600">
                <a:latin typeface="Times New Roman" pitchFamily="18" charset="0"/>
              </a:rPr>
              <a:t>350</a:t>
            </a:r>
            <a:endParaRPr kumimoji="1" lang="en-US" altLang="zh-CN" sz="36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8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2" grpId="0"/>
      <p:bldP spid="18125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35485" y="44624"/>
            <a:ext cx="6569747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kumimoji="1" sz="4000" b="1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/>
            </a:lvl2pPr>
            <a:lvl3pPr marL="1143000" indent="-228600" eaLnBrk="0" hangingPunct="0">
              <a:defRPr/>
            </a:lvl3pPr>
            <a:lvl4pPr marL="1600200" indent="-228600" eaLnBrk="0" hangingPunct="0">
              <a:defRPr/>
            </a:lvl4pPr>
            <a:lvl5pPr marL="2057400" indent="-228600" eaLnBrk="0" hangingPunct="0">
              <a:defRPr/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/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/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/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/>
            </a:lvl9pPr>
          </a:lstStyle>
          <a:p>
            <a:r>
              <a:rPr lang="en-US" altLang="zh-CN" dirty="0"/>
              <a:t>3. </a:t>
            </a:r>
            <a:r>
              <a:rPr lang="zh-CN" altLang="en-US" dirty="0"/>
              <a:t>数学期望的</a:t>
            </a:r>
            <a:r>
              <a:rPr lang="zh-CN" altLang="en-US" dirty="0" smtClean="0"/>
              <a:t>性质</a:t>
            </a:r>
            <a:r>
              <a:rPr lang="en-US" altLang="zh-CN" smtClean="0"/>
              <a:t>Properties</a:t>
            </a:r>
            <a:endParaRPr lang="zh-CN" altLang="en-US" dirty="0"/>
          </a:p>
        </p:txBody>
      </p:sp>
      <p:sp>
        <p:nvSpPr>
          <p:cNvPr id="182275" name="Rectangle 3"/>
          <p:cNvSpPr>
            <a14:cpLocks xmlns:a14="http://schemas.microsoft.com/office/drawing/2010/main" noChangeArrowheads="1"/>
          </p:cNvSpPr>
          <p:nvPr/>
        </p:nvSpPr>
        <p:spPr bwMode="auto">
          <a:xfrm>
            <a:off x="609600" y="908720"/>
            <a:ext cx="7848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3200" b="1">
                <a:latin typeface="Times New Roman" pitchFamily="18" charset="0"/>
              </a:rPr>
              <a:t>   (1) </a:t>
            </a:r>
            <a:r>
              <a:rPr kumimoji="1" lang="zh-CN" altLang="en-US" sz="3200" b="1">
                <a:latin typeface="Times New Roman" pitchFamily="18" charset="0"/>
              </a:rPr>
              <a:t>设</a:t>
            </a:r>
            <a:r>
              <a:rPr kumimoji="1" lang="en-US" altLang="zh-CN" sz="3200" b="1" i="1">
                <a:latin typeface="Times New Roman" pitchFamily="18" charset="0"/>
              </a:rPr>
              <a:t>C</a:t>
            </a:r>
            <a:r>
              <a:rPr kumimoji="1" lang="zh-CN" altLang="en-US" sz="3200" b="1">
                <a:latin typeface="Times New Roman" pitchFamily="18" charset="0"/>
              </a:rPr>
              <a:t>是常数，则</a:t>
            </a:r>
            <a:r>
              <a:rPr kumimoji="1" lang="en-US" altLang="zh-CN" sz="3200" b="1" i="1">
                <a:latin typeface="Times New Roman" pitchFamily="18" charset="0"/>
              </a:rPr>
              <a:t>E</a:t>
            </a:r>
            <a:r>
              <a:rPr kumimoji="1" lang="en-US" altLang="zh-CN" sz="3200" b="1">
                <a:latin typeface="Times New Roman" pitchFamily="18" charset="0"/>
              </a:rPr>
              <a:t>(</a:t>
            </a:r>
            <a:r>
              <a:rPr kumimoji="1" lang="en-US" altLang="zh-CN" sz="3200" b="1" i="1">
                <a:latin typeface="Times New Roman" pitchFamily="18" charset="0"/>
              </a:rPr>
              <a:t>C</a:t>
            </a:r>
            <a:r>
              <a:rPr kumimoji="1" lang="en-US" altLang="zh-CN" sz="3200" b="1">
                <a:latin typeface="Times New Roman" pitchFamily="18" charset="0"/>
              </a:rPr>
              <a:t>)=</a:t>
            </a:r>
            <a:r>
              <a:rPr kumimoji="1" lang="en-US" altLang="zh-CN" sz="3200" b="1" i="1">
                <a:latin typeface="Times New Roman" pitchFamily="18" charset="0"/>
              </a:rPr>
              <a:t>C</a:t>
            </a:r>
            <a:r>
              <a:rPr kumimoji="1" lang="en-US" altLang="zh-CN" sz="3200" b="1">
                <a:latin typeface="Times New Roman" pitchFamily="18" charset="0"/>
              </a:rPr>
              <a:t>;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82276" name="Rectangle 4"/>
          <p:cNvSpPr>
            <a14:cpLocks xmlns:a14="http://schemas.microsoft.com/office/drawing/2010/main" noChangeArrowheads="1"/>
          </p:cNvSpPr>
          <p:nvPr/>
        </p:nvSpPr>
        <p:spPr bwMode="auto">
          <a:xfrm>
            <a:off x="467544" y="2924944"/>
            <a:ext cx="77041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3200" b="1" dirty="0">
                <a:latin typeface="Times New Roman" pitchFamily="18" charset="0"/>
              </a:rPr>
              <a:t>    (4) </a:t>
            </a:r>
            <a:r>
              <a:rPr kumimoji="1" lang="zh-CN" altLang="en-US" sz="3200" b="1" dirty="0">
                <a:latin typeface="Times New Roman" pitchFamily="18" charset="0"/>
              </a:rPr>
              <a:t>设</a:t>
            </a:r>
            <a:r>
              <a:rPr kumimoji="1" lang="en-US" altLang="zh-CN" sz="3200" b="1" i="1" dirty="0">
                <a:latin typeface="Times New Roman" pitchFamily="18" charset="0"/>
              </a:rPr>
              <a:t>X</a:t>
            </a:r>
            <a:r>
              <a:rPr kumimoji="1" lang="zh-CN" altLang="en-US" sz="3200" b="1" dirty="0">
                <a:latin typeface="Times New Roman" pitchFamily="18" charset="0"/>
              </a:rPr>
              <a:t>、</a:t>
            </a:r>
            <a:r>
              <a:rPr kumimoji="1" lang="en-US" altLang="zh-CN" sz="3200" b="1" i="1" dirty="0">
                <a:latin typeface="Times New Roman" pitchFamily="18" charset="0"/>
              </a:rPr>
              <a:t>Y</a:t>
            </a:r>
            <a:r>
              <a:rPr kumimoji="1" lang="zh-CN" altLang="en-US" sz="3200" b="1" dirty="0">
                <a:latin typeface="Times New Roman" pitchFamily="18" charset="0"/>
              </a:rPr>
              <a:t>独立，则 </a:t>
            </a:r>
            <a:r>
              <a:rPr kumimoji="1" lang="en-US" altLang="zh-CN" sz="3200" b="1" i="1" dirty="0">
                <a:latin typeface="Times New Roman" pitchFamily="18" charset="0"/>
              </a:rPr>
              <a:t>E</a:t>
            </a:r>
            <a:r>
              <a:rPr kumimoji="1" lang="en-US" altLang="zh-CN" sz="3200" b="1" dirty="0"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latin typeface="Times New Roman" pitchFamily="18" charset="0"/>
              </a:rPr>
              <a:t>XY</a:t>
            </a:r>
            <a:r>
              <a:rPr kumimoji="1" lang="en-US" altLang="zh-CN" sz="3200" b="1" dirty="0">
                <a:latin typeface="Times New Roman" pitchFamily="18" charset="0"/>
              </a:rPr>
              <a:t>)=</a:t>
            </a:r>
            <a:r>
              <a:rPr kumimoji="1" lang="en-US" altLang="zh-CN" sz="3200" b="1" i="1" dirty="0">
                <a:latin typeface="Times New Roman" pitchFamily="18" charset="0"/>
              </a:rPr>
              <a:t>E</a:t>
            </a:r>
            <a:r>
              <a:rPr kumimoji="1" lang="en-US" altLang="zh-CN" sz="3200" b="1" dirty="0"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latin typeface="Times New Roman" pitchFamily="18" charset="0"/>
              </a:rPr>
              <a:t>X</a:t>
            </a:r>
            <a:r>
              <a:rPr kumimoji="1" lang="en-US" altLang="zh-CN" sz="3200" b="1" dirty="0">
                <a:latin typeface="Times New Roman" pitchFamily="18" charset="0"/>
              </a:rPr>
              <a:t>)</a:t>
            </a:r>
            <a:r>
              <a:rPr kumimoji="1" lang="en-US" altLang="zh-CN" sz="3200" b="1" i="1" dirty="0">
                <a:latin typeface="Times New Roman" pitchFamily="18" charset="0"/>
              </a:rPr>
              <a:t>E</a:t>
            </a:r>
            <a:r>
              <a:rPr kumimoji="1" lang="en-US" altLang="zh-CN" sz="3200" b="1" dirty="0"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latin typeface="Times New Roman" pitchFamily="18" charset="0"/>
              </a:rPr>
              <a:t>Y</a:t>
            </a:r>
            <a:r>
              <a:rPr kumimoji="1" lang="en-US" altLang="zh-CN" sz="3200" b="1" dirty="0">
                <a:latin typeface="Times New Roman" pitchFamily="18" charset="0"/>
              </a:rPr>
              <a:t>).</a:t>
            </a:r>
            <a:endParaRPr kumimoji="1" lang="en-US" altLang="zh-CN" sz="2400" dirty="0">
              <a:latin typeface="Times New Roman" pitchFamily="18" charset="0"/>
            </a:endParaRPr>
          </a:p>
        </p:txBody>
      </p:sp>
      <p:sp>
        <p:nvSpPr>
          <p:cNvPr id="182277" name="Rectangle 5"/>
          <p:cNvSpPr>
            <a14:cpLocks xmlns:a14="http://schemas.microsoft.com/office/drawing/2010/main" noChangeArrowheads="1"/>
          </p:cNvSpPr>
          <p:nvPr/>
        </p:nvSpPr>
        <p:spPr bwMode="auto">
          <a:xfrm>
            <a:off x="611832" y="1556792"/>
            <a:ext cx="7848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3200" b="1" dirty="0">
                <a:latin typeface="Times New Roman" pitchFamily="18" charset="0"/>
              </a:rPr>
              <a:t>   (2) </a:t>
            </a:r>
            <a:r>
              <a:rPr kumimoji="1" lang="zh-CN" altLang="en-US" sz="3200" b="1" dirty="0">
                <a:latin typeface="Times New Roman" pitchFamily="18" charset="0"/>
              </a:rPr>
              <a:t>若</a:t>
            </a:r>
            <a:r>
              <a:rPr kumimoji="1" lang="en-US" altLang="zh-CN" sz="3200" b="1" i="1" dirty="0">
                <a:latin typeface="Times New Roman" pitchFamily="18" charset="0"/>
              </a:rPr>
              <a:t>C</a:t>
            </a:r>
            <a:r>
              <a:rPr kumimoji="1" lang="zh-CN" altLang="en-US" sz="3200" b="1" dirty="0">
                <a:latin typeface="Times New Roman" pitchFamily="18" charset="0"/>
              </a:rPr>
              <a:t>是常数，则</a:t>
            </a:r>
            <a:r>
              <a:rPr kumimoji="1" lang="en-US" altLang="zh-CN" sz="3200" b="1" i="1" dirty="0">
                <a:latin typeface="Times New Roman" pitchFamily="18" charset="0"/>
              </a:rPr>
              <a:t>E</a:t>
            </a:r>
            <a:r>
              <a:rPr kumimoji="1" lang="en-US" altLang="zh-CN" sz="3200" b="1" dirty="0"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latin typeface="Times New Roman" pitchFamily="18" charset="0"/>
              </a:rPr>
              <a:t>CX</a:t>
            </a:r>
            <a:r>
              <a:rPr kumimoji="1" lang="en-US" altLang="zh-CN" sz="3200" b="1" dirty="0">
                <a:latin typeface="Times New Roman" pitchFamily="18" charset="0"/>
              </a:rPr>
              <a:t>)=</a:t>
            </a:r>
            <a:r>
              <a:rPr kumimoji="1" lang="en-US" altLang="zh-CN" sz="3200" b="1" i="1" dirty="0">
                <a:latin typeface="Times New Roman" pitchFamily="18" charset="0"/>
              </a:rPr>
              <a:t>CE</a:t>
            </a:r>
            <a:r>
              <a:rPr kumimoji="1" lang="en-US" altLang="zh-CN" sz="3200" b="1" dirty="0"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latin typeface="Times New Roman" pitchFamily="18" charset="0"/>
              </a:rPr>
              <a:t>X</a:t>
            </a:r>
            <a:r>
              <a:rPr kumimoji="1" lang="en-US" altLang="zh-CN" sz="3200" b="1" dirty="0">
                <a:latin typeface="Times New Roman" pitchFamily="18" charset="0"/>
              </a:rPr>
              <a:t>);</a:t>
            </a:r>
            <a:endParaRPr kumimoji="1" lang="en-US" altLang="zh-CN" sz="3200" b="1" dirty="0">
              <a:latin typeface="Times New Roman" pitchFamily="18" charset="0"/>
            </a:endParaRPr>
          </a:p>
        </p:txBody>
      </p:sp>
      <p:sp>
        <p:nvSpPr>
          <p:cNvPr id="182278" name="Rectangle 6"/>
          <p:cNvSpPr>
            <a14:cpLocks xmlns:a14="http://schemas.microsoft.com/office/drawing/2010/main" noChangeArrowheads="1"/>
          </p:cNvSpPr>
          <p:nvPr/>
        </p:nvSpPr>
        <p:spPr bwMode="auto">
          <a:xfrm>
            <a:off x="611188" y="2204864"/>
            <a:ext cx="57610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3200" b="1">
                <a:latin typeface="Times New Roman" pitchFamily="18" charset="0"/>
              </a:rPr>
              <a:t>   (3) </a:t>
            </a:r>
            <a:r>
              <a:rPr kumimoji="1" lang="en-US" altLang="zh-CN" sz="3200" b="1" i="1">
                <a:latin typeface="Times New Roman" pitchFamily="18" charset="0"/>
              </a:rPr>
              <a:t>E</a:t>
            </a:r>
            <a:r>
              <a:rPr kumimoji="1" lang="en-US" altLang="zh-CN" sz="3200" b="1">
                <a:latin typeface="Times New Roman" pitchFamily="18" charset="0"/>
              </a:rPr>
              <a:t>(</a:t>
            </a:r>
            <a:r>
              <a:rPr kumimoji="1" lang="en-US" altLang="zh-CN" sz="3200" b="1" i="1">
                <a:latin typeface="Times New Roman" pitchFamily="18" charset="0"/>
              </a:rPr>
              <a:t>X</a:t>
            </a:r>
            <a:r>
              <a:rPr kumimoji="1" lang="en-US" altLang="zh-CN" sz="3200" b="1">
                <a:latin typeface="Times New Roman" pitchFamily="18" charset="0"/>
              </a:rPr>
              <a:t>+</a:t>
            </a:r>
            <a:r>
              <a:rPr kumimoji="1" lang="en-US" altLang="zh-CN" sz="3200" b="1" i="1">
                <a:latin typeface="Times New Roman" pitchFamily="18" charset="0"/>
              </a:rPr>
              <a:t>Y</a:t>
            </a:r>
            <a:r>
              <a:rPr kumimoji="1" lang="en-US" altLang="zh-CN" sz="3200" b="1">
                <a:latin typeface="Times New Roman" pitchFamily="18" charset="0"/>
              </a:rPr>
              <a:t>) =</a:t>
            </a:r>
            <a:r>
              <a:rPr kumimoji="1" lang="en-US" altLang="zh-CN" sz="3200" b="1" i="1">
                <a:latin typeface="Times New Roman" pitchFamily="18" charset="0"/>
              </a:rPr>
              <a:t> E</a:t>
            </a:r>
            <a:r>
              <a:rPr kumimoji="1" lang="en-US" altLang="zh-CN" sz="3200" b="1">
                <a:latin typeface="Times New Roman" pitchFamily="18" charset="0"/>
              </a:rPr>
              <a:t>(</a:t>
            </a:r>
            <a:r>
              <a:rPr kumimoji="1" lang="en-US" altLang="zh-CN" sz="3200" b="1" i="1">
                <a:latin typeface="Times New Roman" pitchFamily="18" charset="0"/>
              </a:rPr>
              <a:t>X</a:t>
            </a:r>
            <a:r>
              <a:rPr kumimoji="1" lang="en-US" altLang="zh-CN" sz="3200" b="1">
                <a:latin typeface="Times New Roman" pitchFamily="18" charset="0"/>
              </a:rPr>
              <a:t>)+</a:t>
            </a:r>
            <a:r>
              <a:rPr kumimoji="1" lang="en-US" altLang="zh-CN" sz="3200" b="1" i="1">
                <a:latin typeface="Times New Roman" pitchFamily="18" charset="0"/>
              </a:rPr>
              <a:t>E</a:t>
            </a:r>
            <a:r>
              <a:rPr kumimoji="1" lang="en-US" altLang="zh-CN" sz="3200" b="1">
                <a:latin typeface="Times New Roman" pitchFamily="18" charset="0"/>
              </a:rPr>
              <a:t>(</a:t>
            </a:r>
            <a:r>
              <a:rPr kumimoji="1" lang="en-US" altLang="zh-CN" sz="3200" b="1" i="1">
                <a:latin typeface="Times New Roman" pitchFamily="18" charset="0"/>
              </a:rPr>
              <a:t>Y</a:t>
            </a:r>
            <a:r>
              <a:rPr kumimoji="1" lang="en-US" altLang="zh-CN" sz="3200" b="1">
                <a:latin typeface="Times New Roman" pitchFamily="18" charset="0"/>
              </a:rPr>
              <a:t>);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82279" name="AutoShape 7"/>
          <p:cNvSpPr>
            <a14:cpLocks xmlns:a14="http://schemas.microsoft.com/office/drawing/2010/main" noChangeArrowheads="1"/>
          </p:cNvSpPr>
          <p:nvPr/>
        </p:nvSpPr>
        <p:spPr bwMode="auto">
          <a:xfrm>
            <a:off x="4932362" y="3606726"/>
            <a:ext cx="3960117" cy="903312"/>
          </a:xfrm>
          <a:prstGeom prst="wedgeRectCallout">
            <a:avLst>
              <a:gd name="adj1" fmla="val -53833"/>
              <a:gd name="adj2" fmla="val -7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15000"/>
              </a:lnSpc>
            </a:pPr>
            <a:r>
              <a:rPr kumimoji="1" lang="zh-CN" altLang="en-US" sz="2400" b="1">
                <a:latin typeface="Times New Roman" pitchFamily="18" charset="0"/>
              </a:rPr>
              <a:t>注意</a:t>
            </a:r>
            <a:r>
              <a:rPr kumimoji="1" lang="en-US" altLang="zh-CN" sz="2400" b="1">
                <a:latin typeface="Times New Roman" pitchFamily="18" charset="0"/>
              </a:rPr>
              <a:t>:</a:t>
            </a:r>
            <a:r>
              <a:rPr kumimoji="1" lang="zh-CN" altLang="en-US" sz="2400" b="1">
                <a:latin typeface="Times New Roman" pitchFamily="18" charset="0"/>
              </a:rPr>
              <a:t>由</a:t>
            </a:r>
            <a:r>
              <a:rPr kumimoji="1" lang="en-US" altLang="zh-CN" sz="2400" b="1" i="1">
                <a:latin typeface="Times New Roman" pitchFamily="18" charset="0"/>
              </a:rPr>
              <a:t>E</a:t>
            </a:r>
            <a:r>
              <a:rPr kumimoji="1" lang="en-US" altLang="zh-CN" sz="2400" b="1">
                <a:latin typeface="Times New Roman" pitchFamily="18" charset="0"/>
              </a:rPr>
              <a:t>(</a:t>
            </a:r>
            <a:r>
              <a:rPr kumimoji="1" lang="en-US" altLang="zh-CN" sz="2400" b="1" i="1">
                <a:latin typeface="Times New Roman" pitchFamily="18" charset="0"/>
              </a:rPr>
              <a:t>XY</a:t>
            </a:r>
            <a:r>
              <a:rPr kumimoji="1" lang="en-US" altLang="zh-CN" sz="2400" b="1">
                <a:latin typeface="Times New Roman" pitchFamily="18" charset="0"/>
              </a:rPr>
              <a:t>)=</a:t>
            </a:r>
            <a:r>
              <a:rPr kumimoji="1" lang="en-US" altLang="zh-CN" sz="2400" b="1" i="1">
                <a:latin typeface="Times New Roman" pitchFamily="18" charset="0"/>
              </a:rPr>
              <a:t>E</a:t>
            </a:r>
            <a:r>
              <a:rPr kumimoji="1" lang="en-US" altLang="zh-CN" sz="2400" b="1">
                <a:latin typeface="Times New Roman" pitchFamily="18" charset="0"/>
              </a:rPr>
              <a:t>(</a:t>
            </a:r>
            <a:r>
              <a:rPr kumimoji="1" lang="en-US" altLang="zh-CN" sz="2400" b="1" i="1">
                <a:latin typeface="Times New Roman" pitchFamily="18" charset="0"/>
              </a:rPr>
              <a:t>X</a:t>
            </a:r>
            <a:r>
              <a:rPr kumimoji="1" lang="en-US" altLang="zh-CN" sz="2400" b="1">
                <a:latin typeface="Times New Roman" pitchFamily="18" charset="0"/>
              </a:rPr>
              <a:t>)</a:t>
            </a:r>
            <a:r>
              <a:rPr kumimoji="1" lang="en-US" altLang="zh-CN" sz="2400" b="1" i="1">
                <a:latin typeface="Times New Roman" pitchFamily="18" charset="0"/>
              </a:rPr>
              <a:t>E</a:t>
            </a:r>
            <a:r>
              <a:rPr kumimoji="1" lang="en-US" altLang="zh-CN" sz="2400" b="1">
                <a:latin typeface="Times New Roman" pitchFamily="18" charset="0"/>
              </a:rPr>
              <a:t>(</a:t>
            </a:r>
            <a:r>
              <a:rPr kumimoji="1" lang="en-US" altLang="zh-CN" sz="2400" b="1" i="1">
                <a:latin typeface="Times New Roman" pitchFamily="18" charset="0"/>
              </a:rPr>
              <a:t>Y</a:t>
            </a:r>
            <a:r>
              <a:rPr kumimoji="1" lang="en-US" altLang="zh-CN" sz="2400" b="1">
                <a:latin typeface="Times New Roman" pitchFamily="18" charset="0"/>
              </a:rPr>
              <a:t>)</a:t>
            </a:r>
            <a:endParaRPr kumimoji="1" lang="en-US" altLang="zh-CN" sz="2400" b="1">
              <a:latin typeface="Times New Roman" pitchFamily="18" charset="0"/>
            </a:endParaRPr>
          </a:p>
          <a:p>
            <a:pPr algn="ctr" eaLnBrk="1" hangingPunct="1">
              <a:lnSpc>
                <a:spcPct val="115000"/>
              </a:lnSpc>
            </a:pPr>
            <a:r>
              <a:rPr kumimoji="1" lang="zh-CN" altLang="en-US" sz="2400" b="1">
                <a:latin typeface="Times New Roman" pitchFamily="18" charset="0"/>
              </a:rPr>
              <a:t>不一定能推出</a:t>
            </a:r>
            <a:r>
              <a:rPr kumimoji="1" lang="en-US" altLang="zh-CN" sz="2400" b="1" i="1">
                <a:latin typeface="Times New Roman" pitchFamily="18" charset="0"/>
              </a:rPr>
              <a:t>X</a:t>
            </a:r>
            <a:r>
              <a:rPr kumimoji="1" lang="en-US" altLang="zh-CN" sz="2400" b="1">
                <a:latin typeface="Times New Roman" pitchFamily="18" charset="0"/>
              </a:rPr>
              <a:t>,</a:t>
            </a:r>
            <a:r>
              <a:rPr kumimoji="1" lang="en-US" altLang="zh-CN" sz="2400" b="1" i="1">
                <a:latin typeface="Times New Roman" pitchFamily="18" charset="0"/>
              </a:rPr>
              <a:t>Y</a:t>
            </a:r>
            <a:r>
              <a:rPr kumimoji="1" lang="zh-CN" altLang="en-US" sz="2400" b="1">
                <a:latin typeface="Times New Roman" pitchFamily="18" charset="0"/>
              </a:rPr>
              <a:t>独立</a:t>
            </a:r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0" name="Rectangle 3"/>
          <p:cNvSpPr txBox="1">
            <a14:cpLocks xmlns:a14="http://schemas.microsoft.com/office/drawing/2010/main" noChangeArrowheads="1"/>
          </p:cNvSpPr>
          <p:nvPr/>
        </p:nvSpPr>
        <p:spPr>
          <a:xfrm>
            <a:off x="976064" y="4582046"/>
            <a:ext cx="7772400" cy="121487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>
                <a:srgbClr val="6666FF"/>
              </a:buClr>
              <a:buNone/>
            </a:pPr>
            <a:r>
              <a:rPr lang="en-US" altLang="zh-CN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(5) </a:t>
            </a:r>
            <a:r>
              <a:rPr lang="zh-CN" altLang="zh-CN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若</a:t>
            </a:r>
            <a:r>
              <a:rPr lang="zh-CN" altLang="zh-CN" b="1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E</a:t>
            </a:r>
            <a:r>
              <a:rPr lang="zh-CN" altLang="zh-CN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(</a:t>
            </a:r>
            <a:r>
              <a:rPr lang="zh-CN" altLang="zh-CN" b="1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X</a:t>
            </a:r>
            <a:r>
              <a:rPr lang="zh-CN" altLang="zh-CN" b="1" baseline="30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2</a:t>
            </a:r>
            <a:r>
              <a:rPr lang="zh-CN" altLang="zh-CN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)，</a:t>
            </a:r>
            <a:r>
              <a:rPr lang="zh-CN" altLang="zh-CN" b="1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E</a:t>
            </a:r>
            <a:r>
              <a:rPr lang="zh-CN" altLang="zh-CN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(</a:t>
            </a:r>
            <a:r>
              <a:rPr lang="zh-CN" altLang="zh-CN" b="1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Y</a:t>
            </a:r>
            <a:r>
              <a:rPr lang="zh-CN" altLang="zh-CN" b="1" baseline="30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2</a:t>
            </a:r>
            <a:r>
              <a:rPr lang="zh-CN" altLang="zh-CN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)存在，则</a:t>
            </a:r>
            <a:endParaRPr lang="zh-CN" altLang="zh-CN" b="1" dirty="0" smtClean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algn="ctr" fontAlgn="auto">
              <a:spcAft>
                <a:spcPts val="0"/>
              </a:spcAft>
              <a:buClr>
                <a:srgbClr val="6666FF"/>
              </a:buClr>
              <a:buFont typeface="Wingdings" charset="2"/>
              <a:buNone/>
            </a:pPr>
            <a:r>
              <a:rPr lang="zh-CN" altLang="zh-CN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[</a:t>
            </a:r>
            <a:r>
              <a:rPr lang="zh-CN" altLang="zh-CN" b="1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E</a:t>
            </a:r>
            <a:r>
              <a:rPr lang="zh-CN" altLang="zh-CN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(</a:t>
            </a:r>
            <a:r>
              <a:rPr lang="zh-CN" altLang="zh-CN" b="1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XY</a:t>
            </a:r>
            <a:r>
              <a:rPr lang="zh-CN" altLang="zh-CN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)]</a:t>
            </a:r>
            <a:r>
              <a:rPr lang="zh-CN" altLang="zh-CN" b="1" baseline="30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2</a:t>
            </a:r>
            <a:r>
              <a:rPr lang="zh-CN" altLang="zh-CN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Arial" charset="0"/>
              </a:rPr>
              <a:t>≤</a:t>
            </a:r>
            <a:r>
              <a:rPr lang="zh-CN" altLang="zh-CN" b="1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E</a:t>
            </a:r>
            <a:r>
              <a:rPr lang="zh-CN" altLang="zh-CN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(</a:t>
            </a:r>
            <a:r>
              <a:rPr lang="zh-CN" altLang="zh-CN" b="1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X</a:t>
            </a:r>
            <a:r>
              <a:rPr lang="zh-CN" altLang="zh-CN" b="1" baseline="30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2</a:t>
            </a:r>
            <a:r>
              <a:rPr lang="zh-CN" altLang="zh-CN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)</a:t>
            </a:r>
            <a:r>
              <a:rPr lang="zh-CN" altLang="zh-CN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宋体" charset="-122"/>
              </a:rPr>
              <a:t>•</a:t>
            </a:r>
            <a:r>
              <a:rPr lang="zh-CN" altLang="zh-CN" b="1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E</a:t>
            </a:r>
            <a:r>
              <a:rPr lang="zh-CN" altLang="zh-CN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(</a:t>
            </a:r>
            <a:r>
              <a:rPr lang="zh-CN" altLang="zh-CN" b="1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Y</a:t>
            </a:r>
            <a:r>
              <a:rPr lang="zh-CN" altLang="zh-CN" b="1" baseline="30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2</a:t>
            </a:r>
            <a:r>
              <a:rPr lang="zh-CN" altLang="zh-CN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)</a:t>
            </a:r>
            <a:endParaRPr lang="zh-CN" altLang="zh-CN" b="1" dirty="0" smtClean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4" grpId="0" animBg="1" autoUpdateAnimBg="0"/>
      <p:bldP spid="182275" grpId="0" autoUpdateAnimBg="0"/>
      <p:bldP spid="182276" grpId="0" autoUpdateAnimBg="0"/>
      <p:bldP spid="182277" grpId="0" autoUpdateAnimBg="0"/>
      <p:bldP spid="182278" grpId="0" autoUpdateAnimBg="0"/>
      <p:bldP spid="182279" grpId="0" animBg="1" autoUpdateAnimBg="0"/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14:cpLocks xmlns:a14="http://schemas.microsoft.com/office/drawing/2010/main" noGrp="1" noChangeArrowheads="1"/>
          </p:cNvSpPr>
          <p:nvPr>
            <p:ph type="title" idx="4294967295"/>
          </p:nvPr>
        </p:nvSpPr>
        <p:spPr>
          <a:xfrm>
            <a:off x="255984" y="84167"/>
            <a:ext cx="2587824" cy="65881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 eaLnBrk="1" hangingPunct="1"/>
            <a:r>
              <a:rPr lang="en-US" altLang="zh-CN" sz="3200" b="1" dirty="0" smtClean="0">
                <a:solidFill>
                  <a:srgbClr val="0000FF"/>
                </a:solidFill>
                <a:latin typeface="Times New Roman" pitchFamily="18" charset="0"/>
              </a:rPr>
              <a:t>性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itchFamily="18" charset="0"/>
              </a:rPr>
              <a:t>质的证明</a:t>
            </a:r>
            <a:endParaRPr lang="zh-CN" altLang="en-US" sz="3200" b="1" dirty="0" smtClean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22531" name="Rectangle 3"/>
          <p:cNvSpPr>
            <a14:cpLocks xmlns:a14="http://schemas.microsoft.com/office/drawing/2010/main" noGrp="1" noChangeArrowheads="1"/>
          </p:cNvSpPr>
          <p:nvPr>
            <p:ph type="body" sz="half" idx="4294967295"/>
          </p:nvPr>
        </p:nvSpPr>
        <p:spPr>
          <a:xfrm>
            <a:off x="395536" y="947345"/>
            <a:ext cx="7632700" cy="2017142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lang="zh-CN" altLang="zh-CN" b="1" dirty="0" smtClean="0">
                <a:solidFill>
                  <a:srgbClr val="0000FF"/>
                </a:solidFill>
                <a:latin typeface="Times New Roman" pitchFamily="18" charset="0"/>
              </a:rPr>
              <a:t>1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</a:rPr>
              <a:t>) </a:t>
            </a:r>
            <a:r>
              <a:rPr lang="zh-CN" altLang="zh-CN" b="1" i="1" dirty="0" smtClean="0">
                <a:solidFill>
                  <a:srgbClr val="0000FF"/>
                </a:solidFill>
                <a:latin typeface="Times New Roman" pitchFamily="18" charset="0"/>
              </a:rPr>
              <a:t>E</a:t>
            </a:r>
            <a:r>
              <a:rPr lang="zh-CN" altLang="zh-CN" b="1" dirty="0" smtClean="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lang="zh-CN" altLang="zh-CN" b="1" i="1" dirty="0" smtClean="0">
                <a:solidFill>
                  <a:srgbClr val="0000FF"/>
                </a:solidFill>
                <a:latin typeface="Times New Roman" pitchFamily="18" charset="0"/>
              </a:rPr>
              <a:t>C</a:t>
            </a:r>
            <a:r>
              <a:rPr lang="zh-CN" altLang="zh-CN" b="1" dirty="0" smtClean="0">
                <a:solidFill>
                  <a:srgbClr val="0000FF"/>
                </a:solidFill>
                <a:latin typeface="Times New Roman" pitchFamily="18" charset="0"/>
              </a:rPr>
              <a:t>)=</a:t>
            </a:r>
            <a:r>
              <a:rPr lang="zh-CN" altLang="zh-CN" b="1" i="1" dirty="0" smtClean="0">
                <a:solidFill>
                  <a:srgbClr val="0000FF"/>
                </a:solidFill>
                <a:latin typeface="Times New Roman" pitchFamily="18" charset="0"/>
              </a:rPr>
              <a:t>C</a:t>
            </a:r>
            <a:endParaRPr lang="zh-CN" altLang="zh-CN" b="1" i="1" dirty="0" smtClean="0">
              <a:solidFill>
                <a:srgbClr val="0000FF"/>
              </a:solidFill>
              <a:latin typeface="Times New Roman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zh-CN" altLang="zh-CN" sz="2800" dirty="0" smtClean="0">
                <a:latin typeface="Times New Roman" pitchFamily="18" charset="0"/>
              </a:rPr>
              <a:t>    常数</a:t>
            </a:r>
            <a:r>
              <a:rPr lang="zh-CN" altLang="zh-CN" sz="2800" i="1" dirty="0" smtClean="0">
                <a:latin typeface="Times New Roman" pitchFamily="18" charset="0"/>
              </a:rPr>
              <a:t>C</a:t>
            </a:r>
            <a:r>
              <a:rPr lang="zh-CN" altLang="zh-CN" sz="2800" dirty="0" smtClean="0">
                <a:latin typeface="Times New Roman" pitchFamily="18" charset="0"/>
              </a:rPr>
              <a:t>作为随机变量</a:t>
            </a:r>
            <a:r>
              <a:rPr lang="zh-CN" altLang="zh-CN" sz="2800" i="1" dirty="0" smtClean="0">
                <a:latin typeface="Times New Roman" pitchFamily="18" charset="0"/>
              </a:rPr>
              <a:t>X</a:t>
            </a:r>
            <a:r>
              <a:rPr lang="zh-CN" altLang="zh-CN" sz="2800" dirty="0" smtClean="0">
                <a:latin typeface="Times New Roman" pitchFamily="18" charset="0"/>
              </a:rPr>
              <a:t>而言，是一个离散型的，它只可能取到</a:t>
            </a:r>
            <a:r>
              <a:rPr lang="zh-CN" altLang="zh-CN" sz="2800" i="1" dirty="0" smtClean="0">
                <a:latin typeface="Times New Roman" pitchFamily="18" charset="0"/>
              </a:rPr>
              <a:t>C</a:t>
            </a:r>
            <a:r>
              <a:rPr lang="zh-CN" altLang="zh-CN" sz="2800" dirty="0" smtClean="0">
                <a:latin typeface="Times New Roman" pitchFamily="18" charset="0"/>
              </a:rPr>
              <a:t>值，故</a:t>
            </a:r>
            <a:r>
              <a:rPr lang="zh-CN" altLang="zh-CN" sz="2800" i="1" dirty="0" smtClean="0">
                <a:latin typeface="Times New Roman" pitchFamily="18" charset="0"/>
              </a:rPr>
              <a:t>P</a:t>
            </a:r>
            <a:r>
              <a:rPr lang="zh-CN" altLang="zh-CN" sz="2800" dirty="0" smtClean="0">
                <a:latin typeface="Times New Roman" pitchFamily="18" charset="0"/>
              </a:rPr>
              <a:t>(</a:t>
            </a:r>
            <a:r>
              <a:rPr lang="zh-CN" altLang="zh-CN" sz="2800" i="1" dirty="0" smtClean="0">
                <a:latin typeface="Times New Roman" pitchFamily="18" charset="0"/>
              </a:rPr>
              <a:t>X</a:t>
            </a:r>
            <a:r>
              <a:rPr lang="zh-CN" altLang="zh-CN" sz="2800" dirty="0" smtClean="0">
                <a:latin typeface="Times New Roman" pitchFamily="18" charset="0"/>
              </a:rPr>
              <a:t>=</a:t>
            </a:r>
            <a:r>
              <a:rPr lang="zh-CN" altLang="zh-CN" sz="2800" i="1" dirty="0" smtClean="0">
                <a:latin typeface="Times New Roman" pitchFamily="18" charset="0"/>
              </a:rPr>
              <a:t>C</a:t>
            </a:r>
            <a:r>
              <a:rPr lang="zh-CN" altLang="zh-CN" sz="2800" dirty="0" smtClean="0">
                <a:latin typeface="Times New Roman" pitchFamily="18" charset="0"/>
              </a:rPr>
              <a:t>)=1，于是</a:t>
            </a:r>
            <a:r>
              <a:rPr lang="zh-CN" altLang="zh-CN" sz="2800" i="1" dirty="0" smtClean="0">
                <a:latin typeface="Times New Roman" pitchFamily="18" charset="0"/>
              </a:rPr>
              <a:t>E</a:t>
            </a:r>
            <a:r>
              <a:rPr lang="zh-CN" altLang="zh-CN" sz="2800" dirty="0" smtClean="0">
                <a:latin typeface="Times New Roman" pitchFamily="18" charset="0"/>
              </a:rPr>
              <a:t>(</a:t>
            </a:r>
            <a:r>
              <a:rPr lang="zh-CN" altLang="zh-CN" sz="2800" i="1" dirty="0" smtClean="0">
                <a:latin typeface="Times New Roman" pitchFamily="18" charset="0"/>
              </a:rPr>
              <a:t>C</a:t>
            </a:r>
            <a:r>
              <a:rPr lang="zh-CN" altLang="zh-CN" sz="2800" dirty="0" smtClean="0">
                <a:latin typeface="Times New Roman" pitchFamily="18" charset="0"/>
              </a:rPr>
              <a:t>)=</a:t>
            </a:r>
            <a:r>
              <a:rPr lang="zh-CN" altLang="zh-CN" sz="2800" i="1" dirty="0" smtClean="0">
                <a:latin typeface="Times New Roman" pitchFamily="18" charset="0"/>
              </a:rPr>
              <a:t>C</a:t>
            </a:r>
            <a:r>
              <a:rPr lang="zh-CN" altLang="zh-CN" sz="2800" dirty="0" smtClean="0">
                <a:latin typeface="Times New Roman" pitchFamily="18" charset="0"/>
              </a:rPr>
              <a:t>*1=</a:t>
            </a:r>
            <a:r>
              <a:rPr lang="zh-CN" altLang="zh-CN" sz="2800" i="1" dirty="0" smtClean="0">
                <a:latin typeface="Times New Roman" pitchFamily="18" charset="0"/>
              </a:rPr>
              <a:t>C</a:t>
            </a:r>
            <a:r>
              <a:rPr lang="zh-CN" altLang="zh-CN" sz="2800" dirty="0" smtClean="0">
                <a:latin typeface="Times New Roman" pitchFamily="18" charset="0"/>
              </a:rPr>
              <a:t>。</a:t>
            </a:r>
            <a:endParaRPr lang="zh-CN" altLang="zh-CN" sz="2800" dirty="0" smtClean="0">
              <a:latin typeface="Times New Roman" pitchFamily="18" charset="0"/>
            </a:endParaRPr>
          </a:p>
        </p:txBody>
      </p:sp>
      <p:graphicFrame>
        <p:nvGraphicFramePr>
          <p:cNvPr id="22532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504087" y="4803015"/>
          <a:ext cx="6834823" cy="714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9" name="" r:id="rId1" imgW="0" imgH="0" progId="Equation.3">
                  <p:embed/>
                </p:oleObj>
              </mc:Choice>
              <mc:Fallback>
                <p:oleObj name="" r:id="rId1" imgW="0" imgH="0" progId="Equation.3">
                  <p:embed/>
                  <p:pic>
                    <p:nvPicPr>
                      <p:cNvPr id="0" name="图片 45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087" y="4803015"/>
                        <a:ext cx="6834823" cy="7142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 txBox="1">
            <a14:cpLocks xmlns:a14="http://schemas.microsoft.com/office/drawing/2010/main" noChangeArrowheads="1"/>
          </p:cNvSpPr>
          <p:nvPr/>
        </p:nvSpPr>
        <p:spPr>
          <a:xfrm>
            <a:off x="323528" y="3108503"/>
            <a:ext cx="7632700" cy="1881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 charset="0"/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lang="zh-CN" altLang="zh-CN" b="1" dirty="0" smtClean="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</a:rPr>
              <a:t>) </a:t>
            </a:r>
            <a:r>
              <a:rPr lang="zh-CN" altLang="zh-CN" b="1" i="1" dirty="0" smtClean="0">
                <a:solidFill>
                  <a:srgbClr val="0000FF"/>
                </a:solidFill>
                <a:latin typeface="Times New Roman" pitchFamily="18" charset="0"/>
              </a:rPr>
              <a:t>E</a:t>
            </a:r>
            <a:r>
              <a:rPr lang="zh-CN" altLang="zh-CN" b="1" dirty="0" smtClean="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lang="zh-CN" altLang="zh-CN" b="1" i="1" dirty="0" smtClean="0">
                <a:solidFill>
                  <a:srgbClr val="0000FF"/>
                </a:solidFill>
                <a:latin typeface="Times New Roman" pitchFamily="18" charset="0"/>
              </a:rPr>
              <a:t>C</a:t>
            </a:r>
            <a:r>
              <a:rPr lang="zh-CN" altLang="zh-CN" b="1" dirty="0" smtClean="0">
                <a:solidFill>
                  <a:srgbClr val="0000FF"/>
                </a:solidFill>
                <a:latin typeface="Times New Roman" pitchFamily="18" charset="0"/>
              </a:rPr>
              <a:t>X)=</a:t>
            </a:r>
            <a:r>
              <a:rPr lang="zh-CN" altLang="zh-CN" b="1" i="1" dirty="0" smtClean="0">
                <a:solidFill>
                  <a:srgbClr val="0000FF"/>
                </a:solidFill>
                <a:latin typeface="Times New Roman" pitchFamily="18" charset="0"/>
              </a:rPr>
              <a:t>CE</a:t>
            </a:r>
            <a:r>
              <a:rPr lang="zh-CN" altLang="zh-CN" b="1" dirty="0" smtClean="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lang="zh-CN" altLang="zh-CN" b="1" i="1" dirty="0" smtClean="0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lang="zh-CN" altLang="zh-CN" b="1" dirty="0" smtClean="0">
                <a:solidFill>
                  <a:srgbClr val="0000FF"/>
                </a:solidFill>
                <a:latin typeface="Times New Roman" pitchFamily="18" charset="0"/>
              </a:rPr>
              <a:t>)</a:t>
            </a:r>
            <a:endParaRPr lang="zh-CN" altLang="zh-CN" b="1" dirty="0" smtClean="0">
              <a:solidFill>
                <a:srgbClr val="0000FF"/>
              </a:solidFill>
              <a:latin typeface="Times New Roman" pitchFamily="18" charset="0"/>
            </a:endParaRPr>
          </a:p>
          <a:p>
            <a:pPr fontAlgn="auto">
              <a:spcAft>
                <a:spcPts val="0"/>
              </a:spcAft>
              <a:buFont typeface="Arial" charset="0"/>
              <a:buNone/>
            </a:pPr>
            <a:r>
              <a:rPr lang="zh-CN" altLang="zh-CN" sz="2800" dirty="0" smtClean="0">
                <a:latin typeface="Times New Roman" pitchFamily="18" charset="0"/>
              </a:rPr>
              <a:t>    仅以连续型随机变量为例，设</a:t>
            </a:r>
            <a:r>
              <a:rPr lang="zh-CN" altLang="zh-CN" sz="2800" i="1" dirty="0" smtClean="0">
                <a:latin typeface="Times New Roman" pitchFamily="18" charset="0"/>
              </a:rPr>
              <a:t>X</a:t>
            </a:r>
            <a:r>
              <a:rPr lang="zh-CN" altLang="zh-CN" sz="2800" dirty="0" smtClean="0">
                <a:latin typeface="Times New Roman" pitchFamily="18" charset="0"/>
              </a:rPr>
              <a:t>的密度函数为</a:t>
            </a:r>
            <a:r>
              <a:rPr lang="zh-CN" altLang="zh-CN" sz="2800" i="1" dirty="0" smtClean="0">
                <a:latin typeface="Times New Roman" pitchFamily="18" charset="0"/>
              </a:rPr>
              <a:t>f</a:t>
            </a:r>
            <a:r>
              <a:rPr lang="zh-CN" altLang="zh-CN" sz="2800" dirty="0" smtClean="0">
                <a:latin typeface="Times New Roman" pitchFamily="18" charset="0"/>
              </a:rPr>
              <a:t>(</a:t>
            </a:r>
            <a:r>
              <a:rPr lang="zh-CN" altLang="zh-CN" sz="2800" i="1" dirty="0" smtClean="0">
                <a:latin typeface="Times New Roman" pitchFamily="18" charset="0"/>
              </a:rPr>
              <a:t>x</a:t>
            </a:r>
            <a:r>
              <a:rPr lang="zh-CN" altLang="zh-CN" sz="2800" dirty="0" smtClean="0">
                <a:latin typeface="Times New Roman" pitchFamily="18" charset="0"/>
              </a:rPr>
              <a:t>)，则</a:t>
            </a:r>
            <a:endParaRPr lang="zh-CN" altLang="zh-CN" sz="2800" dirty="0" smtClean="0">
              <a:latin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3"/>
          <p:cNvSpPr>
            <a14:cpLocks xmlns:a14="http://schemas.microsoft.com/office/drawing/2010/main" noGrp="1" noChangeArrowheads="1"/>
          </p:cNvSpPr>
          <p:nvPr>
            <p:ph type="body" sz="half" idx="4294967295"/>
          </p:nvPr>
        </p:nvSpPr>
        <p:spPr>
          <a:xfrm>
            <a:off x="319930" y="44624"/>
            <a:ext cx="8572550" cy="1584399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lang="zh-CN" altLang="zh-CN" b="1" dirty="0" smtClean="0">
                <a:solidFill>
                  <a:srgbClr val="0000FF"/>
                </a:solidFill>
                <a:latin typeface="Times New Roman" pitchFamily="18" charset="0"/>
              </a:rPr>
              <a:t>3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</a:rPr>
              <a:t>) </a:t>
            </a:r>
            <a:r>
              <a:rPr lang="zh-CN" altLang="zh-CN" b="1" i="1" dirty="0" smtClean="0">
                <a:solidFill>
                  <a:srgbClr val="0000FF"/>
                </a:solidFill>
                <a:latin typeface="Times New Roman" pitchFamily="18" charset="0"/>
              </a:rPr>
              <a:t>E</a:t>
            </a:r>
            <a:r>
              <a:rPr lang="zh-CN" altLang="zh-CN" b="1" dirty="0" smtClean="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lang="zh-CN" altLang="zh-CN" b="1" i="1" dirty="0" smtClean="0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lang="zh-CN" altLang="zh-CN" b="1" dirty="0" smtClean="0">
                <a:solidFill>
                  <a:srgbClr val="0000FF"/>
                </a:solidFill>
                <a:latin typeface="Times New Roman" pitchFamily="18" charset="0"/>
              </a:rPr>
              <a:t>+</a:t>
            </a:r>
            <a:r>
              <a:rPr lang="zh-CN" altLang="zh-CN" b="1" i="1" dirty="0" smtClean="0">
                <a:solidFill>
                  <a:srgbClr val="0000FF"/>
                </a:solidFill>
                <a:latin typeface="Times New Roman" pitchFamily="18" charset="0"/>
              </a:rPr>
              <a:t>Y</a:t>
            </a:r>
            <a:r>
              <a:rPr lang="zh-CN" altLang="zh-CN" b="1" dirty="0" smtClean="0">
                <a:solidFill>
                  <a:srgbClr val="0000FF"/>
                </a:solidFill>
                <a:latin typeface="Times New Roman" pitchFamily="18" charset="0"/>
              </a:rPr>
              <a:t>)=</a:t>
            </a:r>
            <a:r>
              <a:rPr lang="zh-CN" altLang="zh-CN" b="1" i="1" dirty="0" smtClean="0">
                <a:solidFill>
                  <a:srgbClr val="0000FF"/>
                </a:solidFill>
                <a:latin typeface="Times New Roman" pitchFamily="18" charset="0"/>
              </a:rPr>
              <a:t>E</a:t>
            </a:r>
            <a:r>
              <a:rPr lang="zh-CN" altLang="zh-CN" b="1" dirty="0" smtClean="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lang="zh-CN" altLang="zh-CN" b="1" i="1" dirty="0" smtClean="0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lang="zh-CN" altLang="zh-CN" b="1" dirty="0" smtClean="0">
                <a:solidFill>
                  <a:srgbClr val="0000FF"/>
                </a:solidFill>
                <a:latin typeface="Times New Roman" pitchFamily="18" charset="0"/>
              </a:rPr>
              <a:t>)+</a:t>
            </a:r>
            <a:r>
              <a:rPr lang="zh-CN" altLang="zh-CN" b="1" i="1" dirty="0" smtClean="0">
                <a:solidFill>
                  <a:srgbClr val="0000FF"/>
                </a:solidFill>
                <a:latin typeface="Times New Roman" pitchFamily="18" charset="0"/>
              </a:rPr>
              <a:t>E</a:t>
            </a:r>
            <a:r>
              <a:rPr lang="zh-CN" altLang="zh-CN" b="1" dirty="0" smtClean="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lang="zh-CN" altLang="zh-CN" b="1" i="1" dirty="0" smtClean="0">
                <a:solidFill>
                  <a:srgbClr val="0000FF"/>
                </a:solidFill>
                <a:latin typeface="Times New Roman" pitchFamily="18" charset="0"/>
              </a:rPr>
              <a:t>Y</a:t>
            </a:r>
            <a:r>
              <a:rPr lang="zh-CN" altLang="zh-CN" b="1" dirty="0" smtClean="0">
                <a:solidFill>
                  <a:srgbClr val="0000FF"/>
                </a:solidFill>
                <a:latin typeface="Times New Roman" pitchFamily="18" charset="0"/>
              </a:rPr>
              <a:t>)</a:t>
            </a:r>
            <a:endParaRPr lang="zh-CN" altLang="zh-CN" b="1" dirty="0" smtClean="0">
              <a:solidFill>
                <a:srgbClr val="0000FF"/>
              </a:solidFill>
              <a:latin typeface="Times New Roman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zh-CN" altLang="zh-CN" sz="2800" dirty="0" smtClean="0">
                <a:latin typeface="Times New Roman" pitchFamily="18" charset="0"/>
              </a:rPr>
              <a:t>    设二维随机变量(</a:t>
            </a:r>
            <a:r>
              <a:rPr lang="zh-CN" altLang="zh-CN" sz="2800" i="1" dirty="0" smtClean="0">
                <a:latin typeface="Times New Roman" pitchFamily="18" charset="0"/>
              </a:rPr>
              <a:t>X</a:t>
            </a:r>
            <a:r>
              <a:rPr lang="zh-CN" altLang="zh-CN" sz="2800" dirty="0" smtClean="0">
                <a:latin typeface="Times New Roman" pitchFamily="18" charset="0"/>
              </a:rPr>
              <a:t>,</a:t>
            </a:r>
            <a:r>
              <a:rPr lang="zh-CN" altLang="zh-CN" sz="2800" i="1" dirty="0" smtClean="0">
                <a:latin typeface="Times New Roman" pitchFamily="18" charset="0"/>
              </a:rPr>
              <a:t>Y</a:t>
            </a:r>
            <a:r>
              <a:rPr lang="zh-CN" altLang="zh-CN" sz="2800" dirty="0" smtClean="0">
                <a:latin typeface="Times New Roman" pitchFamily="18" charset="0"/>
              </a:rPr>
              <a:t>)的联合密度函数为</a:t>
            </a:r>
            <a:r>
              <a:rPr lang="zh-CN" altLang="zh-CN" sz="2800" i="1" dirty="0" smtClean="0">
                <a:latin typeface="Times New Roman" pitchFamily="18" charset="0"/>
              </a:rPr>
              <a:t>f</a:t>
            </a:r>
            <a:r>
              <a:rPr lang="zh-CN" altLang="zh-CN" sz="2800" dirty="0" smtClean="0">
                <a:latin typeface="Times New Roman" pitchFamily="18" charset="0"/>
              </a:rPr>
              <a:t>(</a:t>
            </a:r>
            <a:r>
              <a:rPr lang="zh-CN" altLang="zh-CN" sz="2800" i="1" dirty="0" smtClean="0">
                <a:latin typeface="Times New Roman" pitchFamily="18" charset="0"/>
              </a:rPr>
              <a:t>x</a:t>
            </a:r>
            <a:r>
              <a:rPr lang="zh-CN" altLang="zh-CN" sz="2800" dirty="0" smtClean="0">
                <a:latin typeface="Times New Roman" pitchFamily="18" charset="0"/>
              </a:rPr>
              <a:t>,</a:t>
            </a:r>
            <a:r>
              <a:rPr lang="zh-CN" altLang="zh-CN" sz="2800" i="1" dirty="0" smtClean="0">
                <a:latin typeface="Times New Roman" pitchFamily="18" charset="0"/>
              </a:rPr>
              <a:t>y</a:t>
            </a:r>
            <a:r>
              <a:rPr lang="zh-CN" altLang="zh-CN" sz="2800" dirty="0" smtClean="0">
                <a:latin typeface="Times New Roman" pitchFamily="18" charset="0"/>
              </a:rPr>
              <a:t>)，关于</a:t>
            </a:r>
            <a:r>
              <a:rPr lang="zh-CN" altLang="zh-CN" sz="2800" i="1" dirty="0" smtClean="0">
                <a:latin typeface="Times New Roman" pitchFamily="18" charset="0"/>
              </a:rPr>
              <a:t>X</a:t>
            </a:r>
            <a:r>
              <a:rPr lang="zh-CN" altLang="zh-CN" sz="2800" dirty="0" smtClean="0">
                <a:latin typeface="Times New Roman" pitchFamily="18" charset="0"/>
              </a:rPr>
              <a:t>和Y的边缘密度函数分别为</a:t>
            </a:r>
            <a:r>
              <a:rPr lang="zh-CN" altLang="zh-CN" sz="2800" i="1" dirty="0" smtClean="0">
                <a:latin typeface="Times New Roman" pitchFamily="18" charset="0"/>
              </a:rPr>
              <a:t>f</a:t>
            </a:r>
            <a:r>
              <a:rPr lang="zh-CN" altLang="zh-CN" sz="2800" i="1" baseline="-25000" dirty="0" smtClean="0">
                <a:latin typeface="Times New Roman" pitchFamily="18" charset="0"/>
              </a:rPr>
              <a:t>X</a:t>
            </a:r>
            <a:r>
              <a:rPr lang="zh-CN" altLang="zh-CN" sz="2800" dirty="0" smtClean="0">
                <a:latin typeface="Times New Roman" pitchFamily="18" charset="0"/>
              </a:rPr>
              <a:t>(</a:t>
            </a:r>
            <a:r>
              <a:rPr lang="zh-CN" altLang="zh-CN" sz="2800" i="1" dirty="0" smtClean="0">
                <a:latin typeface="Times New Roman" pitchFamily="18" charset="0"/>
              </a:rPr>
              <a:t>x</a:t>
            </a:r>
            <a:r>
              <a:rPr lang="zh-CN" altLang="zh-CN" sz="2800" dirty="0" smtClean="0">
                <a:latin typeface="Times New Roman" pitchFamily="18" charset="0"/>
              </a:rPr>
              <a:t>)，</a:t>
            </a:r>
            <a:r>
              <a:rPr lang="zh-CN" altLang="zh-CN" sz="2800" i="1" dirty="0" smtClean="0">
                <a:latin typeface="Times New Roman" pitchFamily="18" charset="0"/>
              </a:rPr>
              <a:t>f</a:t>
            </a:r>
            <a:r>
              <a:rPr lang="zh-CN" altLang="zh-CN" sz="2800" i="1" baseline="-25000" dirty="0" smtClean="0">
                <a:latin typeface="Times New Roman" pitchFamily="18" charset="0"/>
              </a:rPr>
              <a:t>Y</a:t>
            </a:r>
            <a:r>
              <a:rPr lang="zh-CN" altLang="zh-CN" sz="2800" dirty="0" smtClean="0">
                <a:latin typeface="Times New Roman" pitchFamily="18" charset="0"/>
              </a:rPr>
              <a:t>(</a:t>
            </a:r>
            <a:r>
              <a:rPr lang="zh-CN" altLang="zh-CN" sz="2800" i="1" dirty="0" smtClean="0">
                <a:latin typeface="Times New Roman" pitchFamily="18" charset="0"/>
              </a:rPr>
              <a:t>y</a:t>
            </a:r>
            <a:r>
              <a:rPr lang="zh-CN" altLang="zh-CN" sz="2800" dirty="0" smtClean="0">
                <a:latin typeface="Times New Roman" pitchFamily="18" charset="0"/>
              </a:rPr>
              <a:t>)则</a:t>
            </a:r>
            <a:endParaRPr lang="zh-CN" altLang="zh-CN" sz="2800" dirty="0" smtClean="0">
              <a:latin typeface="Times New Roman" pitchFamily="18" charset="0"/>
            </a:endParaRPr>
          </a:p>
        </p:txBody>
      </p:sp>
      <p:graphicFrame>
        <p:nvGraphicFramePr>
          <p:cNvPr id="14338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355592" y="1617956"/>
          <a:ext cx="5809773" cy="3406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3" name="" r:id="rId1" imgW="0" imgH="0" progId="Equation.3">
                  <p:embed/>
                </p:oleObj>
              </mc:Choice>
              <mc:Fallback>
                <p:oleObj name="" r:id="rId1" imgW="0" imgH="0" progId="Equation.3">
                  <p:embed/>
                  <p:pic>
                    <p:nvPicPr>
                      <p:cNvPr id="0" name="图片 46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592" y="1617956"/>
                        <a:ext cx="5809773" cy="34069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Rectangle 5"/>
          <p:cNvSpPr>
            <a14:cpLocks xmlns:a14="http://schemas.microsoft.com/office/drawing/2010/main" noGrp="1" noChangeArrowheads="1"/>
          </p:cNvSpPr>
          <p:nvPr/>
        </p:nvSpPr>
        <p:spPr bwMode="auto">
          <a:xfrm>
            <a:off x="754063" y="5013176"/>
            <a:ext cx="7772400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Times New Roman" pitchFamily="18" charset="0"/>
                <a:sym typeface="Times New Roman" pitchFamily="18" charset="0"/>
              </a:rPr>
              <a:t>对</a:t>
            </a:r>
            <a:r>
              <a:rPr lang="zh-CN" altLang="en-US" sz="2800" dirty="0">
                <a:latin typeface="Times New Roman" pitchFamily="18" charset="0"/>
                <a:sym typeface="Times New Roman" pitchFamily="18" charset="0"/>
              </a:rPr>
              <a:t>离散型随机变量类似可证。</a:t>
            </a:r>
            <a:endParaRPr lang="zh-CN" altLang="en-US" sz="2800" dirty="0">
              <a:latin typeface="Times New Roman" pitchFamily="18" charset="0"/>
              <a:sym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404" name="Object 20"/>
          <p:cNvGraphicFramePr>
            <a:graphicFrameLocks noChangeAspect="1"/>
          </p:cNvGraphicFramePr>
          <p:nvPr/>
        </p:nvGraphicFramePr>
        <p:xfrm>
          <a:off x="2124075" y="2205832"/>
          <a:ext cx="5294313" cy="152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8" name="文档" r:id="rId1" imgW="0" imgH="0" progId="Word.Document.8">
                  <p:embed/>
                </p:oleObj>
              </mc:Choice>
              <mc:Fallback>
                <p:oleObj name="文档" r:id="rId1" imgW="0" imgH="0" progId="Word.Document.8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205832"/>
                        <a:ext cx="5294313" cy="152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05" name="Object 21"/>
          <p:cNvGraphicFramePr>
            <a:graphicFrameLocks noChangeAspect="1"/>
          </p:cNvGraphicFramePr>
          <p:nvPr/>
        </p:nvGraphicFramePr>
        <p:xfrm>
          <a:off x="2124075" y="3645694"/>
          <a:ext cx="5451475" cy="157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9" name="文档" r:id="rId3" imgW="0" imgH="0" progId="Word.Document.8">
                  <p:embed/>
                </p:oleObj>
              </mc:Choice>
              <mc:Fallback>
                <p:oleObj name="文档" r:id="rId3" imgW="0" imgH="0" progId="Word.Document.8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645694"/>
                        <a:ext cx="5451475" cy="157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6"/>
          <p:cNvGrpSpPr/>
          <p:nvPr/>
        </p:nvGrpSpPr>
        <p:grpSpPr bwMode="auto">
          <a:xfrm>
            <a:off x="827088" y="1124744"/>
            <a:ext cx="7920037" cy="1006475"/>
            <a:chOff x="521" y="1298"/>
            <a:chExt cx="4989" cy="634"/>
          </a:xfrm>
        </p:grpSpPr>
        <p:sp>
          <p:nvSpPr>
            <p:cNvPr id="6153" name="Text Box 23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1" y="1298"/>
              <a:ext cx="318" cy="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>
                  <a:solidFill>
                    <a:schemeClr val="hlink"/>
                  </a:solidFill>
                  <a:latin typeface="Times New Roman" pitchFamily="18" charset="0"/>
                </a:rPr>
                <a:t>例</a:t>
              </a:r>
              <a:endParaRPr kumimoji="1" lang="zh-CN" altLang="en-US" sz="2800">
                <a:latin typeface="Times New Roman" pitchFamily="18" charset="0"/>
              </a:endParaRPr>
            </a:p>
          </p:txBody>
        </p:sp>
        <p:graphicFrame>
          <p:nvGraphicFramePr>
            <p:cNvPr id="6154" name="Object 24"/>
            <p:cNvGraphicFramePr>
              <a:graphicFrameLocks noChangeAspect="1"/>
            </p:cNvGraphicFramePr>
            <p:nvPr/>
          </p:nvGraphicFramePr>
          <p:xfrm>
            <a:off x="884" y="1298"/>
            <a:ext cx="4626" cy="6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20" name="Equation" r:id="rId5" imgW="0" imgH="0" progId="Equation.DSMT4">
                    <p:embed/>
                  </p:oleObj>
                </mc:Choice>
                <mc:Fallback>
                  <p:oleObj name="Equation" r:id="rId5" imgW="0" imgH="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1298"/>
                          <a:ext cx="4626" cy="6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4409" name="Object 25"/>
          <p:cNvGraphicFramePr>
            <a:graphicFrameLocks noChangeAspect="1"/>
          </p:cNvGraphicFramePr>
          <p:nvPr/>
        </p:nvGraphicFramePr>
        <p:xfrm>
          <a:off x="1692275" y="5156994"/>
          <a:ext cx="4681538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1" name="公式" r:id="rId7" imgW="0" imgH="0" progId="Equation.3">
                  <p:embed/>
                </p:oleObj>
              </mc:Choice>
              <mc:Fallback>
                <p:oleObj name="公式" r:id="rId7" imgW="0" imgH="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156994"/>
                        <a:ext cx="4681538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标题 2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§4.1  </a:t>
            </a:r>
            <a:r>
              <a:rPr lang="zh-CN" altLang="en-US" dirty="0"/>
              <a:t>随机变量的</a:t>
            </a:r>
            <a:r>
              <a:rPr lang="zh-CN" altLang="en-US" dirty="0" smtClean="0"/>
              <a:t>数学期望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27584" y="908720"/>
            <a:ext cx="7920880" cy="4824536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4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4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4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4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/>
          <p:cNvSpPr>
            <a14:cpLocks xmlns:a14="http://schemas.microsoft.com/office/drawing/2010/main" noGrp="1" noChangeArrowheads="1"/>
          </p:cNvSpPr>
          <p:nvPr>
            <p:ph type="body" sz="half" idx="4294967295"/>
          </p:nvPr>
        </p:nvSpPr>
        <p:spPr>
          <a:xfrm>
            <a:off x="249510" y="260648"/>
            <a:ext cx="8282930" cy="1944216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lang="zh-CN" altLang="zh-CN" b="1" dirty="0" smtClean="0">
                <a:solidFill>
                  <a:srgbClr val="0000FF"/>
                </a:solidFill>
                <a:latin typeface="Times New Roman" pitchFamily="18" charset="0"/>
              </a:rPr>
              <a:t>4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</a:rPr>
              <a:t>) </a:t>
            </a:r>
            <a:r>
              <a:rPr lang="zh-CN" altLang="zh-CN" b="1" i="1" dirty="0" smtClean="0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lang="zh-CN" altLang="zh-CN" b="1" dirty="0" smtClean="0">
                <a:solidFill>
                  <a:srgbClr val="0000FF"/>
                </a:solidFill>
                <a:latin typeface="Times New Roman" pitchFamily="18" charset="0"/>
              </a:rPr>
              <a:t>与</a:t>
            </a:r>
            <a:r>
              <a:rPr lang="zh-CN" altLang="zh-CN" b="1" i="1" dirty="0" smtClean="0">
                <a:solidFill>
                  <a:srgbClr val="0000FF"/>
                </a:solidFill>
                <a:latin typeface="Times New Roman" pitchFamily="18" charset="0"/>
              </a:rPr>
              <a:t>Y</a:t>
            </a:r>
            <a:r>
              <a:rPr lang="zh-CN" altLang="zh-CN" b="1" dirty="0" smtClean="0">
                <a:solidFill>
                  <a:srgbClr val="0000FF"/>
                </a:solidFill>
                <a:latin typeface="Times New Roman" pitchFamily="18" charset="0"/>
              </a:rPr>
              <a:t>相互独立，</a:t>
            </a:r>
            <a:r>
              <a:rPr lang="zh-CN" altLang="zh-CN" b="1" i="1" dirty="0" smtClean="0">
                <a:solidFill>
                  <a:srgbClr val="0000FF"/>
                </a:solidFill>
                <a:latin typeface="Times New Roman" pitchFamily="18" charset="0"/>
              </a:rPr>
              <a:t>E</a:t>
            </a:r>
            <a:r>
              <a:rPr lang="zh-CN" altLang="zh-CN" b="1" dirty="0" smtClean="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lang="zh-CN" altLang="zh-CN" b="1" i="1" dirty="0" smtClean="0">
                <a:solidFill>
                  <a:srgbClr val="0000FF"/>
                </a:solidFill>
                <a:latin typeface="Times New Roman" pitchFamily="18" charset="0"/>
              </a:rPr>
              <a:t>XY</a:t>
            </a:r>
            <a:r>
              <a:rPr lang="zh-CN" altLang="zh-CN" b="1" dirty="0" smtClean="0">
                <a:solidFill>
                  <a:srgbClr val="0000FF"/>
                </a:solidFill>
                <a:latin typeface="Times New Roman" pitchFamily="18" charset="0"/>
              </a:rPr>
              <a:t>)=</a:t>
            </a:r>
            <a:r>
              <a:rPr lang="zh-CN" altLang="zh-CN" b="1" i="1" dirty="0" smtClean="0">
                <a:solidFill>
                  <a:srgbClr val="0000FF"/>
                </a:solidFill>
                <a:latin typeface="Times New Roman" pitchFamily="18" charset="0"/>
              </a:rPr>
              <a:t>E</a:t>
            </a:r>
            <a:r>
              <a:rPr lang="zh-CN" altLang="zh-CN" b="1" dirty="0" smtClean="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lang="zh-CN" altLang="zh-CN" b="1" i="1" dirty="0" smtClean="0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lang="zh-CN" altLang="zh-CN" b="1" dirty="0" smtClean="0">
                <a:solidFill>
                  <a:srgbClr val="0000FF"/>
                </a:solidFill>
                <a:latin typeface="Times New Roman" pitchFamily="18" charset="0"/>
              </a:rPr>
              <a:t>)</a:t>
            </a:r>
            <a:r>
              <a:rPr lang="zh-CN" altLang="zh-CN" b="1" i="1" dirty="0" smtClean="0">
                <a:solidFill>
                  <a:srgbClr val="0000FF"/>
                </a:solidFill>
                <a:latin typeface="Times New Roman" pitchFamily="18" charset="0"/>
              </a:rPr>
              <a:t>E</a:t>
            </a:r>
            <a:r>
              <a:rPr lang="zh-CN" altLang="zh-CN" b="1" dirty="0" smtClean="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lang="zh-CN" altLang="zh-CN" b="1" i="1" dirty="0" smtClean="0">
                <a:solidFill>
                  <a:srgbClr val="0000FF"/>
                </a:solidFill>
                <a:latin typeface="Times New Roman" pitchFamily="18" charset="0"/>
              </a:rPr>
              <a:t>Y</a:t>
            </a:r>
            <a:r>
              <a:rPr lang="zh-CN" altLang="zh-CN" b="1" dirty="0" smtClean="0">
                <a:solidFill>
                  <a:srgbClr val="0000FF"/>
                </a:solidFill>
                <a:latin typeface="Times New Roman" pitchFamily="18" charset="0"/>
              </a:rPr>
              <a:t>)</a:t>
            </a:r>
            <a:endParaRPr lang="zh-CN" altLang="zh-CN" b="1" dirty="0" smtClean="0">
              <a:solidFill>
                <a:srgbClr val="0000FF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zh-CN" altLang="zh-CN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zh-CN" sz="2400" dirty="0" smtClean="0">
                <a:latin typeface="Times New Roman" pitchFamily="18" charset="0"/>
              </a:rPr>
              <a:t>    </a:t>
            </a:r>
            <a:r>
              <a:rPr lang="zh-CN" altLang="zh-CN" sz="2800" dirty="0" smtClean="0">
                <a:latin typeface="Times New Roman" pitchFamily="18" charset="0"/>
              </a:rPr>
              <a:t>同样仅以连续型为例，由于</a:t>
            </a:r>
            <a:r>
              <a:rPr lang="zh-CN" altLang="zh-CN" sz="2800" i="1" dirty="0" smtClean="0">
                <a:latin typeface="Times New Roman" pitchFamily="18" charset="0"/>
              </a:rPr>
              <a:t>X</a:t>
            </a:r>
            <a:r>
              <a:rPr lang="zh-CN" altLang="zh-CN" sz="2800" dirty="0" smtClean="0">
                <a:latin typeface="Times New Roman" pitchFamily="18" charset="0"/>
              </a:rPr>
              <a:t>与</a:t>
            </a:r>
            <a:r>
              <a:rPr lang="zh-CN" altLang="zh-CN" sz="2800" i="1" dirty="0" smtClean="0">
                <a:latin typeface="Times New Roman" pitchFamily="18" charset="0"/>
              </a:rPr>
              <a:t>Y</a:t>
            </a:r>
            <a:r>
              <a:rPr lang="zh-CN" altLang="zh-CN" sz="2800" dirty="0" smtClean="0">
                <a:latin typeface="Times New Roman" pitchFamily="18" charset="0"/>
              </a:rPr>
              <a:t>相互独立，所以</a:t>
            </a:r>
            <a:endParaRPr lang="zh-CN" altLang="zh-CN" sz="2800" dirty="0" smtClean="0">
              <a:latin typeface="Times New Roman" pitchFamily="18" charset="0"/>
            </a:endParaRPr>
          </a:p>
          <a:p>
            <a:pPr algn="ctr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zh-CN" sz="2800" dirty="0" smtClean="0">
                <a:latin typeface="Times New Roman" pitchFamily="18" charset="0"/>
              </a:rPr>
              <a:t>  </a:t>
            </a:r>
            <a:r>
              <a:rPr lang="zh-CN" altLang="zh-CN" sz="2800" i="1" dirty="0" smtClean="0">
                <a:latin typeface="Times New Roman" pitchFamily="18" charset="0"/>
              </a:rPr>
              <a:t>f</a:t>
            </a:r>
            <a:r>
              <a:rPr lang="zh-CN" altLang="zh-CN" sz="2800" dirty="0" smtClean="0">
                <a:latin typeface="Times New Roman" pitchFamily="18" charset="0"/>
              </a:rPr>
              <a:t>(</a:t>
            </a:r>
            <a:r>
              <a:rPr lang="zh-CN" altLang="zh-CN" sz="2800" i="1" dirty="0" smtClean="0">
                <a:latin typeface="Times New Roman" pitchFamily="18" charset="0"/>
              </a:rPr>
              <a:t>x</a:t>
            </a:r>
            <a:r>
              <a:rPr lang="zh-CN" altLang="zh-CN" sz="2800" dirty="0" smtClean="0">
                <a:latin typeface="Times New Roman" pitchFamily="18" charset="0"/>
              </a:rPr>
              <a:t>,</a:t>
            </a:r>
            <a:r>
              <a:rPr lang="zh-CN" altLang="zh-CN" sz="2800" i="1" dirty="0" smtClean="0">
                <a:latin typeface="Times New Roman" pitchFamily="18" charset="0"/>
              </a:rPr>
              <a:t>y</a:t>
            </a:r>
            <a:r>
              <a:rPr lang="zh-CN" altLang="zh-CN" sz="2800" dirty="0" smtClean="0">
                <a:latin typeface="Times New Roman" pitchFamily="18" charset="0"/>
              </a:rPr>
              <a:t>)=</a:t>
            </a:r>
            <a:r>
              <a:rPr lang="zh-CN" altLang="zh-CN" sz="2800" i="1" dirty="0" smtClean="0">
                <a:latin typeface="Times New Roman" pitchFamily="18" charset="0"/>
              </a:rPr>
              <a:t>f</a:t>
            </a:r>
            <a:r>
              <a:rPr lang="zh-CN" altLang="zh-CN" sz="2800" i="1" baseline="-25000" dirty="0" smtClean="0">
                <a:latin typeface="Times New Roman" pitchFamily="18" charset="0"/>
              </a:rPr>
              <a:t>X</a:t>
            </a:r>
            <a:r>
              <a:rPr lang="zh-CN" altLang="zh-CN" sz="2800" dirty="0" smtClean="0">
                <a:latin typeface="Times New Roman" pitchFamily="18" charset="0"/>
              </a:rPr>
              <a:t>(</a:t>
            </a:r>
            <a:r>
              <a:rPr lang="zh-CN" altLang="zh-CN" sz="2800" i="1" dirty="0" smtClean="0">
                <a:latin typeface="Times New Roman" pitchFamily="18" charset="0"/>
              </a:rPr>
              <a:t>x</a:t>
            </a:r>
            <a:r>
              <a:rPr lang="zh-CN" altLang="zh-CN" sz="2800" dirty="0" smtClean="0">
                <a:latin typeface="Times New Roman" pitchFamily="18" charset="0"/>
              </a:rPr>
              <a:t>)</a:t>
            </a:r>
            <a:r>
              <a:rPr lang="zh-CN" altLang="zh-CN" sz="2800" i="1" dirty="0" smtClean="0">
                <a:latin typeface="Times New Roman" pitchFamily="18" charset="0"/>
              </a:rPr>
              <a:t>f</a:t>
            </a:r>
            <a:r>
              <a:rPr lang="zh-CN" altLang="zh-CN" sz="2800" i="1" baseline="-25000" dirty="0" smtClean="0">
                <a:latin typeface="Times New Roman" pitchFamily="18" charset="0"/>
              </a:rPr>
              <a:t>Y</a:t>
            </a:r>
            <a:r>
              <a:rPr lang="zh-CN" altLang="zh-CN" sz="2800" dirty="0" smtClean="0">
                <a:latin typeface="Times New Roman" pitchFamily="18" charset="0"/>
              </a:rPr>
              <a:t>(</a:t>
            </a:r>
            <a:r>
              <a:rPr lang="zh-CN" altLang="zh-CN" sz="2800" i="1" dirty="0" smtClean="0">
                <a:latin typeface="Times New Roman" pitchFamily="18" charset="0"/>
              </a:rPr>
              <a:t>y</a:t>
            </a:r>
            <a:r>
              <a:rPr lang="zh-CN" altLang="zh-CN" sz="2800" dirty="0" smtClean="0">
                <a:latin typeface="Times New Roman" pitchFamily="18" charset="0"/>
              </a:rPr>
              <a:t>)</a:t>
            </a:r>
            <a:endParaRPr lang="zh-CN" altLang="zh-CN" sz="2800" dirty="0" smtClean="0">
              <a:latin typeface="Times New Roman" pitchFamily="18" charset="0"/>
            </a:endParaRPr>
          </a:p>
        </p:txBody>
      </p:sp>
      <p:graphicFrame>
        <p:nvGraphicFramePr>
          <p:cNvPr id="15362" name="Object 4"/>
          <p:cNvGraphicFramePr>
            <a:graphicFrameLocks noChangeAspect="1"/>
          </p:cNvGraphicFramePr>
          <p:nvPr/>
        </p:nvGraphicFramePr>
        <p:xfrm>
          <a:off x="2338362" y="2426767"/>
          <a:ext cx="4033838" cy="193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7" name="" r:id="rId1" imgW="0" imgH="0" progId="Equation.3">
                  <p:embed/>
                </p:oleObj>
              </mc:Choice>
              <mc:Fallback>
                <p:oleObj name="" r:id="rId1" imgW="0" imgH="0" progId="Equation.3">
                  <p:embed/>
                  <p:pic>
                    <p:nvPicPr>
                      <p:cNvPr id="0" name="图片 47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8362" y="2426767"/>
                        <a:ext cx="4033838" cy="193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14:cpLocks xmlns:a14="http://schemas.microsoft.com/office/drawing/2010/main" noGrp="1" noChangeArrowheads="1"/>
          </p:cNvSpPr>
          <p:nvPr>
            <p:ph type="body" sz="half" idx="4294967295"/>
          </p:nvPr>
        </p:nvSpPr>
        <p:spPr>
          <a:xfrm>
            <a:off x="107504" y="116632"/>
            <a:ext cx="8859838" cy="5472608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50000"/>
              </a:lnSpc>
              <a:buFont typeface="Arial" charset="0"/>
              <a:buNone/>
            </a:pPr>
            <a:r>
              <a:rPr lang="en-US" altLang="zh-CN" b="1" dirty="0" smtClean="0">
                <a:solidFill>
                  <a:srgbClr val="0000FF"/>
                </a:solidFill>
              </a:rPr>
              <a:t>(</a:t>
            </a:r>
            <a:r>
              <a:rPr lang="zh-CN" altLang="zh-CN" b="1" dirty="0" smtClean="0">
                <a:solidFill>
                  <a:srgbClr val="0000FF"/>
                </a:solidFill>
              </a:rPr>
              <a:t>5</a:t>
            </a:r>
            <a:r>
              <a:rPr lang="en-US" altLang="zh-CN" b="1" dirty="0" smtClean="0">
                <a:solidFill>
                  <a:srgbClr val="0000FF"/>
                </a:solidFill>
              </a:rPr>
              <a:t>) </a:t>
            </a:r>
            <a:r>
              <a:rPr lang="zh-CN" altLang="zh-CN" b="1" dirty="0" smtClean="0">
                <a:solidFill>
                  <a:srgbClr val="0000FF"/>
                </a:solidFill>
              </a:rPr>
              <a:t>若</a:t>
            </a:r>
            <a:r>
              <a:rPr lang="zh-CN" altLang="zh-CN" b="1" i="1" dirty="0" smtClean="0">
                <a:solidFill>
                  <a:srgbClr val="0000FF"/>
                </a:solidFill>
              </a:rPr>
              <a:t>E</a:t>
            </a:r>
            <a:r>
              <a:rPr lang="zh-CN" altLang="zh-CN" b="1" dirty="0" smtClean="0">
                <a:solidFill>
                  <a:srgbClr val="0000FF"/>
                </a:solidFill>
              </a:rPr>
              <a:t>(</a:t>
            </a:r>
            <a:r>
              <a:rPr lang="zh-CN" altLang="zh-CN" b="1" i="1" dirty="0" smtClean="0">
                <a:solidFill>
                  <a:srgbClr val="0000FF"/>
                </a:solidFill>
              </a:rPr>
              <a:t>X</a:t>
            </a:r>
            <a:r>
              <a:rPr lang="zh-CN" altLang="zh-CN" b="1" baseline="30000" dirty="0" smtClean="0">
                <a:solidFill>
                  <a:srgbClr val="0000FF"/>
                </a:solidFill>
              </a:rPr>
              <a:t>2</a:t>
            </a:r>
            <a:r>
              <a:rPr lang="zh-CN" altLang="zh-CN" b="1" dirty="0" smtClean="0">
                <a:solidFill>
                  <a:srgbClr val="0000FF"/>
                </a:solidFill>
              </a:rPr>
              <a:t>)，</a:t>
            </a:r>
            <a:r>
              <a:rPr lang="zh-CN" altLang="zh-CN" b="1" i="1" dirty="0" smtClean="0">
                <a:solidFill>
                  <a:srgbClr val="0000FF"/>
                </a:solidFill>
              </a:rPr>
              <a:t>E</a:t>
            </a:r>
            <a:r>
              <a:rPr lang="zh-CN" altLang="zh-CN" b="1" dirty="0" smtClean="0">
                <a:solidFill>
                  <a:srgbClr val="0000FF"/>
                </a:solidFill>
              </a:rPr>
              <a:t>(</a:t>
            </a:r>
            <a:r>
              <a:rPr lang="zh-CN" altLang="zh-CN" b="1" i="1" dirty="0" smtClean="0">
                <a:solidFill>
                  <a:srgbClr val="0000FF"/>
                </a:solidFill>
              </a:rPr>
              <a:t>Y</a:t>
            </a:r>
            <a:r>
              <a:rPr lang="zh-CN" altLang="zh-CN" b="1" baseline="30000" dirty="0" smtClean="0">
                <a:solidFill>
                  <a:srgbClr val="0000FF"/>
                </a:solidFill>
              </a:rPr>
              <a:t>2</a:t>
            </a:r>
            <a:r>
              <a:rPr lang="zh-CN" altLang="zh-CN" b="1" dirty="0" smtClean="0">
                <a:solidFill>
                  <a:srgbClr val="0000FF"/>
                </a:solidFill>
              </a:rPr>
              <a:t>)存在，则[</a:t>
            </a:r>
            <a:r>
              <a:rPr lang="zh-CN" altLang="zh-CN" b="1" i="1" dirty="0" smtClean="0">
                <a:solidFill>
                  <a:srgbClr val="0000FF"/>
                </a:solidFill>
              </a:rPr>
              <a:t>E</a:t>
            </a:r>
            <a:r>
              <a:rPr lang="zh-CN" altLang="zh-CN" b="1" dirty="0" smtClean="0">
                <a:solidFill>
                  <a:srgbClr val="0000FF"/>
                </a:solidFill>
              </a:rPr>
              <a:t>(</a:t>
            </a:r>
            <a:r>
              <a:rPr lang="zh-CN" altLang="zh-CN" b="1" i="1" dirty="0" smtClean="0">
                <a:solidFill>
                  <a:srgbClr val="0000FF"/>
                </a:solidFill>
              </a:rPr>
              <a:t>XY</a:t>
            </a:r>
            <a:r>
              <a:rPr lang="zh-CN" altLang="zh-CN" b="1" dirty="0" smtClean="0">
                <a:solidFill>
                  <a:srgbClr val="0000FF"/>
                </a:solidFill>
              </a:rPr>
              <a:t>)]</a:t>
            </a:r>
            <a:r>
              <a:rPr lang="zh-CN" altLang="zh-CN" b="1" baseline="30000" dirty="0" smtClean="0">
                <a:solidFill>
                  <a:srgbClr val="0000FF"/>
                </a:solidFill>
              </a:rPr>
              <a:t>2</a:t>
            </a:r>
            <a:r>
              <a:rPr lang="en-US" altLang="zh-CN" b="1" baseline="30000" dirty="0" smtClean="0">
                <a:solidFill>
                  <a:srgbClr val="0000FF"/>
                </a:solidFill>
              </a:rPr>
              <a:t> </a:t>
            </a:r>
            <a:r>
              <a:rPr lang="zh-CN" altLang="zh-CN" b="1" dirty="0" smtClean="0">
                <a:solidFill>
                  <a:srgbClr val="0000FF"/>
                </a:solidFill>
                <a:sym typeface="Arial" charset="0"/>
              </a:rPr>
              <a:t>≤</a:t>
            </a:r>
            <a:r>
              <a:rPr lang="en-US" altLang="zh-CN" b="1" dirty="0" smtClean="0">
                <a:solidFill>
                  <a:srgbClr val="0000FF"/>
                </a:solidFill>
                <a:sym typeface="Arial" charset="0"/>
              </a:rPr>
              <a:t> </a:t>
            </a:r>
            <a:r>
              <a:rPr lang="zh-CN" altLang="zh-CN" b="1" i="1" dirty="0" smtClean="0">
                <a:solidFill>
                  <a:srgbClr val="0000FF"/>
                </a:solidFill>
              </a:rPr>
              <a:t>E</a:t>
            </a:r>
            <a:r>
              <a:rPr lang="zh-CN" altLang="zh-CN" b="1" dirty="0" smtClean="0">
                <a:solidFill>
                  <a:srgbClr val="0000FF"/>
                </a:solidFill>
              </a:rPr>
              <a:t>(</a:t>
            </a:r>
            <a:r>
              <a:rPr lang="zh-CN" altLang="zh-CN" b="1" i="1" dirty="0" smtClean="0">
                <a:solidFill>
                  <a:srgbClr val="0000FF"/>
                </a:solidFill>
              </a:rPr>
              <a:t>X</a:t>
            </a:r>
            <a:r>
              <a:rPr lang="zh-CN" altLang="zh-CN" b="1" baseline="30000" dirty="0" smtClean="0">
                <a:solidFill>
                  <a:srgbClr val="0000FF"/>
                </a:solidFill>
              </a:rPr>
              <a:t>2</a:t>
            </a:r>
            <a:r>
              <a:rPr lang="zh-CN" altLang="zh-CN" b="1" dirty="0" smtClean="0">
                <a:solidFill>
                  <a:srgbClr val="0000FF"/>
                </a:solidFill>
              </a:rPr>
              <a:t>)</a:t>
            </a:r>
            <a:r>
              <a:rPr lang="zh-CN" altLang="zh-CN" b="1" dirty="0" smtClean="0">
                <a:solidFill>
                  <a:srgbClr val="0000FF"/>
                </a:solidFill>
                <a:sym typeface="宋体" charset="-122"/>
              </a:rPr>
              <a:t>•</a:t>
            </a:r>
            <a:r>
              <a:rPr lang="zh-CN" altLang="zh-CN" b="1" i="1" dirty="0" smtClean="0">
                <a:solidFill>
                  <a:srgbClr val="0000FF"/>
                </a:solidFill>
              </a:rPr>
              <a:t>E</a:t>
            </a:r>
            <a:r>
              <a:rPr lang="zh-CN" altLang="zh-CN" b="1" dirty="0" smtClean="0">
                <a:solidFill>
                  <a:srgbClr val="0000FF"/>
                </a:solidFill>
              </a:rPr>
              <a:t>(</a:t>
            </a:r>
            <a:r>
              <a:rPr lang="zh-CN" altLang="zh-CN" b="1" i="1" dirty="0" smtClean="0">
                <a:solidFill>
                  <a:srgbClr val="0000FF"/>
                </a:solidFill>
              </a:rPr>
              <a:t>Y</a:t>
            </a:r>
            <a:r>
              <a:rPr lang="zh-CN" altLang="zh-CN" b="1" baseline="30000" dirty="0" smtClean="0">
                <a:solidFill>
                  <a:srgbClr val="0000FF"/>
                </a:solidFill>
              </a:rPr>
              <a:t>2</a:t>
            </a:r>
            <a:r>
              <a:rPr lang="zh-CN" altLang="zh-CN" b="1" dirty="0" smtClean="0">
                <a:solidFill>
                  <a:srgbClr val="0000FF"/>
                </a:solidFill>
              </a:rPr>
              <a:t>)</a:t>
            </a:r>
            <a:endParaRPr lang="zh-CN" altLang="zh-CN" b="1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130000"/>
              </a:lnSpc>
              <a:buFont typeface="Arial" charset="0"/>
              <a:buNone/>
            </a:pPr>
            <a:r>
              <a:rPr lang="zh-CN" altLang="zh-CN" sz="2400" dirty="0" smtClean="0"/>
              <a:t>    </a:t>
            </a:r>
            <a:r>
              <a:rPr lang="zh-CN" altLang="zh-CN" sz="3000" dirty="0" smtClean="0"/>
              <a:t>考虑实变量</a:t>
            </a:r>
            <a:r>
              <a:rPr lang="zh-CN" altLang="zh-CN" sz="3000" i="1" dirty="0" smtClean="0"/>
              <a:t>t</a:t>
            </a:r>
            <a:r>
              <a:rPr lang="zh-CN" altLang="zh-CN" sz="3000" dirty="0" smtClean="0"/>
              <a:t>的二次函数</a:t>
            </a:r>
            <a:endParaRPr lang="zh-CN" altLang="zh-CN" sz="3000" dirty="0" smtClean="0"/>
          </a:p>
          <a:p>
            <a:pPr algn="ctr" eaLnBrk="1" hangingPunct="1">
              <a:lnSpc>
                <a:spcPct val="130000"/>
              </a:lnSpc>
              <a:buFont typeface="Arial" charset="0"/>
              <a:buNone/>
            </a:pPr>
            <a:r>
              <a:rPr lang="zh-CN" altLang="zh-CN" sz="3000" i="1" dirty="0" smtClean="0"/>
              <a:t>g</a:t>
            </a:r>
            <a:r>
              <a:rPr lang="zh-CN" altLang="zh-CN" sz="3000" dirty="0" smtClean="0"/>
              <a:t>(</a:t>
            </a:r>
            <a:r>
              <a:rPr lang="zh-CN" altLang="zh-CN" sz="3000" i="1" dirty="0" smtClean="0"/>
              <a:t>t</a:t>
            </a:r>
            <a:r>
              <a:rPr lang="zh-CN" altLang="zh-CN" sz="3000" dirty="0" smtClean="0"/>
              <a:t>)</a:t>
            </a:r>
            <a:r>
              <a:rPr lang="en-US" altLang="zh-CN" sz="3000" dirty="0" smtClean="0"/>
              <a:t> </a:t>
            </a:r>
            <a:r>
              <a:rPr lang="zh-CN" altLang="zh-CN" sz="3000" dirty="0" smtClean="0"/>
              <a:t>=</a:t>
            </a:r>
            <a:r>
              <a:rPr lang="en-US" altLang="zh-CN" sz="3000" dirty="0" smtClean="0"/>
              <a:t> </a:t>
            </a:r>
            <a:r>
              <a:rPr lang="zh-CN" altLang="zh-CN" sz="3000" i="1" dirty="0" smtClean="0"/>
              <a:t>E</a:t>
            </a:r>
            <a:r>
              <a:rPr lang="zh-CN" altLang="zh-CN" sz="3000" dirty="0" smtClean="0"/>
              <a:t>(</a:t>
            </a:r>
            <a:r>
              <a:rPr lang="zh-CN" altLang="zh-CN" sz="3000" i="1" dirty="0" smtClean="0"/>
              <a:t>tX</a:t>
            </a:r>
            <a:r>
              <a:rPr lang="zh-CN" altLang="zh-CN" sz="3000" dirty="0" smtClean="0"/>
              <a:t>-</a:t>
            </a:r>
            <a:r>
              <a:rPr lang="zh-CN" altLang="zh-CN" sz="3000" i="1" dirty="0" smtClean="0"/>
              <a:t>Y</a:t>
            </a:r>
            <a:r>
              <a:rPr lang="zh-CN" altLang="zh-CN" sz="3000" dirty="0" smtClean="0"/>
              <a:t>)</a:t>
            </a:r>
            <a:r>
              <a:rPr lang="zh-CN" altLang="zh-CN" sz="3000" baseline="30000" dirty="0" smtClean="0"/>
              <a:t>2</a:t>
            </a:r>
            <a:r>
              <a:rPr lang="en-US" altLang="zh-CN" sz="3000" baseline="30000" dirty="0" smtClean="0"/>
              <a:t> </a:t>
            </a:r>
            <a:r>
              <a:rPr lang="zh-CN" altLang="zh-CN" sz="3000" dirty="0" smtClean="0"/>
              <a:t>=</a:t>
            </a:r>
            <a:r>
              <a:rPr lang="en-US" altLang="zh-CN" sz="3000" dirty="0" smtClean="0"/>
              <a:t> </a:t>
            </a:r>
            <a:r>
              <a:rPr lang="zh-CN" altLang="zh-CN" sz="3000" i="1" dirty="0" smtClean="0"/>
              <a:t>t</a:t>
            </a:r>
            <a:r>
              <a:rPr lang="zh-CN" altLang="zh-CN" sz="3000" baseline="30000" dirty="0" smtClean="0"/>
              <a:t>2</a:t>
            </a:r>
            <a:r>
              <a:rPr lang="zh-CN" altLang="zh-CN" sz="3000" i="1" dirty="0" smtClean="0"/>
              <a:t>E</a:t>
            </a:r>
            <a:r>
              <a:rPr lang="zh-CN" altLang="zh-CN" sz="3000" dirty="0" smtClean="0"/>
              <a:t>(</a:t>
            </a:r>
            <a:r>
              <a:rPr lang="zh-CN" altLang="zh-CN" sz="3000" i="1" dirty="0" smtClean="0"/>
              <a:t>X</a:t>
            </a:r>
            <a:r>
              <a:rPr lang="zh-CN" altLang="zh-CN" sz="3000" baseline="30000" dirty="0" smtClean="0"/>
              <a:t>2</a:t>
            </a:r>
            <a:r>
              <a:rPr lang="zh-CN" altLang="zh-CN" sz="3000" dirty="0" smtClean="0"/>
              <a:t>)</a:t>
            </a:r>
            <a:r>
              <a:rPr lang="en-US" altLang="zh-CN" sz="3000" dirty="0" smtClean="0"/>
              <a:t> </a:t>
            </a:r>
            <a:r>
              <a:rPr lang="zh-CN" altLang="zh-CN" sz="3000" dirty="0" smtClean="0"/>
              <a:t>-</a:t>
            </a:r>
            <a:r>
              <a:rPr lang="en-US" altLang="zh-CN" sz="3000" dirty="0" smtClean="0"/>
              <a:t> </a:t>
            </a:r>
            <a:r>
              <a:rPr lang="zh-CN" altLang="zh-CN" sz="3000" dirty="0" smtClean="0"/>
              <a:t>2</a:t>
            </a:r>
            <a:r>
              <a:rPr lang="zh-CN" altLang="zh-CN" sz="3000" i="1" dirty="0" smtClean="0"/>
              <a:t>tE</a:t>
            </a:r>
            <a:r>
              <a:rPr lang="zh-CN" altLang="zh-CN" sz="3000" dirty="0" smtClean="0"/>
              <a:t>(</a:t>
            </a:r>
            <a:r>
              <a:rPr lang="zh-CN" altLang="zh-CN" sz="3000" i="1" dirty="0" smtClean="0"/>
              <a:t>XY</a:t>
            </a:r>
            <a:r>
              <a:rPr lang="zh-CN" altLang="zh-CN" sz="3000" dirty="0" smtClean="0"/>
              <a:t>)</a:t>
            </a:r>
            <a:r>
              <a:rPr lang="en-US" altLang="zh-CN" sz="3000" dirty="0" smtClean="0"/>
              <a:t> </a:t>
            </a:r>
            <a:r>
              <a:rPr lang="zh-CN" altLang="zh-CN" sz="3000" dirty="0" smtClean="0"/>
              <a:t>+</a:t>
            </a:r>
            <a:r>
              <a:rPr lang="en-US" altLang="zh-CN" sz="3000" dirty="0" smtClean="0"/>
              <a:t> </a:t>
            </a:r>
            <a:r>
              <a:rPr lang="zh-CN" altLang="zh-CN" sz="3000" i="1" dirty="0" smtClean="0"/>
              <a:t>E</a:t>
            </a:r>
            <a:r>
              <a:rPr lang="zh-CN" altLang="zh-CN" sz="3000" dirty="0" smtClean="0"/>
              <a:t>(</a:t>
            </a:r>
            <a:r>
              <a:rPr lang="zh-CN" altLang="zh-CN" sz="3000" i="1" dirty="0" smtClean="0"/>
              <a:t>Y</a:t>
            </a:r>
            <a:r>
              <a:rPr lang="zh-CN" altLang="zh-CN" sz="3000" baseline="30000" dirty="0" smtClean="0"/>
              <a:t>2</a:t>
            </a:r>
            <a:r>
              <a:rPr lang="zh-CN" altLang="zh-CN" sz="3000" dirty="0" smtClean="0"/>
              <a:t>)</a:t>
            </a:r>
            <a:endParaRPr lang="zh-CN" altLang="zh-CN" sz="3000" dirty="0" smtClean="0"/>
          </a:p>
          <a:p>
            <a:pPr eaLnBrk="1" hangingPunct="1">
              <a:lnSpc>
                <a:spcPct val="130000"/>
              </a:lnSpc>
              <a:buFont typeface="Arial" charset="0"/>
              <a:buNone/>
            </a:pPr>
            <a:r>
              <a:rPr lang="zh-CN" altLang="zh-CN" sz="3000" dirty="0" smtClean="0"/>
              <a:t>    对一切</a:t>
            </a:r>
            <a:r>
              <a:rPr lang="zh-CN" altLang="zh-CN" sz="3000" i="1" dirty="0" smtClean="0"/>
              <a:t>t</a:t>
            </a:r>
            <a:r>
              <a:rPr lang="zh-CN" altLang="zh-CN" sz="3000" dirty="0" smtClean="0"/>
              <a:t>，容易看出</a:t>
            </a:r>
            <a:r>
              <a:rPr lang="zh-CN" altLang="zh-CN" sz="3000" i="1" dirty="0" smtClean="0"/>
              <a:t>g</a:t>
            </a:r>
            <a:r>
              <a:rPr lang="zh-CN" altLang="zh-CN" sz="3000" dirty="0" smtClean="0"/>
              <a:t>(</a:t>
            </a:r>
            <a:r>
              <a:rPr lang="zh-CN" altLang="zh-CN" sz="3000" i="1" dirty="0" smtClean="0"/>
              <a:t>t</a:t>
            </a:r>
            <a:r>
              <a:rPr lang="zh-CN" altLang="zh-CN" sz="3000" dirty="0" smtClean="0"/>
              <a:t>)</a:t>
            </a:r>
            <a:r>
              <a:rPr lang="zh-CN" altLang="zh-CN" sz="3000" dirty="0" smtClean="0">
                <a:sym typeface="Arial" charset="0"/>
              </a:rPr>
              <a:t>≥0，故二次方程</a:t>
            </a:r>
            <a:r>
              <a:rPr lang="zh-CN" altLang="zh-CN" sz="3000" i="1" dirty="0" smtClean="0"/>
              <a:t>g</a:t>
            </a:r>
            <a:r>
              <a:rPr lang="zh-CN" altLang="zh-CN" sz="3000" dirty="0" smtClean="0"/>
              <a:t>(</a:t>
            </a:r>
            <a:r>
              <a:rPr lang="zh-CN" altLang="zh-CN" sz="3000" i="1" dirty="0" smtClean="0"/>
              <a:t>t</a:t>
            </a:r>
            <a:r>
              <a:rPr lang="zh-CN" altLang="zh-CN" sz="3000" dirty="0" smtClean="0"/>
              <a:t>)=0的判别式</a:t>
            </a:r>
            <a:endParaRPr lang="zh-CN" altLang="zh-CN" sz="3000" dirty="0" smtClean="0"/>
          </a:p>
          <a:p>
            <a:pPr algn="ctr" eaLnBrk="1" hangingPunct="1">
              <a:lnSpc>
                <a:spcPct val="130000"/>
              </a:lnSpc>
              <a:buFont typeface="Arial" charset="0"/>
              <a:buNone/>
            </a:pPr>
            <a:r>
              <a:rPr lang="zh-CN" altLang="zh-CN" sz="3000" dirty="0" smtClean="0">
                <a:sym typeface="宋体" charset="-122"/>
              </a:rPr>
              <a:t>Δ</a:t>
            </a:r>
            <a:r>
              <a:rPr lang="en-US" altLang="zh-CN" sz="3000" dirty="0" smtClean="0">
                <a:sym typeface="宋体" charset="-122"/>
              </a:rPr>
              <a:t> </a:t>
            </a:r>
            <a:r>
              <a:rPr lang="zh-CN" altLang="zh-CN" sz="3000" dirty="0" smtClean="0">
                <a:sym typeface="宋体" charset="-122"/>
              </a:rPr>
              <a:t>=</a:t>
            </a:r>
            <a:r>
              <a:rPr lang="en-US" altLang="zh-CN" sz="3000" dirty="0" smtClean="0">
                <a:sym typeface="宋体" charset="-122"/>
              </a:rPr>
              <a:t> </a:t>
            </a:r>
            <a:r>
              <a:rPr lang="zh-CN" altLang="zh-CN" sz="3000" dirty="0" smtClean="0">
                <a:sym typeface="宋体" charset="-122"/>
              </a:rPr>
              <a:t>4[</a:t>
            </a:r>
            <a:r>
              <a:rPr lang="zh-CN" altLang="zh-CN" sz="3000" i="1" dirty="0" smtClean="0">
                <a:sym typeface="宋体" charset="-122"/>
              </a:rPr>
              <a:t>E</a:t>
            </a:r>
            <a:r>
              <a:rPr lang="zh-CN" altLang="zh-CN" sz="3000" dirty="0" smtClean="0">
                <a:sym typeface="宋体" charset="-122"/>
              </a:rPr>
              <a:t>(</a:t>
            </a:r>
            <a:r>
              <a:rPr lang="zh-CN" altLang="zh-CN" sz="3000" i="1" dirty="0" smtClean="0">
                <a:sym typeface="宋体" charset="-122"/>
              </a:rPr>
              <a:t>XY</a:t>
            </a:r>
            <a:r>
              <a:rPr lang="zh-CN" altLang="zh-CN" sz="3000" dirty="0" smtClean="0">
                <a:sym typeface="宋体" charset="-122"/>
              </a:rPr>
              <a:t>)]</a:t>
            </a:r>
            <a:r>
              <a:rPr lang="zh-CN" altLang="zh-CN" sz="3000" baseline="30000" dirty="0" smtClean="0"/>
              <a:t>2</a:t>
            </a:r>
            <a:r>
              <a:rPr lang="en-US" altLang="zh-CN" sz="3000" baseline="30000" dirty="0" smtClean="0"/>
              <a:t> </a:t>
            </a:r>
            <a:r>
              <a:rPr lang="zh-CN" altLang="zh-CN" sz="3000" dirty="0" smtClean="0">
                <a:sym typeface="宋体" charset="-122"/>
              </a:rPr>
              <a:t>-</a:t>
            </a:r>
            <a:r>
              <a:rPr lang="en-US" altLang="zh-CN" sz="3000" dirty="0" smtClean="0">
                <a:sym typeface="宋体" charset="-122"/>
              </a:rPr>
              <a:t> </a:t>
            </a:r>
            <a:r>
              <a:rPr lang="zh-CN" altLang="zh-CN" sz="3000" dirty="0" smtClean="0">
                <a:sym typeface="宋体" charset="-122"/>
              </a:rPr>
              <a:t>4</a:t>
            </a:r>
            <a:r>
              <a:rPr lang="zh-CN" altLang="zh-CN" sz="3000" i="1" dirty="0" smtClean="0"/>
              <a:t>E</a:t>
            </a:r>
            <a:r>
              <a:rPr lang="zh-CN" altLang="zh-CN" sz="3000" dirty="0" smtClean="0"/>
              <a:t>(</a:t>
            </a:r>
            <a:r>
              <a:rPr lang="zh-CN" altLang="zh-CN" sz="3000" i="1" dirty="0" smtClean="0"/>
              <a:t>X</a:t>
            </a:r>
            <a:r>
              <a:rPr lang="zh-CN" altLang="zh-CN" sz="3000" baseline="30000" dirty="0" smtClean="0"/>
              <a:t>2</a:t>
            </a:r>
            <a:r>
              <a:rPr lang="zh-CN" altLang="zh-CN" sz="3000" dirty="0" smtClean="0"/>
              <a:t>)</a:t>
            </a:r>
            <a:r>
              <a:rPr lang="zh-CN" altLang="zh-CN" sz="3000" i="1" dirty="0" smtClean="0"/>
              <a:t>E</a:t>
            </a:r>
            <a:r>
              <a:rPr lang="zh-CN" altLang="zh-CN" sz="3000" dirty="0" smtClean="0"/>
              <a:t>(</a:t>
            </a:r>
            <a:r>
              <a:rPr lang="zh-CN" altLang="zh-CN" sz="3000" i="1" dirty="0" smtClean="0"/>
              <a:t>Y</a:t>
            </a:r>
            <a:r>
              <a:rPr lang="zh-CN" altLang="zh-CN" sz="3000" baseline="30000" dirty="0" smtClean="0"/>
              <a:t>2</a:t>
            </a:r>
            <a:r>
              <a:rPr lang="zh-CN" altLang="zh-CN" sz="3000" dirty="0" smtClean="0"/>
              <a:t>)</a:t>
            </a:r>
            <a:r>
              <a:rPr lang="en-US" altLang="zh-CN" sz="3000" dirty="0" smtClean="0"/>
              <a:t> </a:t>
            </a:r>
            <a:r>
              <a:rPr lang="zh-CN" altLang="zh-CN" sz="3000" dirty="0" smtClean="0">
                <a:sym typeface="Arial" charset="0"/>
              </a:rPr>
              <a:t>≤</a:t>
            </a:r>
            <a:r>
              <a:rPr lang="en-US" altLang="zh-CN" sz="3000" dirty="0" smtClean="0">
                <a:sym typeface="Arial" charset="0"/>
              </a:rPr>
              <a:t> </a:t>
            </a:r>
            <a:r>
              <a:rPr lang="zh-CN" altLang="zh-CN" sz="3000" dirty="0" smtClean="0">
                <a:sym typeface="Arial" charset="0"/>
              </a:rPr>
              <a:t>0</a:t>
            </a:r>
            <a:endParaRPr lang="zh-CN" altLang="zh-CN" sz="3000" dirty="0" smtClean="0">
              <a:sym typeface="Arial" charset="0"/>
            </a:endParaRPr>
          </a:p>
          <a:p>
            <a:pPr eaLnBrk="1" hangingPunct="1">
              <a:lnSpc>
                <a:spcPct val="130000"/>
              </a:lnSpc>
              <a:buFont typeface="Arial" charset="0"/>
              <a:buNone/>
            </a:pPr>
            <a:r>
              <a:rPr lang="zh-CN" altLang="zh-CN" sz="3000" dirty="0" smtClean="0">
                <a:sym typeface="Arial" charset="0"/>
              </a:rPr>
              <a:t>    即</a:t>
            </a:r>
            <a:r>
              <a:rPr lang="en-US" altLang="zh-CN" sz="3000" dirty="0" smtClean="0">
                <a:sym typeface="Arial" charset="0"/>
              </a:rPr>
              <a:t>	</a:t>
            </a:r>
            <a:r>
              <a:rPr lang="zh-CN" altLang="zh-CN" sz="3000" dirty="0" smtClean="0"/>
              <a:t>[</a:t>
            </a:r>
            <a:r>
              <a:rPr lang="zh-CN" altLang="zh-CN" sz="3000" i="1" dirty="0" smtClean="0"/>
              <a:t>E</a:t>
            </a:r>
            <a:r>
              <a:rPr lang="zh-CN" altLang="zh-CN" sz="3000" dirty="0" smtClean="0"/>
              <a:t>(</a:t>
            </a:r>
            <a:r>
              <a:rPr lang="zh-CN" altLang="zh-CN" sz="3000" i="1" dirty="0" smtClean="0"/>
              <a:t>XY</a:t>
            </a:r>
            <a:r>
              <a:rPr lang="zh-CN" altLang="zh-CN" sz="3000" dirty="0" smtClean="0"/>
              <a:t>)]</a:t>
            </a:r>
            <a:r>
              <a:rPr lang="zh-CN" altLang="zh-CN" sz="3000" baseline="30000" dirty="0" smtClean="0"/>
              <a:t>2</a:t>
            </a:r>
            <a:r>
              <a:rPr lang="en-US" altLang="zh-CN" sz="3000" baseline="30000" dirty="0" smtClean="0"/>
              <a:t> </a:t>
            </a:r>
            <a:r>
              <a:rPr lang="zh-CN" altLang="zh-CN" sz="3000" dirty="0" smtClean="0">
                <a:sym typeface="Arial" charset="0"/>
              </a:rPr>
              <a:t>≤</a:t>
            </a:r>
            <a:r>
              <a:rPr lang="en-US" altLang="zh-CN" sz="3000" dirty="0" smtClean="0">
                <a:sym typeface="Arial" charset="0"/>
              </a:rPr>
              <a:t> </a:t>
            </a:r>
            <a:r>
              <a:rPr lang="zh-CN" altLang="zh-CN" sz="3000" i="1" dirty="0" smtClean="0"/>
              <a:t>E</a:t>
            </a:r>
            <a:r>
              <a:rPr lang="zh-CN" altLang="zh-CN" sz="3000" dirty="0" smtClean="0"/>
              <a:t>(</a:t>
            </a:r>
            <a:r>
              <a:rPr lang="zh-CN" altLang="zh-CN" sz="3000" i="1" dirty="0" smtClean="0"/>
              <a:t>X</a:t>
            </a:r>
            <a:r>
              <a:rPr lang="zh-CN" altLang="zh-CN" sz="3000" baseline="30000" dirty="0" smtClean="0"/>
              <a:t>2</a:t>
            </a:r>
            <a:r>
              <a:rPr lang="zh-CN" altLang="zh-CN" sz="3000" dirty="0" smtClean="0"/>
              <a:t>)</a:t>
            </a:r>
            <a:r>
              <a:rPr lang="zh-CN" altLang="zh-CN" sz="3000" dirty="0" smtClean="0">
                <a:sym typeface="宋体" charset="-122"/>
              </a:rPr>
              <a:t>•</a:t>
            </a:r>
            <a:r>
              <a:rPr lang="zh-CN" altLang="zh-CN" sz="3000" i="1" dirty="0" smtClean="0"/>
              <a:t>E</a:t>
            </a:r>
            <a:r>
              <a:rPr lang="zh-CN" altLang="zh-CN" sz="3000" dirty="0" smtClean="0"/>
              <a:t>(</a:t>
            </a:r>
            <a:r>
              <a:rPr lang="zh-CN" altLang="zh-CN" sz="3000" i="1" dirty="0" smtClean="0"/>
              <a:t>Y</a:t>
            </a:r>
            <a:r>
              <a:rPr lang="zh-CN" altLang="zh-CN" sz="3000" baseline="30000" dirty="0" smtClean="0"/>
              <a:t>2</a:t>
            </a:r>
            <a:r>
              <a:rPr lang="zh-CN" altLang="zh-CN" sz="3000" dirty="0" smtClean="0"/>
              <a:t>)</a:t>
            </a:r>
            <a:endParaRPr lang="zh-CN" altLang="zh-CN" sz="3000" dirty="0" smtClean="0"/>
          </a:p>
          <a:p>
            <a:pPr algn="ctr" eaLnBrk="1" hangingPunct="1">
              <a:lnSpc>
                <a:spcPct val="130000"/>
              </a:lnSpc>
              <a:buFont typeface="Arial" charset="0"/>
              <a:buNone/>
            </a:pPr>
            <a:r>
              <a:rPr lang="zh-CN" altLang="zh-CN" sz="3000" dirty="0" smtClean="0"/>
              <a:t>该不等式称为</a:t>
            </a:r>
            <a:r>
              <a:rPr lang="zh-CN" altLang="zh-CN" sz="3000" dirty="0" smtClean="0">
                <a:solidFill>
                  <a:srgbClr val="6666FF"/>
                </a:solidFill>
              </a:rPr>
              <a:t>柯西-施瓦茨</a:t>
            </a:r>
            <a:r>
              <a:rPr lang="en-US" altLang="zh-CN" sz="3000" dirty="0" smtClean="0">
                <a:solidFill>
                  <a:srgbClr val="6666FF"/>
                </a:solidFill>
              </a:rPr>
              <a:t>(</a:t>
            </a:r>
            <a:r>
              <a:rPr lang="zh-CN" altLang="zh-CN" sz="3000" dirty="0" smtClean="0">
                <a:solidFill>
                  <a:srgbClr val="6666FF"/>
                </a:solidFill>
              </a:rPr>
              <a:t>Cauchy-Schwarz</a:t>
            </a:r>
            <a:r>
              <a:rPr lang="en-US" altLang="zh-CN" sz="3000" dirty="0" smtClean="0">
                <a:solidFill>
                  <a:srgbClr val="6666FF"/>
                </a:solidFill>
              </a:rPr>
              <a:t>)</a:t>
            </a:r>
            <a:r>
              <a:rPr lang="zh-CN" altLang="zh-CN" sz="3000" dirty="0" smtClean="0">
                <a:solidFill>
                  <a:srgbClr val="6666FF"/>
                </a:solidFill>
              </a:rPr>
              <a:t>不等式</a:t>
            </a:r>
            <a:endParaRPr lang="zh-CN" altLang="zh-CN" sz="3000" dirty="0" smtClean="0">
              <a:solidFill>
                <a:srgbClr val="6666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3298" name="Object 2"/>
          <p:cNvGraphicFramePr>
            <a:graphicFrameLocks noChangeAspect="1"/>
          </p:cNvGraphicFramePr>
          <p:nvPr/>
        </p:nvGraphicFramePr>
        <p:xfrm>
          <a:off x="1420813" y="260648"/>
          <a:ext cx="5576887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22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0813" y="260648"/>
                        <a:ext cx="5576887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299" name="Object 3"/>
          <p:cNvGraphicFramePr>
            <a:graphicFrameLocks noChangeAspect="1"/>
          </p:cNvGraphicFramePr>
          <p:nvPr/>
        </p:nvGraphicFramePr>
        <p:xfrm>
          <a:off x="1493838" y="1914823"/>
          <a:ext cx="5708650" cy="116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23" name="Equation" r:id="rId3" imgW="0" imgH="0" progId="Equation.DSMT4">
                  <p:embed/>
                </p:oleObj>
              </mc:Choice>
              <mc:Fallback>
                <p:oleObj name="Equation" r:id="rId3" imgW="0" imgH="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38" y="1914823"/>
                        <a:ext cx="5708650" cy="1166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00" name="Rectangle 4"/>
          <p:cNvSpPr>
            <a14:cpLocks xmlns:a14="http://schemas.microsoft.com/office/drawing/2010/main" noChangeArrowheads="1"/>
          </p:cNvSpPr>
          <p:nvPr/>
        </p:nvSpPr>
        <p:spPr bwMode="auto">
          <a:xfrm>
            <a:off x="3132138" y="3300041"/>
            <a:ext cx="31369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3200" b="1">
                <a:latin typeface="Times New Roman" pitchFamily="18" charset="0"/>
              </a:rPr>
              <a:t>（诸 </a:t>
            </a:r>
            <a:r>
              <a:rPr kumimoji="1" lang="en-US" altLang="zh-CN" sz="3200" b="1" i="1">
                <a:latin typeface="Times New Roman" pitchFamily="18" charset="0"/>
              </a:rPr>
              <a:t>X</a:t>
            </a:r>
            <a:r>
              <a:rPr kumimoji="1" lang="en-US" altLang="zh-CN" sz="3200" b="1" i="1" baseline="-25000">
                <a:latin typeface="Times New Roman" pitchFamily="18" charset="0"/>
              </a:rPr>
              <a:t>i </a:t>
            </a:r>
            <a:r>
              <a:rPr kumimoji="1" lang="zh-CN" altLang="en-US" sz="3200" b="1">
                <a:latin typeface="Times New Roman" pitchFamily="18" charset="0"/>
              </a:rPr>
              <a:t>独立时）</a:t>
            </a:r>
            <a:endParaRPr kumimoji="1" lang="zh-CN" altLang="en-US" sz="3200" b="1" baseline="-250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3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3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0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23" name="Object 3"/>
          <p:cNvGraphicFramePr>
            <a:graphicFrameLocks noChangeAspect="1"/>
          </p:cNvGraphicFramePr>
          <p:nvPr/>
        </p:nvGraphicFramePr>
        <p:xfrm>
          <a:off x="791469" y="2398663"/>
          <a:ext cx="7426325" cy="275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71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469" y="2398663"/>
                        <a:ext cx="7426325" cy="275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11559" y="242154"/>
            <a:ext cx="8136903" cy="175432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列 已知随机变量</a:t>
            </a:r>
            <a:r>
              <a:rPr lang="en-US" altLang="zh-CN" sz="3600" b="1" i="1" dirty="0" smtClean="0"/>
              <a:t>X</a:t>
            </a:r>
            <a:r>
              <a:rPr lang="zh-CN" altLang="en-US" sz="3600" b="1" dirty="0" smtClean="0"/>
              <a:t>服从参数为</a:t>
            </a:r>
            <a:r>
              <a:rPr lang="en-US" altLang="zh-CN" sz="3600" b="1" dirty="0" smtClean="0"/>
              <a:t>2</a:t>
            </a:r>
            <a:r>
              <a:rPr lang="zh-CN" altLang="en-US" sz="3600" b="1" dirty="0" smtClean="0"/>
              <a:t>的泊松分布，则随机变量</a:t>
            </a:r>
            <a:r>
              <a:rPr lang="en-US" altLang="zh-CN" sz="3600" b="1" i="1" dirty="0" smtClean="0"/>
              <a:t>Z</a:t>
            </a:r>
            <a:r>
              <a:rPr lang="en-US" altLang="zh-CN" sz="3600" b="1" dirty="0" smtClean="0"/>
              <a:t>=3</a:t>
            </a:r>
            <a:r>
              <a:rPr lang="en-US" altLang="zh-CN" sz="3600" b="1" i="1" dirty="0" smtClean="0"/>
              <a:t>X</a:t>
            </a:r>
            <a:r>
              <a:rPr lang="en-US" altLang="zh-CN" sz="3600" b="1" dirty="0" smtClean="0"/>
              <a:t>-2</a:t>
            </a:r>
            <a:r>
              <a:rPr lang="zh-CN" altLang="en-US" sz="3600" b="1" dirty="0" smtClean="0"/>
              <a:t>的数学期望</a:t>
            </a:r>
            <a:r>
              <a:rPr lang="en-US" altLang="zh-CN" sz="3600" b="1" i="1" dirty="0" smtClean="0"/>
              <a:t>EX</a:t>
            </a:r>
            <a:r>
              <a:rPr lang="en-US" altLang="zh-CN" sz="3600" b="1" dirty="0" smtClean="0"/>
              <a:t>=</a:t>
            </a:r>
            <a:r>
              <a:rPr lang="en-US" altLang="zh-CN" sz="3600" b="1" u="sng" dirty="0" smtClean="0"/>
              <a:t>               </a:t>
            </a:r>
            <a:r>
              <a:rPr lang="zh-CN" altLang="en-US" sz="3600" b="1" dirty="0"/>
              <a:t>。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14:cpLocks xmlns:a14="http://schemas.microsoft.com/office/drawing/2010/main" noChangeArrowheads="1"/>
          </p:cNvSpPr>
          <p:nvPr/>
        </p:nvSpPr>
        <p:spPr bwMode="auto">
          <a:xfrm>
            <a:off x="1258888" y="1125538"/>
            <a:ext cx="50419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3200" b="1" dirty="0">
                <a:latin typeface="Times New Roman" pitchFamily="18" charset="0"/>
              </a:rPr>
              <a:t>例  求二项分布的数学期望</a:t>
            </a:r>
            <a:endParaRPr kumimoji="1" lang="zh-CN" altLang="en-US" sz="3200" b="1" dirty="0">
              <a:latin typeface="Times New Roman" pitchFamily="18" charset="0"/>
            </a:endParaRPr>
          </a:p>
        </p:txBody>
      </p:sp>
      <p:sp>
        <p:nvSpPr>
          <p:cNvPr id="185347" name="Rectangle 3"/>
          <p:cNvSpPr>
            <a14:cpLocks xmlns:a14="http://schemas.microsoft.com/office/drawing/2010/main" noChangeArrowheads="1"/>
          </p:cNvSpPr>
          <p:nvPr/>
        </p:nvSpPr>
        <p:spPr bwMode="auto">
          <a:xfrm>
            <a:off x="1042988" y="1916832"/>
            <a:ext cx="75374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3200" b="1" dirty="0">
                <a:latin typeface="Times New Roman" pitchFamily="18" charset="0"/>
              </a:rPr>
              <a:t>若 </a:t>
            </a:r>
            <a:r>
              <a:rPr kumimoji="1" lang="en-US" altLang="zh-CN" sz="3200" b="1" i="1" dirty="0">
                <a:latin typeface="Times New Roman" pitchFamily="18" charset="0"/>
              </a:rPr>
              <a:t>X</a:t>
            </a:r>
            <a:r>
              <a:rPr kumimoji="1" lang="zh-CN" altLang="en-US" sz="3200" b="1" dirty="0">
                <a:latin typeface="Times New Roman" pitchFamily="18" charset="0"/>
              </a:rPr>
              <a:t>表示</a:t>
            </a:r>
            <a:r>
              <a:rPr kumimoji="1" lang="en-US" altLang="zh-CN" sz="3200" b="1" i="1" dirty="0">
                <a:latin typeface="Times New Roman" pitchFamily="18" charset="0"/>
              </a:rPr>
              <a:t>n</a:t>
            </a:r>
            <a:r>
              <a:rPr kumimoji="1" lang="zh-CN" altLang="en-US" sz="3200" b="1" dirty="0">
                <a:latin typeface="Times New Roman" pitchFamily="18" charset="0"/>
              </a:rPr>
              <a:t>重贝努里试验中的“成功” 次数</a:t>
            </a:r>
            <a:r>
              <a:rPr kumimoji="1" lang="zh-CN" altLang="en-US" sz="3200" dirty="0"/>
              <a:t> </a:t>
            </a:r>
            <a:endParaRPr kumimoji="1" lang="zh-CN" altLang="en-US" sz="3200" dirty="0"/>
          </a:p>
          <a:p>
            <a:pPr algn="ctr" eaLnBrk="1" hangingPunct="1"/>
            <a:r>
              <a:rPr kumimoji="1" lang="en-US" altLang="zh-CN" sz="3200" b="1" i="1" dirty="0">
                <a:latin typeface="Times New Roman" pitchFamily="18" charset="0"/>
              </a:rPr>
              <a:t>X</a:t>
            </a:r>
            <a:r>
              <a:rPr kumimoji="1" lang="en-US" altLang="zh-CN" sz="3200" b="1" dirty="0">
                <a:latin typeface="Times New Roman" pitchFamily="18" charset="0"/>
              </a:rPr>
              <a:t>~</a:t>
            </a:r>
            <a:r>
              <a:rPr kumimoji="1" lang="en-US" altLang="zh-CN" sz="3200" b="1" i="1" dirty="0">
                <a:latin typeface="Times New Roman" pitchFamily="18" charset="0"/>
              </a:rPr>
              <a:t>B</a:t>
            </a:r>
            <a:r>
              <a:rPr kumimoji="1" lang="en-US" altLang="zh-CN" sz="3200" b="1" dirty="0"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latin typeface="Times New Roman" pitchFamily="18" charset="0"/>
              </a:rPr>
              <a:t>n</a:t>
            </a:r>
            <a:r>
              <a:rPr kumimoji="1" lang="en-US" altLang="zh-CN" sz="3200" b="1" dirty="0">
                <a:latin typeface="Times New Roman" pitchFamily="18" charset="0"/>
              </a:rPr>
              <a:t>, </a:t>
            </a:r>
            <a:r>
              <a:rPr kumimoji="1" lang="en-US" altLang="zh-CN" sz="3200" b="1" i="1" dirty="0">
                <a:latin typeface="Times New Roman" pitchFamily="18" charset="0"/>
              </a:rPr>
              <a:t>p</a:t>
            </a:r>
            <a:r>
              <a:rPr kumimoji="1" lang="en-US" altLang="zh-CN" sz="3200" b="1" dirty="0">
                <a:latin typeface="Times New Roman" pitchFamily="18" charset="0"/>
              </a:rPr>
              <a:t>)</a:t>
            </a:r>
            <a:r>
              <a:rPr kumimoji="1" lang="zh-CN" altLang="en-US" sz="3200" b="1" dirty="0">
                <a:latin typeface="Times New Roman" pitchFamily="18" charset="0"/>
              </a:rPr>
              <a:t>，</a:t>
            </a:r>
            <a:endParaRPr kumimoji="1" lang="zh-CN" altLang="en-US" sz="3200" b="1" dirty="0">
              <a:latin typeface="Times New Roman" pitchFamily="18" charset="0"/>
            </a:endParaRPr>
          </a:p>
        </p:txBody>
      </p:sp>
      <p:sp>
        <p:nvSpPr>
          <p:cNvPr id="185348" name="Rectangle 4"/>
          <p:cNvSpPr>
            <a14:cpLocks xmlns:a14="http://schemas.microsoft.com/office/drawing/2010/main" noChangeArrowheads="1"/>
          </p:cNvSpPr>
          <p:nvPr/>
        </p:nvSpPr>
        <p:spPr bwMode="auto">
          <a:xfrm>
            <a:off x="1192213" y="3441576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3200" b="1">
                <a:latin typeface="Times New Roman" pitchFamily="18" charset="0"/>
              </a:rPr>
              <a:t>设</a:t>
            </a:r>
            <a:endParaRPr kumimoji="1" lang="zh-CN" altLang="en-US" sz="3200" b="1">
              <a:latin typeface="Times New Roman" pitchFamily="18" charset="0"/>
            </a:endParaRPr>
          </a:p>
        </p:txBody>
      </p:sp>
      <p:sp>
        <p:nvSpPr>
          <p:cNvPr id="185349" name="Rectangle 5"/>
          <p:cNvSpPr>
            <a14:cpLocks xmlns:a14="http://schemas.microsoft.com/office/drawing/2010/main" noChangeArrowheads="1"/>
          </p:cNvSpPr>
          <p:nvPr/>
        </p:nvSpPr>
        <p:spPr bwMode="auto">
          <a:xfrm>
            <a:off x="1258888" y="4653136"/>
            <a:ext cx="43926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3200" b="1" dirty="0">
                <a:latin typeface="Times New Roman" pitchFamily="18" charset="0"/>
              </a:rPr>
              <a:t>则     </a:t>
            </a:r>
            <a:r>
              <a:rPr kumimoji="1" lang="en-US" altLang="zh-CN" sz="3200" b="1" i="1" dirty="0">
                <a:latin typeface="Times New Roman" pitchFamily="18" charset="0"/>
              </a:rPr>
              <a:t>X</a:t>
            </a:r>
            <a:r>
              <a:rPr kumimoji="1" lang="en-US" altLang="zh-CN" sz="3200" b="1" dirty="0">
                <a:latin typeface="Times New Roman" pitchFamily="18" charset="0"/>
              </a:rPr>
              <a:t>= </a:t>
            </a:r>
            <a:r>
              <a:rPr kumimoji="1" lang="en-US" altLang="zh-CN" sz="3200" b="1" i="1" dirty="0">
                <a:latin typeface="Times New Roman" pitchFamily="18" charset="0"/>
              </a:rPr>
              <a:t>X</a:t>
            </a:r>
            <a:r>
              <a:rPr kumimoji="1" lang="en-US" altLang="zh-CN" sz="3200" b="1" baseline="-25000" dirty="0">
                <a:latin typeface="Times New Roman" pitchFamily="18" charset="0"/>
              </a:rPr>
              <a:t>1</a:t>
            </a:r>
            <a:r>
              <a:rPr kumimoji="1" lang="en-US" altLang="zh-CN" sz="3200" b="1" dirty="0">
                <a:latin typeface="Times New Roman" pitchFamily="18" charset="0"/>
              </a:rPr>
              <a:t>+</a:t>
            </a:r>
            <a:r>
              <a:rPr kumimoji="1" lang="en-US" altLang="zh-CN" sz="3200" b="1" i="1" dirty="0">
                <a:latin typeface="Times New Roman" pitchFamily="18" charset="0"/>
              </a:rPr>
              <a:t>X</a:t>
            </a:r>
            <a:r>
              <a:rPr kumimoji="1" lang="en-US" altLang="zh-CN" sz="3200" b="1" baseline="-25000" dirty="0">
                <a:latin typeface="Times New Roman" pitchFamily="18" charset="0"/>
              </a:rPr>
              <a:t>2</a:t>
            </a:r>
            <a:r>
              <a:rPr kumimoji="1" lang="en-US" altLang="zh-CN" sz="3200" b="1" dirty="0">
                <a:latin typeface="Times New Roman" pitchFamily="18" charset="0"/>
              </a:rPr>
              <a:t>+…+</a:t>
            </a:r>
            <a:r>
              <a:rPr kumimoji="1" lang="en-US" altLang="zh-CN" sz="3200" b="1" i="1" dirty="0" err="1">
                <a:latin typeface="Times New Roman" pitchFamily="18" charset="0"/>
              </a:rPr>
              <a:t>X</a:t>
            </a:r>
            <a:r>
              <a:rPr kumimoji="1" lang="en-US" altLang="zh-CN" sz="3200" b="1" i="1" baseline="-25000" dirty="0" err="1">
                <a:latin typeface="Times New Roman" pitchFamily="18" charset="0"/>
              </a:rPr>
              <a:t>n</a:t>
            </a:r>
            <a:endParaRPr kumimoji="1" lang="en-US" altLang="zh-CN" sz="3200" b="1" baseline="-25000" dirty="0">
              <a:latin typeface="Times New Roman" pitchFamily="18" charset="0"/>
            </a:endParaRPr>
          </a:p>
        </p:txBody>
      </p:sp>
      <p:graphicFrame>
        <p:nvGraphicFramePr>
          <p:cNvPr id="185350" name="Object 6"/>
          <p:cNvGraphicFramePr>
            <a:graphicFrameLocks noChangeAspect="1"/>
          </p:cNvGraphicFramePr>
          <p:nvPr/>
        </p:nvGraphicFramePr>
        <p:xfrm>
          <a:off x="1835150" y="3212976"/>
          <a:ext cx="42672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60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212976"/>
                        <a:ext cx="426720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51" name="Rectangle 7"/>
          <p:cNvSpPr>
            <a14:cpLocks xmlns:a14="http://schemas.microsoft.com/office/drawing/2010/main" noChangeArrowheads="1"/>
          </p:cNvSpPr>
          <p:nvPr/>
        </p:nvSpPr>
        <p:spPr bwMode="auto">
          <a:xfrm>
            <a:off x="6227763" y="3428876"/>
            <a:ext cx="24812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sz="3200" b="1" i="1">
                <a:latin typeface="Times New Roman" pitchFamily="18" charset="0"/>
              </a:rPr>
              <a:t>i</a:t>
            </a:r>
            <a:r>
              <a:rPr kumimoji="1" lang="en-US" altLang="zh-CN" sz="3200" b="1">
                <a:latin typeface="Times New Roman" pitchFamily="18" charset="0"/>
              </a:rPr>
              <a:t>=1,2</a:t>
            </a:r>
            <a:r>
              <a:rPr kumimoji="1" lang="zh-CN" altLang="en-US" sz="3200" b="1">
                <a:latin typeface="Times New Roman" pitchFamily="18" charset="0"/>
              </a:rPr>
              <a:t>，</a:t>
            </a:r>
            <a:r>
              <a:rPr kumimoji="1" lang="en-US" altLang="zh-CN" sz="3200" b="1">
                <a:latin typeface="Times New Roman" pitchFamily="18" charset="0"/>
              </a:rPr>
              <a:t>…</a:t>
            </a:r>
            <a:r>
              <a:rPr kumimoji="1" lang="zh-CN" altLang="en-US" sz="3200" b="1">
                <a:latin typeface="Times New Roman" pitchFamily="18" charset="0"/>
              </a:rPr>
              <a:t>，</a:t>
            </a:r>
            <a:r>
              <a:rPr kumimoji="1" lang="en-US" altLang="zh-CN" sz="3200" b="1" i="1">
                <a:latin typeface="Times New Roman" pitchFamily="18" charset="0"/>
              </a:rPr>
              <a:t>n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79512" y="188640"/>
            <a:ext cx="3024187" cy="6477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2800" b="1" dirty="0">
                <a:solidFill>
                  <a:srgbClr val="0000FF"/>
                </a:solidFill>
              </a:rPr>
              <a:t>方法</a:t>
            </a:r>
            <a:r>
              <a:rPr lang="en-US" altLang="zh-CN" sz="2800" b="1" dirty="0">
                <a:solidFill>
                  <a:srgbClr val="0000FF"/>
                </a:solidFill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</a:rPr>
              <a:t>：根据性质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5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18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6" grpId="0" autoUpdateAnimBg="0"/>
      <p:bldP spid="185347" grpId="0" autoUpdateAnimBg="0"/>
      <p:bldP spid="185348" grpId="0" autoUpdateAnimBg="0"/>
      <p:bldP spid="185349" grpId="0" autoUpdateAnimBg="0"/>
      <p:bldP spid="185351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14:cpLocks xmlns:a14="http://schemas.microsoft.com/office/drawing/2010/main" noChangeArrowheads="1"/>
          </p:cNvSpPr>
          <p:nvPr/>
        </p:nvSpPr>
        <p:spPr bwMode="auto">
          <a:xfrm>
            <a:off x="1299369" y="3356992"/>
            <a:ext cx="6408737" cy="12604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kumimoji="1" lang="zh-CN" altLang="en-US" sz="3200" b="1" dirty="0">
                <a:latin typeface="Times New Roman" pitchFamily="18" charset="0"/>
              </a:rPr>
              <a:t>可见服从参数为</a:t>
            </a:r>
            <a:r>
              <a:rPr kumimoji="1" lang="en-US" altLang="zh-CN" sz="3200" b="1" i="1" dirty="0">
                <a:latin typeface="Times New Roman" pitchFamily="18" charset="0"/>
              </a:rPr>
              <a:t>n</a:t>
            </a:r>
            <a:r>
              <a:rPr kumimoji="1" lang="zh-CN" altLang="en-US" sz="3200" b="1" dirty="0">
                <a:latin typeface="Times New Roman" pitchFamily="18" charset="0"/>
              </a:rPr>
              <a:t>和</a:t>
            </a:r>
            <a:r>
              <a:rPr kumimoji="1" lang="en-US" altLang="zh-CN" sz="3200" b="1" i="1" dirty="0">
                <a:latin typeface="Times New Roman" pitchFamily="18" charset="0"/>
              </a:rPr>
              <a:t>p</a:t>
            </a:r>
            <a:r>
              <a:rPr kumimoji="1" lang="zh-CN" altLang="en-US" sz="3200" b="1" dirty="0">
                <a:latin typeface="Times New Roman" pitchFamily="18" charset="0"/>
              </a:rPr>
              <a:t>的二项分布</a:t>
            </a:r>
            <a:endParaRPr kumimoji="1" lang="zh-CN" altLang="en-US" sz="3200" b="1" dirty="0"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3200" b="1" dirty="0">
                <a:latin typeface="Times New Roman" pitchFamily="18" charset="0"/>
              </a:rPr>
              <a:t>的随机变量</a:t>
            </a:r>
            <a:r>
              <a:rPr kumimoji="1" lang="en-US" altLang="zh-CN" sz="3200" b="1" i="1" dirty="0">
                <a:latin typeface="Times New Roman" pitchFamily="18" charset="0"/>
              </a:rPr>
              <a:t>X</a:t>
            </a:r>
            <a:r>
              <a:rPr kumimoji="1" lang="zh-CN" altLang="en-US" sz="3200" b="1" dirty="0">
                <a:latin typeface="Times New Roman" pitchFamily="18" charset="0"/>
              </a:rPr>
              <a:t>的数学期望是</a:t>
            </a:r>
            <a:r>
              <a:rPr kumimoji="1" lang="en-US" altLang="zh-CN" sz="3200" b="1" i="1" dirty="0" err="1">
                <a:latin typeface="Times New Roman" pitchFamily="18" charset="0"/>
              </a:rPr>
              <a:t>np</a:t>
            </a:r>
            <a:r>
              <a:rPr kumimoji="1" lang="en-US" altLang="zh-CN" sz="3200" b="1" dirty="0">
                <a:latin typeface="Times New Roman" pitchFamily="18" charset="0"/>
              </a:rPr>
              <a:t>.</a:t>
            </a:r>
            <a:endParaRPr kumimoji="1" lang="en-US" altLang="zh-CN" sz="3200" b="1" dirty="0">
              <a:latin typeface="Times New Roman" pitchFamily="18" charset="0"/>
            </a:endParaRPr>
          </a:p>
        </p:txBody>
      </p:sp>
      <p:sp>
        <p:nvSpPr>
          <p:cNvPr id="186371" name="Rectangle 3"/>
          <p:cNvSpPr>
            <a14:cpLocks xmlns:a14="http://schemas.microsoft.com/office/drawing/2010/main" noChangeArrowheads="1"/>
          </p:cNvSpPr>
          <p:nvPr/>
        </p:nvSpPr>
        <p:spPr bwMode="auto">
          <a:xfrm>
            <a:off x="4932363" y="2132881"/>
            <a:ext cx="946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sz="3200" b="1">
                <a:latin typeface="Times New Roman" pitchFamily="18" charset="0"/>
              </a:rPr>
              <a:t>=</a:t>
            </a:r>
            <a:r>
              <a:rPr kumimoji="1" lang="en-US" altLang="zh-CN" sz="3200" b="1" i="1">
                <a:latin typeface="Times New Roman" pitchFamily="18" charset="0"/>
              </a:rPr>
              <a:t> np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86372" name="Rectangle 4"/>
          <p:cNvSpPr>
            <a14:cpLocks xmlns:a14="http://schemas.microsoft.com/office/drawing/2010/main" noChangeArrowheads="1"/>
          </p:cNvSpPr>
          <p:nvPr/>
        </p:nvSpPr>
        <p:spPr bwMode="auto">
          <a:xfrm>
            <a:off x="1258888" y="332656"/>
            <a:ext cx="32448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3200" b="1">
                <a:latin typeface="Times New Roman" pitchFamily="18" charset="0"/>
              </a:rPr>
              <a:t>因为  </a:t>
            </a:r>
            <a:r>
              <a:rPr kumimoji="1" lang="en-US" altLang="zh-CN" sz="3200" b="1" i="1">
                <a:latin typeface="Times New Roman" pitchFamily="18" charset="0"/>
              </a:rPr>
              <a:t>P</a:t>
            </a:r>
            <a:r>
              <a:rPr kumimoji="1" lang="en-US" altLang="zh-CN" sz="3200" b="1">
                <a:latin typeface="Times New Roman" pitchFamily="18" charset="0"/>
              </a:rPr>
              <a:t>(</a:t>
            </a:r>
            <a:r>
              <a:rPr kumimoji="1" lang="en-US" altLang="zh-CN" sz="3200" b="1" i="1">
                <a:latin typeface="Times New Roman" pitchFamily="18" charset="0"/>
              </a:rPr>
              <a:t>X</a:t>
            </a:r>
            <a:r>
              <a:rPr kumimoji="1" lang="en-US" altLang="zh-CN" sz="3200" b="1" i="1" baseline="-25000">
                <a:latin typeface="Times New Roman" pitchFamily="18" charset="0"/>
              </a:rPr>
              <a:t>i</a:t>
            </a:r>
            <a:r>
              <a:rPr kumimoji="1" lang="en-US" altLang="zh-CN" sz="3200" b="1">
                <a:latin typeface="Times New Roman" pitchFamily="18" charset="0"/>
              </a:rPr>
              <a:t> =1)= </a:t>
            </a:r>
            <a:r>
              <a:rPr kumimoji="1" lang="en-US" altLang="zh-CN" sz="3200" b="1" i="1">
                <a:latin typeface="Times New Roman" pitchFamily="18" charset="0"/>
              </a:rPr>
              <a:t>p</a:t>
            </a:r>
            <a:r>
              <a:rPr kumimoji="1" lang="en-US" altLang="zh-CN" sz="3200" b="1">
                <a:latin typeface="Times New Roman" pitchFamily="18" charset="0"/>
              </a:rPr>
              <a:t>,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86373" name="Rectangle 5"/>
          <p:cNvSpPr>
            <a14:cpLocks xmlns:a14="http://schemas.microsoft.com/office/drawing/2010/main" noChangeArrowheads="1"/>
          </p:cNvSpPr>
          <p:nvPr/>
        </p:nvSpPr>
        <p:spPr bwMode="auto">
          <a:xfrm>
            <a:off x="4859338" y="332656"/>
            <a:ext cx="24590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sz="3200" b="1" i="1">
                <a:latin typeface="Times New Roman" pitchFamily="18" charset="0"/>
              </a:rPr>
              <a:t>P</a:t>
            </a:r>
            <a:r>
              <a:rPr kumimoji="1" lang="en-US" altLang="zh-CN" sz="3200" b="1">
                <a:latin typeface="Times New Roman" pitchFamily="18" charset="0"/>
              </a:rPr>
              <a:t>(</a:t>
            </a:r>
            <a:r>
              <a:rPr kumimoji="1" lang="en-US" altLang="zh-CN" sz="3200" b="1" i="1">
                <a:latin typeface="Times New Roman" pitchFamily="18" charset="0"/>
              </a:rPr>
              <a:t>X</a:t>
            </a:r>
            <a:r>
              <a:rPr kumimoji="1" lang="en-US" altLang="zh-CN" sz="3200" b="1" i="1" baseline="-25000">
                <a:latin typeface="Times New Roman" pitchFamily="18" charset="0"/>
              </a:rPr>
              <a:t>i</a:t>
            </a:r>
            <a:r>
              <a:rPr kumimoji="1" lang="en-US" altLang="zh-CN" sz="3200" b="1">
                <a:latin typeface="Times New Roman" pitchFamily="18" charset="0"/>
              </a:rPr>
              <a:t> =0)= 1-</a:t>
            </a:r>
            <a:r>
              <a:rPr kumimoji="1" lang="en-US" altLang="zh-CN" sz="3200" b="1" i="1">
                <a:latin typeface="Times New Roman" pitchFamily="18" charset="0"/>
              </a:rPr>
              <a:t>p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grpSp>
        <p:nvGrpSpPr>
          <p:cNvPr id="2" name="Group 6"/>
          <p:cNvGrpSpPr/>
          <p:nvPr/>
        </p:nvGrpSpPr>
        <p:grpSpPr bwMode="auto">
          <a:xfrm>
            <a:off x="1257300" y="1988418"/>
            <a:ext cx="3660775" cy="968375"/>
            <a:chOff x="582" y="2462"/>
            <a:chExt cx="2306" cy="610"/>
          </a:xfrm>
        </p:grpSpPr>
        <p:graphicFrame>
          <p:nvGraphicFramePr>
            <p:cNvPr id="40975" name="Object 7"/>
            <p:cNvGraphicFramePr>
              <a:graphicFrameLocks noChangeAspect="1"/>
            </p:cNvGraphicFramePr>
            <p:nvPr/>
          </p:nvGraphicFramePr>
          <p:xfrm>
            <a:off x="2008" y="2462"/>
            <a:ext cx="880" cy="6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05" name="公式" r:id="rId1" imgW="0" imgH="0" progId="Equation.3">
                    <p:embed/>
                  </p:oleObj>
                </mc:Choice>
                <mc:Fallback>
                  <p:oleObj name="公式" r:id="rId1" imgW="0" imgH="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8" y="2462"/>
                          <a:ext cx="880" cy="6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76" name="Rectangle 8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582" y="2577"/>
              <a:ext cx="14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zh-CN" altLang="en-US" sz="3200" b="1">
                  <a:latin typeface="Times New Roman" pitchFamily="18" charset="0"/>
                </a:rPr>
                <a:t>所以   </a:t>
              </a:r>
              <a:r>
                <a:rPr kumimoji="1" lang="en-US" altLang="zh-CN" sz="3200" b="1" i="1">
                  <a:latin typeface="Times New Roman" pitchFamily="18" charset="0"/>
                </a:rPr>
                <a:t>E</a:t>
              </a:r>
              <a:r>
                <a:rPr kumimoji="1" lang="en-US" altLang="zh-CN" sz="3200" b="1">
                  <a:latin typeface="Times New Roman" pitchFamily="18" charset="0"/>
                </a:rPr>
                <a:t>(</a:t>
              </a:r>
              <a:r>
                <a:rPr kumimoji="1" lang="en-US" altLang="zh-CN" sz="3200" b="1" i="1">
                  <a:latin typeface="Times New Roman" pitchFamily="18" charset="0"/>
                </a:rPr>
                <a:t>X</a:t>
              </a:r>
              <a:r>
                <a:rPr kumimoji="1" lang="en-US" altLang="zh-CN" sz="3200" b="1">
                  <a:latin typeface="Times New Roman" pitchFamily="18" charset="0"/>
                </a:rPr>
                <a:t>)=</a:t>
              </a:r>
              <a:endParaRPr kumimoji="1" lang="en-US" altLang="zh-CN" sz="3200" b="1">
                <a:latin typeface="Times New Roman" pitchFamily="18" charset="0"/>
              </a:endParaRPr>
            </a:p>
          </p:txBody>
        </p:sp>
      </p:grpSp>
      <p:grpSp>
        <p:nvGrpSpPr>
          <p:cNvPr id="3" name="Group 9"/>
          <p:cNvGrpSpPr/>
          <p:nvPr/>
        </p:nvGrpSpPr>
        <p:grpSpPr bwMode="auto">
          <a:xfrm>
            <a:off x="1979613" y="1267693"/>
            <a:ext cx="4470400" cy="584200"/>
            <a:chOff x="921" y="2145"/>
            <a:chExt cx="2816" cy="368"/>
          </a:xfrm>
        </p:grpSpPr>
        <p:sp>
          <p:nvSpPr>
            <p:cNvPr id="40972" name="Rectangle 10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921" y="2145"/>
              <a:ext cx="88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3200" b="1" i="1">
                  <a:latin typeface="Times New Roman" pitchFamily="18" charset="0"/>
                </a:rPr>
                <a:t>E</a:t>
              </a:r>
              <a:r>
                <a:rPr kumimoji="1" lang="en-US" altLang="zh-CN" sz="3200" b="1">
                  <a:latin typeface="Times New Roman" pitchFamily="18" charset="0"/>
                </a:rPr>
                <a:t>(</a:t>
              </a:r>
              <a:r>
                <a:rPr kumimoji="1" lang="en-US" altLang="zh-CN" sz="3200" b="1" i="1">
                  <a:latin typeface="Times New Roman" pitchFamily="18" charset="0"/>
                </a:rPr>
                <a:t>X</a:t>
              </a:r>
              <a:r>
                <a:rPr kumimoji="1" lang="en-US" altLang="zh-CN" sz="3200" b="1" i="1" baseline="-25000">
                  <a:latin typeface="Times New Roman" pitchFamily="18" charset="0"/>
                </a:rPr>
                <a:t>i</a:t>
              </a:r>
              <a:r>
                <a:rPr kumimoji="1" lang="en-US" altLang="zh-CN" sz="3200" b="1">
                  <a:latin typeface="Times New Roman" pitchFamily="18" charset="0"/>
                </a:rPr>
                <a:t>)= </a:t>
              </a:r>
              <a:endParaRPr kumimoji="1" lang="en-US" altLang="zh-CN" sz="3200" b="1">
                <a:latin typeface="Times New Roman" pitchFamily="18" charset="0"/>
              </a:endParaRPr>
            </a:p>
          </p:txBody>
        </p:sp>
        <p:graphicFrame>
          <p:nvGraphicFramePr>
            <p:cNvPr id="40973" name="Object 11"/>
            <p:cNvGraphicFramePr>
              <a:graphicFrameLocks noChangeAspect="1"/>
            </p:cNvGraphicFramePr>
            <p:nvPr/>
          </p:nvGraphicFramePr>
          <p:xfrm>
            <a:off x="1719" y="2174"/>
            <a:ext cx="1624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06" name="公式" r:id="rId3" imgW="0" imgH="0" progId="Equation.3">
                    <p:embed/>
                  </p:oleObj>
                </mc:Choice>
                <mc:Fallback>
                  <p:oleObj name="公式" r:id="rId3" imgW="0" imgH="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9" y="2174"/>
                          <a:ext cx="1624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74" name="Rectangle 12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3283" y="2145"/>
              <a:ext cx="45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3200" b="1">
                  <a:latin typeface="Times New Roman" pitchFamily="18" charset="0"/>
                </a:rPr>
                <a:t>= </a:t>
              </a:r>
              <a:r>
                <a:rPr kumimoji="1" lang="en-US" altLang="zh-CN" sz="3200" b="1" i="1">
                  <a:latin typeface="Times New Roman" pitchFamily="18" charset="0"/>
                </a:rPr>
                <a:t>p</a:t>
              </a:r>
              <a:endParaRPr kumimoji="1" lang="en-US" altLang="zh-CN" sz="3200" b="1">
                <a:latin typeface="Times New Roman" pitchFamily="18" charset="0"/>
              </a:endParaRPr>
            </a:p>
          </p:txBody>
        </p:sp>
      </p:grpSp>
      <p:sp>
        <p:nvSpPr>
          <p:cNvPr id="5" name="右箭头 4">
            <a:hlinkClick r:id="rId5" action="ppaction://hlinksldjump"/>
          </p:cNvPr>
          <p:cNvSpPr/>
          <p:nvPr/>
        </p:nvSpPr>
        <p:spPr>
          <a:xfrm rot="10800000">
            <a:off x="8460432" y="5805264"/>
            <a:ext cx="504056" cy="36004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18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0" grpId="0" animBg="1" autoUpdateAnimBg="0"/>
      <p:bldP spid="186371" grpId="0" autoUpdateAnimBg="0"/>
      <p:bldP spid="186372" grpId="0" autoUpdateAnimBg="0"/>
      <p:bldP spid="186373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188640"/>
            <a:ext cx="7992888" cy="331236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394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11560" y="260648"/>
            <a:ext cx="795345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600" b="1" dirty="0">
                <a:latin typeface="黑体" pitchFamily="49" charset="-122"/>
                <a:ea typeface="黑体" pitchFamily="49" charset="-122"/>
              </a:rPr>
              <a:t>例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 设二维 </a:t>
            </a:r>
            <a:r>
              <a:rPr kumimoji="1" lang="en-US" altLang="zh-CN" sz="3600" dirty="0" err="1">
                <a:latin typeface="Times New Roman" pitchFamily="18" charset="0"/>
                <a:ea typeface="楷体_GB2312" pitchFamily="49" charset="-122"/>
              </a:rPr>
              <a:t>r.v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. (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X ,Y 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的 </a:t>
            </a:r>
            <a:r>
              <a:rPr kumimoji="1" lang="en-US" altLang="zh-CN" sz="3600" dirty="0" err="1">
                <a:latin typeface="Times New Roman" pitchFamily="18" charset="0"/>
                <a:ea typeface="楷体_GB2312" pitchFamily="49" charset="-122"/>
              </a:rPr>
              <a:t>d.f.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600" dirty="0" smtClean="0">
                <a:latin typeface="Times New Roman" pitchFamily="18" charset="0"/>
                <a:ea typeface="楷体_GB2312" pitchFamily="49" charset="-122"/>
              </a:rPr>
              <a:t>为</a:t>
            </a:r>
            <a:r>
              <a:rPr kumimoji="1" lang="en-US" altLang="zh-CN" sz="3600" dirty="0" smtClean="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3600" i="1" dirty="0" smtClean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600" dirty="0" smtClean="0"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en-US" altLang="zh-CN" sz="3600" i="1" dirty="0" smtClean="0">
                <a:latin typeface="Times New Roman" pitchFamily="18" charset="0"/>
                <a:ea typeface="楷体_GB2312" pitchFamily="49" charset="-122"/>
              </a:rPr>
              <a:t>Y</a:t>
            </a:r>
            <a:r>
              <a:rPr kumimoji="1" lang="zh-CN" altLang="en-US" sz="3600" dirty="0" smtClean="0">
                <a:latin typeface="Times New Roman" pitchFamily="18" charset="0"/>
                <a:ea typeface="楷体_GB2312" pitchFamily="49" charset="-122"/>
              </a:rPr>
              <a:t>独立</a:t>
            </a:r>
            <a:endParaRPr kumimoji="1" lang="zh-CN" altLang="en-US" sz="3600" dirty="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87395" name="Object 3"/>
          <p:cNvGraphicFramePr>
            <a:graphicFrameLocks noChangeAspect="1"/>
          </p:cNvGraphicFramePr>
          <p:nvPr/>
        </p:nvGraphicFramePr>
        <p:xfrm>
          <a:off x="1331913" y="1052587"/>
          <a:ext cx="70993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50" name="Equation" r:id="rId1" imgW="0" imgH="0" progId="Equation.3">
                  <p:embed/>
                </p:oleObj>
              </mc:Choice>
              <mc:Fallback>
                <p:oleObj name="Equation" r:id="rId1" imgW="0" imgH="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052587"/>
                        <a:ext cx="70993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396" name="Text Box 4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971550" y="2708350"/>
            <a:ext cx="626645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600" dirty="0" smtClean="0">
                <a:latin typeface="Times New Roman" pitchFamily="18" charset="0"/>
                <a:ea typeface="楷体_GB2312" pitchFamily="49" charset="-122"/>
              </a:rPr>
              <a:t>求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E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), 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E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Y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), 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E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+ 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Y 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), 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E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X Y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).</a:t>
            </a:r>
            <a:endParaRPr kumimoji="1" lang="en-US" altLang="zh-CN" sz="3600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87397" name="Text Box 5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971550" y="3716412"/>
            <a:ext cx="7572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600" b="1">
                <a:latin typeface="Times New Roman" pitchFamily="18" charset="0"/>
                <a:ea typeface="黑体" pitchFamily="49" charset="-122"/>
              </a:rPr>
              <a:t>解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 </a:t>
            </a:r>
            <a:endParaRPr kumimoji="1" lang="zh-CN" altLang="en-US" sz="360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87398" name="Object 6"/>
          <p:cNvGraphicFramePr>
            <a:graphicFrameLocks noChangeAspect="1"/>
          </p:cNvGraphicFramePr>
          <p:nvPr/>
        </p:nvGraphicFramePr>
        <p:xfrm>
          <a:off x="1835150" y="3644975"/>
          <a:ext cx="4968875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51" name="Equation" r:id="rId3" imgW="0" imgH="0" progId="Equation.3">
                  <p:embed/>
                </p:oleObj>
              </mc:Choice>
              <mc:Fallback>
                <p:oleObj name="Equation" r:id="rId3" imgW="0" imgH="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644975"/>
                        <a:ext cx="4968875" cy="87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399" name="Object 7"/>
          <p:cNvGraphicFramePr>
            <a:graphicFrameLocks noChangeAspect="1"/>
          </p:cNvGraphicFramePr>
          <p:nvPr/>
        </p:nvGraphicFramePr>
        <p:xfrm>
          <a:off x="2916238" y="4653037"/>
          <a:ext cx="446405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52" name="Equation" r:id="rId5" imgW="0" imgH="0" progId="Equation.3">
                  <p:embed/>
                </p:oleObj>
              </mc:Choice>
              <mc:Fallback>
                <p:oleObj name="Equation" r:id="rId5" imgW="0" imgH="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653037"/>
                        <a:ext cx="4464050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0" name="Object 8"/>
          <p:cNvGraphicFramePr>
            <a:graphicFrameLocks noChangeAspect="1"/>
          </p:cNvGraphicFramePr>
          <p:nvPr/>
        </p:nvGraphicFramePr>
        <p:xfrm>
          <a:off x="7524750" y="4653037"/>
          <a:ext cx="612775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53" name="Equation" r:id="rId7" imgW="0" imgH="0" progId="Equation.3">
                  <p:embed/>
                </p:oleObj>
              </mc:Choice>
              <mc:Fallback>
                <p:oleObj name="Equation" r:id="rId7" imgW="0" imgH="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0" y="4653037"/>
                        <a:ext cx="612775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7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7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7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4" grpId="0" autoUpdateAnimBg="0"/>
      <p:bldP spid="187396" grpId="0" autoUpdateAnimBg="0"/>
      <p:bldP spid="187397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418" name="Object 2"/>
          <p:cNvGraphicFramePr>
            <a:graphicFrameLocks noChangeAspect="1"/>
          </p:cNvGraphicFramePr>
          <p:nvPr/>
        </p:nvGraphicFramePr>
        <p:xfrm>
          <a:off x="5364163" y="2970734"/>
          <a:ext cx="2267378" cy="1051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35" name="Equation" r:id="rId1" imgW="0" imgH="0" progId="Equation.3">
                  <p:embed/>
                </p:oleObj>
              </mc:Choice>
              <mc:Fallback>
                <p:oleObj name="Equation" r:id="rId1" imgW="0" imgH="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2970734"/>
                        <a:ext cx="2267378" cy="10510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19" name="Object 3"/>
          <p:cNvGraphicFramePr>
            <a:graphicFrameLocks noChangeAspect="1"/>
          </p:cNvGraphicFramePr>
          <p:nvPr/>
        </p:nvGraphicFramePr>
        <p:xfrm>
          <a:off x="1065541" y="3258766"/>
          <a:ext cx="4253634" cy="523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36" name="Equation" r:id="rId3" imgW="0" imgH="0" progId="Equation.3">
                  <p:embed/>
                </p:oleObj>
              </mc:Choice>
              <mc:Fallback>
                <p:oleObj name="Equation" r:id="rId3" imgW="0" imgH="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541" y="3258766"/>
                        <a:ext cx="4253634" cy="5236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0" name="Object 4"/>
          <p:cNvGraphicFramePr>
            <a:graphicFrameLocks noChangeAspect="1"/>
          </p:cNvGraphicFramePr>
          <p:nvPr/>
        </p:nvGraphicFramePr>
        <p:xfrm>
          <a:off x="1258888" y="4626373"/>
          <a:ext cx="1748900" cy="582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37" name="Equation" r:id="rId5" imgW="0" imgH="0" progId="Equation.3">
                  <p:embed/>
                </p:oleObj>
              </mc:Choice>
              <mc:Fallback>
                <p:oleObj name="Equation" r:id="rId5" imgW="0" imgH="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626373"/>
                        <a:ext cx="1748900" cy="5827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1" name="Object 5"/>
          <p:cNvGraphicFramePr>
            <a:graphicFrameLocks noChangeAspect="1"/>
          </p:cNvGraphicFramePr>
          <p:nvPr/>
        </p:nvGraphicFramePr>
        <p:xfrm>
          <a:off x="5435611" y="4338886"/>
          <a:ext cx="1929485" cy="110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38" name="Equation" r:id="rId7" imgW="0" imgH="0" progId="Equation.3">
                  <p:embed/>
                </p:oleObj>
              </mc:Choice>
              <mc:Fallback>
                <p:oleObj name="Equation" r:id="rId7" imgW="0" imgH="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11" y="4338886"/>
                        <a:ext cx="1929485" cy="1106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22" name="Text Box 6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258888" y="2394348"/>
            <a:ext cx="3384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由数学期望性质</a:t>
            </a:r>
            <a:endParaRPr kumimoji="1" lang="zh-CN" altLang="en-US" sz="3600"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2051050" y="4050110"/>
            <a:ext cx="1587500" cy="747713"/>
            <a:chOff x="1160" y="1305"/>
            <a:chExt cx="1000" cy="471"/>
          </a:xfrm>
        </p:grpSpPr>
        <p:sp>
          <p:nvSpPr>
            <p:cNvPr id="43021" name="Text Box 8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160" y="1305"/>
              <a:ext cx="1000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2800" i="1">
                  <a:latin typeface="Times New Roman" pitchFamily="18" charset="0"/>
                  <a:ea typeface="楷体_GB2312" pitchFamily="49" charset="-122"/>
                </a:rPr>
                <a:t>X ,Y </a:t>
              </a:r>
              <a:r>
                <a:rPr kumimoji="1" lang="zh-CN" altLang="en-US" sz="2800">
                  <a:latin typeface="Times New Roman" pitchFamily="18" charset="0"/>
                </a:rPr>
                <a:t>独立</a:t>
              </a:r>
              <a:endParaRPr kumimoji="1" lang="zh-CN" altLang="en-US" sz="2800">
                <a:latin typeface="Times New Roman" pitchFamily="18" charset="0"/>
              </a:endParaRPr>
            </a:p>
          </p:txBody>
        </p:sp>
        <p:sp>
          <p:nvSpPr>
            <p:cNvPr id="43022" name="Line 9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1632" y="163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188426" name="Object 10"/>
          <p:cNvGraphicFramePr>
            <a:graphicFrameLocks noChangeAspect="1"/>
          </p:cNvGraphicFramePr>
          <p:nvPr/>
        </p:nvGraphicFramePr>
        <p:xfrm>
          <a:off x="3059113" y="4626374"/>
          <a:ext cx="2369969" cy="592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39" name="Equation" r:id="rId9" imgW="0" imgH="0" progId="Equation.3">
                  <p:embed/>
                </p:oleObj>
              </mc:Choice>
              <mc:Fallback>
                <p:oleObj name="Equation" r:id="rId9" imgW="0" imgH="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626374"/>
                        <a:ext cx="2369969" cy="592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7" name="Object 11"/>
          <p:cNvGraphicFramePr>
            <a:graphicFrameLocks noChangeAspect="1"/>
          </p:cNvGraphicFramePr>
          <p:nvPr/>
        </p:nvGraphicFramePr>
        <p:xfrm>
          <a:off x="1476375" y="200423"/>
          <a:ext cx="489585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40" name="Equation" r:id="rId11" imgW="0" imgH="0" progId="Equation.3">
                  <p:embed/>
                </p:oleObj>
              </mc:Choice>
              <mc:Fallback>
                <p:oleObj name="Equation" r:id="rId11" imgW="0" imgH="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00423"/>
                        <a:ext cx="4895850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8" name="Object 12"/>
          <p:cNvGraphicFramePr>
            <a:graphicFrameLocks noChangeAspect="1"/>
          </p:cNvGraphicFramePr>
          <p:nvPr/>
        </p:nvGraphicFramePr>
        <p:xfrm>
          <a:off x="2411413" y="1098948"/>
          <a:ext cx="4176712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41" name="Equation" r:id="rId13" imgW="0" imgH="0" progId="Equation.3">
                  <p:embed/>
                </p:oleObj>
              </mc:Choice>
              <mc:Fallback>
                <p:oleObj name="Equation" r:id="rId13" imgW="0" imgH="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098948"/>
                        <a:ext cx="4176712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9" name="Object 13"/>
          <p:cNvGraphicFramePr>
            <a:graphicFrameLocks noChangeAspect="1"/>
          </p:cNvGraphicFramePr>
          <p:nvPr/>
        </p:nvGraphicFramePr>
        <p:xfrm>
          <a:off x="6732588" y="1098948"/>
          <a:ext cx="600075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42" name="Equation" r:id="rId15" imgW="0" imgH="0" progId="Equation.3">
                  <p:embed/>
                </p:oleObj>
              </mc:Choice>
              <mc:Fallback>
                <p:oleObj name="Equation" r:id="rId15" imgW="0" imgH="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1098948"/>
                        <a:ext cx="600075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8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8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8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8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8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88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8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2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9442" name="Object 2"/>
          <p:cNvGraphicFramePr>
            <a:graphicFrameLocks noChangeAspect="1"/>
          </p:cNvGraphicFramePr>
          <p:nvPr/>
        </p:nvGraphicFramePr>
        <p:xfrm>
          <a:off x="1042988" y="229195"/>
          <a:ext cx="7808912" cy="215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27" name="Document" r:id="rId1" imgW="0" imgH="0" progId="Word.Document.8">
                  <p:embed/>
                </p:oleObj>
              </mc:Choice>
              <mc:Fallback>
                <p:oleObj name="Document" r:id="rId1" imgW="0" imgH="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29195"/>
                        <a:ext cx="7808912" cy="215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3" name="Object 3"/>
          <p:cNvGraphicFramePr>
            <a:graphicFrameLocks noChangeAspect="1"/>
          </p:cNvGraphicFramePr>
          <p:nvPr/>
        </p:nvGraphicFramePr>
        <p:xfrm>
          <a:off x="827088" y="2604988"/>
          <a:ext cx="75438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28" name="Document" r:id="rId3" imgW="0" imgH="0" progId="Word.Document.8">
                  <p:embed/>
                </p:oleObj>
              </mc:Choice>
              <mc:Fallback>
                <p:oleObj name="Document" r:id="rId3" imgW="0" imgH="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604988"/>
                        <a:ext cx="754380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6" name="Text Box 4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755576" y="84584"/>
            <a:ext cx="577850" cy="5191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FF0066"/>
                </a:solidFill>
                <a:latin typeface="Times New Roman" pitchFamily="18" charset="0"/>
              </a:rPr>
              <a:t>例</a:t>
            </a:r>
            <a:endParaRPr kumimoji="1" lang="zh-CN" altLang="en-US" sz="2800" dirty="0">
              <a:solidFill>
                <a:srgbClr val="660033"/>
              </a:solidFill>
              <a:latin typeface="Times New Roman" pitchFamily="18" charset="0"/>
            </a:endParaRPr>
          </a:p>
        </p:txBody>
      </p:sp>
      <p:graphicFrame>
        <p:nvGraphicFramePr>
          <p:cNvPr id="189445" name="Object 5"/>
          <p:cNvGraphicFramePr>
            <a:graphicFrameLocks noChangeAspect="1"/>
          </p:cNvGraphicFramePr>
          <p:nvPr/>
        </p:nvGraphicFramePr>
        <p:xfrm>
          <a:off x="838200" y="3582888"/>
          <a:ext cx="6019800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29" name="文档" r:id="rId5" imgW="0" imgH="0" progId="Word.Document.8">
                  <p:embed/>
                </p:oleObj>
              </mc:Choice>
              <mc:Fallback>
                <p:oleObj name="文档" r:id="rId5" imgW="0" imgH="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582888"/>
                        <a:ext cx="6019800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6" name="Object 6"/>
          <p:cNvGraphicFramePr>
            <a:graphicFrameLocks noChangeAspect="1"/>
          </p:cNvGraphicFramePr>
          <p:nvPr/>
        </p:nvGraphicFramePr>
        <p:xfrm>
          <a:off x="762000" y="4249638"/>
          <a:ext cx="83058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30" name="Document" r:id="rId7" imgW="0" imgH="0" progId="Word.Document.8">
                  <p:embed/>
                </p:oleObj>
              </mc:Choice>
              <mc:Fallback>
                <p:oleObj name="Document" r:id="rId7" imgW="0" imgH="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249638"/>
                        <a:ext cx="8305800" cy="628650"/>
                      </a:xfrm>
                      <a:prstGeom prst="rect">
                        <a:avLst/>
                      </a:prstGeom>
                      <a:solidFill>
                        <a:srgbClr val="FFE267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7" name="Object 7"/>
          <p:cNvGraphicFramePr>
            <a:graphicFrameLocks noChangeAspect="1"/>
          </p:cNvGraphicFramePr>
          <p:nvPr/>
        </p:nvGraphicFramePr>
        <p:xfrm>
          <a:off x="762000" y="4865588"/>
          <a:ext cx="63246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31" name="文档" r:id="rId9" imgW="0" imgH="0" progId="Word.Document.8">
                  <p:embed/>
                </p:oleObj>
              </mc:Choice>
              <mc:Fallback>
                <p:oleObj name="文档" r:id="rId9" imgW="0" imgH="0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865588"/>
                        <a:ext cx="63246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8" name="Object 8"/>
          <p:cNvGraphicFramePr>
            <a:graphicFrameLocks noChangeAspect="1"/>
          </p:cNvGraphicFramePr>
          <p:nvPr/>
        </p:nvGraphicFramePr>
        <p:xfrm>
          <a:off x="777875" y="5411688"/>
          <a:ext cx="69564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32" name="文档" r:id="rId11" imgW="0" imgH="0" progId="Word.Document.8">
                  <p:embed/>
                </p:oleObj>
              </mc:Choice>
              <mc:Fallback>
                <p:oleObj name="文档" r:id="rId11" imgW="0" imgH="0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75" y="5411688"/>
                        <a:ext cx="69564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1" name="Text Box 9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324600" y="3582888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1560" y="84584"/>
            <a:ext cx="7992888" cy="2448272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94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3" name="DRIVEB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9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9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9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9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6" name="任意多边形 5"/>
          <p:cNvSpPr/>
          <p:nvPr/>
        </p:nvSpPr>
        <p:spPr>
          <a:xfrm>
            <a:off x="2556002" y="1196752"/>
            <a:ext cx="4031995" cy="579862"/>
          </a:xfrm>
          <a:custGeom>
            <a:avLst/>
            <a:gdLst>
              <a:gd name="connsiteX0" fmla="*/ 0 w 4031995"/>
              <a:gd name="connsiteY0" fmla="*/ 57986 h 579862"/>
              <a:gd name="connsiteX1" fmla="*/ 57986 w 4031995"/>
              <a:gd name="connsiteY1" fmla="*/ 0 h 579862"/>
              <a:gd name="connsiteX2" fmla="*/ 3974009 w 4031995"/>
              <a:gd name="connsiteY2" fmla="*/ 0 h 579862"/>
              <a:gd name="connsiteX3" fmla="*/ 4031995 w 4031995"/>
              <a:gd name="connsiteY3" fmla="*/ 57986 h 579862"/>
              <a:gd name="connsiteX4" fmla="*/ 4031995 w 4031995"/>
              <a:gd name="connsiteY4" fmla="*/ 521876 h 579862"/>
              <a:gd name="connsiteX5" fmla="*/ 3974009 w 4031995"/>
              <a:gd name="connsiteY5" fmla="*/ 579862 h 579862"/>
              <a:gd name="connsiteX6" fmla="*/ 57986 w 4031995"/>
              <a:gd name="connsiteY6" fmla="*/ 579862 h 579862"/>
              <a:gd name="connsiteX7" fmla="*/ 0 w 4031995"/>
              <a:gd name="connsiteY7" fmla="*/ 521876 h 579862"/>
              <a:gd name="connsiteX8" fmla="*/ 0 w 4031995"/>
              <a:gd name="connsiteY8" fmla="*/ 57986 h 579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31995" h="579862">
                <a:moveTo>
                  <a:pt x="0" y="57986"/>
                </a:moveTo>
                <a:cubicBezTo>
                  <a:pt x="0" y="25961"/>
                  <a:pt x="25961" y="0"/>
                  <a:pt x="57986" y="0"/>
                </a:cubicBezTo>
                <a:lnTo>
                  <a:pt x="3974009" y="0"/>
                </a:lnTo>
                <a:cubicBezTo>
                  <a:pt x="4006034" y="0"/>
                  <a:pt x="4031995" y="25961"/>
                  <a:pt x="4031995" y="57986"/>
                </a:cubicBezTo>
                <a:lnTo>
                  <a:pt x="4031995" y="521876"/>
                </a:lnTo>
                <a:cubicBezTo>
                  <a:pt x="4031995" y="553901"/>
                  <a:pt x="4006034" y="579862"/>
                  <a:pt x="3974009" y="579862"/>
                </a:cubicBezTo>
                <a:lnTo>
                  <a:pt x="57986" y="579862"/>
                </a:lnTo>
                <a:cubicBezTo>
                  <a:pt x="25961" y="579862"/>
                  <a:pt x="0" y="553901"/>
                  <a:pt x="0" y="521876"/>
                </a:cubicBezTo>
                <a:lnTo>
                  <a:pt x="0" y="5798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3664" tIns="123664" rIns="123664" bIns="123664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800" b="1" kern="1200" dirty="0" smtClean="0">
                <a:solidFill>
                  <a:srgbClr val="C00000"/>
                </a:solidFill>
              </a:rPr>
              <a:t>1 </a:t>
            </a:r>
            <a:r>
              <a:rPr lang="zh-CN" altLang="en-US" sz="2800" b="1" kern="1200" dirty="0" smtClean="0">
                <a:solidFill>
                  <a:srgbClr val="C00000"/>
                </a:solidFill>
              </a:rPr>
              <a:t>数学期望定义</a:t>
            </a:r>
            <a:endParaRPr lang="zh-CN" altLang="en-US" sz="2800" b="1" kern="1200" dirty="0">
              <a:solidFill>
                <a:srgbClr val="C00000"/>
              </a:solidFill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4441530" y="1812857"/>
            <a:ext cx="260938" cy="217448"/>
          </a:xfrm>
          <a:custGeom>
            <a:avLst/>
            <a:gdLst>
              <a:gd name="connsiteX0" fmla="*/ 0 w 217448"/>
              <a:gd name="connsiteY0" fmla="*/ 52188 h 260938"/>
              <a:gd name="connsiteX1" fmla="*/ 108724 w 217448"/>
              <a:gd name="connsiteY1" fmla="*/ 52188 h 260938"/>
              <a:gd name="connsiteX2" fmla="*/ 108724 w 217448"/>
              <a:gd name="connsiteY2" fmla="*/ 0 h 260938"/>
              <a:gd name="connsiteX3" fmla="*/ 217448 w 217448"/>
              <a:gd name="connsiteY3" fmla="*/ 130469 h 260938"/>
              <a:gd name="connsiteX4" fmla="*/ 108724 w 217448"/>
              <a:gd name="connsiteY4" fmla="*/ 260938 h 260938"/>
              <a:gd name="connsiteX5" fmla="*/ 108724 w 217448"/>
              <a:gd name="connsiteY5" fmla="*/ 208750 h 260938"/>
              <a:gd name="connsiteX6" fmla="*/ 0 w 217448"/>
              <a:gd name="connsiteY6" fmla="*/ 208750 h 260938"/>
              <a:gd name="connsiteX7" fmla="*/ 0 w 217448"/>
              <a:gd name="connsiteY7" fmla="*/ 52188 h 26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7448" h="260938">
                <a:moveTo>
                  <a:pt x="173958" y="1"/>
                </a:moveTo>
                <a:lnTo>
                  <a:pt x="173958" y="130469"/>
                </a:lnTo>
                <a:lnTo>
                  <a:pt x="217448" y="130469"/>
                </a:lnTo>
                <a:lnTo>
                  <a:pt x="108724" y="260937"/>
                </a:lnTo>
                <a:lnTo>
                  <a:pt x="0" y="130469"/>
                </a:lnTo>
                <a:lnTo>
                  <a:pt x="43490" y="130469"/>
                </a:lnTo>
                <a:lnTo>
                  <a:pt x="43490" y="1"/>
                </a:lnTo>
                <a:lnTo>
                  <a:pt x="173958" y="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188" tIns="0" rIns="52188" bIns="65234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000" b="1" kern="1200">
              <a:solidFill>
                <a:srgbClr val="C00000"/>
              </a:solidFill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2556002" y="2066547"/>
            <a:ext cx="4031995" cy="579862"/>
          </a:xfrm>
          <a:custGeom>
            <a:avLst/>
            <a:gdLst>
              <a:gd name="connsiteX0" fmla="*/ 0 w 4031995"/>
              <a:gd name="connsiteY0" fmla="*/ 57986 h 579862"/>
              <a:gd name="connsiteX1" fmla="*/ 57986 w 4031995"/>
              <a:gd name="connsiteY1" fmla="*/ 0 h 579862"/>
              <a:gd name="connsiteX2" fmla="*/ 3974009 w 4031995"/>
              <a:gd name="connsiteY2" fmla="*/ 0 h 579862"/>
              <a:gd name="connsiteX3" fmla="*/ 4031995 w 4031995"/>
              <a:gd name="connsiteY3" fmla="*/ 57986 h 579862"/>
              <a:gd name="connsiteX4" fmla="*/ 4031995 w 4031995"/>
              <a:gd name="connsiteY4" fmla="*/ 521876 h 579862"/>
              <a:gd name="connsiteX5" fmla="*/ 3974009 w 4031995"/>
              <a:gd name="connsiteY5" fmla="*/ 579862 h 579862"/>
              <a:gd name="connsiteX6" fmla="*/ 57986 w 4031995"/>
              <a:gd name="connsiteY6" fmla="*/ 579862 h 579862"/>
              <a:gd name="connsiteX7" fmla="*/ 0 w 4031995"/>
              <a:gd name="connsiteY7" fmla="*/ 521876 h 579862"/>
              <a:gd name="connsiteX8" fmla="*/ 0 w 4031995"/>
              <a:gd name="connsiteY8" fmla="*/ 57986 h 579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31995" h="579862">
                <a:moveTo>
                  <a:pt x="0" y="57986"/>
                </a:moveTo>
                <a:cubicBezTo>
                  <a:pt x="0" y="25961"/>
                  <a:pt x="25961" y="0"/>
                  <a:pt x="57986" y="0"/>
                </a:cubicBezTo>
                <a:lnTo>
                  <a:pt x="3974009" y="0"/>
                </a:lnTo>
                <a:cubicBezTo>
                  <a:pt x="4006034" y="0"/>
                  <a:pt x="4031995" y="25961"/>
                  <a:pt x="4031995" y="57986"/>
                </a:cubicBezTo>
                <a:lnTo>
                  <a:pt x="4031995" y="521876"/>
                </a:lnTo>
                <a:cubicBezTo>
                  <a:pt x="4031995" y="553901"/>
                  <a:pt x="4006034" y="579862"/>
                  <a:pt x="3974009" y="579862"/>
                </a:cubicBezTo>
                <a:lnTo>
                  <a:pt x="57986" y="579862"/>
                </a:lnTo>
                <a:cubicBezTo>
                  <a:pt x="25961" y="579862"/>
                  <a:pt x="0" y="553901"/>
                  <a:pt x="0" y="521876"/>
                </a:cubicBezTo>
                <a:lnTo>
                  <a:pt x="0" y="5798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3664" tIns="123664" rIns="123664" bIns="123664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800" b="1" kern="1200" dirty="0" smtClean="0">
                <a:solidFill>
                  <a:srgbClr val="C00000"/>
                </a:solidFill>
              </a:rPr>
              <a:t>2 </a:t>
            </a:r>
            <a:r>
              <a:rPr lang="zh-CN" altLang="en-US" sz="2800" b="1" kern="1200" dirty="0" smtClean="0">
                <a:solidFill>
                  <a:srgbClr val="C00000"/>
                </a:solidFill>
              </a:rPr>
              <a:t>常见分布的数学期望</a:t>
            </a:r>
            <a:endParaRPr lang="zh-CN" altLang="en-US" sz="2800" b="1" kern="1200" dirty="0">
              <a:solidFill>
                <a:srgbClr val="C00000"/>
              </a:solidFill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4441530" y="2682651"/>
            <a:ext cx="260938" cy="217448"/>
          </a:xfrm>
          <a:custGeom>
            <a:avLst/>
            <a:gdLst>
              <a:gd name="connsiteX0" fmla="*/ 0 w 217448"/>
              <a:gd name="connsiteY0" fmla="*/ 52188 h 260938"/>
              <a:gd name="connsiteX1" fmla="*/ 108724 w 217448"/>
              <a:gd name="connsiteY1" fmla="*/ 52188 h 260938"/>
              <a:gd name="connsiteX2" fmla="*/ 108724 w 217448"/>
              <a:gd name="connsiteY2" fmla="*/ 0 h 260938"/>
              <a:gd name="connsiteX3" fmla="*/ 217448 w 217448"/>
              <a:gd name="connsiteY3" fmla="*/ 130469 h 260938"/>
              <a:gd name="connsiteX4" fmla="*/ 108724 w 217448"/>
              <a:gd name="connsiteY4" fmla="*/ 260938 h 260938"/>
              <a:gd name="connsiteX5" fmla="*/ 108724 w 217448"/>
              <a:gd name="connsiteY5" fmla="*/ 208750 h 260938"/>
              <a:gd name="connsiteX6" fmla="*/ 0 w 217448"/>
              <a:gd name="connsiteY6" fmla="*/ 208750 h 260938"/>
              <a:gd name="connsiteX7" fmla="*/ 0 w 217448"/>
              <a:gd name="connsiteY7" fmla="*/ 52188 h 26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7448" h="260938">
                <a:moveTo>
                  <a:pt x="173958" y="1"/>
                </a:moveTo>
                <a:lnTo>
                  <a:pt x="173958" y="130469"/>
                </a:lnTo>
                <a:lnTo>
                  <a:pt x="217448" y="130469"/>
                </a:lnTo>
                <a:lnTo>
                  <a:pt x="108724" y="260937"/>
                </a:lnTo>
                <a:lnTo>
                  <a:pt x="0" y="130469"/>
                </a:lnTo>
                <a:lnTo>
                  <a:pt x="43490" y="130469"/>
                </a:lnTo>
                <a:lnTo>
                  <a:pt x="43490" y="1"/>
                </a:lnTo>
                <a:lnTo>
                  <a:pt x="173958" y="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188" tIns="0" rIns="52188" bIns="65234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000" b="1" kern="1200">
              <a:solidFill>
                <a:srgbClr val="C00000"/>
              </a:solidFill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2556002" y="2936341"/>
            <a:ext cx="4031995" cy="579862"/>
          </a:xfrm>
          <a:custGeom>
            <a:avLst/>
            <a:gdLst>
              <a:gd name="connsiteX0" fmla="*/ 0 w 4031995"/>
              <a:gd name="connsiteY0" fmla="*/ 57986 h 579862"/>
              <a:gd name="connsiteX1" fmla="*/ 57986 w 4031995"/>
              <a:gd name="connsiteY1" fmla="*/ 0 h 579862"/>
              <a:gd name="connsiteX2" fmla="*/ 3974009 w 4031995"/>
              <a:gd name="connsiteY2" fmla="*/ 0 h 579862"/>
              <a:gd name="connsiteX3" fmla="*/ 4031995 w 4031995"/>
              <a:gd name="connsiteY3" fmla="*/ 57986 h 579862"/>
              <a:gd name="connsiteX4" fmla="*/ 4031995 w 4031995"/>
              <a:gd name="connsiteY4" fmla="*/ 521876 h 579862"/>
              <a:gd name="connsiteX5" fmla="*/ 3974009 w 4031995"/>
              <a:gd name="connsiteY5" fmla="*/ 579862 h 579862"/>
              <a:gd name="connsiteX6" fmla="*/ 57986 w 4031995"/>
              <a:gd name="connsiteY6" fmla="*/ 579862 h 579862"/>
              <a:gd name="connsiteX7" fmla="*/ 0 w 4031995"/>
              <a:gd name="connsiteY7" fmla="*/ 521876 h 579862"/>
              <a:gd name="connsiteX8" fmla="*/ 0 w 4031995"/>
              <a:gd name="connsiteY8" fmla="*/ 57986 h 579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31995" h="579862">
                <a:moveTo>
                  <a:pt x="0" y="57986"/>
                </a:moveTo>
                <a:cubicBezTo>
                  <a:pt x="0" y="25961"/>
                  <a:pt x="25961" y="0"/>
                  <a:pt x="57986" y="0"/>
                </a:cubicBezTo>
                <a:lnTo>
                  <a:pt x="3974009" y="0"/>
                </a:lnTo>
                <a:cubicBezTo>
                  <a:pt x="4006034" y="0"/>
                  <a:pt x="4031995" y="25961"/>
                  <a:pt x="4031995" y="57986"/>
                </a:cubicBezTo>
                <a:lnTo>
                  <a:pt x="4031995" y="521876"/>
                </a:lnTo>
                <a:cubicBezTo>
                  <a:pt x="4031995" y="553901"/>
                  <a:pt x="4006034" y="579862"/>
                  <a:pt x="3974009" y="579862"/>
                </a:cubicBezTo>
                <a:lnTo>
                  <a:pt x="57986" y="579862"/>
                </a:lnTo>
                <a:cubicBezTo>
                  <a:pt x="25961" y="579862"/>
                  <a:pt x="0" y="553901"/>
                  <a:pt x="0" y="521876"/>
                </a:cubicBezTo>
                <a:lnTo>
                  <a:pt x="0" y="5798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3664" tIns="123664" rIns="123664" bIns="123664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800" b="1" kern="1200" dirty="0" smtClean="0">
                <a:solidFill>
                  <a:srgbClr val="C00000"/>
                </a:solidFill>
              </a:rPr>
              <a:t>3 </a:t>
            </a:r>
            <a:r>
              <a:rPr lang="zh-CN" altLang="en-US" sz="2800" b="1" kern="1200" dirty="0" smtClean="0">
                <a:solidFill>
                  <a:srgbClr val="C00000"/>
                </a:solidFill>
              </a:rPr>
              <a:t>函数的数学期望</a:t>
            </a:r>
            <a:endParaRPr lang="en-US" altLang="zh-CN" sz="2800" b="1" kern="1200" dirty="0" smtClean="0">
              <a:solidFill>
                <a:srgbClr val="C00000"/>
              </a:solidFill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4441530" y="3552446"/>
            <a:ext cx="260938" cy="217448"/>
          </a:xfrm>
          <a:custGeom>
            <a:avLst/>
            <a:gdLst>
              <a:gd name="connsiteX0" fmla="*/ 0 w 217448"/>
              <a:gd name="connsiteY0" fmla="*/ 52188 h 260938"/>
              <a:gd name="connsiteX1" fmla="*/ 108724 w 217448"/>
              <a:gd name="connsiteY1" fmla="*/ 52188 h 260938"/>
              <a:gd name="connsiteX2" fmla="*/ 108724 w 217448"/>
              <a:gd name="connsiteY2" fmla="*/ 0 h 260938"/>
              <a:gd name="connsiteX3" fmla="*/ 217448 w 217448"/>
              <a:gd name="connsiteY3" fmla="*/ 130469 h 260938"/>
              <a:gd name="connsiteX4" fmla="*/ 108724 w 217448"/>
              <a:gd name="connsiteY4" fmla="*/ 260938 h 260938"/>
              <a:gd name="connsiteX5" fmla="*/ 108724 w 217448"/>
              <a:gd name="connsiteY5" fmla="*/ 208750 h 260938"/>
              <a:gd name="connsiteX6" fmla="*/ 0 w 217448"/>
              <a:gd name="connsiteY6" fmla="*/ 208750 h 260938"/>
              <a:gd name="connsiteX7" fmla="*/ 0 w 217448"/>
              <a:gd name="connsiteY7" fmla="*/ 52188 h 26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7448" h="260938">
                <a:moveTo>
                  <a:pt x="173958" y="1"/>
                </a:moveTo>
                <a:lnTo>
                  <a:pt x="173958" y="130469"/>
                </a:lnTo>
                <a:lnTo>
                  <a:pt x="217448" y="130469"/>
                </a:lnTo>
                <a:lnTo>
                  <a:pt x="108724" y="260937"/>
                </a:lnTo>
                <a:lnTo>
                  <a:pt x="0" y="130469"/>
                </a:lnTo>
                <a:lnTo>
                  <a:pt x="43490" y="130469"/>
                </a:lnTo>
                <a:lnTo>
                  <a:pt x="43490" y="1"/>
                </a:lnTo>
                <a:lnTo>
                  <a:pt x="173958" y="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188" tIns="0" rIns="52188" bIns="65234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000" b="1" kern="1200">
              <a:solidFill>
                <a:srgbClr val="C00000"/>
              </a:solidFill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2556002" y="3806135"/>
            <a:ext cx="4031995" cy="579862"/>
          </a:xfrm>
          <a:custGeom>
            <a:avLst/>
            <a:gdLst>
              <a:gd name="connsiteX0" fmla="*/ 0 w 4031995"/>
              <a:gd name="connsiteY0" fmla="*/ 57986 h 579862"/>
              <a:gd name="connsiteX1" fmla="*/ 57986 w 4031995"/>
              <a:gd name="connsiteY1" fmla="*/ 0 h 579862"/>
              <a:gd name="connsiteX2" fmla="*/ 3974009 w 4031995"/>
              <a:gd name="connsiteY2" fmla="*/ 0 h 579862"/>
              <a:gd name="connsiteX3" fmla="*/ 4031995 w 4031995"/>
              <a:gd name="connsiteY3" fmla="*/ 57986 h 579862"/>
              <a:gd name="connsiteX4" fmla="*/ 4031995 w 4031995"/>
              <a:gd name="connsiteY4" fmla="*/ 521876 h 579862"/>
              <a:gd name="connsiteX5" fmla="*/ 3974009 w 4031995"/>
              <a:gd name="connsiteY5" fmla="*/ 579862 h 579862"/>
              <a:gd name="connsiteX6" fmla="*/ 57986 w 4031995"/>
              <a:gd name="connsiteY6" fmla="*/ 579862 h 579862"/>
              <a:gd name="connsiteX7" fmla="*/ 0 w 4031995"/>
              <a:gd name="connsiteY7" fmla="*/ 521876 h 579862"/>
              <a:gd name="connsiteX8" fmla="*/ 0 w 4031995"/>
              <a:gd name="connsiteY8" fmla="*/ 57986 h 579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31995" h="579862">
                <a:moveTo>
                  <a:pt x="0" y="57986"/>
                </a:moveTo>
                <a:cubicBezTo>
                  <a:pt x="0" y="25961"/>
                  <a:pt x="25961" y="0"/>
                  <a:pt x="57986" y="0"/>
                </a:cubicBezTo>
                <a:lnTo>
                  <a:pt x="3974009" y="0"/>
                </a:lnTo>
                <a:cubicBezTo>
                  <a:pt x="4006034" y="0"/>
                  <a:pt x="4031995" y="25961"/>
                  <a:pt x="4031995" y="57986"/>
                </a:cubicBezTo>
                <a:lnTo>
                  <a:pt x="4031995" y="521876"/>
                </a:lnTo>
                <a:cubicBezTo>
                  <a:pt x="4031995" y="553901"/>
                  <a:pt x="4006034" y="579862"/>
                  <a:pt x="3974009" y="579862"/>
                </a:cubicBezTo>
                <a:lnTo>
                  <a:pt x="57986" y="579862"/>
                </a:lnTo>
                <a:cubicBezTo>
                  <a:pt x="25961" y="579862"/>
                  <a:pt x="0" y="553901"/>
                  <a:pt x="0" y="521876"/>
                </a:cubicBezTo>
                <a:lnTo>
                  <a:pt x="0" y="5798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3664" tIns="123664" rIns="123664" bIns="123664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800" b="1" kern="1200" dirty="0" smtClean="0">
                <a:solidFill>
                  <a:srgbClr val="C00000"/>
                </a:solidFill>
              </a:rPr>
              <a:t>4 </a:t>
            </a:r>
            <a:r>
              <a:rPr lang="zh-CN" altLang="en-US" sz="2800" b="1" kern="1200" dirty="0" smtClean="0">
                <a:solidFill>
                  <a:srgbClr val="C00000"/>
                </a:solidFill>
              </a:rPr>
              <a:t>数学期望性质</a:t>
            </a:r>
            <a:endParaRPr lang="en-US" altLang="zh-CN" sz="2800" b="1" kern="1200" dirty="0" smtClean="0">
              <a:solidFill>
                <a:srgbClr val="C00000"/>
              </a:solidFill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4441530" y="4422240"/>
            <a:ext cx="260938" cy="217448"/>
          </a:xfrm>
          <a:custGeom>
            <a:avLst/>
            <a:gdLst>
              <a:gd name="connsiteX0" fmla="*/ 0 w 217448"/>
              <a:gd name="connsiteY0" fmla="*/ 52188 h 260938"/>
              <a:gd name="connsiteX1" fmla="*/ 108724 w 217448"/>
              <a:gd name="connsiteY1" fmla="*/ 52188 h 260938"/>
              <a:gd name="connsiteX2" fmla="*/ 108724 w 217448"/>
              <a:gd name="connsiteY2" fmla="*/ 0 h 260938"/>
              <a:gd name="connsiteX3" fmla="*/ 217448 w 217448"/>
              <a:gd name="connsiteY3" fmla="*/ 130469 h 260938"/>
              <a:gd name="connsiteX4" fmla="*/ 108724 w 217448"/>
              <a:gd name="connsiteY4" fmla="*/ 260938 h 260938"/>
              <a:gd name="connsiteX5" fmla="*/ 108724 w 217448"/>
              <a:gd name="connsiteY5" fmla="*/ 208750 h 260938"/>
              <a:gd name="connsiteX6" fmla="*/ 0 w 217448"/>
              <a:gd name="connsiteY6" fmla="*/ 208750 h 260938"/>
              <a:gd name="connsiteX7" fmla="*/ 0 w 217448"/>
              <a:gd name="connsiteY7" fmla="*/ 52188 h 26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7448" h="260938">
                <a:moveTo>
                  <a:pt x="173958" y="1"/>
                </a:moveTo>
                <a:lnTo>
                  <a:pt x="173958" y="130469"/>
                </a:lnTo>
                <a:lnTo>
                  <a:pt x="217448" y="130469"/>
                </a:lnTo>
                <a:lnTo>
                  <a:pt x="108724" y="260937"/>
                </a:lnTo>
                <a:lnTo>
                  <a:pt x="0" y="130469"/>
                </a:lnTo>
                <a:lnTo>
                  <a:pt x="43490" y="130469"/>
                </a:lnTo>
                <a:lnTo>
                  <a:pt x="43490" y="1"/>
                </a:lnTo>
                <a:lnTo>
                  <a:pt x="173958" y="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188" tIns="0" rIns="52188" bIns="65234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000" b="1" kern="1200">
              <a:solidFill>
                <a:srgbClr val="C00000"/>
              </a:solidFill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2556002" y="4675930"/>
            <a:ext cx="4031995" cy="579862"/>
          </a:xfrm>
          <a:custGeom>
            <a:avLst/>
            <a:gdLst>
              <a:gd name="connsiteX0" fmla="*/ 0 w 4031995"/>
              <a:gd name="connsiteY0" fmla="*/ 57986 h 579862"/>
              <a:gd name="connsiteX1" fmla="*/ 57986 w 4031995"/>
              <a:gd name="connsiteY1" fmla="*/ 0 h 579862"/>
              <a:gd name="connsiteX2" fmla="*/ 3974009 w 4031995"/>
              <a:gd name="connsiteY2" fmla="*/ 0 h 579862"/>
              <a:gd name="connsiteX3" fmla="*/ 4031995 w 4031995"/>
              <a:gd name="connsiteY3" fmla="*/ 57986 h 579862"/>
              <a:gd name="connsiteX4" fmla="*/ 4031995 w 4031995"/>
              <a:gd name="connsiteY4" fmla="*/ 521876 h 579862"/>
              <a:gd name="connsiteX5" fmla="*/ 3974009 w 4031995"/>
              <a:gd name="connsiteY5" fmla="*/ 579862 h 579862"/>
              <a:gd name="connsiteX6" fmla="*/ 57986 w 4031995"/>
              <a:gd name="connsiteY6" fmla="*/ 579862 h 579862"/>
              <a:gd name="connsiteX7" fmla="*/ 0 w 4031995"/>
              <a:gd name="connsiteY7" fmla="*/ 521876 h 579862"/>
              <a:gd name="connsiteX8" fmla="*/ 0 w 4031995"/>
              <a:gd name="connsiteY8" fmla="*/ 57986 h 579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31995" h="579862">
                <a:moveTo>
                  <a:pt x="0" y="57986"/>
                </a:moveTo>
                <a:cubicBezTo>
                  <a:pt x="0" y="25961"/>
                  <a:pt x="25961" y="0"/>
                  <a:pt x="57986" y="0"/>
                </a:cubicBezTo>
                <a:lnTo>
                  <a:pt x="3974009" y="0"/>
                </a:lnTo>
                <a:cubicBezTo>
                  <a:pt x="4006034" y="0"/>
                  <a:pt x="4031995" y="25961"/>
                  <a:pt x="4031995" y="57986"/>
                </a:cubicBezTo>
                <a:lnTo>
                  <a:pt x="4031995" y="521876"/>
                </a:lnTo>
                <a:cubicBezTo>
                  <a:pt x="4031995" y="553901"/>
                  <a:pt x="4006034" y="579862"/>
                  <a:pt x="3974009" y="579862"/>
                </a:cubicBezTo>
                <a:lnTo>
                  <a:pt x="57986" y="579862"/>
                </a:lnTo>
                <a:cubicBezTo>
                  <a:pt x="25961" y="579862"/>
                  <a:pt x="0" y="553901"/>
                  <a:pt x="0" y="521876"/>
                </a:cubicBezTo>
                <a:lnTo>
                  <a:pt x="0" y="5798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3664" tIns="123664" rIns="123664" bIns="123664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800" b="1" kern="1200" dirty="0" smtClean="0">
                <a:solidFill>
                  <a:srgbClr val="C00000"/>
                </a:solidFill>
              </a:rPr>
              <a:t>5 </a:t>
            </a:r>
            <a:r>
              <a:rPr lang="zh-CN" altLang="en-US" sz="2800" b="1" smtClean="0">
                <a:solidFill>
                  <a:srgbClr val="C00000"/>
                </a:solidFill>
              </a:rPr>
              <a:t>数学期望的</a:t>
            </a:r>
            <a:r>
              <a:rPr lang="zh-CN" altLang="en-US" sz="2800" b="1" kern="1200" smtClean="0">
                <a:solidFill>
                  <a:srgbClr val="C00000"/>
                </a:solidFill>
              </a:rPr>
              <a:t>计算</a:t>
            </a:r>
            <a:endParaRPr lang="en-US" altLang="zh-CN" sz="2800" b="1" kern="1200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5" name="Object 25"/>
          <p:cNvGraphicFramePr>
            <a:graphicFrameLocks noChangeAspect="1"/>
          </p:cNvGraphicFramePr>
          <p:nvPr/>
        </p:nvGraphicFramePr>
        <p:xfrm>
          <a:off x="1187624" y="403271"/>
          <a:ext cx="40322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5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403271"/>
                        <a:ext cx="403225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46" name="Object 26"/>
          <p:cNvGraphicFramePr>
            <a:graphicFrameLocks noChangeAspect="1"/>
          </p:cNvGraphicFramePr>
          <p:nvPr/>
        </p:nvGraphicFramePr>
        <p:xfrm>
          <a:off x="467544" y="1196752"/>
          <a:ext cx="8350250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6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196752"/>
                        <a:ext cx="8350250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47" name="Object 27"/>
          <p:cNvGraphicFramePr>
            <a:graphicFrameLocks noChangeAspect="1"/>
          </p:cNvGraphicFramePr>
          <p:nvPr/>
        </p:nvGraphicFramePr>
        <p:xfrm>
          <a:off x="467544" y="2493740"/>
          <a:ext cx="8402638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7" name="公式" r:id="rId5" imgW="0" imgH="0" progId="Equation.3">
                  <p:embed/>
                </p:oleObj>
              </mc:Choice>
              <mc:Fallback>
                <p:oleObj name="公式" r:id="rId5" imgW="0" imgH="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493740"/>
                        <a:ext cx="8402638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48" name="Object 28"/>
          <p:cNvGraphicFramePr>
            <a:graphicFrameLocks noChangeAspect="1"/>
          </p:cNvGraphicFramePr>
          <p:nvPr/>
        </p:nvGraphicFramePr>
        <p:xfrm>
          <a:off x="612007" y="3789140"/>
          <a:ext cx="820896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8" name="公式" r:id="rId7" imgW="0" imgH="0" progId="Equation.3">
                  <p:embed/>
                </p:oleObj>
              </mc:Choice>
              <mc:Fallback>
                <p:oleObj name="公式" r:id="rId7" imgW="0" imgH="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007" y="3789140"/>
                        <a:ext cx="8208962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3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2820" name="Object 4"/>
          <p:cNvGraphicFramePr>
            <a:graphicFrameLocks noChangeAspect="1"/>
          </p:cNvGraphicFramePr>
          <p:nvPr/>
        </p:nvGraphicFramePr>
        <p:xfrm>
          <a:off x="1908175" y="4147989"/>
          <a:ext cx="5472113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56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147989"/>
                        <a:ext cx="5472113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1" name="Object 5"/>
          <p:cNvGraphicFramePr>
            <a:graphicFrameLocks noChangeAspect="1"/>
          </p:cNvGraphicFramePr>
          <p:nvPr/>
        </p:nvGraphicFramePr>
        <p:xfrm>
          <a:off x="1908175" y="5013176"/>
          <a:ext cx="56165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57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013176"/>
                        <a:ext cx="56165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2" name="Object 6"/>
          <p:cNvGraphicFramePr>
            <a:graphicFrameLocks noChangeAspect="1"/>
          </p:cNvGraphicFramePr>
          <p:nvPr/>
        </p:nvGraphicFramePr>
        <p:xfrm>
          <a:off x="1763713" y="1268264"/>
          <a:ext cx="5384800" cy="155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58" name="文档" r:id="rId5" imgW="0" imgH="0" progId="Word.Document.8">
                  <p:embed/>
                </p:oleObj>
              </mc:Choice>
              <mc:Fallback>
                <p:oleObj name="文档" r:id="rId5" imgW="0" imgH="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268264"/>
                        <a:ext cx="5384800" cy="155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3" name="Object 7"/>
          <p:cNvGraphicFramePr>
            <a:graphicFrameLocks noChangeAspect="1"/>
          </p:cNvGraphicFramePr>
          <p:nvPr/>
        </p:nvGraphicFramePr>
        <p:xfrm>
          <a:off x="1763713" y="2636689"/>
          <a:ext cx="5327650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59" name="文档" r:id="rId7" imgW="0" imgH="0" progId="Word.Document.8">
                  <p:embed/>
                </p:oleObj>
              </mc:Choice>
              <mc:Fallback>
                <p:oleObj name="文档" r:id="rId7" imgW="0" imgH="0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636689"/>
                        <a:ext cx="5327650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24" name="Text Box 8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692275" y="404664"/>
            <a:ext cx="2622550" cy="5794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/>
              <a:t>用分布列表示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75" name="Text Box 27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2076450" y="1196752"/>
            <a:ext cx="5759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设 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为离散 </a:t>
            </a:r>
            <a:r>
              <a:rPr kumimoji="1" lang="en-US" altLang="zh-CN" sz="3600" dirty="0" err="1">
                <a:latin typeface="Times New Roman" pitchFamily="18" charset="0"/>
                <a:ea typeface="楷体_GB2312" pitchFamily="49" charset="-122"/>
              </a:rPr>
              <a:t>r.v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. 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其分布列为</a:t>
            </a:r>
            <a:endParaRPr kumimoji="1" lang="zh-CN" altLang="en-US" sz="3600" dirty="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30076" name="Object 28"/>
          <p:cNvGraphicFramePr>
            <a:graphicFrameLocks noChangeAspect="1"/>
          </p:cNvGraphicFramePr>
          <p:nvPr/>
        </p:nvGraphicFramePr>
        <p:xfrm>
          <a:off x="1835150" y="1988840"/>
          <a:ext cx="54006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4" name="Equation" r:id="rId1" imgW="0" imgH="0" progId="Equation.3">
                  <p:embed/>
                </p:oleObj>
              </mc:Choice>
              <mc:Fallback>
                <p:oleObj name="Equation" r:id="rId1" imgW="0" imgH="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988840"/>
                        <a:ext cx="540067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77" name="Text Box 29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99116" y="2781003"/>
            <a:ext cx="2470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若无穷级数</a:t>
            </a:r>
            <a:endParaRPr kumimoji="1" lang="zh-CN" altLang="en-US" sz="3600" dirty="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30078" name="Object 30"/>
          <p:cNvGraphicFramePr>
            <a:graphicFrameLocks noChangeAspect="1"/>
          </p:cNvGraphicFramePr>
          <p:nvPr/>
        </p:nvGraphicFramePr>
        <p:xfrm>
          <a:off x="2647170" y="2550815"/>
          <a:ext cx="175260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5" name="Equation" r:id="rId3" imgW="0" imgH="0" progId="Equation.3">
                  <p:embed/>
                </p:oleObj>
              </mc:Choice>
              <mc:Fallback>
                <p:oleObj name="Equation" r:id="rId3" imgW="0" imgH="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170" y="2550815"/>
                        <a:ext cx="1752600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79" name="Text Box 31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5496" y="3740537"/>
            <a:ext cx="90569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3600" i="1" dirty="0" smtClean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zh-CN" altLang="en-US" sz="3600" dirty="0" smtClean="0">
                <a:latin typeface="Times New Roman" pitchFamily="18" charset="0"/>
                <a:ea typeface="楷体_GB2312" pitchFamily="49" charset="-122"/>
              </a:rPr>
              <a:t>的数学期望</a:t>
            </a:r>
            <a:r>
              <a:rPr kumimoji="1" lang="en-US" altLang="zh-CN" sz="3600" dirty="0" smtClean="0">
                <a:latin typeface="Times New Roman" pitchFamily="18" charset="0"/>
                <a:ea typeface="楷体_GB2312" pitchFamily="49" charset="-122"/>
              </a:rPr>
              <a:t>mean/expectation</a:t>
            </a:r>
            <a:r>
              <a:rPr kumimoji="1" lang="zh-CN" altLang="en-US" sz="3600" dirty="0" smtClean="0"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记作 </a:t>
            </a:r>
            <a:r>
              <a:rPr kumimoji="1" lang="en-US" altLang="zh-CN" sz="3600" i="1" dirty="0" smtClean="0">
                <a:latin typeface="Times New Roman" pitchFamily="18" charset="0"/>
                <a:ea typeface="楷体_GB2312" pitchFamily="49" charset="-122"/>
              </a:rPr>
              <a:t>E</a:t>
            </a:r>
            <a:r>
              <a:rPr kumimoji="1" lang="en-US" altLang="zh-CN" sz="3600" dirty="0" smtClean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600" i="1" dirty="0" smtClean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600" dirty="0" smtClean="0">
                <a:latin typeface="Times New Roman" pitchFamily="18" charset="0"/>
                <a:ea typeface="楷体_GB2312" pitchFamily="49" charset="-122"/>
              </a:rPr>
              <a:t>), </a:t>
            </a:r>
            <a:r>
              <a:rPr kumimoji="1" lang="zh-CN" altLang="en-US" sz="3600" dirty="0" smtClean="0">
                <a:latin typeface="Times New Roman" pitchFamily="18" charset="0"/>
                <a:ea typeface="楷体_GB2312" pitchFamily="49" charset="-122"/>
              </a:rPr>
              <a:t>即</a:t>
            </a:r>
            <a:endParaRPr kumimoji="1" lang="zh-CN" altLang="en-US" sz="3600" dirty="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30080" name="Object 32"/>
          <p:cNvGraphicFramePr>
            <a:graphicFrameLocks noChangeAspect="1"/>
          </p:cNvGraphicFramePr>
          <p:nvPr/>
        </p:nvGraphicFramePr>
        <p:xfrm>
          <a:off x="2627313" y="4436765"/>
          <a:ext cx="2989262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6" name="Equation" r:id="rId5" imgW="0" imgH="0" progId="Equation.3">
                  <p:embed/>
                </p:oleObj>
              </mc:Choice>
              <mc:Fallback>
                <p:oleObj name="Equation" r:id="rId5" imgW="0" imgH="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436765"/>
                        <a:ext cx="2989262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Text Box 34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539750" y="332656"/>
            <a:ext cx="4299575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kumimoji="1" sz="4000" b="1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/>
            </a:lvl2pPr>
            <a:lvl3pPr marL="1143000" indent="-228600" eaLnBrk="0" hangingPunct="0">
              <a:defRPr/>
            </a:lvl3pPr>
            <a:lvl4pPr marL="1600200" indent="-228600" eaLnBrk="0" hangingPunct="0">
              <a:defRPr/>
            </a:lvl4pPr>
            <a:lvl5pPr marL="2057400" indent="-228600" eaLnBrk="0" hangingPunct="0">
              <a:defRPr/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/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/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/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/>
            </a:lvl9pPr>
          </a:lstStyle>
          <a:p>
            <a:r>
              <a:rPr lang="en-US" altLang="zh-CN" dirty="0"/>
              <a:t>1. </a:t>
            </a:r>
            <a:r>
              <a:rPr lang="zh-CN" altLang="en-US" dirty="0"/>
              <a:t>数学期望的定义</a:t>
            </a:r>
            <a:endParaRPr lang="zh-CN" altLang="en-US" dirty="0"/>
          </a:p>
        </p:txBody>
      </p:sp>
      <p:sp>
        <p:nvSpPr>
          <p:cNvPr id="130084" name="Text Box 36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4424463" y="2797562"/>
            <a:ext cx="457048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绝对收敛</a:t>
            </a:r>
            <a:r>
              <a:rPr kumimoji="1" lang="en-US" altLang="zh-CN" sz="3600" dirty="0" smtClean="0"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则</a:t>
            </a:r>
            <a:r>
              <a:rPr kumimoji="1" lang="zh-CN" altLang="en-US" sz="3600" dirty="0" smtClean="0">
                <a:latin typeface="Times New Roman" pitchFamily="18" charset="0"/>
                <a:ea typeface="楷体_GB2312" pitchFamily="49" charset="-122"/>
              </a:rPr>
              <a:t>称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其和为 </a:t>
            </a:r>
            <a:endParaRPr kumimoji="1" lang="zh-CN" altLang="en-US" sz="3600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30086" name="Text Box 38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76238" y="1196752"/>
            <a:ext cx="1458912" cy="6413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6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定义</a:t>
            </a:r>
            <a:r>
              <a:rPr kumimoji="1" lang="en-US" altLang="zh-CN" sz="36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endParaRPr kumimoji="1" lang="en-US" altLang="zh-CN" sz="3600" b="1">
              <a:solidFill>
                <a:srgbClr val="A50021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00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00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0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0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0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0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0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9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30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1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0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75" grpId="0" autoUpdateAnimBg="0"/>
      <p:bldP spid="130077" grpId="0" autoUpdateAnimBg="0"/>
      <p:bldP spid="130079" grpId="0" autoUpdateAnimBg="0"/>
      <p:bldP spid="130084" grpId="0" autoUpdateAnimBg="0"/>
      <p:bldP spid="130086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38"/>
          <p:cNvGrpSpPr/>
          <p:nvPr/>
        </p:nvGrpSpPr>
        <p:grpSpPr bwMode="auto">
          <a:xfrm>
            <a:off x="2700338" y="405681"/>
            <a:ext cx="5184775" cy="641350"/>
            <a:chOff x="1701" y="663"/>
            <a:chExt cx="3266" cy="404"/>
          </a:xfrm>
        </p:grpSpPr>
        <p:sp>
          <p:nvSpPr>
            <p:cNvPr id="10249" name="Text Box 30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701" y="663"/>
              <a:ext cx="28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sz="3600" dirty="0">
                  <a:latin typeface="Times New Roman" pitchFamily="18" charset="0"/>
                  <a:ea typeface="楷体_GB2312" pitchFamily="49" charset="-122"/>
                </a:rPr>
                <a:t>设连续 </a:t>
              </a:r>
              <a:r>
                <a:rPr kumimoji="1" lang="en-US" altLang="zh-CN" sz="3600" dirty="0" err="1">
                  <a:latin typeface="Times New Roman" pitchFamily="18" charset="0"/>
                  <a:ea typeface="楷体_GB2312" pitchFamily="49" charset="-122"/>
                </a:rPr>
                <a:t>r.v</a:t>
              </a:r>
              <a:r>
                <a:rPr kumimoji="1" lang="en-US" altLang="zh-CN" sz="3600" dirty="0">
                  <a:latin typeface="Times New Roman" pitchFamily="18" charset="0"/>
                  <a:ea typeface="楷体_GB2312" pitchFamily="49" charset="-122"/>
                </a:rPr>
                <a:t>. </a:t>
              </a:r>
              <a:r>
                <a:rPr kumimoji="1" lang="en-US" altLang="zh-CN" sz="3600" i="1" dirty="0">
                  <a:latin typeface="Times New Roman" pitchFamily="18" charset="0"/>
                  <a:ea typeface="楷体_GB2312" pitchFamily="49" charset="-122"/>
                </a:rPr>
                <a:t>X </a:t>
              </a:r>
              <a:r>
                <a:rPr kumimoji="1" lang="zh-CN" altLang="en-US" sz="3600" dirty="0">
                  <a:latin typeface="Times New Roman" pitchFamily="18" charset="0"/>
                  <a:ea typeface="楷体_GB2312" pitchFamily="49" charset="-122"/>
                </a:rPr>
                <a:t>的 </a:t>
              </a:r>
              <a:r>
                <a:rPr kumimoji="1" lang="en-US" altLang="zh-CN" sz="3600" dirty="0" err="1">
                  <a:latin typeface="Times New Roman" pitchFamily="18" charset="0"/>
                  <a:ea typeface="楷体_GB2312" pitchFamily="49" charset="-122"/>
                </a:rPr>
                <a:t>d.f.</a:t>
              </a:r>
              <a:r>
                <a:rPr kumimoji="1" lang="en-US" altLang="zh-CN" sz="3600" dirty="0"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3600" dirty="0">
                  <a:latin typeface="Times New Roman" pitchFamily="18" charset="0"/>
                  <a:ea typeface="楷体_GB2312" pitchFamily="49" charset="-122"/>
                </a:rPr>
                <a:t>为</a:t>
              </a:r>
              <a:endParaRPr kumimoji="1" lang="zh-CN" altLang="en-US" sz="3600" dirty="0"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0250" name="Object 31"/>
            <p:cNvGraphicFramePr>
              <a:graphicFrameLocks noChangeAspect="1"/>
            </p:cNvGraphicFramePr>
            <p:nvPr/>
          </p:nvGraphicFramePr>
          <p:xfrm>
            <a:off x="4468" y="663"/>
            <a:ext cx="49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99" name="Equation" r:id="rId1" imgW="0" imgH="0" progId="Equation.3">
                    <p:embed/>
                  </p:oleObj>
                </mc:Choice>
                <mc:Fallback>
                  <p:oleObj name="Equation" r:id="rId1" imgW="0" imgH="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8" y="663"/>
                          <a:ext cx="499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1104" name="Text Box 3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971550" y="1196752"/>
            <a:ext cx="2470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若广义积分</a:t>
            </a:r>
            <a:endParaRPr kumimoji="1" lang="zh-CN" altLang="en-US" sz="360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31105" name="Object 33"/>
          <p:cNvGraphicFramePr>
            <a:graphicFrameLocks noChangeAspect="1"/>
          </p:cNvGraphicFramePr>
          <p:nvPr/>
        </p:nvGraphicFramePr>
        <p:xfrm>
          <a:off x="3707904" y="1438052"/>
          <a:ext cx="21717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0" name="Equation" r:id="rId3" imgW="0" imgH="0" progId="Equation.3">
                  <p:embed/>
                </p:oleObj>
              </mc:Choice>
              <mc:Fallback>
                <p:oleObj name="Equation" r:id="rId3" imgW="0" imgH="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1438052"/>
                        <a:ext cx="21717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106" name="Text Box 34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11188" y="2636912"/>
            <a:ext cx="777875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6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绝对收敛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则称此积分为 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的数学期望</a:t>
            </a:r>
            <a:endParaRPr kumimoji="1" lang="zh-CN" altLang="en-US" sz="3600">
              <a:latin typeface="Times New Roman" pitchFamily="18" charset="0"/>
              <a:ea typeface="楷体_GB2312" pitchFamily="49" charset="-122"/>
            </a:endParaRPr>
          </a:p>
          <a:p>
            <a:pPr eaLnBrk="1" hangingPunct="1"/>
            <a:endParaRPr kumimoji="1" lang="zh-CN" altLang="en-US" sz="1200">
              <a:solidFill>
                <a:srgbClr val="FFFF99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1" hangingPunct="1"/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记作 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E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), 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即</a:t>
            </a:r>
            <a:endParaRPr kumimoji="1" lang="zh-CN" altLang="en-US" sz="360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31107" name="Object 35"/>
          <p:cNvGraphicFramePr>
            <a:graphicFrameLocks noChangeAspect="1"/>
          </p:cNvGraphicFramePr>
          <p:nvPr/>
        </p:nvGraphicFramePr>
        <p:xfrm>
          <a:off x="2484438" y="4219650"/>
          <a:ext cx="36576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1" name="Equation" r:id="rId5" imgW="0" imgH="0" progId="Equation.3">
                  <p:embed/>
                </p:oleObj>
              </mc:Choice>
              <mc:Fallback>
                <p:oleObj name="Equation" r:id="rId5" imgW="0" imgH="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219650"/>
                        <a:ext cx="36576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109" name="Text Box 37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767442" y="332656"/>
            <a:ext cx="1458912" cy="6413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600" b="1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定义</a:t>
            </a:r>
            <a:r>
              <a:rPr kumimoji="1" lang="en-US" altLang="zh-CN" sz="3600" b="1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endParaRPr kumimoji="1" lang="en-US" altLang="zh-CN" sz="3600" b="1" dirty="0">
              <a:solidFill>
                <a:srgbClr val="A50021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1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1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104" grpId="0" autoUpdateAnimBg="0"/>
      <p:bldP spid="131106" grpId="0" autoUpdateAnimBg="0"/>
      <p:bldP spid="131109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Definition</a:t>
            </a:r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23528" y="980728"/>
          <a:ext cx="8633702" cy="1656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7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图片 481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3528" y="980728"/>
                        <a:ext cx="8633702" cy="16567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ps</Template>
  <TotalTime>0</TotalTime>
  <Words>0</Words>
  <Application/>
  <PresentationFormat>全屏显示(4:3)</PresentationFormat>
  <Paragraphs>238</Paragraphs>
  <Slides>0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49</vt:i4>
      </vt:variant>
    </vt:vector>
  </HeadingPairs>
  <TitlesOfParts>
    <vt:vector size="64" baseType="lpstr">
      <vt:lpstr>Arial</vt:lpstr>
      <vt:lpstr>宋体</vt:lpstr>
      <vt:lpstr>Wingdings</vt:lpstr>
      <vt:lpstr>Tahoma</vt:lpstr>
      <vt:lpstr>Times New Roman</vt:lpstr>
      <vt:lpstr>楷体_GB2312</vt:lpstr>
      <vt:lpstr>华文新魏</vt:lpstr>
      <vt:lpstr>黑体</vt:lpstr>
      <vt:lpstr>华文彩云</vt:lpstr>
      <vt:lpstr>Symbol</vt:lpstr>
      <vt:lpstr>Calibri</vt:lpstr>
      <vt:lpstr>ps</vt:lpstr>
      <vt:lpstr>Word.Document.8</vt:lpstr>
      <vt:lpstr>Equation.3</vt:lpstr>
      <vt:lpstr>Equation.DSMT4</vt:lpstr>
      <vt:lpstr>第四章  随机变量的数字特征</vt:lpstr>
      <vt:lpstr>PowerPoint 演示文稿</vt:lpstr>
      <vt:lpstr>PowerPoint 演示文稿</vt:lpstr>
      <vt:lpstr>§4.1  随机变量的数学期望</vt:lpstr>
      <vt:lpstr>PowerPoint 演示文稿</vt:lpstr>
      <vt:lpstr>PowerPoint 演示文稿</vt:lpstr>
      <vt:lpstr>PowerPoint 演示文稿</vt:lpstr>
      <vt:lpstr>PowerPoint 演示文稿</vt:lpstr>
      <vt:lpstr>Definition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Relation of Expectation and Probability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性质的证明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Summary</vt:lpstr>
    </vt:vector>
  </TitlesOfParts>
  <Company>yh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 率 统 计</dc:title>
  <dc:creator>Administrator</dc:creator>
  <cp:lastModifiedBy>iPad</cp:lastModifiedBy>
  <cp:revision>182</cp:revision>
  <dcterms:created xsi:type="dcterms:W3CDTF">1900-01-01T00:00:00Z</dcterms:created>
  <dcterms:modified xsi:type="dcterms:W3CDTF">1900-01-01T00:00:00Z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  <property fmtid="{D5CDD505-2E9C-101B-9397-08002B2CF9AE}" pid="3" name="ICV">
    <vt:lpwstr>4CC9315389CDCAB4C3EC7F61CBCEF66F</vt:lpwstr>
  </property>
  <property fmtid="{D5CDD505-2E9C-101B-9397-08002B2CF9AE}" pid="4" name="KSOProductBuildVer">
    <vt:lpwstr>2052-11.15.1</vt:lpwstr>
  </property>
</Properties>
</file>