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0"/>
  </p:notesMasterIdLst>
  <p:sldIdLst>
    <p:sldId id="293" r:id="rId2"/>
    <p:sldId id="294" r:id="rId3"/>
    <p:sldId id="295" r:id="rId4"/>
    <p:sldId id="296" r:id="rId5"/>
    <p:sldId id="261" r:id="rId6"/>
    <p:sldId id="262" r:id="rId7"/>
    <p:sldId id="297" r:id="rId8"/>
    <p:sldId id="285" r:id="rId9"/>
    <p:sldId id="299" r:id="rId10"/>
    <p:sldId id="263" r:id="rId11"/>
    <p:sldId id="300" r:id="rId12"/>
    <p:sldId id="292" r:id="rId13"/>
    <p:sldId id="260" r:id="rId14"/>
    <p:sldId id="265" r:id="rId15"/>
    <p:sldId id="266" r:id="rId16"/>
    <p:sldId id="290" r:id="rId17"/>
    <p:sldId id="291" r:id="rId18"/>
    <p:sldId id="30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89673" autoAdjust="0"/>
  </p:normalViewPr>
  <p:slideViewPr>
    <p:cSldViewPr>
      <p:cViewPr varScale="1">
        <p:scale>
          <a:sx n="97" d="100"/>
          <a:sy n="97" d="100"/>
        </p:scale>
        <p:origin x="85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5" Type="http://schemas.openxmlformats.org/officeDocument/2006/relationships/image" Target="../media/image73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18" Type="http://schemas.openxmlformats.org/officeDocument/2006/relationships/image" Target="../media/image39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NULL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20" Type="http://schemas.openxmlformats.org/officeDocument/2006/relationships/image" Target="../media/image41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19" Type="http://schemas.openxmlformats.org/officeDocument/2006/relationships/image" Target="../media/image40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w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EA6CE7-4B63-4695-8AAC-6279144C8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21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DFBEC1D-6A3E-4C7E-8634-58E09C69EDCB}" type="slidenum">
              <a:rPr lang="en-US" altLang="zh-CN" smtClean="0">
                <a:latin typeface="Arial" pitchFamily="34" charset="0"/>
              </a:rPr>
              <a:pPr eaLnBrk="1" hangingPunct="1"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期望就是中心</a:t>
            </a:r>
          </a:p>
        </p:txBody>
      </p:sp>
    </p:spTree>
    <p:extLst>
      <p:ext uri="{BB962C8B-B14F-4D97-AF65-F5344CB8AC3E}">
        <p14:creationId xmlns:p14="http://schemas.microsoft.com/office/powerpoint/2010/main" val="10884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E(X-E(X))=0,</a:t>
            </a:r>
            <a:r>
              <a:rPr lang="zh-CN" altLang="en-US" smtClean="0">
                <a:latin typeface="Arial" pitchFamily="34" charset="0"/>
              </a:rPr>
              <a:t>所以考虑其平方</a:t>
            </a:r>
            <a:endParaRPr lang="en-US" altLang="zh-CN" smtClean="0">
              <a:latin typeface="Arial" pitchFamily="34" charset="0"/>
            </a:endParaRP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variance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14031A4-66B7-4FD8-831D-BADB9DAB230B}" type="slidenum">
              <a:rPr lang="en-US" altLang="zh-CN" smtClean="0">
                <a:latin typeface="Arial" pitchFamily="34" charset="0"/>
              </a:rPr>
              <a:pPr eaLnBrk="1" hangingPunct="1"/>
              <a:t>5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3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966CAE0-39E7-4735-A2D7-5757F372449E}" type="slidenum">
              <a:rPr lang="en-US" altLang="zh-CN" smtClean="0">
                <a:latin typeface="Arial" pitchFamily="34" charset="0"/>
              </a:rPr>
              <a:pPr eaLnBrk="1" hangingPunct="1"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这里直接用</a:t>
            </a:r>
            <a:r>
              <a:rPr lang="en-US" altLang="zh-CN" smtClean="0">
                <a:latin typeface="Arial" pitchFamily="34" charset="0"/>
              </a:rPr>
              <a:t>D(X)=E[X-E(X)]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=E([X-u]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157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1F44973-D7D3-4EC6-834D-99FDA69956CB}" type="slidenum">
              <a:rPr lang="en-US" altLang="zh-CN" smtClean="0">
                <a:latin typeface="Arial" pitchFamily="34" charset="0"/>
              </a:rPr>
              <a:pPr eaLnBrk="1" hangingPunct="1"/>
              <a:t>14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85EFB49-517C-4AE7-9E22-202416A894FE}" type="slidenum">
              <a:rPr lang="en-US" altLang="zh-CN" smtClean="0">
                <a:latin typeface="Arial" pitchFamily="34" charset="0"/>
              </a:rPr>
              <a:pPr eaLnBrk="1" hangingPunct="1"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itchFamily="34" charset="0"/>
              </a:rPr>
              <a:t>D(X+Y)=D(X)+D(Y)+2cov(X,Y)</a:t>
            </a: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D(X+Y)=E(((X+Y)-E(X+Y))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)=E(X+Y)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-E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(X+Y)</a:t>
            </a: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7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定义</a:t>
            </a:r>
            <a:r>
              <a:rPr lang="en-US" altLang="zh-CN" smtClean="0">
                <a:latin typeface="Arial" pitchFamily="34" charset="0"/>
              </a:rPr>
              <a:t>D(X)=E([X-E(X)]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)</a:t>
            </a:r>
          </a:p>
          <a:p>
            <a:pPr eaLnBrk="1" hangingPunct="1"/>
            <a:r>
              <a:rPr lang="en-US" altLang="zh-CN" smtClean="0">
                <a:latin typeface="Arial" pitchFamily="34" charset="0"/>
              </a:rPr>
              <a:t>D(Xi)=E(Xi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)-E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(Xi)=1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p-p</a:t>
            </a:r>
            <a:r>
              <a:rPr lang="en-US" altLang="zh-CN" baseline="30000" smtClean="0">
                <a:latin typeface="Arial" pitchFamily="34" charset="0"/>
              </a:rPr>
              <a:t>2</a:t>
            </a:r>
            <a:r>
              <a:rPr lang="en-US" altLang="zh-CN" smtClean="0">
                <a:latin typeface="Arial" pitchFamily="34" charset="0"/>
              </a:rPr>
              <a:t>=p(1-p)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0842C17-2479-449F-8009-27EF9E6D0986}" type="slidenum">
              <a:rPr lang="en-US" altLang="zh-CN" smtClean="0">
                <a:latin typeface="Arial" pitchFamily="34" charset="0"/>
              </a:rPr>
              <a:pPr eaLnBrk="1" hangingPunct="1"/>
              <a:t>17</a:t>
            </a:fld>
            <a:endParaRPr lang="en-US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9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2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4</a:t>
            </a:r>
            <a:r>
              <a:rPr lang="zh-CN" altLang="en-US" sz="1200" dirty="0" smtClean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5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4</a:t>
            </a:r>
            <a:r>
              <a:rPr lang="zh-CN" altLang="en-US" sz="1200" dirty="0" smtClean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</a:t>
            </a:r>
            <a:r>
              <a:rPr lang="zh-CN" altLang="en-US" sz="1200" dirty="0" smtClean="0">
                <a:solidFill>
                  <a:prstClr val="white"/>
                </a:solidFill>
              </a:rPr>
              <a:t>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AF51E-E758-4BC8-8A3E-FB55F7731DD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F8D91-528C-48E1-98FD-0F67D688B34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F1F0-D7F4-49AB-B38D-45D3E497345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800">
              <a:solidFill>
                <a:prstClr val="black">
                  <a:tint val="75000"/>
                </a:prstClr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397169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9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7.w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4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4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7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4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1.wmf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9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18.emf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emf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e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31" Type="http://schemas.openxmlformats.org/officeDocument/2006/relationships/image" Target="../media/image14.e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emf"/><Relationship Id="rId43" Type="http://schemas.openxmlformats.org/officeDocument/2006/relationships/image" Target="../media/image20.emf"/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33" Type="http://schemas.openxmlformats.org/officeDocument/2006/relationships/image" Target="../media/image15.e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7.emf"/><Relationship Id="rId42" Type="http://schemas.openxmlformats.org/officeDocument/2006/relationships/image" Target="../media/image40.emf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29" Type="http://schemas.openxmlformats.org/officeDocument/2006/relationships/oleObject" Target="../embeddings/oleObject35.bin"/><Relationship Id="rId41" Type="http://schemas.openxmlformats.org/officeDocument/2006/relationships/oleObject" Target="../embeddings/oleObject4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9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emf"/><Relationship Id="rId36" Type="http://schemas.openxmlformats.org/officeDocument/2006/relationships/image" Target="../media/image38.emf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41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e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2.bin"/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827088" y="1628800"/>
            <a:ext cx="7620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我们已经介绍了随机变量的数学期望，它体现了随机变量取值的平均水平，是随机变量的一个重要的数字特征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042988" y="3717950"/>
            <a:ext cx="76962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但是在一些场合，仅仅知道平均值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是不够的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§4.2  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utoUpdateAnimBg="0"/>
      <p:bldP spid="1679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1116013" y="116632"/>
            <a:ext cx="5091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 设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~ P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).</a:t>
            </a:r>
          </a:p>
        </p:txBody>
      </p:sp>
      <p:sp>
        <p:nvSpPr>
          <p:cNvPr id="132144" name="Text Box 48"/>
          <p:cNvSpPr txBox="1">
            <a:spLocks noChangeArrowheads="1"/>
          </p:cNvSpPr>
          <p:nvPr/>
        </p:nvSpPr>
        <p:spPr bwMode="auto">
          <a:xfrm>
            <a:off x="1116013" y="1053257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13214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90502"/>
              </p:ext>
            </p:extLst>
          </p:nvPr>
        </p:nvGraphicFramePr>
        <p:xfrm>
          <a:off x="2178050" y="1091357"/>
          <a:ext cx="18097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3" imgW="617328" imgH="198192" progId="Equation.DSMT4">
                  <p:embed/>
                </p:oleObj>
              </mc:Choice>
              <mc:Fallback>
                <p:oleObj name="Equation" r:id="rId3" imgW="617328" imgH="198192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091357"/>
                        <a:ext cx="18097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3212"/>
              </p:ext>
            </p:extLst>
          </p:nvPr>
        </p:nvGraphicFramePr>
        <p:xfrm>
          <a:off x="657225" y="1845419"/>
          <a:ext cx="495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5" imgW="4838616" imgH="472512" progId="Equation.3">
                  <p:embed/>
                </p:oleObj>
              </mc:Choice>
              <mc:Fallback>
                <p:oleObj name="Equation" r:id="rId5" imgW="4838616" imgH="4725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845419"/>
                        <a:ext cx="4953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94202"/>
              </p:ext>
            </p:extLst>
          </p:nvPr>
        </p:nvGraphicFramePr>
        <p:xfrm>
          <a:off x="584200" y="2566144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7" imgW="5219640" imgH="990528" progId="Equation.3">
                  <p:embed/>
                </p:oleObj>
              </mc:Choice>
              <mc:Fallback>
                <p:oleObj name="Equation" r:id="rId7" imgW="5219640" imgH="990528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566144"/>
                        <a:ext cx="480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889815"/>
              </p:ext>
            </p:extLst>
          </p:nvPr>
        </p:nvGraphicFramePr>
        <p:xfrm>
          <a:off x="2457450" y="3645644"/>
          <a:ext cx="309721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Equation" r:id="rId9" imgW="3558600" imgH="1028700" progId="Equation.3">
                  <p:embed/>
                </p:oleObj>
              </mc:Choice>
              <mc:Fallback>
                <p:oleObj name="Equation" r:id="rId9" imgW="3558600" imgH="10287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645644"/>
                        <a:ext cx="309721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1" name="AutoShape 55"/>
          <p:cNvSpPr>
            <a:spLocks/>
          </p:cNvSpPr>
          <p:nvPr/>
        </p:nvSpPr>
        <p:spPr bwMode="auto">
          <a:xfrm>
            <a:off x="5697538" y="2205782"/>
            <a:ext cx="304800" cy="2565400"/>
          </a:xfrm>
          <a:prstGeom prst="rightBrace">
            <a:avLst>
              <a:gd name="adj1" fmla="val 7013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52" name="AutoShape 56"/>
          <p:cNvSpPr>
            <a:spLocks noChangeArrowheads="1"/>
          </p:cNvSpPr>
          <p:nvPr/>
        </p:nvSpPr>
        <p:spPr bwMode="auto">
          <a:xfrm>
            <a:off x="6156325" y="3356719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215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10920"/>
              </p:ext>
            </p:extLst>
          </p:nvPr>
        </p:nvGraphicFramePr>
        <p:xfrm>
          <a:off x="6516688" y="3140819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Equation" r:id="rId11" imgW="2491776" imgH="472512" progId="Equation.3">
                  <p:embed/>
                </p:oleObj>
              </mc:Choice>
              <mc:Fallback>
                <p:oleObj name="Equation" r:id="rId11" imgW="2491776" imgH="4725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140819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75299"/>
              </p:ext>
            </p:extLst>
          </p:nvPr>
        </p:nvGraphicFramePr>
        <p:xfrm>
          <a:off x="1331913" y="5014069"/>
          <a:ext cx="57737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13" imgW="4572072" imgH="472512" progId="Equation.3">
                  <p:embed/>
                </p:oleObj>
              </mc:Choice>
              <mc:Fallback>
                <p:oleObj name="Equation" r:id="rId13" imgW="4572072" imgH="472512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4069"/>
                        <a:ext cx="57737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47947"/>
              </p:ext>
            </p:extLst>
          </p:nvPr>
        </p:nvGraphicFramePr>
        <p:xfrm>
          <a:off x="3635375" y="1053257"/>
          <a:ext cx="533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15" imgW="139579" imgH="177646" progId="Equation.DSMT4">
                  <p:embed/>
                </p:oleObj>
              </mc:Choice>
              <mc:Fallback>
                <p:oleObj name="Equation" r:id="rId15" imgW="139579" imgH="17764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053257"/>
                        <a:ext cx="533400" cy="679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39552" y="116633"/>
            <a:ext cx="72728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44" grpId="0" autoUpdateAnimBg="0"/>
      <p:bldP spid="132151" grpId="0" animBg="1"/>
      <p:bldP spid="1321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5657"/>
              </p:ext>
            </p:extLst>
          </p:nvPr>
        </p:nvGraphicFramePr>
        <p:xfrm>
          <a:off x="2555875" y="981150"/>
          <a:ext cx="38623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公式" r:id="rId3" imgW="1536700" imgH="609600" progId="Equation.3">
                  <p:embed/>
                </p:oleObj>
              </mc:Choice>
              <mc:Fallback>
                <p:oleObj name="公式" r:id="rId3" imgW="15367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150"/>
                        <a:ext cx="3862388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47672"/>
              </p:ext>
            </p:extLst>
          </p:nvPr>
        </p:nvGraphicFramePr>
        <p:xfrm>
          <a:off x="2339975" y="4365700"/>
          <a:ext cx="63357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公式" r:id="rId5" imgW="2413000" imgH="469900" progId="Equation.3">
                  <p:embed/>
                </p:oleObj>
              </mc:Choice>
              <mc:Fallback>
                <p:oleObj name="公式" r:id="rId5" imgW="24130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700"/>
                        <a:ext cx="63357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971550" y="260648"/>
            <a:ext cx="6408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例  设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~ U [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，求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</a:endParaRPr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20902"/>
              </p:ext>
            </p:extLst>
          </p:nvPr>
        </p:nvGraphicFramePr>
        <p:xfrm>
          <a:off x="1187450" y="2781375"/>
          <a:ext cx="1728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7" imgW="609336" imgH="177723" progId="Equation.DSMT4">
                  <p:embed/>
                </p:oleObj>
              </mc:Choice>
              <mc:Fallback>
                <p:oleObj name="Equation" r:id="rId7" imgW="609336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75"/>
                        <a:ext cx="1728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66072"/>
              </p:ext>
            </p:extLst>
          </p:nvPr>
        </p:nvGraphicFramePr>
        <p:xfrm>
          <a:off x="1258888" y="3716412"/>
          <a:ext cx="42481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9" imgW="1828800" imgH="228600" progId="Equation.3">
                  <p:embed/>
                </p:oleObj>
              </mc:Choice>
              <mc:Fallback>
                <p:oleObj name="公式" r:id="rId9" imgW="182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412"/>
                        <a:ext cx="42481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84634"/>
              </p:ext>
            </p:extLst>
          </p:nvPr>
        </p:nvGraphicFramePr>
        <p:xfrm>
          <a:off x="2627313" y="2421012"/>
          <a:ext cx="42481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11" imgW="1320227" imgH="393529" progId="Equation.DSMT4">
                  <p:embed/>
                </p:oleObj>
              </mc:Choice>
              <mc:Fallback>
                <p:oleObj name="Equation" r:id="rId11" imgW="1320227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21012"/>
                        <a:ext cx="4248150" cy="1266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188640"/>
            <a:ext cx="7272808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73922"/>
              </p:ext>
            </p:extLst>
          </p:nvPr>
        </p:nvGraphicFramePr>
        <p:xfrm>
          <a:off x="1698625" y="1062831"/>
          <a:ext cx="33004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3" imgW="1269449" imgH="482391" progId="Equation.DSMT4">
                  <p:embed/>
                </p:oleObj>
              </mc:Choice>
              <mc:Fallback>
                <p:oleObj name="Equation" r:id="rId3" imgW="1269449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062831"/>
                        <a:ext cx="33004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22907"/>
              </p:ext>
            </p:extLst>
          </p:nvPr>
        </p:nvGraphicFramePr>
        <p:xfrm>
          <a:off x="5486400" y="1464468"/>
          <a:ext cx="20812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64468"/>
                        <a:ext cx="20812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475656" y="221456"/>
            <a:ext cx="52022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</a:rPr>
              <a:t>例</a:t>
            </a:r>
            <a:r>
              <a:rPr kumimoji="1" lang="zh-CN" altLang="en-US" sz="3600" dirty="0">
                <a:latin typeface="Times New Roman" pitchFamily="18" charset="0"/>
              </a:rPr>
              <a:t>    </a:t>
            </a:r>
            <a:r>
              <a:rPr kumimoji="1" lang="en-US" altLang="zh-CN" sz="3600" i="1" dirty="0">
                <a:latin typeface="Times New Roman" pitchFamily="18" charset="0"/>
              </a:rPr>
              <a:t>X ~ E </a:t>
            </a:r>
            <a:r>
              <a:rPr kumimoji="1" lang="en-US" altLang="zh-CN" sz="3600" dirty="0">
                <a:latin typeface="Times New Roman" pitchFamily="18" charset="0"/>
              </a:rPr>
              <a:t>(</a:t>
            </a:r>
            <a:r>
              <a:rPr kumimoji="1" lang="en-US" altLang="zh-CN" sz="3600" i="1" dirty="0">
                <a:latin typeface="Times New Roman" pitchFamily="18" charset="0"/>
              </a:rPr>
              <a:t>λ</a:t>
            </a:r>
            <a:r>
              <a:rPr kumimoji="1" lang="en-US" altLang="zh-CN" sz="3600" dirty="0">
                <a:latin typeface="Times New Roman" pitchFamily="18" charset="0"/>
              </a:rPr>
              <a:t>) ,  </a:t>
            </a:r>
            <a:r>
              <a:rPr kumimoji="1" lang="zh-CN" altLang="en-US" sz="3600" dirty="0">
                <a:latin typeface="Times New Roman" pitchFamily="18" charset="0"/>
              </a:rPr>
              <a:t>求 </a:t>
            </a:r>
            <a:r>
              <a:rPr kumimoji="1" lang="en-US" altLang="zh-CN" sz="3600" i="1" dirty="0">
                <a:latin typeface="Times New Roman" pitchFamily="18" charset="0"/>
              </a:rPr>
              <a:t>D</a:t>
            </a:r>
            <a:r>
              <a:rPr kumimoji="1" lang="en-US" altLang="zh-CN" sz="3600" dirty="0">
                <a:latin typeface="Times New Roman" pitchFamily="18" charset="0"/>
              </a:rPr>
              <a:t>( </a:t>
            </a:r>
            <a:r>
              <a:rPr kumimoji="1" lang="en-US" altLang="zh-CN" sz="3600" i="1" dirty="0">
                <a:latin typeface="Times New Roman" pitchFamily="18" charset="0"/>
              </a:rPr>
              <a:t>X </a:t>
            </a:r>
            <a:r>
              <a:rPr kumimoji="1" lang="en-US" altLang="zh-CN" sz="3600" dirty="0">
                <a:latin typeface="Times New Roman" pitchFamily="18" charset="0"/>
              </a:rPr>
              <a:t>)</a:t>
            </a:r>
            <a:r>
              <a:rPr kumimoji="1" lang="en-US" altLang="zh-CN" sz="3600" i="1" dirty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0757"/>
              </p:ext>
            </p:extLst>
          </p:nvPr>
        </p:nvGraphicFramePr>
        <p:xfrm>
          <a:off x="1690688" y="2521743"/>
          <a:ext cx="5618162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7" imgW="1955520" imgH="1117440" progId="Equation.DSMT4">
                  <p:embed/>
                </p:oleObj>
              </mc:Choice>
              <mc:Fallback>
                <p:oleObj name="Equation" r:id="rId7" imgW="1955520" imgH="1117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521743"/>
                        <a:ext cx="5618162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33655"/>
              </p:ext>
            </p:extLst>
          </p:nvPr>
        </p:nvGraphicFramePr>
        <p:xfrm>
          <a:off x="7164388" y="1135856"/>
          <a:ext cx="5032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9" imgW="164957" imgH="393359" progId="Equation.DSMT4">
                  <p:embed/>
                </p:oleObj>
              </mc:Choice>
              <mc:Fallback>
                <p:oleObj name="Equation" r:id="rId9" imgW="164957" imgH="39335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135856"/>
                        <a:ext cx="503237" cy="1201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55437"/>
            <a:ext cx="7272808" cy="936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899592" y="260425"/>
            <a:ext cx="6916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    设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~ N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,  </a:t>
            </a:r>
            <a:r>
              <a:rPr kumimoji="1" lang="en-US" altLang="zh-CN" sz="40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042988" y="11970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1290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08247"/>
              </p:ext>
            </p:extLst>
          </p:nvPr>
        </p:nvGraphicFramePr>
        <p:xfrm>
          <a:off x="1763713" y="1770137"/>
          <a:ext cx="6769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name="Equation" r:id="rId4" imgW="5737824" imgH="1028700" progId="Equation.DSMT4">
                  <p:embed/>
                </p:oleObj>
              </mc:Choice>
              <mc:Fallback>
                <p:oleObj name="Equation" r:id="rId4" imgW="5737824" imgH="1028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0137"/>
                        <a:ext cx="67691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884274"/>
              </p:ext>
            </p:extLst>
          </p:nvPr>
        </p:nvGraphicFramePr>
        <p:xfrm>
          <a:off x="4067175" y="3284612"/>
          <a:ext cx="49688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name="Equation" r:id="rId6" imgW="3977640" imgH="1181172" progId="Equation.3">
                  <p:embed/>
                </p:oleObj>
              </mc:Choice>
              <mc:Fallback>
                <p:oleObj name="Equation" r:id="rId6" imgW="3977640" imgH="118117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84612"/>
                        <a:ext cx="49688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01517"/>
              </p:ext>
            </p:extLst>
          </p:nvPr>
        </p:nvGraphicFramePr>
        <p:xfrm>
          <a:off x="4859338" y="5013400"/>
          <a:ext cx="936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8" imgW="723816" imgH="396168" progId="Equation.3">
                  <p:embed/>
                </p:oleObj>
              </mc:Choice>
              <mc:Fallback>
                <p:oleObj name="Equation" r:id="rId8" imgW="723816" imgH="39616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013400"/>
                        <a:ext cx="936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95509"/>
              </p:ext>
            </p:extLst>
          </p:nvPr>
        </p:nvGraphicFramePr>
        <p:xfrm>
          <a:off x="1908175" y="1197050"/>
          <a:ext cx="20812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10" imgW="622030" imgH="203112" progId="Equation.DSMT4">
                  <p:embed/>
                </p:oleObj>
              </mc:Choice>
              <mc:Fallback>
                <p:oleObj name="Equation" r:id="rId10" imgW="622030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7050"/>
                        <a:ext cx="20812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29605"/>
              </p:ext>
            </p:extLst>
          </p:nvPr>
        </p:nvGraphicFramePr>
        <p:xfrm>
          <a:off x="3600450" y="1187525"/>
          <a:ext cx="6842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12" imgW="152268" imgH="164957" progId="Equation.DSMT4">
                  <p:embed/>
                </p:oleObj>
              </mc:Choice>
              <mc:Fallback>
                <p:oleObj name="Equation" r:id="rId12" imgW="152268" imgH="1649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187525"/>
                        <a:ext cx="684213" cy="728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71438" y="3573016"/>
            <a:ext cx="3564458" cy="863823"/>
          </a:xfrm>
          <a:prstGeom prst="wedgeRoundRectCallout">
            <a:avLst>
              <a:gd name="adj1" fmla="val 77416"/>
              <a:gd name="adj2" fmla="val -1437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注意方式</a:t>
            </a:r>
            <a:endParaRPr lang="en-US" altLang="zh-CN" sz="2400" dirty="0"/>
          </a:p>
          <a:p>
            <a:pPr algn="ctr">
              <a:defRPr/>
            </a:pPr>
            <a:r>
              <a:rPr lang="en-US" altLang="zh-CN" sz="2400" b="1" dirty="0"/>
              <a:t>D(X)=E[X-E(X)]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=E([X-u]</a:t>
            </a:r>
            <a:r>
              <a:rPr lang="en-US" altLang="zh-CN" sz="2400" b="1" baseline="30000" dirty="0"/>
              <a:t>2</a:t>
            </a:r>
            <a:r>
              <a:rPr lang="en-US" altLang="zh-CN" sz="2400" b="1" dirty="0" smtClean="0"/>
              <a:t>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39552" y="188640"/>
            <a:ext cx="78488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1" grpId="0" autoUpdateAnimBg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2124075" y="188913"/>
            <a:ext cx="4765675" cy="7112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常见随机变量的方差</a:t>
            </a:r>
          </a:p>
        </p:txBody>
      </p:sp>
      <p:sp>
        <p:nvSpPr>
          <p:cNvPr id="16398" name="Text Box 52"/>
          <p:cNvSpPr txBox="1">
            <a:spLocks noChangeArrowheads="1"/>
          </p:cNvSpPr>
          <p:nvPr/>
        </p:nvSpPr>
        <p:spPr bwMode="auto">
          <a:xfrm>
            <a:off x="107950" y="2133600"/>
            <a:ext cx="20161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参数为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0-1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分布</a:t>
            </a:r>
          </a:p>
        </p:txBody>
      </p:sp>
      <p:sp>
        <p:nvSpPr>
          <p:cNvPr id="16396" name="Text Box 56"/>
          <p:cNvSpPr txBox="1">
            <a:spLocks noChangeArrowheads="1"/>
          </p:cNvSpPr>
          <p:nvPr/>
        </p:nvSpPr>
        <p:spPr bwMode="auto">
          <a:xfrm>
            <a:off x="88106" y="3574813"/>
            <a:ext cx="1341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n,p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94" name="Text Box 60"/>
          <p:cNvSpPr txBox="1">
            <a:spLocks noChangeArrowheads="1"/>
          </p:cNvSpPr>
          <p:nvPr/>
        </p:nvSpPr>
        <p:spPr bwMode="auto">
          <a:xfrm>
            <a:off x="172586" y="4869160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7708900" y="2409825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1-p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" name="Text Box 58"/>
          <p:cNvSpPr txBox="1">
            <a:spLocks noChangeArrowheads="1"/>
          </p:cNvSpPr>
          <p:nvPr/>
        </p:nvSpPr>
        <p:spPr bwMode="auto">
          <a:xfrm>
            <a:off x="7696200" y="3645024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np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(1-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7812088" y="5093493"/>
            <a:ext cx="4349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</a:p>
        </p:txBody>
      </p:sp>
      <p:graphicFrame>
        <p:nvGraphicFramePr>
          <p:cNvPr id="25" name="Object 53"/>
          <p:cNvGraphicFramePr>
            <a:graphicFrameLocks noChangeAspect="1"/>
          </p:cNvGraphicFramePr>
          <p:nvPr/>
        </p:nvGraphicFramePr>
        <p:xfrm>
          <a:off x="2339975" y="2133600"/>
          <a:ext cx="2717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4" imgW="2682288" imgH="1005840" progId="Equation.3">
                  <p:embed/>
                </p:oleObj>
              </mc:Choice>
              <mc:Fallback>
                <p:oleObj name="Equation" r:id="rId4" imgW="2682288" imgH="10058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2717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03506"/>
              </p:ext>
            </p:extLst>
          </p:nvPr>
        </p:nvGraphicFramePr>
        <p:xfrm>
          <a:off x="2339752" y="3387919"/>
          <a:ext cx="3848054" cy="126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6" imgW="1650960" imgH="457200" progId="Equation.DSMT4">
                  <p:embed/>
                </p:oleObj>
              </mc:Choice>
              <mc:Fallback>
                <p:oleObj name="Equation" r:id="rId6" imgW="1650960" imgH="457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7919"/>
                        <a:ext cx="3848054" cy="1265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72135"/>
              </p:ext>
            </p:extLst>
          </p:nvPr>
        </p:nvGraphicFramePr>
        <p:xfrm>
          <a:off x="2339752" y="4725144"/>
          <a:ext cx="3567309" cy="168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8" imgW="1498320" imgH="634680" progId="Equation.DSMT4">
                  <p:embed/>
                </p:oleObj>
              </mc:Choice>
              <mc:Fallback>
                <p:oleObj name="Equation" r:id="rId8" imgW="1498320" imgH="63468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3567309" cy="168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5575" y="954088"/>
            <a:ext cx="8880475" cy="5519737"/>
            <a:chOff x="155897" y="954236"/>
            <a:chExt cx="8880599" cy="5520148"/>
          </a:xfrm>
        </p:grpSpPr>
        <p:sp>
          <p:nvSpPr>
            <p:cNvPr id="16400" name="Line 45"/>
            <p:cNvSpPr>
              <a:spLocks noChangeShapeType="1"/>
            </p:cNvSpPr>
            <p:nvPr/>
          </p:nvSpPr>
          <p:spPr bwMode="auto">
            <a:xfrm>
              <a:off x="155897" y="1914745"/>
              <a:ext cx="8664696" cy="0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401" name="Line 46"/>
            <p:cNvSpPr>
              <a:spLocks noChangeShapeType="1"/>
            </p:cNvSpPr>
            <p:nvPr/>
          </p:nvSpPr>
          <p:spPr bwMode="auto">
            <a:xfrm>
              <a:off x="2122837" y="954236"/>
              <a:ext cx="0" cy="5499509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402" name="Text Box 47"/>
            <p:cNvSpPr txBox="1">
              <a:spLocks noChangeArrowheads="1"/>
            </p:cNvSpPr>
            <p:nvPr/>
          </p:nvSpPr>
          <p:spPr bwMode="auto">
            <a:xfrm>
              <a:off x="181869" y="956458"/>
              <a:ext cx="1200150" cy="70029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smtClean="0">
                  <a:latin typeface="Times New Roman" pitchFamily="18" charset="0"/>
                  <a:ea typeface="楷体_GB2312" pitchFamily="49" charset="-122"/>
                </a:rPr>
                <a:t>分布</a:t>
              </a:r>
            </a:p>
          </p:txBody>
        </p:sp>
        <p:sp>
          <p:nvSpPr>
            <p:cNvPr id="16403" name="Text Box 48"/>
            <p:cNvSpPr txBox="1">
              <a:spLocks noChangeArrowheads="1"/>
            </p:cNvSpPr>
            <p:nvPr/>
          </p:nvSpPr>
          <p:spPr bwMode="auto">
            <a:xfrm>
              <a:off x="7836346" y="1004865"/>
              <a:ext cx="1200150" cy="70191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itchFamily="18" charset="0"/>
                  <a:ea typeface="楷体_GB2312" pitchFamily="49" charset="-122"/>
                </a:rPr>
                <a:t>方差</a:t>
              </a:r>
            </a:p>
          </p:txBody>
        </p:sp>
        <p:sp>
          <p:nvSpPr>
            <p:cNvPr id="16404" name="Text Box 49"/>
            <p:cNvSpPr txBox="1">
              <a:spLocks noChangeArrowheads="1"/>
            </p:cNvSpPr>
            <p:nvPr/>
          </p:nvSpPr>
          <p:spPr bwMode="auto">
            <a:xfrm>
              <a:off x="3474344" y="982275"/>
              <a:ext cx="2216150" cy="70191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itchFamily="18" charset="0"/>
                  <a:ea typeface="楷体_GB2312" pitchFamily="49" charset="-122"/>
                </a:rPr>
                <a:t>概率分布</a:t>
              </a:r>
            </a:p>
          </p:txBody>
        </p:sp>
        <p:sp>
          <p:nvSpPr>
            <p:cNvPr id="16405" name="Line 50"/>
            <p:cNvSpPr>
              <a:spLocks noChangeShapeType="1"/>
            </p:cNvSpPr>
            <p:nvPr/>
          </p:nvSpPr>
          <p:spPr bwMode="auto">
            <a:xfrm>
              <a:off x="6515511" y="985988"/>
              <a:ext cx="0" cy="5421716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7741078" y="1052668"/>
              <a:ext cx="0" cy="5421716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6529764" y="1004865"/>
              <a:ext cx="1210588" cy="70788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itchFamily="18" charset="0"/>
                  <a:ea typeface="楷体_GB2312" pitchFamily="49" charset="-122"/>
                </a:rPr>
                <a:t>期望</a:t>
              </a:r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861175" y="2420938"/>
            <a:ext cx="552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6899275" y="3735511"/>
            <a:ext cx="841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np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6880225" y="5148263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7" grpId="0" animBg="1" autoUpdateAnimBg="0"/>
      <p:bldP spid="16398" grpId="0"/>
      <p:bldP spid="16396" grpId="0"/>
      <p:bldP spid="16394" grpId="0"/>
      <p:bldP spid="22" grpId="0"/>
      <p:bldP spid="23" grpId="0"/>
      <p:bldP spid="24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43"/>
          <p:cNvSpPr txBox="1">
            <a:spLocks noChangeArrowheads="1"/>
          </p:cNvSpPr>
          <p:nvPr/>
        </p:nvSpPr>
        <p:spPr bwMode="auto">
          <a:xfrm>
            <a:off x="-84138" y="1627610"/>
            <a:ext cx="2208213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区间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上的均匀分布</a:t>
            </a:r>
          </a:p>
        </p:txBody>
      </p:sp>
      <p:sp>
        <p:nvSpPr>
          <p:cNvPr id="17417" name="Text Box 47"/>
          <p:cNvSpPr txBox="1">
            <a:spLocks noChangeArrowheads="1"/>
          </p:cNvSpPr>
          <p:nvPr/>
        </p:nvSpPr>
        <p:spPr bwMode="auto">
          <a:xfrm>
            <a:off x="25400" y="3683422"/>
            <a:ext cx="1017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4" name="Text Box 51"/>
          <p:cNvSpPr txBox="1">
            <a:spLocks noChangeArrowheads="1"/>
          </p:cNvSpPr>
          <p:nvPr/>
        </p:nvSpPr>
        <p:spPr bwMode="auto">
          <a:xfrm>
            <a:off x="34925" y="5078835"/>
            <a:ext cx="171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, </a:t>
            </a:r>
            <a:r>
              <a:rPr kumimoji="1" lang="en-US" altLang="zh-CN" sz="3600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608266"/>
              </p:ext>
            </p:extLst>
          </p:nvPr>
        </p:nvGraphicFramePr>
        <p:xfrm>
          <a:off x="7751763" y="2094335"/>
          <a:ext cx="12842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3" imgW="1257336" imgH="937260" progId="Equation.3">
                  <p:embed/>
                </p:oleObj>
              </mc:Choice>
              <mc:Fallback>
                <p:oleObj name="Equation" r:id="rId3" imgW="1257336" imgH="9372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2094335"/>
                        <a:ext cx="12842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276456"/>
              </p:ext>
            </p:extLst>
          </p:nvPr>
        </p:nvGraphicFramePr>
        <p:xfrm>
          <a:off x="8377238" y="3572297"/>
          <a:ext cx="444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5" imgW="396144" imgH="899088" progId="Equation.3">
                  <p:embed/>
                </p:oleObj>
              </mc:Choice>
              <mc:Fallback>
                <p:oleObj name="Equation" r:id="rId5" imgW="396144" imgH="899088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238" y="3572297"/>
                        <a:ext cx="4445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74187"/>
              </p:ext>
            </p:extLst>
          </p:nvPr>
        </p:nvGraphicFramePr>
        <p:xfrm>
          <a:off x="8218488" y="5342360"/>
          <a:ext cx="444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7" imgW="403920" imgH="396168" progId="Equation.3">
                  <p:embed/>
                </p:oleObj>
              </mc:Choice>
              <mc:Fallback>
                <p:oleObj name="Equation" r:id="rId7" imgW="403920" imgH="396168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488" y="5342360"/>
                        <a:ext cx="444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13515"/>
              </p:ext>
            </p:extLst>
          </p:nvPr>
        </p:nvGraphicFramePr>
        <p:xfrm>
          <a:off x="2124075" y="1700635"/>
          <a:ext cx="42179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9" imgW="4213944" imgH="1409772" progId="Equation.3">
                  <p:embed/>
                </p:oleObj>
              </mc:Choice>
              <mc:Fallback>
                <p:oleObj name="Equation" r:id="rId9" imgW="4213944" imgH="140977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635"/>
                        <a:ext cx="421798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75491"/>
              </p:ext>
            </p:extLst>
          </p:nvPr>
        </p:nvGraphicFramePr>
        <p:xfrm>
          <a:off x="2247900" y="3427835"/>
          <a:ext cx="3740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11" imgW="3596616" imgH="1104828" progId="Equation.3">
                  <p:embed/>
                </p:oleObj>
              </mc:Choice>
              <mc:Fallback>
                <p:oleObj name="Equation" r:id="rId11" imgW="3596616" imgH="1104828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427835"/>
                        <a:ext cx="37401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11935"/>
              </p:ext>
            </p:extLst>
          </p:nvPr>
        </p:nvGraphicFramePr>
        <p:xfrm>
          <a:off x="2217738" y="4869285"/>
          <a:ext cx="334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13" imgW="3299400" imgH="1028700" progId="Equation.3">
                  <p:embed/>
                </p:oleObj>
              </mc:Choice>
              <mc:Fallback>
                <p:oleObj name="Equation" r:id="rId13" imgW="3299400" imgH="10287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869285"/>
                        <a:ext cx="3340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5738" y="476672"/>
            <a:ext cx="8958262" cy="5800725"/>
            <a:chOff x="185961" y="765175"/>
            <a:chExt cx="8958039" cy="5800725"/>
          </a:xfrm>
        </p:grpSpPr>
        <p:sp>
          <p:nvSpPr>
            <p:cNvPr id="17423" name="Line 36"/>
            <p:cNvSpPr>
              <a:spLocks noChangeShapeType="1"/>
            </p:cNvSpPr>
            <p:nvPr/>
          </p:nvSpPr>
          <p:spPr bwMode="auto">
            <a:xfrm>
              <a:off x="333594" y="1827213"/>
              <a:ext cx="8810406" cy="0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424" name="Line 37"/>
            <p:cNvSpPr>
              <a:spLocks noChangeShapeType="1"/>
            </p:cNvSpPr>
            <p:nvPr/>
          </p:nvSpPr>
          <p:spPr bwMode="auto">
            <a:xfrm>
              <a:off x="1979791" y="765175"/>
              <a:ext cx="0" cy="5800725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425" name="Text Box 38"/>
            <p:cNvSpPr txBox="1">
              <a:spLocks noChangeArrowheads="1"/>
            </p:cNvSpPr>
            <p:nvPr/>
          </p:nvSpPr>
          <p:spPr bwMode="auto">
            <a:xfrm>
              <a:off x="185961" y="816238"/>
              <a:ext cx="1200150" cy="70126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itchFamily="18" charset="0"/>
                  <a:ea typeface="楷体_GB2312" pitchFamily="49" charset="-122"/>
                </a:rPr>
                <a:t>分布</a:t>
              </a:r>
            </a:p>
          </p:txBody>
        </p:sp>
        <p:sp>
          <p:nvSpPr>
            <p:cNvPr id="17426" name="Text Box 39"/>
            <p:cNvSpPr txBox="1">
              <a:spLocks noChangeArrowheads="1"/>
            </p:cNvSpPr>
            <p:nvPr/>
          </p:nvSpPr>
          <p:spPr bwMode="auto">
            <a:xfrm>
              <a:off x="7884368" y="867300"/>
              <a:ext cx="1200150" cy="701261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4000" smtClean="0">
                  <a:latin typeface="Times New Roman" pitchFamily="18" charset="0"/>
                  <a:ea typeface="楷体_GB2312" pitchFamily="49" charset="-122"/>
                </a:rPr>
                <a:t>方差</a:t>
              </a:r>
            </a:p>
          </p:txBody>
        </p:sp>
        <p:sp>
          <p:nvSpPr>
            <p:cNvPr id="17427" name="Text Box 40"/>
            <p:cNvSpPr txBox="1">
              <a:spLocks noChangeArrowheads="1"/>
            </p:cNvSpPr>
            <p:nvPr/>
          </p:nvSpPr>
          <p:spPr bwMode="auto">
            <a:xfrm>
              <a:off x="3232996" y="826450"/>
              <a:ext cx="2216150" cy="702963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itchFamily="18" charset="0"/>
                  <a:ea typeface="楷体_GB2312" pitchFamily="49" charset="-122"/>
                </a:rPr>
                <a:t>概率密度</a:t>
              </a:r>
            </a:p>
          </p:txBody>
        </p:sp>
        <p:sp>
          <p:nvSpPr>
            <p:cNvPr id="17428" name="Line 41"/>
            <p:cNvSpPr>
              <a:spLocks noChangeShapeType="1"/>
            </p:cNvSpPr>
            <p:nvPr/>
          </p:nvSpPr>
          <p:spPr bwMode="auto">
            <a:xfrm>
              <a:off x="6372294" y="846138"/>
              <a:ext cx="0" cy="5719762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7667662" y="836613"/>
              <a:ext cx="0" cy="5719762"/>
            </a:xfrm>
            <a:prstGeom prst="line">
              <a:avLst/>
            </a:prstGeom>
            <a:ln>
              <a:solidFill>
                <a:srgbClr val="0033CC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457755" y="867300"/>
              <a:ext cx="1210589" cy="70788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4000" dirty="0" smtClean="0">
                  <a:latin typeface="Times New Roman" pitchFamily="18" charset="0"/>
                  <a:ea typeface="楷体_GB2312" pitchFamily="49" charset="-122"/>
                </a:rPr>
                <a:t>期望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75714"/>
              </p:ext>
            </p:extLst>
          </p:nvPr>
        </p:nvGraphicFramePr>
        <p:xfrm>
          <a:off x="6516688" y="2178472"/>
          <a:ext cx="844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15" imgW="815400" imgH="914400" progId="Equation.3">
                  <p:embed/>
                </p:oleObj>
              </mc:Choice>
              <mc:Fallback>
                <p:oleObj name="Equation" r:id="rId15" imgW="815400" imgH="9144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78472"/>
                        <a:ext cx="844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67891"/>
              </p:ext>
            </p:extLst>
          </p:nvPr>
        </p:nvGraphicFramePr>
        <p:xfrm>
          <a:off x="6832600" y="362468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17" imgW="281880" imgH="914400" progId="Equation.3">
                  <p:embed/>
                </p:oleObj>
              </mc:Choice>
              <mc:Fallback>
                <p:oleObj name="Equation" r:id="rId17" imgW="281880" imgH="914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24685"/>
                        <a:ext cx="30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923866"/>
              </p:ext>
            </p:extLst>
          </p:nvPr>
        </p:nvGraphicFramePr>
        <p:xfrm>
          <a:off x="6804025" y="5402685"/>
          <a:ext cx="3714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quation" r:id="rId19" imgW="281880" imgH="304728" progId="Equation.3">
                  <p:embed/>
                </p:oleObj>
              </mc:Choice>
              <mc:Fallback>
                <p:oleObj name="Equation" r:id="rId19" imgW="281880" imgH="304728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402685"/>
                        <a:ext cx="3714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17417" grpId="0"/>
      <p:bldP spid="174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67544" y="44624"/>
            <a:ext cx="3270447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方差的性质</a:t>
            </a:r>
          </a:p>
        </p:txBody>
      </p:sp>
      <p:sp>
        <p:nvSpPr>
          <p:cNvPr id="163860" name="Rectangle 20"/>
          <p:cNvSpPr>
            <a:spLocks noChangeArrowheads="1"/>
          </p:cNvSpPr>
          <p:nvPr/>
        </p:nvSpPr>
        <p:spPr bwMode="auto">
          <a:xfrm>
            <a:off x="683642" y="836935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(1) </a:t>
            </a:r>
            <a:r>
              <a:rPr kumimoji="1" lang="zh-CN" altLang="en-US" sz="3200" b="1">
                <a:latin typeface="Times New Roman" pitchFamily="18" charset="0"/>
              </a:rPr>
              <a:t>设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zh-CN" altLang="en-US" sz="3200" b="1">
                <a:latin typeface="Times New Roman" pitchFamily="18" charset="0"/>
              </a:rPr>
              <a:t>是常数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则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en-US" altLang="zh-CN" sz="3200" b="1">
                <a:latin typeface="Times New Roman" pitchFamily="18" charset="0"/>
              </a:rPr>
              <a:t>)=0;</a:t>
            </a:r>
          </a:p>
        </p:txBody>
      </p: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683642" y="1556073"/>
            <a:ext cx="6626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(2) </a:t>
            </a:r>
            <a:r>
              <a:rPr kumimoji="1" lang="zh-CN" altLang="en-US" sz="3200" b="1">
                <a:latin typeface="Times New Roman" pitchFamily="18" charset="0"/>
              </a:rPr>
              <a:t>若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zh-CN" altLang="en-US" sz="3200" b="1">
                <a:latin typeface="Times New Roman" pitchFamily="18" charset="0"/>
              </a:rPr>
              <a:t>是常数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则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CX</a:t>
            </a:r>
            <a:r>
              <a:rPr kumimoji="1" lang="en-US" altLang="zh-CN" sz="3200" b="1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C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);</a:t>
            </a:r>
          </a:p>
        </p:txBody>
      </p:sp>
      <p:sp>
        <p:nvSpPr>
          <p:cNvPr id="163862" name="Rectangle 22"/>
          <p:cNvSpPr>
            <a:spLocks noChangeArrowheads="1"/>
          </p:cNvSpPr>
          <p:nvPr/>
        </p:nvSpPr>
        <p:spPr bwMode="auto">
          <a:xfrm>
            <a:off x="683642" y="2205360"/>
            <a:ext cx="5832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</a:rPr>
              <a:t>   (3) </a:t>
            </a:r>
            <a:r>
              <a:rPr kumimoji="1" lang="zh-CN" altLang="en-US" sz="3200" b="1">
                <a:latin typeface="Times New Roman" pitchFamily="18" charset="0"/>
              </a:rPr>
              <a:t>若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与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独立，则</a:t>
            </a:r>
          </a:p>
          <a:p>
            <a:pPr eaLnBrk="1" hangingPunct="1"/>
            <a:r>
              <a:rPr kumimoji="1" lang="zh-CN" altLang="en-US" sz="3200" b="1" i="1">
                <a:latin typeface="Times New Roman" pitchFamily="18" charset="0"/>
              </a:rPr>
              <a:t>          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+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)= 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)+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).</a:t>
            </a:r>
          </a:p>
        </p:txBody>
      </p:sp>
      <p:graphicFrame>
        <p:nvGraphicFramePr>
          <p:cNvPr id="163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8465"/>
              </p:ext>
            </p:extLst>
          </p:nvPr>
        </p:nvGraphicFramePr>
        <p:xfrm>
          <a:off x="1985392" y="4145533"/>
          <a:ext cx="35480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公式" r:id="rId4" imgW="1310688" imgH="396168" progId="Equation.3">
                  <p:embed/>
                </p:oleObj>
              </mc:Choice>
              <mc:Fallback>
                <p:oleObj name="公式" r:id="rId4" imgW="1310688" imgH="3961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392" y="4145533"/>
                        <a:ext cx="354806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4" name="Rectangle 24"/>
          <p:cNvSpPr>
            <a:spLocks noChangeArrowheads="1"/>
          </p:cNvSpPr>
          <p:nvPr/>
        </p:nvSpPr>
        <p:spPr bwMode="auto">
          <a:xfrm>
            <a:off x="1044005" y="3501008"/>
            <a:ext cx="588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推广：若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,…,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zh-CN" altLang="zh-CN" sz="3200" b="1">
                <a:latin typeface="Times New Roman" pitchFamily="18" charset="0"/>
              </a:rPr>
              <a:t>相互</a:t>
            </a:r>
            <a:r>
              <a:rPr kumimoji="1" lang="zh-CN" altLang="en-US" sz="3200" b="1">
                <a:latin typeface="Times New Roman" pitchFamily="18" charset="0"/>
              </a:rPr>
              <a:t>独立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则</a:t>
            </a:r>
            <a:endParaRPr kumimoji="1" lang="zh-CN" altLang="en-US" sz="3200" b="1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38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59220"/>
              </p:ext>
            </p:extLst>
          </p:nvPr>
        </p:nvGraphicFramePr>
        <p:xfrm>
          <a:off x="1885380" y="5201221"/>
          <a:ext cx="38766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公式" r:id="rId6" imgW="1615464" imgH="396168" progId="Equation.3">
                  <p:embed/>
                </p:oleObj>
              </mc:Choice>
              <mc:Fallback>
                <p:oleObj name="公式" r:id="rId6" imgW="1615464" imgH="3961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380" y="5201221"/>
                        <a:ext cx="38766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6" name="AutoShape 26"/>
          <p:cNvSpPr>
            <a:spLocks noChangeArrowheads="1"/>
          </p:cNvSpPr>
          <p:nvPr/>
        </p:nvSpPr>
        <p:spPr bwMode="auto">
          <a:xfrm>
            <a:off x="6189092" y="2348235"/>
            <a:ext cx="2882900" cy="935038"/>
          </a:xfrm>
          <a:prstGeom prst="wedgeRectCallout">
            <a:avLst>
              <a:gd name="adj1" fmla="val -72852"/>
              <a:gd name="adj2" fmla="val 19778"/>
            </a:avLst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itchFamily="18" charset="0"/>
              </a:rPr>
              <a:t> X</a:t>
            </a:r>
            <a:r>
              <a:rPr kumimoji="1" lang="zh-CN" altLang="en-US" sz="2400" b="1">
                <a:latin typeface="Times New Roman" pitchFamily="18" charset="0"/>
              </a:rPr>
              <a:t>与</a:t>
            </a:r>
            <a:r>
              <a:rPr kumimoji="1" lang="en-US" altLang="zh-CN" sz="2400" b="1" i="1">
                <a:latin typeface="Times New Roman" pitchFamily="18" charset="0"/>
              </a:rPr>
              <a:t>Y </a:t>
            </a:r>
            <a:r>
              <a:rPr kumimoji="1" lang="zh-CN" altLang="zh-CN" sz="2400" b="1">
                <a:latin typeface="Times New Roman" pitchFamily="18" charset="0"/>
              </a:rPr>
              <a:t>不一定独立时，</a:t>
            </a:r>
          </a:p>
          <a:p>
            <a:pPr algn="ctr" eaLnBrk="1" hangingPunct="1"/>
            <a:r>
              <a:rPr kumimoji="1" lang="en-US" altLang="zh-CN" sz="2400" b="1" i="1">
                <a:latin typeface="Times New Roman" pitchFamily="18" charset="0"/>
              </a:rPr>
              <a:t>D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baseline="-250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+</a:t>
            </a:r>
            <a:r>
              <a:rPr kumimoji="1" lang="en-US" altLang="zh-CN" sz="2400" b="1" i="1">
                <a:latin typeface="Times New Roman" pitchFamily="18" charset="0"/>
              </a:rPr>
              <a:t>Y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)=</a:t>
            </a:r>
            <a:r>
              <a:rPr kumimoji="1" lang="zh-CN" altLang="en-US" sz="2400" b="1">
                <a:latin typeface="Times New Roman" pitchFamily="18" charset="0"/>
              </a:rPr>
              <a:t>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 animBg="1" autoUpdateAnimBg="0"/>
      <p:bldP spid="163860" grpId="0" autoUpdateAnimBg="0"/>
      <p:bldP spid="163861" grpId="0" autoUpdateAnimBg="0"/>
      <p:bldP spid="163862" grpId="0" autoUpdateAnimBg="0"/>
      <p:bldP spid="163864" grpId="0" autoUpdateAnimBg="0"/>
      <p:bldP spid="16386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1331913" y="188913"/>
            <a:ext cx="5694188" cy="64633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kumimoji="1" lang="zh-CN" altLang="en-US" sz="3600" dirty="0">
                <a:latin typeface="Times New Roman" pitchFamily="18" charset="0"/>
              </a:rPr>
              <a:t>  设</a:t>
            </a:r>
            <a:r>
              <a:rPr kumimoji="1" lang="en-US" altLang="zh-CN" sz="3600" i="1" dirty="0">
                <a:latin typeface="Times New Roman" pitchFamily="18" charset="0"/>
              </a:rPr>
              <a:t>X ~ B</a:t>
            </a:r>
            <a:r>
              <a:rPr kumimoji="1" lang="en-US" altLang="zh-CN" sz="3600" dirty="0">
                <a:latin typeface="Times New Roman" pitchFamily="18" charset="0"/>
              </a:rPr>
              <a:t>( </a:t>
            </a:r>
            <a:r>
              <a:rPr kumimoji="1" lang="en-US" altLang="zh-CN" sz="3600" i="1" dirty="0">
                <a:latin typeface="Times New Roman" pitchFamily="18" charset="0"/>
              </a:rPr>
              <a:t>n , p</a:t>
            </a:r>
            <a:r>
              <a:rPr kumimoji="1" lang="en-US" altLang="zh-CN" sz="3600" dirty="0">
                <a:latin typeface="Times New Roman" pitchFamily="18" charset="0"/>
              </a:rPr>
              <a:t>)</a:t>
            </a:r>
            <a:r>
              <a:rPr kumimoji="1" lang="zh-CN" altLang="en-US" sz="3600" dirty="0">
                <a:latin typeface="Times New Roman" pitchFamily="18" charset="0"/>
              </a:rPr>
              <a:t>，求</a:t>
            </a:r>
            <a:r>
              <a:rPr kumimoji="1" lang="en-US" altLang="zh-CN" sz="3600" i="1" dirty="0">
                <a:latin typeface="Times New Roman" pitchFamily="18" charset="0"/>
              </a:rPr>
              <a:t>D</a:t>
            </a:r>
            <a:r>
              <a:rPr kumimoji="1" lang="en-US" altLang="zh-CN" sz="3600" dirty="0">
                <a:latin typeface="Times New Roman" pitchFamily="18" charset="0"/>
              </a:rPr>
              <a:t>(</a:t>
            </a:r>
            <a:r>
              <a:rPr kumimoji="1" lang="en-US" altLang="zh-CN" sz="3600" i="1" dirty="0">
                <a:latin typeface="Times New Roman" pitchFamily="18" charset="0"/>
              </a:rPr>
              <a:t>X </a:t>
            </a:r>
            <a:r>
              <a:rPr kumimoji="1" lang="en-US" altLang="zh-CN" sz="3600" dirty="0">
                <a:latin typeface="Times New Roman" pitchFamily="18" charset="0"/>
              </a:rPr>
              <a:t>).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1331913" y="1481138"/>
            <a:ext cx="74914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解二</a:t>
            </a:r>
            <a:r>
              <a:rPr kumimoji="1" lang="zh-CN" altLang="en-US" sz="3200" dirty="0">
                <a:latin typeface="Times New Roman" pitchFamily="18" charset="0"/>
              </a:rPr>
              <a:t>  利用简化公式求</a:t>
            </a:r>
            <a:r>
              <a:rPr kumimoji="1" lang="en-US" altLang="zh-CN" sz="3200" i="1" dirty="0">
                <a:latin typeface="Times New Roman" pitchFamily="18" charset="0"/>
              </a:rPr>
              <a:t>D 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 </a:t>
            </a:r>
            <a:r>
              <a:rPr kumimoji="1" lang="en-US" altLang="zh-CN" sz="3200" dirty="0">
                <a:latin typeface="Times New Roman" pitchFamily="18" charset="0"/>
              </a:rPr>
              <a:t>)=</a:t>
            </a:r>
            <a:r>
              <a:rPr kumimoji="1" lang="en-US" altLang="zh-CN" sz="3200" i="1" dirty="0">
                <a:latin typeface="Times New Roman" pitchFamily="18" charset="0"/>
              </a:rPr>
              <a:t>E</a:t>
            </a:r>
            <a:r>
              <a:rPr kumimoji="1" lang="en-US" altLang="zh-CN" sz="3200" dirty="0">
                <a:latin typeface="Times New Roman" pitchFamily="18" charset="0"/>
              </a:rPr>
              <a:t>(X</a:t>
            </a:r>
            <a:r>
              <a:rPr kumimoji="1" lang="en-US" altLang="zh-CN" sz="3200" baseline="30000" dirty="0">
                <a:latin typeface="Times New Roman" pitchFamily="18" charset="0"/>
              </a:rPr>
              <a:t>2</a:t>
            </a:r>
            <a:r>
              <a:rPr kumimoji="1" lang="en-US" altLang="zh-CN" sz="3200" dirty="0">
                <a:latin typeface="Times New Roman" pitchFamily="18" charset="0"/>
              </a:rPr>
              <a:t>)-</a:t>
            </a:r>
            <a:r>
              <a:rPr kumimoji="1" lang="en-US" altLang="zh-CN" sz="3200" i="1" dirty="0">
                <a:latin typeface="Times New Roman" pitchFamily="18" charset="0"/>
              </a:rPr>
              <a:t>E</a:t>
            </a:r>
            <a:r>
              <a:rPr kumimoji="1" lang="en-US" altLang="zh-CN" sz="3200" baseline="30000" dirty="0">
                <a:latin typeface="Times New Roman" pitchFamily="18" charset="0"/>
              </a:rPr>
              <a:t>2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).</a:t>
            </a:r>
          </a:p>
        </p:txBody>
      </p:sp>
      <p:grpSp>
        <p:nvGrpSpPr>
          <p:cNvPr id="164893" name="Group 29"/>
          <p:cNvGrpSpPr>
            <a:grpSpLocks/>
          </p:cNvGrpSpPr>
          <p:nvPr/>
        </p:nvGrpSpPr>
        <p:grpSpPr bwMode="auto">
          <a:xfrm>
            <a:off x="1331913" y="2636838"/>
            <a:ext cx="5111750" cy="579437"/>
            <a:chOff x="839" y="1661"/>
            <a:chExt cx="3220" cy="365"/>
          </a:xfrm>
        </p:grpSpPr>
        <p:sp>
          <p:nvSpPr>
            <p:cNvPr id="19473" name="Text Box 14"/>
            <p:cNvSpPr txBox="1">
              <a:spLocks noChangeArrowheads="1"/>
            </p:cNvSpPr>
            <p:nvPr/>
          </p:nvSpPr>
          <p:spPr bwMode="auto">
            <a:xfrm>
              <a:off x="839" y="1661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</a:rPr>
                <a:t>引入随机变量</a:t>
              </a:r>
            </a:p>
          </p:txBody>
        </p:sp>
        <p:graphicFrame>
          <p:nvGraphicFramePr>
            <p:cNvPr id="19474" name="Object 15"/>
            <p:cNvGraphicFramePr>
              <a:graphicFrameLocks noChangeAspect="1"/>
            </p:cNvGraphicFramePr>
            <p:nvPr/>
          </p:nvGraphicFramePr>
          <p:xfrm>
            <a:off x="2517" y="1706"/>
            <a:ext cx="154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7" name="Equation" r:id="rId4" imgW="2171664" imgH="441888" progId="Equation.3">
                    <p:embed/>
                  </p:oleObj>
                </mc:Choice>
                <mc:Fallback>
                  <p:oleObj name="Equation" r:id="rId4" imgW="2171664" imgH="44188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06"/>
                          <a:ext cx="154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1878"/>
              </p:ext>
            </p:extLst>
          </p:nvPr>
        </p:nvGraphicFramePr>
        <p:xfrm>
          <a:off x="2124075" y="3284538"/>
          <a:ext cx="48244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6" imgW="5638896" imgH="1104828" progId="Equation.3">
                  <p:embed/>
                </p:oleObj>
              </mc:Choice>
              <mc:Fallback>
                <p:oleObj name="Equation" r:id="rId6" imgW="5638896" imgH="110482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48244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92" name="Group 28"/>
          <p:cNvGrpSpPr>
            <a:grpSpLocks/>
          </p:cNvGrpSpPr>
          <p:nvPr/>
        </p:nvGrpSpPr>
        <p:grpSpPr bwMode="auto">
          <a:xfrm>
            <a:off x="1476375" y="5013325"/>
            <a:ext cx="4232275" cy="581025"/>
            <a:chOff x="612" y="3113"/>
            <a:chExt cx="2666" cy="366"/>
          </a:xfrm>
        </p:grpSpPr>
        <p:graphicFrame>
          <p:nvGraphicFramePr>
            <p:cNvPr id="19471" name="Object 18"/>
            <p:cNvGraphicFramePr>
              <a:graphicFrameLocks noChangeAspect="1"/>
            </p:cNvGraphicFramePr>
            <p:nvPr/>
          </p:nvGraphicFramePr>
          <p:xfrm>
            <a:off x="612" y="3203"/>
            <a:ext cx="126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" name="Equation" r:id="rId8" imgW="2171664" imgH="441888" progId="Equation.3">
                    <p:embed/>
                  </p:oleObj>
                </mc:Choice>
                <mc:Fallback>
                  <p:oleObj name="Equation" r:id="rId8" imgW="2171664" imgH="44188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203"/>
                          <a:ext cx="126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1882" y="3113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anose="02020603050405020304" pitchFamily="18" charset="0"/>
                </a:rPr>
                <a:t>相互独立，</a:t>
              </a:r>
            </a:p>
          </p:txBody>
        </p:sp>
      </p:grpSp>
      <p:grpSp>
        <p:nvGrpSpPr>
          <p:cNvPr id="164884" name="Group 20"/>
          <p:cNvGrpSpPr>
            <a:grpSpLocks/>
          </p:cNvGrpSpPr>
          <p:nvPr/>
        </p:nvGrpSpPr>
        <p:grpSpPr bwMode="auto">
          <a:xfrm>
            <a:off x="1920942" y="4412429"/>
            <a:ext cx="4542498" cy="648296"/>
            <a:chOff x="861" y="2483"/>
            <a:chExt cx="2801" cy="342"/>
          </a:xfrm>
        </p:grpSpPr>
        <p:graphicFrame>
          <p:nvGraphicFramePr>
            <p:cNvPr id="1946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4691724"/>
                </p:ext>
              </p:extLst>
            </p:nvPr>
          </p:nvGraphicFramePr>
          <p:xfrm>
            <a:off x="2629" y="2520"/>
            <a:ext cx="103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0" name="Equation" r:id="rId10" imgW="749160" imgH="203040" progId="Equation.DSMT4">
                    <p:embed/>
                  </p:oleObj>
                </mc:Choice>
                <mc:Fallback>
                  <p:oleObj name="Equation" r:id="rId10" imgW="749160" imgH="203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2520"/>
                          <a:ext cx="103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564551"/>
                </p:ext>
              </p:extLst>
            </p:nvPr>
          </p:nvGraphicFramePr>
          <p:xfrm>
            <a:off x="861" y="2483"/>
            <a:ext cx="147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1" name="Equation" r:id="rId12" imgW="1079280" imgH="228600" progId="Equation.DSMT4">
                    <p:embed/>
                  </p:oleObj>
                </mc:Choice>
                <mc:Fallback>
                  <p:oleObj name="Equation" r:id="rId12" imgW="107928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483"/>
                          <a:ext cx="147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41317"/>
              </p:ext>
            </p:extLst>
          </p:nvPr>
        </p:nvGraphicFramePr>
        <p:xfrm>
          <a:off x="6011863" y="4941888"/>
          <a:ext cx="13684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2" name="Equation" r:id="rId14" imgW="1623024" imgH="952572" progId="Equation.3">
                  <p:embed/>
                </p:oleObj>
              </mc:Choice>
              <mc:Fallback>
                <p:oleObj name="Equation" r:id="rId14" imgW="1623024" imgH="95257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41888"/>
                        <a:ext cx="13684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8" name="Text Box 24"/>
          <p:cNvSpPr txBox="1">
            <a:spLocks noChangeArrowheads="1"/>
          </p:cNvSpPr>
          <p:nvPr/>
        </p:nvSpPr>
        <p:spPr bwMode="auto">
          <a:xfrm>
            <a:off x="1547813" y="580189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648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5060"/>
              </p:ext>
            </p:extLst>
          </p:nvPr>
        </p:nvGraphicFramePr>
        <p:xfrm>
          <a:off x="2268538" y="5589240"/>
          <a:ext cx="44656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3" name="Equation" r:id="rId16" imgW="4709232" imgH="952572" progId="Equation.3">
                  <p:embed/>
                </p:oleObj>
              </mc:Choice>
              <mc:Fallback>
                <p:oleObj name="Equation" r:id="rId16" imgW="4709232" imgH="95257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240"/>
                        <a:ext cx="44656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1331913" y="2057400"/>
            <a:ext cx="43926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解三</a:t>
            </a:r>
            <a:r>
              <a:rPr kumimoji="1" lang="zh-CN" altLang="en-US" sz="3200">
                <a:latin typeface="Times New Roman" pitchFamily="18" charset="0"/>
              </a:rPr>
              <a:t>  利用性质求</a:t>
            </a:r>
            <a:r>
              <a:rPr kumimoji="1" lang="en-US" altLang="zh-CN" sz="3200" i="1">
                <a:latin typeface="Times New Roman" pitchFamily="18" charset="0"/>
              </a:rPr>
              <a:t>D </a:t>
            </a:r>
            <a:r>
              <a:rPr kumimoji="1" lang="en-US" altLang="zh-CN" sz="3200">
                <a:latin typeface="Times New Roman" pitchFamily="18" charset="0"/>
              </a:rPr>
              <a:t>(</a:t>
            </a:r>
            <a:r>
              <a:rPr kumimoji="1" lang="en-US" altLang="zh-CN" sz="3200" i="1">
                <a:latin typeface="Times New Roman" pitchFamily="18" charset="0"/>
              </a:rPr>
              <a:t>X </a:t>
            </a:r>
            <a:r>
              <a:rPr kumimoji="1" lang="en-US" altLang="zh-CN" sz="3200">
                <a:latin typeface="Times New Roman" pitchFamily="18" charset="0"/>
              </a:rPr>
              <a:t>).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339850" y="908050"/>
            <a:ext cx="6149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解一</a:t>
            </a:r>
            <a:r>
              <a:rPr kumimoji="1" lang="zh-CN" altLang="en-US" sz="3200" dirty="0">
                <a:latin typeface="Times New Roman" pitchFamily="18" charset="0"/>
              </a:rPr>
              <a:t>  利用定义</a:t>
            </a:r>
            <a:r>
              <a:rPr lang="en-US" altLang="zh-CN" sz="3200" i="1" dirty="0">
                <a:latin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)=</a:t>
            </a:r>
            <a:r>
              <a:rPr lang="en-US" altLang="zh-CN" sz="3200" i="1" dirty="0"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latin typeface="Times New Roman" panose="02020603050405020304" pitchFamily="18" charset="0"/>
              </a:rPr>
              <a:t>([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en-US" altLang="zh-CN" sz="3200" i="1" dirty="0"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)]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utoUpdateAnimBg="0"/>
      <p:bldP spid="164888" grpId="0" autoUpdateAnimBg="0"/>
      <p:bldP spid="164891" grpId="0" autoUpdateAnimBg="0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2556002" y="1399479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方差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定义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441530" y="2015584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56002" y="2269274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方差的简化公式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41530" y="2885378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6002" y="3139068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</a:rPr>
              <a:t>常见分布的方差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441530" y="3755173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556002" y="4008862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</a:rPr>
              <a:t>方差性质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441530" y="4624967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56002" y="4878657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5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利用</a:t>
            </a:r>
            <a:r>
              <a:rPr lang="en-US" altLang="zh-CN" sz="2800" b="1" kern="12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kern="12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kern="1200" dirty="0" smtClean="0">
                <a:solidFill>
                  <a:srgbClr val="C00000"/>
                </a:solidFill>
              </a:rPr>
              <a:t>4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进行计算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39552" y="36876"/>
            <a:ext cx="84012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例如，某零件的真实长度为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>
                <a:latin typeface="Times New Roman" pitchFamily="18" charset="0"/>
              </a:rPr>
              <a:t>，现用甲、乙两台仪器各测量</a:t>
            </a:r>
            <a:r>
              <a:rPr kumimoji="1" lang="en-US" altLang="zh-CN" sz="3200" b="1">
                <a:latin typeface="Times New Roman" pitchFamily="18" charset="0"/>
              </a:rPr>
              <a:t>10</a:t>
            </a:r>
            <a:r>
              <a:rPr kumimoji="1" lang="zh-CN" altLang="en-US" sz="3200" b="1">
                <a:latin typeface="Times New Roman" pitchFamily="18" charset="0"/>
              </a:rPr>
              <a:t>次，将测量结果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</a:rPr>
              <a:t>用坐标上的点表示如图：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68313" y="4435649"/>
            <a:ext cx="8501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若让你就上述结果评价一下两台仪器的优劣，你认为哪台仪器好一些呢？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00113" y="1555924"/>
            <a:ext cx="7162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baseline="30000">
                <a:latin typeface="Times New Roman" pitchFamily="18" charset="0"/>
              </a:rPr>
              <a:t> </a:t>
            </a:r>
            <a:endParaRPr kumimoji="1" lang="en-US" altLang="zh-CN" sz="3200" b="1" baseline="300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1585913" y="1784524"/>
            <a:ext cx="6172200" cy="1066800"/>
            <a:chOff x="1008" y="1104"/>
            <a:chExt cx="3888" cy="672"/>
          </a:xfrm>
        </p:grpSpPr>
        <p:sp>
          <p:nvSpPr>
            <p:cNvPr id="4121" name="Line 6"/>
            <p:cNvSpPr>
              <a:spLocks noChangeShapeType="1"/>
            </p:cNvSpPr>
            <p:nvPr/>
          </p:nvSpPr>
          <p:spPr bwMode="auto">
            <a:xfrm>
              <a:off x="1008" y="1200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7"/>
            <p:cNvSpPr>
              <a:spLocks noChangeShapeType="1"/>
            </p:cNvSpPr>
            <p:nvPr/>
          </p:nvSpPr>
          <p:spPr bwMode="auto">
            <a:xfrm>
              <a:off x="2784" y="1152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3" name="Object 8"/>
            <p:cNvGraphicFramePr>
              <a:graphicFrameLocks noChangeAspect="1"/>
            </p:cNvGraphicFramePr>
            <p:nvPr/>
          </p:nvGraphicFramePr>
          <p:xfrm>
            <a:off x="2686" y="1204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公式" r:id="rId4" imgW="91368" imgH="98988" progId="Equation.3">
                    <p:embed/>
                  </p:oleObj>
                </mc:Choice>
                <mc:Fallback>
                  <p:oleObj name="公式" r:id="rId4" imgW="91368" imgH="9898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" y="1204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4" name="Object 9"/>
            <p:cNvGraphicFramePr>
              <a:graphicFrameLocks noChangeAspect="1"/>
            </p:cNvGraphicFramePr>
            <p:nvPr/>
          </p:nvGraphicFramePr>
          <p:xfrm>
            <a:off x="2473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公式" r:id="rId6" imgW="76248" imgH="76128" progId="Equation.3">
                    <p:embed/>
                  </p:oleObj>
                </mc:Choice>
                <mc:Fallback>
                  <p:oleObj name="公式" r:id="rId6" imgW="76248" imgH="7612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5" name="Object 10"/>
            <p:cNvGraphicFramePr>
              <a:graphicFrameLocks noChangeAspect="1"/>
            </p:cNvGraphicFramePr>
            <p:nvPr/>
          </p:nvGraphicFramePr>
          <p:xfrm>
            <a:off x="2880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公式" r:id="rId8" imgW="76248" imgH="76128" progId="Equation.3">
                    <p:embed/>
                  </p:oleObj>
                </mc:Choice>
                <mc:Fallback>
                  <p:oleObj name="公式" r:id="rId8" imgW="76248" imgH="7612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" name="Object 11"/>
            <p:cNvGraphicFramePr>
              <a:graphicFrameLocks noChangeAspect="1"/>
            </p:cNvGraphicFramePr>
            <p:nvPr/>
          </p:nvGraphicFramePr>
          <p:xfrm>
            <a:off x="2976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公式" r:id="rId10" imgW="76248" imgH="76128" progId="Equation.3">
                    <p:embed/>
                  </p:oleObj>
                </mc:Choice>
                <mc:Fallback>
                  <p:oleObj name="公式" r:id="rId10" imgW="76248" imgH="7612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" name="Object 12"/>
            <p:cNvGraphicFramePr>
              <a:graphicFrameLocks noChangeAspect="1"/>
            </p:cNvGraphicFramePr>
            <p:nvPr/>
          </p:nvGraphicFramePr>
          <p:xfrm>
            <a:off x="3385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公式" r:id="rId12" imgW="76248" imgH="76128" progId="Equation.3">
                    <p:embed/>
                  </p:oleObj>
                </mc:Choice>
                <mc:Fallback>
                  <p:oleObj name="公式" r:id="rId12" imgW="76248" imgH="7612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13"/>
            <p:cNvGraphicFramePr>
              <a:graphicFrameLocks noChangeAspect="1"/>
            </p:cNvGraphicFramePr>
            <p:nvPr/>
          </p:nvGraphicFramePr>
          <p:xfrm>
            <a:off x="1680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公式" r:id="rId14" imgW="76248" imgH="76128" progId="Equation.3">
                    <p:embed/>
                  </p:oleObj>
                </mc:Choice>
                <mc:Fallback>
                  <p:oleObj name="公式" r:id="rId14" imgW="76248" imgH="7612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9" name="Object 14"/>
            <p:cNvGraphicFramePr>
              <a:graphicFrameLocks noChangeAspect="1"/>
            </p:cNvGraphicFramePr>
            <p:nvPr/>
          </p:nvGraphicFramePr>
          <p:xfrm>
            <a:off x="2016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公式" r:id="rId16" imgW="76248" imgH="76128" progId="Equation.3">
                    <p:embed/>
                  </p:oleObj>
                </mc:Choice>
                <mc:Fallback>
                  <p:oleObj name="公式" r:id="rId16" imgW="76248" imgH="7612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0" name="Object 15"/>
            <p:cNvGraphicFramePr>
              <a:graphicFrameLocks noChangeAspect="1"/>
            </p:cNvGraphicFramePr>
            <p:nvPr/>
          </p:nvGraphicFramePr>
          <p:xfrm>
            <a:off x="3817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公式" r:id="rId18" imgW="76248" imgH="76128" progId="Equation.3">
                    <p:embed/>
                  </p:oleObj>
                </mc:Choice>
                <mc:Fallback>
                  <p:oleObj name="公式" r:id="rId18" imgW="76248" imgH="7612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1" name="Object 16"/>
            <p:cNvGraphicFramePr>
              <a:graphicFrameLocks noChangeAspect="1"/>
            </p:cNvGraphicFramePr>
            <p:nvPr/>
          </p:nvGraphicFramePr>
          <p:xfrm>
            <a:off x="1344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name="公式" r:id="rId20" imgW="76248" imgH="76128" progId="Equation.3">
                    <p:embed/>
                  </p:oleObj>
                </mc:Choice>
                <mc:Fallback>
                  <p:oleObj name="公式" r:id="rId20" imgW="76248" imgH="76128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2" name="Object 17"/>
            <p:cNvGraphicFramePr>
              <a:graphicFrameLocks noChangeAspect="1"/>
            </p:cNvGraphicFramePr>
            <p:nvPr/>
          </p:nvGraphicFramePr>
          <p:xfrm>
            <a:off x="4128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6" name="公式" r:id="rId22" imgW="76248" imgH="76128" progId="Equation.3">
                    <p:embed/>
                  </p:oleObj>
                </mc:Choice>
                <mc:Fallback>
                  <p:oleObj name="公式" r:id="rId22" imgW="76248" imgH="7612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3" name="Object 18"/>
            <p:cNvGraphicFramePr>
              <a:graphicFrameLocks noChangeAspect="1"/>
            </p:cNvGraphicFramePr>
            <p:nvPr/>
          </p:nvGraphicFramePr>
          <p:xfrm>
            <a:off x="2653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Equation" r:id="rId24" imgW="76248" imgH="76128" progId="Equation.DSMT4">
                    <p:embed/>
                  </p:oleObj>
                </mc:Choice>
                <mc:Fallback>
                  <p:oleObj name="Equation" r:id="rId24" imgW="76248" imgH="7612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Rectangle 19"/>
            <p:cNvSpPr>
              <a:spLocks noChangeArrowheads="1"/>
            </p:cNvSpPr>
            <p:nvPr/>
          </p:nvSpPr>
          <p:spPr bwMode="auto">
            <a:xfrm>
              <a:off x="1867" y="1449"/>
              <a:ext cx="1829" cy="32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itchFamily="18" charset="0"/>
                </a:rPr>
                <a:t>甲仪器测量结果</a:t>
              </a:r>
            </a:p>
          </p:txBody>
        </p:sp>
      </p:grpSp>
      <p:grpSp>
        <p:nvGrpSpPr>
          <p:cNvPr id="168980" name="Group 20"/>
          <p:cNvGrpSpPr>
            <a:grpSpLocks/>
          </p:cNvGrpSpPr>
          <p:nvPr/>
        </p:nvGrpSpPr>
        <p:grpSpPr bwMode="auto">
          <a:xfrm>
            <a:off x="1509713" y="3141837"/>
            <a:ext cx="6248400" cy="1143000"/>
            <a:chOff x="960" y="1959"/>
            <a:chExt cx="3936" cy="720"/>
          </a:xfrm>
        </p:grpSpPr>
        <p:graphicFrame>
          <p:nvGraphicFramePr>
            <p:cNvPr id="4107" name="Object 21"/>
            <p:cNvGraphicFramePr>
              <a:graphicFrameLocks noChangeAspect="1"/>
            </p:cNvGraphicFramePr>
            <p:nvPr/>
          </p:nvGraphicFramePr>
          <p:xfrm>
            <a:off x="2659" y="2068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name="公式" r:id="rId26" imgW="91368" imgH="98988" progId="Equation.3">
                    <p:embed/>
                  </p:oleObj>
                </mc:Choice>
                <mc:Fallback>
                  <p:oleObj name="公式" r:id="rId26" imgW="91368" imgH="9898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068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2"/>
            <p:cNvGraphicFramePr>
              <a:graphicFrameLocks noChangeAspect="1"/>
            </p:cNvGraphicFramePr>
            <p:nvPr/>
          </p:nvGraphicFramePr>
          <p:xfrm>
            <a:off x="2443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name="Equation" r:id="rId28" imgW="83808" imgH="98988" progId="Equation.DSMT4">
                    <p:embed/>
                  </p:oleObj>
                </mc:Choice>
                <mc:Fallback>
                  <p:oleObj name="Equation" r:id="rId28" imgW="83808" imgH="98988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23"/>
            <p:cNvGraphicFramePr>
              <a:graphicFrameLocks noChangeAspect="1"/>
            </p:cNvGraphicFramePr>
            <p:nvPr/>
          </p:nvGraphicFramePr>
          <p:xfrm>
            <a:off x="2249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name="Equation" r:id="rId30" imgW="83808" imgH="98988" progId="Equation.DSMT4">
                    <p:embed/>
                  </p:oleObj>
                </mc:Choice>
                <mc:Fallback>
                  <p:oleObj name="Equation" r:id="rId30" imgW="83808" imgH="98988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4"/>
            <p:cNvGraphicFramePr>
              <a:graphicFrameLocks noChangeAspect="1"/>
            </p:cNvGraphicFramePr>
            <p:nvPr/>
          </p:nvGraphicFramePr>
          <p:xfrm>
            <a:off x="2855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1" name="Equation" r:id="rId32" imgW="83808" imgH="98988" progId="Equation.DSMT4">
                    <p:embed/>
                  </p:oleObj>
                </mc:Choice>
                <mc:Fallback>
                  <p:oleObj name="Equation" r:id="rId32" imgW="83808" imgH="98988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5"/>
            <p:cNvGraphicFramePr>
              <a:graphicFrameLocks noChangeAspect="1"/>
            </p:cNvGraphicFramePr>
            <p:nvPr/>
          </p:nvGraphicFramePr>
          <p:xfrm>
            <a:off x="2952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" name="Equation" r:id="rId34" imgW="83808" imgH="98988" progId="Equation.DSMT4">
                    <p:embed/>
                  </p:oleObj>
                </mc:Choice>
                <mc:Fallback>
                  <p:oleObj name="Equation" r:id="rId34" imgW="83808" imgH="98988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6"/>
            <p:cNvGraphicFramePr>
              <a:graphicFrameLocks noChangeAspect="1"/>
            </p:cNvGraphicFramePr>
            <p:nvPr/>
          </p:nvGraphicFramePr>
          <p:xfrm>
            <a:off x="3366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3" name="Equation" r:id="rId36" imgW="83808" imgH="98988" progId="Equation.DSMT4">
                    <p:embed/>
                  </p:oleObj>
                </mc:Choice>
                <mc:Fallback>
                  <p:oleObj name="Equation" r:id="rId36" imgW="83808" imgH="98988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7"/>
            <p:cNvGraphicFramePr>
              <a:graphicFrameLocks noChangeAspect="1"/>
            </p:cNvGraphicFramePr>
            <p:nvPr/>
          </p:nvGraphicFramePr>
          <p:xfrm>
            <a:off x="2637" y="1959"/>
            <a:ext cx="1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name="Equation" r:id="rId38" imgW="83808" imgH="98988" progId="Equation.DSMT4">
                    <p:embed/>
                  </p:oleObj>
                </mc:Choice>
                <mc:Fallback>
                  <p:oleObj name="Equation" r:id="rId38" imgW="83808" imgH="98988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" y="1959"/>
                          <a:ext cx="17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28"/>
            <p:cNvGraphicFramePr>
              <a:graphicFrameLocks noChangeAspect="1"/>
            </p:cNvGraphicFramePr>
            <p:nvPr/>
          </p:nvGraphicFramePr>
          <p:xfrm>
            <a:off x="3292" y="1959"/>
            <a:ext cx="1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Equation" r:id="rId40" imgW="83808" imgH="98988" progId="Equation.DSMT4">
                    <p:embed/>
                  </p:oleObj>
                </mc:Choice>
                <mc:Fallback>
                  <p:oleObj name="Equation" r:id="rId40" imgW="83808" imgH="98988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1959"/>
                          <a:ext cx="17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29"/>
            <p:cNvGraphicFramePr>
              <a:graphicFrameLocks noChangeAspect="1"/>
            </p:cNvGraphicFramePr>
            <p:nvPr/>
          </p:nvGraphicFramePr>
          <p:xfrm>
            <a:off x="3172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42" imgW="83808" imgH="98988" progId="Equation.DSMT4">
                    <p:embed/>
                  </p:oleObj>
                </mc:Choice>
                <mc:Fallback>
                  <p:oleObj name="Equation" r:id="rId42" imgW="83808" imgH="98988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30"/>
            <p:cNvGraphicFramePr>
              <a:graphicFrameLocks noChangeAspect="1"/>
            </p:cNvGraphicFramePr>
            <p:nvPr/>
          </p:nvGraphicFramePr>
          <p:xfrm>
            <a:off x="2126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name="Equation" r:id="rId44" imgW="83808" imgH="98988" progId="Equation.DSMT4">
                    <p:embed/>
                  </p:oleObj>
                </mc:Choice>
                <mc:Fallback>
                  <p:oleObj name="Equation" r:id="rId44" imgW="83808" imgH="98988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31"/>
            <p:cNvGraphicFramePr>
              <a:graphicFrameLocks noChangeAspect="1"/>
            </p:cNvGraphicFramePr>
            <p:nvPr/>
          </p:nvGraphicFramePr>
          <p:xfrm>
            <a:off x="2321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46" imgW="83808" imgH="98988" progId="Equation.DSMT4">
                    <p:embed/>
                  </p:oleObj>
                </mc:Choice>
                <mc:Fallback>
                  <p:oleObj name="Equation" r:id="rId46" imgW="83808" imgH="98988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Rectangle 32"/>
            <p:cNvSpPr>
              <a:spLocks noChangeArrowheads="1"/>
            </p:cNvSpPr>
            <p:nvPr/>
          </p:nvSpPr>
          <p:spPr bwMode="auto">
            <a:xfrm>
              <a:off x="1824" y="2352"/>
              <a:ext cx="1872" cy="327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itchFamily="18" charset="0"/>
                </a:rPr>
                <a:t>乙仪器测量结果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  <p:sp>
          <p:nvSpPr>
            <p:cNvPr id="4119" name="Line 33"/>
            <p:cNvSpPr>
              <a:spLocks noChangeShapeType="1"/>
            </p:cNvSpPr>
            <p:nvPr/>
          </p:nvSpPr>
          <p:spPr bwMode="auto">
            <a:xfrm>
              <a:off x="960" y="206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34"/>
            <p:cNvSpPr>
              <a:spLocks noChangeShapeType="1"/>
            </p:cNvSpPr>
            <p:nvPr/>
          </p:nvSpPr>
          <p:spPr bwMode="auto">
            <a:xfrm>
              <a:off x="2758" y="20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8995" name="Group 35"/>
          <p:cNvGrpSpPr>
            <a:grpSpLocks/>
          </p:cNvGrpSpPr>
          <p:nvPr/>
        </p:nvGrpSpPr>
        <p:grpSpPr bwMode="auto">
          <a:xfrm>
            <a:off x="5929313" y="3460924"/>
            <a:ext cx="2667000" cy="762000"/>
            <a:chOff x="3744" y="2160"/>
            <a:chExt cx="1680" cy="480"/>
          </a:xfrm>
        </p:grpSpPr>
        <p:sp>
          <p:nvSpPr>
            <p:cNvPr id="4105" name="AutoShape 36"/>
            <p:cNvSpPr>
              <a:spLocks noChangeArrowheads="1"/>
            </p:cNvSpPr>
            <p:nvPr/>
          </p:nvSpPr>
          <p:spPr bwMode="auto">
            <a:xfrm>
              <a:off x="3744" y="2496"/>
              <a:ext cx="1345" cy="144"/>
            </a:xfrm>
            <a:prstGeom prst="leftArrow">
              <a:avLst>
                <a:gd name="adj1" fmla="val 50000"/>
                <a:gd name="adj2" fmla="val 23350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" name="Rectangle 37"/>
            <p:cNvSpPr>
              <a:spLocks noChangeArrowheads="1"/>
            </p:cNvSpPr>
            <p:nvPr/>
          </p:nvSpPr>
          <p:spPr bwMode="auto">
            <a:xfrm>
              <a:off x="4608" y="2160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较好</a:t>
              </a:r>
            </a:p>
          </p:txBody>
        </p:sp>
      </p:grpSp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1281113" y="5564362"/>
            <a:ext cx="6629400" cy="5191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因为乙仪器的测量结果集中在均值附近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  <p:bldP spid="16899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116013" y="116632"/>
            <a:ext cx="73898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又如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甲、乙两门炮同时向一目标射击</a:t>
            </a:r>
            <a:r>
              <a:rPr kumimoji="1" lang="en-US" altLang="zh-CN" sz="3200" b="1">
                <a:latin typeface="Times New Roman" pitchFamily="18" charset="0"/>
              </a:rPr>
              <a:t>10</a:t>
            </a:r>
            <a:r>
              <a:rPr kumimoji="1" lang="zh-CN" altLang="en-US" sz="3200" b="1">
                <a:latin typeface="Times New Roman" pitchFamily="18" charset="0"/>
              </a:rPr>
              <a:t>发炮弹，其落点距目标的位置如图：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295400" y="4612432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你认为哪门炮射击效果好一些呢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619250" y="4006007"/>
            <a:ext cx="247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甲炮射击结果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854575" y="4009182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乙炮射击结果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pSp>
        <p:nvGrpSpPr>
          <p:cNvPr id="169990" name="Group 6"/>
          <p:cNvGrpSpPr>
            <a:grpSpLocks/>
          </p:cNvGrpSpPr>
          <p:nvPr/>
        </p:nvGrpSpPr>
        <p:grpSpPr bwMode="auto">
          <a:xfrm>
            <a:off x="7251700" y="3651995"/>
            <a:ext cx="1892300" cy="731837"/>
            <a:chOff x="4368" y="2371"/>
            <a:chExt cx="1192" cy="461"/>
          </a:xfrm>
        </p:grpSpPr>
        <p:sp>
          <p:nvSpPr>
            <p:cNvPr id="5157" name="AutoShape 7"/>
            <p:cNvSpPr>
              <a:spLocks noChangeArrowheads="1"/>
            </p:cNvSpPr>
            <p:nvPr/>
          </p:nvSpPr>
          <p:spPr bwMode="auto">
            <a:xfrm>
              <a:off x="4368" y="2688"/>
              <a:ext cx="1031" cy="144"/>
            </a:xfrm>
            <a:prstGeom prst="leftArrow">
              <a:avLst>
                <a:gd name="adj1" fmla="val 50000"/>
                <a:gd name="adj2" fmla="val 178993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8" name="Rectangle 8"/>
            <p:cNvSpPr>
              <a:spLocks noChangeArrowheads="1"/>
            </p:cNvSpPr>
            <p:nvPr/>
          </p:nvSpPr>
          <p:spPr bwMode="auto">
            <a:xfrm>
              <a:off x="4752" y="2371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latin typeface="Times New Roman" pitchFamily="18" charset="0"/>
                </a:rPr>
                <a:t>乙炮</a:t>
              </a:r>
            </a:p>
          </p:txBody>
        </p:sp>
      </p:grp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1360488" y="5333157"/>
            <a:ext cx="6051550" cy="5191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因为乙炮的弹着点较集中在中心附近 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pSp>
        <p:nvGrpSpPr>
          <p:cNvPr id="169994" name="Group 10"/>
          <p:cNvGrpSpPr>
            <a:grpSpLocks/>
          </p:cNvGrpSpPr>
          <p:nvPr/>
        </p:nvGrpSpPr>
        <p:grpSpPr bwMode="auto">
          <a:xfrm>
            <a:off x="1231900" y="1412032"/>
            <a:ext cx="7391400" cy="2438400"/>
            <a:chOff x="528" y="960"/>
            <a:chExt cx="4512" cy="1536"/>
          </a:xfrm>
        </p:grpSpPr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528" y="1008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</a:rPr>
                <a:t> </a:t>
              </a:r>
              <a:endParaRPr kumimoji="1" lang="en-US" altLang="zh-CN" sz="32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pSp>
          <p:nvGrpSpPr>
            <p:cNvPr id="5130" name="Group 12"/>
            <p:cNvGrpSpPr>
              <a:grpSpLocks/>
            </p:cNvGrpSpPr>
            <p:nvPr/>
          </p:nvGrpSpPr>
          <p:grpSpPr bwMode="auto">
            <a:xfrm>
              <a:off x="672" y="960"/>
              <a:ext cx="3936" cy="1536"/>
              <a:chOff x="624" y="1056"/>
              <a:chExt cx="3984" cy="1536"/>
            </a:xfrm>
          </p:grpSpPr>
          <p:sp>
            <p:nvSpPr>
              <p:cNvPr id="5135" name="Rectangle 13"/>
              <p:cNvSpPr>
                <a:spLocks noChangeArrowheads="1"/>
              </p:cNvSpPr>
              <p:nvPr/>
            </p:nvSpPr>
            <p:spPr bwMode="auto">
              <a:xfrm>
                <a:off x="2784" y="1056"/>
                <a:ext cx="1824" cy="15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36" name="Rectangle 14"/>
              <p:cNvSpPr>
                <a:spLocks noChangeArrowheads="1"/>
              </p:cNvSpPr>
              <p:nvPr/>
            </p:nvSpPr>
            <p:spPr bwMode="auto">
              <a:xfrm>
                <a:off x="624" y="1056"/>
                <a:ext cx="1824" cy="15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137" name="Object 15"/>
              <p:cNvGraphicFramePr>
                <a:graphicFrameLocks noChangeAspect="1"/>
              </p:cNvGraphicFramePr>
              <p:nvPr/>
            </p:nvGraphicFramePr>
            <p:xfrm>
              <a:off x="2160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9" name="公式" r:id="rId5" imgW="76248" imgH="76128" progId="Equation.3">
                      <p:embed/>
                    </p:oleObj>
                  </mc:Choice>
                  <mc:Fallback>
                    <p:oleObj name="公式" r:id="rId5" imgW="76248" imgH="76128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16"/>
              <p:cNvGraphicFramePr>
                <a:graphicFrameLocks noChangeAspect="1"/>
              </p:cNvGraphicFramePr>
              <p:nvPr/>
            </p:nvGraphicFramePr>
            <p:xfrm>
              <a:off x="1872" y="158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0" name="公式" r:id="rId7" imgW="76248" imgH="76128" progId="Equation.3">
                      <p:embed/>
                    </p:oleObj>
                  </mc:Choice>
                  <mc:Fallback>
                    <p:oleObj name="公式" r:id="rId7" imgW="76248" imgH="76128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58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17"/>
              <p:cNvGraphicFramePr>
                <a:graphicFrameLocks noChangeAspect="1"/>
              </p:cNvGraphicFramePr>
              <p:nvPr/>
            </p:nvGraphicFramePr>
            <p:xfrm>
              <a:off x="3360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1" name="公式" r:id="rId9" imgW="76248" imgH="76128" progId="Equation.3">
                      <p:embed/>
                    </p:oleObj>
                  </mc:Choice>
                  <mc:Fallback>
                    <p:oleObj name="公式" r:id="rId9" imgW="76248" imgH="76128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18"/>
              <p:cNvGraphicFramePr>
                <a:graphicFrameLocks noChangeAspect="1"/>
              </p:cNvGraphicFramePr>
              <p:nvPr/>
            </p:nvGraphicFramePr>
            <p:xfrm>
              <a:off x="1536" y="139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2" name="公式" r:id="rId11" imgW="76248" imgH="76128" progId="Equation.3">
                      <p:embed/>
                    </p:oleObj>
                  </mc:Choice>
                  <mc:Fallback>
                    <p:oleObj name="公式" r:id="rId11" imgW="76248" imgH="76128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39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1" name="Object 19"/>
              <p:cNvGraphicFramePr>
                <a:graphicFrameLocks noChangeAspect="1"/>
              </p:cNvGraphicFramePr>
              <p:nvPr/>
            </p:nvGraphicFramePr>
            <p:xfrm>
              <a:off x="3600" y="153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3" name="公式" r:id="rId13" imgW="76248" imgH="76128" progId="Equation.3">
                      <p:embed/>
                    </p:oleObj>
                  </mc:Choice>
                  <mc:Fallback>
                    <p:oleObj name="公式" r:id="rId13" imgW="76248" imgH="76128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53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2" name="Object 20"/>
              <p:cNvGraphicFramePr>
                <a:graphicFrameLocks noChangeAspect="1"/>
              </p:cNvGraphicFramePr>
              <p:nvPr/>
            </p:nvGraphicFramePr>
            <p:xfrm>
              <a:off x="3504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" name="公式" r:id="rId15" imgW="76248" imgH="76128" progId="Equation.3">
                      <p:embed/>
                    </p:oleObj>
                  </mc:Choice>
                  <mc:Fallback>
                    <p:oleObj name="公式" r:id="rId15" imgW="76248" imgH="76128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3" name="Object 21"/>
              <p:cNvGraphicFramePr>
                <a:graphicFrameLocks noChangeAspect="1"/>
              </p:cNvGraphicFramePr>
              <p:nvPr/>
            </p:nvGraphicFramePr>
            <p:xfrm>
              <a:off x="960" y="139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" name="公式" r:id="rId17" imgW="76248" imgH="76128" progId="Equation.3">
                      <p:embed/>
                    </p:oleObj>
                  </mc:Choice>
                  <mc:Fallback>
                    <p:oleObj name="公式" r:id="rId17" imgW="76248" imgH="76128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39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4" name="Object 22"/>
              <p:cNvGraphicFramePr>
                <a:graphicFrameLocks noChangeAspect="1"/>
              </p:cNvGraphicFramePr>
              <p:nvPr/>
            </p:nvGraphicFramePr>
            <p:xfrm>
              <a:off x="1680" y="182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6" name="公式" r:id="rId19" imgW="76248" imgH="76128" progId="Equation.3">
                      <p:embed/>
                    </p:oleObj>
                  </mc:Choice>
                  <mc:Fallback>
                    <p:oleObj name="公式" r:id="rId19" imgW="76248" imgH="76128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82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5" name="Object 23"/>
              <p:cNvGraphicFramePr>
                <a:graphicFrameLocks noChangeAspect="1"/>
              </p:cNvGraphicFramePr>
              <p:nvPr/>
            </p:nvGraphicFramePr>
            <p:xfrm>
              <a:off x="3648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7" name="公式" r:id="rId21" imgW="76248" imgH="76128" progId="Equation.3">
                      <p:embed/>
                    </p:oleObj>
                  </mc:Choice>
                  <mc:Fallback>
                    <p:oleObj name="公式" r:id="rId21" imgW="76248" imgH="76128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6" name="Object 24"/>
              <p:cNvGraphicFramePr>
                <a:graphicFrameLocks noChangeAspect="1"/>
              </p:cNvGraphicFramePr>
              <p:nvPr/>
            </p:nvGraphicFramePr>
            <p:xfrm>
              <a:off x="393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8" name="公式" r:id="rId23" imgW="76248" imgH="76128" progId="Equation.3">
                      <p:embed/>
                    </p:oleObj>
                  </mc:Choice>
                  <mc:Fallback>
                    <p:oleObj name="公式" r:id="rId23" imgW="76248" imgH="76128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7" name="Object 25"/>
              <p:cNvGraphicFramePr>
                <a:graphicFrameLocks noChangeAspect="1"/>
              </p:cNvGraphicFramePr>
              <p:nvPr/>
            </p:nvGraphicFramePr>
            <p:xfrm>
              <a:off x="129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9" name="公式" r:id="rId25" imgW="76248" imgH="76128" progId="Equation.3">
                      <p:embed/>
                    </p:oleObj>
                  </mc:Choice>
                  <mc:Fallback>
                    <p:oleObj name="公式" r:id="rId25" imgW="76248" imgH="76128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26"/>
              <p:cNvGraphicFramePr>
                <a:graphicFrameLocks noChangeAspect="1"/>
              </p:cNvGraphicFramePr>
              <p:nvPr/>
            </p:nvGraphicFramePr>
            <p:xfrm>
              <a:off x="3840" y="187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0" name="公式" r:id="rId27" imgW="76248" imgH="76128" progId="Equation.3">
                      <p:embed/>
                    </p:oleObj>
                  </mc:Choice>
                  <mc:Fallback>
                    <p:oleObj name="公式" r:id="rId27" imgW="76248" imgH="76128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87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9" name="Object 27"/>
              <p:cNvGraphicFramePr>
                <a:graphicFrameLocks noChangeAspect="1"/>
              </p:cNvGraphicFramePr>
              <p:nvPr/>
            </p:nvGraphicFramePr>
            <p:xfrm>
              <a:off x="1536" y="230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1" name="公式" r:id="rId29" imgW="76248" imgH="76128" progId="Equation.3">
                      <p:embed/>
                    </p:oleObj>
                  </mc:Choice>
                  <mc:Fallback>
                    <p:oleObj name="公式" r:id="rId29" imgW="76248" imgH="76128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30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0" name="Object 28"/>
              <p:cNvGraphicFramePr>
                <a:graphicFrameLocks noChangeAspect="1"/>
              </p:cNvGraphicFramePr>
              <p:nvPr/>
            </p:nvGraphicFramePr>
            <p:xfrm>
              <a:off x="1152" y="225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2" name="公式" r:id="rId31" imgW="76248" imgH="76128" progId="Equation.3">
                      <p:embed/>
                    </p:oleObj>
                  </mc:Choice>
                  <mc:Fallback>
                    <p:oleObj name="公式" r:id="rId31" imgW="76248" imgH="76128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25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1" name="Object 29"/>
              <p:cNvGraphicFramePr>
                <a:graphicFrameLocks noChangeAspect="1"/>
              </p:cNvGraphicFramePr>
              <p:nvPr/>
            </p:nvGraphicFramePr>
            <p:xfrm>
              <a:off x="3504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3" name="公式" r:id="rId33" imgW="76248" imgH="76128" progId="Equation.3">
                      <p:embed/>
                    </p:oleObj>
                  </mc:Choice>
                  <mc:Fallback>
                    <p:oleObj name="公式" r:id="rId33" imgW="76248" imgH="76128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2" name="Object 30"/>
              <p:cNvGraphicFramePr>
                <a:graphicFrameLocks noChangeAspect="1"/>
              </p:cNvGraphicFramePr>
              <p:nvPr/>
            </p:nvGraphicFramePr>
            <p:xfrm>
              <a:off x="1872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4" name="公式" r:id="rId35" imgW="76248" imgH="76128" progId="Equation.3">
                      <p:embed/>
                    </p:oleObj>
                  </mc:Choice>
                  <mc:Fallback>
                    <p:oleObj name="公式" r:id="rId35" imgW="76248" imgH="76128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3" name="Object 31"/>
              <p:cNvGraphicFramePr>
                <a:graphicFrameLocks noChangeAspect="1"/>
              </p:cNvGraphicFramePr>
              <p:nvPr/>
            </p:nvGraphicFramePr>
            <p:xfrm>
              <a:off x="3696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5" name="公式" r:id="rId37" imgW="76248" imgH="76128" progId="Equation.3">
                      <p:embed/>
                    </p:oleObj>
                  </mc:Choice>
                  <mc:Fallback>
                    <p:oleObj name="公式" r:id="rId37" imgW="76248" imgH="76128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4" name="Object 32"/>
              <p:cNvGraphicFramePr>
                <a:graphicFrameLocks noChangeAspect="1"/>
              </p:cNvGraphicFramePr>
              <p:nvPr/>
            </p:nvGraphicFramePr>
            <p:xfrm>
              <a:off x="3312" y="206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6" name="公式" r:id="rId39" imgW="76248" imgH="76128" progId="Equation.3">
                      <p:embed/>
                    </p:oleObj>
                  </mc:Choice>
                  <mc:Fallback>
                    <p:oleObj name="公式" r:id="rId39" imgW="76248" imgH="76128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6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5" name="Object 33"/>
              <p:cNvGraphicFramePr>
                <a:graphicFrameLocks noChangeAspect="1"/>
              </p:cNvGraphicFramePr>
              <p:nvPr/>
            </p:nvGraphicFramePr>
            <p:xfrm>
              <a:off x="1008" y="196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7" name="公式" r:id="rId41" imgW="76248" imgH="76128" progId="Equation.3">
                      <p:embed/>
                    </p:oleObj>
                  </mc:Choice>
                  <mc:Fallback>
                    <p:oleObj name="公式" r:id="rId41" imgW="76248" imgH="76128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96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6" name="Object 34"/>
              <p:cNvGraphicFramePr>
                <a:graphicFrameLocks noChangeAspect="1"/>
              </p:cNvGraphicFramePr>
              <p:nvPr/>
            </p:nvGraphicFramePr>
            <p:xfrm>
              <a:off x="3888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8" name="公式" r:id="rId43" imgW="76248" imgH="76128" progId="Equation.3">
                      <p:embed/>
                    </p:oleObj>
                  </mc:Choice>
                  <mc:Fallback>
                    <p:oleObj name="公式" r:id="rId43" imgW="76248" imgH="76128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1" name="Oval 35"/>
            <p:cNvSpPr>
              <a:spLocks noChangeArrowheads="1"/>
            </p:cNvSpPr>
            <p:nvPr/>
          </p:nvSpPr>
          <p:spPr bwMode="auto">
            <a:xfrm>
              <a:off x="1536" y="17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2" name="Rectangle 36"/>
            <p:cNvSpPr>
              <a:spLocks noChangeArrowheads="1"/>
            </p:cNvSpPr>
            <p:nvPr/>
          </p:nvSpPr>
          <p:spPr bwMode="auto">
            <a:xfrm>
              <a:off x="1305" y="1497"/>
              <a:ext cx="5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中心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5133" name="Rectangle 37"/>
            <p:cNvSpPr>
              <a:spLocks noChangeArrowheads="1"/>
            </p:cNvSpPr>
            <p:nvPr/>
          </p:nvSpPr>
          <p:spPr bwMode="auto">
            <a:xfrm>
              <a:off x="3377" y="1440"/>
              <a:ext cx="5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Times New Roman" pitchFamily="18" charset="0"/>
                </a:rPr>
                <a:t>中心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5134" name="Oval 38"/>
            <p:cNvSpPr>
              <a:spLocks noChangeArrowheads="1"/>
            </p:cNvSpPr>
            <p:nvPr/>
          </p:nvSpPr>
          <p:spPr bwMode="auto">
            <a:xfrm>
              <a:off x="3600" y="17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utoUpdateAnimBg="0"/>
      <p:bldP spid="169988" grpId="0" autoUpdateAnimBg="0"/>
      <p:bldP spid="169989" grpId="0" autoUpdateAnimBg="0"/>
      <p:bldP spid="16999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890588" y="692696"/>
            <a:ext cx="74866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为此需要引进另一个数字特征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用它来度量随机变量取值在其中心附近的</a:t>
            </a:r>
            <a:r>
              <a:rPr kumimoji="1" lang="zh-CN" altLang="en-US" sz="3200" b="1" dirty="0" smtClean="0">
                <a:latin typeface="Times New Roman" pitchFamily="18" charset="0"/>
              </a:rPr>
              <a:t>离散</a:t>
            </a:r>
            <a:r>
              <a:rPr kumimoji="1" lang="en-US" altLang="zh-CN" sz="3200" b="1" dirty="0" smtClean="0">
                <a:latin typeface="Times New Roman" pitchFamily="18" charset="0"/>
              </a:rPr>
              <a:t>Spread</a:t>
            </a:r>
            <a:r>
              <a:rPr kumimoji="1" lang="zh-CN" altLang="en-US" sz="3200" b="1" dirty="0" smtClean="0">
                <a:latin typeface="Times New Roman" pitchFamily="18" charset="0"/>
              </a:rPr>
              <a:t>程度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042988" y="2878684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这个数字特征就是我们要介绍的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203848" y="3645024"/>
            <a:ext cx="2722661" cy="584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 smtClean="0">
                <a:latin typeface="Times New Roman" pitchFamily="18" charset="0"/>
              </a:rPr>
              <a:t>方差</a:t>
            </a:r>
            <a:r>
              <a:rPr kumimoji="1" lang="en-US" altLang="zh-CN" sz="3200" b="1" dirty="0" smtClean="0">
                <a:latin typeface="Times New Roman" pitchFamily="18" charset="0"/>
              </a:rPr>
              <a:t>Variance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1" grpId="0" autoUpdateAnimBg="0"/>
      <p:bldP spid="17101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1979985" y="908720"/>
            <a:ext cx="624998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[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X - E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)]</a:t>
            </a:r>
            <a:r>
              <a:rPr kumimoji="1" lang="en-US" altLang="zh-CN" sz="3200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存在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则称其为随机</a:t>
            </a:r>
          </a:p>
        </p:txBody>
      </p:sp>
      <p:grpSp>
        <p:nvGrpSpPr>
          <p:cNvPr id="130088" name="Group 40"/>
          <p:cNvGrpSpPr>
            <a:grpSpLocks/>
          </p:cNvGrpSpPr>
          <p:nvPr/>
        </p:nvGrpSpPr>
        <p:grpSpPr bwMode="auto">
          <a:xfrm>
            <a:off x="754435" y="3429673"/>
            <a:ext cx="8218492" cy="1104901"/>
            <a:chOff x="902" y="2251"/>
            <a:chExt cx="5177" cy="696"/>
          </a:xfrm>
        </p:grpSpPr>
        <p:sp>
          <p:nvSpPr>
            <p:cNvPr id="7177" name="Text Box 41"/>
            <p:cNvSpPr txBox="1">
              <a:spLocks noChangeArrowheads="1"/>
            </p:cNvSpPr>
            <p:nvPr/>
          </p:nvSpPr>
          <p:spPr bwMode="auto">
            <a:xfrm>
              <a:off x="902" y="225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称</a:t>
              </a:r>
            </a:p>
          </p:txBody>
        </p:sp>
        <p:graphicFrame>
          <p:nvGraphicFramePr>
            <p:cNvPr id="7178" name="Object 42"/>
            <p:cNvGraphicFramePr>
              <a:graphicFrameLocks noChangeAspect="1"/>
            </p:cNvGraphicFramePr>
            <p:nvPr/>
          </p:nvGraphicFramePr>
          <p:xfrm>
            <a:off x="1344" y="2304"/>
            <a:ext cx="8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" name="Equation" r:id="rId4" imgW="1234440" imgH="457200" progId="Equation.3">
                    <p:embed/>
                  </p:oleObj>
                </mc:Choice>
                <mc:Fallback>
                  <p:oleObj name="Equation" r:id="rId4" imgW="1234440" imgH="45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04"/>
                          <a:ext cx="80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43"/>
            <p:cNvSpPr txBox="1">
              <a:spLocks noChangeArrowheads="1"/>
            </p:cNvSpPr>
            <p:nvPr/>
          </p:nvSpPr>
          <p:spPr bwMode="auto">
            <a:xfrm>
              <a:off x="2246" y="2268"/>
              <a:ext cx="383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为 </a:t>
              </a:r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3200" b="1" dirty="0">
                  <a:latin typeface="Times New Roman" pitchFamily="18" charset="0"/>
                  <a:ea typeface="楷体_GB2312" pitchFamily="49" charset="-122"/>
                </a:rPr>
                <a:t>均方差</a:t>
              </a: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或</a:t>
              </a:r>
              <a:r>
                <a:rPr kumimoji="1" lang="zh-CN" altLang="en-US" sz="3200" b="1" dirty="0" smtClean="0">
                  <a:latin typeface="Times New Roman" pitchFamily="18" charset="0"/>
                  <a:ea typeface="楷体_GB2312" pitchFamily="49" charset="-122"/>
                </a:rPr>
                <a:t>标准差</a:t>
              </a:r>
              <a:r>
                <a:rPr kumimoji="1" lang="en-US" altLang="zh-CN" sz="3200" dirty="0" smtClean="0">
                  <a:latin typeface="Times New Roman" pitchFamily="18" charset="0"/>
                  <a:ea typeface="楷体_GB2312" pitchFamily="49" charset="-122"/>
                </a:rPr>
                <a:t>Standard </a:t>
              </a:r>
            </a:p>
            <a:p>
              <a:pPr eaLnBrk="1" hangingPunct="1"/>
              <a:r>
                <a:rPr kumimoji="1" lang="en-US" altLang="zh-CN" sz="3200" dirty="0" smtClean="0">
                  <a:latin typeface="Times New Roman" pitchFamily="18" charset="0"/>
                  <a:ea typeface="楷体_GB2312" pitchFamily="49" charset="-122"/>
                </a:rPr>
                <a:t>Variation.</a:t>
              </a:r>
              <a:endParaRPr kumimoji="1" lang="en-US" altLang="zh-CN" sz="3200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172" name="Text Box 45"/>
          <p:cNvSpPr txBox="1">
            <a:spLocks noChangeArrowheads="1"/>
          </p:cNvSpPr>
          <p:nvPr/>
        </p:nvSpPr>
        <p:spPr bwMode="auto">
          <a:xfrm>
            <a:off x="755576" y="44624"/>
            <a:ext cx="2884123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1. </a:t>
            </a:r>
            <a:r>
              <a:rPr lang="zh-CN" altLang="en-US" dirty="0"/>
              <a:t>方差概念</a:t>
            </a:r>
          </a:p>
        </p:txBody>
      </p:sp>
      <p:sp>
        <p:nvSpPr>
          <p:cNvPr id="130095" name="Text Box 47"/>
          <p:cNvSpPr txBox="1">
            <a:spLocks noChangeArrowheads="1"/>
          </p:cNvSpPr>
          <p:nvPr/>
        </p:nvSpPr>
        <p:spPr bwMode="auto">
          <a:xfrm>
            <a:off x="827460" y="980158"/>
            <a:ext cx="1223962" cy="64135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130096" name="Text Box 48"/>
          <p:cNvSpPr txBox="1">
            <a:spLocks noChangeArrowheads="1"/>
          </p:cNvSpPr>
          <p:nvPr/>
        </p:nvSpPr>
        <p:spPr bwMode="auto">
          <a:xfrm>
            <a:off x="611560" y="2421608"/>
            <a:ext cx="710451" cy="74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即</a:t>
            </a:r>
            <a:endParaRPr kumimoji="1" lang="en-US" altLang="zh-CN" sz="32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97" name="Text Box 49"/>
          <p:cNvSpPr txBox="1">
            <a:spLocks noChangeArrowheads="1"/>
          </p:cNvSpPr>
          <p:nvPr/>
        </p:nvSpPr>
        <p:spPr bwMode="auto">
          <a:xfrm>
            <a:off x="638110" y="1629445"/>
            <a:ext cx="7993508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变量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记为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),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 err="1" smtClean="0">
                <a:latin typeface="Times New Roman" pitchFamily="18" charset="0"/>
                <a:ea typeface="楷体_GB2312" pitchFamily="49" charset="-122"/>
              </a:rPr>
              <a:t>Var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l-GR" altLang="zh-CN" sz="32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σ</a:t>
            </a:r>
            <a:r>
              <a:rPr kumimoji="1" lang="en-US" altLang="zh-CN" sz="32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3200" baseline="300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102" name="Rectangle 54"/>
          <p:cNvSpPr>
            <a:spLocks noChangeArrowheads="1"/>
          </p:cNvSpPr>
          <p:nvPr/>
        </p:nvSpPr>
        <p:spPr bwMode="auto">
          <a:xfrm>
            <a:off x="754435" y="4590529"/>
            <a:ext cx="790665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——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描述 </a:t>
            </a:r>
            <a:r>
              <a:rPr kumimoji="1" lang="en-US" altLang="zh-CN" sz="3200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的取值偏离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平均值的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平均偏离程度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01929"/>
              </p:ext>
            </p:extLst>
          </p:nvPr>
        </p:nvGraphicFramePr>
        <p:xfrm>
          <a:off x="1344985" y="2612259"/>
          <a:ext cx="7316100" cy="71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6" imgW="2857320" imgH="279360" progId="Equation.DSMT4">
                  <p:embed/>
                </p:oleObj>
              </mc:Choice>
              <mc:Fallback>
                <p:oleObj name="Equation" r:id="rId6" imgW="285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4985" y="2612259"/>
                        <a:ext cx="7316100" cy="715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7" grpId="0" autoUpdateAnimBg="0"/>
      <p:bldP spid="130095" grpId="0" animBg="1" autoUpdateAnimBg="0"/>
      <p:bldP spid="130096" grpId="0" autoUpdateAnimBg="0"/>
      <p:bldP spid="130097" grpId="0" autoUpdateAnimBg="0"/>
      <p:bldP spid="1301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52638"/>
              </p:ext>
            </p:extLst>
          </p:nvPr>
        </p:nvGraphicFramePr>
        <p:xfrm>
          <a:off x="2346325" y="2206526"/>
          <a:ext cx="449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3" imgW="4457808" imgH="441888" progId="Equation.3">
                  <p:embed/>
                </p:oleObj>
              </mc:Choice>
              <mc:Fallback>
                <p:oleObj name="Equation" r:id="rId3" imgW="4457808" imgH="44188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206526"/>
                        <a:ext cx="449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2" name="Text Box 40"/>
          <p:cNvSpPr txBox="1">
            <a:spLocks noChangeArrowheads="1"/>
          </p:cNvSpPr>
          <p:nvPr/>
        </p:nvSpPr>
        <p:spPr bwMode="auto">
          <a:xfrm>
            <a:off x="1187450" y="1412776"/>
            <a:ext cx="603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6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为离散型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，分布律为</a:t>
            </a:r>
          </a:p>
        </p:txBody>
      </p:sp>
      <p:graphicFrame>
        <p:nvGraphicFramePr>
          <p:cNvPr id="1311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80535"/>
              </p:ext>
            </p:extLst>
          </p:nvPr>
        </p:nvGraphicFramePr>
        <p:xfrm>
          <a:off x="2025650" y="2911376"/>
          <a:ext cx="495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5" imgW="4320648" imgH="952572" progId="Equation.3">
                  <p:embed/>
                </p:oleObj>
              </mc:Choice>
              <mc:Fallback>
                <p:oleObj name="Equation" r:id="rId5" imgW="4320648" imgH="95257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911376"/>
                        <a:ext cx="495300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4" name="Text Box 42"/>
          <p:cNvSpPr txBox="1">
            <a:spLocks noChangeArrowheads="1"/>
          </p:cNvSpPr>
          <p:nvPr/>
        </p:nvSpPr>
        <p:spPr bwMode="auto">
          <a:xfrm>
            <a:off x="1187450" y="4155976"/>
            <a:ext cx="735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36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为连续型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，概率密度为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311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14237"/>
              </p:ext>
            </p:extLst>
          </p:nvPr>
        </p:nvGraphicFramePr>
        <p:xfrm>
          <a:off x="2025650" y="4892576"/>
          <a:ext cx="556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7" imgW="4968216" imgH="815412" progId="Equation.3">
                  <p:embed/>
                </p:oleObj>
              </mc:Choice>
              <mc:Fallback>
                <p:oleObj name="Equation" r:id="rId7" imgW="4968216" imgH="81541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892576"/>
                        <a:ext cx="5562600" cy="1003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8" name="Rectangle 46"/>
          <p:cNvSpPr>
            <a:spLocks noChangeArrowheads="1"/>
          </p:cNvSpPr>
          <p:nvPr/>
        </p:nvSpPr>
        <p:spPr bwMode="auto">
          <a:xfrm>
            <a:off x="1256254" y="135380"/>
            <a:ext cx="6840487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由定义知，方差是随机变量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 smtClean="0">
                <a:latin typeface="Times New Roman" pitchFamily="18" charset="0"/>
              </a:rPr>
              <a:t>的函数</a:t>
            </a:r>
            <a:r>
              <a:rPr kumimoji="1" lang="en-US" altLang="zh-CN" sz="3200" b="1" i="1" dirty="0">
                <a:latin typeface="Times New Roman" pitchFamily="18" charset="0"/>
              </a:rPr>
              <a:t>g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)=[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-</a:t>
            </a:r>
            <a:r>
              <a:rPr kumimoji="1" lang="en-US" altLang="zh-CN" sz="3200" b="1" i="1" dirty="0">
                <a:latin typeface="Times New Roman" pitchFamily="18" charset="0"/>
              </a:rPr>
              <a:t>E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)]</a:t>
            </a:r>
            <a:r>
              <a:rPr kumimoji="1" lang="en-US" altLang="zh-CN" sz="3200" b="1" baseline="30000" dirty="0">
                <a:latin typeface="Times New Roman" pitchFamily="18" charset="0"/>
              </a:rPr>
              <a:t>2</a:t>
            </a:r>
            <a:r>
              <a:rPr kumimoji="1" lang="zh-CN" altLang="zh-CN" sz="3200" b="1" dirty="0">
                <a:latin typeface="Times New Roman" pitchFamily="18" charset="0"/>
              </a:rPr>
              <a:t>的</a:t>
            </a:r>
            <a:r>
              <a:rPr kumimoji="1" lang="zh-CN" altLang="en-US" sz="3200" b="1" dirty="0">
                <a:latin typeface="Times New Roman" pitchFamily="18" charset="0"/>
              </a:rPr>
              <a:t>数学期望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2" grpId="0" autoUpdateAnimBg="0"/>
      <p:bldP spid="131114" grpId="0" autoUpdateAnimBg="0"/>
      <p:bldP spid="1311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0126"/>
              </p:ext>
            </p:extLst>
          </p:nvPr>
        </p:nvGraphicFramePr>
        <p:xfrm>
          <a:off x="1663677" y="950305"/>
          <a:ext cx="5354979" cy="69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3" imgW="1470744" imgH="190428" progId="Equation.3">
                  <p:embed/>
                </p:oleObj>
              </mc:Choice>
              <mc:Fallback>
                <p:oleObj name="Equation" r:id="rId3" imgW="1470744" imgH="1904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77" y="950305"/>
                        <a:ext cx="5354979" cy="6933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835646" y="116632"/>
            <a:ext cx="4746625" cy="57943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计算方差的一个简化公式</a:t>
            </a:r>
            <a:endParaRPr kumimoji="1" lang="zh-CN" altLang="en-US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72038" name="AutoShape 6"/>
          <p:cNvSpPr>
            <a:spLocks noChangeArrowheads="1"/>
          </p:cNvSpPr>
          <p:nvPr/>
        </p:nvSpPr>
        <p:spPr bwMode="auto">
          <a:xfrm>
            <a:off x="5723434" y="2060848"/>
            <a:ext cx="1081087" cy="647700"/>
          </a:xfrm>
          <a:prstGeom prst="wedgeRectCallout">
            <a:avLst>
              <a:gd name="adj1" fmla="val -120630"/>
              <a:gd name="adj2" fmla="val 13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展开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827584" y="2132286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zh-CN" sz="3200" b="1">
                <a:latin typeface="Times New Roman" pitchFamily="18" charset="0"/>
              </a:rPr>
              <a:t>证：</a:t>
            </a:r>
            <a:r>
              <a:rPr kumimoji="1" lang="en-US" altLang="zh-CN" sz="3200" b="1" i="1">
                <a:latin typeface="Times New Roman" pitchFamily="18" charset="0"/>
              </a:rPr>
              <a:t>D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[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-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)]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endParaRPr kumimoji="1" lang="en-US" altLang="zh-CN" sz="3200" b="1" baseline="30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483346" y="3140348"/>
            <a:ext cx="428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=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-2</a:t>
            </a:r>
            <a:r>
              <a:rPr kumimoji="1" lang="en-US" altLang="zh-CN" sz="3200" b="1" i="1">
                <a:latin typeface="Times New Roman" pitchFamily="18" charset="0"/>
              </a:rPr>
              <a:t>XE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)+[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)]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  <a:endParaRPr kumimoji="1" lang="en-US" altLang="zh-CN" sz="3200" b="1" baseline="30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411909" y="4076973"/>
            <a:ext cx="4430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=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)-2[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)]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+[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)]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endParaRPr kumimoji="1" lang="en-US" altLang="zh-CN" sz="3200" b="1" baseline="300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2411909" y="5013598"/>
            <a:ext cx="2713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=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)-[</a:t>
            </a:r>
            <a:r>
              <a:rPr kumimoji="1" lang="en-US" altLang="zh-CN" sz="3200" b="1" i="1">
                <a:latin typeface="Times New Roman" pitchFamily="18" charset="0"/>
              </a:rPr>
              <a:t>E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)]</a:t>
            </a:r>
            <a:r>
              <a:rPr kumimoji="1" lang="en-US" altLang="zh-CN" sz="3200" b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6947396" y="3716611"/>
            <a:ext cx="1728788" cy="581025"/>
          </a:xfrm>
          <a:prstGeom prst="wedgeRectCallout">
            <a:avLst>
              <a:gd name="adj1" fmla="val -91324"/>
              <a:gd name="adj2" fmla="val -24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期望性质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  <p:bldP spid="172038" grpId="0" animBg="1" autoUpdateAnimBg="0"/>
      <p:bldP spid="172039" grpId="0" autoUpdateAnimBg="0"/>
      <p:bldP spid="172040" grpId="0" autoUpdateAnimBg="0"/>
      <p:bldP spid="172041" grpId="0" autoUpdateAnimBg="0"/>
      <p:bldP spid="172042" grpId="0" autoUpdateAnimBg="0"/>
      <p:bldP spid="17204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6984776" cy="3168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731" name="Group 11"/>
          <p:cNvGrpSpPr>
            <a:grpSpLocks/>
          </p:cNvGrpSpPr>
          <p:nvPr/>
        </p:nvGrpSpPr>
        <p:grpSpPr bwMode="auto">
          <a:xfrm>
            <a:off x="2051050" y="620465"/>
            <a:ext cx="5108575" cy="1755775"/>
            <a:chOff x="744" y="934"/>
            <a:chExt cx="3218" cy="1106"/>
          </a:xfrm>
        </p:grpSpPr>
        <p:sp>
          <p:nvSpPr>
            <p:cNvPr id="10246" name="Line 12"/>
            <p:cNvSpPr>
              <a:spLocks noChangeShapeType="1"/>
            </p:cNvSpPr>
            <p:nvPr/>
          </p:nvSpPr>
          <p:spPr bwMode="auto">
            <a:xfrm>
              <a:off x="744" y="141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7" name="Line 13"/>
            <p:cNvSpPr>
              <a:spLocks noChangeShapeType="1"/>
            </p:cNvSpPr>
            <p:nvPr/>
          </p:nvSpPr>
          <p:spPr bwMode="auto">
            <a:xfrm>
              <a:off x="1596" y="9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8" name="Object 14"/>
            <p:cNvGraphicFramePr>
              <a:graphicFrameLocks noChangeAspect="1"/>
            </p:cNvGraphicFramePr>
            <p:nvPr/>
          </p:nvGraphicFramePr>
          <p:xfrm>
            <a:off x="992" y="1096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name="Equation" r:id="rId3" imgW="343008" imgH="289632" progId="Equation.3">
                    <p:embed/>
                  </p:oleObj>
                </mc:Choice>
                <mc:Fallback>
                  <p:oleObj name="Equation" r:id="rId3" imgW="343008" imgH="28963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1096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979" y="1462"/>
              <a:ext cx="3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P </a:t>
              </a:r>
            </a:p>
          </p:txBody>
        </p:sp>
        <p:sp>
          <p:nvSpPr>
            <p:cNvPr id="10250" name="Text Box 16"/>
            <p:cNvSpPr txBox="1">
              <a:spLocks noChangeArrowheads="1"/>
            </p:cNvSpPr>
            <p:nvPr/>
          </p:nvSpPr>
          <p:spPr bwMode="auto">
            <a:xfrm>
              <a:off x="1874" y="934"/>
              <a:ext cx="20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>
                  <a:latin typeface="宋体" pitchFamily="2" charset="-122"/>
                </a:rPr>
                <a:t>-</a:t>
              </a: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1        0        1</a:t>
              </a:r>
            </a:p>
          </p:txBody>
        </p:sp>
        <p:sp>
          <p:nvSpPr>
            <p:cNvPr id="10251" name="Text Box 17"/>
            <p:cNvSpPr txBox="1">
              <a:spLocks noChangeArrowheads="1"/>
            </p:cNvSpPr>
            <p:nvPr/>
          </p:nvSpPr>
          <p:spPr bwMode="auto">
            <a:xfrm>
              <a:off x="1766" y="1462"/>
              <a:ext cx="21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 0.1     0.8     0.1</a:t>
              </a:r>
            </a:p>
          </p:txBody>
        </p:sp>
      </p:grpSp>
      <p:graphicFrame>
        <p:nvGraphicFramePr>
          <p:cNvPr id="1587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6915"/>
              </p:ext>
            </p:extLst>
          </p:nvPr>
        </p:nvGraphicFramePr>
        <p:xfrm>
          <a:off x="2268538" y="2565152"/>
          <a:ext cx="1584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公式" r:id="rId5" imgW="533304" imgH="175332" progId="Equation.3">
                  <p:embed/>
                </p:oleObj>
              </mc:Choice>
              <mc:Fallback>
                <p:oleObj name="公式" r:id="rId5" imgW="533304" imgH="17533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65152"/>
                        <a:ext cx="1584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1116013" y="67285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例</a:t>
            </a:r>
          </a:p>
        </p:txBody>
      </p:sp>
      <p:graphicFrame>
        <p:nvGraphicFramePr>
          <p:cNvPr id="1587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39452"/>
              </p:ext>
            </p:extLst>
          </p:nvPr>
        </p:nvGraphicFramePr>
        <p:xfrm>
          <a:off x="1547813" y="3573215"/>
          <a:ext cx="59055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公式" r:id="rId7" imgW="2019384" imgH="662940" progId="Equation.3">
                  <p:embed/>
                </p:oleObj>
              </mc:Choice>
              <mc:Fallback>
                <p:oleObj name="公式" r:id="rId7" imgW="2019384" imgH="6629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3215"/>
                        <a:ext cx="590550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272808" cy="2518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48377"/>
              </p:ext>
            </p:extLst>
          </p:nvPr>
        </p:nvGraphicFramePr>
        <p:xfrm>
          <a:off x="2339975" y="981150"/>
          <a:ext cx="40322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公式" r:id="rId3" imgW="1511300" imgH="457200" progId="Equation.3">
                  <p:embed/>
                </p:oleObj>
              </mc:Choice>
              <mc:Fallback>
                <p:oleObj name="公式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81150"/>
                        <a:ext cx="40322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59505"/>
              </p:ext>
            </p:extLst>
          </p:nvPr>
        </p:nvGraphicFramePr>
        <p:xfrm>
          <a:off x="1403350" y="2636912"/>
          <a:ext cx="70564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公式" r:id="rId5" imgW="2717800" imgH="749300" progId="Equation.3">
                  <p:embed/>
                </p:oleObj>
              </mc:Choice>
              <mc:Fallback>
                <p:oleObj name="公式" r:id="rId5" imgW="27178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912"/>
                        <a:ext cx="7056438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803634"/>
              </p:ext>
            </p:extLst>
          </p:nvPr>
        </p:nvGraphicFramePr>
        <p:xfrm>
          <a:off x="1979613" y="4653037"/>
          <a:ext cx="51133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公式" r:id="rId7" imgW="1905000" imgH="393700" progId="Equation.3">
                  <p:embed/>
                </p:oleObj>
              </mc:Choice>
              <mc:Fallback>
                <p:oleObj name="公式" r:id="rId7" imgW="1905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3037"/>
                        <a:ext cx="51133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258888" y="260425"/>
            <a:ext cx="545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 设随机变量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的密度函数为</a:t>
            </a:r>
            <a:endParaRPr lang="zh-CN" altLang="en-US" sz="3200">
              <a:latin typeface="Arial" pitchFamily="34" charset="0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1331640" y="1997150"/>
            <a:ext cx="1706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zh-CN" sz="3200" dirty="0">
              <a:latin typeface="Arial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3214688" y="4151387"/>
            <a:ext cx="228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/>
              <a:t> </a:t>
            </a:r>
            <a:endParaRPr lang="en-US" altLang="zh-CN" sz="24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1213</TotalTime>
  <Words>738</Words>
  <Application>Microsoft Office PowerPoint</Application>
  <PresentationFormat>全屏显示(4:3)</PresentationFormat>
  <Paragraphs>119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ps</vt:lpstr>
      <vt:lpstr>公式</vt:lpstr>
      <vt:lpstr>Equation</vt:lpstr>
      <vt:lpstr>§4.2  方差Variance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131</cp:revision>
  <cp:lastPrinted>1601-01-01T00:00:00Z</cp:lastPrinted>
  <dcterms:created xsi:type="dcterms:W3CDTF">2006-12-31T12:51:38Z</dcterms:created>
  <dcterms:modified xsi:type="dcterms:W3CDTF">2019-10-28T05:01:57Z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