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31"/>
  </p:notesMasterIdLst>
  <p:sldIdLst>
    <p:sldId id="258" r:id="rId2"/>
    <p:sldId id="259" r:id="rId3"/>
    <p:sldId id="257" r:id="rId4"/>
    <p:sldId id="296" r:id="rId5"/>
    <p:sldId id="291" r:id="rId6"/>
    <p:sldId id="292" r:id="rId7"/>
    <p:sldId id="276" r:id="rId8"/>
    <p:sldId id="277" r:id="rId9"/>
    <p:sldId id="262" r:id="rId10"/>
    <p:sldId id="261" r:id="rId11"/>
    <p:sldId id="263" r:id="rId12"/>
    <p:sldId id="264" r:id="rId13"/>
    <p:sldId id="265" r:id="rId14"/>
    <p:sldId id="285" r:id="rId15"/>
    <p:sldId id="286" r:id="rId16"/>
    <p:sldId id="287" r:id="rId17"/>
    <p:sldId id="267" r:id="rId18"/>
    <p:sldId id="268" r:id="rId19"/>
    <p:sldId id="269" r:id="rId20"/>
    <p:sldId id="272" r:id="rId21"/>
    <p:sldId id="271" r:id="rId22"/>
    <p:sldId id="279" r:id="rId23"/>
    <p:sldId id="280" r:id="rId24"/>
    <p:sldId id="281" r:id="rId25"/>
    <p:sldId id="300" r:id="rId26"/>
    <p:sldId id="295" r:id="rId27"/>
    <p:sldId id="297" r:id="rId28"/>
    <p:sldId id="298" r:id="rId29"/>
    <p:sldId id="299"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3333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24" autoAdjust="0"/>
    <p:restoredTop sz="83909" autoAdjust="0"/>
  </p:normalViewPr>
  <p:slideViewPr>
    <p:cSldViewPr>
      <p:cViewPr varScale="1">
        <p:scale>
          <a:sx n="90" d="100"/>
          <a:sy n="90" d="100"/>
        </p:scale>
        <p:origin x="1206" y="4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1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 Id="rId4" Type="http://schemas.openxmlformats.org/officeDocument/2006/relationships/image" Target="../media/image36.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emf"/><Relationship Id="rId1" Type="http://schemas.openxmlformats.org/officeDocument/2006/relationships/image" Target="../media/image37.emf"/><Relationship Id="rId5" Type="http://schemas.openxmlformats.org/officeDocument/2006/relationships/image" Target="../media/image41.wmf"/><Relationship Id="rId4"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 Id="rId4" Type="http://schemas.openxmlformats.org/officeDocument/2006/relationships/image" Target="../media/image6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image" Target="../media/image8.emf"/><Relationship Id="rId6" Type="http://schemas.openxmlformats.org/officeDocument/2006/relationships/image" Target="../media/image13.emf"/><Relationship Id="rId11" Type="http://schemas.openxmlformats.org/officeDocument/2006/relationships/image" Target="../media/image18.emf"/><Relationship Id="rId5" Type="http://schemas.openxmlformats.org/officeDocument/2006/relationships/image" Target="../media/image12.emf"/><Relationship Id="rId10" Type="http://schemas.openxmlformats.org/officeDocument/2006/relationships/image" Target="../media/image17.emf"/><Relationship Id="rId4" Type="http://schemas.openxmlformats.org/officeDocument/2006/relationships/image" Target="../media/image11.emf"/><Relationship Id="rId9"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5" Type="http://schemas.openxmlformats.org/officeDocument/2006/relationships/image" Target="../media/image27.wmf"/><Relationship Id="rId4"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22528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2528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2528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F2D10AD-7842-4BFE-9A97-A48BAB7E3673}" type="slidenum">
              <a:rPr lang="en-US" altLang="zh-CN"/>
              <a:pPr>
                <a:defRPr/>
              </a:pPr>
              <a:t>‹#›</a:t>
            </a:fld>
            <a:endParaRPr lang="en-US" altLang="zh-CN"/>
          </a:p>
        </p:txBody>
      </p:sp>
    </p:spTree>
    <p:extLst>
      <p:ext uri="{BB962C8B-B14F-4D97-AF65-F5344CB8AC3E}">
        <p14:creationId xmlns:p14="http://schemas.microsoft.com/office/powerpoint/2010/main" val="13555015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0FB2BB8-B5F5-40F9-8A97-C5232F163319}" type="slidenum">
              <a:rPr lang="en-US" altLang="zh-CN" smtClean="0">
                <a:latin typeface="Arial" pitchFamily="34" charset="0"/>
              </a:rPr>
              <a:pPr eaLnBrk="1" hangingPunct="1"/>
              <a:t>7</a:t>
            </a:fld>
            <a:endParaRPr lang="en-US" altLang="zh-CN" smtClean="0">
              <a:latin typeface="Arial"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itchFamily="34" charset="0"/>
              </a:rPr>
              <a:t>标准差（</a:t>
            </a:r>
            <a:r>
              <a:rPr lang="en-US" altLang="zh-CN" smtClean="0">
                <a:latin typeface="Arial" pitchFamily="34" charset="0"/>
              </a:rPr>
              <a:t>Standard Deviation</a:t>
            </a:r>
            <a:r>
              <a:rPr lang="zh-CN" altLang="en-US" smtClean="0">
                <a:latin typeface="Arial" pitchFamily="34" charset="0"/>
              </a:rPr>
              <a:t>） ，也称均方差（</a:t>
            </a:r>
            <a:r>
              <a:rPr lang="en-US" altLang="zh-CN" smtClean="0">
                <a:latin typeface="Arial" pitchFamily="34" charset="0"/>
              </a:rPr>
              <a:t>mean square error</a:t>
            </a:r>
            <a:r>
              <a:rPr lang="zh-CN" altLang="en-US" smtClean="0">
                <a:latin typeface="Arial" pitchFamily="34" charset="0"/>
              </a:rPr>
              <a:t>） </a:t>
            </a:r>
          </a:p>
        </p:txBody>
      </p:sp>
    </p:spTree>
    <p:extLst>
      <p:ext uri="{BB962C8B-B14F-4D97-AF65-F5344CB8AC3E}">
        <p14:creationId xmlns:p14="http://schemas.microsoft.com/office/powerpoint/2010/main" val="277552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周四晚</a:t>
            </a:r>
            <a:endParaRPr lang="zh-CN" altLang="en-US"/>
          </a:p>
        </p:txBody>
      </p:sp>
      <p:sp>
        <p:nvSpPr>
          <p:cNvPr id="4" name="灯片编号占位符 3"/>
          <p:cNvSpPr>
            <a:spLocks noGrp="1"/>
          </p:cNvSpPr>
          <p:nvPr>
            <p:ph type="sldNum" sz="quarter" idx="10"/>
          </p:nvPr>
        </p:nvSpPr>
        <p:spPr/>
        <p:txBody>
          <a:bodyPr/>
          <a:lstStyle/>
          <a:p>
            <a:pPr>
              <a:defRPr/>
            </a:pPr>
            <a:fld id="{AF2D10AD-7842-4BFE-9A97-A48BAB7E3673}" type="slidenum">
              <a:rPr lang="en-US" altLang="zh-CN" smtClean="0"/>
              <a:pPr>
                <a:defRPr/>
              </a:pPr>
              <a:t>25</a:t>
            </a:fld>
            <a:endParaRPr lang="en-US" altLang="zh-CN"/>
          </a:p>
        </p:txBody>
      </p:sp>
    </p:spTree>
    <p:extLst>
      <p:ext uri="{BB962C8B-B14F-4D97-AF65-F5344CB8AC3E}">
        <p14:creationId xmlns:p14="http://schemas.microsoft.com/office/powerpoint/2010/main" val="1139153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F2D10AD-7842-4BFE-9A97-A48BAB7E3673}" type="slidenum">
              <a:rPr lang="en-US" altLang="zh-CN" smtClean="0"/>
              <a:pPr>
                <a:defRPr/>
              </a:pPr>
              <a:t>26</a:t>
            </a:fld>
            <a:endParaRPr lang="en-US" altLang="zh-CN"/>
          </a:p>
        </p:txBody>
      </p:sp>
    </p:spTree>
    <p:extLst>
      <p:ext uri="{BB962C8B-B14F-4D97-AF65-F5344CB8AC3E}">
        <p14:creationId xmlns:p14="http://schemas.microsoft.com/office/powerpoint/2010/main" val="2769373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2F96712-9688-4148-9C3D-7460228913C5}" type="slidenum">
              <a:rPr lang="zh-CN" altLang="en-US" smtClean="0"/>
              <a:pPr>
                <a:defRPr/>
              </a:pPr>
              <a:t>28</a:t>
            </a:fld>
            <a:endParaRPr lang="en-US" altLang="zh-CN"/>
          </a:p>
        </p:txBody>
      </p:sp>
    </p:spTree>
    <p:extLst>
      <p:ext uri="{BB962C8B-B14F-4D97-AF65-F5344CB8AC3E}">
        <p14:creationId xmlns:p14="http://schemas.microsoft.com/office/powerpoint/2010/main" val="1873800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3.4</a:t>
            </a:r>
            <a:r>
              <a:rPr lang="zh-CN" altLang="en-US" dirty="0" smtClean="0"/>
              <a:t>在</a:t>
            </a:r>
            <a:r>
              <a:rPr lang="en-US" altLang="zh-CN" dirty="0" smtClean="0"/>
              <a:t>X</a:t>
            </a:r>
            <a:r>
              <a:rPr lang="zh-CN" altLang="en-US" dirty="0" smtClean="0"/>
              <a:t>、</a:t>
            </a:r>
            <a:r>
              <a:rPr lang="en-US" altLang="zh-CN" dirty="0" smtClean="0"/>
              <a:t>Y</a:t>
            </a:r>
            <a:r>
              <a:rPr lang="zh-CN" altLang="en-US" dirty="0" smtClean="0"/>
              <a:t>独立的情况下，重新审视</a:t>
            </a:r>
            <a:r>
              <a:rPr lang="en-US" altLang="zh-CN" dirty="0" smtClean="0"/>
              <a:t>3.1</a:t>
            </a:r>
            <a:r>
              <a:rPr lang="zh-CN" altLang="en-US" dirty="0" smtClean="0"/>
              <a:t>与</a:t>
            </a:r>
            <a:r>
              <a:rPr lang="en-US" altLang="zh-CN" dirty="0" smtClean="0"/>
              <a:t>3.2</a:t>
            </a:r>
            <a:r>
              <a:rPr lang="zh-CN" altLang="en-US" dirty="0" smtClean="0"/>
              <a:t>的关系，</a:t>
            </a:r>
            <a:r>
              <a:rPr lang="en-US" altLang="zh-CN" dirty="0" smtClean="0"/>
              <a:t>3.2</a:t>
            </a:r>
            <a:r>
              <a:rPr lang="zh-CN" altLang="en-US" dirty="0" smtClean="0"/>
              <a:t>与</a:t>
            </a:r>
            <a:r>
              <a:rPr lang="en-US" altLang="zh-CN" dirty="0" smtClean="0"/>
              <a:t>3.3</a:t>
            </a:r>
            <a:r>
              <a:rPr lang="zh-CN" altLang="en-US" dirty="0" smtClean="0"/>
              <a:t>的关系</a:t>
            </a:r>
            <a:endParaRPr lang="en-US" altLang="zh-CN" dirty="0" smtClean="0"/>
          </a:p>
          <a:p>
            <a:r>
              <a:rPr lang="en-US" altLang="zh-CN" dirty="0" smtClean="0"/>
              <a:t>3.5</a:t>
            </a:r>
            <a:r>
              <a:rPr lang="zh-CN" altLang="en-US" dirty="0" smtClean="0"/>
              <a:t>是</a:t>
            </a:r>
            <a:r>
              <a:rPr lang="en-US" altLang="zh-CN" dirty="0" smtClean="0"/>
              <a:t>3.1</a:t>
            </a:r>
            <a:r>
              <a:rPr lang="zh-CN" altLang="en-US" dirty="0" smtClean="0"/>
              <a:t>、</a:t>
            </a:r>
            <a:r>
              <a:rPr lang="en-US" altLang="zh-CN" dirty="0" smtClean="0"/>
              <a:t>3.2</a:t>
            </a:r>
            <a:r>
              <a:rPr lang="zh-CN" altLang="en-US" dirty="0" smtClean="0"/>
              <a:t>、</a:t>
            </a:r>
            <a:r>
              <a:rPr lang="en-US" altLang="zh-CN" dirty="0" smtClean="0"/>
              <a:t>3.3</a:t>
            </a:r>
            <a:r>
              <a:rPr lang="zh-CN" altLang="en-US" dirty="0" smtClean="0"/>
              <a:t>的综合运用</a:t>
            </a:r>
            <a:endParaRPr lang="zh-CN" altLang="en-US" dirty="0"/>
          </a:p>
        </p:txBody>
      </p:sp>
      <p:sp>
        <p:nvSpPr>
          <p:cNvPr id="4" name="灯片编号占位符 3"/>
          <p:cNvSpPr>
            <a:spLocks noGrp="1"/>
          </p:cNvSpPr>
          <p:nvPr>
            <p:ph type="sldNum" sz="quarter" idx="10"/>
          </p:nvPr>
        </p:nvSpPr>
        <p:spPr/>
        <p:txBody>
          <a:bodyPr/>
          <a:lstStyle/>
          <a:p>
            <a:pPr>
              <a:defRPr/>
            </a:pPr>
            <a:fld id="{12F96712-9688-4148-9C3D-7460228913C5}" type="slidenum">
              <a:rPr lang="zh-CN" altLang="en-US" smtClean="0"/>
              <a:pPr>
                <a:defRPr/>
              </a:pPr>
              <a:t>29</a:t>
            </a:fld>
            <a:endParaRPr lang="en-US" altLang="zh-CN"/>
          </a:p>
        </p:txBody>
      </p:sp>
    </p:spTree>
    <p:extLst>
      <p:ext uri="{BB962C8B-B14F-4D97-AF65-F5344CB8AC3E}">
        <p14:creationId xmlns:p14="http://schemas.microsoft.com/office/powerpoint/2010/main" val="91237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itchFamily="34" charset="0"/>
              </a:rPr>
              <a:t>未要求相同分布</a:t>
            </a:r>
            <a:endParaRPr lang="en-US" altLang="zh-CN" dirty="0" smtClean="0">
              <a:latin typeface="Arial" pitchFamily="34" charset="0"/>
            </a:endParaRPr>
          </a:p>
          <a:p>
            <a:r>
              <a:rPr lang="zh-CN" altLang="en-US" dirty="0" smtClean="0">
                <a:latin typeface="Arial" pitchFamily="34" charset="0"/>
              </a:rPr>
              <a:t>算术均值以概率收敛于数学期望</a:t>
            </a:r>
          </a:p>
        </p:txBody>
      </p:sp>
      <p:sp>
        <p:nvSpPr>
          <p:cNvPr id="297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851421CE-66A5-4CC7-892E-A68FE84BE8AC}" type="slidenum">
              <a:rPr lang="en-US" altLang="zh-CN" smtClean="0">
                <a:latin typeface="Arial" pitchFamily="34" charset="0"/>
              </a:rPr>
              <a:pPr eaLnBrk="1" hangingPunct="1"/>
              <a:t>12</a:t>
            </a:fld>
            <a:endParaRPr lang="en-US" altLang="zh-CN" smtClean="0">
              <a:latin typeface="Arial" pitchFamily="34" charset="0"/>
            </a:endParaRPr>
          </a:p>
        </p:txBody>
      </p:sp>
    </p:spTree>
    <p:extLst>
      <p:ext uri="{BB962C8B-B14F-4D97-AF65-F5344CB8AC3E}">
        <p14:creationId xmlns:p14="http://schemas.microsoft.com/office/powerpoint/2010/main" val="769689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F2D10AD-7842-4BFE-9A97-A48BAB7E3673}" type="slidenum">
              <a:rPr lang="en-US" altLang="zh-CN" smtClean="0"/>
              <a:pPr>
                <a:defRPr/>
              </a:pPr>
              <a:t>13</a:t>
            </a:fld>
            <a:endParaRPr lang="en-US" altLang="zh-CN"/>
          </a:p>
        </p:txBody>
      </p:sp>
    </p:spTree>
    <p:extLst>
      <p:ext uri="{BB962C8B-B14F-4D97-AF65-F5344CB8AC3E}">
        <p14:creationId xmlns:p14="http://schemas.microsoft.com/office/powerpoint/2010/main" val="460490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dirty="0" smtClean="0">
                <a:latin typeface="Times New Roman" pitchFamily="18" charset="0"/>
                <a:ea typeface="黑体" pitchFamily="49" charset="-122"/>
              </a:rPr>
              <a:t>平均数法则</a:t>
            </a:r>
            <a:r>
              <a:rPr kumimoji="1" lang="en-US" altLang="zh-CN" sz="1200" b="1" dirty="0" smtClean="0">
                <a:latin typeface="Times New Roman" pitchFamily="18" charset="0"/>
                <a:ea typeface="楷体_GB2312" pitchFamily="49" charset="-122"/>
              </a:rPr>
              <a:t>:</a:t>
            </a:r>
            <a:r>
              <a:rPr kumimoji="1" lang="zh-CN" altLang="en-US" sz="1200" dirty="0" smtClean="0">
                <a:latin typeface="Times New Roman" pitchFamily="18" charset="0"/>
                <a:ea typeface="楷体_GB2312" pitchFamily="49" charset="-122"/>
              </a:rPr>
              <a:t>有</a:t>
            </a:r>
            <a:r>
              <a:rPr kumimoji="1" lang="zh-CN" altLang="en-US" sz="1200" dirty="0" smtClean="0">
                <a:solidFill>
                  <a:srgbClr val="0000FF"/>
                </a:solidFill>
                <a:latin typeface="Times New Roman" pitchFamily="18" charset="0"/>
                <a:ea typeface="楷体_GB2312" pitchFamily="49" charset="-122"/>
              </a:rPr>
              <a:t>相同数学期望和方差</a:t>
            </a:r>
            <a:endParaRPr kumimoji="1" lang="zh-CN" altLang="en-US" sz="1200" dirty="0" smtClean="0">
              <a:latin typeface="Times New Roman" pitchFamily="18" charset="0"/>
              <a:ea typeface="楷体_GB2312" pitchFamily="49" charset="-122"/>
            </a:endParaRPr>
          </a:p>
        </p:txBody>
      </p:sp>
      <p:sp>
        <p:nvSpPr>
          <p:cNvPr id="4" name="灯片编号占位符 3"/>
          <p:cNvSpPr>
            <a:spLocks noGrp="1"/>
          </p:cNvSpPr>
          <p:nvPr>
            <p:ph type="sldNum" sz="quarter" idx="10"/>
          </p:nvPr>
        </p:nvSpPr>
        <p:spPr/>
        <p:txBody>
          <a:bodyPr/>
          <a:lstStyle/>
          <a:p>
            <a:pPr>
              <a:defRPr/>
            </a:pPr>
            <a:fld id="{AF2D10AD-7842-4BFE-9A97-A48BAB7E3673}" type="slidenum">
              <a:rPr lang="en-US" altLang="zh-CN" smtClean="0"/>
              <a:pPr>
                <a:defRPr/>
              </a:pPr>
              <a:t>14</a:t>
            </a:fld>
            <a:endParaRPr lang="en-US" altLang="zh-CN"/>
          </a:p>
        </p:txBody>
      </p:sp>
    </p:spTree>
    <p:extLst>
      <p:ext uri="{BB962C8B-B14F-4D97-AF65-F5344CB8AC3E}">
        <p14:creationId xmlns:p14="http://schemas.microsoft.com/office/powerpoint/2010/main" val="3442788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F2D10AD-7842-4BFE-9A97-A48BAB7E3673}" type="slidenum">
              <a:rPr lang="en-US" altLang="zh-CN" smtClean="0"/>
              <a:pPr>
                <a:defRPr/>
              </a:pPr>
              <a:t>16</a:t>
            </a:fld>
            <a:endParaRPr lang="en-US" altLang="zh-CN"/>
          </a:p>
        </p:txBody>
      </p:sp>
    </p:spTree>
    <p:extLst>
      <p:ext uri="{BB962C8B-B14F-4D97-AF65-F5344CB8AC3E}">
        <p14:creationId xmlns:p14="http://schemas.microsoft.com/office/powerpoint/2010/main" val="67296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大数定律只是说明了样本均值收敛于期望，但并没有说明 样本均值的分布</a:t>
            </a:r>
            <a:endParaRPr lang="zh-CN" altLang="en-US" dirty="0"/>
          </a:p>
        </p:txBody>
      </p:sp>
      <p:sp>
        <p:nvSpPr>
          <p:cNvPr id="4" name="灯片编号占位符 3"/>
          <p:cNvSpPr>
            <a:spLocks noGrp="1"/>
          </p:cNvSpPr>
          <p:nvPr>
            <p:ph type="sldNum" sz="quarter" idx="10"/>
          </p:nvPr>
        </p:nvSpPr>
        <p:spPr/>
        <p:txBody>
          <a:bodyPr/>
          <a:lstStyle/>
          <a:p>
            <a:pPr>
              <a:defRPr/>
            </a:pPr>
            <a:fld id="{AF2D10AD-7842-4BFE-9A97-A48BAB7E3673}" type="slidenum">
              <a:rPr lang="en-US" altLang="zh-CN" smtClean="0"/>
              <a:pPr>
                <a:defRPr/>
              </a:pPr>
              <a:t>17</a:t>
            </a:fld>
            <a:endParaRPr lang="en-US" altLang="zh-CN"/>
          </a:p>
        </p:txBody>
      </p:sp>
    </p:spTree>
    <p:extLst>
      <p:ext uri="{BB962C8B-B14F-4D97-AF65-F5344CB8AC3E}">
        <p14:creationId xmlns:p14="http://schemas.microsoft.com/office/powerpoint/2010/main" val="2960773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为什么不是</a:t>
            </a:r>
            <a:r>
              <a:rPr lang="en-US" altLang="zh-CN" dirty="0" err="1" smtClean="0"/>
              <a:t>nE</a:t>
            </a:r>
            <a:r>
              <a:rPr lang="en-US" altLang="zh-CN" dirty="0" smtClean="0"/>
              <a:t>(</a:t>
            </a:r>
            <a:r>
              <a:rPr lang="en-US" altLang="zh-CN" dirty="0" err="1" smtClean="0"/>
              <a:t>Yn</a:t>
            </a:r>
            <a:r>
              <a:rPr lang="en-US" altLang="zh-CN" dirty="0" smtClean="0"/>
              <a:t>)</a:t>
            </a:r>
            <a:r>
              <a:rPr lang="zh-CN" altLang="en-US" dirty="0" smtClean="0"/>
              <a:t>？因为</a:t>
            </a:r>
            <a:r>
              <a:rPr lang="en-US" altLang="zh-CN" dirty="0" err="1" smtClean="0"/>
              <a:t>Yn</a:t>
            </a:r>
            <a:r>
              <a:rPr lang="zh-CN" altLang="en-US" dirty="0" smtClean="0"/>
              <a:t>是多个二点分布</a:t>
            </a:r>
            <a:r>
              <a:rPr lang="en-US" altLang="zh-CN" dirty="0" smtClean="0"/>
              <a:t>Xi</a:t>
            </a:r>
            <a:r>
              <a:rPr lang="zh-CN" altLang="en-US" dirty="0" smtClean="0"/>
              <a:t>的累加，而二点分布的期望是</a:t>
            </a:r>
            <a:r>
              <a:rPr lang="en-US" altLang="zh-CN" dirty="0" smtClean="0"/>
              <a:t>E(Xi)=p</a:t>
            </a:r>
            <a:r>
              <a:rPr lang="zh-CN" altLang="en-US" dirty="0" smtClean="0"/>
              <a:t>。所以这样就和</a:t>
            </a:r>
            <a:r>
              <a:rPr kumimoji="1" lang="zh-CN" altLang="en-US" sz="1200" dirty="0" smtClean="0">
                <a:solidFill>
                  <a:srgbClr val="990033"/>
                </a:solidFill>
                <a:latin typeface="Times New Roman" pitchFamily="18" charset="0"/>
                <a:ea typeface="楷体_GB2312" pitchFamily="49" charset="-122"/>
              </a:rPr>
              <a:t>林德伯格</a:t>
            </a:r>
            <a:r>
              <a:rPr kumimoji="1" lang="en-US" altLang="zh-CN" sz="1200" dirty="0" smtClean="0">
                <a:solidFill>
                  <a:srgbClr val="990033"/>
                </a:solidFill>
                <a:latin typeface="Times New Roman" pitchFamily="18" charset="0"/>
                <a:ea typeface="楷体_GB2312" pitchFamily="49" charset="-122"/>
              </a:rPr>
              <a:t>-</a:t>
            </a:r>
            <a:r>
              <a:rPr kumimoji="1" lang="zh-CN" altLang="en-US" sz="1200" dirty="0" smtClean="0">
                <a:solidFill>
                  <a:srgbClr val="990033"/>
                </a:solidFill>
                <a:latin typeface="Times New Roman" pitchFamily="18" charset="0"/>
                <a:ea typeface="楷体_GB2312" pitchFamily="49" charset="-122"/>
              </a:rPr>
              <a:t>列维中心极限定理</a:t>
            </a:r>
            <a:r>
              <a:rPr lang="zh-CN" altLang="en-US" dirty="0" smtClean="0"/>
              <a:t>一致起来了</a:t>
            </a:r>
            <a:endParaRPr lang="zh-CN" altLang="en-US" dirty="0"/>
          </a:p>
        </p:txBody>
      </p:sp>
      <p:sp>
        <p:nvSpPr>
          <p:cNvPr id="4" name="灯片编号占位符 3"/>
          <p:cNvSpPr>
            <a:spLocks noGrp="1"/>
          </p:cNvSpPr>
          <p:nvPr>
            <p:ph type="sldNum" sz="quarter" idx="10"/>
          </p:nvPr>
        </p:nvSpPr>
        <p:spPr/>
        <p:txBody>
          <a:bodyPr/>
          <a:lstStyle/>
          <a:p>
            <a:pPr>
              <a:defRPr/>
            </a:pPr>
            <a:fld id="{AF2D10AD-7842-4BFE-9A97-A48BAB7E3673}" type="slidenum">
              <a:rPr lang="en-US" altLang="zh-CN" smtClean="0"/>
              <a:pPr>
                <a:defRPr/>
              </a:pPr>
              <a:t>20</a:t>
            </a:fld>
            <a:endParaRPr lang="en-US" altLang="zh-CN"/>
          </a:p>
        </p:txBody>
      </p:sp>
    </p:spTree>
    <p:extLst>
      <p:ext uri="{BB962C8B-B14F-4D97-AF65-F5344CB8AC3E}">
        <p14:creationId xmlns:p14="http://schemas.microsoft.com/office/powerpoint/2010/main" val="2732339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正态分布作为二项分布的近似分布</a:t>
            </a:r>
          </a:p>
        </p:txBody>
      </p:sp>
      <p:sp>
        <p:nvSpPr>
          <p:cNvPr id="307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6E0DC132-CAC5-4678-9DD2-B2D971B771A9}" type="slidenum">
              <a:rPr lang="en-US" altLang="zh-CN" smtClean="0">
                <a:latin typeface="Arial" pitchFamily="34" charset="0"/>
              </a:rPr>
              <a:pPr eaLnBrk="1" hangingPunct="1"/>
              <a:t>21</a:t>
            </a:fld>
            <a:endParaRPr lang="en-US" altLang="zh-CN" smtClean="0">
              <a:latin typeface="Arial" pitchFamily="34" charset="0"/>
            </a:endParaRPr>
          </a:p>
        </p:txBody>
      </p:sp>
    </p:spTree>
    <p:extLst>
      <p:ext uri="{BB962C8B-B14F-4D97-AF65-F5344CB8AC3E}">
        <p14:creationId xmlns:p14="http://schemas.microsoft.com/office/powerpoint/2010/main" val="1734959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正态分布作为二项分布的近似分布</a:t>
            </a:r>
          </a:p>
        </p:txBody>
      </p:sp>
      <p:sp>
        <p:nvSpPr>
          <p:cNvPr id="317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502B17C5-220B-4C44-B730-429B5517B95E}" type="slidenum">
              <a:rPr lang="en-US" altLang="zh-CN" smtClean="0">
                <a:latin typeface="Arial" pitchFamily="34" charset="0"/>
              </a:rPr>
              <a:pPr eaLnBrk="1" hangingPunct="1"/>
              <a:t>22</a:t>
            </a:fld>
            <a:endParaRPr lang="en-US" altLang="zh-CN" smtClean="0">
              <a:latin typeface="Arial" pitchFamily="34" charset="0"/>
            </a:endParaRPr>
          </a:p>
        </p:txBody>
      </p:sp>
    </p:spTree>
    <p:extLst>
      <p:ext uri="{BB962C8B-B14F-4D97-AF65-F5344CB8AC3E}">
        <p14:creationId xmlns:p14="http://schemas.microsoft.com/office/powerpoint/2010/main" val="3686606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78D80A4D-73F0-4CEA-B53E-65D8E5A65E29}"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3672069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BE8F875-83A1-41C4-AFD9-439285844EFA}" type="slidenum">
              <a:rPr lang="en-US" altLang="zh-CN" smtClean="0">
                <a:solidFill>
                  <a:prstClr val="black">
                    <a:tint val="75000"/>
                  </a:prstClr>
                </a:solidFill>
              </a:rPr>
              <a:pPr>
                <a:defRPr/>
              </a:pPr>
              <a:t>‹#›</a:t>
            </a:fld>
            <a:endParaRPr lang="en-US" altLang="zh-CN">
              <a:solidFill>
                <a:prstClr val="black">
                  <a:tint val="75000"/>
                </a:prstClr>
              </a:solidFill>
            </a:endParaRPr>
          </a:p>
        </p:txBody>
      </p:sp>
      <p:sp>
        <p:nvSpPr>
          <p:cNvPr id="7" name="TextBox 6"/>
          <p:cNvSpPr txBox="1"/>
          <p:nvPr/>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fontAlgn="auto">
              <a:spcAft>
                <a:spcPts val="0"/>
              </a:spcAft>
            </a:pPr>
            <a:r>
              <a:rPr lang="en-US" altLang="zh-CN" sz="1200" dirty="0">
                <a:solidFill>
                  <a:prstClr val="white"/>
                </a:solidFill>
              </a:rPr>
              <a:t>     </a:t>
            </a:r>
            <a:r>
              <a:rPr lang="zh-CN" altLang="en-US" sz="1200" dirty="0">
                <a:solidFill>
                  <a:prstClr val="white"/>
                </a:solidFill>
              </a:rPr>
              <a:t>第</a:t>
            </a:r>
            <a:r>
              <a:rPr lang="en-US" altLang="zh-CN" sz="1200" dirty="0">
                <a:solidFill>
                  <a:prstClr val="white"/>
                </a:solidFill>
              </a:rPr>
              <a:t>4</a:t>
            </a:r>
            <a:r>
              <a:rPr lang="zh-CN" altLang="en-US" sz="1200" dirty="0">
                <a:solidFill>
                  <a:prstClr val="white"/>
                </a:solidFill>
              </a:rPr>
              <a:t>章 随机变量的数字特征</a:t>
            </a:r>
            <a:r>
              <a:rPr lang="en-US" altLang="zh-CN" sz="1200" dirty="0">
                <a:solidFill>
                  <a:prstClr val="white"/>
                </a:solidFill>
              </a:rPr>
              <a:t>                                                                                                                                        </a:t>
            </a:r>
            <a:r>
              <a:rPr lang="zh-CN" altLang="en-US" sz="1200" dirty="0">
                <a:solidFill>
                  <a:prstClr val="white"/>
                </a:solidFill>
              </a:rPr>
              <a:t>计算机科学与技术学院</a:t>
            </a:r>
          </a:p>
        </p:txBody>
      </p:sp>
      <p:sp>
        <p:nvSpPr>
          <p:cNvPr id="8" name="标题 1"/>
          <p:cNvSpPr txBox="1">
            <a:spLocks/>
          </p:cNvSpPr>
          <p:nvPr/>
        </p:nvSpPr>
        <p:spPr>
          <a:xfrm>
            <a:off x="0" y="17538"/>
            <a:ext cx="9144000" cy="842324"/>
          </a:xfrm>
          <a:prstGeom prst="rect">
            <a:avLst/>
          </a:prstGeom>
        </p:spPr>
        <p:style>
          <a:lnRef idx="1">
            <a:schemeClr val="accent1"/>
          </a:lnRef>
          <a:fillRef idx="3">
            <a:schemeClr val="accent1"/>
          </a:fillRef>
          <a:effectRef idx="2">
            <a:schemeClr val="accent1"/>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pPr>
            <a:endParaRPr lang="zh-CN" altLang="en-US" dirty="0">
              <a:solidFill>
                <a:prstClr val="white"/>
              </a:solidFill>
            </a:endParaRPr>
          </a:p>
        </p:txBody>
      </p:sp>
      <p:sp>
        <p:nvSpPr>
          <p:cNvPr id="9" name="灯片编号占位符 5"/>
          <p:cNvSpPr txBox="1">
            <a:spLocks/>
          </p:cNvSpPr>
          <p:nvPr/>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8DF23776-A7A3-40CC-A908-6FD92DB23DA5}" type="slidenum">
              <a:rPr lang="zh-CN" altLang="en-US" smtClean="0">
                <a:solidFill>
                  <a:prstClr val="white"/>
                </a:solidFill>
              </a:rPr>
              <a:pPr fontAlgn="auto">
                <a:spcBef>
                  <a:spcPts val="0"/>
                </a:spcBef>
                <a:spcAft>
                  <a:spcPts val="0"/>
                </a:spcAft>
              </a:pPr>
              <a:t>‹#›</a:t>
            </a:fld>
            <a:endParaRPr lang="zh-CN" altLang="en-US" dirty="0">
              <a:solidFill>
                <a:prstClr val="white"/>
              </a:solidFill>
            </a:endParaRPr>
          </a:p>
        </p:txBody>
      </p:sp>
      <p:sp>
        <p:nvSpPr>
          <p:cNvPr id="10" name="标题占位符 1"/>
          <p:cNvSpPr>
            <a:spLocks noGrp="1"/>
          </p:cNvSpPr>
          <p:nvPr>
            <p:ph type="title"/>
          </p:nvPr>
        </p:nvSpPr>
        <p:spPr>
          <a:xfrm>
            <a:off x="457200" y="95897"/>
            <a:ext cx="8229600" cy="706090"/>
          </a:xfrm>
          <a:prstGeom prst="rect">
            <a:avLst/>
          </a:prstGeom>
        </p:spPr>
        <p:txBody>
          <a:bodyPr vert="horz" lIns="91440" tIns="45720" rIns="91440" bIns="45720" rtlCol="0" anchor="ctr">
            <a:normAutofit/>
          </a:bodyPr>
          <a:lstStyle>
            <a:lvl1pPr>
              <a:defRPr sz="4000" b="1" baseline="0">
                <a:solidFill>
                  <a:schemeClr val="bg1"/>
                </a:solidFill>
                <a:latin typeface="Times New Roman" panose="02020603050405020304" pitchFamily="18" charset="0"/>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2754572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BE8F875-83A1-41C4-AFD9-439285844EFA}" type="slidenum">
              <a:rPr lang="en-US" altLang="zh-CN" smtClean="0">
                <a:solidFill>
                  <a:prstClr val="black">
                    <a:tint val="75000"/>
                  </a:prstClr>
                </a:solidFill>
              </a:rPr>
              <a:pPr>
                <a:defRPr/>
              </a:pPr>
              <a:t>‹#›</a:t>
            </a:fld>
            <a:endParaRPr lang="en-US" altLang="zh-CN">
              <a:solidFill>
                <a:prstClr val="black">
                  <a:tint val="75000"/>
                </a:prstClr>
              </a:solidFill>
            </a:endParaRPr>
          </a:p>
        </p:txBody>
      </p:sp>
      <p:sp>
        <p:nvSpPr>
          <p:cNvPr id="7" name="TextBox 6"/>
          <p:cNvSpPr txBox="1"/>
          <p:nvPr/>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fontAlgn="auto">
              <a:spcAft>
                <a:spcPts val="0"/>
              </a:spcAft>
            </a:pPr>
            <a:r>
              <a:rPr lang="en-US" altLang="zh-CN" sz="1200" dirty="0">
                <a:solidFill>
                  <a:prstClr val="white"/>
                </a:solidFill>
              </a:rPr>
              <a:t>     </a:t>
            </a:r>
            <a:r>
              <a:rPr lang="zh-CN" altLang="en-US" sz="1200" dirty="0">
                <a:solidFill>
                  <a:prstClr val="white"/>
                </a:solidFill>
              </a:rPr>
              <a:t>第</a:t>
            </a:r>
            <a:r>
              <a:rPr lang="en-US" altLang="zh-CN" sz="1200" dirty="0">
                <a:solidFill>
                  <a:prstClr val="white"/>
                </a:solidFill>
              </a:rPr>
              <a:t>4</a:t>
            </a:r>
            <a:r>
              <a:rPr lang="zh-CN" altLang="en-US" sz="1200" dirty="0">
                <a:solidFill>
                  <a:prstClr val="white"/>
                </a:solidFill>
              </a:rPr>
              <a:t>章 随机变量的数字特征</a:t>
            </a:r>
            <a:r>
              <a:rPr lang="en-US" altLang="zh-CN" sz="1200" dirty="0">
                <a:solidFill>
                  <a:prstClr val="white"/>
                </a:solidFill>
              </a:rPr>
              <a:t>                                                                                                                                        </a:t>
            </a:r>
            <a:r>
              <a:rPr lang="zh-CN" altLang="en-US" sz="1200" dirty="0">
                <a:solidFill>
                  <a:prstClr val="white"/>
                </a:solidFill>
              </a:rPr>
              <a:t>计算机科学与技术学院</a:t>
            </a:r>
          </a:p>
        </p:txBody>
      </p:sp>
      <p:sp>
        <p:nvSpPr>
          <p:cNvPr id="9" name="灯片编号占位符 5"/>
          <p:cNvSpPr txBox="1">
            <a:spLocks/>
          </p:cNvSpPr>
          <p:nvPr/>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8DF23776-A7A3-40CC-A908-6FD92DB23DA5}" type="slidenum">
              <a:rPr lang="zh-CN" altLang="en-US" smtClean="0">
                <a:solidFill>
                  <a:prstClr val="white"/>
                </a:solidFill>
              </a:rPr>
              <a:pPr fontAlgn="auto">
                <a:spcBef>
                  <a:spcPts val="0"/>
                </a:spcBef>
                <a:spcAft>
                  <a:spcPts val="0"/>
                </a:spcAft>
              </a:pPr>
              <a:t>‹#›</a:t>
            </a:fld>
            <a:endParaRPr lang="zh-CN" altLang="en-US" dirty="0">
              <a:solidFill>
                <a:prstClr val="white"/>
              </a:solidFill>
            </a:endParaRPr>
          </a:p>
        </p:txBody>
      </p:sp>
    </p:spTree>
    <p:extLst>
      <p:ext uri="{BB962C8B-B14F-4D97-AF65-F5344CB8AC3E}">
        <p14:creationId xmlns:p14="http://schemas.microsoft.com/office/powerpoint/2010/main" val="36583089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solidFill>
                <a:prstClr val="black">
                  <a:tint val="75000"/>
                </a:prstClr>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solidFill>
                <a:prstClr val="black">
                  <a:tint val="75000"/>
                </a:prstClr>
              </a:solidFill>
            </a:endParaRPr>
          </a:p>
        </p:txBody>
      </p:sp>
      <p:sp>
        <p:nvSpPr>
          <p:cNvPr id="4" name="Rectangle 13"/>
          <p:cNvSpPr>
            <a:spLocks noGrp="1" noChangeArrowheads="1"/>
          </p:cNvSpPr>
          <p:nvPr>
            <p:ph type="sldNum" sz="quarter" idx="12"/>
          </p:nvPr>
        </p:nvSpPr>
        <p:spPr>
          <a:ln/>
        </p:spPr>
        <p:txBody>
          <a:bodyPr/>
          <a:lstStyle>
            <a:lvl1pPr>
              <a:defRPr/>
            </a:lvl1pPr>
          </a:lstStyle>
          <a:p>
            <a:pPr>
              <a:defRPr/>
            </a:pPr>
            <a:fld id="{349AF51E-E758-4BC8-8A3E-FB55F7731DD8}"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24750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prstClr val="black">
                  <a:tint val="75000"/>
                </a:prstClr>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prstClr val="black">
                  <a:tint val="75000"/>
                </a:prstClr>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612F8D91-528C-48E1-98FD-0F67D688B347}"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90620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lvl1pPr>
              <a:defRPr/>
            </a:lvl1pPr>
          </a:lstStyle>
          <a:p>
            <a:pPr>
              <a:defRPr/>
            </a:pPr>
            <a:endParaRPr lang="zh-CN" altLang="zh-CN">
              <a:solidFill>
                <a:prstClr val="black">
                  <a:tint val="75000"/>
                </a:prstClr>
              </a:solidFill>
            </a:endParaRPr>
          </a:p>
        </p:txBody>
      </p:sp>
      <p:sp>
        <p:nvSpPr>
          <p:cNvPr id="7" name="页脚占位符 6"/>
          <p:cNvSpPr>
            <a:spLocks noGrp="1"/>
          </p:cNvSpPr>
          <p:nvPr>
            <p:ph type="ftr" sz="quarter" idx="11"/>
          </p:nvPr>
        </p:nvSpPr>
        <p:spPr/>
        <p:txBody>
          <a:bodyPr/>
          <a:lstStyle>
            <a:lvl1pPr>
              <a:defRPr/>
            </a:lvl1pPr>
          </a:lstStyle>
          <a:p>
            <a:pPr>
              <a:defRPr/>
            </a:pPr>
            <a:endParaRPr lang="zh-CN" altLang="zh-CN">
              <a:solidFill>
                <a:prstClr val="black">
                  <a:tint val="75000"/>
                </a:prstClr>
              </a:solidFill>
            </a:endParaRPr>
          </a:p>
        </p:txBody>
      </p:sp>
      <p:sp>
        <p:nvSpPr>
          <p:cNvPr id="8" name="灯片编号占位符 7"/>
          <p:cNvSpPr>
            <a:spLocks noGrp="1"/>
          </p:cNvSpPr>
          <p:nvPr>
            <p:ph type="sldNum" sz="quarter" idx="12"/>
          </p:nvPr>
        </p:nvSpPr>
        <p:spPr/>
        <p:txBody>
          <a:bodyPr/>
          <a:lstStyle>
            <a:lvl1pPr>
              <a:defRPr/>
            </a:lvl1pPr>
          </a:lstStyle>
          <a:p>
            <a:pPr>
              <a:defRPr/>
            </a:pPr>
            <a:fld id="{690AF1F0-D7F4-49AB-B38D-45D3E4973455}" type="slidenum">
              <a:rPr lang="zh-CN" altLang="en-US">
                <a:solidFill>
                  <a:prstClr val="black">
                    <a:tint val="75000"/>
                  </a:prstClr>
                </a:solidFill>
              </a:rPr>
              <a:pPr>
                <a:defRPr/>
              </a:pPr>
              <a:t>‹#›</a:t>
            </a:fld>
            <a:endParaRPr lang="en-US" sz="1800">
              <a:solidFill>
                <a:prstClr val="black">
                  <a:tint val="75000"/>
                </a:prstClr>
              </a:solidFill>
              <a:latin typeface="Arial" pitchFamily="34" charset="0"/>
              <a:ea typeface="+mn-ea"/>
            </a:endParaRPr>
          </a:p>
        </p:txBody>
      </p:sp>
    </p:spTree>
    <p:extLst>
      <p:ext uri="{BB962C8B-B14F-4D97-AF65-F5344CB8AC3E}">
        <p14:creationId xmlns:p14="http://schemas.microsoft.com/office/powerpoint/2010/main" val="1150511078"/>
      </p:ext>
    </p:extLst>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zh-CN" altLang="zh-CN"/>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8D1BF2F1-41B9-4C7E-A87F-128E36753394}" type="slidenum">
              <a:rPr lang="zh-CN" altLang="en-US"/>
              <a:pPr>
                <a:defRPr/>
              </a:pPr>
              <a:t>‹#›</a:t>
            </a:fld>
            <a:endParaRPr lang="en-US" sz="1800">
              <a:latin typeface="Arial" pitchFamily="34" charset="0"/>
              <a:ea typeface="+mn-ea"/>
            </a:endParaRPr>
          </a:p>
        </p:txBody>
      </p:sp>
    </p:spTree>
    <p:extLst>
      <p:ext uri="{BB962C8B-B14F-4D97-AF65-F5344CB8AC3E}">
        <p14:creationId xmlns:p14="http://schemas.microsoft.com/office/powerpoint/2010/main" val="3441951282"/>
      </p:ext>
    </p:extLst>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16632"/>
            <a:ext cx="8229600" cy="70609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BE8F875-83A1-41C4-AFD9-439285844EFA}"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72362476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21.emf"/><Relationship Id="rId5" Type="http://schemas.openxmlformats.org/officeDocument/2006/relationships/oleObject" Target="../embeddings/oleObject20.bin"/><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7.wmf"/><Relationship Id="rId3" Type="http://schemas.openxmlformats.org/officeDocument/2006/relationships/notesSlide" Target="../notesSlides/notesSlide2.xml"/><Relationship Id="rId7" Type="http://schemas.openxmlformats.org/officeDocument/2006/relationships/image" Target="../media/image24.emf"/><Relationship Id="rId12" Type="http://schemas.openxmlformats.org/officeDocument/2006/relationships/oleObject" Target="../embeddings/oleObject26.bin"/><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23.bin"/><Relationship Id="rId11" Type="http://schemas.openxmlformats.org/officeDocument/2006/relationships/image" Target="../media/image26.emf"/><Relationship Id="rId5" Type="http://schemas.openxmlformats.org/officeDocument/2006/relationships/image" Target="../media/image23.e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5.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4.xml"/><Relationship Id="rId7" Type="http://schemas.openxmlformats.org/officeDocument/2006/relationships/image" Target="../media/image29.wmf"/><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oleObject" Target="../embeddings/oleObject28.bin"/><Relationship Id="rId5" Type="http://schemas.openxmlformats.org/officeDocument/2006/relationships/image" Target="../media/image28.wmf"/><Relationship Id="rId4" Type="http://schemas.openxmlformats.org/officeDocument/2006/relationships/oleObject" Target="../embeddings/oleObject27.bin"/><Relationship Id="rId9" Type="http://schemas.openxmlformats.org/officeDocument/2006/relationships/image" Target="../media/image3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32.wmf"/><Relationship Id="rId5" Type="http://schemas.openxmlformats.org/officeDocument/2006/relationships/oleObject" Target="../embeddings/oleObject31.bin"/><Relationship Id="rId4" Type="http://schemas.openxmlformats.org/officeDocument/2006/relationships/image" Target="../media/image31.wmf"/></Relationships>
</file>

<file path=ppt/slides/_rels/slide16.xml.rels><?xml version="1.0" encoding="UTF-8" standalone="yes"?>
<Relationships xmlns="http://schemas.openxmlformats.org/package/2006/relationships"><Relationship Id="rId3" Type="http://schemas.openxmlformats.org/officeDocument/2006/relationships/hyperlink" Target="&#36763;&#38054;&#22823;&#25968;&#23450;&#29702;.ex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34.emf"/><Relationship Id="rId5" Type="http://schemas.openxmlformats.org/officeDocument/2006/relationships/oleObject" Target="../embeddings/oleObject33.bin"/><Relationship Id="rId10" Type="http://schemas.openxmlformats.org/officeDocument/2006/relationships/image" Target="../media/image36.emf"/><Relationship Id="rId4" Type="http://schemas.openxmlformats.org/officeDocument/2006/relationships/image" Target="../media/image33.emf"/><Relationship Id="rId9" Type="http://schemas.openxmlformats.org/officeDocument/2006/relationships/oleObject" Target="../embeddings/oleObject35.bin"/></Relationships>
</file>

<file path=ppt/slides/_rels/slide19.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1.wmf"/><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38.e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40.wmf"/><Relationship Id="rId4" Type="http://schemas.openxmlformats.org/officeDocument/2006/relationships/image" Target="../media/image37.emf"/><Relationship Id="rId9" Type="http://schemas.openxmlformats.org/officeDocument/2006/relationships/oleObject" Target="../embeddings/oleObject3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3.emf"/><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oleObject" Target="../embeddings/oleObject42.bin"/><Relationship Id="rId5" Type="http://schemas.openxmlformats.org/officeDocument/2006/relationships/image" Target="../media/image42.emf"/><Relationship Id="rId4" Type="http://schemas.openxmlformats.org/officeDocument/2006/relationships/oleObject" Target="../embeddings/oleObject4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48.wmf"/><Relationship Id="rId3" Type="http://schemas.openxmlformats.org/officeDocument/2006/relationships/notesSlide" Target="../notesSlides/notesSlide8.xml"/><Relationship Id="rId7" Type="http://schemas.openxmlformats.org/officeDocument/2006/relationships/image" Target="../media/image45.wmf"/><Relationship Id="rId12" Type="http://schemas.openxmlformats.org/officeDocument/2006/relationships/oleObject" Target="../embeddings/oleObject47.bin"/><Relationship Id="rId17" Type="http://schemas.openxmlformats.org/officeDocument/2006/relationships/image" Target="../media/image50.wmf"/><Relationship Id="rId2" Type="http://schemas.openxmlformats.org/officeDocument/2006/relationships/slideLayout" Target="../slideLayouts/slideLayout3.xml"/><Relationship Id="rId16" Type="http://schemas.openxmlformats.org/officeDocument/2006/relationships/oleObject" Target="../embeddings/oleObject49.bin"/><Relationship Id="rId1" Type="http://schemas.openxmlformats.org/officeDocument/2006/relationships/vmlDrawing" Target="../drawings/vmlDrawing14.vml"/><Relationship Id="rId6" Type="http://schemas.openxmlformats.org/officeDocument/2006/relationships/oleObject" Target="../embeddings/oleObject44.bin"/><Relationship Id="rId11" Type="http://schemas.openxmlformats.org/officeDocument/2006/relationships/image" Target="../media/image47.wmf"/><Relationship Id="rId5" Type="http://schemas.openxmlformats.org/officeDocument/2006/relationships/image" Target="../media/image44.wmf"/><Relationship Id="rId15" Type="http://schemas.openxmlformats.org/officeDocument/2006/relationships/image" Target="../media/image49.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46.wmf"/><Relationship Id="rId14" Type="http://schemas.openxmlformats.org/officeDocument/2006/relationships/oleObject" Target="../embeddings/oleObject4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15.vml"/><Relationship Id="rId5" Type="http://schemas.openxmlformats.org/officeDocument/2006/relationships/image" Target="../media/image51.emf"/><Relationship Id="rId4" Type="http://schemas.openxmlformats.org/officeDocument/2006/relationships/oleObject" Target="../embeddings/oleObject50.bin"/></Relationships>
</file>

<file path=ppt/slides/_rels/slide23.xml.rels><?xml version="1.0" encoding="UTF-8" standalone="yes"?>
<Relationships xmlns="http://schemas.openxmlformats.org/package/2006/relationships"><Relationship Id="rId8" Type="http://schemas.openxmlformats.org/officeDocument/2006/relationships/image" Target="../media/image54.emf"/><Relationship Id="rId13"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56.emf"/><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image" Target="../media/image53.e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55.emf"/><Relationship Id="rId4" Type="http://schemas.openxmlformats.org/officeDocument/2006/relationships/image" Target="../media/image52.emf"/><Relationship Id="rId9" Type="http://schemas.openxmlformats.org/officeDocument/2006/relationships/oleObject" Target="../embeddings/oleObject54.bin"/><Relationship Id="rId14" Type="http://schemas.openxmlformats.org/officeDocument/2006/relationships/image" Target="../media/image57.e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audio" Target="../media/audio1.wav"/><Relationship Id="rId7" Type="http://schemas.openxmlformats.org/officeDocument/2006/relationships/image" Target="../media/image59.emf"/><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oleObject" Target="../embeddings/oleObject58.bin"/><Relationship Id="rId11" Type="http://schemas.openxmlformats.org/officeDocument/2006/relationships/image" Target="../media/image61.emf"/><Relationship Id="rId5" Type="http://schemas.openxmlformats.org/officeDocument/2006/relationships/image" Target="../media/image58.emf"/><Relationship Id="rId10" Type="http://schemas.openxmlformats.org/officeDocument/2006/relationships/oleObject" Target="../embeddings/oleObject60.bin"/><Relationship Id="rId4" Type="http://schemas.openxmlformats.org/officeDocument/2006/relationships/oleObject" Target="../embeddings/oleObject57.bin"/><Relationship Id="rId9" Type="http://schemas.openxmlformats.org/officeDocument/2006/relationships/image" Target="../media/image60.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e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6.e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oleObject" Target="../embeddings/oleObject13.bin"/><Relationship Id="rId18" Type="http://schemas.openxmlformats.org/officeDocument/2006/relationships/image" Target="../media/image15.emf"/><Relationship Id="rId3" Type="http://schemas.openxmlformats.org/officeDocument/2006/relationships/oleObject" Target="../embeddings/oleObject8.bin"/><Relationship Id="rId21" Type="http://schemas.openxmlformats.org/officeDocument/2006/relationships/oleObject" Target="../embeddings/oleObject17.bin"/><Relationship Id="rId7" Type="http://schemas.openxmlformats.org/officeDocument/2006/relationships/oleObject" Target="../embeddings/oleObject10.bin"/><Relationship Id="rId12" Type="http://schemas.openxmlformats.org/officeDocument/2006/relationships/image" Target="../media/image12.emf"/><Relationship Id="rId17" Type="http://schemas.openxmlformats.org/officeDocument/2006/relationships/oleObject" Target="../embeddings/oleObject15.bin"/><Relationship Id="rId2" Type="http://schemas.openxmlformats.org/officeDocument/2006/relationships/slideLayout" Target="../slideLayouts/slideLayout3.xml"/><Relationship Id="rId16" Type="http://schemas.openxmlformats.org/officeDocument/2006/relationships/image" Target="../media/image14.emf"/><Relationship Id="rId20" Type="http://schemas.openxmlformats.org/officeDocument/2006/relationships/image" Target="../media/image16.emf"/><Relationship Id="rId1" Type="http://schemas.openxmlformats.org/officeDocument/2006/relationships/vmlDrawing" Target="../drawings/vmlDrawing6.vml"/><Relationship Id="rId6" Type="http://schemas.openxmlformats.org/officeDocument/2006/relationships/image" Target="../media/image9.emf"/><Relationship Id="rId11" Type="http://schemas.openxmlformats.org/officeDocument/2006/relationships/oleObject" Target="../embeddings/oleObject12.bin"/><Relationship Id="rId24" Type="http://schemas.openxmlformats.org/officeDocument/2006/relationships/image" Target="../media/image18.emf"/><Relationship Id="rId5" Type="http://schemas.openxmlformats.org/officeDocument/2006/relationships/oleObject" Target="../embeddings/oleObject9.bin"/><Relationship Id="rId15" Type="http://schemas.openxmlformats.org/officeDocument/2006/relationships/oleObject" Target="../embeddings/oleObject14.bin"/><Relationship Id="rId23" Type="http://schemas.openxmlformats.org/officeDocument/2006/relationships/oleObject" Target="../embeddings/oleObject18.bin"/><Relationship Id="rId10" Type="http://schemas.openxmlformats.org/officeDocument/2006/relationships/image" Target="../media/image11.emf"/><Relationship Id="rId19" Type="http://schemas.openxmlformats.org/officeDocument/2006/relationships/oleObject" Target="../embeddings/oleObject16.bin"/><Relationship Id="rId4" Type="http://schemas.openxmlformats.org/officeDocument/2006/relationships/image" Target="../media/image8.emf"/><Relationship Id="rId9" Type="http://schemas.openxmlformats.org/officeDocument/2006/relationships/oleObject" Target="../embeddings/oleObject11.bin"/><Relationship Id="rId14" Type="http://schemas.openxmlformats.org/officeDocument/2006/relationships/image" Target="../media/image13.emf"/><Relationship Id="rId22" Type="http://schemas.openxmlformats.org/officeDocument/2006/relationships/image" Target="../media/image17.emf"/></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ChangeArrowheads="1"/>
          </p:cNvSpPr>
          <p:nvPr/>
        </p:nvSpPr>
        <p:spPr bwMode="auto">
          <a:xfrm>
            <a:off x="539750" y="1484784"/>
            <a:ext cx="80010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120000"/>
              </a:lnSpc>
            </a:pPr>
            <a:r>
              <a:rPr kumimoji="1" lang="en-US" altLang="zh-CN" sz="3200" b="1" dirty="0">
                <a:latin typeface="Times New Roman" pitchFamily="18" charset="0"/>
              </a:rPr>
              <a:t>        </a:t>
            </a:r>
            <a:r>
              <a:rPr kumimoji="1" lang="zh-CN" altLang="en-US" sz="3200" b="1" dirty="0">
                <a:latin typeface="Times New Roman" pitchFamily="18" charset="0"/>
              </a:rPr>
              <a:t>概率论与数理统计是研究随机现象统计规律性的学科</a:t>
            </a:r>
            <a:r>
              <a:rPr kumimoji="1" lang="en-US" altLang="zh-CN" sz="3200" b="1" dirty="0">
                <a:latin typeface="Times New Roman" pitchFamily="18" charset="0"/>
              </a:rPr>
              <a:t>.  </a:t>
            </a:r>
            <a:r>
              <a:rPr kumimoji="1" lang="zh-CN" altLang="en-US" sz="3200" b="1" dirty="0">
                <a:latin typeface="Times New Roman" pitchFamily="18" charset="0"/>
              </a:rPr>
              <a:t>随机现象的规律性只有在相同的条件下进行大量重复试验时才会呈现出来</a:t>
            </a:r>
            <a:r>
              <a:rPr kumimoji="1" lang="en-US" altLang="zh-CN" sz="3200" b="1" dirty="0">
                <a:latin typeface="Times New Roman" pitchFamily="18" charset="0"/>
              </a:rPr>
              <a:t>.   </a:t>
            </a:r>
            <a:r>
              <a:rPr kumimoji="1" lang="zh-CN" altLang="en-US" sz="3200" b="1" dirty="0">
                <a:latin typeface="Times New Roman" pitchFamily="18" charset="0"/>
              </a:rPr>
              <a:t>也就是说，要从随机现象中去寻求必然的法则，应该</a:t>
            </a:r>
            <a:r>
              <a:rPr kumimoji="1" lang="zh-CN" altLang="en-US" sz="3200" b="1" dirty="0">
                <a:solidFill>
                  <a:srgbClr val="0000FF"/>
                </a:solidFill>
                <a:latin typeface="Times New Roman" pitchFamily="18" charset="0"/>
              </a:rPr>
              <a:t>研究大量随机现象</a:t>
            </a:r>
            <a:r>
              <a:rPr kumimoji="1" lang="en-US" altLang="zh-CN" sz="3200" b="1" dirty="0">
                <a:latin typeface="Times New Roman" pitchFamily="18" charset="0"/>
              </a:rPr>
              <a:t>.</a:t>
            </a:r>
          </a:p>
        </p:txBody>
      </p:sp>
      <p:sp>
        <p:nvSpPr>
          <p:cNvPr id="2" name="标题 1"/>
          <p:cNvSpPr>
            <a:spLocks noGrp="1"/>
          </p:cNvSpPr>
          <p:nvPr>
            <p:ph type="title"/>
          </p:nvPr>
        </p:nvSpPr>
        <p:spPr/>
        <p:txBody>
          <a:bodyPr>
            <a:normAutofit/>
          </a:bodyPr>
          <a:lstStyle/>
          <a:p>
            <a:r>
              <a:rPr kumimoji="1" lang="en-US" altLang="zh-CN" dirty="0"/>
              <a:t>§4.4  </a:t>
            </a:r>
            <a:r>
              <a:rPr kumimoji="1" lang="zh-CN" altLang="en-US" dirty="0">
                <a:ea typeface="楷体_GB2312" pitchFamily="49" charset="-122"/>
              </a:rPr>
              <a:t>大数定律与</a:t>
            </a:r>
            <a:r>
              <a:rPr kumimoji="1" lang="zh-CN" altLang="en-US" dirty="0" smtClean="0">
                <a:ea typeface="楷体_GB2312" pitchFamily="49" charset="-122"/>
              </a:rPr>
              <a:t>中心极限定理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09923"/>
                                        </p:tgtEl>
                                        <p:attrNameLst>
                                          <p:attrName>style.visibility</p:attrName>
                                        </p:attrNameLst>
                                      </p:cBhvr>
                                      <p:to>
                                        <p:strVal val="visible"/>
                                      </p:to>
                                    </p:set>
                                    <p:animEffect transition="in" filter="barn(outVertical)">
                                      <p:cBhvr>
                                        <p:cTn id="7" dur="500"/>
                                        <p:tgtEl>
                                          <p:spTgt spid="209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Text Box 3"/>
          <p:cNvSpPr txBox="1">
            <a:spLocks noChangeArrowheads="1"/>
          </p:cNvSpPr>
          <p:nvPr/>
        </p:nvSpPr>
        <p:spPr bwMode="auto">
          <a:xfrm>
            <a:off x="827584" y="188640"/>
            <a:ext cx="5688632" cy="646331"/>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dirty="0" smtClean="0">
                <a:latin typeface="Times New Roman" pitchFamily="18" charset="0"/>
                <a:ea typeface="黑体" pitchFamily="49" charset="-122"/>
              </a:rPr>
              <a:t>定理</a:t>
            </a:r>
            <a:r>
              <a:rPr kumimoji="1" lang="en-US" altLang="zh-CN" sz="3600" dirty="0" smtClean="0">
                <a:latin typeface="Times New Roman" pitchFamily="18" charset="0"/>
                <a:ea typeface="黑体" pitchFamily="49" charset="-122"/>
              </a:rPr>
              <a:t>4.4.2 </a:t>
            </a:r>
            <a:r>
              <a:rPr kumimoji="1" lang="zh-CN" altLang="en-US" sz="3600" dirty="0" smtClean="0">
                <a:latin typeface="Times New Roman" pitchFamily="18" charset="0"/>
                <a:ea typeface="黑体" pitchFamily="49" charset="-122"/>
              </a:rPr>
              <a:t>贝</a:t>
            </a:r>
            <a:r>
              <a:rPr kumimoji="1" lang="zh-CN" altLang="en-US" sz="3600" dirty="0">
                <a:latin typeface="Times New Roman" pitchFamily="18" charset="0"/>
                <a:ea typeface="黑体" pitchFamily="49" charset="-122"/>
              </a:rPr>
              <a:t>努里大数定律</a:t>
            </a:r>
          </a:p>
        </p:txBody>
      </p:sp>
      <p:sp>
        <p:nvSpPr>
          <p:cNvPr id="206852" name="Text Box 4"/>
          <p:cNvSpPr txBox="1">
            <a:spLocks noChangeArrowheads="1"/>
          </p:cNvSpPr>
          <p:nvPr/>
        </p:nvSpPr>
        <p:spPr bwMode="auto">
          <a:xfrm>
            <a:off x="971600" y="980728"/>
            <a:ext cx="7442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dirty="0">
                <a:latin typeface="Times New Roman" pitchFamily="18" charset="0"/>
                <a:ea typeface="楷体_GB2312" pitchFamily="49" charset="-122"/>
              </a:rPr>
              <a:t>设</a:t>
            </a:r>
            <a:r>
              <a:rPr kumimoji="1" lang="zh-CN" altLang="en-US" sz="3200" i="1" dirty="0">
                <a:latin typeface="Times New Roman" pitchFamily="18" charset="0"/>
                <a:ea typeface="楷体_GB2312" pitchFamily="49" charset="-122"/>
              </a:rPr>
              <a:t> </a:t>
            </a:r>
            <a:r>
              <a:rPr kumimoji="1" lang="en-US" altLang="zh-CN" sz="3200" i="1" dirty="0" err="1">
                <a:latin typeface="Times New Roman" pitchFamily="18" charset="0"/>
                <a:ea typeface="楷体_GB2312" pitchFamily="49" charset="-122"/>
              </a:rPr>
              <a:t>n</a:t>
            </a:r>
            <a:r>
              <a:rPr kumimoji="1" lang="en-US" altLang="zh-CN" sz="3200" i="1" baseline="-25000" dirty="0" err="1">
                <a:latin typeface="Times New Roman" pitchFamily="18" charset="0"/>
                <a:ea typeface="楷体_GB2312" pitchFamily="49" charset="-122"/>
              </a:rPr>
              <a:t>A</a:t>
            </a:r>
            <a:r>
              <a:rPr kumimoji="1" lang="en-US" altLang="zh-CN" sz="3200" i="1"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是 </a:t>
            </a:r>
            <a:r>
              <a:rPr kumimoji="1" lang="en-US" altLang="zh-CN" sz="3200" i="1" dirty="0">
                <a:latin typeface="Times New Roman" pitchFamily="18" charset="0"/>
                <a:ea typeface="楷体_GB2312" pitchFamily="49" charset="-122"/>
              </a:rPr>
              <a:t>n</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次独立重复试验中事件 </a:t>
            </a:r>
            <a:r>
              <a:rPr kumimoji="1" lang="en-US" altLang="zh-CN" sz="3200" i="1" dirty="0">
                <a:latin typeface="Times New Roman" pitchFamily="18" charset="0"/>
                <a:ea typeface="楷体_GB2312" pitchFamily="49" charset="-122"/>
              </a:rPr>
              <a:t>A </a:t>
            </a:r>
            <a:r>
              <a:rPr kumimoji="1" lang="zh-CN" altLang="en-US" sz="3200" dirty="0">
                <a:latin typeface="Times New Roman" pitchFamily="18" charset="0"/>
                <a:ea typeface="楷体_GB2312" pitchFamily="49" charset="-122"/>
              </a:rPr>
              <a:t>发生</a:t>
            </a:r>
          </a:p>
          <a:p>
            <a:pPr eaLnBrk="1" hangingPunct="1"/>
            <a:r>
              <a:rPr kumimoji="1" lang="zh-CN" altLang="en-US" sz="3200" dirty="0">
                <a:latin typeface="Times New Roman" pitchFamily="18" charset="0"/>
                <a:ea typeface="楷体_GB2312" pitchFamily="49" charset="-122"/>
              </a:rPr>
              <a:t>的次数</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p</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是每次试验中 </a:t>
            </a:r>
            <a:r>
              <a:rPr kumimoji="1" lang="en-US" altLang="zh-CN" sz="3200" i="1" dirty="0">
                <a:latin typeface="Times New Roman" pitchFamily="18" charset="0"/>
                <a:ea typeface="楷体_GB2312" pitchFamily="49" charset="-122"/>
              </a:rPr>
              <a:t>A </a:t>
            </a:r>
            <a:r>
              <a:rPr kumimoji="1" lang="zh-CN" altLang="en-US" sz="3200" dirty="0">
                <a:latin typeface="Times New Roman" pitchFamily="18" charset="0"/>
                <a:ea typeface="楷体_GB2312" pitchFamily="49" charset="-122"/>
              </a:rPr>
              <a:t>发生的概率</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则</a:t>
            </a:r>
          </a:p>
        </p:txBody>
      </p:sp>
      <p:grpSp>
        <p:nvGrpSpPr>
          <p:cNvPr id="2" name="Group 5"/>
          <p:cNvGrpSpPr>
            <a:grpSpLocks/>
          </p:cNvGrpSpPr>
          <p:nvPr/>
        </p:nvGrpSpPr>
        <p:grpSpPr bwMode="auto">
          <a:xfrm>
            <a:off x="1227584" y="2060848"/>
            <a:ext cx="1819275" cy="579438"/>
            <a:chOff x="416" y="1915"/>
            <a:chExt cx="1146" cy="365"/>
          </a:xfrm>
        </p:grpSpPr>
        <p:graphicFrame>
          <p:nvGraphicFramePr>
            <p:cNvPr id="9224" name="Object 6"/>
            <p:cNvGraphicFramePr>
              <a:graphicFrameLocks noChangeAspect="1"/>
            </p:cNvGraphicFramePr>
            <p:nvPr/>
          </p:nvGraphicFramePr>
          <p:xfrm>
            <a:off x="416" y="2036"/>
            <a:ext cx="712" cy="216"/>
          </p:xfrm>
          <a:graphic>
            <a:graphicData uri="http://schemas.openxmlformats.org/presentationml/2006/ole">
              <mc:AlternateContent xmlns:mc="http://schemas.openxmlformats.org/markup-compatibility/2006">
                <mc:Choice xmlns:v="urn:schemas-microsoft-com:vml" Requires="v">
                  <p:oleObj spid="_x0000_s9478" name="Equation" r:id="rId3" imgW="1097280" imgH="312492" progId="Equation.3">
                    <p:embed/>
                  </p:oleObj>
                </mc:Choice>
                <mc:Fallback>
                  <p:oleObj name="Equation" r:id="rId3" imgW="1097280" imgH="31249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 y="2036"/>
                          <a:ext cx="71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5" name="Text Box 7"/>
            <p:cNvSpPr txBox="1">
              <a:spLocks noChangeArrowheads="1"/>
            </p:cNvSpPr>
            <p:nvPr/>
          </p:nvSpPr>
          <p:spPr bwMode="auto">
            <a:xfrm>
              <a:off x="1190" y="1915"/>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latin typeface="Times New Roman" pitchFamily="18" charset="0"/>
                  <a:ea typeface="楷体_GB2312" pitchFamily="49" charset="-122"/>
                </a:rPr>
                <a:t>有</a:t>
              </a:r>
            </a:p>
          </p:txBody>
        </p:sp>
      </p:grpSp>
      <p:graphicFrame>
        <p:nvGraphicFramePr>
          <p:cNvPr id="206856" name="Object 8"/>
          <p:cNvGraphicFramePr>
            <a:graphicFrameLocks noChangeAspect="1"/>
          </p:cNvGraphicFramePr>
          <p:nvPr>
            <p:extLst>
              <p:ext uri="{D42A27DB-BD31-4B8C-83A1-F6EECF244321}">
                <p14:modId xmlns:p14="http://schemas.microsoft.com/office/powerpoint/2010/main" val="149911335"/>
              </p:ext>
            </p:extLst>
          </p:nvPr>
        </p:nvGraphicFramePr>
        <p:xfrm>
          <a:off x="2903984" y="2670448"/>
          <a:ext cx="3476625" cy="996950"/>
        </p:xfrm>
        <a:graphic>
          <a:graphicData uri="http://schemas.openxmlformats.org/presentationml/2006/ole">
            <mc:AlternateContent xmlns:mc="http://schemas.openxmlformats.org/markup-compatibility/2006">
              <mc:Choice xmlns:v="urn:schemas-microsoft-com:vml" Requires="v">
                <p:oleObj spid="_x0000_s9479" name="Equation" r:id="rId5" imgW="3604176" imgH="1013388" progId="Equation.3">
                  <p:embed/>
                </p:oleObj>
              </mc:Choice>
              <mc:Fallback>
                <p:oleObj name="Equation" r:id="rId5" imgW="3604176" imgH="1013388"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3984" y="2670448"/>
                        <a:ext cx="3476625"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57" name="Text Box 9"/>
          <p:cNvSpPr txBox="1">
            <a:spLocks noChangeArrowheads="1"/>
          </p:cNvSpPr>
          <p:nvPr/>
        </p:nvSpPr>
        <p:spPr bwMode="auto">
          <a:xfrm>
            <a:off x="1227584" y="3737248"/>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latin typeface="Times New Roman" pitchFamily="18" charset="0"/>
                <a:ea typeface="楷体_GB2312" pitchFamily="49" charset="-122"/>
              </a:rPr>
              <a:t>或</a:t>
            </a:r>
          </a:p>
        </p:txBody>
      </p:sp>
      <p:graphicFrame>
        <p:nvGraphicFramePr>
          <p:cNvPr id="206858" name="Object 10"/>
          <p:cNvGraphicFramePr>
            <a:graphicFrameLocks noChangeAspect="1"/>
          </p:cNvGraphicFramePr>
          <p:nvPr>
            <p:extLst>
              <p:ext uri="{D42A27DB-BD31-4B8C-83A1-F6EECF244321}">
                <p14:modId xmlns:p14="http://schemas.microsoft.com/office/powerpoint/2010/main" val="3249880110"/>
              </p:ext>
            </p:extLst>
          </p:nvPr>
        </p:nvGraphicFramePr>
        <p:xfrm>
          <a:off x="2980184" y="4118248"/>
          <a:ext cx="3429000" cy="1000125"/>
        </p:xfrm>
        <a:graphic>
          <a:graphicData uri="http://schemas.openxmlformats.org/presentationml/2006/ole">
            <mc:AlternateContent xmlns:mc="http://schemas.openxmlformats.org/markup-compatibility/2006">
              <mc:Choice xmlns:v="urn:schemas-microsoft-com:vml" Requires="v">
                <p:oleObj spid="_x0000_s9480" name="Equation" r:id="rId7" imgW="3535704" imgH="1013388" progId="Equation.3">
                  <p:embed/>
                </p:oleObj>
              </mc:Choice>
              <mc:Fallback>
                <p:oleObj name="Equation" r:id="rId7" imgW="3535704" imgH="1013388"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0184" y="4118248"/>
                        <a:ext cx="342900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Box 9"/>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6852"/>
                                        </p:tgtEl>
                                        <p:attrNameLst>
                                          <p:attrName>style.visibility</p:attrName>
                                        </p:attrNameLst>
                                      </p:cBhvr>
                                      <p:to>
                                        <p:strVal val="visible"/>
                                      </p:to>
                                    </p:set>
                                    <p:animEffect transition="in" filter="wipe(up)">
                                      <p:cBhvr>
                                        <p:cTn id="7" dur="500"/>
                                        <p:tgtEl>
                                          <p:spTgt spid="206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06856"/>
                                        </p:tgtEl>
                                        <p:attrNameLst>
                                          <p:attrName>style.visibility</p:attrName>
                                        </p:attrNameLst>
                                      </p:cBhvr>
                                      <p:to>
                                        <p:strVal val="visible"/>
                                      </p:to>
                                    </p:set>
                                    <p:animEffect transition="in" filter="wipe(up)">
                                      <p:cBhvr>
                                        <p:cTn id="17" dur="500"/>
                                        <p:tgtEl>
                                          <p:spTgt spid="2068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6857"/>
                                        </p:tgtEl>
                                        <p:attrNameLst>
                                          <p:attrName>style.visibility</p:attrName>
                                        </p:attrNameLst>
                                      </p:cBhvr>
                                      <p:to>
                                        <p:strVal val="visible"/>
                                      </p:to>
                                    </p:set>
                                    <p:animEffect transition="in" filter="wipe(up)">
                                      <p:cBhvr>
                                        <p:cTn id="22" dur="500"/>
                                        <p:tgtEl>
                                          <p:spTgt spid="2068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06858"/>
                                        </p:tgtEl>
                                        <p:attrNameLst>
                                          <p:attrName>style.visibility</p:attrName>
                                        </p:attrNameLst>
                                      </p:cBhvr>
                                      <p:to>
                                        <p:strVal val="visible"/>
                                      </p:to>
                                    </p:set>
                                    <p:animEffect transition="in" filter="wipe(up)">
                                      <p:cBhvr>
                                        <p:cTn id="27" dur="500"/>
                                        <p:tgtEl>
                                          <p:spTgt spid="206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autoUpdateAnimBg="0"/>
      <p:bldP spid="20685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755576" y="1355954"/>
            <a:ext cx="777634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just" eaLnBrk="1" hangingPunct="1"/>
            <a:r>
              <a:rPr kumimoji="1" lang="zh-CN" altLang="en-US" sz="3200" dirty="0">
                <a:latin typeface="Times New Roman" pitchFamily="18" charset="0"/>
                <a:ea typeface="楷体_GB2312" pitchFamily="49" charset="-122"/>
              </a:rPr>
              <a:t>在概率的统计定义中</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事件 </a:t>
            </a:r>
            <a:r>
              <a:rPr kumimoji="1" lang="en-US" altLang="zh-CN" sz="3200" i="1" dirty="0">
                <a:latin typeface="Times New Roman" pitchFamily="18" charset="0"/>
                <a:ea typeface="楷体_GB2312" pitchFamily="49" charset="-122"/>
              </a:rPr>
              <a:t>A</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发生的</a:t>
            </a:r>
            <a:r>
              <a:rPr kumimoji="1" lang="zh-CN" altLang="en-US" sz="3200" dirty="0" smtClean="0">
                <a:latin typeface="Times New Roman" pitchFamily="18" charset="0"/>
                <a:ea typeface="楷体_GB2312" pitchFamily="49" charset="-122"/>
              </a:rPr>
              <a:t>频率</a:t>
            </a:r>
            <a:r>
              <a:rPr kumimoji="1" lang="zh-CN" altLang="en-US" sz="3200" dirty="0" smtClean="0">
                <a:latin typeface="Arial" pitchFamily="34" charset="0"/>
                <a:ea typeface="楷体_GB2312" pitchFamily="49" charset="-122"/>
              </a:rPr>
              <a:t>“</a:t>
            </a:r>
            <a:r>
              <a:rPr kumimoji="1" lang="zh-CN" altLang="en-US" sz="3200" dirty="0" smtClean="0">
                <a:latin typeface="楷体_GB2312" pitchFamily="49" charset="-122"/>
                <a:ea typeface="楷体_GB2312" pitchFamily="49" charset="-122"/>
              </a:rPr>
              <a:t>稳定于</a:t>
            </a:r>
            <a:r>
              <a:rPr kumimoji="1" lang="zh-CN" altLang="en-US" sz="3200" dirty="0" smtClean="0">
                <a:latin typeface="Arial" pitchFamily="34" charset="0"/>
                <a:ea typeface="楷体_GB2312" pitchFamily="49" charset="-122"/>
              </a:rPr>
              <a:t>”</a:t>
            </a:r>
            <a:r>
              <a:rPr kumimoji="1" lang="zh-CN" altLang="en-US" sz="3200" dirty="0">
                <a:latin typeface="楷体_GB2312" pitchFamily="49" charset="-122"/>
                <a:ea typeface="楷体_GB2312" pitchFamily="49" charset="-122"/>
              </a:rPr>
              <a:t>事件</a:t>
            </a:r>
            <a:r>
              <a:rPr kumimoji="1" lang="en-US" altLang="zh-CN" sz="3200" i="1" dirty="0">
                <a:latin typeface="Times New Roman" pitchFamily="18" charset="0"/>
                <a:ea typeface="楷体_GB2312" pitchFamily="49" charset="-122"/>
              </a:rPr>
              <a:t>A</a:t>
            </a:r>
            <a:r>
              <a:rPr kumimoji="1" lang="zh-CN" altLang="en-US" sz="3200" dirty="0">
                <a:latin typeface="楷体_GB2312" pitchFamily="49" charset="-122"/>
                <a:ea typeface="楷体_GB2312" pitchFamily="49" charset="-122"/>
              </a:rPr>
              <a:t>在一次试验中发生的</a:t>
            </a:r>
            <a:r>
              <a:rPr kumimoji="1" lang="zh-CN" altLang="en-US" sz="3200" dirty="0" smtClean="0">
                <a:latin typeface="楷体_GB2312" pitchFamily="49" charset="-122"/>
                <a:ea typeface="楷体_GB2312" pitchFamily="49" charset="-122"/>
              </a:rPr>
              <a:t>概率</a:t>
            </a:r>
            <a:r>
              <a:rPr kumimoji="1" lang="en-US" altLang="zh-CN" sz="3200" dirty="0" smtClean="0">
                <a:latin typeface="楷体_GB2312" pitchFamily="49" charset="-122"/>
                <a:ea typeface="楷体_GB2312" pitchFamily="49" charset="-122"/>
              </a:rPr>
              <a:t>,</a:t>
            </a:r>
            <a:r>
              <a:rPr kumimoji="1" lang="zh-CN" altLang="en-US" sz="3200" dirty="0" smtClean="0">
                <a:latin typeface="楷体_GB2312" pitchFamily="49" charset="-122"/>
                <a:ea typeface="楷体_GB2312" pitchFamily="49" charset="-122"/>
              </a:rPr>
              <a:t>既任一随机事件的</a:t>
            </a:r>
            <a:r>
              <a:rPr kumimoji="1" lang="zh-CN" altLang="en-US" sz="3200" dirty="0" smtClean="0">
                <a:solidFill>
                  <a:srgbClr val="0000FF"/>
                </a:solidFill>
                <a:latin typeface="楷体_GB2312" pitchFamily="49" charset="-122"/>
                <a:ea typeface="楷体_GB2312" pitchFamily="49" charset="-122"/>
              </a:rPr>
              <a:t>频率具有稳定性</a:t>
            </a:r>
            <a:endParaRPr kumimoji="1" lang="zh-CN" altLang="en-US" sz="3200" dirty="0">
              <a:solidFill>
                <a:srgbClr val="0000FF"/>
              </a:solidFill>
              <a:latin typeface="Times New Roman" pitchFamily="18" charset="0"/>
              <a:ea typeface="楷体_GB2312" pitchFamily="49" charset="-122"/>
            </a:endParaRPr>
          </a:p>
        </p:txBody>
      </p:sp>
      <p:sp>
        <p:nvSpPr>
          <p:cNvPr id="204810" name="Text Box 10"/>
          <p:cNvSpPr txBox="1">
            <a:spLocks noChangeArrowheads="1"/>
          </p:cNvSpPr>
          <p:nvPr/>
        </p:nvSpPr>
        <p:spPr bwMode="auto">
          <a:xfrm>
            <a:off x="898451" y="3357861"/>
            <a:ext cx="76334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dirty="0">
                <a:latin typeface="Times New Roman" pitchFamily="18" charset="0"/>
                <a:ea typeface="楷体_GB2312" pitchFamily="49" charset="-122"/>
              </a:rPr>
              <a:t>在 </a:t>
            </a:r>
            <a:r>
              <a:rPr kumimoji="1" lang="en-US" altLang="zh-CN" sz="3200" i="1" dirty="0">
                <a:latin typeface="Times New Roman" pitchFamily="18" charset="0"/>
                <a:ea typeface="楷体_GB2312" pitchFamily="49" charset="-122"/>
              </a:rPr>
              <a:t>n</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足够大时</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可以用频率近似代替 </a:t>
            </a:r>
            <a:r>
              <a:rPr kumimoji="1" lang="en-US" altLang="zh-CN" sz="3200" i="1" dirty="0" smtClean="0">
                <a:latin typeface="Times New Roman" pitchFamily="18" charset="0"/>
                <a:ea typeface="楷体_GB2312" pitchFamily="49" charset="-122"/>
              </a:rPr>
              <a:t>p</a:t>
            </a:r>
            <a:r>
              <a:rPr kumimoji="1" lang="zh-CN" altLang="en-US" sz="3200" dirty="0" smtClean="0">
                <a:latin typeface="Times New Roman" pitchFamily="18" charset="0"/>
                <a:ea typeface="楷体_GB2312" pitchFamily="49" charset="-122"/>
              </a:rPr>
              <a:t>。这种</a:t>
            </a:r>
            <a:r>
              <a:rPr kumimoji="1" lang="zh-CN" altLang="en-US" sz="3200" dirty="0">
                <a:latin typeface="Times New Roman" pitchFamily="18" charset="0"/>
                <a:ea typeface="楷体_GB2312" pitchFamily="49" charset="-122"/>
              </a:rPr>
              <a:t>稳定称为</a:t>
            </a:r>
            <a:r>
              <a:rPr kumimoji="1" lang="zh-CN" altLang="en-US" sz="3200" dirty="0">
                <a:solidFill>
                  <a:srgbClr val="3333CC"/>
                </a:solidFill>
                <a:latin typeface="Times New Roman" pitchFamily="18" charset="0"/>
                <a:ea typeface="楷体_GB2312" pitchFamily="49" charset="-122"/>
              </a:rPr>
              <a:t>依概率稳定</a:t>
            </a:r>
            <a:r>
              <a:rPr kumimoji="1" lang="en-US" altLang="zh-CN" sz="3200" dirty="0">
                <a:latin typeface="Times New Roman" pitchFamily="18" charset="0"/>
                <a:ea typeface="楷体_GB2312" pitchFamily="49" charset="-122"/>
              </a:rPr>
              <a:t>.</a:t>
            </a:r>
          </a:p>
        </p:txBody>
      </p:sp>
      <p:sp>
        <p:nvSpPr>
          <p:cNvPr id="204811" name="Rectangle 11"/>
          <p:cNvSpPr>
            <a:spLocks noChangeArrowheads="1"/>
          </p:cNvSpPr>
          <p:nvPr/>
        </p:nvSpPr>
        <p:spPr bwMode="auto">
          <a:xfrm>
            <a:off x="1042914" y="260648"/>
            <a:ext cx="5689600" cy="646331"/>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b="1" dirty="0">
                <a:latin typeface="宋体" pitchFamily="2" charset="-122"/>
              </a:rPr>
              <a:t>贝努里大数定律的意义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4802"/>
                                        </p:tgtEl>
                                        <p:attrNameLst>
                                          <p:attrName>style.visibility</p:attrName>
                                        </p:attrNameLst>
                                      </p:cBhvr>
                                      <p:to>
                                        <p:strVal val="visible"/>
                                      </p:to>
                                    </p:set>
                                    <p:animEffect transition="in" filter="wipe(left)">
                                      <p:cBhvr>
                                        <p:cTn id="7" dur="500"/>
                                        <p:tgtEl>
                                          <p:spTgt spid="204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4810"/>
                                        </p:tgtEl>
                                        <p:attrNameLst>
                                          <p:attrName>style.visibility</p:attrName>
                                        </p:attrNameLst>
                                      </p:cBhvr>
                                      <p:to>
                                        <p:strVal val="visible"/>
                                      </p:to>
                                    </p:set>
                                    <p:animEffect transition="in" filter="wipe(up)">
                                      <p:cBhvr>
                                        <p:cTn id="12" dur="500"/>
                                        <p:tgtEl>
                                          <p:spTgt spid="204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autoUpdateAnimBg="0"/>
      <p:bldP spid="20481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107504" y="476672"/>
            <a:ext cx="8605514" cy="646331"/>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dirty="0" smtClean="0">
                <a:ea typeface="黑体" pitchFamily="49" charset="-122"/>
              </a:rPr>
              <a:t>定理</a:t>
            </a:r>
            <a:r>
              <a:rPr kumimoji="1" lang="en-US" altLang="zh-CN" sz="3600" dirty="0" smtClean="0">
                <a:ea typeface="黑体" pitchFamily="49" charset="-122"/>
              </a:rPr>
              <a:t>4.4.3 </a:t>
            </a:r>
            <a:r>
              <a:rPr kumimoji="1" lang="zh-CN" altLang="en-US" sz="3600" dirty="0" smtClean="0">
                <a:ea typeface="黑体" pitchFamily="49" charset="-122"/>
              </a:rPr>
              <a:t>切比雪夫</a:t>
            </a:r>
            <a:r>
              <a:rPr kumimoji="1" lang="zh-CN" altLang="en-US" sz="3600" dirty="0">
                <a:latin typeface="Times New Roman" pitchFamily="18" charset="0"/>
                <a:ea typeface="黑体" pitchFamily="49" charset="-122"/>
              </a:rPr>
              <a:t>大数定律</a:t>
            </a:r>
            <a:r>
              <a:rPr kumimoji="1" lang="en-US" altLang="zh-CN" sz="3600" dirty="0">
                <a:latin typeface="Times New Roman" pitchFamily="18" charset="0"/>
                <a:ea typeface="黑体" pitchFamily="49" charset="-122"/>
              </a:rPr>
              <a:t>(</a:t>
            </a:r>
            <a:r>
              <a:rPr kumimoji="1" lang="zh-CN" altLang="en-US" sz="3600" dirty="0">
                <a:latin typeface="Times New Roman" pitchFamily="18" charset="0"/>
                <a:ea typeface="黑体" pitchFamily="49" charset="-122"/>
              </a:rPr>
              <a:t>平均数法则</a:t>
            </a:r>
            <a:r>
              <a:rPr kumimoji="1" lang="en-US" altLang="zh-CN" sz="3600" dirty="0">
                <a:latin typeface="Times New Roman" pitchFamily="18" charset="0"/>
                <a:ea typeface="黑体" pitchFamily="49" charset="-122"/>
              </a:rPr>
              <a:t>)</a:t>
            </a:r>
          </a:p>
        </p:txBody>
      </p:sp>
      <p:sp>
        <p:nvSpPr>
          <p:cNvPr id="203780" name="Text Box 4"/>
          <p:cNvSpPr txBox="1">
            <a:spLocks noChangeArrowheads="1"/>
          </p:cNvSpPr>
          <p:nvPr/>
        </p:nvSpPr>
        <p:spPr bwMode="auto">
          <a:xfrm>
            <a:off x="864543" y="1915964"/>
            <a:ext cx="546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dirty="0">
                <a:latin typeface="Times New Roman" pitchFamily="18" charset="0"/>
                <a:ea typeface="楷体_GB2312" pitchFamily="49" charset="-122"/>
              </a:rPr>
              <a:t>且具有</a:t>
            </a:r>
            <a:r>
              <a:rPr kumimoji="1" lang="zh-CN" altLang="en-US" sz="3200" dirty="0">
                <a:solidFill>
                  <a:srgbClr val="0000FF"/>
                </a:solidFill>
                <a:latin typeface="Times New Roman" pitchFamily="18" charset="0"/>
                <a:ea typeface="楷体_GB2312" pitchFamily="49" charset="-122"/>
              </a:rPr>
              <a:t>相同的数学期望和方差</a:t>
            </a:r>
          </a:p>
        </p:txBody>
      </p:sp>
      <p:graphicFrame>
        <p:nvGraphicFramePr>
          <p:cNvPr id="203782" name="Object 6"/>
          <p:cNvGraphicFramePr>
            <a:graphicFrameLocks noChangeAspect="1"/>
          </p:cNvGraphicFramePr>
          <p:nvPr>
            <p:extLst>
              <p:ext uri="{D42A27DB-BD31-4B8C-83A1-F6EECF244321}">
                <p14:modId xmlns:p14="http://schemas.microsoft.com/office/powerpoint/2010/main" val="426550785"/>
              </p:ext>
            </p:extLst>
          </p:nvPr>
        </p:nvGraphicFramePr>
        <p:xfrm>
          <a:off x="1583680" y="2565252"/>
          <a:ext cx="5305425" cy="498475"/>
        </p:xfrm>
        <a:graphic>
          <a:graphicData uri="http://schemas.openxmlformats.org/presentationml/2006/ole">
            <mc:AlternateContent xmlns:mc="http://schemas.openxmlformats.org/markup-compatibility/2006">
              <mc:Choice xmlns:v="urn:schemas-microsoft-com:vml" Requires="v">
                <p:oleObj spid="_x0000_s12735" name="Equation" r:id="rId4" imgW="5852088" imgH="502920" progId="Equation.DSMT4">
                  <p:embed/>
                </p:oleObj>
              </mc:Choice>
              <mc:Fallback>
                <p:oleObj name="Equation" r:id="rId4" imgW="5852088" imgH="50292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3680" y="2565252"/>
                        <a:ext cx="530542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7"/>
          <p:cNvGrpSpPr>
            <a:grpSpLocks/>
          </p:cNvGrpSpPr>
          <p:nvPr/>
        </p:nvGrpSpPr>
        <p:grpSpPr bwMode="auto">
          <a:xfrm>
            <a:off x="1007418" y="3139927"/>
            <a:ext cx="2428875" cy="585787"/>
            <a:chOff x="384" y="2269"/>
            <a:chExt cx="1530" cy="343"/>
          </a:xfrm>
        </p:grpSpPr>
        <p:sp>
          <p:nvSpPr>
            <p:cNvPr id="12302" name="Text Box 8"/>
            <p:cNvSpPr txBox="1">
              <a:spLocks noChangeArrowheads="1"/>
            </p:cNvSpPr>
            <p:nvPr/>
          </p:nvSpPr>
          <p:spPr bwMode="auto">
            <a:xfrm>
              <a:off x="384" y="2272"/>
              <a:ext cx="37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latin typeface="Times New Roman" pitchFamily="18" charset="0"/>
                  <a:ea typeface="楷体_GB2312" pitchFamily="49" charset="-122"/>
                </a:rPr>
                <a:t>则</a:t>
              </a:r>
            </a:p>
          </p:txBody>
        </p:sp>
        <p:graphicFrame>
          <p:nvGraphicFramePr>
            <p:cNvPr id="12303" name="Object 9"/>
            <p:cNvGraphicFramePr>
              <a:graphicFrameLocks noChangeAspect="1"/>
            </p:cNvGraphicFramePr>
            <p:nvPr/>
          </p:nvGraphicFramePr>
          <p:xfrm>
            <a:off x="768" y="2379"/>
            <a:ext cx="712" cy="216"/>
          </p:xfrm>
          <a:graphic>
            <a:graphicData uri="http://schemas.openxmlformats.org/presentationml/2006/ole">
              <mc:AlternateContent xmlns:mc="http://schemas.openxmlformats.org/markup-compatibility/2006">
                <mc:Choice xmlns:v="urn:schemas-microsoft-com:vml" Requires="v">
                  <p:oleObj spid="_x0000_s12736" name="Equation" r:id="rId6" imgW="1097280" imgH="312492" progId="Equation.3">
                    <p:embed/>
                  </p:oleObj>
                </mc:Choice>
                <mc:Fallback>
                  <p:oleObj name="Equation" r:id="rId6" imgW="1097280" imgH="312492"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 y="2379"/>
                          <a:ext cx="71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4" name="Text Box 10"/>
            <p:cNvSpPr txBox="1">
              <a:spLocks noChangeArrowheads="1"/>
            </p:cNvSpPr>
            <p:nvPr/>
          </p:nvSpPr>
          <p:spPr bwMode="auto">
            <a:xfrm>
              <a:off x="1542" y="2269"/>
              <a:ext cx="372"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latin typeface="Times New Roman" pitchFamily="18" charset="0"/>
                  <a:ea typeface="楷体_GB2312" pitchFamily="49" charset="-122"/>
                </a:rPr>
                <a:t>有</a:t>
              </a:r>
            </a:p>
          </p:txBody>
        </p:sp>
      </p:grpSp>
      <p:graphicFrame>
        <p:nvGraphicFramePr>
          <p:cNvPr id="203787" name="Object 11"/>
          <p:cNvGraphicFramePr>
            <a:graphicFrameLocks noChangeAspect="1"/>
          </p:cNvGraphicFramePr>
          <p:nvPr>
            <p:extLst>
              <p:ext uri="{D42A27DB-BD31-4B8C-83A1-F6EECF244321}">
                <p14:modId xmlns:p14="http://schemas.microsoft.com/office/powerpoint/2010/main" val="2287931654"/>
              </p:ext>
            </p:extLst>
          </p:nvPr>
        </p:nvGraphicFramePr>
        <p:xfrm>
          <a:off x="2448868" y="3789214"/>
          <a:ext cx="4032250" cy="947738"/>
        </p:xfrm>
        <a:graphic>
          <a:graphicData uri="http://schemas.openxmlformats.org/presentationml/2006/ole">
            <mc:AlternateContent xmlns:mc="http://schemas.openxmlformats.org/markup-compatibility/2006">
              <mc:Choice xmlns:v="urn:schemas-microsoft-com:vml" Requires="v">
                <p:oleObj spid="_x0000_s12737" name="Equation" r:id="rId8" imgW="4404456" imgH="1013388" progId="Equation.DSMT4">
                  <p:embed/>
                </p:oleObj>
              </mc:Choice>
              <mc:Fallback>
                <p:oleObj name="Equation" r:id="rId8" imgW="4404456" imgH="1013388"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8868" y="3789214"/>
                        <a:ext cx="4032250"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2"/>
          <p:cNvGrpSpPr>
            <a:grpSpLocks/>
          </p:cNvGrpSpPr>
          <p:nvPr/>
        </p:nvGrpSpPr>
        <p:grpSpPr bwMode="auto">
          <a:xfrm>
            <a:off x="1151880" y="4940152"/>
            <a:ext cx="5473700" cy="865187"/>
            <a:chOff x="326" y="3404"/>
            <a:chExt cx="3546" cy="656"/>
          </a:xfrm>
        </p:grpSpPr>
        <p:sp>
          <p:nvSpPr>
            <p:cNvPr id="12300" name="Text Box 13"/>
            <p:cNvSpPr txBox="1">
              <a:spLocks noChangeArrowheads="1"/>
            </p:cNvSpPr>
            <p:nvPr/>
          </p:nvSpPr>
          <p:spPr bwMode="auto">
            <a:xfrm>
              <a:off x="326" y="3529"/>
              <a:ext cx="383"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latin typeface="Times New Roman" pitchFamily="18" charset="0"/>
                  <a:ea typeface="楷体_GB2312" pitchFamily="49" charset="-122"/>
                </a:rPr>
                <a:t>或</a:t>
              </a:r>
            </a:p>
          </p:txBody>
        </p:sp>
        <p:graphicFrame>
          <p:nvGraphicFramePr>
            <p:cNvPr id="12301" name="Object 14"/>
            <p:cNvGraphicFramePr>
              <a:graphicFrameLocks noChangeAspect="1"/>
            </p:cNvGraphicFramePr>
            <p:nvPr/>
          </p:nvGraphicFramePr>
          <p:xfrm>
            <a:off x="1128" y="3404"/>
            <a:ext cx="2744" cy="656"/>
          </p:xfrm>
          <a:graphic>
            <a:graphicData uri="http://schemas.openxmlformats.org/presentationml/2006/ole">
              <mc:AlternateContent xmlns:mc="http://schemas.openxmlformats.org/markup-compatibility/2006">
                <mc:Choice xmlns:v="urn:schemas-microsoft-com:vml" Requires="v">
                  <p:oleObj spid="_x0000_s12738" name="Equation" r:id="rId10" imgW="4328208" imgH="1013388" progId="Equation.3">
                    <p:embed/>
                  </p:oleObj>
                </mc:Choice>
                <mc:Fallback>
                  <p:oleObj name="Equation" r:id="rId10" imgW="4328208" imgH="1013388"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28" y="3404"/>
                          <a:ext cx="2744" cy="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9"/>
          <p:cNvGrpSpPr>
            <a:grpSpLocks/>
          </p:cNvGrpSpPr>
          <p:nvPr/>
        </p:nvGrpSpPr>
        <p:grpSpPr bwMode="auto">
          <a:xfrm>
            <a:off x="864543" y="1253978"/>
            <a:ext cx="7185025" cy="766763"/>
            <a:chOff x="521" y="1179"/>
            <a:chExt cx="4526" cy="483"/>
          </a:xfrm>
        </p:grpSpPr>
        <p:graphicFrame>
          <p:nvGraphicFramePr>
            <p:cNvPr id="12297" name="Object 16"/>
            <p:cNvGraphicFramePr>
              <a:graphicFrameLocks noChangeAspect="1"/>
            </p:cNvGraphicFramePr>
            <p:nvPr>
              <p:extLst>
                <p:ext uri="{D42A27DB-BD31-4B8C-83A1-F6EECF244321}">
                  <p14:modId xmlns:p14="http://schemas.microsoft.com/office/powerpoint/2010/main" val="3395903994"/>
                </p:ext>
              </p:extLst>
            </p:nvPr>
          </p:nvGraphicFramePr>
          <p:xfrm>
            <a:off x="1784" y="1179"/>
            <a:ext cx="1942" cy="483"/>
          </p:xfrm>
          <a:graphic>
            <a:graphicData uri="http://schemas.openxmlformats.org/presentationml/2006/ole">
              <mc:AlternateContent xmlns:mc="http://schemas.openxmlformats.org/markup-compatibility/2006">
                <mc:Choice xmlns:v="urn:schemas-microsoft-com:vml" Requires="v">
                  <p:oleObj spid="_x0000_s12739" name="Equation" r:id="rId12" imgW="876240" imgH="228600" progId="Equation.DSMT4">
                    <p:embed/>
                  </p:oleObj>
                </mc:Choice>
                <mc:Fallback>
                  <p:oleObj name="Equation" r:id="rId12" imgW="876240" imgH="228600" progId="Equation.DSMT4">
                    <p:embed/>
                    <p:pic>
                      <p:nvPicPr>
                        <p:cNvPr id="0" name="Object 16"/>
                        <p:cNvPicPr>
                          <a:picLocks noChangeAspect="1" noChangeArrowheads="1"/>
                        </p:cNvPicPr>
                        <p:nvPr/>
                      </p:nvPicPr>
                      <p:blipFill>
                        <a:blip r:embed="rId13"/>
                        <a:srcRect/>
                        <a:stretch>
                          <a:fillRect/>
                        </a:stretch>
                      </p:blipFill>
                      <p:spPr bwMode="auto">
                        <a:xfrm>
                          <a:off x="1784" y="1179"/>
                          <a:ext cx="1942" cy="483"/>
                        </a:xfrm>
                        <a:prstGeom prst="rect">
                          <a:avLst/>
                        </a:prstGeom>
                        <a:noFill/>
                        <a:ln>
                          <a:noFill/>
                        </a:ln>
                        <a:effectLst/>
                        <a:extLst/>
                      </p:spPr>
                    </p:pic>
                  </p:oleObj>
                </mc:Fallback>
              </mc:AlternateContent>
            </a:graphicData>
          </a:graphic>
        </p:graphicFrame>
        <p:sp>
          <p:nvSpPr>
            <p:cNvPr id="12298" name="Text Box 17"/>
            <p:cNvSpPr txBox="1">
              <a:spLocks noChangeArrowheads="1"/>
            </p:cNvSpPr>
            <p:nvPr/>
          </p:nvSpPr>
          <p:spPr bwMode="auto">
            <a:xfrm>
              <a:off x="3651" y="1207"/>
              <a:ext cx="13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FF"/>
                  </a:solidFill>
                  <a:latin typeface="Times New Roman" pitchFamily="18" charset="0"/>
                  <a:ea typeface="楷体_GB2312" pitchFamily="49" charset="-122"/>
                </a:rPr>
                <a:t>相互独立</a:t>
              </a:r>
              <a:r>
                <a:rPr kumimoji="1" lang="zh-CN" altLang="en-US" sz="3200">
                  <a:latin typeface="Times New Roman" pitchFamily="18" charset="0"/>
                  <a:ea typeface="楷体_GB2312" pitchFamily="49" charset="-122"/>
                </a:rPr>
                <a:t>，</a:t>
              </a:r>
            </a:p>
          </p:txBody>
        </p:sp>
        <p:sp>
          <p:nvSpPr>
            <p:cNvPr id="12299" name="Text Box 18"/>
            <p:cNvSpPr txBox="1">
              <a:spLocks noChangeArrowheads="1"/>
            </p:cNvSpPr>
            <p:nvPr/>
          </p:nvSpPr>
          <p:spPr bwMode="auto">
            <a:xfrm>
              <a:off x="521" y="1188"/>
              <a:ext cx="135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latin typeface="Times New Roman" pitchFamily="18" charset="0"/>
                  <a:ea typeface="楷体_GB2312" pitchFamily="49" charset="-122"/>
                </a:rPr>
                <a:t>设 </a:t>
              </a:r>
              <a:r>
                <a:rPr kumimoji="1" lang="en-US" altLang="zh-CN" sz="3200">
                  <a:latin typeface="Times New Roman" pitchFamily="18" charset="0"/>
                  <a:ea typeface="楷体_GB2312" pitchFamily="49" charset="-122"/>
                </a:rPr>
                <a:t>r.v. </a:t>
              </a:r>
              <a:r>
                <a:rPr kumimoji="1" lang="zh-CN" altLang="en-US" sz="3200">
                  <a:latin typeface="Times New Roman" pitchFamily="18" charset="0"/>
                  <a:ea typeface="楷体_GB2312" pitchFamily="49" charset="-122"/>
                </a:rPr>
                <a:t>序列</a:t>
              </a:r>
            </a:p>
          </p:txBody>
        </p:sp>
      </p:grpSp>
      <p:sp>
        <p:nvSpPr>
          <p:cNvPr id="17" name="TextBox 16"/>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3780"/>
                                        </p:tgtEl>
                                        <p:attrNameLst>
                                          <p:attrName>style.visibility</p:attrName>
                                        </p:attrNameLst>
                                      </p:cBhvr>
                                      <p:to>
                                        <p:strVal val="visible"/>
                                      </p:to>
                                    </p:set>
                                    <p:anim calcmode="lin" valueType="num">
                                      <p:cBhvr additive="base">
                                        <p:cTn id="12" dur="500" fill="hold"/>
                                        <p:tgtEl>
                                          <p:spTgt spid="203780"/>
                                        </p:tgtEl>
                                        <p:attrNameLst>
                                          <p:attrName>ppt_x</p:attrName>
                                        </p:attrNameLst>
                                      </p:cBhvr>
                                      <p:tavLst>
                                        <p:tav tm="0">
                                          <p:val>
                                            <p:strVal val="0-#ppt_w/2"/>
                                          </p:val>
                                        </p:tav>
                                        <p:tav tm="100000">
                                          <p:val>
                                            <p:strVal val="#ppt_x"/>
                                          </p:val>
                                        </p:tav>
                                      </p:tavLst>
                                    </p:anim>
                                    <p:anim calcmode="lin" valueType="num">
                                      <p:cBhvr additive="base">
                                        <p:cTn id="13" dur="500" fill="hold"/>
                                        <p:tgtEl>
                                          <p:spTgt spid="203780"/>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2" presetClass="entr" presetSubtype="1" fill="hold" nodeType="afterEffect">
                                  <p:stCondLst>
                                    <p:cond delay="0"/>
                                  </p:stCondLst>
                                  <p:childTnLst>
                                    <p:set>
                                      <p:cBhvr>
                                        <p:cTn id="16" dur="1" fill="hold">
                                          <p:stCondLst>
                                            <p:cond delay="0"/>
                                          </p:stCondLst>
                                        </p:cTn>
                                        <p:tgtEl>
                                          <p:spTgt spid="203782"/>
                                        </p:tgtEl>
                                        <p:attrNameLst>
                                          <p:attrName>style.visibility</p:attrName>
                                        </p:attrNameLst>
                                      </p:cBhvr>
                                      <p:to>
                                        <p:strVal val="visible"/>
                                      </p:to>
                                    </p:set>
                                    <p:animEffect transition="in" filter="wipe(up)">
                                      <p:cBhvr>
                                        <p:cTn id="17" dur="500"/>
                                        <p:tgtEl>
                                          <p:spTgt spid="2037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03787"/>
                                        </p:tgtEl>
                                        <p:attrNameLst>
                                          <p:attrName>style.visibility</p:attrName>
                                        </p:attrNameLst>
                                      </p:cBhvr>
                                      <p:to>
                                        <p:strVal val="visible"/>
                                      </p:to>
                                    </p:set>
                                    <p:animEffect transition="in" filter="wipe(up)">
                                      <p:cBhvr>
                                        <p:cTn id="27" dur="500"/>
                                        <p:tgtEl>
                                          <p:spTgt spid="2037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827088" y="2875701"/>
            <a:ext cx="6571030" cy="668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130000"/>
              </a:lnSpc>
            </a:pPr>
            <a:r>
              <a:rPr kumimoji="1" lang="zh-CN" altLang="en-US" sz="2800" dirty="0">
                <a:latin typeface="Times New Roman" pitchFamily="18" charset="0"/>
                <a:ea typeface="楷体_GB2312" pitchFamily="49" charset="-122"/>
              </a:rPr>
              <a:t>当</a:t>
            </a:r>
            <a:r>
              <a:rPr kumimoji="1" lang="zh-CN" altLang="en-US" sz="2800" i="1" dirty="0">
                <a:latin typeface="Times New Roman" pitchFamily="18" charset="0"/>
                <a:ea typeface="楷体_GB2312" pitchFamily="49" charset="-122"/>
              </a:rPr>
              <a:t> </a:t>
            </a:r>
            <a:r>
              <a:rPr kumimoji="1" lang="en-US" altLang="zh-CN" sz="2800" i="1" dirty="0">
                <a:latin typeface="Times New Roman" pitchFamily="18" charset="0"/>
                <a:ea typeface="楷体_GB2312" pitchFamily="49" charset="-122"/>
              </a:rPr>
              <a:t>n</a:t>
            </a:r>
            <a:r>
              <a:rPr kumimoji="1" lang="en-US" altLang="zh-CN" sz="2800" dirty="0">
                <a:latin typeface="Times New Roman" pitchFamily="18" charset="0"/>
                <a:ea typeface="楷体_GB2312" pitchFamily="49" charset="-122"/>
              </a:rPr>
              <a:t> </a:t>
            </a:r>
            <a:r>
              <a:rPr kumimoji="1" lang="zh-CN" altLang="en-US" sz="2800" dirty="0">
                <a:latin typeface="Times New Roman" pitchFamily="18" charset="0"/>
                <a:ea typeface="楷体_GB2312" pitchFamily="49" charset="-122"/>
              </a:rPr>
              <a:t>足够大时</a:t>
            </a:r>
            <a:r>
              <a:rPr kumimoji="1" lang="en-US" altLang="zh-CN" sz="2800" dirty="0">
                <a:latin typeface="Times New Roman" pitchFamily="18" charset="0"/>
                <a:ea typeface="楷体_GB2312" pitchFamily="49" charset="-122"/>
              </a:rPr>
              <a:t>, </a:t>
            </a:r>
            <a:r>
              <a:rPr kumimoji="1" lang="zh-CN" altLang="en-US" sz="2800" dirty="0">
                <a:latin typeface="Times New Roman" pitchFamily="18" charset="0"/>
                <a:ea typeface="楷体_GB2312" pitchFamily="49" charset="-122"/>
              </a:rPr>
              <a:t>算术平均值几乎是一常数</a:t>
            </a:r>
            <a:r>
              <a:rPr kumimoji="1" lang="en-US" altLang="zh-CN" sz="3200" dirty="0">
                <a:latin typeface="Times New Roman" pitchFamily="18" charset="0"/>
                <a:ea typeface="楷体_GB2312" pitchFamily="49" charset="-122"/>
              </a:rPr>
              <a:t>.</a:t>
            </a:r>
          </a:p>
        </p:txBody>
      </p:sp>
      <p:sp>
        <p:nvSpPr>
          <p:cNvPr id="202755" name="Rectangle 3"/>
          <p:cNvSpPr>
            <a:spLocks noChangeArrowheads="1"/>
          </p:cNvSpPr>
          <p:nvPr/>
        </p:nvSpPr>
        <p:spPr bwMode="auto">
          <a:xfrm>
            <a:off x="827088" y="945698"/>
            <a:ext cx="7604125" cy="171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just" eaLnBrk="1" hangingPunct="1">
              <a:lnSpc>
                <a:spcPct val="130000"/>
              </a:lnSpc>
              <a:spcBef>
                <a:spcPct val="50000"/>
              </a:spcBef>
            </a:pPr>
            <a:r>
              <a:rPr kumimoji="1" lang="zh-CN" altLang="en-US" sz="2800" dirty="0">
                <a:latin typeface="Times New Roman" pitchFamily="18" charset="0"/>
                <a:ea typeface="楷体_GB2312" pitchFamily="49" charset="-122"/>
              </a:rPr>
              <a:t>具有</a:t>
            </a:r>
            <a:r>
              <a:rPr kumimoji="1" lang="zh-CN" altLang="en-US" sz="2800" dirty="0">
                <a:solidFill>
                  <a:srgbClr val="0000FF"/>
                </a:solidFill>
                <a:latin typeface="Times New Roman" pitchFamily="18" charset="0"/>
                <a:ea typeface="楷体_GB2312" pitchFamily="49" charset="-122"/>
              </a:rPr>
              <a:t>相同数学期望和方差</a:t>
            </a:r>
            <a:r>
              <a:rPr kumimoji="1" lang="zh-CN" altLang="en-US" sz="2800" dirty="0">
                <a:latin typeface="Times New Roman" pitchFamily="18" charset="0"/>
                <a:ea typeface="楷体_GB2312" pitchFamily="49" charset="-122"/>
              </a:rPr>
              <a:t>的</a:t>
            </a:r>
            <a:r>
              <a:rPr kumimoji="1" lang="zh-CN" altLang="en-US" sz="2800" dirty="0">
                <a:solidFill>
                  <a:srgbClr val="0000FF"/>
                </a:solidFill>
                <a:latin typeface="Times New Roman" pitchFamily="18" charset="0"/>
                <a:ea typeface="楷体_GB2312" pitchFamily="49" charset="-122"/>
              </a:rPr>
              <a:t>独立</a:t>
            </a:r>
            <a:r>
              <a:rPr kumimoji="1" lang="zh-CN" altLang="en-US" sz="2800" dirty="0">
                <a:latin typeface="Times New Roman" pitchFamily="18" charset="0"/>
                <a:ea typeface="楷体_GB2312" pitchFamily="49" charset="-122"/>
              </a:rPr>
              <a:t> </a:t>
            </a:r>
            <a:r>
              <a:rPr kumimoji="1" lang="en-US" altLang="zh-CN" sz="2800" dirty="0" err="1">
                <a:latin typeface="Times New Roman" pitchFamily="18" charset="0"/>
                <a:ea typeface="楷体_GB2312" pitchFamily="49" charset="-122"/>
              </a:rPr>
              <a:t>r.v</a:t>
            </a:r>
            <a:r>
              <a:rPr kumimoji="1" lang="en-US" altLang="zh-CN" sz="2800" dirty="0">
                <a:latin typeface="Times New Roman" pitchFamily="18" charset="0"/>
                <a:ea typeface="楷体_GB2312" pitchFamily="49" charset="-122"/>
              </a:rPr>
              <a:t>.</a:t>
            </a:r>
            <a:r>
              <a:rPr kumimoji="1" lang="zh-CN" altLang="en-US" sz="2800" dirty="0">
                <a:latin typeface="Times New Roman" pitchFamily="18" charset="0"/>
                <a:ea typeface="楷体_GB2312" pitchFamily="49" charset="-122"/>
              </a:rPr>
              <a:t>序列的算术平均值依概率收敛于</a:t>
            </a:r>
            <a:r>
              <a:rPr kumimoji="1" lang="zh-CN" altLang="en-US" sz="2800" dirty="0" smtClean="0">
                <a:latin typeface="Times New Roman" pitchFamily="18" charset="0"/>
                <a:ea typeface="楷体_GB2312" pitchFamily="49" charset="-122"/>
              </a:rPr>
              <a:t>数学期望，既</a:t>
            </a:r>
            <a:r>
              <a:rPr lang="zh-CN" altLang="en-US" sz="2800" dirty="0" smtClean="0"/>
              <a:t>算术平均值与数学期望有较大偏差的可能性很小。</a:t>
            </a:r>
            <a:endParaRPr kumimoji="1" lang="en-US" altLang="zh-CN" sz="2800" dirty="0">
              <a:latin typeface="Times New Roman" pitchFamily="18" charset="0"/>
              <a:ea typeface="楷体_GB2312" pitchFamily="49" charset="-122"/>
            </a:endParaRPr>
          </a:p>
        </p:txBody>
      </p:sp>
      <p:grpSp>
        <p:nvGrpSpPr>
          <p:cNvPr id="2" name="Group 4"/>
          <p:cNvGrpSpPr>
            <a:grpSpLocks/>
          </p:cNvGrpSpPr>
          <p:nvPr/>
        </p:nvGrpSpPr>
        <p:grpSpPr bwMode="auto">
          <a:xfrm>
            <a:off x="3995738" y="3845024"/>
            <a:ext cx="1439862" cy="1600200"/>
            <a:chOff x="2160" y="3072"/>
            <a:chExt cx="816" cy="1008"/>
          </a:xfrm>
        </p:grpSpPr>
        <p:sp>
          <p:nvSpPr>
            <p:cNvPr id="13323" name="Oval 5"/>
            <p:cNvSpPr>
              <a:spLocks noChangeArrowheads="1"/>
            </p:cNvSpPr>
            <p:nvPr/>
          </p:nvSpPr>
          <p:spPr bwMode="auto">
            <a:xfrm>
              <a:off x="2160" y="3072"/>
              <a:ext cx="816" cy="1008"/>
            </a:xfrm>
            <a:prstGeom prst="ellipse">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3324" name="Text Box 6"/>
            <p:cNvSpPr txBox="1">
              <a:spLocks noChangeArrowheads="1"/>
            </p:cNvSpPr>
            <p:nvPr/>
          </p:nvSpPr>
          <p:spPr bwMode="auto">
            <a:xfrm>
              <a:off x="2236" y="3186"/>
              <a:ext cx="62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b="1">
                  <a:solidFill>
                    <a:srgbClr val="A50021"/>
                  </a:solidFill>
                  <a:latin typeface="Times New Roman" pitchFamily="18" charset="0"/>
                  <a:ea typeface="隶书" pitchFamily="49" charset="-122"/>
                </a:rPr>
                <a:t>算术</a:t>
              </a:r>
            </a:p>
            <a:p>
              <a:pPr eaLnBrk="1" hangingPunct="1"/>
              <a:r>
                <a:rPr kumimoji="1" lang="zh-CN" altLang="en-US" sz="3600" b="1">
                  <a:solidFill>
                    <a:srgbClr val="A50021"/>
                  </a:solidFill>
                  <a:latin typeface="Times New Roman" pitchFamily="18" charset="0"/>
                  <a:ea typeface="隶书" pitchFamily="49" charset="-122"/>
                </a:rPr>
                <a:t>均值</a:t>
              </a:r>
            </a:p>
          </p:txBody>
        </p:sp>
      </p:grpSp>
      <p:grpSp>
        <p:nvGrpSpPr>
          <p:cNvPr id="3" name="Group 7"/>
          <p:cNvGrpSpPr>
            <a:grpSpLocks/>
          </p:cNvGrpSpPr>
          <p:nvPr/>
        </p:nvGrpSpPr>
        <p:grpSpPr bwMode="auto">
          <a:xfrm>
            <a:off x="1116013" y="3773587"/>
            <a:ext cx="1368425" cy="1600200"/>
            <a:chOff x="2160" y="3072"/>
            <a:chExt cx="816" cy="1008"/>
          </a:xfrm>
        </p:grpSpPr>
        <p:sp>
          <p:nvSpPr>
            <p:cNvPr id="13321" name="Oval 8"/>
            <p:cNvSpPr>
              <a:spLocks noChangeArrowheads="1"/>
            </p:cNvSpPr>
            <p:nvPr/>
          </p:nvSpPr>
          <p:spPr bwMode="auto">
            <a:xfrm>
              <a:off x="2160" y="3072"/>
              <a:ext cx="816" cy="1008"/>
            </a:xfrm>
            <a:prstGeom prst="ellipse">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3322" name="Text Box 9"/>
            <p:cNvSpPr txBox="1">
              <a:spLocks noChangeArrowheads="1"/>
            </p:cNvSpPr>
            <p:nvPr/>
          </p:nvSpPr>
          <p:spPr bwMode="auto">
            <a:xfrm>
              <a:off x="2236" y="3186"/>
              <a:ext cx="657"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b="1">
                  <a:solidFill>
                    <a:srgbClr val="A50021"/>
                  </a:solidFill>
                  <a:latin typeface="Times New Roman" pitchFamily="18" charset="0"/>
                  <a:ea typeface="隶书" pitchFamily="49" charset="-122"/>
                </a:rPr>
                <a:t>数学</a:t>
              </a:r>
            </a:p>
            <a:p>
              <a:pPr eaLnBrk="1" hangingPunct="1"/>
              <a:r>
                <a:rPr kumimoji="1" lang="zh-CN" altLang="en-US" sz="3600" b="1">
                  <a:solidFill>
                    <a:srgbClr val="A50021"/>
                  </a:solidFill>
                  <a:latin typeface="Times New Roman" pitchFamily="18" charset="0"/>
                  <a:ea typeface="隶书" pitchFamily="49" charset="-122"/>
                </a:rPr>
                <a:t>期望</a:t>
              </a:r>
            </a:p>
          </p:txBody>
        </p:sp>
      </p:grpSp>
      <p:sp>
        <p:nvSpPr>
          <p:cNvPr id="202762" name="Text Box 10"/>
          <p:cNvSpPr txBox="1">
            <a:spLocks noChangeArrowheads="1"/>
          </p:cNvSpPr>
          <p:nvPr/>
        </p:nvSpPr>
        <p:spPr bwMode="auto">
          <a:xfrm>
            <a:off x="5410200" y="4319687"/>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a:latin typeface="Times New Roman" pitchFamily="18" charset="0"/>
                <a:ea typeface="黑体" pitchFamily="49" charset="-122"/>
              </a:rPr>
              <a:t>近似代替</a:t>
            </a:r>
          </a:p>
        </p:txBody>
      </p:sp>
      <p:sp>
        <p:nvSpPr>
          <p:cNvPr id="202763" name="Text Box 11"/>
          <p:cNvSpPr txBox="1">
            <a:spLocks noChangeArrowheads="1"/>
          </p:cNvSpPr>
          <p:nvPr/>
        </p:nvSpPr>
        <p:spPr bwMode="auto">
          <a:xfrm>
            <a:off x="2590800" y="4295874"/>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a:latin typeface="Times New Roman" pitchFamily="18" charset="0"/>
                <a:ea typeface="黑体" pitchFamily="49" charset="-122"/>
              </a:rPr>
              <a:t>可被</a:t>
            </a:r>
          </a:p>
        </p:txBody>
      </p:sp>
      <p:sp>
        <p:nvSpPr>
          <p:cNvPr id="202764" name="Text Box 12"/>
          <p:cNvSpPr txBox="1">
            <a:spLocks noChangeArrowheads="1"/>
          </p:cNvSpPr>
          <p:nvPr/>
        </p:nvSpPr>
        <p:spPr bwMode="auto">
          <a:xfrm>
            <a:off x="845171" y="101639"/>
            <a:ext cx="4878958" cy="735073"/>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130000"/>
              </a:lnSpc>
            </a:pPr>
            <a:r>
              <a:rPr kumimoji="1" lang="zh-CN" altLang="en-US" sz="3600" dirty="0" smtClean="0">
                <a:latin typeface="Times New Roman" pitchFamily="18" charset="0"/>
                <a:ea typeface="黑体" pitchFamily="49" charset="-122"/>
              </a:rPr>
              <a:t>平均数法则</a:t>
            </a:r>
            <a:r>
              <a:rPr kumimoji="1" lang="zh-CN" altLang="en-US" sz="3600" b="1" dirty="0" smtClean="0">
                <a:latin typeface="Times New Roman" pitchFamily="18" charset="0"/>
                <a:ea typeface="楷体_GB2312" pitchFamily="49" charset="-122"/>
              </a:rPr>
              <a:t>的</a:t>
            </a:r>
            <a:r>
              <a:rPr kumimoji="1" lang="zh-CN" altLang="en-US" sz="3600" b="1" dirty="0">
                <a:latin typeface="Times New Roman" pitchFamily="18" charset="0"/>
                <a:ea typeface="楷体_GB2312" pitchFamily="49" charset="-122"/>
              </a:rPr>
              <a:t>意义</a:t>
            </a:r>
            <a:endParaRPr kumimoji="1" lang="zh-CN" altLang="en-US" sz="3600" dirty="0">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2755"/>
                                        </p:tgtEl>
                                        <p:attrNameLst>
                                          <p:attrName>style.visibility</p:attrName>
                                        </p:attrNameLst>
                                      </p:cBhvr>
                                      <p:to>
                                        <p:strVal val="visible"/>
                                      </p:to>
                                    </p:set>
                                    <p:animEffect transition="in" filter="wipe(up)">
                                      <p:cBhvr>
                                        <p:cTn id="7" dur="500"/>
                                        <p:tgtEl>
                                          <p:spTgt spid="202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2754"/>
                                        </p:tgtEl>
                                        <p:attrNameLst>
                                          <p:attrName>style.visibility</p:attrName>
                                        </p:attrNameLst>
                                      </p:cBhvr>
                                      <p:to>
                                        <p:strVal val="visible"/>
                                      </p:to>
                                    </p:set>
                                    <p:animEffect transition="in" filter="wipe(up)">
                                      <p:cBhvr>
                                        <p:cTn id="12" dur="500"/>
                                        <p:tgtEl>
                                          <p:spTgt spid="2027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02763"/>
                                        </p:tgtEl>
                                        <p:attrNameLst>
                                          <p:attrName>style.visibility</p:attrName>
                                        </p:attrNameLst>
                                      </p:cBhvr>
                                      <p:to>
                                        <p:strVal val="visible"/>
                                      </p:to>
                                    </p:set>
                                    <p:animEffect transition="in" filter="slide(fromLeft)">
                                      <p:cBhvr>
                                        <p:cTn id="22" dur="500"/>
                                        <p:tgtEl>
                                          <p:spTgt spid="2027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lide(from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02762"/>
                                        </p:tgtEl>
                                        <p:attrNameLst>
                                          <p:attrName>style.visibility</p:attrName>
                                        </p:attrNameLst>
                                      </p:cBhvr>
                                      <p:to>
                                        <p:strVal val="visible"/>
                                      </p:to>
                                    </p:set>
                                    <p:animEffect transition="in" filter="slide(fromLeft)">
                                      <p:cBhvr>
                                        <p:cTn id="32" dur="500"/>
                                        <p:tgtEl>
                                          <p:spTgt spid="202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autoUpdateAnimBg="0"/>
      <p:bldP spid="202755" grpId="0" autoUpdateAnimBg="0"/>
      <p:bldP spid="202762" grpId="0" autoUpdateAnimBg="0"/>
      <p:bldP spid="20276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3568" y="188640"/>
            <a:ext cx="4103687" cy="641350"/>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dirty="0">
                <a:latin typeface="Times New Roman" pitchFamily="18" charset="0"/>
                <a:ea typeface="黑体" pitchFamily="49" charset="-122"/>
              </a:rPr>
              <a:t>辛钦大数定理</a:t>
            </a:r>
          </a:p>
        </p:txBody>
      </p:sp>
      <p:sp>
        <p:nvSpPr>
          <p:cNvPr id="14339" name="Rectangle 3"/>
          <p:cNvSpPr>
            <a:spLocks noChangeArrowheads="1"/>
          </p:cNvSpPr>
          <p:nvPr/>
        </p:nvSpPr>
        <p:spPr bwMode="auto">
          <a:xfrm>
            <a:off x="139700" y="1171303"/>
            <a:ext cx="85407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135000"/>
              </a:lnSpc>
            </a:pPr>
            <a:r>
              <a:rPr lang="en-US" altLang="zh-CN" sz="3200" dirty="0">
                <a:latin typeface="Times New Roman" pitchFamily="18" charset="0"/>
                <a:ea typeface="楷体_GB2312" pitchFamily="49" charset="-122"/>
              </a:rPr>
              <a:t>     </a:t>
            </a:r>
            <a:r>
              <a:rPr lang="zh-CN" altLang="en-US" sz="3200" dirty="0">
                <a:latin typeface="Times New Roman" pitchFamily="18" charset="0"/>
                <a:ea typeface="楷体_GB2312" pitchFamily="49" charset="-122"/>
              </a:rPr>
              <a:t>若</a:t>
            </a:r>
            <a:r>
              <a:rPr lang="en-US" altLang="zh-CN" sz="3200" i="1" dirty="0">
                <a:latin typeface="Times New Roman" pitchFamily="18" charset="0"/>
                <a:ea typeface="仿宋_GB2312" pitchFamily="49" charset="-122"/>
              </a:rPr>
              <a:t>X</a:t>
            </a:r>
            <a:r>
              <a:rPr lang="en-US" altLang="zh-CN" sz="3200" baseline="-25000" dirty="0">
                <a:latin typeface="Times New Roman" pitchFamily="18" charset="0"/>
                <a:ea typeface="仿宋_GB2312" pitchFamily="49" charset="-122"/>
              </a:rPr>
              <a:t>1</a:t>
            </a:r>
            <a:r>
              <a:rPr lang="en-US" altLang="zh-CN" sz="3200" dirty="0">
                <a:latin typeface="Times New Roman" pitchFamily="18" charset="0"/>
                <a:ea typeface="仿宋_GB2312" pitchFamily="49" charset="-122"/>
              </a:rPr>
              <a:t>, </a:t>
            </a:r>
            <a:r>
              <a:rPr lang="en-US" altLang="zh-CN" sz="3200" i="1" dirty="0">
                <a:latin typeface="Times New Roman" pitchFamily="18" charset="0"/>
                <a:ea typeface="仿宋_GB2312" pitchFamily="49" charset="-122"/>
              </a:rPr>
              <a:t>X</a:t>
            </a:r>
            <a:r>
              <a:rPr lang="en-US" altLang="zh-CN" sz="3200" baseline="-25000" dirty="0">
                <a:latin typeface="Times New Roman" pitchFamily="18" charset="0"/>
                <a:ea typeface="仿宋_GB2312" pitchFamily="49" charset="-122"/>
              </a:rPr>
              <a:t>2</a:t>
            </a:r>
            <a:r>
              <a:rPr lang="en-US" altLang="zh-CN" sz="3200" dirty="0">
                <a:latin typeface="Times New Roman" pitchFamily="18" charset="0"/>
                <a:ea typeface="仿宋_GB2312" pitchFamily="49" charset="-122"/>
              </a:rPr>
              <a:t>,</a:t>
            </a:r>
            <a:r>
              <a:rPr lang="en-US" altLang="zh-CN" sz="3200" dirty="0">
                <a:latin typeface="Arial" pitchFamily="34" charset="0"/>
                <a:ea typeface="楷体_GB2312" pitchFamily="49" charset="-122"/>
              </a:rPr>
              <a:t>‥</a:t>
            </a:r>
            <a:r>
              <a:rPr lang="en-US" altLang="zh-CN" sz="3200" i="1" dirty="0">
                <a:latin typeface="Times New Roman" pitchFamily="18" charset="0"/>
                <a:ea typeface="楷体_GB2312" pitchFamily="49" charset="-122"/>
              </a:rPr>
              <a:t>,X</a:t>
            </a:r>
            <a:r>
              <a:rPr lang="en-US" altLang="zh-CN" sz="3200" baseline="-25000" dirty="0">
                <a:latin typeface="Times New Roman" pitchFamily="18" charset="0"/>
                <a:ea typeface="楷体_GB2312" pitchFamily="49" charset="-122"/>
              </a:rPr>
              <a:t>n</a:t>
            </a:r>
            <a:r>
              <a:rPr lang="zh-CN" altLang="en-US" sz="3200" dirty="0">
                <a:solidFill>
                  <a:srgbClr val="0000FF"/>
                </a:solidFill>
                <a:latin typeface="Times New Roman" pitchFamily="18" charset="0"/>
                <a:ea typeface="楷体_GB2312" pitchFamily="49" charset="-122"/>
              </a:rPr>
              <a:t>相互独立</a:t>
            </a:r>
            <a:r>
              <a:rPr lang="en-US" altLang="zh-CN" sz="3200" dirty="0">
                <a:latin typeface="Times New Roman" pitchFamily="18" charset="0"/>
                <a:ea typeface="楷体_GB2312" pitchFamily="49" charset="-122"/>
              </a:rPr>
              <a:t>,</a:t>
            </a:r>
            <a:r>
              <a:rPr lang="zh-CN" altLang="en-US" sz="3200" dirty="0">
                <a:solidFill>
                  <a:schemeClr val="hlink"/>
                </a:solidFill>
                <a:latin typeface="Times New Roman" pitchFamily="18" charset="0"/>
                <a:ea typeface="楷体_GB2312" pitchFamily="49" charset="-122"/>
              </a:rPr>
              <a:t>服从同一分布</a:t>
            </a:r>
            <a:r>
              <a:rPr lang="en-US" altLang="zh-CN" sz="3200" dirty="0">
                <a:latin typeface="Times New Roman" pitchFamily="18" charset="0"/>
                <a:ea typeface="楷体_GB2312" pitchFamily="49" charset="-122"/>
              </a:rPr>
              <a:t>,</a:t>
            </a:r>
            <a:r>
              <a:rPr lang="zh-CN" altLang="en-US" sz="3200" dirty="0">
                <a:latin typeface="Times New Roman" pitchFamily="18" charset="0"/>
                <a:ea typeface="楷体_GB2312" pitchFamily="49" charset="-122"/>
              </a:rPr>
              <a:t>且具有</a:t>
            </a:r>
          </a:p>
          <a:p>
            <a:pPr eaLnBrk="1" hangingPunct="1">
              <a:lnSpc>
                <a:spcPct val="135000"/>
              </a:lnSpc>
            </a:pPr>
            <a:r>
              <a:rPr lang="zh-CN" altLang="en-US" sz="3200" dirty="0">
                <a:solidFill>
                  <a:srgbClr val="0000FF"/>
                </a:solidFill>
                <a:latin typeface="Times New Roman" pitchFamily="18" charset="0"/>
                <a:ea typeface="楷体_GB2312" pitchFamily="49" charset="-122"/>
              </a:rPr>
              <a:t>相同的数学期望</a:t>
            </a:r>
          </a:p>
        </p:txBody>
      </p:sp>
      <p:graphicFrame>
        <p:nvGraphicFramePr>
          <p:cNvPr id="14340" name="Object 4"/>
          <p:cNvGraphicFramePr>
            <a:graphicFrameLocks noChangeAspect="1"/>
          </p:cNvGraphicFramePr>
          <p:nvPr>
            <p:extLst>
              <p:ext uri="{D42A27DB-BD31-4B8C-83A1-F6EECF244321}">
                <p14:modId xmlns:p14="http://schemas.microsoft.com/office/powerpoint/2010/main" val="1164190590"/>
              </p:ext>
            </p:extLst>
          </p:nvPr>
        </p:nvGraphicFramePr>
        <p:xfrm>
          <a:off x="3203575" y="2076178"/>
          <a:ext cx="3240088" cy="527050"/>
        </p:xfrm>
        <a:graphic>
          <a:graphicData uri="http://schemas.openxmlformats.org/presentationml/2006/ole">
            <mc:AlternateContent xmlns:mc="http://schemas.openxmlformats.org/markup-compatibility/2006">
              <mc:Choice xmlns:v="urn:schemas-microsoft-com:vml" Requires="v">
                <p:oleObj spid="_x0000_s14597" name="Equation" r:id="rId4" imgW="1485900" imgH="241300" progId="Equation.DSMT4">
                  <p:embed/>
                </p:oleObj>
              </mc:Choice>
              <mc:Fallback>
                <p:oleObj name="Equation" r:id="rId4" imgW="1485900" imgH="2413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2076178"/>
                        <a:ext cx="3240088"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1" name="Text Box 5"/>
          <p:cNvSpPr txBox="1">
            <a:spLocks noChangeArrowheads="1"/>
          </p:cNvSpPr>
          <p:nvPr/>
        </p:nvSpPr>
        <p:spPr bwMode="auto">
          <a:xfrm>
            <a:off x="6496050" y="1995215"/>
            <a:ext cx="2216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lang="zh-CN" altLang="en-US" sz="3200">
                <a:latin typeface="Arial" pitchFamily="34" charset="0"/>
                <a:ea typeface="楷体_GB2312" pitchFamily="49" charset="-122"/>
              </a:rPr>
              <a:t>对任意正数</a:t>
            </a:r>
          </a:p>
        </p:txBody>
      </p:sp>
      <p:graphicFrame>
        <p:nvGraphicFramePr>
          <p:cNvPr id="14342" name="Object 6"/>
          <p:cNvGraphicFramePr>
            <a:graphicFrameLocks noChangeAspect="1"/>
          </p:cNvGraphicFramePr>
          <p:nvPr>
            <p:extLst>
              <p:ext uri="{D42A27DB-BD31-4B8C-83A1-F6EECF244321}">
                <p14:modId xmlns:p14="http://schemas.microsoft.com/office/powerpoint/2010/main" val="4127471707"/>
              </p:ext>
            </p:extLst>
          </p:nvPr>
        </p:nvGraphicFramePr>
        <p:xfrm>
          <a:off x="250825" y="2754040"/>
          <a:ext cx="458788" cy="425450"/>
        </p:xfrm>
        <a:graphic>
          <a:graphicData uri="http://schemas.openxmlformats.org/presentationml/2006/ole">
            <mc:AlternateContent xmlns:mc="http://schemas.openxmlformats.org/markup-compatibility/2006">
              <mc:Choice xmlns:v="urn:schemas-microsoft-com:vml" Requires="v">
                <p:oleObj spid="_x0000_s14598" name="公式" r:id="rId6" imgW="342603" imgH="317225" progId="Equation.3">
                  <p:embed/>
                </p:oleObj>
              </mc:Choice>
              <mc:Fallback>
                <p:oleObj name="公式" r:id="rId6" imgW="342603" imgH="317225"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2754040"/>
                        <a:ext cx="458788"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3" name="Text Box 7"/>
          <p:cNvSpPr txBox="1">
            <a:spLocks noChangeArrowheads="1"/>
          </p:cNvSpPr>
          <p:nvPr/>
        </p:nvSpPr>
        <p:spPr bwMode="auto">
          <a:xfrm>
            <a:off x="735013" y="260005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lang="zh-CN" altLang="en-US" sz="3200">
                <a:latin typeface="Arial" pitchFamily="34" charset="0"/>
                <a:ea typeface="楷体_GB2312" pitchFamily="49" charset="-122"/>
              </a:rPr>
              <a:t>有</a:t>
            </a:r>
          </a:p>
        </p:txBody>
      </p:sp>
      <p:graphicFrame>
        <p:nvGraphicFramePr>
          <p:cNvPr id="14344" name="Object 8"/>
          <p:cNvGraphicFramePr>
            <a:graphicFrameLocks noChangeAspect="1"/>
          </p:cNvGraphicFramePr>
          <p:nvPr>
            <p:extLst>
              <p:ext uri="{D42A27DB-BD31-4B8C-83A1-F6EECF244321}">
                <p14:modId xmlns:p14="http://schemas.microsoft.com/office/powerpoint/2010/main" val="3453199488"/>
              </p:ext>
            </p:extLst>
          </p:nvPr>
        </p:nvGraphicFramePr>
        <p:xfrm>
          <a:off x="1619250" y="2819128"/>
          <a:ext cx="4622800" cy="2366962"/>
        </p:xfrm>
        <a:graphic>
          <a:graphicData uri="http://schemas.openxmlformats.org/presentationml/2006/ole">
            <mc:AlternateContent xmlns:mc="http://schemas.openxmlformats.org/markup-compatibility/2006">
              <mc:Choice xmlns:v="urn:schemas-microsoft-com:vml" Requires="v">
                <p:oleObj spid="_x0000_s14599" name="Equation" r:id="rId8" imgW="2057400" imgH="1054100" progId="Equation.DSMT4">
                  <p:embed/>
                </p:oleObj>
              </mc:Choice>
              <mc:Fallback>
                <p:oleObj name="Equation" r:id="rId8" imgW="2057400" imgH="10541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2819128"/>
                        <a:ext cx="4622800" cy="236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739403" y="188640"/>
            <a:ext cx="5813325" cy="646331"/>
          </a:xfrm>
          <a:ln/>
        </p:spPr>
        <p:style>
          <a:lnRef idx="1">
            <a:schemeClr val="accent5"/>
          </a:lnRef>
          <a:fillRef idx="2">
            <a:schemeClr val="accent5"/>
          </a:fillRef>
          <a:effectRef idx="1">
            <a:schemeClr val="accent5"/>
          </a:effectRef>
          <a:fontRef idx="minor">
            <a:schemeClr val="dk1"/>
          </a:fontRef>
        </p:style>
        <p:txBody>
          <a:bodyPr>
            <a:spAutoFit/>
          </a:bodyPr>
          <a:lstStyle/>
          <a:p>
            <a:pPr algn="l" fontAlgn="base">
              <a:spcAft>
                <a:spcPct val="0"/>
              </a:spcAft>
            </a:pPr>
            <a:r>
              <a:rPr kumimoji="1" lang="zh-CN" altLang="en-US" sz="3600" dirty="0">
                <a:latin typeface="Times New Roman" pitchFamily="18" charset="0"/>
                <a:ea typeface="黑体" pitchFamily="49" charset="-122"/>
              </a:rPr>
              <a:t>辛钦大数</a:t>
            </a:r>
            <a:r>
              <a:rPr kumimoji="1" lang="zh-CN" altLang="en-US" sz="3600" dirty="0" smtClean="0">
                <a:latin typeface="Times New Roman" pitchFamily="18" charset="0"/>
                <a:ea typeface="黑体" pitchFamily="49" charset="-122"/>
                <a:cs typeface="+mn-cs"/>
              </a:rPr>
              <a:t>定理</a:t>
            </a:r>
            <a:r>
              <a:rPr kumimoji="1" lang="zh-CN" altLang="en-US" sz="3600" dirty="0">
                <a:latin typeface="Times New Roman" pitchFamily="18" charset="0"/>
                <a:ea typeface="黑体" pitchFamily="49" charset="-122"/>
                <a:cs typeface="+mn-cs"/>
              </a:rPr>
              <a:t>的意义</a:t>
            </a:r>
          </a:p>
        </p:txBody>
      </p:sp>
      <p:sp>
        <p:nvSpPr>
          <p:cNvPr id="15363" name="Rectangle 3"/>
          <p:cNvSpPr>
            <a:spLocks noGrp="1" noChangeArrowheads="1"/>
          </p:cNvSpPr>
          <p:nvPr>
            <p:ph type="body" idx="4294967295"/>
          </p:nvPr>
        </p:nvSpPr>
        <p:spPr>
          <a:xfrm>
            <a:off x="760040" y="1273012"/>
            <a:ext cx="7772400" cy="4114800"/>
          </a:xfrm>
        </p:spPr>
        <p:txBody>
          <a:bodyPr/>
          <a:lstStyle/>
          <a:p>
            <a:pPr marL="0" indent="0" eaLnBrk="1" hangingPunct="1">
              <a:lnSpc>
                <a:spcPct val="200000"/>
              </a:lnSpc>
            </a:pPr>
            <a:r>
              <a:rPr lang="zh-CN" altLang="en-US" dirty="0" smtClean="0"/>
              <a:t>当</a:t>
            </a:r>
            <a:r>
              <a:rPr lang="en-US" altLang="zh-CN" i="1" dirty="0" smtClean="0"/>
              <a:t>n</a:t>
            </a:r>
            <a:r>
              <a:rPr lang="zh-CN" altLang="en-US" dirty="0" smtClean="0"/>
              <a:t>很大时</a:t>
            </a:r>
            <a:r>
              <a:rPr lang="en-US" altLang="zh-CN" dirty="0" smtClean="0"/>
              <a:t>,</a:t>
            </a:r>
            <a:r>
              <a:rPr lang="zh-CN" altLang="en-US" dirty="0" smtClean="0">
                <a:solidFill>
                  <a:schemeClr val="hlink"/>
                </a:solidFill>
              </a:rPr>
              <a:t>独立同分布</a:t>
            </a:r>
            <a:r>
              <a:rPr lang="zh-CN" altLang="en-US" dirty="0" smtClean="0"/>
              <a:t>的随机变量的平</a:t>
            </a:r>
          </a:p>
          <a:p>
            <a:pPr marL="0" indent="0" eaLnBrk="1" hangingPunct="1">
              <a:lnSpc>
                <a:spcPct val="200000"/>
              </a:lnSpc>
              <a:buFont typeface="Wingdings" pitchFamily="2" charset="2"/>
              <a:buNone/>
            </a:pPr>
            <a:r>
              <a:rPr lang="zh-CN" altLang="en-US" dirty="0" smtClean="0"/>
              <a:t>均值               依概率收敛于它的数学期望</a:t>
            </a:r>
          </a:p>
        </p:txBody>
      </p:sp>
      <p:graphicFrame>
        <p:nvGraphicFramePr>
          <p:cNvPr id="15364" name="Object 7"/>
          <p:cNvGraphicFramePr>
            <a:graphicFrameLocks noChangeAspect="1"/>
          </p:cNvGraphicFramePr>
          <p:nvPr>
            <p:extLst>
              <p:ext uri="{D42A27DB-BD31-4B8C-83A1-F6EECF244321}">
                <p14:modId xmlns:p14="http://schemas.microsoft.com/office/powerpoint/2010/main" val="3757848758"/>
              </p:ext>
            </p:extLst>
          </p:nvPr>
        </p:nvGraphicFramePr>
        <p:xfrm>
          <a:off x="1583953" y="2468399"/>
          <a:ext cx="1584325" cy="1082675"/>
        </p:xfrm>
        <a:graphic>
          <a:graphicData uri="http://schemas.openxmlformats.org/presentationml/2006/ole">
            <mc:AlternateContent xmlns:mc="http://schemas.openxmlformats.org/markup-compatibility/2006">
              <mc:Choice xmlns:v="urn:schemas-microsoft-com:vml" Requires="v">
                <p:oleObj spid="_x0000_s15534" name="Equation" r:id="rId3" imgW="723586" imgH="495085" progId="Equation.DSMT4">
                  <p:embed/>
                </p:oleObj>
              </mc:Choice>
              <mc:Fallback>
                <p:oleObj name="Equation" r:id="rId3" imgW="723586" imgH="495085"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953" y="2468399"/>
                        <a:ext cx="1584325"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11"/>
          <p:cNvGraphicFramePr>
            <a:graphicFrameLocks noChangeAspect="1"/>
          </p:cNvGraphicFramePr>
          <p:nvPr>
            <p:extLst>
              <p:ext uri="{D42A27DB-BD31-4B8C-83A1-F6EECF244321}">
                <p14:modId xmlns:p14="http://schemas.microsoft.com/office/powerpoint/2010/main" val="1454068096"/>
              </p:ext>
            </p:extLst>
          </p:nvPr>
        </p:nvGraphicFramePr>
        <p:xfrm>
          <a:off x="7956376" y="2828126"/>
          <a:ext cx="405130" cy="363220"/>
        </p:xfrm>
        <a:graphic>
          <a:graphicData uri="http://schemas.openxmlformats.org/presentationml/2006/ole">
            <mc:AlternateContent xmlns:mc="http://schemas.openxmlformats.org/markup-compatibility/2006">
              <mc:Choice xmlns:v="urn:schemas-microsoft-com:vml" Requires="v">
                <p:oleObj spid="_x0000_s15535" name="公式" r:id="rId5" imgW="368300" imgH="330200" progId="Equation.3">
                  <p:embed/>
                </p:oleObj>
              </mc:Choice>
              <mc:Fallback>
                <p:oleObj name="公式" r:id="rId5" imgW="368300" imgH="3302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6376" y="2828126"/>
                        <a:ext cx="405130" cy="36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AutoShape 4">
            <a:hlinkClick r:id="rId3" action="ppaction://program" highlightClick="1"/>
          </p:cNvPr>
          <p:cNvSpPr>
            <a:spLocks noChangeArrowheads="1"/>
          </p:cNvSpPr>
          <p:nvPr/>
        </p:nvSpPr>
        <p:spPr bwMode="auto">
          <a:xfrm>
            <a:off x="3276600" y="3213100"/>
            <a:ext cx="1150938" cy="503238"/>
          </a:xfrm>
          <a:prstGeom prst="actionButtonMovie">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ChangeArrowheads="1"/>
          </p:cNvSpPr>
          <p:nvPr/>
        </p:nvSpPr>
        <p:spPr bwMode="auto">
          <a:xfrm>
            <a:off x="1295400" y="1052736"/>
            <a:ext cx="4964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kumimoji="1" lang="zh-CN" altLang="en-US" sz="3200" b="1">
                <a:latin typeface="Times New Roman" pitchFamily="18" charset="0"/>
              </a:rPr>
              <a:t>中心极限定理的客观背景</a:t>
            </a:r>
            <a:r>
              <a:rPr kumimoji="1" lang="en-US" altLang="zh-CN" sz="3200" b="1">
                <a:latin typeface="Times New Roman" pitchFamily="18" charset="0"/>
              </a:rPr>
              <a:t>:</a:t>
            </a:r>
          </a:p>
        </p:txBody>
      </p:sp>
      <p:sp>
        <p:nvSpPr>
          <p:cNvPr id="200708" name="Rectangle 4"/>
          <p:cNvSpPr>
            <a:spLocks noChangeArrowheads="1"/>
          </p:cNvSpPr>
          <p:nvPr/>
        </p:nvSpPr>
        <p:spPr bwMode="auto">
          <a:xfrm>
            <a:off x="539750" y="1640111"/>
            <a:ext cx="80772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120000"/>
              </a:lnSpc>
            </a:pPr>
            <a:r>
              <a:rPr kumimoji="1" lang="en-US" altLang="zh-CN" sz="3200" b="1" dirty="0">
                <a:latin typeface="Times New Roman" pitchFamily="18" charset="0"/>
              </a:rPr>
              <a:t>        </a:t>
            </a:r>
            <a:r>
              <a:rPr kumimoji="1" lang="zh-CN" altLang="en-US" sz="3200" b="1" dirty="0">
                <a:latin typeface="Times New Roman" pitchFamily="18" charset="0"/>
              </a:rPr>
              <a:t>在实际问题中，常常需要考虑许多随机因素所产生总影响</a:t>
            </a:r>
            <a:r>
              <a:rPr kumimoji="1" lang="en-US" altLang="zh-CN" sz="3200" b="1" dirty="0">
                <a:latin typeface="Times New Roman" pitchFamily="18" charset="0"/>
              </a:rPr>
              <a:t>.</a:t>
            </a:r>
          </a:p>
        </p:txBody>
      </p:sp>
      <p:sp>
        <p:nvSpPr>
          <p:cNvPr id="200709" name="Text Box 5"/>
          <p:cNvSpPr txBox="1">
            <a:spLocks noChangeArrowheads="1"/>
          </p:cNvSpPr>
          <p:nvPr/>
        </p:nvSpPr>
        <p:spPr bwMode="auto">
          <a:xfrm>
            <a:off x="609600" y="2881536"/>
            <a:ext cx="81534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nSpc>
                <a:spcPct val="120000"/>
              </a:lnSpc>
            </a:pPr>
            <a:r>
              <a:rPr kumimoji="1" lang="en-US" altLang="zh-CN" sz="3200" b="1">
                <a:latin typeface="Times New Roman" pitchFamily="18" charset="0"/>
              </a:rPr>
              <a:t>        </a:t>
            </a:r>
            <a:r>
              <a:rPr kumimoji="1" lang="zh-CN" altLang="en-US" sz="3200" b="1">
                <a:latin typeface="Times New Roman" pitchFamily="18" charset="0"/>
              </a:rPr>
              <a:t>观察表明，如果一个量是由大量相互独立的随机因素的影响所造成，而每一个别因素在总影响中所起的作用不大</a:t>
            </a:r>
            <a:r>
              <a:rPr kumimoji="1" lang="en-US" altLang="zh-CN" sz="3200" b="1">
                <a:latin typeface="Times New Roman" pitchFamily="18" charset="0"/>
              </a:rPr>
              <a:t>.   </a:t>
            </a:r>
            <a:r>
              <a:rPr kumimoji="1" lang="zh-CN" altLang="en-US" sz="3200" b="1">
                <a:latin typeface="Times New Roman" pitchFamily="18" charset="0"/>
              </a:rPr>
              <a:t>则这种量一般都服从或近似服从正态分布</a:t>
            </a:r>
            <a:r>
              <a:rPr kumimoji="1" lang="en-US" altLang="zh-CN" sz="3200" b="1">
                <a:latin typeface="Times New Roman" pitchFamily="18" charset="0"/>
              </a:rPr>
              <a:t>.</a:t>
            </a:r>
            <a:endParaRPr kumimoji="1" lang="en-US" altLang="zh-CN" sz="2400">
              <a:latin typeface="Times New Roman" pitchFamily="18" charset="0"/>
            </a:endParaRPr>
          </a:p>
        </p:txBody>
      </p:sp>
      <p:sp>
        <p:nvSpPr>
          <p:cNvPr id="2" name="标题 1"/>
          <p:cNvSpPr>
            <a:spLocks noGrp="1"/>
          </p:cNvSpPr>
          <p:nvPr>
            <p:ph type="title"/>
          </p:nvPr>
        </p:nvSpPr>
        <p:spPr/>
        <p:txBody>
          <a:bodyPr>
            <a:normAutofit fontScale="90000"/>
          </a:bodyPr>
          <a:lstStyle/>
          <a:p>
            <a:pPr algn="l"/>
            <a:r>
              <a:rPr kumimoji="1" lang="en-US" altLang="zh-CN" dirty="0">
                <a:ea typeface="楷体_GB2312" pitchFamily="49" charset="-122"/>
              </a:rPr>
              <a:t>3.  </a:t>
            </a:r>
            <a:r>
              <a:rPr kumimoji="1" lang="zh-CN" altLang="en-US" dirty="0" smtClean="0">
                <a:ea typeface="黑体" pitchFamily="49" charset="-122"/>
              </a:rPr>
              <a:t>中心极限定理</a:t>
            </a:r>
            <a:r>
              <a:rPr kumimoji="1" lang="en-US" altLang="zh-CN" dirty="0" smtClean="0">
                <a:ea typeface="黑体" pitchFamily="49" charset="-122"/>
              </a:rPr>
              <a:t>central limit theorem</a:t>
            </a:r>
            <a:endParaRPr kumimoji="1" lang="zh-CN" altLang="en-US" dirty="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0707"/>
                                        </p:tgtEl>
                                        <p:attrNameLst>
                                          <p:attrName>style.visibility</p:attrName>
                                        </p:attrNameLst>
                                      </p:cBhvr>
                                      <p:to>
                                        <p:strVal val="visible"/>
                                      </p:to>
                                    </p:set>
                                    <p:anim calcmode="lin" valueType="num">
                                      <p:cBhvr>
                                        <p:cTn id="7" dur="500" fill="hold"/>
                                        <p:tgtEl>
                                          <p:spTgt spid="200707"/>
                                        </p:tgtEl>
                                        <p:attrNameLst>
                                          <p:attrName>ppt_w</p:attrName>
                                        </p:attrNameLst>
                                      </p:cBhvr>
                                      <p:tavLst>
                                        <p:tav tm="0">
                                          <p:val>
                                            <p:fltVal val="0"/>
                                          </p:val>
                                        </p:tav>
                                        <p:tav tm="100000">
                                          <p:val>
                                            <p:strVal val="#ppt_w"/>
                                          </p:val>
                                        </p:tav>
                                      </p:tavLst>
                                    </p:anim>
                                    <p:anim calcmode="lin" valueType="num">
                                      <p:cBhvr>
                                        <p:cTn id="8" dur="500" fill="hold"/>
                                        <p:tgtEl>
                                          <p:spTgt spid="200707"/>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00708"/>
                                        </p:tgtEl>
                                        <p:attrNameLst>
                                          <p:attrName>style.visibility</p:attrName>
                                        </p:attrNameLst>
                                      </p:cBhvr>
                                      <p:to>
                                        <p:strVal val="visible"/>
                                      </p:to>
                                    </p:set>
                                    <p:animEffect transition="in" filter="wipe(left)">
                                      <p:cBhvr>
                                        <p:cTn id="13" dur="500"/>
                                        <p:tgtEl>
                                          <p:spTgt spid="20070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00709"/>
                                        </p:tgtEl>
                                        <p:attrNameLst>
                                          <p:attrName>style.visibility</p:attrName>
                                        </p:attrNameLst>
                                      </p:cBhvr>
                                      <p:to>
                                        <p:strVal val="visible"/>
                                      </p:to>
                                    </p:set>
                                    <p:animEffect transition="in" filter="box(out)">
                                      <p:cBhvr>
                                        <p:cTn id="18" dur="500"/>
                                        <p:tgtEl>
                                          <p:spTgt spid="200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autoUpdateAnimBg="0"/>
      <p:bldP spid="200708" grpId="0" autoUpdateAnimBg="0"/>
      <p:bldP spid="20070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Text Box 3"/>
          <p:cNvSpPr txBox="1">
            <a:spLocks noChangeArrowheads="1"/>
          </p:cNvSpPr>
          <p:nvPr/>
        </p:nvSpPr>
        <p:spPr bwMode="auto">
          <a:xfrm>
            <a:off x="395536" y="1572816"/>
            <a:ext cx="4171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600">
                <a:latin typeface="Times New Roman" pitchFamily="18" charset="0"/>
                <a:ea typeface="楷体_GB2312" pitchFamily="49" charset="-122"/>
              </a:rPr>
              <a:t>          </a:t>
            </a:r>
            <a:r>
              <a:rPr kumimoji="1" lang="zh-CN" altLang="en-US" sz="3200">
                <a:latin typeface="Times New Roman" pitchFamily="18" charset="0"/>
                <a:ea typeface="楷体_GB2312" pitchFamily="49" charset="-122"/>
              </a:rPr>
              <a:t>设随机变量序列</a:t>
            </a:r>
          </a:p>
        </p:txBody>
      </p:sp>
      <p:graphicFrame>
        <p:nvGraphicFramePr>
          <p:cNvPr id="199684" name="Object 4"/>
          <p:cNvGraphicFramePr>
            <a:graphicFrameLocks noChangeAspect="1"/>
          </p:cNvGraphicFramePr>
          <p:nvPr>
            <p:extLst>
              <p:ext uri="{D42A27DB-BD31-4B8C-83A1-F6EECF244321}">
                <p14:modId xmlns:p14="http://schemas.microsoft.com/office/powerpoint/2010/main" val="1534231875"/>
              </p:ext>
            </p:extLst>
          </p:nvPr>
        </p:nvGraphicFramePr>
        <p:xfrm>
          <a:off x="4510336" y="1725216"/>
          <a:ext cx="2578100" cy="455613"/>
        </p:xfrm>
        <a:graphic>
          <a:graphicData uri="http://schemas.openxmlformats.org/presentationml/2006/ole">
            <mc:AlternateContent xmlns:mc="http://schemas.openxmlformats.org/markup-compatibility/2006">
              <mc:Choice xmlns:v="urn:schemas-microsoft-com:vml" Requires="v">
                <p:oleObj spid="_x0000_s18781" name="Equation" r:id="rId3" imgW="2697408" imgH="449652" progId="Equation.DSMT4">
                  <p:embed/>
                </p:oleObj>
              </mc:Choice>
              <mc:Fallback>
                <p:oleObj name="Equation" r:id="rId3" imgW="2697408" imgH="44965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0336" y="1725216"/>
                        <a:ext cx="25781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685" name="Text Box 5"/>
          <p:cNvSpPr txBox="1">
            <a:spLocks noChangeArrowheads="1"/>
          </p:cNvSpPr>
          <p:nvPr/>
        </p:nvSpPr>
        <p:spPr bwMode="auto">
          <a:xfrm>
            <a:off x="776536" y="2258616"/>
            <a:ext cx="65453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dirty="0" smtClean="0">
                <a:solidFill>
                  <a:srgbClr val="0000FF"/>
                </a:solidFill>
                <a:latin typeface="Times New Roman" pitchFamily="18" charset="0"/>
                <a:ea typeface="楷体_GB2312" pitchFamily="49" charset="-122"/>
              </a:rPr>
              <a:t>独立同分布</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且有</a:t>
            </a:r>
            <a:r>
              <a:rPr kumimoji="1" lang="zh-CN" altLang="en-US" sz="3200" dirty="0">
                <a:solidFill>
                  <a:srgbClr val="0000FF"/>
                </a:solidFill>
                <a:latin typeface="Times New Roman" pitchFamily="18" charset="0"/>
                <a:ea typeface="楷体_GB2312" pitchFamily="49" charset="-122"/>
              </a:rPr>
              <a:t>相同期望和方差</a:t>
            </a:r>
            <a:r>
              <a:rPr kumimoji="1" lang="zh-CN" altLang="en-US" sz="3200" dirty="0">
                <a:latin typeface="Times New Roman" pitchFamily="18" charset="0"/>
                <a:ea typeface="楷体_GB2312" pitchFamily="49" charset="-122"/>
              </a:rPr>
              <a:t>：</a:t>
            </a:r>
          </a:p>
        </p:txBody>
      </p:sp>
      <p:graphicFrame>
        <p:nvGraphicFramePr>
          <p:cNvPr id="199686" name="Object 6"/>
          <p:cNvGraphicFramePr>
            <a:graphicFrameLocks noChangeAspect="1"/>
          </p:cNvGraphicFramePr>
          <p:nvPr>
            <p:extLst>
              <p:ext uri="{D42A27DB-BD31-4B8C-83A1-F6EECF244321}">
                <p14:modId xmlns:p14="http://schemas.microsoft.com/office/powerpoint/2010/main" val="1621149425"/>
              </p:ext>
            </p:extLst>
          </p:nvPr>
        </p:nvGraphicFramePr>
        <p:xfrm>
          <a:off x="1538536" y="2944416"/>
          <a:ext cx="6019800" cy="484188"/>
        </p:xfrm>
        <a:graphic>
          <a:graphicData uri="http://schemas.openxmlformats.org/presentationml/2006/ole">
            <mc:AlternateContent xmlns:mc="http://schemas.openxmlformats.org/markup-compatibility/2006">
              <mc:Choice xmlns:v="urn:schemas-microsoft-com:vml" Requires="v">
                <p:oleObj spid="_x0000_s18782" name="Equation" r:id="rId5" imgW="6614136" imgH="502920" progId="Equation.DSMT4">
                  <p:embed/>
                </p:oleObj>
              </mc:Choice>
              <mc:Fallback>
                <p:oleObj name="Equation" r:id="rId5" imgW="6614136" imgH="50292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8536" y="2944416"/>
                        <a:ext cx="601980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687" name="Text Box 7"/>
          <p:cNvSpPr txBox="1">
            <a:spLocks noChangeArrowheads="1"/>
          </p:cNvSpPr>
          <p:nvPr/>
        </p:nvSpPr>
        <p:spPr bwMode="auto">
          <a:xfrm>
            <a:off x="776536" y="3630216"/>
            <a:ext cx="3514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latin typeface="Times New Roman" pitchFamily="18" charset="0"/>
                <a:ea typeface="楷体_GB2312" pitchFamily="49" charset="-122"/>
              </a:rPr>
              <a:t>则对于任意实数 </a:t>
            </a:r>
            <a:r>
              <a:rPr kumimoji="1" lang="en-US" altLang="zh-CN" sz="3200" i="1">
                <a:latin typeface="Times New Roman" pitchFamily="18" charset="0"/>
                <a:ea typeface="楷体_GB2312" pitchFamily="49" charset="-122"/>
              </a:rPr>
              <a:t>x ,</a:t>
            </a:r>
            <a:endParaRPr kumimoji="1" lang="en-US" altLang="zh-CN" sz="3200">
              <a:latin typeface="Times New Roman" pitchFamily="18" charset="0"/>
              <a:ea typeface="楷体_GB2312" pitchFamily="49" charset="-122"/>
            </a:endParaRPr>
          </a:p>
        </p:txBody>
      </p:sp>
      <p:graphicFrame>
        <p:nvGraphicFramePr>
          <p:cNvPr id="199688" name="Object 8"/>
          <p:cNvGraphicFramePr>
            <a:graphicFrameLocks noChangeAspect="1"/>
          </p:cNvGraphicFramePr>
          <p:nvPr>
            <p:extLst>
              <p:ext uri="{D42A27DB-BD31-4B8C-83A1-F6EECF244321}">
                <p14:modId xmlns:p14="http://schemas.microsoft.com/office/powerpoint/2010/main" val="2459259022"/>
              </p:ext>
            </p:extLst>
          </p:nvPr>
        </p:nvGraphicFramePr>
        <p:xfrm>
          <a:off x="1081336" y="4221088"/>
          <a:ext cx="5486400" cy="1854200"/>
        </p:xfrm>
        <a:graphic>
          <a:graphicData uri="http://schemas.openxmlformats.org/presentationml/2006/ole">
            <mc:AlternateContent xmlns:mc="http://schemas.openxmlformats.org/markup-compatibility/2006">
              <mc:Choice xmlns:v="urn:schemas-microsoft-com:vml" Requires="v">
                <p:oleObj spid="_x0000_s18783" name="Equation" r:id="rId7" imgW="6278904" imgH="2004132" progId="Equation.DSMT4">
                  <p:embed/>
                </p:oleObj>
              </mc:Choice>
              <mc:Fallback>
                <p:oleObj name="Equation" r:id="rId7" imgW="6278904" imgH="2004132"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1336" y="4221088"/>
                        <a:ext cx="5486400"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9690" name="Object 10"/>
          <p:cNvGraphicFramePr>
            <a:graphicFrameLocks noChangeAspect="1"/>
          </p:cNvGraphicFramePr>
          <p:nvPr>
            <p:extLst>
              <p:ext uri="{D42A27DB-BD31-4B8C-83A1-F6EECF244321}">
                <p14:modId xmlns:p14="http://schemas.microsoft.com/office/powerpoint/2010/main" val="2067924076"/>
              </p:ext>
            </p:extLst>
          </p:nvPr>
        </p:nvGraphicFramePr>
        <p:xfrm>
          <a:off x="6720136" y="4892203"/>
          <a:ext cx="1066800" cy="481013"/>
        </p:xfrm>
        <a:graphic>
          <a:graphicData uri="http://schemas.openxmlformats.org/presentationml/2006/ole">
            <mc:AlternateContent xmlns:mc="http://schemas.openxmlformats.org/markup-compatibility/2006">
              <mc:Choice xmlns:v="urn:schemas-microsoft-com:vml" Requires="v">
                <p:oleObj spid="_x0000_s18784" name="Equation" r:id="rId9" imgW="441936" imgH="175332" progId="Equation.DSMT4">
                  <p:embed/>
                </p:oleObj>
              </mc:Choice>
              <mc:Fallback>
                <p:oleObj name="Equation" r:id="rId9" imgW="441936" imgH="175332"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0136" y="4892203"/>
                        <a:ext cx="10668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691" name="Rectangle 11"/>
          <p:cNvSpPr>
            <a:spLocks noChangeArrowheads="1"/>
          </p:cNvSpPr>
          <p:nvPr/>
        </p:nvSpPr>
        <p:spPr bwMode="auto">
          <a:xfrm>
            <a:off x="547936" y="48816"/>
            <a:ext cx="7239000" cy="1524000"/>
          </a:xfrm>
          <a:prstGeom prst="rect">
            <a:avLst/>
          </a:prstGeom>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99692" name="Text Box 12"/>
          <p:cNvSpPr txBox="1">
            <a:spLocks noChangeArrowheads="1"/>
          </p:cNvSpPr>
          <p:nvPr/>
        </p:nvSpPr>
        <p:spPr bwMode="auto">
          <a:xfrm>
            <a:off x="700336" y="-27384"/>
            <a:ext cx="6413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b="1" dirty="0">
                <a:solidFill>
                  <a:srgbClr val="333399"/>
                </a:solidFill>
                <a:latin typeface="Times New Roman" pitchFamily="18" charset="0"/>
                <a:ea typeface="华文新魏" pitchFamily="2" charset="-122"/>
              </a:rPr>
              <a:t>定</a:t>
            </a:r>
          </a:p>
          <a:p>
            <a:pPr eaLnBrk="1" hangingPunct="1"/>
            <a:r>
              <a:rPr kumimoji="1" lang="zh-CN" altLang="en-US" sz="3600" b="1" dirty="0">
                <a:solidFill>
                  <a:srgbClr val="333399"/>
                </a:solidFill>
                <a:latin typeface="Times New Roman" pitchFamily="18" charset="0"/>
                <a:ea typeface="华文新魏" pitchFamily="2" charset="-122"/>
              </a:rPr>
              <a:t>理</a:t>
            </a:r>
          </a:p>
          <a:p>
            <a:pPr eaLnBrk="1" hangingPunct="1"/>
            <a:r>
              <a:rPr kumimoji="1" lang="zh-CN" altLang="en-US" sz="3600" b="1" dirty="0">
                <a:solidFill>
                  <a:srgbClr val="333399"/>
                </a:solidFill>
                <a:latin typeface="Times New Roman" pitchFamily="18" charset="0"/>
                <a:ea typeface="华文新魏" pitchFamily="2" charset="-122"/>
              </a:rPr>
              <a:t>一</a:t>
            </a:r>
          </a:p>
        </p:txBody>
      </p:sp>
      <p:sp>
        <p:nvSpPr>
          <p:cNvPr id="199693" name="Text Box 13"/>
          <p:cNvSpPr txBox="1">
            <a:spLocks noChangeArrowheads="1"/>
          </p:cNvSpPr>
          <p:nvPr/>
        </p:nvSpPr>
        <p:spPr bwMode="auto">
          <a:xfrm>
            <a:off x="1538536" y="48816"/>
            <a:ext cx="582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dirty="0">
                <a:solidFill>
                  <a:srgbClr val="990033"/>
                </a:solidFill>
                <a:latin typeface="Times New Roman" pitchFamily="18" charset="0"/>
                <a:ea typeface="楷体_GB2312" pitchFamily="49" charset="-122"/>
              </a:rPr>
              <a:t>林德伯格</a:t>
            </a:r>
            <a:r>
              <a:rPr kumimoji="1" lang="en-US" altLang="zh-CN" sz="3600" dirty="0">
                <a:solidFill>
                  <a:srgbClr val="990033"/>
                </a:solidFill>
                <a:latin typeface="Times New Roman" pitchFamily="18" charset="0"/>
                <a:ea typeface="楷体_GB2312" pitchFamily="49" charset="-122"/>
              </a:rPr>
              <a:t>-</a:t>
            </a:r>
            <a:r>
              <a:rPr kumimoji="1" lang="zh-CN" altLang="en-US" sz="3600" dirty="0">
                <a:solidFill>
                  <a:srgbClr val="990033"/>
                </a:solidFill>
                <a:latin typeface="Times New Roman" pitchFamily="18" charset="0"/>
                <a:ea typeface="楷体_GB2312" pitchFamily="49" charset="-122"/>
              </a:rPr>
              <a:t>列维中心极限定理</a:t>
            </a:r>
          </a:p>
        </p:txBody>
      </p:sp>
      <p:sp>
        <p:nvSpPr>
          <p:cNvPr id="199694" name="Text Box 14"/>
          <p:cNvSpPr txBox="1">
            <a:spLocks noChangeArrowheads="1"/>
          </p:cNvSpPr>
          <p:nvPr/>
        </p:nvSpPr>
        <p:spPr bwMode="auto">
          <a:xfrm>
            <a:off x="1767136" y="810816"/>
            <a:ext cx="579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b="1" dirty="0">
                <a:solidFill>
                  <a:srgbClr val="990033"/>
                </a:solidFill>
                <a:latin typeface="Times New Roman" pitchFamily="18" charset="0"/>
                <a:ea typeface="黑体" pitchFamily="49" charset="-122"/>
              </a:rPr>
              <a:t>[ </a:t>
            </a:r>
            <a:r>
              <a:rPr kumimoji="1" lang="zh-CN" altLang="en-US" sz="3200" b="1" dirty="0">
                <a:solidFill>
                  <a:srgbClr val="990033"/>
                </a:solidFill>
                <a:latin typeface="Times New Roman" pitchFamily="18" charset="0"/>
                <a:ea typeface="黑体" pitchFamily="49" charset="-122"/>
              </a:rPr>
              <a:t>独立同分布的中心极限定理 </a:t>
            </a:r>
            <a:r>
              <a:rPr kumimoji="1" lang="en-US" altLang="zh-CN" sz="3200" b="1" dirty="0">
                <a:solidFill>
                  <a:srgbClr val="990033"/>
                </a:solidFill>
                <a:latin typeface="Times New Roman" pitchFamily="18" charset="0"/>
                <a:ea typeface="黑体" pitchFamily="49" charset="-122"/>
              </a:rPr>
              <a:t>]</a:t>
            </a:r>
          </a:p>
        </p:txBody>
      </p:sp>
      <p:sp>
        <p:nvSpPr>
          <p:cNvPr id="13" name="TextBox 12"/>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9691"/>
                                        </p:tgtEl>
                                        <p:attrNameLst>
                                          <p:attrName>style.visibility</p:attrName>
                                        </p:attrNameLst>
                                      </p:cBhvr>
                                      <p:to>
                                        <p:strVal val="visible"/>
                                      </p:to>
                                    </p:set>
                                    <p:animEffect transition="in" filter="wipe(left)">
                                      <p:cBhvr>
                                        <p:cTn id="7" dur="500"/>
                                        <p:tgtEl>
                                          <p:spTgt spid="199691"/>
                                        </p:tgtEl>
                                      </p:cBhvr>
                                    </p:animEffect>
                                  </p:childTnLst>
                                </p:cTn>
                              </p:par>
                            </p:childTnLst>
                          </p:cTn>
                        </p:par>
                        <p:par>
                          <p:cTn id="8" fill="hold" nodeType="afterGroup">
                            <p:stCondLst>
                              <p:cond delay="500"/>
                            </p:stCondLst>
                            <p:childTnLst>
                              <p:par>
                                <p:cTn id="9" presetID="22" presetClass="entr" presetSubtype="1" fill="hold" grpId="0" nodeType="afterEffect">
                                  <p:stCondLst>
                                    <p:cond delay="1000"/>
                                  </p:stCondLst>
                                  <p:childTnLst>
                                    <p:set>
                                      <p:cBhvr>
                                        <p:cTn id="10" dur="1" fill="hold">
                                          <p:stCondLst>
                                            <p:cond delay="0"/>
                                          </p:stCondLst>
                                        </p:cTn>
                                        <p:tgtEl>
                                          <p:spTgt spid="199692"/>
                                        </p:tgtEl>
                                        <p:attrNameLst>
                                          <p:attrName>style.visibility</p:attrName>
                                        </p:attrNameLst>
                                      </p:cBhvr>
                                      <p:to>
                                        <p:strVal val="visible"/>
                                      </p:to>
                                    </p:set>
                                    <p:animEffect transition="in" filter="wipe(up)">
                                      <p:cBhvr>
                                        <p:cTn id="11" dur="500"/>
                                        <p:tgtEl>
                                          <p:spTgt spid="199692"/>
                                        </p:tgtEl>
                                      </p:cBhvr>
                                    </p:animEffect>
                                  </p:childTnLst>
                                </p:cTn>
                              </p:par>
                            </p:childTnLst>
                          </p:cTn>
                        </p:par>
                        <p:par>
                          <p:cTn id="12" fill="hold" nodeType="afterGroup">
                            <p:stCondLst>
                              <p:cond delay="2000"/>
                            </p:stCondLst>
                            <p:childTnLst>
                              <p:par>
                                <p:cTn id="13" presetID="22" presetClass="entr" presetSubtype="8" fill="hold" grpId="0" nodeType="afterEffect">
                                  <p:stCondLst>
                                    <p:cond delay="2000"/>
                                  </p:stCondLst>
                                  <p:childTnLst>
                                    <p:set>
                                      <p:cBhvr>
                                        <p:cTn id="14" dur="1" fill="hold">
                                          <p:stCondLst>
                                            <p:cond delay="0"/>
                                          </p:stCondLst>
                                        </p:cTn>
                                        <p:tgtEl>
                                          <p:spTgt spid="199693"/>
                                        </p:tgtEl>
                                        <p:attrNameLst>
                                          <p:attrName>style.visibility</p:attrName>
                                        </p:attrNameLst>
                                      </p:cBhvr>
                                      <p:to>
                                        <p:strVal val="visible"/>
                                      </p:to>
                                    </p:set>
                                    <p:animEffect transition="in" filter="wipe(left)">
                                      <p:cBhvr>
                                        <p:cTn id="15" dur="500"/>
                                        <p:tgtEl>
                                          <p:spTgt spid="199693"/>
                                        </p:tgtEl>
                                      </p:cBhvr>
                                    </p:animEffect>
                                  </p:childTnLst>
                                </p:cTn>
                              </p:par>
                            </p:childTnLst>
                          </p:cTn>
                        </p:par>
                        <p:par>
                          <p:cTn id="16" fill="hold" nodeType="afterGroup">
                            <p:stCondLst>
                              <p:cond delay="4500"/>
                            </p:stCondLst>
                            <p:childTnLst>
                              <p:par>
                                <p:cTn id="17" presetID="22" presetClass="entr" presetSubtype="8" fill="hold" grpId="0" nodeType="afterEffect">
                                  <p:stCondLst>
                                    <p:cond delay="2000"/>
                                  </p:stCondLst>
                                  <p:childTnLst>
                                    <p:set>
                                      <p:cBhvr>
                                        <p:cTn id="18" dur="1" fill="hold">
                                          <p:stCondLst>
                                            <p:cond delay="0"/>
                                          </p:stCondLst>
                                        </p:cTn>
                                        <p:tgtEl>
                                          <p:spTgt spid="199694"/>
                                        </p:tgtEl>
                                        <p:attrNameLst>
                                          <p:attrName>style.visibility</p:attrName>
                                        </p:attrNameLst>
                                      </p:cBhvr>
                                      <p:to>
                                        <p:strVal val="visible"/>
                                      </p:to>
                                    </p:set>
                                    <p:animEffect transition="in" filter="wipe(left)">
                                      <p:cBhvr>
                                        <p:cTn id="19" dur="500"/>
                                        <p:tgtEl>
                                          <p:spTgt spid="199694"/>
                                        </p:tgtEl>
                                      </p:cBhvr>
                                    </p:animEffect>
                                  </p:childTnLst>
                                </p:cTn>
                              </p:par>
                            </p:childTnLst>
                          </p:cTn>
                        </p:par>
                        <p:par>
                          <p:cTn id="20" fill="hold" nodeType="afterGroup">
                            <p:stCondLst>
                              <p:cond delay="7000"/>
                            </p:stCondLst>
                            <p:childTnLst>
                              <p:par>
                                <p:cTn id="21" presetID="22" presetClass="entr" presetSubtype="1" fill="hold" grpId="0" nodeType="afterEffect">
                                  <p:stCondLst>
                                    <p:cond delay="2000"/>
                                  </p:stCondLst>
                                  <p:childTnLst>
                                    <p:set>
                                      <p:cBhvr>
                                        <p:cTn id="22" dur="1" fill="hold">
                                          <p:stCondLst>
                                            <p:cond delay="0"/>
                                          </p:stCondLst>
                                        </p:cTn>
                                        <p:tgtEl>
                                          <p:spTgt spid="199683"/>
                                        </p:tgtEl>
                                        <p:attrNameLst>
                                          <p:attrName>style.visibility</p:attrName>
                                        </p:attrNameLst>
                                      </p:cBhvr>
                                      <p:to>
                                        <p:strVal val="visible"/>
                                      </p:to>
                                    </p:set>
                                    <p:animEffect transition="in" filter="wipe(up)">
                                      <p:cBhvr>
                                        <p:cTn id="23" dur="500"/>
                                        <p:tgtEl>
                                          <p:spTgt spid="199683"/>
                                        </p:tgtEl>
                                      </p:cBhvr>
                                    </p:animEffect>
                                  </p:childTnLst>
                                </p:cTn>
                              </p:par>
                            </p:childTnLst>
                          </p:cTn>
                        </p:par>
                        <p:par>
                          <p:cTn id="24" fill="hold" nodeType="afterGroup">
                            <p:stCondLst>
                              <p:cond delay="9500"/>
                            </p:stCondLst>
                            <p:childTnLst>
                              <p:par>
                                <p:cTn id="25" presetID="22" presetClass="entr" presetSubtype="1" fill="hold" nodeType="afterEffect">
                                  <p:stCondLst>
                                    <p:cond delay="2000"/>
                                  </p:stCondLst>
                                  <p:childTnLst>
                                    <p:set>
                                      <p:cBhvr>
                                        <p:cTn id="26" dur="1" fill="hold">
                                          <p:stCondLst>
                                            <p:cond delay="0"/>
                                          </p:stCondLst>
                                        </p:cTn>
                                        <p:tgtEl>
                                          <p:spTgt spid="199684"/>
                                        </p:tgtEl>
                                        <p:attrNameLst>
                                          <p:attrName>style.visibility</p:attrName>
                                        </p:attrNameLst>
                                      </p:cBhvr>
                                      <p:to>
                                        <p:strVal val="visible"/>
                                      </p:to>
                                    </p:set>
                                    <p:animEffect transition="in" filter="wipe(up)">
                                      <p:cBhvr>
                                        <p:cTn id="27" dur="500"/>
                                        <p:tgtEl>
                                          <p:spTgt spid="199684"/>
                                        </p:tgtEl>
                                      </p:cBhvr>
                                    </p:animEffect>
                                  </p:childTnLst>
                                </p:cTn>
                              </p:par>
                            </p:childTnLst>
                          </p:cTn>
                        </p:par>
                        <p:par>
                          <p:cTn id="28" fill="hold" nodeType="afterGroup">
                            <p:stCondLst>
                              <p:cond delay="12000"/>
                            </p:stCondLst>
                            <p:childTnLst>
                              <p:par>
                                <p:cTn id="29" presetID="22" presetClass="entr" presetSubtype="1" fill="hold" grpId="0" nodeType="afterEffect">
                                  <p:stCondLst>
                                    <p:cond delay="2000"/>
                                  </p:stCondLst>
                                  <p:childTnLst>
                                    <p:set>
                                      <p:cBhvr>
                                        <p:cTn id="30" dur="1" fill="hold">
                                          <p:stCondLst>
                                            <p:cond delay="0"/>
                                          </p:stCondLst>
                                        </p:cTn>
                                        <p:tgtEl>
                                          <p:spTgt spid="199685"/>
                                        </p:tgtEl>
                                        <p:attrNameLst>
                                          <p:attrName>style.visibility</p:attrName>
                                        </p:attrNameLst>
                                      </p:cBhvr>
                                      <p:to>
                                        <p:strVal val="visible"/>
                                      </p:to>
                                    </p:set>
                                    <p:animEffect transition="in" filter="wipe(up)">
                                      <p:cBhvr>
                                        <p:cTn id="31" dur="500"/>
                                        <p:tgtEl>
                                          <p:spTgt spid="199685"/>
                                        </p:tgtEl>
                                      </p:cBhvr>
                                    </p:animEffect>
                                  </p:childTnLst>
                                </p:cTn>
                              </p:par>
                            </p:childTnLst>
                          </p:cTn>
                        </p:par>
                        <p:par>
                          <p:cTn id="32" fill="hold" nodeType="afterGroup">
                            <p:stCondLst>
                              <p:cond delay="14500"/>
                            </p:stCondLst>
                            <p:childTnLst>
                              <p:par>
                                <p:cTn id="33" presetID="22" presetClass="entr" presetSubtype="1" fill="hold" nodeType="afterEffect">
                                  <p:stCondLst>
                                    <p:cond delay="2000"/>
                                  </p:stCondLst>
                                  <p:childTnLst>
                                    <p:set>
                                      <p:cBhvr>
                                        <p:cTn id="34" dur="1" fill="hold">
                                          <p:stCondLst>
                                            <p:cond delay="0"/>
                                          </p:stCondLst>
                                        </p:cTn>
                                        <p:tgtEl>
                                          <p:spTgt spid="199686"/>
                                        </p:tgtEl>
                                        <p:attrNameLst>
                                          <p:attrName>style.visibility</p:attrName>
                                        </p:attrNameLst>
                                      </p:cBhvr>
                                      <p:to>
                                        <p:strVal val="visible"/>
                                      </p:to>
                                    </p:set>
                                    <p:animEffect transition="in" filter="wipe(up)">
                                      <p:cBhvr>
                                        <p:cTn id="35" dur="500"/>
                                        <p:tgtEl>
                                          <p:spTgt spid="199686"/>
                                        </p:tgtEl>
                                      </p:cBhvr>
                                    </p:animEffect>
                                  </p:childTnLst>
                                </p:cTn>
                              </p:par>
                            </p:childTnLst>
                          </p:cTn>
                        </p:par>
                        <p:par>
                          <p:cTn id="36" fill="hold" nodeType="afterGroup">
                            <p:stCondLst>
                              <p:cond delay="17000"/>
                            </p:stCondLst>
                            <p:childTnLst>
                              <p:par>
                                <p:cTn id="37" presetID="22" presetClass="entr" presetSubtype="1" fill="hold" grpId="0" nodeType="afterEffect">
                                  <p:stCondLst>
                                    <p:cond delay="2000"/>
                                  </p:stCondLst>
                                  <p:childTnLst>
                                    <p:set>
                                      <p:cBhvr>
                                        <p:cTn id="38" dur="1" fill="hold">
                                          <p:stCondLst>
                                            <p:cond delay="0"/>
                                          </p:stCondLst>
                                        </p:cTn>
                                        <p:tgtEl>
                                          <p:spTgt spid="199687"/>
                                        </p:tgtEl>
                                        <p:attrNameLst>
                                          <p:attrName>style.visibility</p:attrName>
                                        </p:attrNameLst>
                                      </p:cBhvr>
                                      <p:to>
                                        <p:strVal val="visible"/>
                                      </p:to>
                                    </p:set>
                                    <p:animEffect transition="in" filter="wipe(up)">
                                      <p:cBhvr>
                                        <p:cTn id="39" dur="500"/>
                                        <p:tgtEl>
                                          <p:spTgt spid="199687"/>
                                        </p:tgtEl>
                                      </p:cBhvr>
                                    </p:animEffect>
                                  </p:childTnLst>
                                </p:cTn>
                              </p:par>
                            </p:childTnLst>
                          </p:cTn>
                        </p:par>
                        <p:par>
                          <p:cTn id="40" fill="hold" nodeType="afterGroup">
                            <p:stCondLst>
                              <p:cond delay="19500"/>
                            </p:stCondLst>
                            <p:childTnLst>
                              <p:par>
                                <p:cTn id="41" presetID="22" presetClass="entr" presetSubtype="1" fill="hold" nodeType="afterEffect">
                                  <p:stCondLst>
                                    <p:cond delay="2000"/>
                                  </p:stCondLst>
                                  <p:childTnLst>
                                    <p:set>
                                      <p:cBhvr>
                                        <p:cTn id="42" dur="1" fill="hold">
                                          <p:stCondLst>
                                            <p:cond delay="0"/>
                                          </p:stCondLst>
                                        </p:cTn>
                                        <p:tgtEl>
                                          <p:spTgt spid="199688"/>
                                        </p:tgtEl>
                                        <p:attrNameLst>
                                          <p:attrName>style.visibility</p:attrName>
                                        </p:attrNameLst>
                                      </p:cBhvr>
                                      <p:to>
                                        <p:strVal val="visible"/>
                                      </p:to>
                                    </p:set>
                                    <p:animEffect transition="in" filter="wipe(up)">
                                      <p:cBhvr>
                                        <p:cTn id="43" dur="500"/>
                                        <p:tgtEl>
                                          <p:spTgt spid="199688"/>
                                        </p:tgtEl>
                                      </p:cBhvr>
                                    </p:animEffect>
                                  </p:childTnLst>
                                </p:cTn>
                              </p:par>
                            </p:childTnLst>
                          </p:cTn>
                        </p:par>
                        <p:par>
                          <p:cTn id="44" fill="hold" nodeType="afterGroup">
                            <p:stCondLst>
                              <p:cond delay="22000"/>
                            </p:stCondLst>
                            <p:childTnLst>
                              <p:par>
                                <p:cTn id="45" presetID="22" presetClass="entr" presetSubtype="1" fill="hold" nodeType="afterEffect">
                                  <p:stCondLst>
                                    <p:cond delay="2000"/>
                                  </p:stCondLst>
                                  <p:childTnLst>
                                    <p:set>
                                      <p:cBhvr>
                                        <p:cTn id="46" dur="1" fill="hold">
                                          <p:stCondLst>
                                            <p:cond delay="0"/>
                                          </p:stCondLst>
                                        </p:cTn>
                                        <p:tgtEl>
                                          <p:spTgt spid="199690"/>
                                        </p:tgtEl>
                                        <p:attrNameLst>
                                          <p:attrName>style.visibility</p:attrName>
                                        </p:attrNameLst>
                                      </p:cBhvr>
                                      <p:to>
                                        <p:strVal val="visible"/>
                                      </p:to>
                                    </p:set>
                                    <p:animEffect transition="in" filter="wipe(up)">
                                      <p:cBhvr>
                                        <p:cTn id="47" dur="500"/>
                                        <p:tgtEl>
                                          <p:spTgt spid="199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autoUpdateAnimBg="0"/>
      <p:bldP spid="199685" grpId="0" autoUpdateAnimBg="0"/>
      <p:bldP spid="199687" grpId="0" autoUpdateAnimBg="0"/>
      <p:bldP spid="199691" grpId="0" animBg="1"/>
      <p:bldP spid="199692" grpId="0" autoUpdateAnimBg="0"/>
      <p:bldP spid="199693" grpId="0" autoUpdateAnimBg="0"/>
      <p:bldP spid="19969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115616" y="-27384"/>
            <a:ext cx="693738"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4000" b="1" dirty="0">
                <a:solidFill>
                  <a:srgbClr val="800000"/>
                </a:solidFill>
                <a:latin typeface="Times New Roman" pitchFamily="18" charset="0"/>
                <a:ea typeface="楷体_GB2312" pitchFamily="49" charset="-122"/>
              </a:rPr>
              <a:t>注</a:t>
            </a:r>
          </a:p>
        </p:txBody>
      </p:sp>
      <p:graphicFrame>
        <p:nvGraphicFramePr>
          <p:cNvPr id="198663" name="Object 7"/>
          <p:cNvGraphicFramePr>
            <a:graphicFrameLocks noChangeAspect="1"/>
          </p:cNvGraphicFramePr>
          <p:nvPr>
            <p:extLst>
              <p:ext uri="{D42A27DB-BD31-4B8C-83A1-F6EECF244321}">
                <p14:modId xmlns:p14="http://schemas.microsoft.com/office/powerpoint/2010/main" val="3904881582"/>
              </p:ext>
            </p:extLst>
          </p:nvPr>
        </p:nvGraphicFramePr>
        <p:xfrm>
          <a:off x="2743200" y="1412776"/>
          <a:ext cx="3327400" cy="609600"/>
        </p:xfrm>
        <a:graphic>
          <a:graphicData uri="http://schemas.openxmlformats.org/presentationml/2006/ole">
            <mc:AlternateContent xmlns:mc="http://schemas.openxmlformats.org/markup-compatibility/2006">
              <mc:Choice xmlns:v="urn:schemas-microsoft-com:vml" Requires="v">
                <p:oleObj spid="_x0000_s19899" name="Equation" r:id="rId3" imgW="3299400" imgH="579048" progId="Equation.DSMT4">
                  <p:embed/>
                </p:oleObj>
              </mc:Choice>
              <mc:Fallback>
                <p:oleObj name="Equation" r:id="rId3" imgW="3299400" imgH="579048"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412776"/>
                        <a:ext cx="3327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8664" name="Text Box 8"/>
          <p:cNvSpPr txBox="1">
            <a:spLocks noChangeArrowheads="1"/>
          </p:cNvSpPr>
          <p:nvPr/>
        </p:nvSpPr>
        <p:spPr bwMode="auto">
          <a:xfrm>
            <a:off x="395536" y="1988840"/>
            <a:ext cx="856895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2800" dirty="0">
                <a:latin typeface="Times New Roman" pitchFamily="18" charset="0"/>
                <a:ea typeface="楷体_GB2312" pitchFamily="49" charset="-122"/>
              </a:rPr>
              <a:t>即 </a:t>
            </a:r>
            <a:r>
              <a:rPr kumimoji="1" lang="en-US" altLang="zh-CN" sz="2800" i="1" dirty="0">
                <a:latin typeface="Times New Roman" pitchFamily="18" charset="0"/>
                <a:ea typeface="楷体_GB2312" pitchFamily="49" charset="-122"/>
              </a:rPr>
              <a:t>n</a:t>
            </a:r>
            <a:r>
              <a:rPr kumimoji="1" lang="en-US" altLang="zh-CN" sz="2800" dirty="0">
                <a:latin typeface="Times New Roman" pitchFamily="18" charset="0"/>
                <a:ea typeface="楷体_GB2312" pitchFamily="49" charset="-122"/>
              </a:rPr>
              <a:t> </a:t>
            </a:r>
            <a:r>
              <a:rPr kumimoji="1" lang="zh-CN" altLang="en-US" sz="2800" dirty="0">
                <a:latin typeface="Times New Roman" pitchFamily="18" charset="0"/>
                <a:ea typeface="楷体_GB2312" pitchFamily="49" charset="-122"/>
              </a:rPr>
              <a:t>足够大时，</a:t>
            </a:r>
            <a:r>
              <a:rPr kumimoji="1" lang="en-US" altLang="zh-CN" sz="2800" i="1" dirty="0">
                <a:latin typeface="Times New Roman" pitchFamily="18" charset="0"/>
                <a:ea typeface="楷体_GB2312" pitchFamily="49" charset="-122"/>
              </a:rPr>
              <a:t>Y </a:t>
            </a:r>
            <a:r>
              <a:rPr kumimoji="1" lang="en-US" altLang="zh-CN" sz="2800" i="1" baseline="-25000" dirty="0">
                <a:latin typeface="Times New Roman" pitchFamily="18" charset="0"/>
                <a:ea typeface="楷体_GB2312" pitchFamily="49" charset="-122"/>
              </a:rPr>
              <a:t>n</a:t>
            </a:r>
            <a:r>
              <a:rPr kumimoji="1" lang="en-US" altLang="zh-CN" sz="2800" i="1" dirty="0">
                <a:latin typeface="Times New Roman" pitchFamily="18" charset="0"/>
                <a:ea typeface="楷体_GB2312" pitchFamily="49" charset="-122"/>
              </a:rPr>
              <a:t> </a:t>
            </a:r>
            <a:r>
              <a:rPr kumimoji="1" lang="zh-CN" altLang="en-US" sz="2800" dirty="0">
                <a:latin typeface="Times New Roman" pitchFamily="18" charset="0"/>
                <a:ea typeface="楷体_GB2312" pitchFamily="49" charset="-122"/>
              </a:rPr>
              <a:t>的分布函数</a:t>
            </a:r>
            <a:r>
              <a:rPr kumimoji="1" lang="zh-CN" altLang="en-US" sz="2800" dirty="0" smtClean="0">
                <a:latin typeface="Times New Roman" pitchFamily="18" charset="0"/>
                <a:ea typeface="楷体_GB2312" pitchFamily="49" charset="-122"/>
              </a:rPr>
              <a:t>近似于</a:t>
            </a:r>
            <a:r>
              <a:rPr kumimoji="1" lang="zh-CN" altLang="en-US" sz="2800" dirty="0">
                <a:latin typeface="Times New Roman" pitchFamily="18" charset="0"/>
                <a:ea typeface="楷体_GB2312" pitchFamily="49" charset="-122"/>
              </a:rPr>
              <a:t>标准正态随机变量的分布函数</a:t>
            </a:r>
          </a:p>
        </p:txBody>
      </p:sp>
      <p:grpSp>
        <p:nvGrpSpPr>
          <p:cNvPr id="2" name="Group 9"/>
          <p:cNvGrpSpPr>
            <a:grpSpLocks/>
          </p:cNvGrpSpPr>
          <p:nvPr/>
        </p:nvGrpSpPr>
        <p:grpSpPr bwMode="auto">
          <a:xfrm>
            <a:off x="2209800" y="-27384"/>
            <a:ext cx="3733800" cy="1371600"/>
            <a:chOff x="1036" y="192"/>
            <a:chExt cx="2180" cy="920"/>
          </a:xfrm>
        </p:grpSpPr>
        <p:graphicFrame>
          <p:nvGraphicFramePr>
            <p:cNvPr id="19470" name="Object 10"/>
            <p:cNvGraphicFramePr>
              <a:graphicFrameLocks noChangeAspect="1"/>
            </p:cNvGraphicFramePr>
            <p:nvPr/>
          </p:nvGraphicFramePr>
          <p:xfrm>
            <a:off x="1584" y="192"/>
            <a:ext cx="1632" cy="920"/>
          </p:xfrm>
          <a:graphic>
            <a:graphicData uri="http://schemas.openxmlformats.org/presentationml/2006/ole">
              <mc:AlternateContent xmlns:mc="http://schemas.openxmlformats.org/markup-compatibility/2006">
                <mc:Choice xmlns:v="urn:schemas-microsoft-com:vml" Requires="v">
                  <p:oleObj spid="_x0000_s19900" name="Equation" r:id="rId5" imgW="2560248" imgH="1432632" progId="Equation.3">
                    <p:embed/>
                  </p:oleObj>
                </mc:Choice>
                <mc:Fallback>
                  <p:oleObj name="Equation" r:id="rId5" imgW="2560248" imgH="1432632"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192"/>
                          <a:ext cx="1632" cy="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1" name="Rectangle 11"/>
            <p:cNvSpPr>
              <a:spLocks noChangeArrowheads="1"/>
            </p:cNvSpPr>
            <p:nvPr/>
          </p:nvSpPr>
          <p:spPr bwMode="auto">
            <a:xfrm>
              <a:off x="1036" y="577"/>
              <a:ext cx="374"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a:latin typeface="Times New Roman" pitchFamily="18" charset="0"/>
                  <a:ea typeface="楷体_GB2312" pitchFamily="49" charset="-122"/>
                </a:rPr>
                <a:t>记</a:t>
              </a:r>
            </a:p>
          </p:txBody>
        </p:sp>
      </p:grpSp>
      <p:grpSp>
        <p:nvGrpSpPr>
          <p:cNvPr id="3" name="Group 12"/>
          <p:cNvGrpSpPr>
            <a:grpSpLocks/>
          </p:cNvGrpSpPr>
          <p:nvPr/>
        </p:nvGrpSpPr>
        <p:grpSpPr bwMode="auto">
          <a:xfrm>
            <a:off x="3060514" y="2693173"/>
            <a:ext cx="2554295" cy="891735"/>
            <a:chOff x="1597" y="3654"/>
            <a:chExt cx="1526" cy="803"/>
          </a:xfrm>
        </p:grpSpPr>
        <p:graphicFrame>
          <p:nvGraphicFramePr>
            <p:cNvPr id="19468" name="Object 13"/>
            <p:cNvGraphicFramePr>
              <a:graphicFrameLocks noChangeAspect="1"/>
            </p:cNvGraphicFramePr>
            <p:nvPr>
              <p:extLst>
                <p:ext uri="{D42A27DB-BD31-4B8C-83A1-F6EECF244321}">
                  <p14:modId xmlns:p14="http://schemas.microsoft.com/office/powerpoint/2010/main" val="176200496"/>
                </p:ext>
              </p:extLst>
            </p:nvPr>
          </p:nvGraphicFramePr>
          <p:xfrm>
            <a:off x="1597" y="3743"/>
            <a:ext cx="1526" cy="714"/>
          </p:xfrm>
          <a:graphic>
            <a:graphicData uri="http://schemas.openxmlformats.org/presentationml/2006/ole">
              <mc:AlternateContent xmlns:mc="http://schemas.openxmlformats.org/markup-compatibility/2006">
                <mc:Choice xmlns:v="urn:schemas-microsoft-com:vml" Requires="v">
                  <p:oleObj spid="_x0000_s19901" name="Equation" r:id="rId7" imgW="736560" imgH="228600" progId="Equation.DSMT4">
                    <p:embed/>
                  </p:oleObj>
                </mc:Choice>
                <mc:Fallback>
                  <p:oleObj name="Equation" r:id="rId7" imgW="736560" imgH="228600" progId="Equation.DSMT4">
                    <p:embed/>
                    <p:pic>
                      <p:nvPicPr>
                        <p:cNvPr id="0" name="Object 13"/>
                        <p:cNvPicPr>
                          <a:picLocks noChangeAspect="1" noChangeArrowheads="1"/>
                        </p:cNvPicPr>
                        <p:nvPr/>
                      </p:nvPicPr>
                      <p:blipFill>
                        <a:blip r:embed="rId8"/>
                        <a:srcRect/>
                        <a:stretch>
                          <a:fillRect/>
                        </a:stretch>
                      </p:blipFill>
                      <p:spPr bwMode="auto">
                        <a:xfrm>
                          <a:off x="1597" y="3743"/>
                          <a:ext cx="1526" cy="7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9" name="Text Box 14"/>
            <p:cNvSpPr txBox="1">
              <a:spLocks noChangeArrowheads="1"/>
            </p:cNvSpPr>
            <p:nvPr/>
          </p:nvSpPr>
          <p:spPr bwMode="auto">
            <a:xfrm>
              <a:off x="1872" y="3654"/>
              <a:ext cx="474"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2400" dirty="0">
                  <a:latin typeface="Times New Roman" pitchFamily="18" charset="0"/>
                </a:rPr>
                <a:t>近似</a:t>
              </a:r>
            </a:p>
          </p:txBody>
        </p:sp>
      </p:grpSp>
      <p:sp>
        <p:nvSpPr>
          <p:cNvPr id="198676" name="Rectangle 20"/>
          <p:cNvSpPr>
            <a:spLocks noChangeArrowheads="1"/>
          </p:cNvSpPr>
          <p:nvPr/>
        </p:nvSpPr>
        <p:spPr bwMode="auto">
          <a:xfrm>
            <a:off x="179512" y="5373216"/>
            <a:ext cx="8856984" cy="919867"/>
          </a:xfrm>
          <a:prstGeom prst="rect">
            <a:avLst/>
          </a:prstGeom>
          <a:ln/>
        </p:spPr>
        <p:style>
          <a:lnRef idx="1">
            <a:schemeClr val="accent3"/>
          </a:lnRef>
          <a:fillRef idx="2">
            <a:schemeClr val="accent3"/>
          </a:fillRef>
          <a:effectRef idx="1">
            <a:schemeClr val="accent3"/>
          </a:effectRef>
          <a:fontRef idx="minor">
            <a:schemeClr val="dk1"/>
          </a:fontRef>
        </p:style>
        <p:txBody>
          <a:bodyPr wrap="squar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120000"/>
              </a:lnSpc>
            </a:pPr>
            <a:r>
              <a:rPr kumimoji="1" lang="zh-CN" altLang="en-US" sz="2400" b="1" dirty="0">
                <a:latin typeface="楷体_GB2312" pitchFamily="49" charset="-122"/>
                <a:ea typeface="楷体_GB2312" pitchFamily="49" charset="-122"/>
              </a:rPr>
              <a:t>它表明</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当</a:t>
            </a:r>
            <a:r>
              <a:rPr kumimoji="1" lang="en-US" altLang="zh-CN" sz="2400" b="1" i="1" dirty="0">
                <a:latin typeface="Times New Roman" pitchFamily="18" charset="0"/>
                <a:ea typeface="楷体_GB2312" pitchFamily="49" charset="-122"/>
              </a:rPr>
              <a:t>n</a:t>
            </a:r>
            <a:r>
              <a:rPr kumimoji="1" lang="zh-CN" altLang="en-US" sz="2400" b="1" dirty="0">
                <a:latin typeface="楷体_GB2312" pitchFamily="49" charset="-122"/>
                <a:ea typeface="楷体_GB2312" pitchFamily="49" charset="-122"/>
              </a:rPr>
              <a:t>充分大时，</a:t>
            </a:r>
            <a:r>
              <a:rPr kumimoji="1" lang="en-US" altLang="zh-CN" sz="2400" b="1" i="1" dirty="0">
                <a:latin typeface="Times New Roman" pitchFamily="18" charset="0"/>
                <a:ea typeface="楷体_GB2312" pitchFamily="49" charset="-122"/>
              </a:rPr>
              <a:t>n</a:t>
            </a:r>
            <a:r>
              <a:rPr kumimoji="1" lang="zh-CN" altLang="en-US" sz="2400" b="1" dirty="0">
                <a:latin typeface="楷体_GB2312" pitchFamily="49" charset="-122"/>
                <a:ea typeface="楷体_GB2312" pitchFamily="49" charset="-122"/>
              </a:rPr>
              <a:t>个具有期望和</a:t>
            </a:r>
            <a:r>
              <a:rPr kumimoji="1" lang="zh-CN" altLang="en-US" sz="2400" b="1" dirty="0" smtClean="0">
                <a:latin typeface="楷体_GB2312" pitchFamily="49" charset="-122"/>
                <a:ea typeface="楷体_GB2312" pitchFamily="49" charset="-122"/>
              </a:rPr>
              <a:t>方差的</a:t>
            </a:r>
            <a:r>
              <a:rPr kumimoji="1" lang="zh-CN" altLang="en-US" sz="2400" b="1" dirty="0">
                <a:latin typeface="楷体_GB2312" pitchFamily="49" charset="-122"/>
                <a:ea typeface="楷体_GB2312" pitchFamily="49" charset="-122"/>
              </a:rPr>
              <a:t>独立同分布的</a:t>
            </a:r>
            <a:r>
              <a:rPr kumimoji="1" lang="en-US" altLang="zh-CN" sz="2400" b="1" i="1" dirty="0" err="1">
                <a:latin typeface="Times New Roman" pitchFamily="18" charset="0"/>
                <a:ea typeface="楷体_GB2312" pitchFamily="49" charset="-122"/>
              </a:rPr>
              <a:t>r.v</a:t>
            </a:r>
            <a:r>
              <a:rPr kumimoji="1" lang="zh-CN" altLang="en-US" sz="2400" b="1" dirty="0">
                <a:latin typeface="楷体_GB2312" pitchFamily="49" charset="-122"/>
                <a:ea typeface="楷体_GB2312" pitchFamily="49" charset="-122"/>
              </a:rPr>
              <a:t>之和近似服从正态分布</a:t>
            </a:r>
            <a:r>
              <a:rPr kumimoji="1" lang="en-US" altLang="zh-CN" sz="2400" b="1" dirty="0">
                <a:latin typeface="楷体_GB2312" pitchFamily="49" charset="-122"/>
                <a:ea typeface="楷体_GB2312" pitchFamily="49" charset="-122"/>
              </a:rPr>
              <a:t>.</a:t>
            </a:r>
          </a:p>
        </p:txBody>
      </p:sp>
      <p:sp>
        <p:nvSpPr>
          <p:cNvPr id="16" name="TextBox 15"/>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17" name="Object 15"/>
          <p:cNvGraphicFramePr>
            <a:graphicFrameLocks noChangeAspect="1"/>
          </p:cNvGraphicFramePr>
          <p:nvPr>
            <p:extLst>
              <p:ext uri="{D42A27DB-BD31-4B8C-83A1-F6EECF244321}">
                <p14:modId xmlns:p14="http://schemas.microsoft.com/office/powerpoint/2010/main" val="3647225434"/>
              </p:ext>
            </p:extLst>
          </p:nvPr>
        </p:nvGraphicFramePr>
        <p:xfrm>
          <a:off x="2774137" y="4470008"/>
          <a:ext cx="2921000" cy="936625"/>
        </p:xfrm>
        <a:graphic>
          <a:graphicData uri="http://schemas.openxmlformats.org/presentationml/2006/ole">
            <mc:AlternateContent xmlns:mc="http://schemas.openxmlformats.org/markup-compatibility/2006">
              <mc:Choice xmlns:v="urn:schemas-microsoft-com:vml" Requires="v">
                <p:oleObj spid="_x0000_s19902" name="Equation" r:id="rId9" imgW="1346040" imgH="431640" progId="Equation.DSMT4">
                  <p:embed/>
                </p:oleObj>
              </mc:Choice>
              <mc:Fallback>
                <p:oleObj name="Equation" r:id="rId9" imgW="1346040" imgH="431640" progId="Equation.DSMT4">
                  <p:embed/>
                  <p:pic>
                    <p:nvPicPr>
                      <p:cNvPr id="0" name=""/>
                      <p:cNvPicPr>
                        <a:picLocks noChangeAspect="1" noChangeArrowheads="1"/>
                      </p:cNvPicPr>
                      <p:nvPr/>
                    </p:nvPicPr>
                    <p:blipFill>
                      <a:blip r:embed="rId10"/>
                      <a:srcRect/>
                      <a:stretch>
                        <a:fillRect/>
                      </a:stretch>
                    </p:blipFill>
                    <p:spPr bwMode="auto">
                      <a:xfrm>
                        <a:off x="2774137" y="4470008"/>
                        <a:ext cx="2921000" cy="936625"/>
                      </a:xfrm>
                      <a:prstGeom prst="rect">
                        <a:avLst/>
                      </a:prstGeom>
                      <a:noFill/>
                      <a:ln>
                        <a:noFill/>
                      </a:ln>
                      <a:effectLst/>
                      <a:extLst/>
                    </p:spPr>
                  </p:pic>
                </p:oleObj>
              </mc:Fallback>
            </mc:AlternateContent>
          </a:graphicData>
        </a:graphic>
      </p:graphicFrame>
      <p:graphicFrame>
        <p:nvGraphicFramePr>
          <p:cNvPr id="21" name="Object 15"/>
          <p:cNvGraphicFramePr>
            <a:graphicFrameLocks noChangeAspect="1"/>
          </p:cNvGraphicFramePr>
          <p:nvPr>
            <p:extLst>
              <p:ext uri="{D42A27DB-BD31-4B8C-83A1-F6EECF244321}">
                <p14:modId xmlns:p14="http://schemas.microsoft.com/office/powerpoint/2010/main" val="3126638234"/>
              </p:ext>
            </p:extLst>
          </p:nvPr>
        </p:nvGraphicFramePr>
        <p:xfrm>
          <a:off x="2471979" y="3530744"/>
          <a:ext cx="3525316" cy="962766"/>
        </p:xfrm>
        <a:graphic>
          <a:graphicData uri="http://schemas.openxmlformats.org/presentationml/2006/ole">
            <mc:AlternateContent xmlns:mc="http://schemas.openxmlformats.org/markup-compatibility/2006">
              <mc:Choice xmlns:v="urn:schemas-microsoft-com:vml" Requires="v">
                <p:oleObj spid="_x0000_s19903" name="Equation" r:id="rId11" imgW="1625400" imgH="444240" progId="Equation.DSMT4">
                  <p:embed/>
                </p:oleObj>
              </mc:Choice>
              <mc:Fallback>
                <p:oleObj name="Equation" r:id="rId11" imgW="1625400" imgH="444240" progId="Equation.DSMT4">
                  <p:embed/>
                  <p:pic>
                    <p:nvPicPr>
                      <p:cNvPr id="0" name=""/>
                      <p:cNvPicPr>
                        <a:picLocks noChangeAspect="1" noChangeArrowheads="1"/>
                      </p:cNvPicPr>
                      <p:nvPr/>
                    </p:nvPicPr>
                    <p:blipFill>
                      <a:blip r:embed="rId12"/>
                      <a:srcRect/>
                      <a:stretch>
                        <a:fillRect/>
                      </a:stretch>
                    </p:blipFill>
                    <p:spPr bwMode="auto">
                      <a:xfrm>
                        <a:off x="2471979" y="3530744"/>
                        <a:ext cx="3525316" cy="962766"/>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1" fill="hold" nodeType="afterEffect">
                                  <p:stCondLst>
                                    <p:cond delay="2000"/>
                                  </p:stCondLst>
                                  <p:childTnLst>
                                    <p:set>
                                      <p:cBhvr>
                                        <p:cTn id="10" dur="1" fill="hold">
                                          <p:stCondLst>
                                            <p:cond delay="0"/>
                                          </p:stCondLst>
                                        </p:cTn>
                                        <p:tgtEl>
                                          <p:spTgt spid="198663"/>
                                        </p:tgtEl>
                                        <p:attrNameLst>
                                          <p:attrName>style.visibility</p:attrName>
                                        </p:attrNameLst>
                                      </p:cBhvr>
                                      <p:to>
                                        <p:strVal val="visible"/>
                                      </p:to>
                                    </p:set>
                                    <p:animEffect transition="in" filter="wipe(up)">
                                      <p:cBhvr>
                                        <p:cTn id="11" dur="500"/>
                                        <p:tgtEl>
                                          <p:spTgt spid="198663"/>
                                        </p:tgtEl>
                                      </p:cBhvr>
                                    </p:animEffect>
                                  </p:childTnLst>
                                </p:cTn>
                              </p:par>
                            </p:childTnLst>
                          </p:cTn>
                        </p:par>
                        <p:par>
                          <p:cTn id="12" fill="hold" nodeType="afterGroup">
                            <p:stCondLst>
                              <p:cond delay="3000"/>
                            </p:stCondLst>
                            <p:childTnLst>
                              <p:par>
                                <p:cTn id="13" presetID="22" presetClass="entr" presetSubtype="1" fill="hold" grpId="0" nodeType="afterEffect">
                                  <p:stCondLst>
                                    <p:cond delay="2000"/>
                                  </p:stCondLst>
                                  <p:childTnLst>
                                    <p:set>
                                      <p:cBhvr>
                                        <p:cTn id="14" dur="1" fill="hold">
                                          <p:stCondLst>
                                            <p:cond delay="0"/>
                                          </p:stCondLst>
                                        </p:cTn>
                                        <p:tgtEl>
                                          <p:spTgt spid="198664"/>
                                        </p:tgtEl>
                                        <p:attrNameLst>
                                          <p:attrName>style.visibility</p:attrName>
                                        </p:attrNameLst>
                                      </p:cBhvr>
                                      <p:to>
                                        <p:strVal val="visible"/>
                                      </p:to>
                                    </p:set>
                                    <p:animEffect transition="in" filter="wipe(up)">
                                      <p:cBhvr>
                                        <p:cTn id="15" dur="500"/>
                                        <p:tgtEl>
                                          <p:spTgt spid="198664"/>
                                        </p:tgtEl>
                                      </p:cBhvr>
                                    </p:animEffect>
                                  </p:childTnLst>
                                </p:cTn>
                              </p:par>
                            </p:childTnLst>
                          </p:cTn>
                        </p:par>
                        <p:par>
                          <p:cTn id="16" fill="hold" nodeType="afterGroup">
                            <p:stCondLst>
                              <p:cond delay="5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6000"/>
                            </p:stCondLst>
                            <p:childTnLst>
                              <p:par>
                                <p:cTn id="21" presetID="22" presetClass="entr" presetSubtype="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6500"/>
                            </p:stCondLst>
                            <p:childTnLst>
                              <p:par>
                                <p:cTn id="25" presetID="22" presetClass="entr" presetSubtype="8"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198676"/>
                                        </p:tgtEl>
                                        <p:attrNameLst>
                                          <p:attrName>style.visibility</p:attrName>
                                        </p:attrNameLst>
                                      </p:cBhvr>
                                      <p:to>
                                        <p:strVal val="visible"/>
                                      </p:to>
                                    </p:set>
                                    <p:animEffect transition="in" filter="barn(outVertical)">
                                      <p:cBhvr>
                                        <p:cTn id="32" dur="500"/>
                                        <p:tgtEl>
                                          <p:spTgt spid="19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4" grpId="0" autoUpdateAnimBg="0"/>
      <p:bldP spid="19867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Text Box 3"/>
          <p:cNvSpPr txBox="1">
            <a:spLocks noChangeArrowheads="1"/>
          </p:cNvSpPr>
          <p:nvPr/>
        </p:nvSpPr>
        <p:spPr bwMode="auto">
          <a:xfrm>
            <a:off x="755650" y="548680"/>
            <a:ext cx="78486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115000"/>
              </a:lnSpc>
              <a:spcBef>
                <a:spcPct val="50000"/>
              </a:spcBef>
            </a:pPr>
            <a:r>
              <a:rPr kumimoji="1" lang="en-US" altLang="zh-CN" sz="3200" b="1" dirty="0">
                <a:latin typeface="Times New Roman" pitchFamily="18" charset="0"/>
              </a:rPr>
              <a:t>        </a:t>
            </a:r>
            <a:r>
              <a:rPr kumimoji="1" lang="zh-CN" altLang="en-US" sz="3200" b="1" dirty="0">
                <a:latin typeface="Times New Roman" pitchFamily="18" charset="0"/>
              </a:rPr>
              <a:t>研究大量的随机现象，常常采用极限形式，由此导致对极限定理进行研究</a:t>
            </a:r>
            <a:r>
              <a:rPr kumimoji="1" lang="en-US" altLang="zh-CN" sz="3200" b="1" dirty="0">
                <a:latin typeface="Times New Roman" pitchFamily="18" charset="0"/>
              </a:rPr>
              <a:t>.   </a:t>
            </a:r>
            <a:r>
              <a:rPr kumimoji="1" lang="zh-CN" altLang="en-US" sz="3200" b="1" dirty="0">
                <a:latin typeface="Times New Roman" pitchFamily="18" charset="0"/>
              </a:rPr>
              <a:t>极限定理的内容很广泛，其中最重要的有两种</a:t>
            </a:r>
            <a:r>
              <a:rPr kumimoji="1" lang="en-US" altLang="zh-CN" sz="3200" b="1" dirty="0">
                <a:latin typeface="Times New Roman" pitchFamily="18" charset="0"/>
              </a:rPr>
              <a:t>:</a:t>
            </a:r>
          </a:p>
        </p:txBody>
      </p:sp>
      <p:grpSp>
        <p:nvGrpSpPr>
          <p:cNvPr id="2" name="Group 4"/>
          <p:cNvGrpSpPr>
            <a:grpSpLocks/>
          </p:cNvGrpSpPr>
          <p:nvPr/>
        </p:nvGrpSpPr>
        <p:grpSpPr bwMode="auto">
          <a:xfrm>
            <a:off x="249362" y="3068641"/>
            <a:ext cx="8715381" cy="1081088"/>
            <a:chOff x="533" y="1885"/>
            <a:chExt cx="5490" cy="681"/>
          </a:xfrm>
        </p:grpSpPr>
        <p:sp>
          <p:nvSpPr>
            <p:cNvPr id="4100" name="Rectangle 5"/>
            <p:cNvSpPr>
              <a:spLocks noChangeArrowheads="1"/>
            </p:cNvSpPr>
            <p:nvPr/>
          </p:nvSpPr>
          <p:spPr bwMode="auto">
            <a:xfrm>
              <a:off x="3137" y="2078"/>
              <a:ext cx="3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spcBef>
                  <a:spcPct val="50000"/>
                </a:spcBef>
              </a:pPr>
              <a:r>
                <a:rPr kumimoji="1" lang="zh-CN" altLang="en-US" sz="3200" b="1" dirty="0">
                  <a:latin typeface="Times New Roman" pitchFamily="18" charset="0"/>
                </a:rPr>
                <a:t>与</a:t>
              </a:r>
            </a:p>
          </p:txBody>
        </p:sp>
        <p:sp>
          <p:nvSpPr>
            <p:cNvPr id="4101" name="Rectangle 6"/>
            <p:cNvSpPr>
              <a:spLocks noChangeArrowheads="1"/>
            </p:cNvSpPr>
            <p:nvPr/>
          </p:nvSpPr>
          <p:spPr bwMode="auto">
            <a:xfrm>
              <a:off x="533" y="1886"/>
              <a:ext cx="2585" cy="680"/>
            </a:xfrm>
            <a:prstGeom prst="rect">
              <a:avLst/>
            </a:prstGeom>
            <a:ln/>
          </p:spPr>
          <p:style>
            <a:lnRef idx="1">
              <a:schemeClr val="accent5"/>
            </a:lnRef>
            <a:fillRef idx="2">
              <a:schemeClr val="accent5"/>
            </a:fillRef>
            <a:effectRef idx="1">
              <a:schemeClr val="accent5"/>
            </a:effectRef>
            <a:fontRef idx="minor">
              <a:schemeClr val="dk1"/>
            </a:fontRef>
          </p:style>
          <p:txBody>
            <a:bodyPr wrap="squar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b="1" dirty="0">
                  <a:latin typeface="Times New Roman" pitchFamily="18" charset="0"/>
                </a:rPr>
                <a:t>大数</a:t>
              </a:r>
              <a:r>
                <a:rPr kumimoji="1" lang="zh-CN" altLang="en-US" sz="3200" b="1" dirty="0" smtClean="0">
                  <a:latin typeface="Times New Roman" pitchFamily="18" charset="0"/>
                </a:rPr>
                <a:t>定律</a:t>
              </a:r>
              <a:endParaRPr kumimoji="1" lang="en-US" altLang="zh-CN" sz="3200" b="1" dirty="0" smtClean="0">
                <a:latin typeface="Times New Roman" pitchFamily="18" charset="0"/>
              </a:endParaRPr>
            </a:p>
            <a:p>
              <a:pPr algn="ctr" eaLnBrk="1" hangingPunct="1"/>
              <a:r>
                <a:rPr kumimoji="1" lang="en-US" altLang="zh-CN" sz="3200" b="1" dirty="0" smtClean="0">
                  <a:latin typeface="Times New Roman" pitchFamily="18" charset="0"/>
                </a:rPr>
                <a:t>law </a:t>
              </a:r>
              <a:r>
                <a:rPr kumimoji="1" lang="en-US" altLang="zh-CN" sz="3200" b="1" dirty="0">
                  <a:latin typeface="Times New Roman" pitchFamily="18" charset="0"/>
                </a:rPr>
                <a:t>of large numbers</a:t>
              </a:r>
              <a:endParaRPr kumimoji="1" lang="zh-CN" altLang="en-US" sz="3200" b="1" dirty="0">
                <a:latin typeface="Times New Roman" pitchFamily="18" charset="0"/>
              </a:endParaRPr>
            </a:p>
          </p:txBody>
        </p:sp>
        <p:sp>
          <p:nvSpPr>
            <p:cNvPr id="4102" name="Rectangle 7"/>
            <p:cNvSpPr>
              <a:spLocks noChangeArrowheads="1"/>
            </p:cNvSpPr>
            <p:nvPr/>
          </p:nvSpPr>
          <p:spPr bwMode="auto">
            <a:xfrm>
              <a:off x="3574" y="1885"/>
              <a:ext cx="2449" cy="680"/>
            </a:xfrm>
            <a:prstGeom prst="rect">
              <a:avLst/>
            </a:prstGeom>
            <a:ln/>
          </p:spPr>
          <p:style>
            <a:lnRef idx="1">
              <a:schemeClr val="accent5"/>
            </a:lnRef>
            <a:fillRef idx="2">
              <a:schemeClr val="accent5"/>
            </a:fillRef>
            <a:effectRef idx="1">
              <a:schemeClr val="accent5"/>
            </a:effectRef>
            <a:fontRef idx="minor">
              <a:schemeClr val="dk1"/>
            </a:fontRef>
          </p:style>
          <p:txBody>
            <a:bodyPr wrap="squar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b="1" dirty="0" smtClean="0">
                  <a:latin typeface="Times New Roman" pitchFamily="18" charset="0"/>
                </a:rPr>
                <a:t>中心极限定理</a:t>
              </a:r>
              <a:endParaRPr kumimoji="1" lang="en-US" altLang="zh-CN" sz="3200" b="1" dirty="0" smtClean="0">
                <a:latin typeface="Times New Roman" pitchFamily="18" charset="0"/>
              </a:endParaRPr>
            </a:p>
            <a:p>
              <a:pPr algn="ctr" eaLnBrk="1" hangingPunct="1"/>
              <a:r>
                <a:rPr kumimoji="1" lang="en-US" altLang="zh-CN" sz="3200" b="1" dirty="0">
                  <a:latin typeface="Times New Roman" pitchFamily="18" charset="0"/>
                </a:rPr>
                <a:t>central limit theorem</a:t>
              </a:r>
              <a:endParaRPr kumimoji="1" lang="zh-CN" altLang="en-US" sz="3200" b="1" dirty="0">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9" name="Text Box 5"/>
          <p:cNvSpPr txBox="1">
            <a:spLocks noChangeArrowheads="1"/>
          </p:cNvSpPr>
          <p:nvPr/>
        </p:nvSpPr>
        <p:spPr bwMode="auto">
          <a:xfrm>
            <a:off x="107504" y="1847874"/>
            <a:ext cx="7702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设 </a:t>
            </a:r>
            <a:r>
              <a:rPr kumimoji="1" lang="en-US" altLang="zh-CN" sz="3200" i="1" dirty="0">
                <a:latin typeface="Times New Roman" pitchFamily="18" charset="0"/>
                <a:ea typeface="楷体_GB2312" pitchFamily="49" charset="-122"/>
              </a:rPr>
              <a:t>Y </a:t>
            </a:r>
            <a:r>
              <a:rPr kumimoji="1" lang="en-US" altLang="zh-CN" sz="3200" i="1" baseline="-25000" dirty="0">
                <a:latin typeface="Times New Roman" pitchFamily="18" charset="0"/>
                <a:ea typeface="楷体_GB2312" pitchFamily="49" charset="-122"/>
              </a:rPr>
              <a:t>n</a:t>
            </a:r>
            <a:r>
              <a:rPr kumimoji="1" lang="en-US" altLang="zh-CN" sz="3200" i="1" dirty="0">
                <a:latin typeface="Times New Roman" pitchFamily="18" charset="0"/>
                <a:ea typeface="楷体_GB2312" pitchFamily="49" charset="-122"/>
              </a:rPr>
              <a:t> </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B</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n , p</a:t>
            </a:r>
            <a:r>
              <a:rPr kumimoji="1" lang="en-US" altLang="zh-CN" sz="3200" dirty="0">
                <a:latin typeface="Times New Roman" pitchFamily="18" charset="0"/>
                <a:ea typeface="楷体_GB2312" pitchFamily="49" charset="-122"/>
              </a:rPr>
              <a:t>) ,  0 &lt; </a:t>
            </a:r>
            <a:r>
              <a:rPr kumimoji="1" lang="en-US" altLang="zh-CN" sz="3200" i="1" dirty="0">
                <a:latin typeface="Times New Roman" pitchFamily="18" charset="0"/>
                <a:ea typeface="楷体_GB2312" pitchFamily="49" charset="-122"/>
              </a:rPr>
              <a:t>p </a:t>
            </a:r>
            <a:r>
              <a:rPr kumimoji="1" lang="en-US" altLang="zh-CN" sz="3200" dirty="0">
                <a:latin typeface="Times New Roman" pitchFamily="18" charset="0"/>
                <a:ea typeface="楷体_GB2312" pitchFamily="49" charset="-122"/>
              </a:rPr>
              <a:t>&lt; 1,  </a:t>
            </a:r>
            <a:r>
              <a:rPr kumimoji="1" lang="en-US" altLang="zh-CN" sz="3200" i="1" dirty="0">
                <a:latin typeface="Times New Roman" pitchFamily="18" charset="0"/>
                <a:ea typeface="楷体_GB2312" pitchFamily="49" charset="-122"/>
              </a:rPr>
              <a:t>n = </a:t>
            </a:r>
            <a:r>
              <a:rPr kumimoji="1" lang="en-US" altLang="zh-CN" sz="3200" dirty="0">
                <a:latin typeface="Times New Roman" pitchFamily="18" charset="0"/>
                <a:ea typeface="楷体_GB2312" pitchFamily="49" charset="-122"/>
              </a:rPr>
              <a:t>1,2,…</a:t>
            </a:r>
          </a:p>
        </p:txBody>
      </p:sp>
      <p:sp>
        <p:nvSpPr>
          <p:cNvPr id="210950" name="Text Box 6"/>
          <p:cNvSpPr txBox="1">
            <a:spLocks noChangeArrowheads="1"/>
          </p:cNvSpPr>
          <p:nvPr/>
        </p:nvSpPr>
        <p:spPr bwMode="auto">
          <a:xfrm>
            <a:off x="336104" y="2561530"/>
            <a:ext cx="3717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dirty="0">
                <a:latin typeface="Times New Roman" pitchFamily="18" charset="0"/>
                <a:ea typeface="楷体_GB2312" pitchFamily="49" charset="-122"/>
              </a:rPr>
              <a:t>则对任一实数 </a:t>
            </a:r>
            <a:r>
              <a:rPr kumimoji="1" lang="en-US" altLang="zh-CN" sz="3200" i="1" dirty="0">
                <a:latin typeface="Times New Roman" pitchFamily="18" charset="0"/>
                <a:ea typeface="楷体_GB2312" pitchFamily="49" charset="-122"/>
              </a:rPr>
              <a:t>x</a:t>
            </a:r>
            <a:r>
              <a:rPr kumimoji="1" lang="zh-CN" altLang="en-US" sz="3200" dirty="0">
                <a:latin typeface="Times New Roman" pitchFamily="18" charset="0"/>
                <a:ea typeface="楷体_GB2312" pitchFamily="49" charset="-122"/>
              </a:rPr>
              <a:t>，有</a:t>
            </a:r>
          </a:p>
        </p:txBody>
      </p:sp>
      <p:graphicFrame>
        <p:nvGraphicFramePr>
          <p:cNvPr id="210951" name="Object 7"/>
          <p:cNvGraphicFramePr>
            <a:graphicFrameLocks noChangeAspect="1"/>
          </p:cNvGraphicFramePr>
          <p:nvPr>
            <p:extLst>
              <p:ext uri="{D42A27DB-BD31-4B8C-83A1-F6EECF244321}">
                <p14:modId xmlns:p14="http://schemas.microsoft.com/office/powerpoint/2010/main" val="1265282509"/>
              </p:ext>
            </p:extLst>
          </p:nvPr>
        </p:nvGraphicFramePr>
        <p:xfrm>
          <a:off x="1250504" y="3212976"/>
          <a:ext cx="5867400" cy="1077913"/>
        </p:xfrm>
        <a:graphic>
          <a:graphicData uri="http://schemas.openxmlformats.org/presentationml/2006/ole">
            <mc:AlternateContent xmlns:mc="http://schemas.openxmlformats.org/markup-compatibility/2006">
              <mc:Choice xmlns:v="urn:schemas-microsoft-com:vml" Requires="v">
                <p:oleObj spid="_x0000_s20660" name="Equation" r:id="rId4" imgW="6256008" imgH="1127688" progId="Equation.DSMT4">
                  <p:embed/>
                </p:oleObj>
              </mc:Choice>
              <mc:Fallback>
                <p:oleObj name="Equation" r:id="rId4" imgW="6256008" imgH="1127688"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0504" y="3212976"/>
                        <a:ext cx="586740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54" name="Rectangle 10"/>
          <p:cNvSpPr>
            <a:spLocks noChangeArrowheads="1"/>
          </p:cNvSpPr>
          <p:nvPr/>
        </p:nvSpPr>
        <p:spPr bwMode="auto">
          <a:xfrm>
            <a:off x="1707704" y="5070302"/>
            <a:ext cx="4926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i="1" dirty="0">
                <a:latin typeface="Times New Roman" pitchFamily="18" charset="0"/>
                <a:ea typeface="楷体_GB2312" pitchFamily="49" charset="-122"/>
              </a:rPr>
              <a:t>Y </a:t>
            </a:r>
            <a:r>
              <a:rPr kumimoji="1" lang="en-US" altLang="zh-CN" sz="3200" i="1" baseline="-25000" dirty="0">
                <a:latin typeface="Times New Roman" pitchFamily="18" charset="0"/>
                <a:ea typeface="楷体_GB2312" pitchFamily="49" charset="-122"/>
              </a:rPr>
              <a:t>n</a:t>
            </a:r>
            <a:r>
              <a:rPr kumimoji="1" lang="en-US" altLang="zh-CN" sz="3200" i="1" dirty="0">
                <a:latin typeface="Times New Roman" pitchFamily="18" charset="0"/>
                <a:ea typeface="楷体_GB2312" pitchFamily="49" charset="-122"/>
              </a:rPr>
              <a:t> </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N </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rPr>
              <a:t>np , np</a:t>
            </a:r>
            <a:r>
              <a:rPr kumimoji="1" lang="en-US" altLang="zh-CN" sz="3200" dirty="0">
                <a:latin typeface="Times New Roman" pitchFamily="18" charset="0"/>
                <a:ea typeface="楷体_GB2312" pitchFamily="49" charset="-122"/>
              </a:rPr>
              <a:t>(1</a:t>
            </a:r>
            <a:r>
              <a:rPr kumimoji="1" lang="en-US" altLang="zh-CN" sz="3200" i="1" dirty="0">
                <a:latin typeface="Times New Roman" pitchFamily="18" charset="0"/>
                <a:ea typeface="楷体_GB2312" pitchFamily="49" charset="-122"/>
              </a:rPr>
              <a:t>-p</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近似</a:t>
            </a:r>
            <a:r>
              <a:rPr kumimoji="1" lang="en-US" altLang="zh-CN" sz="3200" dirty="0">
                <a:latin typeface="Times New Roman" pitchFamily="18" charset="0"/>
                <a:ea typeface="楷体_GB2312" pitchFamily="49" charset="-122"/>
              </a:rPr>
              <a:t>)</a:t>
            </a:r>
          </a:p>
        </p:txBody>
      </p:sp>
      <p:sp>
        <p:nvSpPr>
          <p:cNvPr id="210956" name="Rectangle 12"/>
          <p:cNvSpPr>
            <a:spLocks noChangeArrowheads="1"/>
          </p:cNvSpPr>
          <p:nvPr/>
        </p:nvSpPr>
        <p:spPr bwMode="auto">
          <a:xfrm>
            <a:off x="412304" y="95274"/>
            <a:ext cx="7848600" cy="1676400"/>
          </a:xfrm>
          <a:prstGeom prst="rect">
            <a:avLst/>
          </a:prstGeom>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210957" name="Text Box 13"/>
          <p:cNvSpPr txBox="1">
            <a:spLocks noChangeArrowheads="1"/>
          </p:cNvSpPr>
          <p:nvPr/>
        </p:nvSpPr>
        <p:spPr bwMode="auto">
          <a:xfrm>
            <a:off x="640904" y="19074"/>
            <a:ext cx="6413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b="1">
                <a:solidFill>
                  <a:srgbClr val="333399"/>
                </a:solidFill>
                <a:latin typeface="Times New Roman" pitchFamily="18" charset="0"/>
                <a:ea typeface="华文新魏" pitchFamily="2" charset="-122"/>
              </a:rPr>
              <a:t>定</a:t>
            </a:r>
          </a:p>
          <a:p>
            <a:pPr eaLnBrk="1" hangingPunct="1"/>
            <a:r>
              <a:rPr kumimoji="1" lang="zh-CN" altLang="en-US" sz="3600" b="1">
                <a:solidFill>
                  <a:srgbClr val="333399"/>
                </a:solidFill>
                <a:latin typeface="Times New Roman" pitchFamily="18" charset="0"/>
                <a:ea typeface="华文新魏" pitchFamily="2" charset="-122"/>
              </a:rPr>
              <a:t>理</a:t>
            </a:r>
          </a:p>
          <a:p>
            <a:pPr eaLnBrk="1" hangingPunct="1"/>
            <a:r>
              <a:rPr kumimoji="1" lang="zh-CN" altLang="en-US" sz="3600" b="1">
                <a:solidFill>
                  <a:srgbClr val="333399"/>
                </a:solidFill>
                <a:latin typeface="Times New Roman" pitchFamily="18" charset="0"/>
                <a:ea typeface="华文新魏" pitchFamily="2" charset="-122"/>
              </a:rPr>
              <a:t>二</a:t>
            </a:r>
          </a:p>
        </p:txBody>
      </p:sp>
      <p:sp>
        <p:nvSpPr>
          <p:cNvPr id="210958" name="Text Box 14"/>
          <p:cNvSpPr txBox="1">
            <a:spLocks noChangeArrowheads="1"/>
          </p:cNvSpPr>
          <p:nvPr/>
        </p:nvSpPr>
        <p:spPr bwMode="auto">
          <a:xfrm>
            <a:off x="1555304" y="247674"/>
            <a:ext cx="6280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dirty="0">
                <a:solidFill>
                  <a:srgbClr val="990033"/>
                </a:solidFill>
                <a:latin typeface="Times New Roman" pitchFamily="18" charset="0"/>
                <a:ea typeface="楷体_GB2312" pitchFamily="49" charset="-122"/>
              </a:rPr>
              <a:t>棣莫弗</a:t>
            </a:r>
            <a:r>
              <a:rPr kumimoji="1" lang="en-US" altLang="zh-CN" sz="3600" dirty="0">
                <a:solidFill>
                  <a:srgbClr val="990033"/>
                </a:solidFill>
                <a:latin typeface="Times New Roman" pitchFamily="18" charset="0"/>
                <a:ea typeface="楷体_GB2312" pitchFamily="49" charset="-122"/>
              </a:rPr>
              <a:t>-</a:t>
            </a:r>
            <a:r>
              <a:rPr kumimoji="1" lang="zh-CN" altLang="en-US" sz="3600" dirty="0">
                <a:solidFill>
                  <a:srgbClr val="990033"/>
                </a:solidFill>
                <a:latin typeface="Times New Roman" pitchFamily="18" charset="0"/>
                <a:ea typeface="楷体_GB2312" pitchFamily="49" charset="-122"/>
              </a:rPr>
              <a:t>拉普拉斯中心极限定理</a:t>
            </a:r>
          </a:p>
        </p:txBody>
      </p:sp>
      <p:sp>
        <p:nvSpPr>
          <p:cNvPr id="210959" name="Text Box 15"/>
          <p:cNvSpPr txBox="1">
            <a:spLocks noChangeArrowheads="1"/>
          </p:cNvSpPr>
          <p:nvPr/>
        </p:nvSpPr>
        <p:spPr bwMode="auto">
          <a:xfrm>
            <a:off x="1555304" y="933474"/>
            <a:ext cx="6629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b="1">
                <a:solidFill>
                  <a:srgbClr val="990033"/>
                </a:solidFill>
                <a:latin typeface="Times New Roman" pitchFamily="18" charset="0"/>
                <a:ea typeface="黑体" pitchFamily="49" charset="-122"/>
              </a:rPr>
              <a:t>[ </a:t>
            </a:r>
            <a:r>
              <a:rPr kumimoji="1" lang="zh-CN" altLang="en-US" sz="3200" b="1">
                <a:solidFill>
                  <a:srgbClr val="990033"/>
                </a:solidFill>
                <a:latin typeface="Times New Roman" pitchFamily="18" charset="0"/>
                <a:ea typeface="黑体" pitchFamily="49" charset="-122"/>
              </a:rPr>
              <a:t>二项分布以正态分布为极限分布 </a:t>
            </a:r>
            <a:r>
              <a:rPr kumimoji="1" lang="en-US" altLang="zh-CN" sz="3200" b="1">
                <a:solidFill>
                  <a:srgbClr val="990033"/>
                </a:solidFill>
                <a:latin typeface="Times New Roman" pitchFamily="18" charset="0"/>
                <a:ea typeface="黑体" pitchFamily="49" charset="-122"/>
              </a:rPr>
              <a:t>]</a:t>
            </a:r>
          </a:p>
        </p:txBody>
      </p:sp>
      <p:graphicFrame>
        <p:nvGraphicFramePr>
          <p:cNvPr id="210960" name="Object 16"/>
          <p:cNvGraphicFramePr>
            <a:graphicFrameLocks noChangeAspect="1"/>
          </p:cNvGraphicFramePr>
          <p:nvPr>
            <p:extLst>
              <p:ext uri="{D42A27DB-BD31-4B8C-83A1-F6EECF244321}">
                <p14:modId xmlns:p14="http://schemas.microsoft.com/office/powerpoint/2010/main" val="1341680426"/>
              </p:ext>
            </p:extLst>
          </p:nvPr>
        </p:nvGraphicFramePr>
        <p:xfrm>
          <a:off x="7194104" y="3517776"/>
          <a:ext cx="1066800" cy="481013"/>
        </p:xfrm>
        <a:graphic>
          <a:graphicData uri="http://schemas.openxmlformats.org/presentationml/2006/ole">
            <mc:AlternateContent xmlns:mc="http://schemas.openxmlformats.org/markup-compatibility/2006">
              <mc:Choice xmlns:v="urn:schemas-microsoft-com:vml" Requires="v">
                <p:oleObj spid="_x0000_s20661" name="Equation" r:id="rId6" imgW="441936" imgH="175332" progId="Equation.DSMT4">
                  <p:embed/>
                </p:oleObj>
              </mc:Choice>
              <mc:Fallback>
                <p:oleObj name="Equation" r:id="rId6" imgW="441936" imgH="175332"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4104" y="3517776"/>
                        <a:ext cx="10668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61" name="Rectangle 17"/>
          <p:cNvSpPr>
            <a:spLocks noChangeArrowheads="1"/>
          </p:cNvSpPr>
          <p:nvPr/>
        </p:nvSpPr>
        <p:spPr bwMode="auto">
          <a:xfrm>
            <a:off x="488504" y="4422230"/>
            <a:ext cx="3028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latin typeface="Times New Roman" pitchFamily="18" charset="0"/>
                <a:ea typeface="楷体_GB2312" pitchFamily="49" charset="-122"/>
              </a:rPr>
              <a:t>即 </a:t>
            </a:r>
            <a:r>
              <a:rPr kumimoji="1" lang="en-US" altLang="zh-CN" sz="3200" i="1">
                <a:latin typeface="Times New Roman" pitchFamily="18" charset="0"/>
                <a:ea typeface="楷体_GB2312" pitchFamily="49" charset="-122"/>
              </a:rPr>
              <a:t>n</a:t>
            </a:r>
            <a:r>
              <a:rPr kumimoji="1" lang="en-US" altLang="zh-CN" sz="3200">
                <a:latin typeface="Times New Roman" pitchFamily="18" charset="0"/>
                <a:ea typeface="楷体_GB2312" pitchFamily="49" charset="-122"/>
              </a:rPr>
              <a:t> </a:t>
            </a:r>
            <a:r>
              <a:rPr kumimoji="1" lang="zh-CN" altLang="en-US" sz="3200">
                <a:latin typeface="Times New Roman" pitchFamily="18" charset="0"/>
                <a:ea typeface="楷体_GB2312" pitchFamily="49" charset="-122"/>
              </a:rPr>
              <a:t>足够大时，</a:t>
            </a:r>
          </a:p>
        </p:txBody>
      </p:sp>
      <p:sp>
        <p:nvSpPr>
          <p:cNvPr id="12" name="TextBox 11"/>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210956"/>
                                        </p:tgtEl>
                                        <p:attrNameLst>
                                          <p:attrName>style.visibility</p:attrName>
                                        </p:attrNameLst>
                                      </p:cBhvr>
                                      <p:to>
                                        <p:strVal val="visible"/>
                                      </p:to>
                                    </p:set>
                                    <p:animEffect transition="in" filter="wipe(left)">
                                      <p:cBhvr>
                                        <p:cTn id="7" dur="500"/>
                                        <p:tgtEl>
                                          <p:spTgt spid="210956"/>
                                        </p:tgtEl>
                                      </p:cBhvr>
                                    </p:animEffect>
                                  </p:childTnLst>
                                </p:cTn>
                              </p:par>
                            </p:childTnLst>
                          </p:cTn>
                        </p:par>
                        <p:par>
                          <p:cTn id="8" fill="hold" nodeType="afterGroup">
                            <p:stCondLst>
                              <p:cond delay="2500"/>
                            </p:stCondLst>
                            <p:childTnLst>
                              <p:par>
                                <p:cTn id="9" presetID="22" presetClass="entr" presetSubtype="1" fill="hold" grpId="0" nodeType="afterEffect">
                                  <p:stCondLst>
                                    <p:cond delay="2000"/>
                                  </p:stCondLst>
                                  <p:childTnLst>
                                    <p:set>
                                      <p:cBhvr>
                                        <p:cTn id="10" dur="1" fill="hold">
                                          <p:stCondLst>
                                            <p:cond delay="0"/>
                                          </p:stCondLst>
                                        </p:cTn>
                                        <p:tgtEl>
                                          <p:spTgt spid="210957"/>
                                        </p:tgtEl>
                                        <p:attrNameLst>
                                          <p:attrName>style.visibility</p:attrName>
                                        </p:attrNameLst>
                                      </p:cBhvr>
                                      <p:to>
                                        <p:strVal val="visible"/>
                                      </p:to>
                                    </p:set>
                                    <p:animEffect transition="in" filter="wipe(up)">
                                      <p:cBhvr>
                                        <p:cTn id="11" dur="500"/>
                                        <p:tgtEl>
                                          <p:spTgt spid="210957"/>
                                        </p:tgtEl>
                                      </p:cBhvr>
                                    </p:animEffect>
                                  </p:childTnLst>
                                </p:cTn>
                              </p:par>
                            </p:childTnLst>
                          </p:cTn>
                        </p:par>
                        <p:par>
                          <p:cTn id="12" fill="hold" nodeType="afterGroup">
                            <p:stCondLst>
                              <p:cond delay="5000"/>
                            </p:stCondLst>
                            <p:childTnLst>
                              <p:par>
                                <p:cTn id="13" presetID="22" presetClass="entr" presetSubtype="8" fill="hold" grpId="0" nodeType="afterEffect">
                                  <p:stCondLst>
                                    <p:cond delay="2000"/>
                                  </p:stCondLst>
                                  <p:childTnLst>
                                    <p:set>
                                      <p:cBhvr>
                                        <p:cTn id="14" dur="1" fill="hold">
                                          <p:stCondLst>
                                            <p:cond delay="0"/>
                                          </p:stCondLst>
                                        </p:cTn>
                                        <p:tgtEl>
                                          <p:spTgt spid="210958"/>
                                        </p:tgtEl>
                                        <p:attrNameLst>
                                          <p:attrName>style.visibility</p:attrName>
                                        </p:attrNameLst>
                                      </p:cBhvr>
                                      <p:to>
                                        <p:strVal val="visible"/>
                                      </p:to>
                                    </p:set>
                                    <p:animEffect transition="in" filter="wipe(left)">
                                      <p:cBhvr>
                                        <p:cTn id="15" dur="500"/>
                                        <p:tgtEl>
                                          <p:spTgt spid="210958"/>
                                        </p:tgtEl>
                                      </p:cBhvr>
                                    </p:animEffect>
                                  </p:childTnLst>
                                </p:cTn>
                              </p:par>
                            </p:childTnLst>
                          </p:cTn>
                        </p:par>
                        <p:par>
                          <p:cTn id="16" fill="hold" nodeType="afterGroup">
                            <p:stCondLst>
                              <p:cond delay="7500"/>
                            </p:stCondLst>
                            <p:childTnLst>
                              <p:par>
                                <p:cTn id="17" presetID="22" presetClass="entr" presetSubtype="8" fill="hold" grpId="0" nodeType="afterEffect">
                                  <p:stCondLst>
                                    <p:cond delay="2000"/>
                                  </p:stCondLst>
                                  <p:childTnLst>
                                    <p:set>
                                      <p:cBhvr>
                                        <p:cTn id="18" dur="1" fill="hold">
                                          <p:stCondLst>
                                            <p:cond delay="0"/>
                                          </p:stCondLst>
                                        </p:cTn>
                                        <p:tgtEl>
                                          <p:spTgt spid="210959"/>
                                        </p:tgtEl>
                                        <p:attrNameLst>
                                          <p:attrName>style.visibility</p:attrName>
                                        </p:attrNameLst>
                                      </p:cBhvr>
                                      <p:to>
                                        <p:strVal val="visible"/>
                                      </p:to>
                                    </p:set>
                                    <p:animEffect transition="in" filter="wipe(left)">
                                      <p:cBhvr>
                                        <p:cTn id="19" dur="500"/>
                                        <p:tgtEl>
                                          <p:spTgt spid="210959"/>
                                        </p:tgtEl>
                                      </p:cBhvr>
                                    </p:animEffect>
                                  </p:childTnLst>
                                </p:cTn>
                              </p:par>
                            </p:childTnLst>
                          </p:cTn>
                        </p:par>
                        <p:par>
                          <p:cTn id="20" fill="hold" nodeType="afterGroup">
                            <p:stCondLst>
                              <p:cond delay="10000"/>
                            </p:stCondLst>
                            <p:childTnLst>
                              <p:par>
                                <p:cTn id="21" presetID="22" presetClass="entr" presetSubtype="1" fill="hold" grpId="0" nodeType="afterEffect">
                                  <p:stCondLst>
                                    <p:cond delay="2000"/>
                                  </p:stCondLst>
                                  <p:childTnLst>
                                    <p:set>
                                      <p:cBhvr>
                                        <p:cTn id="22" dur="1" fill="hold">
                                          <p:stCondLst>
                                            <p:cond delay="0"/>
                                          </p:stCondLst>
                                        </p:cTn>
                                        <p:tgtEl>
                                          <p:spTgt spid="210949"/>
                                        </p:tgtEl>
                                        <p:attrNameLst>
                                          <p:attrName>style.visibility</p:attrName>
                                        </p:attrNameLst>
                                      </p:cBhvr>
                                      <p:to>
                                        <p:strVal val="visible"/>
                                      </p:to>
                                    </p:set>
                                    <p:animEffect transition="in" filter="wipe(up)">
                                      <p:cBhvr>
                                        <p:cTn id="23" dur="500"/>
                                        <p:tgtEl>
                                          <p:spTgt spid="210949"/>
                                        </p:tgtEl>
                                      </p:cBhvr>
                                    </p:animEffect>
                                  </p:childTnLst>
                                </p:cTn>
                              </p:par>
                            </p:childTnLst>
                          </p:cTn>
                        </p:par>
                        <p:par>
                          <p:cTn id="24" fill="hold" nodeType="afterGroup">
                            <p:stCondLst>
                              <p:cond delay="12500"/>
                            </p:stCondLst>
                            <p:childTnLst>
                              <p:par>
                                <p:cTn id="25" presetID="22" presetClass="entr" presetSubtype="1" fill="hold" grpId="0" nodeType="afterEffect">
                                  <p:stCondLst>
                                    <p:cond delay="2000"/>
                                  </p:stCondLst>
                                  <p:childTnLst>
                                    <p:set>
                                      <p:cBhvr>
                                        <p:cTn id="26" dur="1" fill="hold">
                                          <p:stCondLst>
                                            <p:cond delay="0"/>
                                          </p:stCondLst>
                                        </p:cTn>
                                        <p:tgtEl>
                                          <p:spTgt spid="210950"/>
                                        </p:tgtEl>
                                        <p:attrNameLst>
                                          <p:attrName>style.visibility</p:attrName>
                                        </p:attrNameLst>
                                      </p:cBhvr>
                                      <p:to>
                                        <p:strVal val="visible"/>
                                      </p:to>
                                    </p:set>
                                    <p:animEffect transition="in" filter="wipe(up)">
                                      <p:cBhvr>
                                        <p:cTn id="27" dur="500"/>
                                        <p:tgtEl>
                                          <p:spTgt spid="210950"/>
                                        </p:tgtEl>
                                      </p:cBhvr>
                                    </p:animEffect>
                                  </p:childTnLst>
                                </p:cTn>
                              </p:par>
                            </p:childTnLst>
                          </p:cTn>
                        </p:par>
                        <p:par>
                          <p:cTn id="28" fill="hold" nodeType="afterGroup">
                            <p:stCondLst>
                              <p:cond delay="15000"/>
                            </p:stCondLst>
                            <p:childTnLst>
                              <p:par>
                                <p:cTn id="29" presetID="22" presetClass="entr" presetSubtype="1" fill="hold" nodeType="afterEffect">
                                  <p:stCondLst>
                                    <p:cond delay="2000"/>
                                  </p:stCondLst>
                                  <p:childTnLst>
                                    <p:set>
                                      <p:cBhvr>
                                        <p:cTn id="30" dur="1" fill="hold">
                                          <p:stCondLst>
                                            <p:cond delay="0"/>
                                          </p:stCondLst>
                                        </p:cTn>
                                        <p:tgtEl>
                                          <p:spTgt spid="210951"/>
                                        </p:tgtEl>
                                        <p:attrNameLst>
                                          <p:attrName>style.visibility</p:attrName>
                                        </p:attrNameLst>
                                      </p:cBhvr>
                                      <p:to>
                                        <p:strVal val="visible"/>
                                      </p:to>
                                    </p:set>
                                    <p:animEffect transition="in" filter="wipe(up)">
                                      <p:cBhvr>
                                        <p:cTn id="31" dur="500"/>
                                        <p:tgtEl>
                                          <p:spTgt spid="210951"/>
                                        </p:tgtEl>
                                      </p:cBhvr>
                                    </p:animEffect>
                                  </p:childTnLst>
                                </p:cTn>
                              </p:par>
                            </p:childTnLst>
                          </p:cTn>
                        </p:par>
                        <p:par>
                          <p:cTn id="32" fill="hold" nodeType="afterGroup">
                            <p:stCondLst>
                              <p:cond delay="17500"/>
                            </p:stCondLst>
                            <p:childTnLst>
                              <p:par>
                                <p:cTn id="33" presetID="22" presetClass="entr" presetSubtype="1" fill="hold" nodeType="afterEffect">
                                  <p:stCondLst>
                                    <p:cond delay="2000"/>
                                  </p:stCondLst>
                                  <p:childTnLst>
                                    <p:set>
                                      <p:cBhvr>
                                        <p:cTn id="34" dur="1" fill="hold">
                                          <p:stCondLst>
                                            <p:cond delay="0"/>
                                          </p:stCondLst>
                                        </p:cTn>
                                        <p:tgtEl>
                                          <p:spTgt spid="210960"/>
                                        </p:tgtEl>
                                        <p:attrNameLst>
                                          <p:attrName>style.visibility</p:attrName>
                                        </p:attrNameLst>
                                      </p:cBhvr>
                                      <p:to>
                                        <p:strVal val="visible"/>
                                      </p:to>
                                    </p:set>
                                    <p:animEffect transition="in" filter="wipe(up)">
                                      <p:cBhvr>
                                        <p:cTn id="35" dur="500"/>
                                        <p:tgtEl>
                                          <p:spTgt spid="21096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10961"/>
                                        </p:tgtEl>
                                        <p:attrNameLst>
                                          <p:attrName>style.visibility</p:attrName>
                                        </p:attrNameLst>
                                      </p:cBhvr>
                                      <p:to>
                                        <p:strVal val="visible"/>
                                      </p:to>
                                    </p:set>
                                    <p:anim calcmode="lin" valueType="num">
                                      <p:cBhvr additive="base">
                                        <p:cTn id="40" dur="500" fill="hold"/>
                                        <p:tgtEl>
                                          <p:spTgt spid="210961"/>
                                        </p:tgtEl>
                                        <p:attrNameLst>
                                          <p:attrName>ppt_x</p:attrName>
                                        </p:attrNameLst>
                                      </p:cBhvr>
                                      <p:tavLst>
                                        <p:tav tm="0">
                                          <p:val>
                                            <p:strVal val="#ppt_x"/>
                                          </p:val>
                                        </p:tav>
                                        <p:tav tm="100000">
                                          <p:val>
                                            <p:strVal val="#ppt_x"/>
                                          </p:val>
                                        </p:tav>
                                      </p:tavLst>
                                    </p:anim>
                                    <p:anim calcmode="lin" valueType="num">
                                      <p:cBhvr additive="base">
                                        <p:cTn id="41" dur="500" fill="hold"/>
                                        <p:tgtEl>
                                          <p:spTgt spid="210961"/>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500"/>
                            </p:stCondLst>
                            <p:childTnLst>
                              <p:par>
                                <p:cTn id="43" presetID="22" presetClass="entr" presetSubtype="1" fill="hold" grpId="0" nodeType="afterEffect">
                                  <p:stCondLst>
                                    <p:cond delay="2000"/>
                                  </p:stCondLst>
                                  <p:childTnLst>
                                    <p:set>
                                      <p:cBhvr>
                                        <p:cTn id="44" dur="1" fill="hold">
                                          <p:stCondLst>
                                            <p:cond delay="0"/>
                                          </p:stCondLst>
                                        </p:cTn>
                                        <p:tgtEl>
                                          <p:spTgt spid="210954"/>
                                        </p:tgtEl>
                                        <p:attrNameLst>
                                          <p:attrName>style.visibility</p:attrName>
                                        </p:attrNameLst>
                                      </p:cBhvr>
                                      <p:to>
                                        <p:strVal val="visible"/>
                                      </p:to>
                                    </p:set>
                                    <p:animEffect transition="in" filter="wipe(up)">
                                      <p:cBhvr>
                                        <p:cTn id="45" dur="500"/>
                                        <p:tgtEl>
                                          <p:spTgt spid="210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autoUpdateAnimBg="0"/>
      <p:bldP spid="210950" grpId="0" autoUpdateAnimBg="0"/>
      <p:bldP spid="210954" grpId="0" autoUpdateAnimBg="0"/>
      <p:bldP spid="210956" grpId="0" animBg="1"/>
      <p:bldP spid="210957" grpId="0" autoUpdateAnimBg="0"/>
      <p:bldP spid="210958" grpId="0" autoUpdateAnimBg="0"/>
      <p:bldP spid="210959" grpId="0" autoUpdateAnimBg="0"/>
      <p:bldP spid="21096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Text Box 4"/>
          <p:cNvSpPr txBox="1">
            <a:spLocks noChangeArrowheads="1"/>
          </p:cNvSpPr>
          <p:nvPr/>
        </p:nvSpPr>
        <p:spPr bwMode="auto">
          <a:xfrm>
            <a:off x="291778" y="111149"/>
            <a:ext cx="8672710" cy="138499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kumimoji="1" lang="zh-CN" altLang="en-US" sz="2800" dirty="0">
                <a:solidFill>
                  <a:schemeClr val="hlink"/>
                </a:solidFill>
                <a:latin typeface="Times New Roman" pitchFamily="18" charset="0"/>
              </a:rPr>
              <a:t>例 </a:t>
            </a:r>
            <a:r>
              <a:rPr kumimoji="1" lang="zh-CN" altLang="en-US" sz="2800" dirty="0">
                <a:latin typeface="Times New Roman" pitchFamily="18" charset="0"/>
              </a:rPr>
              <a:t>某单位有</a:t>
            </a:r>
            <a:r>
              <a:rPr kumimoji="1" lang="en-US" altLang="zh-CN" sz="2800" dirty="0">
                <a:latin typeface="Times New Roman" pitchFamily="18" charset="0"/>
              </a:rPr>
              <a:t>200</a:t>
            </a:r>
            <a:r>
              <a:rPr kumimoji="1" lang="zh-CN" altLang="en-US" sz="2800" dirty="0">
                <a:latin typeface="Times New Roman" pitchFamily="18" charset="0"/>
              </a:rPr>
              <a:t>台电话分机，每台分机使用外线的概率为</a:t>
            </a:r>
            <a:r>
              <a:rPr kumimoji="1" lang="en-US" altLang="zh-CN" sz="2800" dirty="0">
                <a:latin typeface="Times New Roman" pitchFamily="18" charset="0"/>
              </a:rPr>
              <a:t>0.2, </a:t>
            </a:r>
            <a:r>
              <a:rPr kumimoji="1" lang="zh-CN" altLang="en-US" sz="2800" dirty="0">
                <a:latin typeface="Times New Roman" pitchFamily="18" charset="0"/>
              </a:rPr>
              <a:t>假定每台分机是相互独立的，问要安装多少条外线，才能以</a:t>
            </a:r>
            <a:r>
              <a:rPr kumimoji="1" lang="en-US" altLang="zh-CN" sz="2800" dirty="0">
                <a:latin typeface="Times New Roman" pitchFamily="18" charset="0"/>
              </a:rPr>
              <a:t>95%</a:t>
            </a:r>
            <a:r>
              <a:rPr kumimoji="1" lang="zh-CN" altLang="en-US" sz="2800" dirty="0">
                <a:latin typeface="Times New Roman" pitchFamily="18" charset="0"/>
              </a:rPr>
              <a:t>以上的概率保证分机用外线时不等待？</a:t>
            </a:r>
          </a:p>
        </p:txBody>
      </p:sp>
      <p:grpSp>
        <p:nvGrpSpPr>
          <p:cNvPr id="2" name="Group 5"/>
          <p:cNvGrpSpPr>
            <a:grpSpLocks/>
          </p:cNvGrpSpPr>
          <p:nvPr/>
        </p:nvGrpSpPr>
        <p:grpSpPr bwMode="auto">
          <a:xfrm>
            <a:off x="539750" y="1556792"/>
            <a:ext cx="8001000" cy="989012"/>
            <a:chOff x="480" y="1872"/>
            <a:chExt cx="5040" cy="623"/>
          </a:xfrm>
        </p:grpSpPr>
        <p:sp>
          <p:nvSpPr>
            <p:cNvPr id="21516" name="Text Box 6"/>
            <p:cNvSpPr txBox="1">
              <a:spLocks noChangeArrowheads="1"/>
            </p:cNvSpPr>
            <p:nvPr/>
          </p:nvSpPr>
          <p:spPr bwMode="auto">
            <a:xfrm>
              <a:off x="480" y="1872"/>
              <a:ext cx="5040"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kumimoji="1" lang="zh-CN" altLang="en-US" sz="2800" dirty="0">
                  <a:solidFill>
                    <a:schemeClr val="hlink"/>
                  </a:solidFill>
                  <a:latin typeface="Times New Roman" pitchFamily="18" charset="0"/>
                </a:rPr>
                <a:t>解：</a:t>
              </a:r>
              <a:r>
                <a:rPr kumimoji="1" lang="zh-CN" altLang="en-US" sz="2800" dirty="0">
                  <a:latin typeface="Times New Roman" pitchFamily="18" charset="0"/>
                </a:rPr>
                <a:t>设有</a:t>
              </a:r>
              <a:r>
                <a:rPr kumimoji="1" lang="en-US" altLang="zh-CN" sz="2800" i="1" dirty="0">
                  <a:latin typeface="Times New Roman" pitchFamily="18" charset="0"/>
                </a:rPr>
                <a:t>X</a:t>
              </a:r>
              <a:r>
                <a:rPr kumimoji="1" lang="zh-CN" altLang="en-US" sz="2800" dirty="0">
                  <a:latin typeface="Times New Roman" pitchFamily="18" charset="0"/>
                </a:rPr>
                <a:t>部分机同时使用外线，则有</a:t>
              </a:r>
            </a:p>
            <a:p>
              <a:pPr eaLnBrk="1" hangingPunct="1">
                <a:spcBef>
                  <a:spcPct val="10000"/>
                </a:spcBef>
              </a:pPr>
              <a:r>
                <a:rPr kumimoji="1" lang="zh-CN" altLang="en-US" sz="2800" dirty="0">
                  <a:latin typeface="Times New Roman" pitchFamily="18" charset="0"/>
                </a:rPr>
                <a:t>	</a:t>
              </a:r>
              <a:r>
                <a:rPr kumimoji="1" lang="en-US" altLang="zh-CN" sz="2800" dirty="0" smtClean="0">
                  <a:latin typeface="Times New Roman" pitchFamily="18" charset="0"/>
                </a:rPr>
                <a:t>E(</a:t>
              </a:r>
              <a:r>
                <a:rPr kumimoji="1" lang="en-US" altLang="zh-CN" sz="2800" i="1" dirty="0" err="1" smtClean="0">
                  <a:latin typeface="Times New Roman" pitchFamily="18" charset="0"/>
                </a:rPr>
                <a:t>X</a:t>
              </a:r>
              <a:r>
                <a:rPr kumimoji="1" lang="en-US" altLang="zh-CN" sz="2800" i="1" baseline="-25000" dirty="0" err="1" smtClean="0">
                  <a:latin typeface="Times New Roman" pitchFamily="18" charset="0"/>
                </a:rPr>
                <a:t>n</a:t>
              </a:r>
              <a:r>
                <a:rPr kumimoji="1" lang="en-US" altLang="zh-CN" sz="2800" dirty="0" smtClean="0">
                  <a:latin typeface="Times New Roman" pitchFamily="18" charset="0"/>
                </a:rPr>
                <a:t>)=</a:t>
              </a:r>
              <a:r>
                <a:rPr kumimoji="1" lang="en-US" altLang="zh-CN" sz="2800" i="1" dirty="0">
                  <a:latin typeface="Times New Roman" pitchFamily="18" charset="0"/>
                </a:rPr>
                <a:t>p</a:t>
              </a:r>
              <a:r>
                <a:rPr kumimoji="1" lang="en-US" altLang="zh-CN" sz="2800" dirty="0">
                  <a:latin typeface="Times New Roman" pitchFamily="18" charset="0"/>
                </a:rPr>
                <a:t>, D(</a:t>
              </a:r>
              <a:r>
                <a:rPr kumimoji="1" lang="en-US" altLang="zh-CN" sz="2800" i="1" dirty="0" err="1">
                  <a:latin typeface="Times New Roman" pitchFamily="18" charset="0"/>
                </a:rPr>
                <a:t>X</a:t>
              </a:r>
              <a:r>
                <a:rPr kumimoji="1" lang="en-US" altLang="zh-CN" sz="2800" i="1" baseline="-25000" dirty="0" err="1">
                  <a:latin typeface="Times New Roman" pitchFamily="18" charset="0"/>
                </a:rPr>
                <a:t>n</a:t>
              </a:r>
              <a:r>
                <a:rPr kumimoji="1" lang="en-US" altLang="zh-CN" sz="2800" dirty="0">
                  <a:latin typeface="Times New Roman" pitchFamily="18" charset="0"/>
                </a:rPr>
                <a:t>)=</a:t>
              </a:r>
              <a:r>
                <a:rPr kumimoji="1" lang="en-US" altLang="zh-CN" sz="2800" i="1" dirty="0">
                  <a:latin typeface="Times New Roman" pitchFamily="18" charset="0"/>
                </a:rPr>
                <a:t>p</a:t>
              </a:r>
              <a:r>
                <a:rPr kumimoji="1" lang="en-US" altLang="zh-CN" sz="2800" dirty="0">
                  <a:latin typeface="Times New Roman" pitchFamily="18" charset="0"/>
                </a:rPr>
                <a:t>(1-</a:t>
              </a:r>
              <a:r>
                <a:rPr kumimoji="1" lang="en-US" altLang="zh-CN" sz="2800" i="1" dirty="0">
                  <a:latin typeface="Times New Roman" pitchFamily="18" charset="0"/>
                </a:rPr>
                <a:t>p</a:t>
              </a:r>
              <a:r>
                <a:rPr kumimoji="1" lang="en-US" altLang="zh-CN" sz="2800" dirty="0">
                  <a:latin typeface="Times New Roman" pitchFamily="18" charset="0"/>
                </a:rPr>
                <a:t>)</a:t>
              </a:r>
            </a:p>
          </p:txBody>
        </p:sp>
        <p:graphicFrame>
          <p:nvGraphicFramePr>
            <p:cNvPr id="21517" name="Object 7"/>
            <p:cNvGraphicFramePr>
              <a:graphicFrameLocks noChangeAspect="1"/>
            </p:cNvGraphicFramePr>
            <p:nvPr/>
          </p:nvGraphicFramePr>
          <p:xfrm>
            <a:off x="4272" y="1903"/>
            <a:ext cx="1208" cy="305"/>
          </p:xfrm>
          <a:graphic>
            <a:graphicData uri="http://schemas.openxmlformats.org/presentationml/2006/ole">
              <mc:AlternateContent xmlns:mc="http://schemas.openxmlformats.org/markup-compatibility/2006">
                <mc:Choice xmlns:v="urn:schemas-microsoft-com:vml" Requires="v">
                  <p:oleObj spid="_x0000_s22106" name="公式" r:id="rId4" imgW="698197" imgH="177723" progId="Equation.3">
                    <p:embed/>
                  </p:oleObj>
                </mc:Choice>
                <mc:Fallback>
                  <p:oleObj name="公式" r:id="rId4" imgW="698197" imgH="177723"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 y="1903"/>
                          <a:ext cx="1208"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6616" name="Object 8"/>
          <p:cNvGraphicFramePr>
            <a:graphicFrameLocks noChangeAspect="1"/>
          </p:cNvGraphicFramePr>
          <p:nvPr>
            <p:extLst>
              <p:ext uri="{D42A27DB-BD31-4B8C-83A1-F6EECF244321}">
                <p14:modId xmlns:p14="http://schemas.microsoft.com/office/powerpoint/2010/main" val="2121983516"/>
              </p:ext>
            </p:extLst>
          </p:nvPr>
        </p:nvGraphicFramePr>
        <p:xfrm>
          <a:off x="1353839" y="2506663"/>
          <a:ext cx="6386513" cy="490537"/>
        </p:xfrm>
        <a:graphic>
          <a:graphicData uri="http://schemas.openxmlformats.org/presentationml/2006/ole">
            <mc:AlternateContent xmlns:mc="http://schemas.openxmlformats.org/markup-compatibility/2006">
              <mc:Choice xmlns:v="urn:schemas-microsoft-com:vml" Requires="v">
                <p:oleObj spid="_x0000_s22107" name="Equation" r:id="rId6" imgW="2781000" imgH="215640" progId="Equation.DSMT4">
                  <p:embed/>
                </p:oleObj>
              </mc:Choice>
              <mc:Fallback>
                <p:oleObj name="Equation" r:id="rId6" imgW="2781000" imgH="215640" progId="Equation.DSMT4">
                  <p:embed/>
                  <p:pic>
                    <p:nvPicPr>
                      <p:cNvPr id="0" name="Object 8"/>
                      <p:cNvPicPr>
                        <a:picLocks noChangeAspect="1" noChangeArrowheads="1"/>
                      </p:cNvPicPr>
                      <p:nvPr/>
                    </p:nvPicPr>
                    <p:blipFill>
                      <a:blip r:embed="rId7"/>
                      <a:srcRect/>
                      <a:stretch>
                        <a:fillRect/>
                      </a:stretch>
                    </p:blipFill>
                    <p:spPr bwMode="auto">
                      <a:xfrm>
                        <a:off x="1353839" y="2506663"/>
                        <a:ext cx="6386513"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618" name="Text Box 10"/>
          <p:cNvSpPr txBox="1">
            <a:spLocks noChangeArrowheads="1"/>
          </p:cNvSpPr>
          <p:nvPr/>
        </p:nvSpPr>
        <p:spPr bwMode="auto">
          <a:xfrm>
            <a:off x="1295400" y="2947442"/>
            <a:ext cx="495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kumimoji="1" lang="zh-CN" altLang="en-US" sz="2800" dirty="0">
                <a:latin typeface="Times New Roman" pitchFamily="18" charset="0"/>
              </a:rPr>
              <a:t>设有</a:t>
            </a:r>
            <a:r>
              <a:rPr kumimoji="1" lang="en-US" altLang="zh-CN" sz="2800" i="1" dirty="0">
                <a:latin typeface="Times New Roman" pitchFamily="18" charset="0"/>
              </a:rPr>
              <a:t>N</a:t>
            </a:r>
            <a:r>
              <a:rPr kumimoji="1" lang="zh-CN" altLang="en-US" sz="2800" dirty="0">
                <a:latin typeface="Times New Roman" pitchFamily="18" charset="0"/>
              </a:rPr>
              <a:t>条外线。由题意有</a:t>
            </a:r>
          </a:p>
        </p:txBody>
      </p:sp>
      <p:graphicFrame>
        <p:nvGraphicFramePr>
          <p:cNvPr id="196619" name="Object 11"/>
          <p:cNvGraphicFramePr>
            <a:graphicFrameLocks noChangeAspect="1"/>
          </p:cNvGraphicFramePr>
          <p:nvPr>
            <p:extLst>
              <p:ext uri="{D42A27DB-BD31-4B8C-83A1-F6EECF244321}">
                <p14:modId xmlns:p14="http://schemas.microsoft.com/office/powerpoint/2010/main" val="488338219"/>
              </p:ext>
            </p:extLst>
          </p:nvPr>
        </p:nvGraphicFramePr>
        <p:xfrm>
          <a:off x="5292725" y="3023642"/>
          <a:ext cx="2438400" cy="452437"/>
        </p:xfrm>
        <a:graphic>
          <a:graphicData uri="http://schemas.openxmlformats.org/presentationml/2006/ole">
            <mc:AlternateContent xmlns:mc="http://schemas.openxmlformats.org/markup-compatibility/2006">
              <mc:Choice xmlns:v="urn:schemas-microsoft-com:vml" Requires="v">
                <p:oleObj spid="_x0000_s22108" name="Equation" r:id="rId8" imgW="1079032" imgH="203112" progId="Equation.DSMT4">
                  <p:embed/>
                </p:oleObj>
              </mc:Choice>
              <mc:Fallback>
                <p:oleObj name="Equation" r:id="rId8" imgW="1079032" imgH="203112"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725" y="3023642"/>
                        <a:ext cx="2438400"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620" name="Rectangle 12"/>
          <p:cNvSpPr>
            <a:spLocks noChangeArrowheads="1"/>
          </p:cNvSpPr>
          <p:nvPr/>
        </p:nvSpPr>
        <p:spPr bwMode="auto">
          <a:xfrm>
            <a:off x="1295400" y="3557042"/>
            <a:ext cx="472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kumimoji="1" lang="zh-CN" altLang="en-US" sz="2800" dirty="0">
                <a:latin typeface="Times New Roman" pitchFamily="18" charset="0"/>
              </a:rPr>
              <a:t>由棣莫佛</a:t>
            </a:r>
            <a:r>
              <a:rPr kumimoji="1" lang="en-US" altLang="zh-CN" sz="2800" dirty="0">
                <a:latin typeface="Times New Roman" pitchFamily="18" charset="0"/>
              </a:rPr>
              <a:t>-</a:t>
            </a:r>
            <a:r>
              <a:rPr kumimoji="1" lang="zh-CN" altLang="en-US" sz="2800" dirty="0">
                <a:latin typeface="Times New Roman" pitchFamily="18" charset="0"/>
              </a:rPr>
              <a:t>拉普拉斯定理有</a:t>
            </a:r>
          </a:p>
        </p:txBody>
      </p:sp>
      <p:graphicFrame>
        <p:nvGraphicFramePr>
          <p:cNvPr id="196621" name="Object 13"/>
          <p:cNvGraphicFramePr>
            <a:graphicFrameLocks noChangeAspect="1"/>
          </p:cNvGraphicFramePr>
          <p:nvPr>
            <p:extLst>
              <p:ext uri="{D42A27DB-BD31-4B8C-83A1-F6EECF244321}">
                <p14:modId xmlns:p14="http://schemas.microsoft.com/office/powerpoint/2010/main" val="4012000563"/>
              </p:ext>
            </p:extLst>
          </p:nvPr>
        </p:nvGraphicFramePr>
        <p:xfrm>
          <a:off x="3200400" y="4092029"/>
          <a:ext cx="3810000" cy="993775"/>
        </p:xfrm>
        <a:graphic>
          <a:graphicData uri="http://schemas.openxmlformats.org/presentationml/2006/ole">
            <mc:AlternateContent xmlns:mc="http://schemas.openxmlformats.org/markup-compatibility/2006">
              <mc:Choice xmlns:v="urn:schemas-microsoft-com:vml" Requires="v">
                <p:oleObj spid="_x0000_s22109" name="Equation" r:id="rId10" imgW="1943100" imgH="508000" progId="Equation.DSMT4">
                  <p:embed/>
                </p:oleObj>
              </mc:Choice>
              <mc:Fallback>
                <p:oleObj name="Equation" r:id="rId10" imgW="1943100" imgH="50800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0400" y="4092029"/>
                        <a:ext cx="38100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22" name="Object 14"/>
          <p:cNvGraphicFramePr>
            <a:graphicFrameLocks noChangeAspect="1"/>
          </p:cNvGraphicFramePr>
          <p:nvPr>
            <p:extLst>
              <p:ext uri="{D42A27DB-BD31-4B8C-83A1-F6EECF244321}">
                <p14:modId xmlns:p14="http://schemas.microsoft.com/office/powerpoint/2010/main" val="957254590"/>
              </p:ext>
            </p:extLst>
          </p:nvPr>
        </p:nvGraphicFramePr>
        <p:xfrm>
          <a:off x="1371600" y="5663654"/>
          <a:ext cx="5715000" cy="501650"/>
        </p:xfrm>
        <a:graphic>
          <a:graphicData uri="http://schemas.openxmlformats.org/presentationml/2006/ole">
            <mc:AlternateContent xmlns:mc="http://schemas.openxmlformats.org/markup-compatibility/2006">
              <mc:Choice xmlns:v="urn:schemas-microsoft-com:vml" Requires="v">
                <p:oleObj spid="_x0000_s22110" name="Equation" r:id="rId12" imgW="2438400" imgH="215900" progId="Equation.DSMT4">
                  <p:embed/>
                </p:oleObj>
              </mc:Choice>
              <mc:Fallback>
                <p:oleObj name="Equation" r:id="rId12" imgW="2438400" imgH="215900" progId="Equation.DSMT4">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71600" y="5663654"/>
                        <a:ext cx="571500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23" name="Object 15"/>
          <p:cNvGraphicFramePr>
            <a:graphicFrameLocks noChangeAspect="1"/>
          </p:cNvGraphicFramePr>
          <p:nvPr>
            <p:extLst>
              <p:ext uri="{D42A27DB-BD31-4B8C-83A1-F6EECF244321}">
                <p14:modId xmlns:p14="http://schemas.microsoft.com/office/powerpoint/2010/main" val="2691792694"/>
              </p:ext>
            </p:extLst>
          </p:nvPr>
        </p:nvGraphicFramePr>
        <p:xfrm>
          <a:off x="1371600" y="5130254"/>
          <a:ext cx="3170238" cy="476250"/>
        </p:xfrm>
        <a:graphic>
          <a:graphicData uri="http://schemas.openxmlformats.org/presentationml/2006/ole">
            <mc:AlternateContent xmlns:mc="http://schemas.openxmlformats.org/markup-compatibility/2006">
              <mc:Choice xmlns:v="urn:schemas-microsoft-com:vml" Requires="v">
                <p:oleObj spid="_x0000_s22111" name="Equation" r:id="rId14" imgW="1422400" imgH="215900" progId="Equation.DSMT4">
                  <p:embed/>
                </p:oleObj>
              </mc:Choice>
              <mc:Fallback>
                <p:oleObj name="Equation" r:id="rId14" imgW="1422400" imgH="215900"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71600" y="5130254"/>
                        <a:ext cx="3170238"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25" name="Object 17"/>
          <p:cNvGraphicFramePr>
            <a:graphicFrameLocks noChangeAspect="1"/>
          </p:cNvGraphicFramePr>
          <p:nvPr>
            <p:extLst>
              <p:ext uri="{D42A27DB-BD31-4B8C-83A1-F6EECF244321}">
                <p14:modId xmlns:p14="http://schemas.microsoft.com/office/powerpoint/2010/main" val="1555538613"/>
              </p:ext>
            </p:extLst>
          </p:nvPr>
        </p:nvGraphicFramePr>
        <p:xfrm>
          <a:off x="1476375" y="4339679"/>
          <a:ext cx="1828800" cy="466725"/>
        </p:xfrm>
        <a:graphic>
          <a:graphicData uri="http://schemas.openxmlformats.org/presentationml/2006/ole">
            <mc:AlternateContent xmlns:mc="http://schemas.openxmlformats.org/markup-compatibility/2006">
              <mc:Choice xmlns:v="urn:schemas-microsoft-com:vml" Requires="v">
                <p:oleObj spid="_x0000_s22112" name="Equation" r:id="rId16" imgW="787058" imgH="203112" progId="Equation.DSMT4">
                  <p:embed/>
                </p:oleObj>
              </mc:Choice>
              <mc:Fallback>
                <p:oleObj name="Equation" r:id="rId16" imgW="787058" imgH="203112" progId="Equation.DSMT4">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76375" y="4339679"/>
                        <a:ext cx="18288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6616"/>
                                        </p:tgtEl>
                                        <p:attrNameLst>
                                          <p:attrName>style.visibility</p:attrName>
                                        </p:attrNameLst>
                                      </p:cBhvr>
                                      <p:to>
                                        <p:strVal val="visible"/>
                                      </p:to>
                                    </p:set>
                                    <p:animEffect transition="in" filter="wipe(left)">
                                      <p:cBhvr>
                                        <p:cTn id="12" dur="500"/>
                                        <p:tgtEl>
                                          <p:spTgt spid="1966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96618"/>
                                        </p:tgtEl>
                                        <p:attrNameLst>
                                          <p:attrName>style.visibility</p:attrName>
                                        </p:attrNameLst>
                                      </p:cBhvr>
                                      <p:to>
                                        <p:strVal val="visible"/>
                                      </p:to>
                                    </p:set>
                                    <p:anim calcmode="lin" valueType="num">
                                      <p:cBhvr additive="base">
                                        <p:cTn id="17" dur="500" fill="hold"/>
                                        <p:tgtEl>
                                          <p:spTgt spid="196618"/>
                                        </p:tgtEl>
                                        <p:attrNameLst>
                                          <p:attrName>ppt_x</p:attrName>
                                        </p:attrNameLst>
                                      </p:cBhvr>
                                      <p:tavLst>
                                        <p:tav tm="0">
                                          <p:val>
                                            <p:strVal val="0-#ppt_w/2"/>
                                          </p:val>
                                        </p:tav>
                                        <p:tav tm="100000">
                                          <p:val>
                                            <p:strVal val="#ppt_x"/>
                                          </p:val>
                                        </p:tav>
                                      </p:tavLst>
                                    </p:anim>
                                    <p:anim calcmode="lin" valueType="num">
                                      <p:cBhvr additive="base">
                                        <p:cTn id="18" dur="500" fill="hold"/>
                                        <p:tgtEl>
                                          <p:spTgt spid="19661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96619"/>
                                        </p:tgtEl>
                                        <p:attrNameLst>
                                          <p:attrName>style.visibility</p:attrName>
                                        </p:attrNameLst>
                                      </p:cBhvr>
                                      <p:to>
                                        <p:strVal val="visible"/>
                                      </p:to>
                                    </p:set>
                                    <p:anim calcmode="lin" valueType="num">
                                      <p:cBhvr additive="base">
                                        <p:cTn id="23" dur="500" fill="hold"/>
                                        <p:tgtEl>
                                          <p:spTgt spid="196619"/>
                                        </p:tgtEl>
                                        <p:attrNameLst>
                                          <p:attrName>ppt_x</p:attrName>
                                        </p:attrNameLst>
                                      </p:cBhvr>
                                      <p:tavLst>
                                        <p:tav tm="0">
                                          <p:val>
                                            <p:strVal val="0-#ppt_w/2"/>
                                          </p:val>
                                        </p:tav>
                                        <p:tav tm="100000">
                                          <p:val>
                                            <p:strVal val="#ppt_x"/>
                                          </p:val>
                                        </p:tav>
                                      </p:tavLst>
                                    </p:anim>
                                    <p:anim calcmode="lin" valueType="num">
                                      <p:cBhvr additive="base">
                                        <p:cTn id="24" dur="500" fill="hold"/>
                                        <p:tgtEl>
                                          <p:spTgt spid="196619"/>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6620"/>
                                        </p:tgtEl>
                                        <p:attrNameLst>
                                          <p:attrName>style.visibility</p:attrName>
                                        </p:attrNameLst>
                                      </p:cBhvr>
                                      <p:to>
                                        <p:strVal val="visible"/>
                                      </p:to>
                                    </p:set>
                                    <p:animEffect transition="in" filter="wipe(left)">
                                      <p:cBhvr>
                                        <p:cTn id="29" dur="500"/>
                                        <p:tgtEl>
                                          <p:spTgt spid="19662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96625"/>
                                        </p:tgtEl>
                                        <p:attrNameLst>
                                          <p:attrName>style.visibility</p:attrName>
                                        </p:attrNameLst>
                                      </p:cBhvr>
                                      <p:to>
                                        <p:strVal val="visible"/>
                                      </p:to>
                                    </p:set>
                                    <p:animEffect transition="in" filter="wipe(left)">
                                      <p:cBhvr>
                                        <p:cTn id="34" dur="500"/>
                                        <p:tgtEl>
                                          <p:spTgt spid="19662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96621"/>
                                        </p:tgtEl>
                                        <p:attrNameLst>
                                          <p:attrName>style.visibility</p:attrName>
                                        </p:attrNameLst>
                                      </p:cBhvr>
                                      <p:to>
                                        <p:strVal val="visible"/>
                                      </p:to>
                                    </p:set>
                                    <p:animEffect transition="in" filter="wipe(left)">
                                      <p:cBhvr>
                                        <p:cTn id="39" dur="500"/>
                                        <p:tgtEl>
                                          <p:spTgt spid="19662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96623"/>
                                        </p:tgtEl>
                                        <p:attrNameLst>
                                          <p:attrName>style.visibility</p:attrName>
                                        </p:attrNameLst>
                                      </p:cBhvr>
                                      <p:to>
                                        <p:strVal val="visible"/>
                                      </p:to>
                                    </p:set>
                                    <p:animEffect transition="in" filter="wipe(left)">
                                      <p:cBhvr>
                                        <p:cTn id="44" dur="500"/>
                                        <p:tgtEl>
                                          <p:spTgt spid="19662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96622"/>
                                        </p:tgtEl>
                                        <p:attrNameLst>
                                          <p:attrName>style.visibility</p:attrName>
                                        </p:attrNameLst>
                                      </p:cBhvr>
                                      <p:to>
                                        <p:strVal val="visible"/>
                                      </p:to>
                                    </p:set>
                                    <p:animEffect transition="in" filter="wipe(left)">
                                      <p:cBhvr>
                                        <p:cTn id="49" dur="500"/>
                                        <p:tgtEl>
                                          <p:spTgt spid="196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8" grpId="0" autoUpdateAnimBg="0"/>
      <p:bldP spid="19662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571364" y="188640"/>
            <a:ext cx="7848872" cy="156966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b="1" dirty="0">
                <a:latin typeface="黑体" pitchFamily="49" charset="-122"/>
                <a:ea typeface="黑体" pitchFamily="49" charset="-122"/>
              </a:rPr>
              <a:t>例</a:t>
            </a:r>
            <a:r>
              <a:rPr kumimoji="1" lang="zh-CN" altLang="en-US" sz="3200" dirty="0">
                <a:latin typeface="Times New Roman" pitchFamily="18" charset="0"/>
                <a:ea typeface="楷体_GB2312" pitchFamily="49" charset="-122"/>
              </a:rPr>
              <a:t>  设有一批种子，其中良种占</a:t>
            </a:r>
            <a:r>
              <a:rPr kumimoji="1" lang="en-US" altLang="zh-CN" sz="3200" dirty="0">
                <a:latin typeface="Times New Roman" pitchFamily="18" charset="0"/>
                <a:ea typeface="楷体_GB2312" pitchFamily="49" charset="-122"/>
              </a:rPr>
              <a:t>1/6.  </a:t>
            </a:r>
            <a:r>
              <a:rPr kumimoji="1" lang="zh-CN" altLang="en-US" sz="3200" dirty="0" smtClean="0">
                <a:latin typeface="Times New Roman" pitchFamily="18" charset="0"/>
                <a:ea typeface="楷体_GB2312" pitchFamily="49" charset="-122"/>
              </a:rPr>
              <a:t>试</a:t>
            </a:r>
            <a:r>
              <a:rPr kumimoji="1" lang="zh-CN" altLang="en-US" sz="3200" dirty="0">
                <a:latin typeface="Times New Roman" pitchFamily="18" charset="0"/>
                <a:ea typeface="楷体_GB2312" pitchFamily="49" charset="-122"/>
              </a:rPr>
              <a:t>估计在任选的</a:t>
            </a:r>
            <a:r>
              <a:rPr kumimoji="1" lang="en-US" altLang="zh-CN" sz="3200" dirty="0">
                <a:latin typeface="Times New Roman" pitchFamily="18" charset="0"/>
                <a:ea typeface="楷体_GB2312" pitchFamily="49" charset="-122"/>
              </a:rPr>
              <a:t>6000</a:t>
            </a:r>
            <a:r>
              <a:rPr kumimoji="1" lang="zh-CN" altLang="en-US" sz="3200" dirty="0">
                <a:latin typeface="Times New Roman" pitchFamily="18" charset="0"/>
                <a:ea typeface="楷体_GB2312" pitchFamily="49" charset="-122"/>
              </a:rPr>
              <a:t>粒种子中，</a:t>
            </a:r>
            <a:r>
              <a:rPr kumimoji="1" lang="zh-CN" altLang="en-US" sz="3200" dirty="0" smtClean="0">
                <a:latin typeface="Times New Roman" pitchFamily="18" charset="0"/>
                <a:ea typeface="楷体_GB2312" pitchFamily="49" charset="-122"/>
              </a:rPr>
              <a:t>良种比例</a:t>
            </a:r>
            <a:r>
              <a:rPr kumimoji="1" lang="zh-CN" altLang="en-US" sz="3200" dirty="0">
                <a:latin typeface="Times New Roman" pitchFamily="18" charset="0"/>
                <a:ea typeface="楷体_GB2312" pitchFamily="49" charset="-122"/>
              </a:rPr>
              <a:t>与 </a:t>
            </a:r>
            <a:r>
              <a:rPr kumimoji="1" lang="en-US" altLang="zh-CN" sz="3200" dirty="0">
                <a:latin typeface="Times New Roman" pitchFamily="18" charset="0"/>
                <a:ea typeface="楷体_GB2312" pitchFamily="49" charset="-122"/>
              </a:rPr>
              <a:t>1/6 </a:t>
            </a:r>
            <a:r>
              <a:rPr kumimoji="1" lang="zh-CN" altLang="en-US" sz="3200" dirty="0">
                <a:latin typeface="Times New Roman" pitchFamily="18" charset="0"/>
                <a:ea typeface="楷体_GB2312" pitchFamily="49" charset="-122"/>
              </a:rPr>
              <a:t>比较上下不超过</a:t>
            </a:r>
            <a:r>
              <a:rPr kumimoji="1" lang="en-US" altLang="zh-CN" sz="3200" dirty="0">
                <a:latin typeface="Times New Roman" pitchFamily="18" charset="0"/>
                <a:ea typeface="楷体_GB2312" pitchFamily="49" charset="-122"/>
              </a:rPr>
              <a:t>1%</a:t>
            </a:r>
            <a:r>
              <a:rPr kumimoji="1" lang="zh-CN" altLang="en-US" sz="3200" dirty="0">
                <a:latin typeface="Times New Roman" pitchFamily="18" charset="0"/>
                <a:ea typeface="楷体_GB2312" pitchFamily="49" charset="-122"/>
              </a:rPr>
              <a:t>的概率</a:t>
            </a:r>
            <a:r>
              <a:rPr kumimoji="1" lang="en-US" altLang="zh-CN" sz="3200" dirty="0">
                <a:latin typeface="Times New Roman" pitchFamily="18" charset="0"/>
                <a:ea typeface="楷体_GB2312" pitchFamily="49" charset="-122"/>
              </a:rPr>
              <a:t>.</a:t>
            </a:r>
          </a:p>
        </p:txBody>
      </p:sp>
      <p:sp>
        <p:nvSpPr>
          <p:cNvPr id="220163" name="Text Box 3"/>
          <p:cNvSpPr txBox="1">
            <a:spLocks noChangeArrowheads="1"/>
          </p:cNvSpPr>
          <p:nvPr/>
        </p:nvSpPr>
        <p:spPr bwMode="auto">
          <a:xfrm>
            <a:off x="1219200" y="1844824"/>
            <a:ext cx="6859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b="1">
                <a:latin typeface="Times New Roman" pitchFamily="18" charset="0"/>
                <a:ea typeface="黑体" pitchFamily="49" charset="-122"/>
              </a:rPr>
              <a:t>解</a:t>
            </a:r>
            <a:r>
              <a:rPr kumimoji="1" lang="zh-CN" altLang="en-US" sz="3200">
                <a:latin typeface="Times New Roman" pitchFamily="18" charset="0"/>
                <a:ea typeface="楷体_GB2312" pitchFamily="49" charset="-122"/>
              </a:rPr>
              <a:t>  设</a:t>
            </a:r>
            <a:r>
              <a:rPr kumimoji="1" lang="zh-CN" altLang="en-US" sz="3200" i="1">
                <a:latin typeface="Times New Roman" pitchFamily="18" charset="0"/>
                <a:ea typeface="楷体_GB2312" pitchFamily="49" charset="-122"/>
              </a:rPr>
              <a:t> </a:t>
            </a:r>
            <a:r>
              <a:rPr kumimoji="1" lang="en-US" altLang="zh-CN" sz="3200" i="1">
                <a:latin typeface="Times New Roman" pitchFamily="18" charset="0"/>
                <a:ea typeface="楷体_GB2312" pitchFamily="49" charset="-122"/>
              </a:rPr>
              <a:t>X</a:t>
            </a:r>
            <a:r>
              <a:rPr kumimoji="1" lang="en-US" altLang="zh-CN" sz="3200">
                <a:latin typeface="Times New Roman" pitchFamily="18" charset="0"/>
                <a:ea typeface="楷体_GB2312" pitchFamily="49" charset="-122"/>
              </a:rPr>
              <a:t> </a:t>
            </a:r>
            <a:r>
              <a:rPr kumimoji="1" lang="zh-CN" altLang="en-US" sz="3200">
                <a:latin typeface="Times New Roman" pitchFamily="18" charset="0"/>
                <a:ea typeface="楷体_GB2312" pitchFamily="49" charset="-122"/>
              </a:rPr>
              <a:t>表示</a:t>
            </a:r>
            <a:r>
              <a:rPr kumimoji="1" lang="en-US" altLang="zh-CN" sz="3200">
                <a:latin typeface="Times New Roman" pitchFamily="18" charset="0"/>
                <a:ea typeface="楷体_GB2312" pitchFamily="49" charset="-122"/>
              </a:rPr>
              <a:t>6000</a:t>
            </a:r>
            <a:r>
              <a:rPr kumimoji="1" lang="zh-CN" altLang="en-US" sz="3200">
                <a:latin typeface="Times New Roman" pitchFamily="18" charset="0"/>
                <a:ea typeface="楷体_GB2312" pitchFamily="49" charset="-122"/>
              </a:rPr>
              <a:t>粒种子中的良种数 </a:t>
            </a:r>
            <a:r>
              <a:rPr kumimoji="1" lang="en-US" altLang="zh-CN" sz="3200">
                <a:latin typeface="Times New Roman" pitchFamily="18" charset="0"/>
                <a:ea typeface="楷体_GB2312" pitchFamily="49" charset="-122"/>
              </a:rPr>
              <a:t>,</a:t>
            </a:r>
            <a:r>
              <a:rPr kumimoji="1" lang="en-US" altLang="zh-CN" sz="4000">
                <a:latin typeface="Times New Roman" pitchFamily="18" charset="0"/>
                <a:ea typeface="楷体_GB2312" pitchFamily="49" charset="-122"/>
              </a:rPr>
              <a:t> </a:t>
            </a:r>
          </a:p>
        </p:txBody>
      </p:sp>
      <p:sp>
        <p:nvSpPr>
          <p:cNvPr id="220164" name="Rectangle 4"/>
          <p:cNvSpPr>
            <a:spLocks noChangeArrowheads="1"/>
          </p:cNvSpPr>
          <p:nvPr/>
        </p:nvSpPr>
        <p:spPr bwMode="auto">
          <a:xfrm>
            <a:off x="2819400" y="2759224"/>
            <a:ext cx="335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i="1">
                <a:latin typeface="Times New Roman" pitchFamily="18" charset="0"/>
                <a:ea typeface="楷体_GB2312" pitchFamily="49" charset="-122"/>
              </a:rPr>
              <a:t>X ~ B</a:t>
            </a:r>
            <a:r>
              <a:rPr kumimoji="1" lang="en-US" altLang="zh-CN" sz="3200">
                <a:latin typeface="Times New Roman" pitchFamily="18" charset="0"/>
                <a:ea typeface="楷体_GB2312" pitchFamily="49" charset="-122"/>
              </a:rPr>
              <a:t>( 6000 , 1/6 )</a:t>
            </a:r>
            <a:endParaRPr kumimoji="1" lang="en-US" altLang="zh-CN" sz="3200" i="1">
              <a:latin typeface="Times New Roman" pitchFamily="18" charset="0"/>
              <a:ea typeface="楷体_GB2312" pitchFamily="49" charset="-122"/>
            </a:endParaRPr>
          </a:p>
        </p:txBody>
      </p:sp>
      <p:grpSp>
        <p:nvGrpSpPr>
          <p:cNvPr id="2" name="Group 5"/>
          <p:cNvGrpSpPr>
            <a:grpSpLocks/>
          </p:cNvGrpSpPr>
          <p:nvPr/>
        </p:nvGrpSpPr>
        <p:grpSpPr bwMode="auto">
          <a:xfrm>
            <a:off x="3048000" y="4435624"/>
            <a:ext cx="3606800" cy="990600"/>
            <a:chOff x="1242" y="2784"/>
            <a:chExt cx="2200" cy="656"/>
          </a:xfrm>
        </p:grpSpPr>
        <p:grpSp>
          <p:nvGrpSpPr>
            <p:cNvPr id="22537" name="Group 6"/>
            <p:cNvGrpSpPr>
              <a:grpSpLocks/>
            </p:cNvGrpSpPr>
            <p:nvPr/>
          </p:nvGrpSpPr>
          <p:grpSpPr bwMode="auto">
            <a:xfrm>
              <a:off x="1242" y="2800"/>
              <a:ext cx="2200" cy="640"/>
              <a:chOff x="868" y="2640"/>
              <a:chExt cx="2200" cy="640"/>
            </a:xfrm>
          </p:grpSpPr>
          <p:graphicFrame>
            <p:nvGraphicFramePr>
              <p:cNvPr id="22539" name="Object 7"/>
              <p:cNvGraphicFramePr>
                <a:graphicFrameLocks noChangeAspect="1"/>
              </p:cNvGraphicFramePr>
              <p:nvPr/>
            </p:nvGraphicFramePr>
            <p:xfrm>
              <a:off x="868" y="2640"/>
              <a:ext cx="2080" cy="640"/>
            </p:xfrm>
            <a:graphic>
              <a:graphicData uri="http://schemas.openxmlformats.org/presentationml/2006/ole">
                <mc:AlternateContent xmlns:mc="http://schemas.openxmlformats.org/markup-compatibility/2006">
                  <mc:Choice xmlns:v="urn:schemas-microsoft-com:vml" Requires="v">
                    <p:oleObj spid="_x0000_s22625" name="Equation" r:id="rId4" imgW="3268944" imgH="982980" progId="Equation.3">
                      <p:embed/>
                    </p:oleObj>
                  </mc:Choice>
                  <mc:Fallback>
                    <p:oleObj name="Equation" r:id="rId4" imgW="3268944" imgH="98298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 y="2640"/>
                            <a:ext cx="2080" cy="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0" name="Text Box 8"/>
              <p:cNvSpPr txBox="1">
                <a:spLocks noChangeArrowheads="1"/>
              </p:cNvSpPr>
              <p:nvPr/>
            </p:nvSpPr>
            <p:spPr bwMode="auto">
              <a:xfrm>
                <a:off x="2955" y="2779"/>
                <a:ext cx="113"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kumimoji="1" lang="zh-CN" altLang="zh-CN" sz="3200">
                  <a:latin typeface="Times New Roman" pitchFamily="18" charset="0"/>
                  <a:ea typeface="楷体_GB2312" pitchFamily="49" charset="-122"/>
                </a:endParaRPr>
              </a:p>
            </p:txBody>
          </p:sp>
        </p:grpSp>
        <p:sp>
          <p:nvSpPr>
            <p:cNvPr id="22538" name="Text Box 9"/>
            <p:cNvSpPr txBox="1">
              <a:spLocks noChangeArrowheads="1"/>
            </p:cNvSpPr>
            <p:nvPr/>
          </p:nvSpPr>
          <p:spPr bwMode="auto">
            <a:xfrm>
              <a:off x="1420" y="2784"/>
              <a:ext cx="39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a:latin typeface="Times New Roman" pitchFamily="18" charset="0"/>
                  <a:ea typeface="楷体_GB2312" pitchFamily="49" charset="-122"/>
                </a:rPr>
                <a:t>近似</a:t>
              </a:r>
            </a:p>
          </p:txBody>
        </p:sp>
      </p:grpSp>
      <p:sp>
        <p:nvSpPr>
          <p:cNvPr id="220170" name="Text Box 10"/>
          <p:cNvSpPr txBox="1">
            <a:spLocks noChangeArrowheads="1"/>
          </p:cNvSpPr>
          <p:nvPr/>
        </p:nvSpPr>
        <p:spPr bwMode="auto">
          <a:xfrm>
            <a:off x="1295400" y="3597424"/>
            <a:ext cx="655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latin typeface="楷体_GB2312" pitchFamily="49" charset="-122"/>
                <a:ea typeface="楷体_GB2312" pitchFamily="49" charset="-122"/>
              </a:rPr>
              <a:t>由德莫佛</a:t>
            </a:r>
            <a:r>
              <a:rPr kumimoji="1" lang="en-US" altLang="zh-CN" sz="3200">
                <a:latin typeface="Times New Roman" pitchFamily="18" charset="0"/>
                <a:ea typeface="楷体_GB2312" pitchFamily="49" charset="-122"/>
              </a:rPr>
              <a:t>—</a:t>
            </a:r>
            <a:r>
              <a:rPr kumimoji="1" lang="zh-CN" altLang="en-US" sz="3200">
                <a:latin typeface="楷体_GB2312" pitchFamily="49" charset="-122"/>
                <a:ea typeface="楷体_GB2312" pitchFamily="49" charset="-122"/>
              </a:rPr>
              <a:t>拉普拉斯中心极限定理</a:t>
            </a:r>
            <a:r>
              <a:rPr kumimoji="1" lang="en-US" altLang="zh-CN" sz="3200">
                <a:latin typeface="楷体_GB2312" pitchFamily="49" charset="-122"/>
                <a:ea typeface="楷体_GB2312" pitchFamily="49" charset="-122"/>
              </a:rPr>
              <a:t>,</a:t>
            </a:r>
            <a:r>
              <a:rPr kumimoji="1" lang="en-US" altLang="zh-CN" sz="4000">
                <a:latin typeface="楷体_GB2312" pitchFamily="49" charset="-122"/>
                <a:ea typeface="楷体_GB2312" pitchFamily="49" charset="-122"/>
              </a:rPr>
              <a:t> </a:t>
            </a:r>
          </a:p>
        </p:txBody>
      </p:sp>
      <p:sp>
        <p:nvSpPr>
          <p:cNvPr id="220171" name="Text Box 11"/>
          <p:cNvSpPr txBox="1">
            <a:spLocks noChangeArrowheads="1"/>
          </p:cNvSpPr>
          <p:nvPr/>
        </p:nvSpPr>
        <p:spPr bwMode="auto">
          <a:xfrm>
            <a:off x="1828800" y="2759224"/>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latin typeface="Times New Roman" pitchFamily="18" charset="0"/>
                <a:ea typeface="楷体_GB2312" pitchFamily="49" charset="-122"/>
              </a:rPr>
              <a:t>则</a:t>
            </a:r>
          </a:p>
        </p:txBody>
      </p:sp>
      <p:sp>
        <p:nvSpPr>
          <p:cNvPr id="220172" name="Text Box 12"/>
          <p:cNvSpPr txBox="1">
            <a:spLocks noChangeArrowheads="1"/>
          </p:cNvSpPr>
          <p:nvPr/>
        </p:nvSpPr>
        <p:spPr bwMode="auto">
          <a:xfrm>
            <a:off x="1905000" y="4664224"/>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kumimoji="1" lang="zh-CN" altLang="en-US" sz="3200">
                <a:latin typeface="楷体_GB2312" pitchFamily="49" charset="-122"/>
                <a:ea typeface="楷体_GB2312" pitchFamily="49" charset="-122"/>
              </a:rPr>
              <a:t>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8000"/>
                                  </p:stCondLst>
                                  <p:childTnLst>
                                    <p:set>
                                      <p:cBhvr>
                                        <p:cTn id="6" dur="1" fill="hold">
                                          <p:stCondLst>
                                            <p:cond delay="0"/>
                                          </p:stCondLst>
                                        </p:cTn>
                                        <p:tgtEl>
                                          <p:spTgt spid="220163"/>
                                        </p:tgtEl>
                                        <p:attrNameLst>
                                          <p:attrName>style.visibility</p:attrName>
                                        </p:attrNameLst>
                                      </p:cBhvr>
                                      <p:to>
                                        <p:strVal val="visible"/>
                                      </p:to>
                                    </p:set>
                                    <p:animEffect transition="in" filter="wipe(up)">
                                      <p:cBhvr>
                                        <p:cTn id="7" dur="500"/>
                                        <p:tgtEl>
                                          <p:spTgt spid="220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0171"/>
                                        </p:tgtEl>
                                        <p:attrNameLst>
                                          <p:attrName>style.visibility</p:attrName>
                                        </p:attrNameLst>
                                      </p:cBhvr>
                                      <p:to>
                                        <p:strVal val="visible"/>
                                      </p:to>
                                    </p:set>
                                    <p:animEffect transition="in" filter="dissolve">
                                      <p:cBhvr>
                                        <p:cTn id="12" dur="500"/>
                                        <p:tgtEl>
                                          <p:spTgt spid="2201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0164"/>
                                        </p:tgtEl>
                                        <p:attrNameLst>
                                          <p:attrName>style.visibility</p:attrName>
                                        </p:attrNameLst>
                                      </p:cBhvr>
                                      <p:to>
                                        <p:strVal val="visible"/>
                                      </p:to>
                                    </p:set>
                                    <p:animEffect transition="in" filter="wipe(up)">
                                      <p:cBhvr>
                                        <p:cTn id="17" dur="500"/>
                                        <p:tgtEl>
                                          <p:spTgt spid="220164"/>
                                        </p:tgtEl>
                                      </p:cBhvr>
                                    </p:animEffect>
                                  </p:childTnLst>
                                </p:cTn>
                              </p:par>
                            </p:childTnLst>
                          </p:cTn>
                        </p:par>
                        <p:par>
                          <p:cTn id="18" fill="hold" nodeType="afterGroup">
                            <p:stCondLst>
                              <p:cond delay="500"/>
                            </p:stCondLst>
                            <p:childTnLst>
                              <p:par>
                                <p:cTn id="19" presetID="22" presetClass="entr" presetSubtype="8" fill="hold" grpId="0" nodeType="afterEffect">
                                  <p:stCondLst>
                                    <p:cond delay="3000"/>
                                  </p:stCondLst>
                                  <p:childTnLst>
                                    <p:set>
                                      <p:cBhvr>
                                        <p:cTn id="20" dur="1" fill="hold">
                                          <p:stCondLst>
                                            <p:cond delay="0"/>
                                          </p:stCondLst>
                                        </p:cTn>
                                        <p:tgtEl>
                                          <p:spTgt spid="220170"/>
                                        </p:tgtEl>
                                        <p:attrNameLst>
                                          <p:attrName>style.visibility</p:attrName>
                                        </p:attrNameLst>
                                      </p:cBhvr>
                                      <p:to>
                                        <p:strVal val="visible"/>
                                      </p:to>
                                    </p:set>
                                    <p:animEffect transition="in" filter="wipe(left)">
                                      <p:cBhvr>
                                        <p:cTn id="21" dur="500"/>
                                        <p:tgtEl>
                                          <p:spTgt spid="22017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20172"/>
                                        </p:tgtEl>
                                        <p:attrNameLst>
                                          <p:attrName>style.visibility</p:attrName>
                                        </p:attrNameLst>
                                      </p:cBhvr>
                                      <p:to>
                                        <p:strVal val="visible"/>
                                      </p:to>
                                    </p:set>
                                    <p:animEffect transition="in" filter="dissolve">
                                      <p:cBhvr>
                                        <p:cTn id="26" dur="500"/>
                                        <p:tgtEl>
                                          <p:spTgt spid="220172"/>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autoUpdateAnimBg="0"/>
      <p:bldP spid="220164" grpId="0" autoUpdateAnimBg="0"/>
      <p:bldP spid="220170" grpId="0" autoUpdateAnimBg="0"/>
      <p:bldP spid="220171" grpId="0" autoUpdateAnimBg="0"/>
      <p:bldP spid="22017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1186" name="Object 2"/>
          <p:cNvGraphicFramePr>
            <a:graphicFrameLocks noChangeAspect="1"/>
          </p:cNvGraphicFramePr>
          <p:nvPr>
            <p:extLst>
              <p:ext uri="{D42A27DB-BD31-4B8C-83A1-F6EECF244321}">
                <p14:modId xmlns:p14="http://schemas.microsoft.com/office/powerpoint/2010/main" val="1377805026"/>
              </p:ext>
            </p:extLst>
          </p:nvPr>
        </p:nvGraphicFramePr>
        <p:xfrm>
          <a:off x="1371600" y="1492424"/>
          <a:ext cx="6477000" cy="1138238"/>
        </p:xfrm>
        <a:graphic>
          <a:graphicData uri="http://schemas.openxmlformats.org/presentationml/2006/ole">
            <mc:AlternateContent xmlns:mc="http://schemas.openxmlformats.org/markup-compatibility/2006">
              <mc:Choice xmlns:v="urn:schemas-microsoft-com:vml" Requires="v">
                <p:oleObj spid="_x0000_s24064" name="Equation" r:id="rId3" imgW="5783616" imgH="1089732" progId="Equation.3">
                  <p:embed/>
                </p:oleObj>
              </mc:Choice>
              <mc:Fallback>
                <p:oleObj name="Equation" r:id="rId3" imgW="5783616" imgH="108973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492424"/>
                        <a:ext cx="647700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87" name="Object 3"/>
          <p:cNvGraphicFramePr>
            <a:graphicFrameLocks noChangeAspect="1"/>
          </p:cNvGraphicFramePr>
          <p:nvPr>
            <p:extLst>
              <p:ext uri="{D42A27DB-BD31-4B8C-83A1-F6EECF244321}">
                <p14:modId xmlns:p14="http://schemas.microsoft.com/office/powerpoint/2010/main" val="2038991170"/>
              </p:ext>
            </p:extLst>
          </p:nvPr>
        </p:nvGraphicFramePr>
        <p:xfrm>
          <a:off x="1371600" y="2940224"/>
          <a:ext cx="5480050" cy="1082675"/>
        </p:xfrm>
        <a:graphic>
          <a:graphicData uri="http://schemas.openxmlformats.org/presentationml/2006/ole">
            <mc:AlternateContent xmlns:mc="http://schemas.openxmlformats.org/markup-compatibility/2006">
              <mc:Choice xmlns:v="urn:schemas-microsoft-com:vml" Requires="v">
                <p:oleObj spid="_x0000_s24065" name="Equation" r:id="rId5" imgW="5014008" imgH="1089732" progId="Equation.3">
                  <p:embed/>
                </p:oleObj>
              </mc:Choice>
              <mc:Fallback>
                <p:oleObj name="Equation" r:id="rId5" imgW="5014008" imgH="1089732"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940224"/>
                        <a:ext cx="548005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88" name="Object 4"/>
          <p:cNvGraphicFramePr>
            <a:graphicFrameLocks noChangeAspect="1"/>
          </p:cNvGraphicFramePr>
          <p:nvPr>
            <p:extLst>
              <p:ext uri="{D42A27DB-BD31-4B8C-83A1-F6EECF244321}">
                <p14:modId xmlns:p14="http://schemas.microsoft.com/office/powerpoint/2010/main" val="200151091"/>
              </p:ext>
            </p:extLst>
          </p:nvPr>
        </p:nvGraphicFramePr>
        <p:xfrm>
          <a:off x="1371600" y="4311824"/>
          <a:ext cx="3325813" cy="1155700"/>
        </p:xfrm>
        <a:graphic>
          <a:graphicData uri="http://schemas.openxmlformats.org/presentationml/2006/ole">
            <mc:AlternateContent xmlns:mc="http://schemas.openxmlformats.org/markup-compatibility/2006">
              <mc:Choice xmlns:v="urn:schemas-microsoft-com:vml" Requires="v">
                <p:oleObj spid="_x0000_s24066" name="Equation" r:id="rId7" imgW="3185136" imgH="1089732" progId="Equation.3">
                  <p:embed/>
                </p:oleObj>
              </mc:Choice>
              <mc:Fallback>
                <p:oleObj name="Equation" r:id="rId7" imgW="3185136" imgH="1089732"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4311824"/>
                        <a:ext cx="3325813"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89" name="Object 5"/>
          <p:cNvGraphicFramePr>
            <a:graphicFrameLocks noChangeAspect="1"/>
          </p:cNvGraphicFramePr>
          <p:nvPr>
            <p:extLst>
              <p:ext uri="{D42A27DB-BD31-4B8C-83A1-F6EECF244321}">
                <p14:modId xmlns:p14="http://schemas.microsoft.com/office/powerpoint/2010/main" val="1620264239"/>
              </p:ext>
            </p:extLst>
          </p:nvPr>
        </p:nvGraphicFramePr>
        <p:xfrm>
          <a:off x="4876800" y="4692824"/>
          <a:ext cx="1752600" cy="354013"/>
        </p:xfrm>
        <a:graphic>
          <a:graphicData uri="http://schemas.openxmlformats.org/presentationml/2006/ole">
            <mc:AlternateContent xmlns:mc="http://schemas.openxmlformats.org/markup-compatibility/2006">
              <mc:Choice xmlns:v="urn:schemas-microsoft-com:vml" Requires="v">
                <p:oleObj spid="_x0000_s24067" name="Equation" r:id="rId9" imgW="1432512" imgH="312492" progId="Equation.3">
                  <p:embed/>
                </p:oleObj>
              </mc:Choice>
              <mc:Fallback>
                <p:oleObj name="Equation" r:id="rId9" imgW="1432512" imgH="312492"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4692824"/>
                        <a:ext cx="1752600"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90" name="Object 6"/>
          <p:cNvGraphicFramePr>
            <a:graphicFrameLocks noChangeAspect="1"/>
          </p:cNvGraphicFramePr>
          <p:nvPr>
            <p:extLst>
              <p:ext uri="{D42A27DB-BD31-4B8C-83A1-F6EECF244321}">
                <p14:modId xmlns:p14="http://schemas.microsoft.com/office/powerpoint/2010/main" val="605921861"/>
              </p:ext>
            </p:extLst>
          </p:nvPr>
        </p:nvGraphicFramePr>
        <p:xfrm>
          <a:off x="1447800" y="44624"/>
          <a:ext cx="3581400" cy="1138238"/>
        </p:xfrm>
        <a:graphic>
          <a:graphicData uri="http://schemas.openxmlformats.org/presentationml/2006/ole">
            <mc:AlternateContent xmlns:mc="http://schemas.openxmlformats.org/markup-compatibility/2006">
              <mc:Choice xmlns:v="urn:schemas-microsoft-com:vml" Requires="v">
                <p:oleObj spid="_x0000_s24068" name="Equation" r:id="rId11" imgW="3246048" imgH="1013388" progId="Equation.3">
                  <p:embed/>
                </p:oleObj>
              </mc:Choice>
              <mc:Fallback>
                <p:oleObj name="Equation" r:id="rId11" imgW="3246048" imgH="1013388"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44624"/>
                        <a:ext cx="3581400" cy="1138238"/>
                      </a:xfrm>
                      <a:prstGeom prst="rect">
                        <a:avLst/>
                      </a:prstGeom>
                      <a:solidFill>
                        <a:schemeClr val="accent6">
                          <a:lumMod val="40000"/>
                          <a:lumOff val="60000"/>
                        </a:schemeClr>
                      </a:solidFill>
                      <a:ln>
                        <a:noFill/>
                      </a:ln>
                      <a:effectLst/>
                    </p:spPr>
                  </p:pic>
                </p:oleObj>
              </mc:Fallback>
            </mc:AlternateContent>
          </a:graphicData>
        </a:graphic>
      </p:graphicFrame>
      <p:graphicFrame>
        <p:nvGraphicFramePr>
          <p:cNvPr id="221191" name="Object 7"/>
          <p:cNvGraphicFramePr>
            <a:graphicFrameLocks noChangeAspect="1"/>
          </p:cNvGraphicFramePr>
          <p:nvPr>
            <p:extLst>
              <p:ext uri="{D42A27DB-BD31-4B8C-83A1-F6EECF244321}">
                <p14:modId xmlns:p14="http://schemas.microsoft.com/office/powerpoint/2010/main" val="1920510265"/>
              </p:ext>
            </p:extLst>
          </p:nvPr>
        </p:nvGraphicFramePr>
        <p:xfrm>
          <a:off x="5029200" y="349424"/>
          <a:ext cx="3276600" cy="514350"/>
        </p:xfrm>
        <a:graphic>
          <a:graphicData uri="http://schemas.openxmlformats.org/presentationml/2006/ole">
            <mc:AlternateContent xmlns:mc="http://schemas.openxmlformats.org/markup-compatibility/2006">
              <mc:Choice xmlns:v="urn:schemas-microsoft-com:vml" Requires="v">
                <p:oleObj spid="_x0000_s24069" name="Equation" r:id="rId13" imgW="3208032" imgH="480060" progId="Equation.3">
                  <p:embed/>
                </p:oleObj>
              </mc:Choice>
              <mc:Fallback>
                <p:oleObj name="Equation" r:id="rId13" imgW="3208032" imgH="48006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29200" y="349424"/>
                        <a:ext cx="32766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1191"/>
                                        </p:tgtEl>
                                        <p:attrNameLst>
                                          <p:attrName>style.visibility</p:attrName>
                                        </p:attrNameLst>
                                      </p:cBhvr>
                                      <p:to>
                                        <p:strVal val="visible"/>
                                      </p:to>
                                    </p:set>
                                    <p:animEffect transition="in" filter="wipe(left)">
                                      <p:cBhvr>
                                        <p:cTn id="7" dur="500"/>
                                        <p:tgtEl>
                                          <p:spTgt spid="2211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1186"/>
                                        </p:tgtEl>
                                        <p:attrNameLst>
                                          <p:attrName>style.visibility</p:attrName>
                                        </p:attrNameLst>
                                      </p:cBhvr>
                                      <p:to>
                                        <p:strVal val="visible"/>
                                      </p:to>
                                    </p:set>
                                    <p:animEffect transition="in" filter="wipe(left)">
                                      <p:cBhvr>
                                        <p:cTn id="12" dur="500"/>
                                        <p:tgtEl>
                                          <p:spTgt spid="2211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1187"/>
                                        </p:tgtEl>
                                        <p:attrNameLst>
                                          <p:attrName>style.visibility</p:attrName>
                                        </p:attrNameLst>
                                      </p:cBhvr>
                                      <p:to>
                                        <p:strVal val="visible"/>
                                      </p:to>
                                    </p:set>
                                    <p:animEffect transition="in" filter="wipe(left)">
                                      <p:cBhvr>
                                        <p:cTn id="17" dur="500"/>
                                        <p:tgtEl>
                                          <p:spTgt spid="2211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1188"/>
                                        </p:tgtEl>
                                        <p:attrNameLst>
                                          <p:attrName>style.visibility</p:attrName>
                                        </p:attrNameLst>
                                      </p:cBhvr>
                                      <p:to>
                                        <p:strVal val="visible"/>
                                      </p:to>
                                    </p:set>
                                    <p:animEffect transition="in" filter="wipe(left)">
                                      <p:cBhvr>
                                        <p:cTn id="22" dur="500"/>
                                        <p:tgtEl>
                                          <p:spTgt spid="2211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1189"/>
                                        </p:tgtEl>
                                        <p:attrNameLst>
                                          <p:attrName>style.visibility</p:attrName>
                                        </p:attrNameLst>
                                      </p:cBhvr>
                                      <p:to>
                                        <p:strVal val="visible"/>
                                      </p:to>
                                    </p:set>
                                    <p:animEffect transition="in" filter="wipe(left)">
                                      <p:cBhvr>
                                        <p:cTn id="27" dur="500"/>
                                        <p:tgtEl>
                                          <p:spTgt spid="221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ext Box 2"/>
          <p:cNvSpPr txBox="1">
            <a:spLocks noChangeArrowheads="1"/>
          </p:cNvSpPr>
          <p:nvPr/>
        </p:nvSpPr>
        <p:spPr bwMode="auto">
          <a:xfrm>
            <a:off x="1828800" y="116632"/>
            <a:ext cx="5213350" cy="641350"/>
          </a:xfrm>
          <a:prstGeom prst="rect">
            <a:avLst/>
          </a:prstGeom>
          <a:ln/>
        </p:spPr>
        <p:style>
          <a:lnRef idx="1">
            <a:schemeClr val="accent4"/>
          </a:lnRef>
          <a:fillRef idx="2">
            <a:schemeClr val="accent4"/>
          </a:fillRef>
          <a:effectRef idx="1">
            <a:schemeClr val="accent4"/>
          </a:effectRef>
          <a:fontRef idx="minor">
            <a:schemeClr val="dk1"/>
          </a:fontRef>
        </p:style>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b="1">
                <a:latin typeface="Times New Roman" pitchFamily="18" charset="0"/>
                <a:ea typeface="隶书" pitchFamily="49" charset="-122"/>
              </a:rPr>
              <a:t>比较几个近似计算的结果</a:t>
            </a:r>
          </a:p>
        </p:txBody>
      </p:sp>
      <p:sp>
        <p:nvSpPr>
          <p:cNvPr id="222211" name="Text Box 3"/>
          <p:cNvSpPr txBox="1">
            <a:spLocks noChangeArrowheads="1"/>
          </p:cNvSpPr>
          <p:nvPr/>
        </p:nvSpPr>
        <p:spPr bwMode="auto">
          <a:xfrm>
            <a:off x="533400" y="2402632"/>
            <a:ext cx="2622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latin typeface="Times New Roman" pitchFamily="18" charset="0"/>
                <a:ea typeface="黑体" pitchFamily="49" charset="-122"/>
              </a:rPr>
              <a:t>中心极限定理</a:t>
            </a:r>
          </a:p>
        </p:txBody>
      </p:sp>
      <p:graphicFrame>
        <p:nvGraphicFramePr>
          <p:cNvPr id="222212" name="Object 4"/>
          <p:cNvGraphicFramePr>
            <a:graphicFrameLocks noChangeAspect="1"/>
          </p:cNvGraphicFramePr>
          <p:nvPr>
            <p:extLst>
              <p:ext uri="{D42A27DB-BD31-4B8C-83A1-F6EECF244321}">
                <p14:modId xmlns:p14="http://schemas.microsoft.com/office/powerpoint/2010/main" val="3085608817"/>
              </p:ext>
            </p:extLst>
          </p:nvPr>
        </p:nvGraphicFramePr>
        <p:xfrm>
          <a:off x="4191000" y="2174032"/>
          <a:ext cx="4495800" cy="977900"/>
        </p:xfrm>
        <a:graphic>
          <a:graphicData uri="http://schemas.openxmlformats.org/presentationml/2006/ole">
            <mc:AlternateContent xmlns:mc="http://schemas.openxmlformats.org/markup-compatibility/2006">
              <mc:Choice xmlns:v="urn:schemas-microsoft-com:vml" Requires="v">
                <p:oleObj spid="_x0000_s24923" name="Equation" r:id="rId4" imgW="4754808" imgH="1013388" progId="Equation.3">
                  <p:embed/>
                </p:oleObj>
              </mc:Choice>
              <mc:Fallback>
                <p:oleObj name="Equation" r:id="rId4" imgW="4754808" imgH="1013388"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2174032"/>
                        <a:ext cx="44958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2213" name="Text Box 5"/>
          <p:cNvSpPr txBox="1">
            <a:spLocks noChangeArrowheads="1"/>
          </p:cNvSpPr>
          <p:nvPr/>
        </p:nvSpPr>
        <p:spPr bwMode="auto">
          <a:xfrm>
            <a:off x="457200" y="1259632"/>
            <a:ext cx="37052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latin typeface="Times New Roman" pitchFamily="18" charset="0"/>
                <a:ea typeface="黑体" pitchFamily="49" charset="-122"/>
              </a:rPr>
              <a:t>二项分布</a:t>
            </a:r>
            <a:r>
              <a:rPr kumimoji="1" lang="en-US" altLang="zh-CN" sz="3200">
                <a:latin typeface="Times New Roman" pitchFamily="18" charset="0"/>
                <a:ea typeface="楷体_GB2312" pitchFamily="49" charset="-122"/>
              </a:rPr>
              <a:t>(</a:t>
            </a:r>
            <a:r>
              <a:rPr kumimoji="1" lang="zh-CN" altLang="en-US" sz="3200">
                <a:latin typeface="Times New Roman" pitchFamily="18" charset="0"/>
              </a:rPr>
              <a:t>精确结果</a:t>
            </a:r>
            <a:r>
              <a:rPr kumimoji="1" lang="en-US" altLang="zh-CN" sz="3200">
                <a:latin typeface="Times New Roman" pitchFamily="18" charset="0"/>
                <a:ea typeface="楷体_GB2312" pitchFamily="49" charset="-122"/>
              </a:rPr>
              <a:t>)</a:t>
            </a:r>
          </a:p>
        </p:txBody>
      </p:sp>
      <p:graphicFrame>
        <p:nvGraphicFramePr>
          <p:cNvPr id="222214" name="Object 6"/>
          <p:cNvGraphicFramePr>
            <a:graphicFrameLocks noChangeAspect="1"/>
          </p:cNvGraphicFramePr>
          <p:nvPr>
            <p:extLst>
              <p:ext uri="{D42A27DB-BD31-4B8C-83A1-F6EECF244321}">
                <p14:modId xmlns:p14="http://schemas.microsoft.com/office/powerpoint/2010/main" val="229523423"/>
              </p:ext>
            </p:extLst>
          </p:nvPr>
        </p:nvGraphicFramePr>
        <p:xfrm>
          <a:off x="4114800" y="1107232"/>
          <a:ext cx="4343400" cy="944563"/>
        </p:xfrm>
        <a:graphic>
          <a:graphicData uri="http://schemas.openxmlformats.org/presentationml/2006/ole">
            <mc:AlternateContent xmlns:mc="http://schemas.openxmlformats.org/markup-compatibility/2006">
              <mc:Choice xmlns:v="urn:schemas-microsoft-com:vml" Requires="v">
                <p:oleObj spid="_x0000_s24924" name="Equation" r:id="rId6" imgW="4754808" imgH="1013388" progId="Equation.DSMT4">
                  <p:embed/>
                </p:oleObj>
              </mc:Choice>
              <mc:Fallback>
                <p:oleObj name="Equation" r:id="rId6" imgW="4754808" imgH="1013388"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1107232"/>
                        <a:ext cx="4343400"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2215" name="Text Box 7"/>
          <p:cNvSpPr txBox="1">
            <a:spLocks noChangeArrowheads="1"/>
          </p:cNvSpPr>
          <p:nvPr/>
        </p:nvSpPr>
        <p:spPr bwMode="auto">
          <a:xfrm>
            <a:off x="533400" y="3545632"/>
            <a:ext cx="2363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a:latin typeface="Times New Roman" pitchFamily="18" charset="0"/>
                <a:ea typeface="楷体_GB2312" pitchFamily="49" charset="-122"/>
              </a:rPr>
              <a:t>Poisson </a:t>
            </a:r>
            <a:r>
              <a:rPr kumimoji="1" lang="zh-CN" altLang="en-US" sz="3200">
                <a:latin typeface="Times New Roman" pitchFamily="18" charset="0"/>
                <a:ea typeface="黑体" pitchFamily="49" charset="-122"/>
              </a:rPr>
              <a:t>分布</a:t>
            </a:r>
          </a:p>
        </p:txBody>
      </p:sp>
      <p:graphicFrame>
        <p:nvGraphicFramePr>
          <p:cNvPr id="222216" name="Object 8"/>
          <p:cNvGraphicFramePr>
            <a:graphicFrameLocks noChangeAspect="1"/>
          </p:cNvGraphicFramePr>
          <p:nvPr>
            <p:extLst>
              <p:ext uri="{D42A27DB-BD31-4B8C-83A1-F6EECF244321}">
                <p14:modId xmlns:p14="http://schemas.microsoft.com/office/powerpoint/2010/main" val="2510620441"/>
              </p:ext>
            </p:extLst>
          </p:nvPr>
        </p:nvGraphicFramePr>
        <p:xfrm>
          <a:off x="4267200" y="3393232"/>
          <a:ext cx="4343400" cy="944563"/>
        </p:xfrm>
        <a:graphic>
          <a:graphicData uri="http://schemas.openxmlformats.org/presentationml/2006/ole">
            <mc:AlternateContent xmlns:mc="http://schemas.openxmlformats.org/markup-compatibility/2006">
              <mc:Choice xmlns:v="urn:schemas-microsoft-com:vml" Requires="v">
                <p:oleObj spid="_x0000_s24925" name="Equation" r:id="rId8" imgW="4754808" imgH="1013388" progId="Equation.3">
                  <p:embed/>
                </p:oleObj>
              </mc:Choice>
              <mc:Fallback>
                <p:oleObj name="Equation" r:id="rId8" imgW="4754808" imgH="1013388"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3393232"/>
                        <a:ext cx="4343400"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2217" name="Text Box 9"/>
          <p:cNvSpPr txBox="1">
            <a:spLocks noChangeArrowheads="1"/>
          </p:cNvSpPr>
          <p:nvPr/>
        </p:nvSpPr>
        <p:spPr bwMode="auto">
          <a:xfrm>
            <a:off x="368300" y="4891832"/>
            <a:ext cx="3313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a:latin typeface="Times New Roman" pitchFamily="18" charset="0"/>
                <a:ea typeface="楷体_GB2312" pitchFamily="49" charset="-122"/>
              </a:rPr>
              <a:t>Chebyshev </a:t>
            </a:r>
            <a:r>
              <a:rPr kumimoji="1" lang="zh-CN" altLang="en-US" sz="3200">
                <a:latin typeface="Times New Roman" pitchFamily="18" charset="0"/>
                <a:ea typeface="黑体" pitchFamily="49" charset="-122"/>
              </a:rPr>
              <a:t>不等式</a:t>
            </a:r>
          </a:p>
        </p:txBody>
      </p:sp>
      <p:graphicFrame>
        <p:nvGraphicFramePr>
          <p:cNvPr id="222218" name="Object 10"/>
          <p:cNvGraphicFramePr>
            <a:graphicFrameLocks noChangeAspect="1"/>
          </p:cNvGraphicFramePr>
          <p:nvPr>
            <p:extLst>
              <p:ext uri="{D42A27DB-BD31-4B8C-83A1-F6EECF244321}">
                <p14:modId xmlns:p14="http://schemas.microsoft.com/office/powerpoint/2010/main" val="2822141498"/>
              </p:ext>
            </p:extLst>
          </p:nvPr>
        </p:nvGraphicFramePr>
        <p:xfrm>
          <a:off x="4267200" y="4764832"/>
          <a:ext cx="4343400" cy="947738"/>
        </p:xfrm>
        <a:graphic>
          <a:graphicData uri="http://schemas.openxmlformats.org/presentationml/2006/ole">
            <mc:AlternateContent xmlns:mc="http://schemas.openxmlformats.org/markup-compatibility/2006">
              <mc:Choice xmlns:v="urn:schemas-microsoft-com:vml" Requires="v">
                <p:oleObj spid="_x0000_s24926" name="Equation" r:id="rId10" imgW="4747248" imgH="1013388" progId="Equation.3">
                  <p:embed/>
                </p:oleObj>
              </mc:Choice>
              <mc:Fallback>
                <p:oleObj name="Equation" r:id="rId10" imgW="4747248" imgH="1013388"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7200" y="4764832"/>
                        <a:ext cx="4343400"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2213"/>
                                        </p:tgtEl>
                                        <p:attrNameLst>
                                          <p:attrName>style.visibility</p:attrName>
                                        </p:attrNameLst>
                                      </p:cBhvr>
                                      <p:to>
                                        <p:strVal val="visible"/>
                                      </p:to>
                                    </p:set>
                                    <p:animEffect transition="in" filter="wipe(left)">
                                      <p:cBhvr>
                                        <p:cTn id="7" dur="500"/>
                                        <p:tgtEl>
                                          <p:spTgt spid="222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2214"/>
                                        </p:tgtEl>
                                        <p:attrNameLst>
                                          <p:attrName>style.visibility</p:attrName>
                                        </p:attrNameLst>
                                      </p:cBhvr>
                                      <p:to>
                                        <p:strVal val="visible"/>
                                      </p:to>
                                    </p:set>
                                    <p:animEffect transition="in" filter="wipe(left)">
                                      <p:cBhvr>
                                        <p:cTn id="12" dur="500"/>
                                        <p:tgtEl>
                                          <p:spTgt spid="2222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2211"/>
                                        </p:tgtEl>
                                        <p:attrNameLst>
                                          <p:attrName>style.visibility</p:attrName>
                                        </p:attrNameLst>
                                      </p:cBhvr>
                                      <p:to>
                                        <p:strVal val="visible"/>
                                      </p:to>
                                    </p:set>
                                    <p:animEffect transition="in" filter="wipe(left)">
                                      <p:cBhvr>
                                        <p:cTn id="17" dur="500"/>
                                        <p:tgtEl>
                                          <p:spTgt spid="2222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2212"/>
                                        </p:tgtEl>
                                        <p:attrNameLst>
                                          <p:attrName>style.visibility</p:attrName>
                                        </p:attrNameLst>
                                      </p:cBhvr>
                                      <p:to>
                                        <p:strVal val="visible"/>
                                      </p:to>
                                    </p:set>
                                    <p:animEffect transition="in" filter="wipe(left)">
                                      <p:cBhvr>
                                        <p:cTn id="22" dur="500"/>
                                        <p:tgtEl>
                                          <p:spTgt spid="222212"/>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2215"/>
                                        </p:tgtEl>
                                        <p:attrNameLst>
                                          <p:attrName>style.visibility</p:attrName>
                                        </p:attrNameLst>
                                      </p:cBhvr>
                                      <p:to>
                                        <p:strVal val="visible"/>
                                      </p:to>
                                    </p:set>
                                    <p:animEffect transition="in" filter="wipe(left)">
                                      <p:cBhvr>
                                        <p:cTn id="27" dur="500"/>
                                        <p:tgtEl>
                                          <p:spTgt spid="2222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2216"/>
                                        </p:tgtEl>
                                        <p:attrNameLst>
                                          <p:attrName>style.visibility</p:attrName>
                                        </p:attrNameLst>
                                      </p:cBhvr>
                                      <p:to>
                                        <p:strVal val="visible"/>
                                      </p:to>
                                    </p:set>
                                    <p:animEffect transition="in" filter="wipe(left)">
                                      <p:cBhvr>
                                        <p:cTn id="32" dur="500"/>
                                        <p:tgtEl>
                                          <p:spTgt spid="2222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2217"/>
                                        </p:tgtEl>
                                        <p:attrNameLst>
                                          <p:attrName>style.visibility</p:attrName>
                                        </p:attrNameLst>
                                      </p:cBhvr>
                                      <p:to>
                                        <p:strVal val="visible"/>
                                      </p:to>
                                    </p:set>
                                    <p:animEffect transition="in" filter="wipe(left)">
                                      <p:cBhvr>
                                        <p:cTn id="37" dur="500"/>
                                        <p:tgtEl>
                                          <p:spTgt spid="2222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22218"/>
                                        </p:tgtEl>
                                        <p:attrNameLst>
                                          <p:attrName>style.visibility</p:attrName>
                                        </p:attrNameLst>
                                      </p:cBhvr>
                                      <p:to>
                                        <p:strVal val="visible"/>
                                      </p:to>
                                    </p:set>
                                    <p:animEffect transition="in" filter="wipe(left)">
                                      <p:cBhvr>
                                        <p:cTn id="42" dur="500"/>
                                        <p:tgtEl>
                                          <p:spTgt spid="222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autoUpdateAnimBg="0"/>
      <p:bldP spid="222213" grpId="0" autoUpdateAnimBg="0"/>
      <p:bldP spid="222215" grpId="0" autoUpdateAnimBg="0"/>
      <p:bldP spid="22221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6237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endParaRPr lang="zh-CN" altLang="en-US" dirty="0"/>
          </a:p>
        </p:txBody>
      </p:sp>
      <p:sp>
        <p:nvSpPr>
          <p:cNvPr id="3" name="矩形 2"/>
          <p:cNvSpPr/>
          <p:nvPr/>
        </p:nvSpPr>
        <p:spPr>
          <a:xfrm>
            <a:off x="755576" y="3376159"/>
            <a:ext cx="1800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dirty="0"/>
              <a:t>期望</a:t>
            </a:r>
          </a:p>
        </p:txBody>
      </p:sp>
      <p:sp>
        <p:nvSpPr>
          <p:cNvPr id="4" name="矩形 3"/>
          <p:cNvSpPr/>
          <p:nvPr/>
        </p:nvSpPr>
        <p:spPr>
          <a:xfrm>
            <a:off x="3427889" y="3376160"/>
            <a:ext cx="1800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dirty="0" smtClean="0"/>
              <a:t>方差</a:t>
            </a:r>
            <a:endParaRPr lang="zh-CN" altLang="en-US" sz="2800" dirty="0"/>
          </a:p>
        </p:txBody>
      </p:sp>
      <p:sp>
        <p:nvSpPr>
          <p:cNvPr id="5" name="矩形 4"/>
          <p:cNvSpPr/>
          <p:nvPr/>
        </p:nvSpPr>
        <p:spPr>
          <a:xfrm>
            <a:off x="6948464" y="3356992"/>
            <a:ext cx="1800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dirty="0" smtClean="0"/>
              <a:t>协方差</a:t>
            </a:r>
            <a:endParaRPr lang="zh-CN" altLang="en-US" sz="2800" dirty="0"/>
          </a:p>
        </p:txBody>
      </p:sp>
      <p:sp>
        <p:nvSpPr>
          <p:cNvPr id="6" name="矩形 5"/>
          <p:cNvSpPr/>
          <p:nvPr/>
        </p:nvSpPr>
        <p:spPr>
          <a:xfrm>
            <a:off x="5220272" y="908720"/>
            <a:ext cx="1800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dirty="0" smtClean="0"/>
              <a:t>相关系数</a:t>
            </a:r>
            <a:endParaRPr lang="zh-CN" altLang="en-US" sz="2800" dirty="0"/>
          </a:p>
        </p:txBody>
      </p:sp>
      <p:grpSp>
        <p:nvGrpSpPr>
          <p:cNvPr id="77" name="组合 76"/>
          <p:cNvGrpSpPr/>
          <p:nvPr/>
        </p:nvGrpSpPr>
        <p:grpSpPr>
          <a:xfrm>
            <a:off x="3291354" y="4653312"/>
            <a:ext cx="2052000" cy="1584000"/>
            <a:chOff x="3291354" y="4653312"/>
            <a:chExt cx="2052000" cy="1584000"/>
          </a:xfrm>
        </p:grpSpPr>
        <p:sp>
          <p:nvSpPr>
            <p:cNvPr id="13" name="圆角矩形 12"/>
            <p:cNvSpPr/>
            <p:nvPr/>
          </p:nvSpPr>
          <p:spPr>
            <a:xfrm>
              <a:off x="3291354" y="4653312"/>
              <a:ext cx="2052000" cy="1584000"/>
            </a:xfrm>
            <a:prstGeom prst="roundRect">
              <a:avLst/>
            </a:prstGeom>
          </p:spPr>
          <p:style>
            <a:lnRef idx="2">
              <a:schemeClr val="accent4"/>
            </a:lnRef>
            <a:fillRef idx="1">
              <a:schemeClr val="lt1"/>
            </a:fillRef>
            <a:effectRef idx="0">
              <a:schemeClr val="accent4"/>
            </a:effectRef>
            <a:fontRef idx="minor">
              <a:schemeClr val="dk1"/>
            </a:fontRef>
          </p:style>
          <p:txBody>
            <a:bodyPr lIns="36000" rIns="36000" rtlCol="0" anchor="ctr"/>
            <a:lstStyle/>
            <a:p>
              <a:pPr algn="ctr"/>
              <a:endParaRPr lang="zh-CN" altLang="en-US" sz="2400" dirty="0"/>
            </a:p>
          </p:txBody>
        </p:sp>
        <p:sp>
          <p:nvSpPr>
            <p:cNvPr id="7" name="圆角矩形 6"/>
            <p:cNvSpPr/>
            <p:nvPr/>
          </p:nvSpPr>
          <p:spPr>
            <a:xfrm>
              <a:off x="3423358" y="4725200"/>
              <a:ext cx="1800000" cy="720000"/>
            </a:xfrm>
            <a:prstGeom prst="roundRect">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pPr algn="ctr"/>
              <a:r>
                <a:rPr lang="zh-CN" altLang="en-US" sz="2400" dirty="0" smtClean="0"/>
                <a:t>定义</a:t>
              </a:r>
              <a:endParaRPr lang="en-US" altLang="zh-CN" sz="2400" dirty="0" smtClean="0"/>
            </a:p>
            <a:p>
              <a:pPr algn="ctr"/>
              <a:r>
                <a:rPr lang="zh-CN" altLang="en-US" sz="2000" dirty="0" smtClean="0"/>
                <a:t>一切皆期望</a:t>
              </a:r>
              <a:endParaRPr lang="zh-CN" altLang="en-US" sz="2000" dirty="0"/>
            </a:p>
          </p:txBody>
        </p:sp>
        <p:sp>
          <p:nvSpPr>
            <p:cNvPr id="8" name="圆角矩形 7"/>
            <p:cNvSpPr/>
            <p:nvPr/>
          </p:nvSpPr>
          <p:spPr>
            <a:xfrm>
              <a:off x="3423358" y="5669808"/>
              <a:ext cx="1800000" cy="432000"/>
            </a:xfrm>
            <a:prstGeom prst="roundRect">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pPr algn="ctr"/>
              <a:r>
                <a:rPr lang="zh-CN" altLang="en-US" sz="2400" dirty="0" smtClean="0"/>
                <a:t>性质</a:t>
              </a:r>
              <a:endParaRPr lang="zh-CN" altLang="en-US" sz="2400" dirty="0"/>
            </a:p>
          </p:txBody>
        </p:sp>
      </p:grpSp>
      <p:sp>
        <p:nvSpPr>
          <p:cNvPr id="9" name="圆角矩形 8"/>
          <p:cNvSpPr/>
          <p:nvPr/>
        </p:nvSpPr>
        <p:spPr>
          <a:xfrm>
            <a:off x="6372400" y="4869160"/>
            <a:ext cx="1800000" cy="432000"/>
          </a:xfrm>
          <a:prstGeom prst="roundRect">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pPr algn="ctr"/>
            <a:r>
              <a:rPr lang="zh-CN" altLang="en-US" sz="2400" dirty="0" smtClean="0"/>
              <a:t>简化公式</a:t>
            </a:r>
            <a:endParaRPr lang="zh-CN" altLang="en-US" sz="2400" dirty="0"/>
          </a:p>
        </p:txBody>
      </p:sp>
      <p:sp>
        <p:nvSpPr>
          <p:cNvPr id="10" name="圆角矩形 9"/>
          <p:cNvSpPr/>
          <p:nvPr/>
        </p:nvSpPr>
        <p:spPr>
          <a:xfrm>
            <a:off x="35496" y="1700808"/>
            <a:ext cx="1800000" cy="432000"/>
          </a:xfrm>
          <a:prstGeom prst="roundRect">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pPr algn="ctr"/>
            <a:r>
              <a:rPr lang="zh-CN" altLang="en-US" sz="2400" dirty="0" smtClean="0"/>
              <a:t>函数</a:t>
            </a:r>
            <a:endParaRPr lang="zh-CN" altLang="en-US" sz="2400" dirty="0"/>
          </a:p>
        </p:txBody>
      </p:sp>
      <p:sp>
        <p:nvSpPr>
          <p:cNvPr id="11" name="圆角矩形 10"/>
          <p:cNvSpPr/>
          <p:nvPr/>
        </p:nvSpPr>
        <p:spPr>
          <a:xfrm>
            <a:off x="5220072" y="1772816"/>
            <a:ext cx="1800000" cy="432000"/>
          </a:xfrm>
          <a:prstGeom prst="roundRect">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pPr algn="ctr"/>
            <a:r>
              <a:rPr lang="zh-CN" altLang="en-US" sz="2400" dirty="0" smtClean="0"/>
              <a:t>定义</a:t>
            </a:r>
            <a:endParaRPr lang="zh-CN" altLang="en-US" sz="2400" dirty="0"/>
          </a:p>
        </p:txBody>
      </p:sp>
      <p:sp>
        <p:nvSpPr>
          <p:cNvPr id="12" name="圆角矩形 11"/>
          <p:cNvSpPr/>
          <p:nvPr/>
        </p:nvSpPr>
        <p:spPr>
          <a:xfrm>
            <a:off x="2267944" y="2132856"/>
            <a:ext cx="1800000" cy="432000"/>
          </a:xfrm>
          <a:prstGeom prst="roundRect">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pPr algn="ctr"/>
            <a:r>
              <a:rPr lang="zh-CN" altLang="en-US" sz="2400" dirty="0" smtClean="0"/>
              <a:t>常见分布</a:t>
            </a:r>
            <a:endParaRPr lang="zh-CN" altLang="en-US" sz="2400" dirty="0"/>
          </a:p>
        </p:txBody>
      </p:sp>
      <p:cxnSp>
        <p:nvCxnSpPr>
          <p:cNvPr id="15" name="肘形连接符 14"/>
          <p:cNvCxnSpPr>
            <a:stCxn id="3" idx="2"/>
            <a:endCxn id="13" idx="1"/>
          </p:cNvCxnSpPr>
          <p:nvPr/>
        </p:nvCxnSpPr>
        <p:spPr>
          <a:xfrm rot="16200000" flipH="1">
            <a:off x="1654889" y="3808846"/>
            <a:ext cx="1637153" cy="1635778"/>
          </a:xfrm>
          <a:prstGeom prst="curvedConnector2">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4" idx="2"/>
            <a:endCxn id="13" idx="0"/>
          </p:cNvCxnSpPr>
          <p:nvPr/>
        </p:nvCxnSpPr>
        <p:spPr>
          <a:xfrm rot="5400000">
            <a:off x="3900046" y="4225469"/>
            <a:ext cx="845152" cy="10535"/>
          </a:xfrm>
          <a:prstGeom prst="bentConnector3">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5" idx="1"/>
            <a:endCxn id="13" idx="3"/>
          </p:cNvCxnSpPr>
          <p:nvPr/>
        </p:nvCxnSpPr>
        <p:spPr>
          <a:xfrm rot="10800000" flipV="1">
            <a:off x="5343354" y="3572992"/>
            <a:ext cx="1605110" cy="1872320"/>
          </a:xfrm>
          <a:prstGeom prst="curvedConnector3">
            <a:avLst>
              <a:gd name="adj1" fmla="val 50000"/>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3" name="曲线连接符 32"/>
          <p:cNvCxnSpPr>
            <a:stCxn id="4" idx="3"/>
            <a:endCxn id="9" idx="1"/>
          </p:cNvCxnSpPr>
          <p:nvPr/>
        </p:nvCxnSpPr>
        <p:spPr>
          <a:xfrm>
            <a:off x="5227889" y="3592160"/>
            <a:ext cx="1144511" cy="1493000"/>
          </a:xfrm>
          <a:prstGeom prst="curvedConnector3">
            <a:avLst>
              <a:gd name="adj1" fmla="val 50000"/>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5" idx="2"/>
            <a:endCxn id="9" idx="0"/>
          </p:cNvCxnSpPr>
          <p:nvPr/>
        </p:nvCxnSpPr>
        <p:spPr>
          <a:xfrm rot="5400000">
            <a:off x="7020348" y="4041044"/>
            <a:ext cx="1080168" cy="576064"/>
          </a:xfrm>
          <a:prstGeom prst="curvedConnector3">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 idx="0"/>
            <a:endCxn id="12" idx="1"/>
          </p:cNvCxnSpPr>
          <p:nvPr/>
        </p:nvCxnSpPr>
        <p:spPr>
          <a:xfrm rot="5400000" flipH="1" flipV="1">
            <a:off x="1448109" y="2556324"/>
            <a:ext cx="1027303" cy="612368"/>
          </a:xfrm>
          <a:prstGeom prst="curvedConnector2">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 idx="0"/>
            <a:endCxn id="10" idx="2"/>
          </p:cNvCxnSpPr>
          <p:nvPr/>
        </p:nvCxnSpPr>
        <p:spPr>
          <a:xfrm rot="16200000" flipV="1">
            <a:off x="673861" y="2394444"/>
            <a:ext cx="1243351" cy="720080"/>
          </a:xfrm>
          <a:prstGeom prst="curvedConnector3">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 idx="1"/>
            <a:endCxn id="12" idx="2"/>
          </p:cNvCxnSpPr>
          <p:nvPr/>
        </p:nvCxnSpPr>
        <p:spPr>
          <a:xfrm rot="10800000">
            <a:off x="3167945" y="2564856"/>
            <a:ext cx="259945" cy="1027304"/>
          </a:xfrm>
          <a:prstGeom prst="curvedConnector2">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6" idx="2"/>
            <a:endCxn id="11" idx="0"/>
          </p:cNvCxnSpPr>
          <p:nvPr/>
        </p:nvCxnSpPr>
        <p:spPr>
          <a:xfrm rot="5400000">
            <a:off x="5904124" y="1556668"/>
            <a:ext cx="432096" cy="200"/>
          </a:xfrm>
          <a:prstGeom prst="bentConnector3">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11" idx="2"/>
            <a:endCxn id="5" idx="0"/>
          </p:cNvCxnSpPr>
          <p:nvPr/>
        </p:nvCxnSpPr>
        <p:spPr>
          <a:xfrm rot="16200000" flipH="1">
            <a:off x="6408180" y="1916708"/>
            <a:ext cx="1152176" cy="1728392"/>
          </a:xfrm>
          <a:prstGeom prst="curvedConnector3">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11" idx="2"/>
            <a:endCxn id="4" idx="0"/>
          </p:cNvCxnSpPr>
          <p:nvPr/>
        </p:nvCxnSpPr>
        <p:spPr>
          <a:xfrm rot="5400000">
            <a:off x="4638309" y="1894397"/>
            <a:ext cx="1171344" cy="1792183"/>
          </a:xfrm>
          <a:prstGeom prst="curvedConnector3">
            <a:avLst>
              <a:gd name="adj1" fmla="val 50000"/>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612946" y="4469050"/>
            <a:ext cx="697627" cy="400110"/>
          </a:xfrm>
          <a:prstGeom prst="rect">
            <a:avLst/>
          </a:prstGeom>
          <a:noFill/>
        </p:spPr>
        <p:txBody>
          <a:bodyPr wrap="none" rtlCol="0">
            <a:spAutoFit/>
          </a:bodyPr>
          <a:lstStyle/>
          <a:p>
            <a:r>
              <a:rPr lang="zh-CN" altLang="en-US" sz="2000" dirty="0" smtClean="0"/>
              <a:t>计算</a:t>
            </a:r>
            <a:endParaRPr lang="zh-CN" altLang="en-US" dirty="0"/>
          </a:p>
        </p:txBody>
      </p:sp>
      <p:sp>
        <p:nvSpPr>
          <p:cNvPr id="79" name="TextBox 78"/>
          <p:cNvSpPr txBox="1"/>
          <p:nvPr/>
        </p:nvSpPr>
        <p:spPr>
          <a:xfrm>
            <a:off x="3968540" y="3938550"/>
            <a:ext cx="697627" cy="400110"/>
          </a:xfrm>
          <a:prstGeom prst="rect">
            <a:avLst/>
          </a:prstGeom>
          <a:noFill/>
        </p:spPr>
        <p:txBody>
          <a:bodyPr wrap="none" rtlCol="0">
            <a:spAutoFit/>
          </a:bodyPr>
          <a:lstStyle/>
          <a:p>
            <a:r>
              <a:rPr lang="zh-CN" altLang="en-US" sz="2000" dirty="0" smtClean="0"/>
              <a:t>计算</a:t>
            </a:r>
            <a:endParaRPr lang="zh-CN" altLang="en-US" dirty="0"/>
          </a:p>
        </p:txBody>
      </p:sp>
      <p:sp>
        <p:nvSpPr>
          <p:cNvPr id="80" name="TextBox 79"/>
          <p:cNvSpPr txBox="1"/>
          <p:nvPr/>
        </p:nvSpPr>
        <p:spPr>
          <a:xfrm>
            <a:off x="5314184" y="3830626"/>
            <a:ext cx="697627" cy="400110"/>
          </a:xfrm>
          <a:prstGeom prst="rect">
            <a:avLst/>
          </a:prstGeom>
          <a:noFill/>
        </p:spPr>
        <p:txBody>
          <a:bodyPr wrap="none" rtlCol="0">
            <a:spAutoFit/>
          </a:bodyPr>
          <a:lstStyle/>
          <a:p>
            <a:r>
              <a:rPr lang="zh-CN" altLang="en-US" sz="2000" dirty="0" smtClean="0"/>
              <a:t>计算</a:t>
            </a:r>
            <a:endParaRPr lang="zh-CN" altLang="en-US" dirty="0"/>
          </a:p>
        </p:txBody>
      </p:sp>
      <p:sp>
        <p:nvSpPr>
          <p:cNvPr id="81" name="TextBox 80"/>
          <p:cNvSpPr txBox="1"/>
          <p:nvPr/>
        </p:nvSpPr>
        <p:spPr>
          <a:xfrm>
            <a:off x="6011811" y="3927836"/>
            <a:ext cx="697627" cy="400110"/>
          </a:xfrm>
          <a:prstGeom prst="rect">
            <a:avLst/>
          </a:prstGeom>
          <a:noFill/>
        </p:spPr>
        <p:txBody>
          <a:bodyPr wrap="none" rtlCol="0">
            <a:spAutoFit/>
          </a:bodyPr>
          <a:lstStyle/>
          <a:p>
            <a:r>
              <a:rPr lang="zh-CN" altLang="en-US" sz="2000" dirty="0" smtClean="0"/>
              <a:t>计算</a:t>
            </a:r>
            <a:endParaRPr lang="zh-CN" altLang="en-US" dirty="0"/>
          </a:p>
        </p:txBody>
      </p:sp>
      <p:sp>
        <p:nvSpPr>
          <p:cNvPr id="82" name="TextBox 81"/>
          <p:cNvSpPr txBox="1"/>
          <p:nvPr/>
        </p:nvSpPr>
        <p:spPr>
          <a:xfrm>
            <a:off x="7272400" y="4030681"/>
            <a:ext cx="697627" cy="400110"/>
          </a:xfrm>
          <a:prstGeom prst="rect">
            <a:avLst/>
          </a:prstGeom>
          <a:noFill/>
        </p:spPr>
        <p:txBody>
          <a:bodyPr wrap="none" rtlCol="0">
            <a:spAutoFit/>
          </a:bodyPr>
          <a:lstStyle/>
          <a:p>
            <a:r>
              <a:rPr lang="zh-CN" altLang="en-US" sz="2000" dirty="0" smtClean="0"/>
              <a:t>计算</a:t>
            </a:r>
            <a:endParaRPr lang="zh-CN" altLang="en-US" dirty="0"/>
          </a:p>
        </p:txBody>
      </p:sp>
      <p:sp>
        <p:nvSpPr>
          <p:cNvPr id="83" name="TextBox 82"/>
          <p:cNvSpPr txBox="1"/>
          <p:nvPr/>
        </p:nvSpPr>
        <p:spPr>
          <a:xfrm>
            <a:off x="4871458" y="2517231"/>
            <a:ext cx="646331" cy="369332"/>
          </a:xfrm>
          <a:prstGeom prst="rect">
            <a:avLst/>
          </a:prstGeom>
          <a:noFill/>
        </p:spPr>
        <p:txBody>
          <a:bodyPr wrap="none" rtlCol="0">
            <a:spAutoFit/>
          </a:bodyPr>
          <a:lstStyle/>
          <a:p>
            <a:r>
              <a:rPr lang="zh-CN" altLang="en-US" dirty="0" smtClean="0"/>
              <a:t>分母</a:t>
            </a:r>
            <a:endParaRPr lang="zh-CN" altLang="en-US" dirty="0"/>
          </a:p>
        </p:txBody>
      </p:sp>
      <p:sp>
        <p:nvSpPr>
          <p:cNvPr id="84" name="TextBox 83"/>
          <p:cNvSpPr txBox="1"/>
          <p:nvPr/>
        </p:nvSpPr>
        <p:spPr>
          <a:xfrm>
            <a:off x="6856107" y="2554429"/>
            <a:ext cx="646331" cy="369332"/>
          </a:xfrm>
          <a:prstGeom prst="rect">
            <a:avLst/>
          </a:prstGeom>
          <a:noFill/>
        </p:spPr>
        <p:txBody>
          <a:bodyPr wrap="none" rtlCol="0">
            <a:spAutoFit/>
          </a:bodyPr>
          <a:lstStyle/>
          <a:p>
            <a:r>
              <a:rPr lang="zh-CN" altLang="en-US" dirty="0" smtClean="0"/>
              <a:t>分子</a:t>
            </a:r>
            <a:endParaRPr lang="zh-CN" altLang="en-US" dirty="0"/>
          </a:p>
        </p:txBody>
      </p:sp>
    </p:spTree>
    <p:extLst>
      <p:ext uri="{BB962C8B-B14F-4D97-AF65-F5344CB8AC3E}">
        <p14:creationId xmlns:p14="http://schemas.microsoft.com/office/powerpoint/2010/main" val="255952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par>
                                <p:cTn id="21" presetID="22" presetClass="entr" presetSubtype="1"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fade">
                                      <p:cBhvr>
                                        <p:cTn id="26" dur="500"/>
                                        <p:tgtEl>
                                          <p:spTgt spid="79"/>
                                        </p:tgtEl>
                                      </p:cBhvr>
                                    </p:animEffect>
                                  </p:childTnLst>
                                </p:cTn>
                              </p:par>
                              <p:par>
                                <p:cTn id="27" presetID="22" presetClass="entr" presetSubtype="1"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up)">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up)">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down)">
                                      <p:cBhvr>
                                        <p:cTn id="41" dur="500"/>
                                        <p:tgtEl>
                                          <p:spTgt spid="42"/>
                                        </p:tgtEl>
                                      </p:cBhvr>
                                    </p:animEffect>
                                  </p:childTnLst>
                                </p:cTn>
                              </p:par>
                              <p:par>
                                <p:cTn id="42" presetID="22" presetClass="entr" presetSubtype="4" fill="hold"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down)">
                                      <p:cBhvr>
                                        <p:cTn id="44" dur="500"/>
                                        <p:tgtEl>
                                          <p:spTgt spid="48"/>
                                        </p:tgtEl>
                                      </p:cBhvr>
                                    </p:animEffect>
                                  </p:childTnLst>
                                </p:cTn>
                              </p:par>
                            </p:childTnLst>
                          </p:cTn>
                        </p:par>
                        <p:par>
                          <p:cTn id="45" fill="hold">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down)">
                                      <p:cBhvr>
                                        <p:cTn id="53" dur="500"/>
                                        <p:tgtEl>
                                          <p:spTgt spid="10"/>
                                        </p:tgtEl>
                                      </p:cBhvr>
                                    </p:animEffect>
                                  </p:childTnLst>
                                </p:cTn>
                              </p:par>
                            </p:childTnLst>
                          </p:cTn>
                        </p:par>
                        <p:par>
                          <p:cTn id="54" fill="hold">
                            <p:stCondLst>
                              <p:cond delay="500"/>
                            </p:stCondLst>
                            <p:childTnLst>
                              <p:par>
                                <p:cTn id="55" presetID="22" presetClass="entr" presetSubtype="4" fill="hold" nodeType="after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wipe(down)">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up)">
                                      <p:cBhvr>
                                        <p:cTn id="62" dur="500"/>
                                        <p:tgtEl>
                                          <p:spTgt spid="33"/>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fade">
                                      <p:cBhvr>
                                        <p:cTn id="66" dur="500"/>
                                        <p:tgtEl>
                                          <p:spTgt spid="80"/>
                                        </p:tgtEl>
                                      </p:cBhvr>
                                    </p:animEffect>
                                  </p:childTnLst>
                                </p:cTn>
                              </p:par>
                              <p:par>
                                <p:cTn id="67" presetID="22" presetClass="entr" presetSubtype="1"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up)">
                                      <p:cBhvr>
                                        <p:cTn id="69" dur="500"/>
                                        <p:tgtEl>
                                          <p:spTgt spid="39"/>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82"/>
                                        </p:tgtEl>
                                        <p:attrNameLst>
                                          <p:attrName>style.visibility</p:attrName>
                                        </p:attrNameLst>
                                      </p:cBhvr>
                                      <p:to>
                                        <p:strVal val="visible"/>
                                      </p:to>
                                    </p:set>
                                    <p:animEffect transition="in" filter="fade">
                                      <p:cBhvr>
                                        <p:cTn id="73" dur="500"/>
                                        <p:tgtEl>
                                          <p:spTgt spid="82"/>
                                        </p:tgtEl>
                                      </p:cBhvr>
                                    </p:animEffect>
                                  </p:childTnLst>
                                </p:cTn>
                              </p:par>
                            </p:childTnLst>
                          </p:cTn>
                        </p:par>
                        <p:par>
                          <p:cTn id="74" fill="hold">
                            <p:stCondLst>
                              <p:cond delay="1500"/>
                            </p:stCondLst>
                            <p:childTnLst>
                              <p:par>
                                <p:cTn id="75" presetID="22" presetClass="entr" presetSubtype="1" fill="hold" grpId="0" nodeType="after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up)">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wipe(up)">
                                      <p:cBhvr>
                                        <p:cTn id="82" dur="500"/>
                                        <p:tgtEl>
                                          <p:spTgt spid="51"/>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wipe(up)">
                                      <p:cBhvr>
                                        <p:cTn id="85" dur="500"/>
                                        <p:tgtEl>
                                          <p:spTgt spid="11"/>
                                        </p:tgtEl>
                                      </p:cBhvr>
                                    </p:animEffect>
                                  </p:childTnLst>
                                </p:cTn>
                              </p:par>
                              <p:par>
                                <p:cTn id="86" presetID="22" presetClass="entr" presetSubtype="1" fill="hold" nodeType="with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wipe(up)">
                                      <p:cBhvr>
                                        <p:cTn id="88" dur="500"/>
                                        <p:tgtEl>
                                          <p:spTgt spid="57"/>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83"/>
                                        </p:tgtEl>
                                        <p:attrNameLst>
                                          <p:attrName>style.visibility</p:attrName>
                                        </p:attrNameLst>
                                      </p:cBhvr>
                                      <p:to>
                                        <p:strVal val="visible"/>
                                      </p:to>
                                    </p:set>
                                    <p:animEffect transition="in" filter="wipe(up)">
                                      <p:cBhvr>
                                        <p:cTn id="91" dur="500"/>
                                        <p:tgtEl>
                                          <p:spTgt spid="83"/>
                                        </p:tgtEl>
                                      </p:cBhvr>
                                    </p:animEffect>
                                  </p:childTnLst>
                                </p:cTn>
                              </p:par>
                              <p:par>
                                <p:cTn id="92" presetID="22" presetClass="entr" presetSubtype="1" fill="hold" nodeType="withEffect">
                                  <p:stCondLst>
                                    <p:cond delay="0"/>
                                  </p:stCondLst>
                                  <p:childTnLst>
                                    <p:set>
                                      <p:cBhvr>
                                        <p:cTn id="93" dur="1" fill="hold">
                                          <p:stCondLst>
                                            <p:cond delay="0"/>
                                          </p:stCondLst>
                                        </p:cTn>
                                        <p:tgtEl>
                                          <p:spTgt spid="54"/>
                                        </p:tgtEl>
                                        <p:attrNameLst>
                                          <p:attrName>style.visibility</p:attrName>
                                        </p:attrNameLst>
                                      </p:cBhvr>
                                      <p:to>
                                        <p:strVal val="visible"/>
                                      </p:to>
                                    </p:set>
                                    <p:animEffect transition="in" filter="wipe(up)">
                                      <p:cBhvr>
                                        <p:cTn id="94" dur="500"/>
                                        <p:tgtEl>
                                          <p:spTgt spid="54"/>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84"/>
                                        </p:tgtEl>
                                        <p:attrNameLst>
                                          <p:attrName>style.visibility</p:attrName>
                                        </p:attrNameLst>
                                      </p:cBhvr>
                                      <p:to>
                                        <p:strVal val="visible"/>
                                      </p:to>
                                    </p:set>
                                    <p:animEffect transition="in" filter="wipe(up)">
                                      <p:cBhvr>
                                        <p:cTn id="9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9" grpId="0" animBg="1"/>
      <p:bldP spid="10" grpId="0" animBg="1"/>
      <p:bldP spid="11" grpId="0" animBg="1"/>
      <p:bldP spid="12" grpId="0" animBg="1"/>
      <p:bldP spid="78" grpId="0"/>
      <p:bldP spid="79" grpId="0"/>
      <p:bldP spid="80" grpId="0"/>
      <p:bldP spid="81" grpId="0"/>
      <p:bldP spid="82" grpId="0"/>
      <p:bldP spid="83" grpId="0"/>
      <p:bldP spid="8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第一章 随机事件及其概率</a:t>
            </a:r>
            <a:endParaRPr lang="zh-CN" altLang="en-US" dirty="0">
              <a:solidFill>
                <a:schemeClr val="bg1"/>
              </a:solidFill>
            </a:endParaRPr>
          </a:p>
        </p:txBody>
      </p:sp>
      <p:sp>
        <p:nvSpPr>
          <p:cNvPr id="3" name="内容占位符 2"/>
          <p:cNvSpPr>
            <a:spLocks noGrp="1"/>
          </p:cNvSpPr>
          <p:nvPr>
            <p:ph idx="4294967295"/>
          </p:nvPr>
        </p:nvSpPr>
        <p:spPr>
          <a:xfrm>
            <a:off x="446856" y="1196752"/>
            <a:ext cx="8229600" cy="4784725"/>
          </a:xfrm>
        </p:spPr>
        <p:txBody>
          <a:bodyPr>
            <a:normAutofit lnSpcReduction="10000"/>
          </a:bodyPr>
          <a:lstStyle/>
          <a:p>
            <a:r>
              <a:rPr lang="zh-CN" altLang="en-US" dirty="0" smtClean="0"/>
              <a:t>基本概念：是以后各章的基础知识</a:t>
            </a:r>
            <a:endParaRPr lang="en-US" altLang="zh-CN" dirty="0" smtClean="0"/>
          </a:p>
          <a:p>
            <a:pPr lvl="1"/>
            <a:r>
              <a:rPr lang="zh-CN" altLang="en-US" dirty="0" smtClean="0"/>
              <a:t>事件之间的关系及公式表示</a:t>
            </a:r>
            <a:endParaRPr lang="en-US" altLang="zh-CN" dirty="0" smtClean="0"/>
          </a:p>
          <a:p>
            <a:pPr lvl="2"/>
            <a:r>
              <a:rPr lang="zh-CN" altLang="en-US" dirty="0" smtClean="0"/>
              <a:t>给定一个事件与周围事件的关系，能用公式进行表示，并求出概率</a:t>
            </a:r>
            <a:endParaRPr lang="en-US" altLang="zh-CN" dirty="0" smtClean="0"/>
          </a:p>
          <a:p>
            <a:pPr lvl="1"/>
            <a:r>
              <a:rPr lang="zh-CN" altLang="en-US" dirty="0" smtClean="0"/>
              <a:t>古典概率、几何概率、概率的公理化定义</a:t>
            </a:r>
            <a:endParaRPr lang="en-US" altLang="zh-CN" dirty="0" smtClean="0"/>
          </a:p>
          <a:p>
            <a:pPr lvl="1"/>
            <a:r>
              <a:rPr lang="zh-CN" altLang="en-US" dirty="0"/>
              <a:t>概率的</a:t>
            </a:r>
            <a:r>
              <a:rPr lang="zh-CN" altLang="en-US" dirty="0" smtClean="0"/>
              <a:t>性质及基本运算法则，如加法公式、减法公式等</a:t>
            </a:r>
            <a:endParaRPr lang="en-US" altLang="zh-CN" dirty="0" smtClean="0"/>
          </a:p>
          <a:p>
            <a:pPr lvl="1"/>
            <a:r>
              <a:rPr lang="zh-CN" altLang="en-US" dirty="0" smtClean="0"/>
              <a:t>条件概率与乘法公式，全概率公式</a:t>
            </a:r>
            <a:r>
              <a:rPr lang="zh-CN" altLang="en-US" dirty="0"/>
              <a:t>和贝叶斯公式</a:t>
            </a:r>
          </a:p>
          <a:p>
            <a:pPr lvl="1"/>
            <a:r>
              <a:rPr lang="zh-CN" altLang="en-US" dirty="0" smtClean="0"/>
              <a:t>互斥事件、对立事件、独立事件</a:t>
            </a:r>
            <a:endParaRPr lang="en-US" altLang="zh-CN" dirty="0" smtClean="0"/>
          </a:p>
        </p:txBody>
      </p:sp>
    </p:spTree>
    <p:extLst>
      <p:ext uri="{BB962C8B-B14F-4D97-AF65-F5344CB8AC3E}">
        <p14:creationId xmlns:p14="http://schemas.microsoft.com/office/powerpoint/2010/main" val="35099238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zh-CN" altLang="en-US" dirty="0"/>
              <a:t>二</a:t>
            </a:r>
            <a:r>
              <a:rPr lang="zh-CN" altLang="en-US" dirty="0" smtClean="0"/>
              <a:t>章 </a:t>
            </a:r>
            <a:r>
              <a:rPr lang="en-US" altLang="zh-CN" dirty="0" smtClean="0"/>
              <a:t>Summary</a:t>
            </a:r>
            <a:endParaRPr lang="zh-CN" altLang="en-US" dirty="0"/>
          </a:p>
        </p:txBody>
      </p:sp>
      <p:sp>
        <p:nvSpPr>
          <p:cNvPr id="3" name="矩形 2"/>
          <p:cNvSpPr/>
          <p:nvPr/>
        </p:nvSpPr>
        <p:spPr>
          <a:xfrm>
            <a:off x="1571598" y="1021701"/>
            <a:ext cx="6120000" cy="576064"/>
          </a:xfrm>
          <a:prstGeom prst="rect">
            <a:avLst/>
          </a:prstGeom>
        </p:spPr>
        <p:style>
          <a:lnRef idx="1">
            <a:schemeClr val="accent5"/>
          </a:lnRef>
          <a:fillRef idx="2">
            <a:schemeClr val="accent5"/>
          </a:fillRef>
          <a:effectRef idx="1">
            <a:schemeClr val="accent5"/>
          </a:effectRef>
          <a:fontRef idx="minor">
            <a:schemeClr val="dk1"/>
          </a:fontRef>
        </p:style>
        <p:txBody>
          <a:bodyPr lIns="36000" rIns="36000" rtlCol="0" anchor="ctr"/>
          <a:lstStyle/>
          <a:p>
            <a:pPr algn="ctr"/>
            <a:r>
              <a:rPr lang="en-US" altLang="zh-CN" sz="3200" dirty="0" smtClean="0">
                <a:latin typeface="Times New Roman" panose="02020603050405020304" pitchFamily="18" charset="0"/>
                <a:cs typeface="Times New Roman" panose="02020603050405020304" pitchFamily="18" charset="0"/>
              </a:rPr>
              <a:t>2.1 </a:t>
            </a:r>
            <a:r>
              <a:rPr lang="en-US" altLang="zh-CN" sz="3200" dirty="0" err="1" smtClean="0">
                <a:latin typeface="Times New Roman" panose="02020603050405020304" pitchFamily="18" charset="0"/>
                <a:cs typeface="Times New Roman" panose="02020603050405020304" pitchFamily="18" charset="0"/>
              </a:rPr>
              <a:t>r.v</a:t>
            </a:r>
            <a:r>
              <a:rPr lang="en-US" altLang="zh-CN" sz="3200" dirty="0" smtClean="0">
                <a:latin typeface="Times New Roman" panose="02020603050405020304" pitchFamily="18" charset="0"/>
                <a:cs typeface="Times New Roman" panose="02020603050405020304" pitchFamily="18" charset="0"/>
              </a:rPr>
              <a:t>. X, </a:t>
            </a:r>
            <a:r>
              <a:rPr lang="en-US" altLang="zh-CN" sz="3200" i="1" dirty="0" smtClean="0">
                <a:latin typeface="Times New Roman" panose="02020603050405020304" pitchFamily="18" charset="0"/>
                <a:cs typeface="Times New Roman" panose="02020603050405020304" pitchFamily="18" charset="0"/>
              </a:rPr>
              <a:t>F</a:t>
            </a:r>
            <a:r>
              <a:rPr lang="en-US" altLang="zh-CN" sz="3200" dirty="0" smtClean="0">
                <a:latin typeface="Times New Roman" panose="02020603050405020304" pitchFamily="18" charset="0"/>
                <a:cs typeface="Times New Roman" panose="02020603050405020304" pitchFamily="18" charset="0"/>
              </a:rPr>
              <a:t>(</a:t>
            </a:r>
            <a:r>
              <a:rPr lang="en-US" altLang="zh-CN" sz="3200" i="1" dirty="0" smtClean="0">
                <a:latin typeface="Times New Roman" panose="02020603050405020304" pitchFamily="18" charset="0"/>
                <a:cs typeface="Times New Roman" panose="02020603050405020304" pitchFamily="18" charset="0"/>
              </a:rPr>
              <a:t>x</a:t>
            </a:r>
            <a:r>
              <a:rPr lang="en-US" altLang="zh-CN" sz="3200" dirty="0" smtClean="0">
                <a:latin typeface="Times New Roman" panose="02020603050405020304" pitchFamily="18" charset="0"/>
                <a:cs typeface="Times New Roman" panose="02020603050405020304" pitchFamily="18" charset="0"/>
              </a:rPr>
              <a:t>), </a:t>
            </a:r>
            <a:r>
              <a:rPr lang="en-US" altLang="zh-CN" sz="3200" i="1" dirty="0" smtClean="0">
                <a:latin typeface="Times New Roman" panose="02020603050405020304" pitchFamily="18" charset="0"/>
                <a:cs typeface="Times New Roman" panose="02020603050405020304" pitchFamily="18" charset="0"/>
              </a:rPr>
              <a:t>f</a:t>
            </a:r>
            <a:r>
              <a:rPr lang="en-US" altLang="zh-CN" sz="3200" dirty="0" smtClean="0">
                <a:latin typeface="Times New Roman" panose="02020603050405020304" pitchFamily="18" charset="0"/>
                <a:cs typeface="Times New Roman" panose="02020603050405020304" pitchFamily="18" charset="0"/>
              </a:rPr>
              <a:t>(</a:t>
            </a:r>
            <a:r>
              <a:rPr lang="en-US" altLang="zh-CN" sz="3200" i="1" dirty="0" smtClean="0">
                <a:latin typeface="Times New Roman" panose="02020603050405020304" pitchFamily="18" charset="0"/>
                <a:cs typeface="Times New Roman" panose="02020603050405020304" pitchFamily="18" charset="0"/>
              </a:rPr>
              <a:t>x</a:t>
            </a:r>
            <a:r>
              <a:rPr lang="en-US" altLang="zh-CN" sz="3200" dirty="0" smtClean="0">
                <a:latin typeface="Times New Roman" panose="02020603050405020304" pitchFamily="18" charset="0"/>
                <a:cs typeface="Times New Roman" panose="02020603050405020304" pitchFamily="18" charset="0"/>
              </a:rPr>
              <a:t>)</a:t>
            </a:r>
            <a:r>
              <a:rPr lang="zh-CN" altLang="en-US" sz="3200" dirty="0" smtClean="0">
                <a:latin typeface="Times New Roman" panose="02020603050405020304" pitchFamily="18" charset="0"/>
                <a:cs typeface="Times New Roman" panose="02020603050405020304" pitchFamily="18" charset="0"/>
              </a:rPr>
              <a:t>定义</a:t>
            </a:r>
            <a:r>
              <a:rPr lang="en-US" altLang="zh-CN" sz="3200" dirty="0" smtClean="0">
                <a:latin typeface="Times New Roman" panose="02020603050405020304" pitchFamily="18" charset="0"/>
                <a:cs typeface="Times New Roman" panose="02020603050405020304" pitchFamily="18" charset="0"/>
              </a:rPr>
              <a:t>,</a:t>
            </a:r>
            <a:r>
              <a:rPr lang="zh-CN" altLang="en-US" sz="3200" dirty="0" smtClean="0">
                <a:latin typeface="Times New Roman" panose="02020603050405020304" pitchFamily="18" charset="0"/>
                <a:cs typeface="Times New Roman" panose="02020603050405020304" pitchFamily="18" charset="0"/>
              </a:rPr>
              <a:t>关系</a:t>
            </a:r>
            <a:r>
              <a:rPr lang="en-US" altLang="zh-CN" sz="3200" dirty="0" smtClean="0">
                <a:latin typeface="Times New Roman" panose="02020603050405020304" pitchFamily="18" charset="0"/>
                <a:cs typeface="Times New Roman" panose="02020603050405020304" pitchFamily="18" charset="0"/>
              </a:rPr>
              <a:t>,</a:t>
            </a:r>
            <a:r>
              <a:rPr lang="zh-CN" altLang="en-US" sz="3200" dirty="0" smtClean="0">
                <a:latin typeface="Times New Roman" panose="02020603050405020304" pitchFamily="18" charset="0"/>
                <a:cs typeface="Times New Roman" panose="02020603050405020304" pitchFamily="18" charset="0"/>
              </a:rPr>
              <a:t>性质</a:t>
            </a:r>
            <a:endParaRPr lang="zh-CN" altLang="en-US" sz="3200" dirty="0">
              <a:latin typeface="Times New Roman" panose="02020603050405020304" pitchFamily="18" charset="0"/>
              <a:cs typeface="Times New Roman" panose="02020603050405020304" pitchFamily="18" charset="0"/>
            </a:endParaRPr>
          </a:p>
        </p:txBody>
      </p:sp>
      <p:sp>
        <p:nvSpPr>
          <p:cNvPr id="4" name="矩形 3"/>
          <p:cNvSpPr/>
          <p:nvPr/>
        </p:nvSpPr>
        <p:spPr>
          <a:xfrm>
            <a:off x="752077" y="2140626"/>
            <a:ext cx="3276000" cy="90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3200" dirty="0" smtClean="0">
                <a:latin typeface="Times New Roman" panose="02020603050405020304" pitchFamily="18" charset="0"/>
                <a:cs typeface="Times New Roman" panose="02020603050405020304" pitchFamily="18" charset="0"/>
              </a:rPr>
              <a:t>2.1 </a:t>
            </a:r>
            <a:r>
              <a:rPr lang="zh-CN" altLang="en-US" sz="3200" dirty="0" smtClean="0">
                <a:latin typeface="Times New Roman" panose="02020603050405020304" pitchFamily="18" charset="0"/>
                <a:cs typeface="Times New Roman" panose="02020603050405020304" pitchFamily="18" charset="0"/>
              </a:rPr>
              <a:t>离散型随机变量及其分布律</a:t>
            </a:r>
            <a:endParaRPr lang="zh-CN" altLang="en-US" sz="3200" dirty="0">
              <a:latin typeface="Times New Roman" panose="02020603050405020304" pitchFamily="18" charset="0"/>
              <a:cs typeface="Times New Roman" panose="02020603050405020304" pitchFamily="18" charset="0"/>
            </a:endParaRPr>
          </a:p>
        </p:txBody>
      </p:sp>
      <p:sp>
        <p:nvSpPr>
          <p:cNvPr id="7" name="矩形 6"/>
          <p:cNvSpPr/>
          <p:nvPr/>
        </p:nvSpPr>
        <p:spPr>
          <a:xfrm>
            <a:off x="5076056" y="2119300"/>
            <a:ext cx="3240000" cy="90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3200" dirty="0" smtClean="0">
                <a:latin typeface="Times New Roman" panose="02020603050405020304" pitchFamily="18" charset="0"/>
                <a:cs typeface="Times New Roman" panose="02020603050405020304" pitchFamily="18" charset="0"/>
              </a:rPr>
              <a:t>2.3</a:t>
            </a:r>
            <a:r>
              <a:rPr lang="zh-CN" altLang="en-US" sz="3200" dirty="0" smtClean="0">
                <a:latin typeface="Times New Roman" panose="02020603050405020304" pitchFamily="18" charset="0"/>
                <a:cs typeface="Times New Roman" panose="02020603050405020304" pitchFamily="18" charset="0"/>
              </a:rPr>
              <a:t>连续型随机变量及其分布</a:t>
            </a:r>
            <a:endParaRPr lang="zh-CN" altLang="en-US" sz="3200" dirty="0">
              <a:latin typeface="Times New Roman" panose="02020603050405020304" pitchFamily="18" charset="0"/>
              <a:cs typeface="Times New Roman" panose="02020603050405020304" pitchFamily="18" charset="0"/>
            </a:endParaRPr>
          </a:p>
        </p:txBody>
      </p:sp>
      <p:sp>
        <p:nvSpPr>
          <p:cNvPr id="9" name="矩形 8"/>
          <p:cNvSpPr/>
          <p:nvPr/>
        </p:nvSpPr>
        <p:spPr>
          <a:xfrm>
            <a:off x="2258250" y="4581128"/>
            <a:ext cx="4566549"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3200" dirty="0" smtClean="0">
                <a:latin typeface="Times New Roman" panose="02020603050405020304" pitchFamily="18" charset="0"/>
                <a:cs typeface="Times New Roman" panose="02020603050405020304" pitchFamily="18" charset="0"/>
              </a:rPr>
              <a:t>2.4 </a:t>
            </a:r>
            <a:r>
              <a:rPr lang="zh-CN" altLang="en-US" sz="3200" dirty="0" smtClean="0">
                <a:latin typeface="Times New Roman" panose="02020603050405020304" pitchFamily="18" charset="0"/>
                <a:cs typeface="Times New Roman" panose="02020603050405020304" pitchFamily="18" charset="0"/>
              </a:rPr>
              <a:t>随机变量函数的分布</a:t>
            </a:r>
            <a:endParaRPr lang="zh-CN" altLang="en-US" sz="3200" dirty="0">
              <a:latin typeface="Times New Roman" panose="02020603050405020304" pitchFamily="18" charset="0"/>
              <a:cs typeface="Times New Roman" panose="02020603050405020304" pitchFamily="18" charset="0"/>
            </a:endParaRPr>
          </a:p>
        </p:txBody>
      </p:sp>
      <p:sp>
        <p:nvSpPr>
          <p:cNvPr id="13" name="矩形 12"/>
          <p:cNvSpPr/>
          <p:nvPr/>
        </p:nvSpPr>
        <p:spPr>
          <a:xfrm>
            <a:off x="1115616" y="3103800"/>
            <a:ext cx="1875707" cy="1631216"/>
          </a:xfrm>
          <a:prstGeom prst="rect">
            <a:avLst/>
          </a:prstGeom>
        </p:spPr>
        <p:txBody>
          <a:bodyPr wrap="square">
            <a:spAutoFit/>
          </a:bodyPr>
          <a:lstStyle/>
          <a:p>
            <a:r>
              <a:rPr lang="zh-CN" altLang="en-US" sz="2000" dirty="0" smtClean="0"/>
              <a:t>超几何分布</a:t>
            </a:r>
            <a:endParaRPr lang="en-US" altLang="zh-CN" sz="2000" dirty="0"/>
          </a:p>
          <a:p>
            <a:r>
              <a:rPr lang="zh-CN" altLang="en-US" sz="2000" dirty="0" smtClean="0"/>
              <a:t>几何分布</a:t>
            </a:r>
            <a:endParaRPr lang="en-US" altLang="zh-CN" sz="2000" dirty="0"/>
          </a:p>
          <a:p>
            <a:r>
              <a:rPr lang="zh-CN" altLang="en-US" sz="2000" dirty="0" smtClean="0"/>
              <a:t>两点分布</a:t>
            </a:r>
            <a:endParaRPr lang="en-US" altLang="zh-CN" sz="2000" dirty="0"/>
          </a:p>
          <a:p>
            <a:r>
              <a:rPr lang="zh-CN" altLang="en-US" sz="2000" dirty="0" smtClean="0"/>
              <a:t>二项分布</a:t>
            </a:r>
            <a:endParaRPr lang="en-US" altLang="zh-CN" sz="2000" dirty="0"/>
          </a:p>
          <a:p>
            <a:r>
              <a:rPr lang="zh-CN" altLang="en-US" sz="2000" dirty="0" smtClean="0"/>
              <a:t>泊松分布</a:t>
            </a:r>
            <a:endParaRPr lang="zh-CN" altLang="en-US" sz="2000" dirty="0"/>
          </a:p>
        </p:txBody>
      </p:sp>
      <p:sp>
        <p:nvSpPr>
          <p:cNvPr id="18" name="矩形 17"/>
          <p:cNvSpPr/>
          <p:nvPr/>
        </p:nvSpPr>
        <p:spPr>
          <a:xfrm>
            <a:off x="5321823" y="3159593"/>
            <a:ext cx="3005951" cy="1015663"/>
          </a:xfrm>
          <a:prstGeom prst="rect">
            <a:avLst/>
          </a:prstGeom>
        </p:spPr>
        <p:txBody>
          <a:bodyPr wrap="none">
            <a:spAutoFit/>
          </a:bodyPr>
          <a:lstStyle/>
          <a:p>
            <a:r>
              <a:rPr lang="zh-CN" altLang="en-US" sz="2000" dirty="0"/>
              <a:t>均匀分布</a:t>
            </a:r>
            <a:endParaRPr lang="en-US" altLang="zh-CN" sz="2000" dirty="0"/>
          </a:p>
          <a:p>
            <a:r>
              <a:rPr lang="zh-CN" altLang="en-US" sz="2000" dirty="0" smtClean="0"/>
              <a:t>指数分布</a:t>
            </a:r>
            <a:endParaRPr lang="en-US" altLang="zh-CN" sz="2000" dirty="0"/>
          </a:p>
          <a:p>
            <a:r>
              <a:rPr lang="zh-CN" altLang="en-US" sz="2000" dirty="0" smtClean="0"/>
              <a:t>正态分布</a:t>
            </a:r>
            <a:r>
              <a:rPr lang="zh-CN" altLang="en-US" sz="2000" dirty="0"/>
              <a:t>、标准正态分布</a:t>
            </a:r>
          </a:p>
        </p:txBody>
      </p:sp>
      <p:sp>
        <p:nvSpPr>
          <p:cNvPr id="24" name="Text Box 4"/>
          <p:cNvSpPr txBox="1">
            <a:spLocks noChangeArrowheads="1"/>
          </p:cNvSpPr>
          <p:nvPr/>
        </p:nvSpPr>
        <p:spPr bwMode="auto">
          <a:xfrm>
            <a:off x="2843808" y="5301208"/>
            <a:ext cx="3456384" cy="1015663"/>
          </a:xfrm>
          <a:prstGeom prst="rect">
            <a:avLst/>
          </a:prstGeom>
          <a:extLst/>
        </p:spPr>
        <p:txBody>
          <a:bodyPr wrap="square">
            <a:spAutoFit/>
          </a:bodyPr>
          <a:lstStyle>
            <a:defPPr>
              <a:defRPr lang="zh-CN"/>
            </a:defPPr>
          </a:lstStyle>
          <a:p>
            <a:pPr marL="457200" indent="-457200">
              <a:buAutoNum type="arabicParenBoth"/>
            </a:pPr>
            <a:r>
              <a:rPr lang="zh-CN" altLang="en-US" sz="2000" dirty="0" smtClean="0"/>
              <a:t>从</a:t>
            </a:r>
            <a:r>
              <a:rPr lang="zh-CN" altLang="en-US" sz="2000" dirty="0"/>
              <a:t>分布函数</a:t>
            </a:r>
            <a:r>
              <a:rPr lang="zh-CN" altLang="en-US" sz="2000" dirty="0" smtClean="0"/>
              <a:t>出发</a:t>
            </a:r>
            <a:endParaRPr lang="en-US" altLang="zh-CN" sz="2000" dirty="0" smtClean="0"/>
          </a:p>
          <a:p>
            <a:r>
              <a:rPr lang="en-US" altLang="zh-CN" sz="2000" dirty="0" smtClean="0"/>
              <a:t>(</a:t>
            </a:r>
            <a:r>
              <a:rPr lang="en-US" altLang="zh-CN" sz="2000" dirty="0"/>
              <a:t>2) </a:t>
            </a:r>
            <a:r>
              <a:rPr lang="zh-CN" altLang="en-US" sz="2000" dirty="0"/>
              <a:t>用公式直接求</a:t>
            </a:r>
            <a:r>
              <a:rPr lang="en-US" altLang="zh-CN" sz="2000" dirty="0" err="1"/>
              <a:t>d.f</a:t>
            </a:r>
            <a:r>
              <a:rPr lang="en-US" altLang="zh-CN" sz="2000" dirty="0" err="1" smtClean="0"/>
              <a:t>.</a:t>
            </a:r>
            <a:r>
              <a:rPr lang="zh-CN" altLang="en-US" sz="2000" dirty="0"/>
              <a:t>求反函数，代</a:t>
            </a:r>
            <a:r>
              <a:rPr lang="zh-CN" altLang="en-US" sz="2000" dirty="0" smtClean="0"/>
              <a:t>公式</a:t>
            </a:r>
            <a:endParaRPr lang="en-US" altLang="zh-CN" sz="2000" dirty="0"/>
          </a:p>
        </p:txBody>
      </p:sp>
    </p:spTree>
    <p:extLst>
      <p:ext uri="{BB962C8B-B14F-4D97-AF65-F5344CB8AC3E}">
        <p14:creationId xmlns:p14="http://schemas.microsoft.com/office/powerpoint/2010/main" val="3751659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9" grpId="0" animBg="1"/>
      <p:bldP spid="13" grpId="0"/>
      <p:bldP spid="18" grpId="0"/>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第三章 </a:t>
            </a:r>
            <a:r>
              <a:rPr lang="en-US" altLang="zh-CN" dirty="0" smtClean="0"/>
              <a:t>Summary</a:t>
            </a:r>
            <a:endParaRPr lang="zh-CN" altLang="en-US" dirty="0"/>
          </a:p>
        </p:txBody>
      </p:sp>
      <p:sp>
        <p:nvSpPr>
          <p:cNvPr id="3" name="矩形 2"/>
          <p:cNvSpPr/>
          <p:nvPr/>
        </p:nvSpPr>
        <p:spPr>
          <a:xfrm>
            <a:off x="59430" y="1021701"/>
            <a:ext cx="5436000" cy="576064"/>
          </a:xfrm>
          <a:prstGeom prst="rect">
            <a:avLst/>
          </a:prstGeom>
        </p:spPr>
        <p:style>
          <a:lnRef idx="1">
            <a:schemeClr val="accent5"/>
          </a:lnRef>
          <a:fillRef idx="2">
            <a:schemeClr val="accent5"/>
          </a:fillRef>
          <a:effectRef idx="1">
            <a:schemeClr val="accent5"/>
          </a:effectRef>
          <a:fontRef idx="minor">
            <a:schemeClr val="dk1"/>
          </a:fontRef>
        </p:style>
        <p:txBody>
          <a:bodyPr lIns="36000" rIns="36000" rtlCol="0" anchor="ctr"/>
          <a:lstStyle/>
          <a:p>
            <a:pPr algn="ctr"/>
            <a:r>
              <a:rPr lang="en-US" altLang="zh-CN" sz="3200" dirty="0" smtClean="0">
                <a:latin typeface="Times New Roman" panose="02020603050405020304" pitchFamily="18" charset="0"/>
                <a:cs typeface="Times New Roman" panose="02020603050405020304" pitchFamily="18" charset="0"/>
              </a:rPr>
              <a:t>3.1 </a:t>
            </a:r>
            <a:r>
              <a:rPr lang="en-US" altLang="zh-CN" sz="3200" i="1" dirty="0" smtClean="0">
                <a:latin typeface="Times New Roman" panose="02020603050405020304" pitchFamily="18" charset="0"/>
                <a:cs typeface="Times New Roman" panose="02020603050405020304" pitchFamily="18" charset="0"/>
              </a:rPr>
              <a:t>F</a:t>
            </a:r>
            <a:r>
              <a:rPr lang="en-US" altLang="zh-CN" sz="3200" dirty="0" smtClean="0">
                <a:latin typeface="Times New Roman" panose="02020603050405020304" pitchFamily="18" charset="0"/>
                <a:cs typeface="Times New Roman" panose="02020603050405020304" pitchFamily="18" charset="0"/>
              </a:rPr>
              <a:t>(</a:t>
            </a:r>
            <a:r>
              <a:rPr lang="en-US" altLang="zh-CN" sz="3200" i="1" dirty="0" err="1" smtClean="0">
                <a:latin typeface="Times New Roman" panose="02020603050405020304" pitchFamily="18" charset="0"/>
                <a:cs typeface="Times New Roman" panose="02020603050405020304" pitchFamily="18" charset="0"/>
              </a:rPr>
              <a:t>x</a:t>
            </a:r>
            <a:r>
              <a:rPr lang="en-US" altLang="zh-CN" sz="3200" dirty="0" err="1" smtClean="0">
                <a:latin typeface="Times New Roman" panose="02020603050405020304" pitchFamily="18" charset="0"/>
                <a:cs typeface="Times New Roman" panose="02020603050405020304" pitchFamily="18" charset="0"/>
              </a:rPr>
              <a:t>,</a:t>
            </a:r>
            <a:r>
              <a:rPr lang="en-US" altLang="zh-CN" sz="3200" i="1" dirty="0" err="1" smtClean="0">
                <a:latin typeface="Times New Roman" panose="02020603050405020304" pitchFamily="18" charset="0"/>
                <a:cs typeface="Times New Roman" panose="02020603050405020304" pitchFamily="18" charset="0"/>
              </a:rPr>
              <a:t>y</a:t>
            </a:r>
            <a:r>
              <a:rPr lang="en-US" altLang="zh-CN" sz="3200" dirty="0" smtClean="0">
                <a:latin typeface="Times New Roman" panose="02020603050405020304" pitchFamily="18" charset="0"/>
                <a:cs typeface="Times New Roman" panose="02020603050405020304" pitchFamily="18" charset="0"/>
              </a:rPr>
              <a:t>),</a:t>
            </a:r>
            <a:r>
              <a:rPr lang="en-US" altLang="zh-CN" sz="3200" i="1" dirty="0" smtClean="0">
                <a:latin typeface="Times New Roman" panose="02020603050405020304" pitchFamily="18" charset="0"/>
                <a:cs typeface="Times New Roman" panose="02020603050405020304" pitchFamily="18" charset="0"/>
              </a:rPr>
              <a:t>f</a:t>
            </a:r>
            <a:r>
              <a:rPr lang="en-US" altLang="zh-CN" sz="3200" dirty="0" smtClean="0">
                <a:latin typeface="Times New Roman" panose="02020603050405020304" pitchFamily="18" charset="0"/>
                <a:cs typeface="Times New Roman" panose="02020603050405020304" pitchFamily="18" charset="0"/>
              </a:rPr>
              <a:t>(</a:t>
            </a:r>
            <a:r>
              <a:rPr lang="en-US" altLang="zh-CN" sz="3200" i="1" dirty="0" err="1" smtClean="0">
                <a:latin typeface="Times New Roman" panose="02020603050405020304" pitchFamily="18" charset="0"/>
                <a:cs typeface="Times New Roman" panose="02020603050405020304" pitchFamily="18" charset="0"/>
              </a:rPr>
              <a:t>x</a:t>
            </a:r>
            <a:r>
              <a:rPr lang="en-US" altLang="zh-CN" sz="3200" dirty="0" err="1" smtClean="0">
                <a:latin typeface="Times New Roman" panose="02020603050405020304" pitchFamily="18" charset="0"/>
                <a:cs typeface="Times New Roman" panose="02020603050405020304" pitchFamily="18" charset="0"/>
              </a:rPr>
              <a:t>,</a:t>
            </a:r>
            <a:r>
              <a:rPr lang="en-US" altLang="zh-CN" sz="3200" i="1" dirty="0" err="1" smtClean="0">
                <a:latin typeface="Times New Roman" panose="02020603050405020304" pitchFamily="18" charset="0"/>
                <a:cs typeface="Times New Roman" panose="02020603050405020304" pitchFamily="18" charset="0"/>
              </a:rPr>
              <a:t>y</a:t>
            </a:r>
            <a:r>
              <a:rPr lang="en-US" altLang="zh-CN" sz="3200" dirty="0" smtClean="0">
                <a:latin typeface="Times New Roman" panose="02020603050405020304" pitchFamily="18" charset="0"/>
                <a:cs typeface="Times New Roman" panose="02020603050405020304" pitchFamily="18" charset="0"/>
              </a:rPr>
              <a:t>)</a:t>
            </a:r>
            <a:r>
              <a:rPr lang="zh-CN" altLang="en-US" sz="3200" dirty="0" smtClean="0">
                <a:latin typeface="Times New Roman" panose="02020603050405020304" pitchFamily="18" charset="0"/>
                <a:cs typeface="Times New Roman" panose="02020603050405020304" pitchFamily="18" charset="0"/>
              </a:rPr>
              <a:t>定义</a:t>
            </a:r>
            <a:r>
              <a:rPr lang="en-US" altLang="zh-CN" sz="3200" dirty="0" smtClean="0">
                <a:latin typeface="Times New Roman" panose="02020603050405020304" pitchFamily="18" charset="0"/>
                <a:cs typeface="Times New Roman" panose="02020603050405020304" pitchFamily="18" charset="0"/>
              </a:rPr>
              <a:t>,</a:t>
            </a:r>
            <a:r>
              <a:rPr lang="zh-CN" altLang="en-US" sz="3200" dirty="0" smtClean="0">
                <a:latin typeface="Times New Roman" panose="02020603050405020304" pitchFamily="18" charset="0"/>
                <a:cs typeface="Times New Roman" panose="02020603050405020304" pitchFamily="18" charset="0"/>
              </a:rPr>
              <a:t>关系</a:t>
            </a:r>
            <a:r>
              <a:rPr lang="en-US" altLang="zh-CN" sz="3200" dirty="0" smtClean="0">
                <a:latin typeface="Times New Roman" panose="02020603050405020304" pitchFamily="18" charset="0"/>
                <a:cs typeface="Times New Roman" panose="02020603050405020304" pitchFamily="18" charset="0"/>
              </a:rPr>
              <a:t>,</a:t>
            </a:r>
            <a:r>
              <a:rPr lang="zh-CN" altLang="en-US" sz="3200" dirty="0" smtClean="0">
                <a:latin typeface="Times New Roman" panose="02020603050405020304" pitchFamily="18" charset="0"/>
                <a:cs typeface="Times New Roman" panose="02020603050405020304" pitchFamily="18" charset="0"/>
              </a:rPr>
              <a:t>性质</a:t>
            </a:r>
            <a:endParaRPr lang="zh-CN" altLang="en-US" sz="3200" dirty="0">
              <a:latin typeface="Times New Roman" panose="02020603050405020304" pitchFamily="18" charset="0"/>
              <a:cs typeface="Times New Roman" panose="02020603050405020304" pitchFamily="18" charset="0"/>
            </a:endParaRPr>
          </a:p>
        </p:txBody>
      </p:sp>
      <p:sp>
        <p:nvSpPr>
          <p:cNvPr id="4" name="矩形 3"/>
          <p:cNvSpPr/>
          <p:nvPr/>
        </p:nvSpPr>
        <p:spPr>
          <a:xfrm>
            <a:off x="752077" y="2492896"/>
            <a:ext cx="2523506"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3200" dirty="0" smtClean="0">
                <a:latin typeface="Times New Roman" panose="02020603050405020304" pitchFamily="18" charset="0"/>
                <a:cs typeface="Times New Roman" panose="02020603050405020304" pitchFamily="18" charset="0"/>
              </a:rPr>
              <a:t>3.2 </a:t>
            </a:r>
            <a:r>
              <a:rPr lang="en-US" altLang="zh-CN" sz="3200" i="1" dirty="0" smtClean="0">
                <a:latin typeface="Times New Roman" panose="02020603050405020304" pitchFamily="18" charset="0"/>
                <a:cs typeface="Times New Roman" panose="02020603050405020304" pitchFamily="18" charset="0"/>
              </a:rPr>
              <a:t>F</a:t>
            </a:r>
            <a:r>
              <a:rPr lang="en-US" altLang="zh-CN" sz="3200" i="1" baseline="-25000" dirty="0" smtClean="0">
                <a:latin typeface="Times New Roman" panose="02020603050405020304" pitchFamily="18" charset="0"/>
                <a:cs typeface="Times New Roman" panose="02020603050405020304" pitchFamily="18" charset="0"/>
              </a:rPr>
              <a:t>X</a:t>
            </a:r>
            <a:r>
              <a:rPr lang="en-US" altLang="zh-CN" sz="3200" dirty="0" smtClean="0">
                <a:latin typeface="Times New Roman" panose="02020603050405020304" pitchFamily="18" charset="0"/>
                <a:cs typeface="Times New Roman" panose="02020603050405020304" pitchFamily="18" charset="0"/>
              </a:rPr>
              <a:t>(</a:t>
            </a:r>
            <a:r>
              <a:rPr lang="en-US" altLang="zh-CN" sz="3200" i="1" dirty="0" smtClean="0">
                <a:latin typeface="Times New Roman" panose="02020603050405020304" pitchFamily="18" charset="0"/>
                <a:cs typeface="Times New Roman" panose="02020603050405020304" pitchFamily="18" charset="0"/>
              </a:rPr>
              <a:t>x</a:t>
            </a:r>
            <a:r>
              <a:rPr lang="en-US" altLang="zh-CN" sz="3200" dirty="0" smtClean="0">
                <a:latin typeface="Times New Roman" panose="02020603050405020304" pitchFamily="18" charset="0"/>
                <a:cs typeface="Times New Roman" panose="02020603050405020304" pitchFamily="18" charset="0"/>
              </a:rPr>
              <a:t>),</a:t>
            </a:r>
            <a:r>
              <a:rPr lang="en-US" altLang="zh-CN" sz="3200" i="1" dirty="0" smtClean="0">
                <a:latin typeface="Times New Roman" panose="02020603050405020304" pitchFamily="18" charset="0"/>
                <a:cs typeface="Times New Roman" panose="02020603050405020304" pitchFamily="18" charset="0"/>
              </a:rPr>
              <a:t>F</a:t>
            </a:r>
            <a:r>
              <a:rPr lang="en-US" altLang="zh-CN" sz="3200" i="1" baseline="-25000" dirty="0" smtClean="0">
                <a:latin typeface="Times New Roman" panose="02020603050405020304" pitchFamily="18" charset="0"/>
                <a:cs typeface="Times New Roman" panose="02020603050405020304" pitchFamily="18" charset="0"/>
              </a:rPr>
              <a:t>Y</a:t>
            </a:r>
            <a:r>
              <a:rPr lang="en-US" altLang="zh-CN" sz="3200" dirty="0" smtClean="0">
                <a:latin typeface="Times New Roman" panose="02020603050405020304" pitchFamily="18" charset="0"/>
                <a:cs typeface="Times New Roman" panose="02020603050405020304" pitchFamily="18" charset="0"/>
              </a:rPr>
              <a:t>(</a:t>
            </a:r>
            <a:r>
              <a:rPr lang="en-US" altLang="zh-CN" sz="3200" i="1" dirty="0" smtClean="0">
                <a:latin typeface="Times New Roman" panose="02020603050405020304" pitchFamily="18" charset="0"/>
                <a:cs typeface="Times New Roman" panose="02020603050405020304" pitchFamily="18" charset="0"/>
              </a:rPr>
              <a:t>y</a:t>
            </a:r>
            <a:r>
              <a:rPr lang="en-US" altLang="zh-CN" sz="3200" dirty="0" smtClean="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cxnSp>
        <p:nvCxnSpPr>
          <p:cNvPr id="6" name="直接连接符 5"/>
          <p:cNvCxnSpPr/>
          <p:nvPr/>
        </p:nvCxnSpPr>
        <p:spPr>
          <a:xfrm>
            <a:off x="1763688" y="2060848"/>
            <a:ext cx="3492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364088" y="1795046"/>
            <a:ext cx="3708000"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3200" dirty="0" smtClean="0">
                <a:latin typeface="Times New Roman" panose="02020603050405020304" pitchFamily="18" charset="0"/>
                <a:cs typeface="Times New Roman" panose="02020603050405020304" pitchFamily="18" charset="0"/>
              </a:rPr>
              <a:t>3.3</a:t>
            </a:r>
            <a:r>
              <a:rPr lang="en-US" altLang="zh-CN" sz="3200" i="1" dirty="0" smtClean="0">
                <a:latin typeface="Times New Roman" panose="02020603050405020304" pitchFamily="18" charset="0"/>
                <a:cs typeface="Times New Roman" panose="02020603050405020304" pitchFamily="18" charset="0"/>
              </a:rPr>
              <a:t>F</a:t>
            </a:r>
            <a:r>
              <a:rPr lang="en-US" altLang="zh-CN" sz="3200" i="1" baseline="-25000" dirty="0" smtClean="0">
                <a:latin typeface="Times New Roman" panose="02020603050405020304" pitchFamily="18" charset="0"/>
                <a:cs typeface="Times New Roman" panose="02020603050405020304" pitchFamily="18" charset="0"/>
              </a:rPr>
              <a:t>X</a:t>
            </a:r>
            <a:r>
              <a:rPr lang="en-US" altLang="zh-CN" sz="3200" baseline="-25000" dirty="0" smtClean="0">
                <a:latin typeface="Times New Roman" panose="02020603050405020304" pitchFamily="18" charset="0"/>
                <a:cs typeface="Times New Roman" panose="02020603050405020304" pitchFamily="18" charset="0"/>
              </a:rPr>
              <a:t>|</a:t>
            </a:r>
            <a:r>
              <a:rPr lang="en-US" altLang="zh-CN" sz="3200" i="1" baseline="-25000" dirty="0" smtClean="0">
                <a:latin typeface="Times New Roman" panose="02020603050405020304" pitchFamily="18" charset="0"/>
                <a:cs typeface="Times New Roman" panose="02020603050405020304" pitchFamily="18" charset="0"/>
              </a:rPr>
              <a:t>Y</a:t>
            </a:r>
            <a:r>
              <a:rPr lang="en-US" altLang="zh-CN" sz="3200" dirty="0" smtClean="0">
                <a:latin typeface="Times New Roman" panose="02020603050405020304" pitchFamily="18" charset="0"/>
                <a:cs typeface="Times New Roman" panose="02020603050405020304" pitchFamily="18" charset="0"/>
              </a:rPr>
              <a:t>(</a:t>
            </a:r>
            <a:r>
              <a:rPr lang="en-US" altLang="zh-CN" sz="3200" i="1" dirty="0" err="1" smtClean="0">
                <a:latin typeface="Times New Roman" panose="02020603050405020304" pitchFamily="18" charset="0"/>
                <a:cs typeface="Times New Roman" panose="02020603050405020304" pitchFamily="18" charset="0"/>
              </a:rPr>
              <a:t>x</a:t>
            </a:r>
            <a:r>
              <a:rPr lang="en-US" altLang="zh-CN" sz="3200" dirty="0" err="1" smtClean="0">
                <a:latin typeface="Times New Roman" panose="02020603050405020304" pitchFamily="18" charset="0"/>
                <a:cs typeface="Times New Roman" panose="02020603050405020304" pitchFamily="18" charset="0"/>
              </a:rPr>
              <a:t>|</a:t>
            </a:r>
            <a:r>
              <a:rPr lang="en-US" altLang="zh-CN" sz="3200" i="1" dirty="0" err="1" smtClean="0">
                <a:latin typeface="Times New Roman" panose="02020603050405020304" pitchFamily="18" charset="0"/>
                <a:cs typeface="Times New Roman" panose="02020603050405020304" pitchFamily="18" charset="0"/>
              </a:rPr>
              <a:t>Y</a:t>
            </a:r>
            <a:r>
              <a:rPr lang="en-US" altLang="zh-CN" sz="3200" dirty="0" smtClean="0">
                <a:latin typeface="Times New Roman" panose="02020603050405020304" pitchFamily="18" charset="0"/>
                <a:cs typeface="Times New Roman" panose="02020603050405020304" pitchFamily="18" charset="0"/>
              </a:rPr>
              <a:t>),</a:t>
            </a:r>
            <a:r>
              <a:rPr lang="en-US" altLang="zh-CN" sz="3200" i="1" dirty="0" smtClean="0">
                <a:latin typeface="Times New Roman" panose="02020603050405020304" pitchFamily="18" charset="0"/>
                <a:cs typeface="Times New Roman" panose="02020603050405020304" pitchFamily="18" charset="0"/>
              </a:rPr>
              <a:t>F</a:t>
            </a:r>
            <a:r>
              <a:rPr lang="en-US" altLang="zh-CN" sz="3200" i="1" baseline="-25000" dirty="0" smtClean="0">
                <a:latin typeface="Times New Roman" panose="02020603050405020304" pitchFamily="18" charset="0"/>
                <a:cs typeface="Times New Roman" panose="02020603050405020304" pitchFamily="18" charset="0"/>
              </a:rPr>
              <a:t>Y</a:t>
            </a:r>
            <a:r>
              <a:rPr lang="en-US" altLang="zh-CN" sz="3200" baseline="-25000" dirty="0" smtClean="0">
                <a:latin typeface="Times New Roman" panose="02020603050405020304" pitchFamily="18" charset="0"/>
                <a:cs typeface="Times New Roman" panose="02020603050405020304" pitchFamily="18" charset="0"/>
              </a:rPr>
              <a:t>|</a:t>
            </a:r>
            <a:r>
              <a:rPr lang="en-US" altLang="zh-CN" sz="3200" i="1" baseline="-25000" dirty="0" smtClean="0">
                <a:latin typeface="Times New Roman" panose="02020603050405020304" pitchFamily="18" charset="0"/>
                <a:cs typeface="Times New Roman" panose="02020603050405020304" pitchFamily="18" charset="0"/>
              </a:rPr>
              <a:t>X</a:t>
            </a:r>
            <a:r>
              <a:rPr lang="en-US" altLang="zh-CN" sz="3200" dirty="0" smtClean="0">
                <a:latin typeface="Times New Roman" panose="02020603050405020304" pitchFamily="18" charset="0"/>
                <a:cs typeface="Times New Roman" panose="02020603050405020304" pitchFamily="18" charset="0"/>
              </a:rPr>
              <a:t>(</a:t>
            </a:r>
            <a:r>
              <a:rPr lang="en-US" altLang="zh-CN" sz="3200" i="1" dirty="0" err="1" smtClean="0">
                <a:latin typeface="Times New Roman" panose="02020603050405020304" pitchFamily="18" charset="0"/>
                <a:cs typeface="Times New Roman" panose="02020603050405020304" pitchFamily="18" charset="0"/>
              </a:rPr>
              <a:t>y</a:t>
            </a:r>
            <a:r>
              <a:rPr lang="en-US" altLang="zh-CN" sz="3200" dirty="0" err="1" smtClean="0">
                <a:latin typeface="Times New Roman" panose="02020603050405020304" pitchFamily="18" charset="0"/>
                <a:cs typeface="Times New Roman" panose="02020603050405020304" pitchFamily="18" charset="0"/>
              </a:rPr>
              <a:t>|</a:t>
            </a:r>
            <a:r>
              <a:rPr lang="en-US" altLang="zh-CN" sz="3200" i="1" dirty="0" err="1" smtClean="0">
                <a:latin typeface="Times New Roman" panose="02020603050405020304" pitchFamily="18" charset="0"/>
                <a:cs typeface="Times New Roman" panose="02020603050405020304" pitchFamily="18" charset="0"/>
              </a:rPr>
              <a:t>X</a:t>
            </a:r>
            <a:r>
              <a:rPr lang="en-US" altLang="zh-CN" sz="3200" dirty="0" smtClean="0">
                <a:latin typeface="Times New Roman" panose="02020603050405020304" pitchFamily="18" charset="0"/>
                <a:cs typeface="Times New Roman" panose="02020603050405020304" pitchFamily="18" charset="0"/>
              </a:rPr>
              <a:t>) </a:t>
            </a:r>
            <a:endParaRPr lang="zh-CN" altLang="en-US" sz="3200" dirty="0">
              <a:latin typeface="Times New Roman" panose="02020603050405020304" pitchFamily="18" charset="0"/>
              <a:cs typeface="Times New Roman" panose="02020603050405020304" pitchFamily="18" charset="0"/>
            </a:endParaRPr>
          </a:p>
        </p:txBody>
      </p:sp>
      <p:sp>
        <p:nvSpPr>
          <p:cNvPr id="8" name="矩形 7"/>
          <p:cNvSpPr/>
          <p:nvPr/>
        </p:nvSpPr>
        <p:spPr>
          <a:xfrm>
            <a:off x="4067944" y="3789040"/>
            <a:ext cx="3132000"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3200" dirty="0" smtClean="0">
                <a:latin typeface="Times New Roman" panose="02020603050405020304" pitchFamily="18" charset="0"/>
                <a:cs typeface="Times New Roman" panose="02020603050405020304" pitchFamily="18" charset="0"/>
              </a:rPr>
              <a:t>3.4 </a:t>
            </a:r>
            <a:r>
              <a:rPr lang="en-US" altLang="zh-CN" sz="3200" i="1" dirty="0" smtClean="0">
                <a:latin typeface="Times New Roman" panose="02020603050405020304" pitchFamily="18" charset="0"/>
                <a:cs typeface="Times New Roman" panose="02020603050405020304" pitchFamily="18" charset="0"/>
              </a:rPr>
              <a:t>X</a:t>
            </a:r>
            <a:r>
              <a:rPr lang="en-US" altLang="zh-CN" sz="3200" dirty="0" smtClean="0">
                <a:latin typeface="Times New Roman" panose="02020603050405020304" pitchFamily="18" charset="0"/>
                <a:cs typeface="Times New Roman" panose="02020603050405020304" pitchFamily="18" charset="0"/>
              </a:rPr>
              <a:t>,</a:t>
            </a:r>
            <a:r>
              <a:rPr lang="en-US" altLang="zh-CN" sz="3200" i="1" dirty="0" smtClean="0">
                <a:latin typeface="Times New Roman" panose="02020603050405020304" pitchFamily="18" charset="0"/>
                <a:cs typeface="Times New Roman" panose="02020603050405020304" pitchFamily="18" charset="0"/>
              </a:rPr>
              <a:t>Y</a:t>
            </a:r>
            <a:r>
              <a:rPr lang="zh-CN" altLang="en-US" sz="3200" dirty="0" smtClean="0">
                <a:latin typeface="Times New Roman" panose="02020603050405020304" pitchFamily="18" charset="0"/>
                <a:cs typeface="Times New Roman" panose="02020603050405020304" pitchFamily="18" charset="0"/>
              </a:rPr>
              <a:t>相互独立</a:t>
            </a:r>
            <a:endParaRPr lang="zh-CN" altLang="en-US" sz="3200" dirty="0">
              <a:latin typeface="Times New Roman" panose="02020603050405020304" pitchFamily="18" charset="0"/>
              <a:cs typeface="Times New Roman" panose="02020603050405020304" pitchFamily="18" charset="0"/>
            </a:endParaRPr>
          </a:p>
        </p:txBody>
      </p:sp>
      <p:sp>
        <p:nvSpPr>
          <p:cNvPr id="9" name="矩形 8"/>
          <p:cNvSpPr/>
          <p:nvPr/>
        </p:nvSpPr>
        <p:spPr>
          <a:xfrm>
            <a:off x="293408" y="5013176"/>
            <a:ext cx="3948522"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3200" dirty="0" smtClean="0">
                <a:latin typeface="Times New Roman" panose="02020603050405020304" pitchFamily="18" charset="0"/>
                <a:cs typeface="Times New Roman" panose="02020603050405020304" pitchFamily="18" charset="0"/>
              </a:rPr>
              <a:t>3.5</a:t>
            </a:r>
            <a:r>
              <a:rPr lang="zh-CN" altLang="en-US" sz="3200" dirty="0" smtClean="0">
                <a:latin typeface="Times New Roman" panose="02020603050405020304" pitchFamily="18" charset="0"/>
                <a:cs typeface="Times New Roman" panose="02020603050405020304" pitchFamily="18" charset="0"/>
              </a:rPr>
              <a:t>函数的概率分布</a:t>
            </a:r>
            <a:endParaRPr lang="zh-CN" altLang="en-US" sz="3200" dirty="0">
              <a:latin typeface="Times New Roman" panose="02020603050405020304" pitchFamily="18" charset="0"/>
              <a:cs typeface="Times New Roman" panose="02020603050405020304" pitchFamily="18" charset="0"/>
            </a:endParaRPr>
          </a:p>
        </p:txBody>
      </p:sp>
      <p:grpSp>
        <p:nvGrpSpPr>
          <p:cNvPr id="11" name="组合 10"/>
          <p:cNvGrpSpPr/>
          <p:nvPr/>
        </p:nvGrpSpPr>
        <p:grpSpPr>
          <a:xfrm>
            <a:off x="104005" y="1700808"/>
            <a:ext cx="1803699" cy="756000"/>
            <a:chOff x="107504" y="1700808"/>
            <a:chExt cx="1803699" cy="756000"/>
          </a:xfrm>
        </p:grpSpPr>
        <p:sp>
          <p:nvSpPr>
            <p:cNvPr id="5" name="下箭头 4"/>
            <p:cNvSpPr/>
            <p:nvPr/>
          </p:nvSpPr>
          <p:spPr>
            <a:xfrm>
              <a:off x="755576" y="1700808"/>
              <a:ext cx="360040" cy="756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07504" y="1835532"/>
              <a:ext cx="1803699" cy="369332"/>
            </a:xfrm>
            <a:prstGeom prst="rect">
              <a:avLst/>
            </a:prstGeom>
            <a:noFill/>
          </p:spPr>
          <p:txBody>
            <a:bodyPr wrap="none" rtlCol="0">
              <a:spAutoFit/>
            </a:bodyPr>
            <a:lstStyle/>
            <a:p>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没有就是所有</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grpSp>
      <p:cxnSp>
        <p:nvCxnSpPr>
          <p:cNvPr id="15" name="曲线连接符 14"/>
          <p:cNvCxnSpPr>
            <a:stCxn id="8" idx="0"/>
            <a:endCxn id="3" idx="2"/>
          </p:cNvCxnSpPr>
          <p:nvPr/>
        </p:nvCxnSpPr>
        <p:spPr>
          <a:xfrm rot="16200000" flipV="1">
            <a:off x="3110050" y="1265146"/>
            <a:ext cx="2191275" cy="2856514"/>
          </a:xfrm>
          <a:prstGeom prst="curved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8" idx="0"/>
            <a:endCxn id="4" idx="3"/>
          </p:cNvCxnSpPr>
          <p:nvPr/>
        </p:nvCxnSpPr>
        <p:spPr>
          <a:xfrm rot="16200000" flipV="1">
            <a:off x="3950708" y="2105803"/>
            <a:ext cx="1008112" cy="2358361"/>
          </a:xfrm>
          <a:prstGeom prst="curved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8" idx="0"/>
            <a:endCxn id="7" idx="2"/>
          </p:cNvCxnSpPr>
          <p:nvPr/>
        </p:nvCxnSpPr>
        <p:spPr>
          <a:xfrm rot="5400000" flipH="1" flipV="1">
            <a:off x="5717051" y="2288003"/>
            <a:ext cx="1417930" cy="1584144"/>
          </a:xfrm>
          <a:prstGeom prst="curved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9" idx="0"/>
            <a:endCxn id="4" idx="2"/>
          </p:cNvCxnSpPr>
          <p:nvPr/>
        </p:nvCxnSpPr>
        <p:spPr>
          <a:xfrm rot="16200000" flipV="1">
            <a:off x="1168642" y="3914148"/>
            <a:ext cx="1944216" cy="253839"/>
          </a:xfrm>
          <a:prstGeom prst="curved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9" idx="0"/>
            <a:endCxn id="8" idx="2"/>
          </p:cNvCxnSpPr>
          <p:nvPr/>
        </p:nvCxnSpPr>
        <p:spPr>
          <a:xfrm rot="5400000" flipH="1" flipV="1">
            <a:off x="3626770" y="3006003"/>
            <a:ext cx="648072" cy="3366275"/>
          </a:xfrm>
          <a:prstGeom prst="curvedConnector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 name="任意多边形 42"/>
          <p:cNvSpPr/>
          <p:nvPr/>
        </p:nvSpPr>
        <p:spPr>
          <a:xfrm>
            <a:off x="2246243" y="1630017"/>
            <a:ext cx="2106830" cy="3369366"/>
          </a:xfrm>
          <a:custGeom>
            <a:avLst/>
            <a:gdLst>
              <a:gd name="connsiteX0" fmla="*/ 636105 w 2106830"/>
              <a:gd name="connsiteY0" fmla="*/ 0 h 3369366"/>
              <a:gd name="connsiteX1" fmla="*/ 2097157 w 2106830"/>
              <a:gd name="connsiteY1" fmla="*/ 1649896 h 3369366"/>
              <a:gd name="connsiteX2" fmla="*/ 0 w 2106830"/>
              <a:gd name="connsiteY2" fmla="*/ 3369366 h 3369366"/>
              <a:gd name="connsiteX3" fmla="*/ 0 w 2106830"/>
              <a:gd name="connsiteY3" fmla="*/ 3369366 h 3369366"/>
            </a:gdLst>
            <a:ahLst/>
            <a:cxnLst>
              <a:cxn ang="0">
                <a:pos x="connsiteX0" y="connsiteY0"/>
              </a:cxn>
              <a:cxn ang="0">
                <a:pos x="connsiteX1" y="connsiteY1"/>
              </a:cxn>
              <a:cxn ang="0">
                <a:pos x="connsiteX2" y="connsiteY2"/>
              </a:cxn>
              <a:cxn ang="0">
                <a:pos x="connsiteX3" y="connsiteY3"/>
              </a:cxn>
            </a:cxnLst>
            <a:rect l="l" t="t" r="r" b="b"/>
            <a:pathLst>
              <a:path w="2106830" h="3369366">
                <a:moveTo>
                  <a:pt x="636105" y="0"/>
                </a:moveTo>
                <a:cubicBezTo>
                  <a:pt x="1419639" y="544167"/>
                  <a:pt x="2203174" y="1088335"/>
                  <a:pt x="2097157" y="1649896"/>
                </a:cubicBezTo>
                <a:cubicBezTo>
                  <a:pt x="1991140" y="2211457"/>
                  <a:pt x="0" y="3369366"/>
                  <a:pt x="0" y="3369366"/>
                </a:cubicBezTo>
                <a:lnTo>
                  <a:pt x="0" y="3369366"/>
                </a:ln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4" name="TextBox 43"/>
          <p:cNvSpPr txBox="1"/>
          <p:nvPr/>
        </p:nvSpPr>
        <p:spPr>
          <a:xfrm>
            <a:off x="2137276" y="4365104"/>
            <a:ext cx="1210588" cy="40011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CN" altLang="en-US" sz="2000" dirty="0" smtClean="0">
                <a:latin typeface="Times New Roman" panose="02020603050405020304" pitchFamily="18" charset="0"/>
                <a:cs typeface="Times New Roman" panose="02020603050405020304" pitchFamily="18" charset="0"/>
              </a:rPr>
              <a:t>综合运用</a:t>
            </a:r>
            <a:endParaRPr lang="zh-CN" altLang="en-US" sz="2000" dirty="0">
              <a:latin typeface="Times New Roman" panose="02020603050405020304" pitchFamily="18" charset="0"/>
              <a:cs typeface="Times New Roman" panose="02020603050405020304" pitchFamily="18" charset="0"/>
            </a:endParaRPr>
          </a:p>
        </p:txBody>
      </p:sp>
      <p:sp>
        <p:nvSpPr>
          <p:cNvPr id="12" name="矩形 11"/>
          <p:cNvSpPr/>
          <p:nvPr/>
        </p:nvSpPr>
        <p:spPr>
          <a:xfrm>
            <a:off x="5364088" y="908720"/>
            <a:ext cx="3672408" cy="923330"/>
          </a:xfrm>
          <a:prstGeom prst="rect">
            <a:avLst/>
          </a:prstGeom>
        </p:spPr>
        <p:txBody>
          <a:bodyPr wrap="square">
            <a:spAutoFit/>
          </a:bodyPr>
          <a:lstStyle/>
          <a:p>
            <a:r>
              <a:rPr kumimoji="1" lang="zh-CN" altLang="en-US" dirty="0" smtClean="0">
                <a:latin typeface="Times New Roman" panose="02020603050405020304" pitchFamily="18" charset="0"/>
                <a:ea typeface="楷体_GB2312" pitchFamily="49" charset="-122"/>
                <a:cs typeface="Times New Roman" panose="02020603050405020304" pitchFamily="18" charset="0"/>
              </a:rPr>
              <a:t>理解二维随机变量的联合分布定义、性质，会用联合分布求概率。掌握二维均匀分布和二维正态分布。</a:t>
            </a:r>
          </a:p>
        </p:txBody>
      </p:sp>
      <p:sp>
        <p:nvSpPr>
          <p:cNvPr id="13" name="矩形 12"/>
          <p:cNvSpPr/>
          <p:nvPr/>
        </p:nvSpPr>
        <p:spPr>
          <a:xfrm>
            <a:off x="104005" y="3117737"/>
            <a:ext cx="1659683" cy="1200329"/>
          </a:xfrm>
          <a:prstGeom prst="rect">
            <a:avLst/>
          </a:prstGeom>
        </p:spPr>
        <p:txBody>
          <a:bodyPr wrap="square">
            <a:spAutoFit/>
          </a:bodyPr>
          <a:lstStyle/>
          <a:p>
            <a:pPr eaLnBrk="1" hangingPunct="1"/>
            <a:r>
              <a:rPr kumimoji="1" lang="zh-CN" altLang="en-US" dirty="0" smtClean="0">
                <a:latin typeface="Times New Roman" panose="02020603050405020304" pitchFamily="18" charset="0"/>
                <a:ea typeface="楷体_GB2312" pitchFamily="49" charset="-122"/>
                <a:cs typeface="Times New Roman" panose="02020603050405020304" pitchFamily="18" charset="0"/>
              </a:rPr>
              <a:t>理解二维随机变量的边缘分布以及与联合分布的关系</a:t>
            </a:r>
            <a:endParaRPr kumimoji="1" lang="zh-CN" altLang="en-US" dirty="0">
              <a:latin typeface="Times New Roman" pitchFamily="18" charset="0"/>
              <a:ea typeface="楷体_GB2312" pitchFamily="49" charset="-122"/>
              <a:cs typeface="Times New Roman" panose="02020603050405020304" pitchFamily="18" charset="0"/>
            </a:endParaRPr>
          </a:p>
        </p:txBody>
      </p:sp>
      <p:sp>
        <p:nvSpPr>
          <p:cNvPr id="14" name="矩形 13"/>
          <p:cNvSpPr/>
          <p:nvPr/>
        </p:nvSpPr>
        <p:spPr>
          <a:xfrm>
            <a:off x="7236296" y="3790781"/>
            <a:ext cx="1802181" cy="646331"/>
          </a:xfrm>
          <a:prstGeom prst="rect">
            <a:avLst/>
          </a:prstGeom>
        </p:spPr>
        <p:txBody>
          <a:bodyPr wrap="square">
            <a:spAutoFit/>
          </a:bodyPr>
          <a:lstStyle/>
          <a:p>
            <a:pPr eaLnBrk="1" hangingPunct="1"/>
            <a:r>
              <a:rPr kumimoji="1" lang="zh-CN" altLang="en-US" dirty="0" smtClean="0">
                <a:latin typeface="Times New Roman" panose="02020603050405020304" pitchFamily="18" charset="0"/>
                <a:ea typeface="楷体_GB2312" pitchFamily="49" charset="-122"/>
                <a:cs typeface="Times New Roman" panose="02020603050405020304" pitchFamily="18" charset="0"/>
              </a:rPr>
              <a:t>理解随机变量的独立性</a:t>
            </a:r>
            <a:endParaRPr kumimoji="1" lang="zh-CN" altLang="en-US" dirty="0">
              <a:latin typeface="Times New Roman" pitchFamily="18" charset="0"/>
              <a:ea typeface="楷体_GB2312" pitchFamily="49" charset="-122"/>
              <a:cs typeface="Times New Roman" panose="02020603050405020304" pitchFamily="18" charset="0"/>
            </a:endParaRPr>
          </a:p>
        </p:txBody>
      </p:sp>
      <p:sp>
        <p:nvSpPr>
          <p:cNvPr id="16" name="矩形 15"/>
          <p:cNvSpPr/>
          <p:nvPr/>
        </p:nvSpPr>
        <p:spPr>
          <a:xfrm>
            <a:off x="4353073" y="5008889"/>
            <a:ext cx="3171255" cy="923330"/>
          </a:xfrm>
          <a:prstGeom prst="rect">
            <a:avLst/>
          </a:prstGeom>
        </p:spPr>
        <p:txBody>
          <a:bodyPr wrap="square">
            <a:spAutoFit/>
          </a:bodyPr>
          <a:lstStyle/>
          <a:p>
            <a:pPr eaLnBrk="1" hangingPunct="1"/>
            <a:r>
              <a:rPr kumimoji="1" lang="zh-CN" altLang="en-US" dirty="0" smtClean="0">
                <a:latin typeface="Times New Roman" panose="02020603050405020304" pitchFamily="18" charset="0"/>
                <a:ea typeface="楷体_GB2312" pitchFamily="49" charset="-122"/>
                <a:cs typeface="Times New Roman" panose="02020603050405020304" pitchFamily="18" charset="0"/>
              </a:rPr>
              <a:t>会求二维随机变量的和、商的分布及多维随机变量的极值分布</a:t>
            </a:r>
            <a:endParaRPr kumimoji="1" lang="zh-CN" altLang="en-US" dirty="0">
              <a:latin typeface="Times New Roman" pitchFamily="18" charset="0"/>
              <a:ea typeface="楷体_GB2312" pitchFamily="49" charset="-122"/>
              <a:cs typeface="Times New Roman" panose="02020603050405020304" pitchFamily="18" charset="0"/>
            </a:endParaRPr>
          </a:p>
        </p:txBody>
      </p:sp>
      <p:sp>
        <p:nvSpPr>
          <p:cNvPr id="18" name="矩形 17"/>
          <p:cNvSpPr/>
          <p:nvPr/>
        </p:nvSpPr>
        <p:spPr>
          <a:xfrm>
            <a:off x="7310299" y="2508737"/>
            <a:ext cx="1569660" cy="369332"/>
          </a:xfrm>
          <a:prstGeom prst="rect">
            <a:avLst/>
          </a:prstGeom>
        </p:spPr>
        <p:txBody>
          <a:bodyPr wrap="none">
            <a:spAutoFit/>
          </a:bodyPr>
          <a:lstStyle/>
          <a:p>
            <a:r>
              <a:rPr kumimoji="1" lang="zh-CN" altLang="en-US" dirty="0" smtClean="0">
                <a:latin typeface="Times New Roman" panose="02020603050405020304" pitchFamily="18" charset="0"/>
                <a:ea typeface="楷体_GB2312" pitchFamily="49" charset="-122"/>
                <a:cs typeface="Times New Roman" panose="02020603050405020304" pitchFamily="18" charset="0"/>
              </a:rPr>
              <a:t>了解条件分布</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09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22" presetClass="entr" presetSubtype="1"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par>
                          <p:cTn id="29" fill="hold">
                            <p:stCondLst>
                              <p:cond delay="0"/>
                            </p:stCondLst>
                            <p:childTnLst>
                              <p:par>
                                <p:cTn id="30" presetID="22" presetClass="entr" presetSubtype="2"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childTnLst>
                          </p:cTn>
                        </p:par>
                        <p:par>
                          <p:cTn id="37" fill="hold">
                            <p:stCondLst>
                              <p:cond delay="500"/>
                            </p:stCondLst>
                            <p:childTnLst>
                              <p:par>
                                <p:cTn id="38" presetID="22" presetClass="entr" presetSubtype="2"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right)">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8"/>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childTnLst>
                                </p:cTn>
                              </p:par>
                            </p:childTnLst>
                          </p:cTn>
                        </p:par>
                        <p:par>
                          <p:cTn id="50" fill="hold">
                            <p:stCondLst>
                              <p:cond delay="0"/>
                            </p:stCondLst>
                            <p:childTnLst>
                              <p:par>
                                <p:cTn id="51" presetID="22" presetClass="entr" presetSubtype="4"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00"/>
                                        <p:tgtEl>
                                          <p:spTgt spid="17"/>
                                        </p:tgtEl>
                                      </p:cBhvr>
                                    </p:animEffect>
                                  </p:childTnLst>
                                </p:cTn>
                              </p:par>
                              <p:par>
                                <p:cTn id="54" presetID="22" presetClass="entr" presetSubtype="4"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down)">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down)">
                                      <p:cBhvr>
                                        <p:cTn id="61" dur="500"/>
                                        <p:tgtEl>
                                          <p:spTgt spid="19"/>
                                        </p:tgtEl>
                                      </p:cBhvr>
                                    </p:animEffect>
                                  </p:childTnLst>
                                </p:cTn>
                              </p:par>
                              <p:par>
                                <p:cTn id="62" presetID="1" presetClass="exit" presetSubtype="0" fill="hold" nodeType="withEffect">
                                  <p:stCondLst>
                                    <p:cond delay="0"/>
                                  </p:stCondLst>
                                  <p:childTnLst>
                                    <p:set>
                                      <p:cBhvr>
                                        <p:cTn id="63" dur="1" fill="hold">
                                          <p:stCondLst>
                                            <p:cond delay="0"/>
                                          </p:stCondLst>
                                        </p:cTn>
                                        <p:tgtEl>
                                          <p:spTgt spid="15"/>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14"/>
                                        </p:tgtEl>
                                        <p:attrNameLst>
                                          <p:attrName>style.visibility</p:attrName>
                                        </p:attrNameLst>
                                      </p:cBhvr>
                                      <p:to>
                                        <p:strVal val="hidden"/>
                                      </p:to>
                                    </p:set>
                                  </p:childTnLst>
                                </p:cTn>
                              </p:par>
                            </p:childTnLst>
                          </p:cTn>
                        </p:par>
                        <p:par>
                          <p:cTn id="68" fill="hold">
                            <p:stCondLst>
                              <p:cond delay="0"/>
                            </p:stCondLst>
                            <p:childTnLst>
                              <p:par>
                                <p:cTn id="69" presetID="22" presetClass="entr" presetSubtype="4" fill="hold" grpId="0" nodeType="after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00"/>
                                        <p:tgtEl>
                                          <p:spTgt spid="9"/>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childTnLst>
                                </p:cTn>
                              </p:par>
                              <p:par>
                                <p:cTn id="74" presetID="22" presetClass="entr" presetSubtype="4" fill="hold"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down)">
                                      <p:cBhvr>
                                        <p:cTn id="76" dur="500"/>
                                        <p:tgtEl>
                                          <p:spTgt spid="2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wipe(down)">
                                      <p:cBhvr>
                                        <p:cTn id="79" dur="500"/>
                                        <p:tgtEl>
                                          <p:spTgt spid="43"/>
                                        </p:tgtEl>
                                      </p:cBhvr>
                                    </p:animEffect>
                                  </p:childTnLst>
                                </p:cTn>
                              </p:par>
                              <p:par>
                                <p:cTn id="80" presetID="22" presetClass="entr" presetSubtype="4" fill="hold"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down)">
                                      <p:cBhvr>
                                        <p:cTn id="82" dur="500"/>
                                        <p:tgtEl>
                                          <p:spTgt spid="25"/>
                                        </p:tgtEl>
                                      </p:cBhvr>
                                    </p:animEffect>
                                  </p:childTnLst>
                                </p:cTn>
                              </p:par>
                              <p:par>
                                <p:cTn id="83" presetID="1" presetClass="entr" presetSubtype="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8" grpId="0" animBg="1"/>
      <p:bldP spid="9" grpId="0" animBg="1"/>
      <p:bldP spid="43" grpId="0" animBg="1"/>
      <p:bldP spid="44" grpId="0" animBg="1"/>
      <p:bldP spid="12" grpId="0"/>
      <p:bldP spid="12" grpId="1"/>
      <p:bldP spid="13" grpId="0"/>
      <p:bldP spid="13" grpId="1"/>
      <p:bldP spid="14" grpId="0"/>
      <p:bldP spid="14" grpId="1"/>
      <p:bldP spid="16" grpId="0"/>
      <p:bldP spid="18" grpId="0"/>
      <p:bldP spid="1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9" name="Text Box 5"/>
          <p:cNvSpPr txBox="1">
            <a:spLocks noChangeArrowheads="1"/>
          </p:cNvSpPr>
          <p:nvPr/>
        </p:nvSpPr>
        <p:spPr bwMode="auto">
          <a:xfrm>
            <a:off x="1042988" y="1196752"/>
            <a:ext cx="67833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latin typeface="Times New Roman" pitchFamily="18" charset="0"/>
                <a:ea typeface="楷体_GB2312" pitchFamily="49" charset="-122"/>
              </a:rPr>
              <a:t>设随机变量</a:t>
            </a:r>
            <a:r>
              <a:rPr kumimoji="1" lang="zh-CN" altLang="en-US" sz="3200" i="1">
                <a:latin typeface="Times New Roman" pitchFamily="18" charset="0"/>
                <a:ea typeface="楷体_GB2312" pitchFamily="49" charset="-122"/>
              </a:rPr>
              <a:t> </a:t>
            </a:r>
            <a:r>
              <a:rPr kumimoji="1" lang="en-US" altLang="zh-CN" sz="3200" i="1">
                <a:latin typeface="Times New Roman" pitchFamily="18" charset="0"/>
                <a:ea typeface="楷体_GB2312" pitchFamily="49" charset="-122"/>
              </a:rPr>
              <a:t>X </a:t>
            </a:r>
            <a:r>
              <a:rPr kumimoji="1" lang="zh-CN" altLang="en-US" sz="3200">
                <a:latin typeface="Times New Roman" pitchFamily="18" charset="0"/>
                <a:ea typeface="楷体_GB2312" pitchFamily="49" charset="-122"/>
              </a:rPr>
              <a:t>的期望</a:t>
            </a:r>
            <a:r>
              <a:rPr kumimoji="1" lang="en-US" altLang="zh-CN" sz="3200" i="1">
                <a:latin typeface="Times New Roman" pitchFamily="18" charset="0"/>
                <a:ea typeface="楷体_GB2312" pitchFamily="49" charset="-122"/>
              </a:rPr>
              <a:t>E</a:t>
            </a:r>
            <a:r>
              <a:rPr kumimoji="1" lang="en-US" altLang="zh-CN" sz="3200">
                <a:latin typeface="Times New Roman" pitchFamily="18" charset="0"/>
                <a:ea typeface="楷体_GB2312" pitchFamily="49" charset="-122"/>
              </a:rPr>
              <a:t>(</a:t>
            </a:r>
            <a:r>
              <a:rPr kumimoji="1" lang="en-US" altLang="zh-CN" sz="3200" i="1">
                <a:latin typeface="Times New Roman" pitchFamily="18" charset="0"/>
                <a:ea typeface="楷体_GB2312" pitchFamily="49" charset="-122"/>
              </a:rPr>
              <a:t>X</a:t>
            </a:r>
            <a:r>
              <a:rPr kumimoji="1" lang="en-US" altLang="zh-CN" sz="3200">
                <a:latin typeface="Times New Roman" pitchFamily="18" charset="0"/>
                <a:ea typeface="楷体_GB2312" pitchFamily="49" charset="-122"/>
              </a:rPr>
              <a:t>)</a:t>
            </a:r>
            <a:r>
              <a:rPr kumimoji="1" lang="zh-CN" altLang="en-US" sz="3200">
                <a:latin typeface="Times New Roman" pitchFamily="18" charset="0"/>
                <a:ea typeface="楷体_GB2312" pitchFamily="49" charset="-122"/>
              </a:rPr>
              <a:t>与方差 </a:t>
            </a:r>
            <a:r>
              <a:rPr kumimoji="1" lang="en-US" altLang="zh-CN" sz="3200" i="1">
                <a:latin typeface="Times New Roman" pitchFamily="18" charset="0"/>
                <a:ea typeface="楷体_GB2312" pitchFamily="49" charset="-122"/>
              </a:rPr>
              <a:t>D</a:t>
            </a:r>
            <a:r>
              <a:rPr kumimoji="1" lang="en-US" altLang="zh-CN" sz="3200">
                <a:latin typeface="Times New Roman" pitchFamily="18" charset="0"/>
                <a:ea typeface="楷体_GB2312" pitchFamily="49" charset="-122"/>
              </a:rPr>
              <a:t>(</a:t>
            </a:r>
            <a:r>
              <a:rPr kumimoji="1" lang="en-US" altLang="zh-CN" sz="3200" i="1">
                <a:latin typeface="Times New Roman" pitchFamily="18" charset="0"/>
                <a:ea typeface="楷体_GB2312" pitchFamily="49" charset="-122"/>
              </a:rPr>
              <a:t>X</a:t>
            </a:r>
            <a:r>
              <a:rPr kumimoji="1" lang="en-US" altLang="zh-CN" sz="3200">
                <a:latin typeface="Times New Roman" pitchFamily="18" charset="0"/>
                <a:ea typeface="楷体_GB2312" pitchFamily="49" charset="-122"/>
              </a:rPr>
              <a:t>)</a:t>
            </a:r>
          </a:p>
          <a:p>
            <a:pPr eaLnBrk="1" hangingPunct="1"/>
            <a:r>
              <a:rPr kumimoji="1" lang="zh-CN" altLang="en-US" sz="3200">
                <a:latin typeface="Times New Roman" pitchFamily="18" charset="0"/>
                <a:ea typeface="楷体_GB2312" pitchFamily="49" charset="-122"/>
              </a:rPr>
              <a:t>存在，则对于任意实数</a:t>
            </a:r>
            <a:r>
              <a:rPr kumimoji="1" lang="zh-CN" altLang="en-US" sz="3200" i="1">
                <a:latin typeface="Times New Roman" pitchFamily="18" charset="0"/>
                <a:ea typeface="楷体_GB2312" pitchFamily="49" charset="-122"/>
              </a:rPr>
              <a:t> </a:t>
            </a:r>
            <a:r>
              <a:rPr kumimoji="1" lang="zh-CN" altLang="en-US" sz="3200" i="1">
                <a:latin typeface="Times New Roman" pitchFamily="18" charset="0"/>
                <a:ea typeface="楷体_GB2312" pitchFamily="49" charset="-122"/>
                <a:sym typeface="Symbol" pitchFamily="18" charset="2"/>
              </a:rPr>
              <a:t> </a:t>
            </a:r>
            <a:r>
              <a:rPr kumimoji="1" lang="en-US" altLang="zh-CN" sz="3200" i="1">
                <a:latin typeface="Times New Roman" pitchFamily="18" charset="0"/>
                <a:ea typeface="楷体_GB2312" pitchFamily="49" charset="-122"/>
                <a:sym typeface="Symbol" pitchFamily="18" charset="2"/>
              </a:rPr>
              <a:t>&gt; </a:t>
            </a:r>
            <a:r>
              <a:rPr kumimoji="1" lang="en-US" altLang="zh-CN" sz="3200">
                <a:latin typeface="Times New Roman" pitchFamily="18" charset="0"/>
                <a:ea typeface="楷体_GB2312" pitchFamily="49" charset="-122"/>
                <a:sym typeface="Symbol" pitchFamily="18" charset="2"/>
              </a:rPr>
              <a:t>0,</a:t>
            </a:r>
            <a:endParaRPr kumimoji="1" lang="en-US" altLang="zh-CN" sz="3200" i="1">
              <a:latin typeface="Times New Roman" pitchFamily="18" charset="0"/>
              <a:ea typeface="楷体_GB2312" pitchFamily="49" charset="-122"/>
            </a:endParaRPr>
          </a:p>
        </p:txBody>
      </p:sp>
      <p:graphicFrame>
        <p:nvGraphicFramePr>
          <p:cNvPr id="195590" name="Object 6"/>
          <p:cNvGraphicFramePr>
            <a:graphicFrameLocks noChangeAspect="1"/>
          </p:cNvGraphicFramePr>
          <p:nvPr>
            <p:extLst>
              <p:ext uri="{D42A27DB-BD31-4B8C-83A1-F6EECF244321}">
                <p14:modId xmlns:p14="http://schemas.microsoft.com/office/powerpoint/2010/main" val="255723771"/>
              </p:ext>
            </p:extLst>
          </p:nvPr>
        </p:nvGraphicFramePr>
        <p:xfrm>
          <a:off x="1835150" y="2636615"/>
          <a:ext cx="4419600" cy="939800"/>
        </p:xfrm>
        <a:graphic>
          <a:graphicData uri="http://schemas.openxmlformats.org/presentationml/2006/ole">
            <mc:AlternateContent xmlns:mc="http://schemas.openxmlformats.org/markup-compatibility/2006">
              <mc:Choice xmlns:v="urn:schemas-microsoft-com:vml" Requires="v">
                <p:oleObj spid="_x0000_s5295" name="Equation" r:id="rId3" imgW="4389120" imgH="906852" progId="Equation.3">
                  <p:embed/>
                </p:oleObj>
              </mc:Choice>
              <mc:Fallback>
                <p:oleObj name="Equation" r:id="rId3" imgW="4389120" imgH="90685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636615"/>
                        <a:ext cx="4419600" cy="9398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592" name="Text Box 8"/>
          <p:cNvSpPr txBox="1">
            <a:spLocks noChangeArrowheads="1"/>
          </p:cNvSpPr>
          <p:nvPr/>
        </p:nvSpPr>
        <p:spPr bwMode="auto">
          <a:xfrm>
            <a:off x="1042988" y="4076477"/>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a:latin typeface="Times New Roman" pitchFamily="18" charset="0"/>
                <a:ea typeface="楷体_GB2312" pitchFamily="49" charset="-122"/>
              </a:rPr>
              <a:t>或</a:t>
            </a:r>
          </a:p>
        </p:txBody>
      </p:sp>
      <p:graphicFrame>
        <p:nvGraphicFramePr>
          <p:cNvPr id="195593" name="Object 9"/>
          <p:cNvGraphicFramePr>
            <a:graphicFrameLocks noChangeAspect="1"/>
          </p:cNvGraphicFramePr>
          <p:nvPr>
            <p:extLst>
              <p:ext uri="{D42A27DB-BD31-4B8C-83A1-F6EECF244321}">
                <p14:modId xmlns:p14="http://schemas.microsoft.com/office/powerpoint/2010/main" val="1432184727"/>
              </p:ext>
            </p:extLst>
          </p:nvPr>
        </p:nvGraphicFramePr>
        <p:xfrm>
          <a:off x="1763713" y="3932015"/>
          <a:ext cx="4914900" cy="939800"/>
        </p:xfrm>
        <a:graphic>
          <a:graphicData uri="http://schemas.openxmlformats.org/presentationml/2006/ole">
            <mc:AlternateContent xmlns:mc="http://schemas.openxmlformats.org/markup-compatibility/2006">
              <mc:Choice xmlns:v="urn:schemas-microsoft-com:vml" Requires="v">
                <p:oleObj spid="_x0000_s5296" name="Equation" r:id="rId5" imgW="4884408" imgH="906852" progId="Equation.3">
                  <p:embed/>
                </p:oleObj>
              </mc:Choice>
              <mc:Fallback>
                <p:oleObj name="Equation" r:id="rId5" imgW="4884408" imgH="906852"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3932015"/>
                        <a:ext cx="4914900" cy="9398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a:xfrm>
            <a:off x="107504" y="95897"/>
            <a:ext cx="8579296" cy="706090"/>
          </a:xfrm>
        </p:spPr>
        <p:txBody>
          <a:bodyPr>
            <a:normAutofit fontScale="90000"/>
          </a:bodyPr>
          <a:lstStyle/>
          <a:p>
            <a:pPr algn="l"/>
            <a:r>
              <a:rPr kumimoji="1" lang="en-US" altLang="zh-CN" dirty="0">
                <a:ea typeface="楷体_GB2312" pitchFamily="49" charset="-122"/>
              </a:rPr>
              <a:t>1. </a:t>
            </a:r>
            <a:r>
              <a:rPr kumimoji="1" lang="zh-CN" altLang="en-US" dirty="0">
                <a:ea typeface="楷体_GB2312" pitchFamily="49" charset="-122"/>
              </a:rPr>
              <a:t>切比雪夫</a:t>
            </a:r>
            <a:r>
              <a:rPr kumimoji="1" lang="zh-CN" altLang="en-US" dirty="0" smtClean="0">
                <a:ea typeface="楷体_GB2312" pitchFamily="49" charset="-122"/>
              </a:rPr>
              <a:t>不等式</a:t>
            </a:r>
            <a:r>
              <a:rPr kumimoji="1" lang="en-US" altLang="zh-CN" dirty="0" err="1" smtClean="0">
                <a:ea typeface="楷体_GB2312" pitchFamily="49" charset="-122"/>
              </a:rPr>
              <a:t>Chebyshev’s</a:t>
            </a:r>
            <a:r>
              <a:rPr kumimoji="1" lang="en-US" altLang="zh-CN" dirty="0" smtClean="0">
                <a:ea typeface="楷体_GB2312" pitchFamily="49" charset="-122"/>
              </a:rPr>
              <a:t> Inequality</a:t>
            </a:r>
            <a:endParaRPr lang="zh-CN" altLang="en-US" dirty="0"/>
          </a:p>
        </p:txBody>
      </p:sp>
      <p:sp>
        <p:nvSpPr>
          <p:cNvPr id="8" name="TextBox 7"/>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5589"/>
                                        </p:tgtEl>
                                        <p:attrNameLst>
                                          <p:attrName>style.visibility</p:attrName>
                                        </p:attrNameLst>
                                      </p:cBhvr>
                                      <p:to>
                                        <p:strVal val="visible"/>
                                      </p:to>
                                    </p:set>
                                    <p:animEffect transition="in" filter="wipe(up)">
                                      <p:cBhvr>
                                        <p:cTn id="7" dur="500"/>
                                        <p:tgtEl>
                                          <p:spTgt spid="1955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5590"/>
                                        </p:tgtEl>
                                        <p:attrNameLst>
                                          <p:attrName>style.visibility</p:attrName>
                                        </p:attrNameLst>
                                      </p:cBhvr>
                                      <p:to>
                                        <p:strVal val="visible"/>
                                      </p:to>
                                    </p:set>
                                    <p:animEffect transition="in" filter="wipe(up)">
                                      <p:cBhvr>
                                        <p:cTn id="12" dur="500"/>
                                        <p:tgtEl>
                                          <p:spTgt spid="1955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5592"/>
                                        </p:tgtEl>
                                        <p:attrNameLst>
                                          <p:attrName>style.visibility</p:attrName>
                                        </p:attrNameLst>
                                      </p:cBhvr>
                                      <p:to>
                                        <p:strVal val="visible"/>
                                      </p:to>
                                    </p:set>
                                    <p:animEffect transition="in" filter="wipe(up)">
                                      <p:cBhvr>
                                        <p:cTn id="17" dur="500"/>
                                        <p:tgtEl>
                                          <p:spTgt spid="1955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95593"/>
                                        </p:tgtEl>
                                        <p:attrNameLst>
                                          <p:attrName>style.visibility</p:attrName>
                                        </p:attrNameLst>
                                      </p:cBhvr>
                                      <p:to>
                                        <p:strVal val="visible"/>
                                      </p:to>
                                    </p:set>
                                    <p:animEffect transition="in" filter="wipe(up)">
                                      <p:cBhvr>
                                        <p:cTn id="22" dur="500"/>
                                        <p:tgtEl>
                                          <p:spTgt spid="195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9" grpId="0" autoUpdateAnimBg="0"/>
      <p:bldP spid="19559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9" name="Text Box 5"/>
          <p:cNvSpPr txBox="1">
            <a:spLocks noChangeArrowheads="1"/>
          </p:cNvSpPr>
          <p:nvPr/>
        </p:nvSpPr>
        <p:spPr bwMode="auto">
          <a:xfrm>
            <a:off x="755576" y="980728"/>
            <a:ext cx="795602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dirty="0">
                <a:latin typeface="Times New Roman" pitchFamily="18" charset="0"/>
                <a:ea typeface="楷体_GB2312" pitchFamily="49" charset="-122"/>
              </a:rPr>
              <a:t>设随机变量</a:t>
            </a:r>
            <a:r>
              <a:rPr kumimoji="1" lang="zh-CN" altLang="en-US" sz="3200" i="1"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X </a:t>
            </a:r>
            <a:r>
              <a:rPr kumimoji="1" lang="zh-CN" altLang="en-US" sz="3200" dirty="0">
                <a:latin typeface="Times New Roman" pitchFamily="18" charset="0"/>
                <a:ea typeface="楷体_GB2312" pitchFamily="49" charset="-122"/>
              </a:rPr>
              <a:t>的期望</a:t>
            </a:r>
            <a:r>
              <a:rPr kumimoji="1" lang="en-US" altLang="zh-CN" sz="3200" i="1" dirty="0">
                <a:latin typeface="Times New Roman" pitchFamily="18" charset="0"/>
                <a:ea typeface="楷体_GB2312" pitchFamily="49" charset="-122"/>
              </a:rPr>
              <a:t>E</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rPr>
              <a:t>X</a:t>
            </a:r>
            <a:r>
              <a:rPr kumimoji="1" lang="en-US" altLang="zh-CN" sz="3200" dirty="0" smtClean="0">
                <a:latin typeface="Times New Roman" pitchFamily="18" charset="0"/>
                <a:ea typeface="楷体_GB2312" pitchFamily="49" charset="-122"/>
              </a:rPr>
              <a:t>)=</a:t>
            </a:r>
            <a:r>
              <a:rPr kumimoji="1" lang="el-GR" altLang="zh-CN" sz="3200" i="1" dirty="0" smtClean="0">
                <a:latin typeface="Times New Roman" panose="02020603050405020304" pitchFamily="18" charset="0"/>
                <a:ea typeface="楷体_GB2312" pitchFamily="49" charset="-122"/>
                <a:cs typeface="Times New Roman" panose="02020603050405020304" pitchFamily="18" charset="0"/>
              </a:rPr>
              <a:t>μ</a:t>
            </a:r>
            <a:r>
              <a:rPr kumimoji="1" lang="zh-CN" altLang="en-US" sz="3200" dirty="0" smtClean="0">
                <a:latin typeface="Times New Roman" pitchFamily="18" charset="0"/>
                <a:ea typeface="楷体_GB2312" pitchFamily="49" charset="-122"/>
              </a:rPr>
              <a:t>与</a:t>
            </a:r>
            <a:r>
              <a:rPr kumimoji="1" lang="zh-CN" altLang="en-US" sz="3200" dirty="0">
                <a:latin typeface="Times New Roman" pitchFamily="18" charset="0"/>
                <a:ea typeface="楷体_GB2312" pitchFamily="49" charset="-122"/>
              </a:rPr>
              <a:t>方差 </a:t>
            </a:r>
            <a:r>
              <a:rPr kumimoji="1" lang="en-US" altLang="zh-CN" sz="3200" i="1" dirty="0">
                <a:latin typeface="Times New Roman" pitchFamily="18" charset="0"/>
                <a:ea typeface="楷体_GB2312" pitchFamily="49" charset="-122"/>
              </a:rPr>
              <a:t>D</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rPr>
              <a:t>X</a:t>
            </a:r>
            <a:r>
              <a:rPr kumimoji="1" lang="en-US" altLang="zh-CN" sz="3200" dirty="0" smtClean="0">
                <a:latin typeface="Times New Roman" pitchFamily="18" charset="0"/>
                <a:ea typeface="楷体_GB2312" pitchFamily="49" charset="-122"/>
              </a:rPr>
              <a:t>)=</a:t>
            </a:r>
            <a:r>
              <a:rPr kumimoji="1" lang="el-GR" altLang="zh-CN" sz="3200" i="1" dirty="0" smtClean="0">
                <a:latin typeface="Times New Roman" panose="02020603050405020304" pitchFamily="18" charset="0"/>
                <a:ea typeface="楷体_GB2312" pitchFamily="49" charset="-122"/>
                <a:cs typeface="Times New Roman" panose="02020603050405020304" pitchFamily="18" charset="0"/>
              </a:rPr>
              <a:t>σ</a:t>
            </a:r>
            <a:r>
              <a:rPr kumimoji="1" lang="en-US" altLang="zh-CN" sz="3200" baseline="30000" dirty="0" smtClean="0">
                <a:latin typeface="Times New Roman" panose="02020603050405020304" pitchFamily="18" charset="0"/>
                <a:ea typeface="楷体_GB2312" pitchFamily="49" charset="-122"/>
                <a:cs typeface="Times New Roman" panose="02020603050405020304" pitchFamily="18" charset="0"/>
              </a:rPr>
              <a:t>2</a:t>
            </a:r>
            <a:endParaRPr kumimoji="1" lang="en-US" altLang="zh-CN" sz="3200" baseline="30000" dirty="0">
              <a:latin typeface="Times New Roman" pitchFamily="18" charset="0"/>
              <a:ea typeface="楷体_GB2312" pitchFamily="49" charset="-122"/>
            </a:endParaRPr>
          </a:p>
          <a:p>
            <a:pPr eaLnBrk="1" hangingPunct="1"/>
            <a:r>
              <a:rPr kumimoji="1" lang="zh-CN" altLang="en-US" sz="3200" dirty="0">
                <a:latin typeface="Times New Roman" pitchFamily="18" charset="0"/>
                <a:ea typeface="楷体_GB2312" pitchFamily="49" charset="-122"/>
              </a:rPr>
              <a:t>存在，则对于任意实数</a:t>
            </a:r>
            <a:r>
              <a:rPr kumimoji="1" lang="zh-CN" altLang="en-US" sz="3200" i="1" dirty="0">
                <a:latin typeface="Times New Roman" pitchFamily="18" charset="0"/>
                <a:ea typeface="楷体_GB2312" pitchFamily="49" charset="-122"/>
              </a:rPr>
              <a:t> </a:t>
            </a:r>
            <a:r>
              <a:rPr kumimoji="1" lang="zh-CN" altLang="en-US" sz="3200" i="1" dirty="0">
                <a:latin typeface="Times New Roman" pitchFamily="18" charset="0"/>
                <a:ea typeface="楷体_GB2312" pitchFamily="49" charset="-122"/>
                <a:sym typeface="Symbol" pitchFamily="18" charset="2"/>
              </a:rPr>
              <a:t> </a:t>
            </a:r>
            <a:r>
              <a:rPr kumimoji="1" lang="en-US" altLang="zh-CN" sz="3200" i="1" dirty="0">
                <a:latin typeface="Times New Roman" pitchFamily="18" charset="0"/>
                <a:ea typeface="楷体_GB2312" pitchFamily="49" charset="-122"/>
                <a:sym typeface="Symbol" pitchFamily="18" charset="2"/>
              </a:rPr>
              <a:t>&gt; </a:t>
            </a:r>
            <a:r>
              <a:rPr kumimoji="1" lang="en-US" altLang="zh-CN" sz="3200" dirty="0">
                <a:latin typeface="Times New Roman" pitchFamily="18" charset="0"/>
                <a:ea typeface="楷体_GB2312" pitchFamily="49" charset="-122"/>
                <a:sym typeface="Symbol" pitchFamily="18" charset="2"/>
              </a:rPr>
              <a:t>0,</a:t>
            </a:r>
            <a:endParaRPr kumimoji="1" lang="en-US" altLang="zh-CN" sz="3200" i="1" dirty="0">
              <a:latin typeface="Times New Roman" pitchFamily="18" charset="0"/>
              <a:ea typeface="楷体_GB2312" pitchFamily="49" charset="-122"/>
            </a:endParaRPr>
          </a:p>
        </p:txBody>
      </p:sp>
      <p:graphicFrame>
        <p:nvGraphicFramePr>
          <p:cNvPr id="195590" name="Object 6"/>
          <p:cNvGraphicFramePr>
            <a:graphicFrameLocks noChangeAspect="1"/>
          </p:cNvGraphicFramePr>
          <p:nvPr>
            <p:extLst>
              <p:ext uri="{D42A27DB-BD31-4B8C-83A1-F6EECF244321}">
                <p14:modId xmlns:p14="http://schemas.microsoft.com/office/powerpoint/2010/main" val="3996037875"/>
              </p:ext>
            </p:extLst>
          </p:nvPr>
        </p:nvGraphicFramePr>
        <p:xfrm>
          <a:off x="2317422" y="2225363"/>
          <a:ext cx="3232657" cy="1030759"/>
        </p:xfrm>
        <a:graphic>
          <a:graphicData uri="http://schemas.openxmlformats.org/presentationml/2006/ole">
            <mc:AlternateContent xmlns:mc="http://schemas.openxmlformats.org/markup-compatibility/2006">
              <mc:Choice xmlns:v="urn:schemas-microsoft-com:vml" Requires="v">
                <p:oleObj spid="_x0000_s45094" name="Equation" r:id="rId3" imgW="1269720" imgH="393480" progId="Equation.DSMT4">
                  <p:embed/>
                </p:oleObj>
              </mc:Choice>
              <mc:Fallback>
                <p:oleObj name="Equation" r:id="rId3" imgW="1269720" imgH="393480" progId="Equation.DSMT4">
                  <p:embed/>
                  <p:pic>
                    <p:nvPicPr>
                      <p:cNvPr id="0" name=""/>
                      <p:cNvPicPr>
                        <a:picLocks noChangeAspect="1" noChangeArrowheads="1"/>
                      </p:cNvPicPr>
                      <p:nvPr/>
                    </p:nvPicPr>
                    <p:blipFill>
                      <a:blip r:embed="rId4"/>
                      <a:srcRect/>
                      <a:stretch>
                        <a:fillRect/>
                      </a:stretch>
                    </p:blipFill>
                    <p:spPr bwMode="auto">
                      <a:xfrm>
                        <a:off x="2317422" y="2225363"/>
                        <a:ext cx="3232657" cy="1030759"/>
                      </a:xfrm>
                      <a:prstGeom prst="rect">
                        <a:avLst/>
                      </a:prstGeom>
                      <a:noFill/>
                      <a:ln w="9525">
                        <a:solidFill>
                          <a:srgbClr val="0000FF"/>
                        </a:solidFill>
                        <a:miter lim="800000"/>
                        <a:headEnd/>
                        <a:tailEnd/>
                      </a:ln>
                      <a:effectLst/>
                      <a:extLst/>
                    </p:spPr>
                  </p:pic>
                </p:oleObj>
              </mc:Fallback>
            </mc:AlternateContent>
          </a:graphicData>
        </a:graphic>
      </p:graphicFrame>
      <p:sp>
        <p:nvSpPr>
          <p:cNvPr id="195592" name="Text Box 8"/>
          <p:cNvSpPr txBox="1">
            <a:spLocks noChangeArrowheads="1"/>
          </p:cNvSpPr>
          <p:nvPr/>
        </p:nvSpPr>
        <p:spPr bwMode="auto">
          <a:xfrm>
            <a:off x="755576" y="3645024"/>
            <a:ext cx="357822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dirty="0" smtClean="0">
                <a:latin typeface="Times New Roman" pitchFamily="18" charset="0"/>
                <a:ea typeface="楷体_GB2312" pitchFamily="49" charset="-122"/>
              </a:rPr>
              <a:t>特别的：</a:t>
            </a:r>
            <a:endParaRPr kumimoji="1" lang="en-US" altLang="zh-CN" sz="3600" dirty="0" smtClean="0">
              <a:latin typeface="Times New Roman" pitchFamily="18" charset="0"/>
              <a:ea typeface="楷体_GB2312" pitchFamily="49" charset="-122"/>
            </a:endParaRPr>
          </a:p>
          <a:p>
            <a:pPr eaLnBrk="1" hangingPunct="1"/>
            <a:r>
              <a:rPr kumimoji="1" lang="en-US" altLang="zh-CN" sz="3600" i="1" dirty="0">
                <a:latin typeface="Times New Roman" pitchFamily="18" charset="0"/>
                <a:ea typeface="楷体_GB2312" pitchFamily="49" charset="-122"/>
              </a:rPr>
              <a:t>	</a:t>
            </a:r>
            <a:r>
              <a:rPr kumimoji="1" lang="en-US" altLang="zh-CN" sz="2800" i="1" dirty="0" smtClean="0">
                <a:latin typeface="Times New Roman" pitchFamily="18" charset="0"/>
                <a:ea typeface="楷体_GB2312" pitchFamily="49" charset="-122"/>
              </a:rPr>
              <a:t>P</a:t>
            </a:r>
            <a:r>
              <a:rPr kumimoji="1" lang="en-US" altLang="zh-CN" sz="2800" dirty="0" smtClean="0">
                <a:latin typeface="Times New Roman" pitchFamily="18" charset="0"/>
                <a:ea typeface="楷体_GB2312" pitchFamily="49" charset="-122"/>
              </a:rPr>
              <a:t>(|</a:t>
            </a:r>
            <a:r>
              <a:rPr kumimoji="1" lang="en-US" altLang="zh-CN" sz="2800" i="1" dirty="0" smtClean="0">
                <a:latin typeface="Times New Roman" pitchFamily="18" charset="0"/>
                <a:ea typeface="楷体_GB2312" pitchFamily="49" charset="-122"/>
              </a:rPr>
              <a:t>Z</a:t>
            </a:r>
            <a:r>
              <a:rPr kumimoji="1" lang="en-US" altLang="zh-CN" sz="2800" dirty="0" smtClean="0">
                <a:latin typeface="Times New Roman" pitchFamily="18" charset="0"/>
                <a:ea typeface="楷体_GB2312" pitchFamily="49" charset="-122"/>
              </a:rPr>
              <a:t>| &gt; 2) </a:t>
            </a:r>
            <a:r>
              <a:rPr kumimoji="1" lang="en-US" altLang="zh-CN" sz="2800" dirty="0" smtClean="0">
                <a:latin typeface="Times New Roman" panose="02020603050405020304" pitchFamily="18" charset="0"/>
                <a:ea typeface="楷体_GB2312" pitchFamily="49" charset="-122"/>
                <a:cs typeface="Times New Roman" panose="02020603050405020304" pitchFamily="18" charset="0"/>
              </a:rPr>
              <a:t>≤ 1/4   </a:t>
            </a:r>
          </a:p>
          <a:p>
            <a:pPr eaLnBrk="1" hangingPunct="1"/>
            <a:r>
              <a:rPr kumimoji="1" lang="en-US" altLang="zh-CN" sz="2800" i="1" dirty="0" smtClean="0">
                <a:latin typeface="Times New Roman" pitchFamily="18" charset="0"/>
                <a:ea typeface="楷体_GB2312" pitchFamily="49" charset="-122"/>
              </a:rPr>
              <a:t>	P</a:t>
            </a:r>
            <a:r>
              <a:rPr kumimoji="1" lang="en-US" altLang="zh-CN" sz="2800" dirty="0">
                <a:latin typeface="Times New Roman" pitchFamily="18" charset="0"/>
                <a:ea typeface="楷体_GB2312" pitchFamily="49" charset="-122"/>
              </a:rPr>
              <a:t>(|</a:t>
            </a:r>
            <a:r>
              <a:rPr kumimoji="1" lang="en-US" altLang="zh-CN" sz="2800" i="1" dirty="0">
                <a:latin typeface="Times New Roman" pitchFamily="18" charset="0"/>
                <a:ea typeface="楷体_GB2312" pitchFamily="49" charset="-122"/>
              </a:rPr>
              <a:t>Z</a:t>
            </a:r>
            <a:r>
              <a:rPr kumimoji="1" lang="en-US" altLang="zh-CN" sz="2800" dirty="0" smtClean="0">
                <a:latin typeface="Times New Roman" pitchFamily="18" charset="0"/>
                <a:ea typeface="楷体_GB2312" pitchFamily="49" charset="-122"/>
              </a:rPr>
              <a:t>| &gt; 3) </a:t>
            </a:r>
            <a:r>
              <a:rPr kumimoji="1" lang="en-US" altLang="zh-CN" sz="2800" dirty="0" smtClean="0">
                <a:latin typeface="Times New Roman" panose="02020603050405020304" pitchFamily="18" charset="0"/>
                <a:ea typeface="楷体_GB2312" pitchFamily="49" charset="-122"/>
                <a:cs typeface="Times New Roman" panose="02020603050405020304" pitchFamily="18" charset="0"/>
              </a:rPr>
              <a:t>≤ 1/9 </a:t>
            </a:r>
            <a:endParaRPr kumimoji="1" lang="zh-CN" altLang="en-US" sz="2800" dirty="0">
              <a:latin typeface="Times New Roman" pitchFamily="18" charset="0"/>
              <a:ea typeface="楷体_GB2312" pitchFamily="49" charset="-122"/>
            </a:endParaRPr>
          </a:p>
        </p:txBody>
      </p:sp>
      <p:sp>
        <p:nvSpPr>
          <p:cNvPr id="2" name="标题 1"/>
          <p:cNvSpPr>
            <a:spLocks noGrp="1"/>
          </p:cNvSpPr>
          <p:nvPr>
            <p:ph type="title"/>
          </p:nvPr>
        </p:nvSpPr>
        <p:spPr>
          <a:xfrm>
            <a:off x="107504" y="95897"/>
            <a:ext cx="8579296" cy="706090"/>
          </a:xfrm>
        </p:spPr>
        <p:txBody>
          <a:bodyPr>
            <a:normAutofit/>
          </a:bodyPr>
          <a:lstStyle/>
          <a:p>
            <a:r>
              <a:rPr kumimoji="1" lang="en-US" altLang="zh-CN" dirty="0" err="1">
                <a:ea typeface="楷体_GB2312" pitchFamily="49" charset="-122"/>
              </a:rPr>
              <a:t>Chebyshev’s</a:t>
            </a:r>
            <a:r>
              <a:rPr kumimoji="1" lang="en-US" altLang="zh-CN" dirty="0">
                <a:ea typeface="楷体_GB2312" pitchFamily="49" charset="-122"/>
              </a:rPr>
              <a:t> Inequality</a:t>
            </a:r>
            <a:r>
              <a:rPr lang="zh-CN" altLang="en-US" dirty="0" smtClean="0"/>
              <a:t>补充</a:t>
            </a:r>
            <a:endParaRPr lang="zh-CN" altLang="en-US" dirty="0"/>
          </a:p>
        </p:txBody>
      </p:sp>
    </p:spTree>
    <p:extLst>
      <p:ext uri="{BB962C8B-B14F-4D97-AF65-F5344CB8AC3E}">
        <p14:creationId xmlns:p14="http://schemas.microsoft.com/office/powerpoint/2010/main" val="2851250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5589"/>
                                        </p:tgtEl>
                                        <p:attrNameLst>
                                          <p:attrName>style.visibility</p:attrName>
                                        </p:attrNameLst>
                                      </p:cBhvr>
                                      <p:to>
                                        <p:strVal val="visible"/>
                                      </p:to>
                                    </p:set>
                                    <p:animEffect transition="in" filter="wipe(up)">
                                      <p:cBhvr>
                                        <p:cTn id="7" dur="500"/>
                                        <p:tgtEl>
                                          <p:spTgt spid="1955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5590"/>
                                        </p:tgtEl>
                                        <p:attrNameLst>
                                          <p:attrName>style.visibility</p:attrName>
                                        </p:attrNameLst>
                                      </p:cBhvr>
                                      <p:to>
                                        <p:strVal val="visible"/>
                                      </p:to>
                                    </p:set>
                                    <p:animEffect transition="in" filter="wipe(up)">
                                      <p:cBhvr>
                                        <p:cTn id="12" dur="500"/>
                                        <p:tgtEl>
                                          <p:spTgt spid="1955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5592"/>
                                        </p:tgtEl>
                                        <p:attrNameLst>
                                          <p:attrName>style.visibility</p:attrName>
                                        </p:attrNameLst>
                                      </p:cBhvr>
                                      <p:to>
                                        <p:strVal val="visible"/>
                                      </p:to>
                                    </p:set>
                                    <p:animEffect transition="in" filter="wipe(up)">
                                      <p:cBhvr>
                                        <p:cTn id="17" dur="500"/>
                                        <p:tgtEl>
                                          <p:spTgt spid="195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9" grpId="0" autoUpdateAnimBg="0"/>
      <p:bldP spid="19559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3"/>
          <p:cNvGraphicFramePr>
            <a:graphicFrameLocks noGrp="1" noChangeAspect="1"/>
          </p:cNvGraphicFramePr>
          <p:nvPr>
            <p:ph sz="quarter" idx="4294967295"/>
            <p:extLst>
              <p:ext uri="{D42A27DB-BD31-4B8C-83A1-F6EECF244321}">
                <p14:modId xmlns:p14="http://schemas.microsoft.com/office/powerpoint/2010/main" val="4213080945"/>
              </p:ext>
            </p:extLst>
          </p:nvPr>
        </p:nvGraphicFramePr>
        <p:xfrm>
          <a:off x="770921" y="1490107"/>
          <a:ext cx="4316730" cy="824230"/>
        </p:xfrm>
        <a:graphic>
          <a:graphicData uri="http://schemas.openxmlformats.org/presentationml/2006/ole">
            <mc:AlternateContent xmlns:mc="http://schemas.openxmlformats.org/markup-compatibility/2006">
              <mc:Choice xmlns:v="urn:schemas-microsoft-com:vml" Requires="v">
                <p:oleObj spid="_x0000_s44200" r:id="rId3" imgW="3924317" imgH="749477" progId="Equation.3">
                  <p:embed/>
                </p:oleObj>
              </mc:Choice>
              <mc:Fallback>
                <p:oleObj r:id="rId3" imgW="3924317" imgH="74947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921" y="1490107"/>
                        <a:ext cx="4316730" cy="824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5" name="Object 4"/>
          <p:cNvGraphicFramePr>
            <a:graphicFrameLocks noGrp="1" noChangeAspect="1"/>
          </p:cNvGraphicFramePr>
          <p:nvPr>
            <p:ph sz="quarter" idx="4294967295"/>
            <p:extLst>
              <p:ext uri="{D42A27DB-BD31-4B8C-83A1-F6EECF244321}">
                <p14:modId xmlns:p14="http://schemas.microsoft.com/office/powerpoint/2010/main" val="931645142"/>
              </p:ext>
            </p:extLst>
          </p:nvPr>
        </p:nvGraphicFramePr>
        <p:xfrm>
          <a:off x="3206314" y="2349222"/>
          <a:ext cx="3953510" cy="2807970"/>
        </p:xfrm>
        <a:graphic>
          <a:graphicData uri="http://schemas.openxmlformats.org/presentationml/2006/ole">
            <mc:AlternateContent xmlns:mc="http://schemas.openxmlformats.org/markup-compatibility/2006">
              <mc:Choice xmlns:v="urn:schemas-microsoft-com:vml" Requires="v">
                <p:oleObj spid="_x0000_s44201" r:id="rId5" imgW="3594197" imgH="2552717" progId="Equation.3">
                  <p:embed/>
                </p:oleObj>
              </mc:Choice>
              <mc:Fallback>
                <p:oleObj r:id="rId5" imgW="3594197" imgH="25527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6314" y="2349222"/>
                        <a:ext cx="3953510" cy="2807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9" name="Rectangle 6"/>
          <p:cNvSpPr>
            <a:spLocks noGrp="1" noChangeArrowheads="1"/>
          </p:cNvSpPr>
          <p:nvPr>
            <p:ph type="title" idx="4294967295"/>
          </p:nvPr>
        </p:nvSpPr>
        <p:spPr>
          <a:xfrm>
            <a:off x="467544" y="179140"/>
            <a:ext cx="7772400" cy="585564"/>
          </a:xfrm>
        </p:spPr>
        <p:txBody>
          <a:bodyPr>
            <a:noAutofit/>
          </a:bodyPr>
          <a:lstStyle/>
          <a:p>
            <a:pPr algn="l" eaLnBrk="1" hangingPunct="1">
              <a:lnSpc>
                <a:spcPct val="150000"/>
              </a:lnSpc>
            </a:pPr>
            <a:r>
              <a:rPr lang="zh-CN" altLang="en-US" sz="2400" b="1" dirty="0" smtClean="0">
                <a:solidFill>
                  <a:srgbClr val="0000FF"/>
                </a:solidFill>
                <a:latin typeface="Times New Roman" panose="02020603050405020304" pitchFamily="18" charset="0"/>
                <a:cs typeface="Times New Roman" panose="02020603050405020304" pitchFamily="18" charset="0"/>
              </a:rPr>
              <a:t>证明</a:t>
            </a:r>
            <a:r>
              <a:rPr lang="zh-CN" altLang="en-US" sz="2400" dirty="0" smtClean="0">
                <a:latin typeface="Times New Roman" panose="02020603050405020304" pitchFamily="18" charset="0"/>
                <a:cs typeface="Times New Roman" panose="02020603050405020304" pitchFamily="18" charset="0"/>
              </a:rPr>
              <a:t> 这里仅对</a:t>
            </a:r>
            <a:r>
              <a:rPr lang="zh-CN" altLang="en-US" sz="2400" i="1"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是连续型随机变量证明。</a:t>
            </a:r>
            <a:endParaRPr lang="zh-CN" altLang="en-US" sz="2400" dirty="0" smtClean="0">
              <a:latin typeface="Times New Roman" panose="02020603050405020304" pitchFamily="18" charset="0"/>
              <a:cs typeface="Times New Roman" panose="02020603050405020304" pitchFamily="18" charset="0"/>
              <a:sym typeface="Arial" pitchFamily="34" charset="0"/>
            </a:endParaRPr>
          </a:p>
        </p:txBody>
      </p:sp>
      <p:sp>
        <p:nvSpPr>
          <p:cNvPr id="8" name="Rectangle 6"/>
          <p:cNvSpPr txBox="1">
            <a:spLocks noChangeArrowheads="1"/>
          </p:cNvSpPr>
          <p:nvPr/>
        </p:nvSpPr>
        <p:spPr>
          <a:xfrm>
            <a:off x="1115616" y="692696"/>
            <a:ext cx="7772400" cy="5855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ct val="150000"/>
              </a:lnSpc>
              <a:spcAft>
                <a:spcPts val="0"/>
              </a:spcAft>
            </a:pPr>
            <a:r>
              <a:rPr lang="zh-CN" altLang="en-US" sz="2400" dirty="0" smtClean="0">
                <a:latin typeface="Times New Roman" panose="02020603050405020304" pitchFamily="18" charset="0"/>
                <a:cs typeface="Times New Roman" panose="02020603050405020304" pitchFamily="18" charset="0"/>
              </a:rPr>
              <a:t>设</a:t>
            </a:r>
            <a:r>
              <a:rPr lang="zh-CN" altLang="en-US" sz="2400" i="1"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的概率密度函数为</a:t>
            </a:r>
            <a:r>
              <a:rPr lang="zh-CN" altLang="en-US" sz="2400" i="1" dirty="0" smtClean="0">
                <a:latin typeface="Times New Roman" panose="02020603050405020304" pitchFamily="18" charset="0"/>
                <a:cs typeface="Times New Roman" panose="02020603050405020304" pitchFamily="18" charset="0"/>
              </a:rPr>
              <a:t>f</a:t>
            </a:r>
            <a:r>
              <a:rPr lang="zh-CN" altLang="en-US" sz="2400" dirty="0" smtClean="0">
                <a:latin typeface="Times New Roman" panose="02020603050405020304" pitchFamily="18" charset="0"/>
                <a:cs typeface="Times New Roman" panose="02020603050405020304" pitchFamily="18" charset="0"/>
              </a:rPr>
              <a:t>(</a:t>
            </a:r>
            <a:r>
              <a:rPr lang="zh-CN" altLang="en-US" sz="2400" i="1"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)，对于任意</a:t>
            </a:r>
            <a:r>
              <a:rPr lang="zh-CN" altLang="en-US" sz="2400" i="1" dirty="0" smtClean="0">
                <a:latin typeface="Times New Roman" panose="02020603050405020304" pitchFamily="18" charset="0"/>
                <a:cs typeface="Times New Roman" panose="02020603050405020304" pitchFamily="18" charset="0"/>
                <a:sym typeface="Arial" pitchFamily="34" charset="0"/>
              </a:rPr>
              <a:t>ε</a:t>
            </a:r>
            <a:r>
              <a:rPr lang="zh-CN" altLang="en-US" sz="2400" dirty="0" smtClean="0">
                <a:latin typeface="Times New Roman" panose="02020603050405020304" pitchFamily="18" charset="0"/>
                <a:cs typeface="Times New Roman" panose="02020603050405020304" pitchFamily="18" charset="0"/>
                <a:sym typeface="Arial" pitchFamily="34" charset="0"/>
              </a:rPr>
              <a:t>&gt;0，有</a:t>
            </a:r>
          </a:p>
        </p:txBody>
      </p:sp>
    </p:spTree>
    <p:extLst>
      <p:ext uri="{BB962C8B-B14F-4D97-AF65-F5344CB8AC3E}">
        <p14:creationId xmlns:p14="http://schemas.microsoft.com/office/powerpoint/2010/main" val="2980171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circle(in)">
                                      <p:cBhvr>
                                        <p:cTn id="12" dur="1000"/>
                                        <p:tgtEl>
                                          <p:spTgt spid="33794"/>
                                        </p:tgtEl>
                                      </p:cBhvr>
                                    </p:animEffect>
                                  </p:childTnLst>
                                </p:cTn>
                              </p:par>
                              <p:par>
                                <p:cTn id="13" presetID="6" presetClass="entr" presetSubtype="16" fill="hold" nodeType="withEffect">
                                  <p:stCondLst>
                                    <p:cond delay="0"/>
                                  </p:stCondLst>
                                  <p:childTnLst>
                                    <p:set>
                                      <p:cBhvr>
                                        <p:cTn id="14" dur="1" fill="hold">
                                          <p:stCondLst>
                                            <p:cond delay="0"/>
                                          </p:stCondLst>
                                        </p:cTn>
                                        <p:tgtEl>
                                          <p:spTgt spid="33795"/>
                                        </p:tgtEl>
                                        <p:attrNameLst>
                                          <p:attrName>style.visibility</p:attrName>
                                        </p:attrNameLst>
                                      </p:cBhvr>
                                      <p:to>
                                        <p:strVal val="visible"/>
                                      </p:to>
                                    </p:set>
                                    <p:animEffect transition="in" filter="circle(in)">
                                      <p:cBhvr>
                                        <p:cTn id="15" dur="10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916832"/>
            <a:ext cx="8496944" cy="3862596"/>
          </a:xfrm>
          <a:prstGeom prst="rect">
            <a:avLst/>
          </a:prstGeom>
        </p:spPr>
        <p:txBody>
          <a:bodyPr wrap="square">
            <a:spAutoFit/>
          </a:bodyPr>
          <a:lstStyle/>
          <a:p>
            <a:pPr algn="just">
              <a:lnSpc>
                <a:spcPct val="125000"/>
              </a:lnSpc>
            </a:pPr>
            <a:r>
              <a:rPr lang="zh-CN" altLang="en-US" sz="2800" dirty="0" smtClean="0">
                <a:latin typeface="Times New Roman" panose="02020603050405020304" pitchFamily="18" charset="0"/>
                <a:cs typeface="Times New Roman" panose="02020603050405020304" pitchFamily="18" charset="0"/>
              </a:rPr>
              <a:t>由切比雪夫不等式可看出：</a:t>
            </a:r>
            <a:endParaRPr lang="en-US" altLang="zh-CN" sz="2800" dirty="0" smtClean="0">
              <a:latin typeface="Times New Roman" panose="02020603050405020304" pitchFamily="18" charset="0"/>
              <a:cs typeface="Times New Roman" panose="02020603050405020304" pitchFamily="18" charset="0"/>
            </a:endParaRPr>
          </a:p>
          <a:p>
            <a:pPr marL="457200" indent="-457200" algn="just">
              <a:lnSpc>
                <a:spcPct val="125000"/>
              </a:lnSpc>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当误差</a:t>
            </a:r>
            <a:r>
              <a:rPr lang="zh-CN" altLang="en-US" sz="2800" i="1" dirty="0">
                <a:latin typeface="Times New Roman" panose="02020603050405020304" pitchFamily="18" charset="0"/>
                <a:cs typeface="Times New Roman" panose="02020603050405020304" pitchFamily="18" charset="0"/>
                <a:sym typeface="Arial" pitchFamily="34" charset="0"/>
              </a:rPr>
              <a:t>ε</a:t>
            </a:r>
            <a:r>
              <a:rPr lang="zh-CN" altLang="en-US" sz="2800" dirty="0">
                <a:latin typeface="Times New Roman" panose="02020603050405020304" pitchFamily="18" charset="0"/>
                <a:cs typeface="Times New Roman" panose="02020603050405020304" pitchFamily="18" charset="0"/>
                <a:sym typeface="Arial" pitchFamily="34" charset="0"/>
              </a:rPr>
              <a:t>取定时，随着</a:t>
            </a:r>
            <a:r>
              <a:rPr lang="zh-CN" altLang="en-US" sz="2800" dirty="0">
                <a:latin typeface="Times New Roman" panose="02020603050405020304" pitchFamily="18" charset="0"/>
                <a:cs typeface="Times New Roman" panose="02020603050405020304" pitchFamily="18" charset="0"/>
              </a:rPr>
              <a:t>方差</a:t>
            </a:r>
            <a:r>
              <a:rPr lang="zh-CN" altLang="en-US" sz="2800" i="1" dirty="0">
                <a:latin typeface="Times New Roman" panose="02020603050405020304" pitchFamily="18" charset="0"/>
                <a:cs typeface="Times New Roman" panose="02020603050405020304" pitchFamily="18" charset="0"/>
              </a:rPr>
              <a:t>D</a:t>
            </a:r>
            <a:r>
              <a:rPr lang="zh-CN" altLang="en-US" sz="2800" dirty="0">
                <a:latin typeface="Times New Roman" panose="02020603050405020304" pitchFamily="18" charset="0"/>
                <a:cs typeface="Times New Roman" panose="02020603050405020304" pitchFamily="18" charset="0"/>
              </a:rPr>
              <a:t>(</a:t>
            </a:r>
            <a:r>
              <a:rPr lang="zh-CN" altLang="en-US" sz="2800" i="1"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)减小，</a:t>
            </a:r>
            <a:r>
              <a:rPr lang="zh-CN" altLang="en-US" sz="2800" i="1"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围绕</a:t>
            </a:r>
            <a:r>
              <a:rPr lang="zh-CN" altLang="en-US" sz="2800" i="1" dirty="0">
                <a:latin typeface="Times New Roman" panose="02020603050405020304" pitchFamily="18" charset="0"/>
                <a:cs typeface="Times New Roman" panose="02020603050405020304" pitchFamily="18" charset="0"/>
              </a:rPr>
              <a:t>E</a:t>
            </a:r>
            <a:r>
              <a:rPr lang="zh-CN" altLang="en-US" sz="2800" dirty="0">
                <a:latin typeface="Times New Roman" panose="02020603050405020304" pitchFamily="18" charset="0"/>
                <a:cs typeface="Times New Roman" panose="02020603050405020304" pitchFamily="18" charset="0"/>
              </a:rPr>
              <a:t>(</a:t>
            </a:r>
            <a:r>
              <a:rPr lang="zh-CN" altLang="en-US" sz="2800" i="1"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)取值的概率增大</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marL="457200" indent="-457200" algn="just">
              <a:lnSpc>
                <a:spcPct val="125000"/>
              </a:lnSpc>
              <a:buFont typeface="Wingdings" panose="05000000000000000000" pitchFamily="2" charset="2"/>
              <a:buChar char="Ø"/>
            </a:pPr>
            <a:r>
              <a:rPr lang="zh-CN" altLang="en-US" sz="2800" dirty="0" smtClean="0">
                <a:latin typeface="Times New Roman" panose="02020603050405020304" pitchFamily="18" charset="0"/>
                <a:cs typeface="Times New Roman" panose="02020603050405020304" pitchFamily="18" charset="0"/>
              </a:rPr>
              <a:t>反之，</a:t>
            </a:r>
            <a:r>
              <a:rPr lang="zh-CN" altLang="en-US" sz="2800" dirty="0" smtClean="0">
                <a:latin typeface="Times New Roman" panose="02020603050405020304" pitchFamily="18" charset="0"/>
                <a:cs typeface="Times New Roman" panose="02020603050405020304" pitchFamily="18" charset="0"/>
                <a:sym typeface="Arial" pitchFamily="34" charset="0"/>
              </a:rPr>
              <a:t>随着</a:t>
            </a:r>
            <a:r>
              <a:rPr lang="zh-CN" altLang="en-US" sz="2800" dirty="0" smtClean="0">
                <a:latin typeface="Times New Roman" panose="02020603050405020304" pitchFamily="18" charset="0"/>
                <a:cs typeface="Times New Roman" panose="02020603050405020304" pitchFamily="18" charset="0"/>
              </a:rPr>
              <a:t>方差</a:t>
            </a:r>
            <a:r>
              <a:rPr lang="zh-CN" altLang="en-US" sz="2800" i="1" dirty="0" smtClean="0">
                <a:latin typeface="Times New Roman" panose="02020603050405020304" pitchFamily="18" charset="0"/>
                <a:cs typeface="Times New Roman" panose="02020603050405020304" pitchFamily="18" charset="0"/>
              </a:rPr>
              <a:t>D</a:t>
            </a:r>
            <a:r>
              <a:rPr lang="zh-CN" altLang="en-US" sz="2800" dirty="0" smtClean="0">
                <a:latin typeface="Times New Roman" panose="02020603050405020304" pitchFamily="18" charset="0"/>
                <a:cs typeface="Times New Roman" panose="02020603050405020304" pitchFamily="18" charset="0"/>
              </a:rPr>
              <a:t>(</a:t>
            </a:r>
            <a:r>
              <a:rPr lang="zh-CN" altLang="en-US" sz="2800" i="1" dirty="0" smtClean="0">
                <a:latin typeface="Times New Roman" panose="02020603050405020304" pitchFamily="18" charset="0"/>
                <a:cs typeface="Times New Roman" panose="02020603050405020304" pitchFamily="18" charset="0"/>
              </a:rPr>
              <a:t>X</a:t>
            </a:r>
            <a:r>
              <a:rPr lang="zh-CN" altLang="en-US" sz="2800" dirty="0" smtClean="0">
                <a:latin typeface="Times New Roman" panose="02020603050405020304" pitchFamily="18" charset="0"/>
                <a:cs typeface="Times New Roman" panose="02020603050405020304" pitchFamily="18" charset="0"/>
              </a:rPr>
              <a:t>)增大，</a:t>
            </a:r>
            <a:r>
              <a:rPr lang="zh-CN" altLang="en-US" sz="2800" i="1" dirty="0" smtClean="0">
                <a:latin typeface="Times New Roman" panose="02020603050405020304" pitchFamily="18" charset="0"/>
                <a:cs typeface="Times New Roman" panose="02020603050405020304" pitchFamily="18" charset="0"/>
              </a:rPr>
              <a:t>X</a:t>
            </a:r>
            <a:r>
              <a:rPr lang="zh-CN" altLang="en-US" sz="2800" dirty="0" smtClean="0">
                <a:latin typeface="Times New Roman" panose="02020603050405020304" pitchFamily="18" charset="0"/>
                <a:cs typeface="Times New Roman" panose="02020603050405020304" pitchFamily="18" charset="0"/>
              </a:rPr>
              <a:t>围绕</a:t>
            </a:r>
            <a:r>
              <a:rPr lang="zh-CN" altLang="en-US" sz="2800" i="1" dirty="0" smtClean="0">
                <a:latin typeface="Times New Roman" panose="02020603050405020304" pitchFamily="18" charset="0"/>
                <a:cs typeface="Times New Roman" panose="02020603050405020304" pitchFamily="18" charset="0"/>
              </a:rPr>
              <a:t>E</a:t>
            </a:r>
            <a:r>
              <a:rPr lang="zh-CN" altLang="en-US" sz="2800" dirty="0" smtClean="0">
                <a:latin typeface="Times New Roman" panose="02020603050405020304" pitchFamily="18" charset="0"/>
                <a:cs typeface="Times New Roman" panose="02020603050405020304" pitchFamily="18" charset="0"/>
              </a:rPr>
              <a:t>(</a:t>
            </a:r>
            <a:r>
              <a:rPr lang="zh-CN" altLang="en-US" sz="2800" i="1" dirty="0" smtClean="0">
                <a:latin typeface="Times New Roman" panose="02020603050405020304" pitchFamily="18" charset="0"/>
                <a:cs typeface="Times New Roman" panose="02020603050405020304" pitchFamily="18" charset="0"/>
              </a:rPr>
              <a:t>X</a:t>
            </a:r>
            <a:r>
              <a:rPr lang="zh-CN" altLang="en-US" sz="2800" dirty="0" smtClean="0">
                <a:latin typeface="Times New Roman" panose="02020603050405020304" pitchFamily="18" charset="0"/>
                <a:cs typeface="Times New Roman" panose="02020603050405020304" pitchFamily="18" charset="0"/>
              </a:rPr>
              <a:t>)取值的概率减少。</a:t>
            </a:r>
            <a:br>
              <a:rPr lang="zh-CN" altLang="en-US" sz="2800" dirty="0" smtClean="0">
                <a:latin typeface="Times New Roman" panose="02020603050405020304" pitchFamily="18" charset="0"/>
                <a:cs typeface="Times New Roman" panose="02020603050405020304" pitchFamily="18" charset="0"/>
              </a:rPr>
            </a:br>
            <a:r>
              <a:rPr lang="zh-CN" altLang="en-US" sz="2800" dirty="0" smtClean="0">
                <a:latin typeface="Times New Roman" panose="02020603050405020304" pitchFamily="18" charset="0"/>
                <a:cs typeface="Times New Roman" panose="02020603050405020304" pitchFamily="18" charset="0"/>
              </a:rPr>
              <a:t>进一步说明</a:t>
            </a:r>
            <a:r>
              <a:rPr lang="zh-CN" altLang="en-US" sz="2800" dirty="0" smtClean="0">
                <a:solidFill>
                  <a:srgbClr val="0000FF"/>
                </a:solidFill>
                <a:latin typeface="Times New Roman" panose="02020603050405020304" pitchFamily="18" charset="0"/>
                <a:cs typeface="Times New Roman" panose="02020603050405020304" pitchFamily="18" charset="0"/>
              </a:rPr>
              <a:t>方差</a:t>
            </a:r>
            <a:r>
              <a:rPr lang="zh-CN" altLang="en-US" sz="2800" i="1" dirty="0" smtClean="0">
                <a:solidFill>
                  <a:srgbClr val="0000FF"/>
                </a:solidFill>
                <a:latin typeface="Times New Roman" panose="02020603050405020304" pitchFamily="18" charset="0"/>
                <a:cs typeface="Times New Roman" panose="02020603050405020304" pitchFamily="18" charset="0"/>
              </a:rPr>
              <a:t>D</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zh-CN" altLang="en-US" sz="2800" i="1" dirty="0" smtClean="0">
                <a:solidFill>
                  <a:srgbClr val="0000FF"/>
                </a:solidFill>
                <a:latin typeface="Times New Roman" panose="02020603050405020304" pitchFamily="18" charset="0"/>
                <a:cs typeface="Times New Roman" panose="02020603050405020304" pitchFamily="18" charset="0"/>
              </a:rPr>
              <a:t>X</a:t>
            </a:r>
            <a:r>
              <a:rPr lang="zh-CN" altLang="en-US" sz="2800" dirty="0" smtClean="0">
                <a:solidFill>
                  <a:srgbClr val="0000FF"/>
                </a:solidFill>
                <a:latin typeface="Times New Roman" panose="02020603050405020304" pitchFamily="18" charset="0"/>
                <a:cs typeface="Times New Roman" panose="02020603050405020304" pitchFamily="18" charset="0"/>
              </a:rPr>
              <a:t>)能描述</a:t>
            </a:r>
            <a:r>
              <a:rPr lang="zh-CN" altLang="en-US" sz="2800" i="1" dirty="0" smtClean="0">
                <a:solidFill>
                  <a:srgbClr val="0000FF"/>
                </a:solidFill>
                <a:latin typeface="Times New Roman" panose="02020603050405020304" pitchFamily="18" charset="0"/>
                <a:cs typeface="Times New Roman" panose="02020603050405020304" pitchFamily="18" charset="0"/>
              </a:rPr>
              <a:t>X</a:t>
            </a:r>
            <a:r>
              <a:rPr lang="zh-CN" altLang="en-US" sz="2800" dirty="0" smtClean="0">
                <a:solidFill>
                  <a:srgbClr val="0000FF"/>
                </a:solidFill>
                <a:latin typeface="Times New Roman" panose="02020603050405020304" pitchFamily="18" charset="0"/>
                <a:cs typeface="Times New Roman" panose="02020603050405020304" pitchFamily="18" charset="0"/>
              </a:rPr>
              <a:t>对其均值</a:t>
            </a:r>
            <a:r>
              <a:rPr lang="zh-CN" altLang="en-US" sz="2800" i="1" dirty="0" smtClean="0">
                <a:solidFill>
                  <a:srgbClr val="0000FF"/>
                </a:solidFill>
                <a:latin typeface="Times New Roman" panose="02020603050405020304" pitchFamily="18" charset="0"/>
                <a:cs typeface="Times New Roman" panose="02020603050405020304" pitchFamily="18" charset="0"/>
              </a:rPr>
              <a:t>E</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zh-CN" altLang="en-US" sz="2800" i="1" dirty="0" smtClean="0">
                <a:solidFill>
                  <a:srgbClr val="0000FF"/>
                </a:solidFill>
                <a:latin typeface="Times New Roman" panose="02020603050405020304" pitchFamily="18" charset="0"/>
                <a:cs typeface="Times New Roman" panose="02020603050405020304" pitchFamily="18" charset="0"/>
              </a:rPr>
              <a:t>X</a:t>
            </a:r>
            <a:r>
              <a:rPr lang="zh-CN" altLang="en-US" sz="2800" dirty="0" smtClean="0">
                <a:solidFill>
                  <a:srgbClr val="0000FF"/>
                </a:solidFill>
                <a:latin typeface="Times New Roman" panose="02020603050405020304" pitchFamily="18" charset="0"/>
                <a:cs typeface="Times New Roman" panose="02020603050405020304" pitchFamily="18" charset="0"/>
              </a:rPr>
              <a:t>)的偏离程度</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3" name="Object 6"/>
          <p:cNvGraphicFramePr>
            <a:graphicFrameLocks noChangeAspect="1"/>
          </p:cNvGraphicFramePr>
          <p:nvPr>
            <p:extLst>
              <p:ext uri="{D42A27DB-BD31-4B8C-83A1-F6EECF244321}">
                <p14:modId xmlns:p14="http://schemas.microsoft.com/office/powerpoint/2010/main" val="620979274"/>
              </p:ext>
            </p:extLst>
          </p:nvPr>
        </p:nvGraphicFramePr>
        <p:xfrm>
          <a:off x="2320825" y="41672"/>
          <a:ext cx="4419600" cy="939800"/>
        </p:xfrm>
        <a:graphic>
          <a:graphicData uri="http://schemas.openxmlformats.org/presentationml/2006/ole">
            <mc:AlternateContent xmlns:mc="http://schemas.openxmlformats.org/markup-compatibility/2006">
              <mc:Choice xmlns:v="urn:schemas-microsoft-com:vml" Requires="v">
                <p:oleObj spid="_x0000_s46134" name="Equation" r:id="rId3" imgW="4389120" imgH="906852" progId="Equation.3">
                  <p:embed/>
                </p:oleObj>
              </mc:Choice>
              <mc:Fallback>
                <p:oleObj name="Equation" r:id="rId3" imgW="4389120" imgH="906852" progId="Equation.3">
                  <p:embed/>
                  <p:pic>
                    <p:nvPicPr>
                      <p:cNvPr id="19559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0825" y="41672"/>
                        <a:ext cx="4419600" cy="9398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8"/>
          <p:cNvSpPr txBox="1">
            <a:spLocks noChangeArrowheads="1"/>
          </p:cNvSpPr>
          <p:nvPr/>
        </p:nvSpPr>
        <p:spPr bwMode="auto">
          <a:xfrm>
            <a:off x="1528663" y="1197198"/>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a:latin typeface="Times New Roman" pitchFamily="18" charset="0"/>
                <a:ea typeface="楷体_GB2312" pitchFamily="49" charset="-122"/>
              </a:rPr>
              <a:t>或</a:t>
            </a:r>
          </a:p>
        </p:txBody>
      </p:sp>
      <p:graphicFrame>
        <p:nvGraphicFramePr>
          <p:cNvPr id="5" name="Object 9"/>
          <p:cNvGraphicFramePr>
            <a:graphicFrameLocks noChangeAspect="1"/>
          </p:cNvGraphicFramePr>
          <p:nvPr>
            <p:extLst>
              <p:ext uri="{D42A27DB-BD31-4B8C-83A1-F6EECF244321}">
                <p14:modId xmlns:p14="http://schemas.microsoft.com/office/powerpoint/2010/main" val="2155856224"/>
              </p:ext>
            </p:extLst>
          </p:nvPr>
        </p:nvGraphicFramePr>
        <p:xfrm>
          <a:off x="2249388" y="1052736"/>
          <a:ext cx="4914900" cy="939800"/>
        </p:xfrm>
        <a:graphic>
          <a:graphicData uri="http://schemas.openxmlformats.org/presentationml/2006/ole">
            <mc:AlternateContent xmlns:mc="http://schemas.openxmlformats.org/markup-compatibility/2006">
              <mc:Choice xmlns:v="urn:schemas-microsoft-com:vml" Requires="v">
                <p:oleObj spid="_x0000_s46135" name="Equation" r:id="rId5" imgW="4884408" imgH="906852" progId="Equation.3">
                  <p:embed/>
                </p:oleObj>
              </mc:Choice>
              <mc:Fallback>
                <p:oleObj name="Equation" r:id="rId5" imgW="4884408" imgH="906852" progId="Equation.3">
                  <p:embed/>
                  <p:pic>
                    <p:nvPicPr>
                      <p:cNvPr id="19559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9388" y="1052736"/>
                        <a:ext cx="4914900" cy="9398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5515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 calcmode="lin" valueType="num">
                                      <p:cBhvr additive="base">
                                        <p:cTn id="2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 calcmode="lin" valueType="num">
                                      <p:cBhvr additive="base">
                                        <p:cTn id="2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p:cNvSpPr txBox="1">
            <a:spLocks noChangeArrowheads="1"/>
          </p:cNvSpPr>
          <p:nvPr/>
        </p:nvSpPr>
        <p:spPr bwMode="auto">
          <a:xfrm>
            <a:off x="745419" y="79223"/>
            <a:ext cx="7992888" cy="245605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just" eaLnBrk="1" hangingPunct="1">
              <a:lnSpc>
                <a:spcPct val="120000"/>
              </a:lnSpc>
              <a:spcBef>
                <a:spcPct val="50000"/>
              </a:spcBef>
            </a:pPr>
            <a:r>
              <a:rPr kumimoji="1" lang="zh-CN" altLang="en-US" sz="3200" b="1" dirty="0" smtClean="0">
                <a:latin typeface="Times New Roman" pitchFamily="18" charset="0"/>
              </a:rPr>
              <a:t>已知</a:t>
            </a:r>
            <a:r>
              <a:rPr kumimoji="1" lang="zh-CN" altLang="en-US" sz="3200" b="1" dirty="0">
                <a:latin typeface="Times New Roman" pitchFamily="18" charset="0"/>
              </a:rPr>
              <a:t>正常男性成人血液中，每一毫升白细胞数平均是</a:t>
            </a:r>
            <a:r>
              <a:rPr kumimoji="1" lang="en-US" altLang="zh-CN" sz="3200" b="1" dirty="0">
                <a:latin typeface="Times New Roman" pitchFamily="18" charset="0"/>
              </a:rPr>
              <a:t>7300</a:t>
            </a:r>
            <a:r>
              <a:rPr kumimoji="1" lang="zh-CN" altLang="en-US" sz="3200" b="1" dirty="0">
                <a:latin typeface="Times New Roman" pitchFamily="18" charset="0"/>
              </a:rPr>
              <a:t>，均方差是</a:t>
            </a:r>
            <a:r>
              <a:rPr kumimoji="1" lang="en-US" altLang="zh-CN" sz="3200" b="1" dirty="0" smtClean="0">
                <a:latin typeface="Times New Roman" pitchFamily="18" charset="0"/>
              </a:rPr>
              <a:t>700. </a:t>
            </a:r>
            <a:r>
              <a:rPr kumimoji="1" lang="zh-CN" altLang="en-US" sz="3200" b="1" dirty="0">
                <a:latin typeface="Times New Roman" pitchFamily="18" charset="0"/>
              </a:rPr>
              <a:t>利用切比雪夫不等式估计每毫升白细胞数在</a:t>
            </a:r>
            <a:r>
              <a:rPr kumimoji="1" lang="en-US" altLang="zh-CN" sz="3200" b="1" dirty="0">
                <a:latin typeface="Times New Roman" pitchFamily="18" charset="0"/>
              </a:rPr>
              <a:t>5200~9400</a:t>
            </a:r>
            <a:r>
              <a:rPr kumimoji="1" lang="zh-CN" altLang="en-US" sz="3200" b="1" dirty="0">
                <a:latin typeface="Times New Roman" pitchFamily="18" charset="0"/>
              </a:rPr>
              <a:t>之间的概率 </a:t>
            </a:r>
            <a:r>
              <a:rPr kumimoji="1" lang="en-US" altLang="zh-CN" sz="3200" b="1" dirty="0">
                <a:latin typeface="Times New Roman" pitchFamily="18" charset="0"/>
              </a:rPr>
              <a:t>.</a:t>
            </a:r>
          </a:p>
        </p:txBody>
      </p:sp>
      <p:sp>
        <p:nvSpPr>
          <p:cNvPr id="215043" name="Rectangle 3"/>
          <p:cNvSpPr>
            <a:spLocks noChangeArrowheads="1"/>
          </p:cNvSpPr>
          <p:nvPr/>
        </p:nvSpPr>
        <p:spPr bwMode="auto">
          <a:xfrm>
            <a:off x="1187450" y="3282156"/>
            <a:ext cx="4943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b="1">
                <a:latin typeface="Times New Roman" pitchFamily="18" charset="0"/>
              </a:rPr>
              <a:t>解：设每毫升白细胞数为</a:t>
            </a:r>
            <a:r>
              <a:rPr kumimoji="1" lang="en-US" altLang="zh-CN" sz="3200" b="1" i="1">
                <a:latin typeface="Times New Roman" pitchFamily="18" charset="0"/>
              </a:rPr>
              <a:t>X</a:t>
            </a:r>
            <a:endParaRPr kumimoji="1" lang="en-US" altLang="zh-CN" sz="3200" b="1">
              <a:latin typeface="Times New Roman" pitchFamily="18" charset="0"/>
            </a:endParaRPr>
          </a:p>
        </p:txBody>
      </p:sp>
      <p:sp>
        <p:nvSpPr>
          <p:cNvPr id="215044" name="Rectangle 4"/>
          <p:cNvSpPr>
            <a:spLocks noChangeArrowheads="1"/>
          </p:cNvSpPr>
          <p:nvPr/>
        </p:nvSpPr>
        <p:spPr bwMode="auto">
          <a:xfrm>
            <a:off x="1829449" y="4143088"/>
            <a:ext cx="57422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b="1" dirty="0">
                <a:latin typeface="Times New Roman" pitchFamily="18" charset="0"/>
              </a:rPr>
              <a:t>依题意，</a:t>
            </a:r>
            <a:r>
              <a:rPr kumimoji="1" lang="en-US" altLang="zh-CN" sz="3200" b="1" i="1" dirty="0">
                <a:latin typeface="Times New Roman" pitchFamily="18" charset="0"/>
              </a:rPr>
              <a:t>E</a:t>
            </a:r>
            <a:r>
              <a:rPr kumimoji="1" lang="en-US" altLang="zh-CN" sz="3200" b="1" dirty="0">
                <a:latin typeface="Times New Roman" pitchFamily="18" charset="0"/>
              </a:rPr>
              <a:t>(</a:t>
            </a:r>
            <a:r>
              <a:rPr kumimoji="1" lang="en-US" altLang="zh-CN" sz="3200" b="1" i="1" dirty="0">
                <a:latin typeface="Times New Roman" pitchFamily="18" charset="0"/>
              </a:rPr>
              <a:t>X</a:t>
            </a:r>
            <a:r>
              <a:rPr kumimoji="1" lang="en-US" altLang="zh-CN" sz="3200" b="1" dirty="0">
                <a:latin typeface="Times New Roman" pitchFamily="18" charset="0"/>
              </a:rPr>
              <a:t>)=7300</a:t>
            </a:r>
            <a:r>
              <a:rPr kumimoji="1" lang="en-US" altLang="zh-CN" sz="3200" b="1" dirty="0" smtClean="0">
                <a:latin typeface="Times New Roman" pitchFamily="18" charset="0"/>
              </a:rPr>
              <a:t>, </a:t>
            </a:r>
            <a:r>
              <a:rPr kumimoji="1" lang="en-US" altLang="zh-CN" sz="3200" b="1" i="1" dirty="0" smtClean="0">
                <a:latin typeface="Times New Roman" pitchFamily="18" charset="0"/>
              </a:rPr>
              <a:t>D</a:t>
            </a:r>
            <a:r>
              <a:rPr kumimoji="1" lang="en-US" altLang="zh-CN" sz="3200" b="1" dirty="0" smtClean="0">
                <a:latin typeface="Times New Roman" pitchFamily="18" charset="0"/>
              </a:rPr>
              <a:t>(</a:t>
            </a:r>
            <a:r>
              <a:rPr kumimoji="1" lang="en-US" altLang="zh-CN" sz="3200" b="1" i="1" dirty="0" smtClean="0">
                <a:latin typeface="Times New Roman" pitchFamily="18" charset="0"/>
              </a:rPr>
              <a:t>X</a:t>
            </a:r>
            <a:r>
              <a:rPr kumimoji="1" lang="en-US" altLang="zh-CN" sz="3200" b="1" dirty="0">
                <a:latin typeface="Times New Roman" pitchFamily="18" charset="0"/>
              </a:rPr>
              <a:t>)=700</a:t>
            </a:r>
            <a:r>
              <a:rPr kumimoji="1" lang="en-US" altLang="zh-CN" sz="3200" b="1" baseline="30000" dirty="0">
                <a:latin typeface="Times New Roman" pitchFamily="18" charset="0"/>
              </a:rPr>
              <a:t>2</a:t>
            </a:r>
            <a:endParaRPr kumimoji="1" lang="en-US" altLang="zh-CN" sz="3200" b="1" dirty="0">
              <a:latin typeface="Times New Roman" pitchFamily="18" charset="0"/>
            </a:endParaRPr>
          </a:p>
        </p:txBody>
      </p:sp>
      <p:grpSp>
        <p:nvGrpSpPr>
          <p:cNvPr id="2" name="Group 5"/>
          <p:cNvGrpSpPr>
            <a:grpSpLocks/>
          </p:cNvGrpSpPr>
          <p:nvPr/>
        </p:nvGrpSpPr>
        <p:grpSpPr bwMode="auto">
          <a:xfrm>
            <a:off x="1908175" y="5153819"/>
            <a:ext cx="6248400" cy="579437"/>
            <a:chOff x="384" y="2750"/>
            <a:chExt cx="3936" cy="365"/>
          </a:xfrm>
        </p:grpSpPr>
        <p:graphicFrame>
          <p:nvGraphicFramePr>
            <p:cNvPr id="6151" name="Object 6"/>
            <p:cNvGraphicFramePr>
              <a:graphicFrameLocks noChangeAspect="1"/>
            </p:cNvGraphicFramePr>
            <p:nvPr/>
          </p:nvGraphicFramePr>
          <p:xfrm>
            <a:off x="2112" y="2784"/>
            <a:ext cx="241" cy="289"/>
          </p:xfrm>
          <a:graphic>
            <a:graphicData uri="http://schemas.openxmlformats.org/presentationml/2006/ole">
              <mc:AlternateContent xmlns:mc="http://schemas.openxmlformats.org/markup-compatibility/2006">
                <mc:Choice xmlns:v="urn:schemas-microsoft-com:vml" Requires="v">
                  <p:oleObj spid="_x0000_s6322" name="公式" r:id="rId4" imgW="99144" imgH="121848" progId="Equation.3">
                    <p:embed/>
                  </p:oleObj>
                </mc:Choice>
                <mc:Fallback>
                  <p:oleObj name="公式" r:id="rId4" imgW="99144" imgH="121848"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 y="2784"/>
                          <a:ext cx="24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2" name="Rectangle 7"/>
            <p:cNvSpPr>
              <a:spLocks noChangeArrowheads="1"/>
            </p:cNvSpPr>
            <p:nvPr/>
          </p:nvSpPr>
          <p:spPr bwMode="auto">
            <a:xfrm>
              <a:off x="384" y="2750"/>
              <a:ext cx="39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b="1">
                  <a:latin typeface="Times New Roman" pitchFamily="18" charset="0"/>
                </a:rPr>
                <a:t>所求为 </a:t>
              </a:r>
              <a:r>
                <a:rPr kumimoji="1" lang="zh-CN" altLang="en-US" sz="3200" b="1" i="1">
                  <a:latin typeface="Times New Roman" pitchFamily="18" charset="0"/>
                </a:rPr>
                <a:t> </a:t>
              </a:r>
              <a:r>
                <a:rPr kumimoji="1" lang="en-US" altLang="zh-CN" sz="3200" b="1" i="1">
                  <a:latin typeface="Times New Roman" pitchFamily="18" charset="0"/>
                </a:rPr>
                <a:t>P</a:t>
              </a:r>
              <a:r>
                <a:rPr kumimoji="1" lang="en-US" altLang="zh-CN" sz="3200" b="1">
                  <a:latin typeface="Times New Roman" pitchFamily="18" charset="0"/>
                </a:rPr>
                <a:t>(5200     </a:t>
              </a:r>
              <a:r>
                <a:rPr kumimoji="1" lang="en-US" altLang="zh-CN" sz="3200" b="1" i="1">
                  <a:latin typeface="Times New Roman" pitchFamily="18" charset="0"/>
                </a:rPr>
                <a:t>X</a:t>
              </a:r>
              <a:r>
                <a:rPr kumimoji="1" lang="en-US" altLang="zh-CN" sz="3200" b="1">
                  <a:latin typeface="Times New Roman" pitchFamily="18" charset="0"/>
                </a:rPr>
                <a:t>     9400)</a:t>
              </a:r>
            </a:p>
          </p:txBody>
        </p:sp>
        <p:graphicFrame>
          <p:nvGraphicFramePr>
            <p:cNvPr id="6153" name="Object 8"/>
            <p:cNvGraphicFramePr>
              <a:graphicFrameLocks noChangeAspect="1"/>
            </p:cNvGraphicFramePr>
            <p:nvPr/>
          </p:nvGraphicFramePr>
          <p:xfrm>
            <a:off x="2639" y="2784"/>
            <a:ext cx="241" cy="289"/>
          </p:xfrm>
          <a:graphic>
            <a:graphicData uri="http://schemas.openxmlformats.org/presentationml/2006/ole">
              <mc:AlternateContent xmlns:mc="http://schemas.openxmlformats.org/markup-compatibility/2006">
                <mc:Choice xmlns:v="urn:schemas-microsoft-com:vml" Requires="v">
                  <p:oleObj spid="_x0000_s6323" name="公式" r:id="rId6" imgW="99144" imgH="121848" progId="Equation.3">
                    <p:embed/>
                  </p:oleObj>
                </mc:Choice>
                <mc:Fallback>
                  <p:oleObj name="公式" r:id="rId6" imgW="99144" imgH="121848"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9" y="2784"/>
                          <a:ext cx="24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049" name="Rectangle 9"/>
          <p:cNvSpPr>
            <a:spLocks noChangeArrowheads="1"/>
          </p:cNvSpPr>
          <p:nvPr/>
        </p:nvSpPr>
        <p:spPr bwMode="auto">
          <a:xfrm>
            <a:off x="468313" y="2637631"/>
            <a:ext cx="854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lang="zh-CN" altLang="en-US" sz="2400"/>
              <a:t>标准差</a:t>
            </a:r>
            <a:r>
              <a:rPr lang="en-US" altLang="zh-CN" sz="2400"/>
              <a:t>(Standard Deviation) </a:t>
            </a:r>
            <a:r>
              <a:rPr lang="zh-CN" altLang="en-US" sz="2400"/>
              <a:t>，也称均方差</a:t>
            </a:r>
            <a:r>
              <a:rPr lang="en-US" altLang="zh-CN" sz="2400"/>
              <a:t>(mean square error)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49"/>
                                        </p:tgtEl>
                                        <p:attrNameLst>
                                          <p:attrName>style.visibility</p:attrName>
                                        </p:attrNameLst>
                                      </p:cBhvr>
                                      <p:to>
                                        <p:strVal val="visible"/>
                                      </p:to>
                                    </p:set>
                                    <p:animEffect transition="in" filter="wipe(left)">
                                      <p:cBhvr>
                                        <p:cTn id="7" dur="500"/>
                                        <p:tgtEl>
                                          <p:spTgt spid="2150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43"/>
                                        </p:tgtEl>
                                        <p:attrNameLst>
                                          <p:attrName>style.visibility</p:attrName>
                                        </p:attrNameLst>
                                      </p:cBhvr>
                                      <p:to>
                                        <p:strVal val="visible"/>
                                      </p:to>
                                    </p:set>
                                    <p:animEffect transition="in" filter="wipe(left)">
                                      <p:cBhvr>
                                        <p:cTn id="12" dur="500"/>
                                        <p:tgtEl>
                                          <p:spTgt spid="2150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44"/>
                                        </p:tgtEl>
                                        <p:attrNameLst>
                                          <p:attrName>style.visibility</p:attrName>
                                        </p:attrNameLst>
                                      </p:cBhvr>
                                      <p:to>
                                        <p:strVal val="visible"/>
                                      </p:to>
                                    </p:set>
                                    <p:animEffect transition="in" filter="wipe(left)">
                                      <p:cBhvr>
                                        <p:cTn id="17" dur="500"/>
                                        <p:tgtEl>
                                          <p:spTgt spid="2150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autoUpdateAnimBg="0"/>
      <p:bldP spid="215044" grpId="0" autoUpdateAnimBg="0"/>
      <p:bldP spid="2150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36502" y="58638"/>
            <a:ext cx="6248400" cy="579438"/>
            <a:chOff x="528" y="384"/>
            <a:chExt cx="3936" cy="365"/>
          </a:xfrm>
        </p:grpSpPr>
        <p:graphicFrame>
          <p:nvGraphicFramePr>
            <p:cNvPr id="7190" name="Object 3"/>
            <p:cNvGraphicFramePr>
              <a:graphicFrameLocks noChangeAspect="1"/>
            </p:cNvGraphicFramePr>
            <p:nvPr/>
          </p:nvGraphicFramePr>
          <p:xfrm>
            <a:off x="1488" y="431"/>
            <a:ext cx="241" cy="289"/>
          </p:xfrm>
          <a:graphic>
            <a:graphicData uri="http://schemas.openxmlformats.org/presentationml/2006/ole">
              <mc:AlternateContent xmlns:mc="http://schemas.openxmlformats.org/markup-compatibility/2006">
                <mc:Choice xmlns:v="urn:schemas-microsoft-com:vml" Requires="v">
                  <p:oleObj spid="_x0000_s8117" name="公式" r:id="rId3" imgW="99144" imgH="121848" progId="Equation.3">
                    <p:embed/>
                  </p:oleObj>
                </mc:Choice>
                <mc:Fallback>
                  <p:oleObj name="公式" r:id="rId3" imgW="99144" imgH="12184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431"/>
                          <a:ext cx="24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1" name="Rectangle 4"/>
            <p:cNvSpPr>
              <a:spLocks noChangeArrowheads="1"/>
            </p:cNvSpPr>
            <p:nvPr/>
          </p:nvSpPr>
          <p:spPr bwMode="auto">
            <a:xfrm>
              <a:off x="528" y="384"/>
              <a:ext cx="39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b="1">
                  <a:latin typeface="Times New Roman" pitchFamily="18" charset="0"/>
                </a:rPr>
                <a:t>  P(5200     </a:t>
              </a:r>
              <a:r>
                <a:rPr kumimoji="1" lang="en-US" altLang="zh-CN" sz="3200" b="1" i="1">
                  <a:latin typeface="Times New Roman" pitchFamily="18" charset="0"/>
                </a:rPr>
                <a:t>X</a:t>
              </a:r>
              <a:r>
                <a:rPr kumimoji="1" lang="en-US" altLang="zh-CN" sz="3200" b="1">
                  <a:latin typeface="Times New Roman" pitchFamily="18" charset="0"/>
                </a:rPr>
                <a:t>     9400)</a:t>
              </a:r>
            </a:p>
          </p:txBody>
        </p:sp>
        <p:graphicFrame>
          <p:nvGraphicFramePr>
            <p:cNvPr id="7192" name="Object 5"/>
            <p:cNvGraphicFramePr>
              <a:graphicFrameLocks noChangeAspect="1"/>
            </p:cNvGraphicFramePr>
            <p:nvPr/>
          </p:nvGraphicFramePr>
          <p:xfrm>
            <a:off x="2016" y="432"/>
            <a:ext cx="241" cy="289"/>
          </p:xfrm>
          <a:graphic>
            <a:graphicData uri="http://schemas.openxmlformats.org/presentationml/2006/ole">
              <mc:AlternateContent xmlns:mc="http://schemas.openxmlformats.org/markup-compatibility/2006">
                <mc:Choice xmlns:v="urn:schemas-microsoft-com:vml" Requires="v">
                  <p:oleObj spid="_x0000_s8118" name="公式" r:id="rId5" imgW="99144" imgH="121848" progId="Equation.3">
                    <p:embed/>
                  </p:oleObj>
                </mc:Choice>
                <mc:Fallback>
                  <p:oleObj name="公式" r:id="rId5" imgW="99144" imgH="121848"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6" y="432"/>
                          <a:ext cx="24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6"/>
          <p:cNvGrpSpPr>
            <a:grpSpLocks/>
          </p:cNvGrpSpPr>
          <p:nvPr/>
        </p:nvGrpSpPr>
        <p:grpSpPr bwMode="auto">
          <a:xfrm>
            <a:off x="1231702" y="668238"/>
            <a:ext cx="7696200" cy="579438"/>
            <a:chOff x="288" y="720"/>
            <a:chExt cx="4848" cy="365"/>
          </a:xfrm>
        </p:grpSpPr>
        <p:graphicFrame>
          <p:nvGraphicFramePr>
            <p:cNvPr id="7187" name="Object 7"/>
            <p:cNvGraphicFramePr>
              <a:graphicFrameLocks noChangeAspect="1"/>
            </p:cNvGraphicFramePr>
            <p:nvPr/>
          </p:nvGraphicFramePr>
          <p:xfrm>
            <a:off x="1968" y="767"/>
            <a:ext cx="241" cy="289"/>
          </p:xfrm>
          <a:graphic>
            <a:graphicData uri="http://schemas.openxmlformats.org/presentationml/2006/ole">
              <mc:AlternateContent xmlns:mc="http://schemas.openxmlformats.org/markup-compatibility/2006">
                <mc:Choice xmlns:v="urn:schemas-microsoft-com:vml" Requires="v">
                  <p:oleObj spid="_x0000_s8119" name="公式" r:id="rId7" imgW="99144" imgH="121848" progId="Equation.3">
                    <p:embed/>
                  </p:oleObj>
                </mc:Choice>
                <mc:Fallback>
                  <p:oleObj name="公式" r:id="rId7" imgW="99144" imgH="121848"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8" y="767"/>
                          <a:ext cx="24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8" name="Rectangle 8"/>
            <p:cNvSpPr>
              <a:spLocks noChangeArrowheads="1"/>
            </p:cNvSpPr>
            <p:nvPr/>
          </p:nvSpPr>
          <p:spPr bwMode="auto">
            <a:xfrm>
              <a:off x="288" y="720"/>
              <a:ext cx="48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b="1">
                  <a:latin typeface="Times New Roman" pitchFamily="18" charset="0"/>
                </a:rPr>
                <a:t>  =</a:t>
              </a:r>
              <a:r>
                <a:rPr kumimoji="1" lang="en-US" altLang="zh-CN" sz="3200" b="1" i="1">
                  <a:latin typeface="Times New Roman" pitchFamily="18" charset="0"/>
                </a:rPr>
                <a:t>P</a:t>
              </a:r>
              <a:r>
                <a:rPr kumimoji="1" lang="en-US" altLang="zh-CN" sz="3200" b="1">
                  <a:latin typeface="Times New Roman" pitchFamily="18" charset="0"/>
                </a:rPr>
                <a:t>(5200-7300     </a:t>
              </a:r>
              <a:r>
                <a:rPr kumimoji="1" lang="en-US" altLang="zh-CN" sz="3200" b="1" i="1">
                  <a:latin typeface="Times New Roman" pitchFamily="18" charset="0"/>
                </a:rPr>
                <a:t>X</a:t>
              </a:r>
              <a:r>
                <a:rPr kumimoji="1" lang="en-US" altLang="zh-CN" sz="3200" b="1">
                  <a:latin typeface="Times New Roman" pitchFamily="18" charset="0"/>
                </a:rPr>
                <a:t>-7300     9400-7300)</a:t>
              </a:r>
            </a:p>
          </p:txBody>
        </p:sp>
        <p:graphicFrame>
          <p:nvGraphicFramePr>
            <p:cNvPr id="7189" name="Object 9"/>
            <p:cNvGraphicFramePr>
              <a:graphicFrameLocks noChangeAspect="1"/>
            </p:cNvGraphicFramePr>
            <p:nvPr/>
          </p:nvGraphicFramePr>
          <p:xfrm>
            <a:off x="3119" y="720"/>
            <a:ext cx="241" cy="289"/>
          </p:xfrm>
          <a:graphic>
            <a:graphicData uri="http://schemas.openxmlformats.org/presentationml/2006/ole">
              <mc:AlternateContent xmlns:mc="http://schemas.openxmlformats.org/markup-compatibility/2006">
                <mc:Choice xmlns:v="urn:schemas-microsoft-com:vml" Requires="v">
                  <p:oleObj spid="_x0000_s8120" name="公式" r:id="rId9" imgW="99144" imgH="121848" progId="Equation.3">
                    <p:embed/>
                  </p:oleObj>
                </mc:Choice>
                <mc:Fallback>
                  <p:oleObj name="公式" r:id="rId9" imgW="99144" imgH="121848"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9" y="720"/>
                          <a:ext cx="24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0"/>
          <p:cNvGrpSpPr>
            <a:grpSpLocks/>
          </p:cNvGrpSpPr>
          <p:nvPr/>
        </p:nvGrpSpPr>
        <p:grpSpPr bwMode="auto">
          <a:xfrm>
            <a:off x="1307902" y="1277838"/>
            <a:ext cx="6248400" cy="579438"/>
            <a:chOff x="288" y="1248"/>
            <a:chExt cx="3936" cy="365"/>
          </a:xfrm>
        </p:grpSpPr>
        <p:sp>
          <p:nvSpPr>
            <p:cNvPr id="7184" name="Rectangle 11"/>
            <p:cNvSpPr>
              <a:spLocks noChangeArrowheads="1"/>
            </p:cNvSpPr>
            <p:nvPr/>
          </p:nvSpPr>
          <p:spPr bwMode="auto">
            <a:xfrm>
              <a:off x="288" y="1248"/>
              <a:ext cx="39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b="1">
                  <a:latin typeface="Times New Roman" pitchFamily="18" charset="0"/>
                </a:rPr>
                <a:t> = </a:t>
              </a:r>
              <a:r>
                <a:rPr kumimoji="1" lang="en-US" altLang="zh-CN" sz="3200" b="1" i="1">
                  <a:latin typeface="Times New Roman" pitchFamily="18" charset="0"/>
                </a:rPr>
                <a:t>P</a:t>
              </a:r>
              <a:r>
                <a:rPr kumimoji="1" lang="en-US" altLang="zh-CN" sz="3200" b="1">
                  <a:latin typeface="Times New Roman" pitchFamily="18" charset="0"/>
                </a:rPr>
                <a:t>(-2100     </a:t>
              </a:r>
              <a:r>
                <a:rPr kumimoji="1" lang="en-US" altLang="zh-CN" sz="3200" b="1" i="1">
                  <a:latin typeface="Times New Roman" pitchFamily="18" charset="0"/>
                </a:rPr>
                <a:t>X</a:t>
              </a:r>
              <a:r>
                <a:rPr kumimoji="1" lang="en-US" altLang="zh-CN" sz="3200" b="1">
                  <a:latin typeface="Times New Roman" pitchFamily="18" charset="0"/>
                </a:rPr>
                <a:t>-</a:t>
              </a:r>
              <a:r>
                <a:rPr kumimoji="1" lang="en-US" altLang="zh-CN" sz="3200" b="1" i="1">
                  <a:latin typeface="Times New Roman" pitchFamily="18" charset="0"/>
                </a:rPr>
                <a:t>E</a:t>
              </a:r>
              <a:r>
                <a:rPr kumimoji="1" lang="en-US" altLang="zh-CN" sz="3200" b="1">
                  <a:latin typeface="Times New Roman" pitchFamily="18" charset="0"/>
                </a:rPr>
                <a:t>(</a:t>
              </a:r>
              <a:r>
                <a:rPr kumimoji="1" lang="en-US" altLang="zh-CN" sz="3200" b="1" i="1">
                  <a:latin typeface="Times New Roman" pitchFamily="18" charset="0"/>
                </a:rPr>
                <a:t>X</a:t>
              </a:r>
              <a:r>
                <a:rPr kumimoji="1" lang="en-US" altLang="zh-CN" sz="3200" b="1">
                  <a:latin typeface="Times New Roman" pitchFamily="18" charset="0"/>
                </a:rPr>
                <a:t>)     2100)</a:t>
              </a:r>
            </a:p>
          </p:txBody>
        </p:sp>
        <p:graphicFrame>
          <p:nvGraphicFramePr>
            <p:cNvPr id="7185" name="Object 12"/>
            <p:cNvGraphicFramePr>
              <a:graphicFrameLocks noChangeAspect="1"/>
            </p:cNvGraphicFramePr>
            <p:nvPr/>
          </p:nvGraphicFramePr>
          <p:xfrm>
            <a:off x="2639" y="1296"/>
            <a:ext cx="241" cy="289"/>
          </p:xfrm>
          <a:graphic>
            <a:graphicData uri="http://schemas.openxmlformats.org/presentationml/2006/ole">
              <mc:AlternateContent xmlns:mc="http://schemas.openxmlformats.org/markup-compatibility/2006">
                <mc:Choice xmlns:v="urn:schemas-microsoft-com:vml" Requires="v">
                  <p:oleObj spid="_x0000_s8121" name="公式" r:id="rId11" imgW="99144" imgH="121848" progId="Equation.3">
                    <p:embed/>
                  </p:oleObj>
                </mc:Choice>
                <mc:Fallback>
                  <p:oleObj name="公式" r:id="rId11" imgW="99144" imgH="121848"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39" y="1296"/>
                          <a:ext cx="24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6" name="Object 13"/>
            <p:cNvGraphicFramePr>
              <a:graphicFrameLocks noChangeAspect="1"/>
            </p:cNvGraphicFramePr>
            <p:nvPr/>
          </p:nvGraphicFramePr>
          <p:xfrm>
            <a:off x="1487" y="1295"/>
            <a:ext cx="241" cy="289"/>
          </p:xfrm>
          <a:graphic>
            <a:graphicData uri="http://schemas.openxmlformats.org/presentationml/2006/ole">
              <mc:AlternateContent xmlns:mc="http://schemas.openxmlformats.org/markup-compatibility/2006">
                <mc:Choice xmlns:v="urn:schemas-microsoft-com:vml" Requires="v">
                  <p:oleObj spid="_x0000_s8122" name="公式" r:id="rId13" imgW="99144" imgH="121848" progId="Equation.3">
                    <p:embed/>
                  </p:oleObj>
                </mc:Choice>
                <mc:Fallback>
                  <p:oleObj name="公式" r:id="rId13" imgW="99144" imgH="121848"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87" y="1295"/>
                          <a:ext cx="24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6078" name="Object 14"/>
          <p:cNvGraphicFramePr>
            <a:graphicFrameLocks noChangeAspect="1"/>
          </p:cNvGraphicFramePr>
          <p:nvPr>
            <p:extLst>
              <p:ext uri="{D42A27DB-BD31-4B8C-83A1-F6EECF244321}">
                <p14:modId xmlns:p14="http://schemas.microsoft.com/office/powerpoint/2010/main" val="516258235"/>
              </p:ext>
            </p:extLst>
          </p:nvPr>
        </p:nvGraphicFramePr>
        <p:xfrm>
          <a:off x="5184577" y="2984401"/>
          <a:ext cx="2173288" cy="1052512"/>
        </p:xfrm>
        <a:graphic>
          <a:graphicData uri="http://schemas.openxmlformats.org/presentationml/2006/ole">
            <mc:AlternateContent xmlns:mc="http://schemas.openxmlformats.org/markup-compatibility/2006">
              <mc:Choice xmlns:v="urn:schemas-microsoft-com:vml" Requires="v">
                <p:oleObj spid="_x0000_s8123" name="公式" r:id="rId15" imgW="830520" imgH="388620" progId="Equation.3">
                  <p:embed/>
                </p:oleObj>
              </mc:Choice>
              <mc:Fallback>
                <p:oleObj name="公式" r:id="rId15" imgW="830520" imgH="38862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84577" y="2984401"/>
                        <a:ext cx="2173288"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5"/>
          <p:cNvGrpSpPr>
            <a:grpSpLocks/>
          </p:cNvGrpSpPr>
          <p:nvPr/>
        </p:nvGrpSpPr>
        <p:grpSpPr bwMode="auto">
          <a:xfrm>
            <a:off x="1307902" y="1857276"/>
            <a:ext cx="4114800" cy="579437"/>
            <a:chOff x="384" y="1325"/>
            <a:chExt cx="2592" cy="365"/>
          </a:xfrm>
        </p:grpSpPr>
        <p:sp>
          <p:nvSpPr>
            <p:cNvPr id="7182" name="Rectangle 16"/>
            <p:cNvSpPr>
              <a:spLocks noChangeArrowheads="1"/>
            </p:cNvSpPr>
            <p:nvPr/>
          </p:nvSpPr>
          <p:spPr bwMode="auto">
            <a:xfrm>
              <a:off x="384" y="1325"/>
              <a:ext cx="25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b="1">
                  <a:latin typeface="Times New Roman" pitchFamily="18" charset="0"/>
                </a:rPr>
                <a:t> = </a:t>
              </a:r>
              <a:r>
                <a:rPr kumimoji="1" lang="en-US" altLang="zh-CN" sz="3200" b="1" i="1">
                  <a:latin typeface="Times New Roman" pitchFamily="18" charset="0"/>
                </a:rPr>
                <a:t>P</a:t>
              </a:r>
              <a:r>
                <a:rPr kumimoji="1" lang="en-US" altLang="zh-CN" sz="3200" b="1">
                  <a:latin typeface="Times New Roman" pitchFamily="18" charset="0"/>
                </a:rPr>
                <a:t>( |</a:t>
              </a:r>
              <a:r>
                <a:rPr kumimoji="1" lang="en-US" altLang="zh-CN" sz="3200" b="1" i="1">
                  <a:latin typeface="Times New Roman" pitchFamily="18" charset="0"/>
                </a:rPr>
                <a:t>X</a:t>
              </a:r>
              <a:r>
                <a:rPr kumimoji="1" lang="en-US" altLang="zh-CN" sz="3200" b="1">
                  <a:latin typeface="Times New Roman" pitchFamily="18" charset="0"/>
                </a:rPr>
                <a:t>-</a:t>
              </a:r>
              <a:r>
                <a:rPr kumimoji="1" lang="en-US" altLang="zh-CN" sz="3200" b="1" i="1">
                  <a:latin typeface="Times New Roman" pitchFamily="18" charset="0"/>
                </a:rPr>
                <a:t>E</a:t>
              </a:r>
              <a:r>
                <a:rPr kumimoji="1" lang="en-US" altLang="zh-CN" sz="3200" b="1">
                  <a:latin typeface="Times New Roman" pitchFamily="18" charset="0"/>
                </a:rPr>
                <a:t>(</a:t>
              </a:r>
              <a:r>
                <a:rPr kumimoji="1" lang="en-US" altLang="zh-CN" sz="3200" b="1" i="1">
                  <a:latin typeface="Times New Roman" pitchFamily="18" charset="0"/>
                </a:rPr>
                <a:t>X</a:t>
              </a:r>
              <a:r>
                <a:rPr kumimoji="1" lang="en-US" altLang="zh-CN" sz="3200" b="1">
                  <a:latin typeface="Times New Roman" pitchFamily="18" charset="0"/>
                </a:rPr>
                <a:t>)|     2100)</a:t>
              </a:r>
            </a:p>
          </p:txBody>
        </p:sp>
        <p:graphicFrame>
          <p:nvGraphicFramePr>
            <p:cNvPr id="7183" name="Object 17"/>
            <p:cNvGraphicFramePr>
              <a:graphicFrameLocks noChangeAspect="1"/>
            </p:cNvGraphicFramePr>
            <p:nvPr/>
          </p:nvGraphicFramePr>
          <p:xfrm>
            <a:off x="1968" y="1326"/>
            <a:ext cx="194" cy="354"/>
          </p:xfrm>
          <a:graphic>
            <a:graphicData uri="http://schemas.openxmlformats.org/presentationml/2006/ole">
              <mc:AlternateContent xmlns:mc="http://schemas.openxmlformats.org/markup-compatibility/2006">
                <mc:Choice xmlns:v="urn:schemas-microsoft-com:vml" Requires="v">
                  <p:oleObj spid="_x0000_s8124" name="公式" r:id="rId17" imgW="99144" imgH="121848" progId="Equation.3">
                    <p:embed/>
                  </p:oleObj>
                </mc:Choice>
                <mc:Fallback>
                  <p:oleObj name="公式" r:id="rId17" imgW="99144" imgH="121848"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68" y="1326"/>
                          <a:ext cx="194" cy="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6082" name="Rectangle 18"/>
          <p:cNvSpPr>
            <a:spLocks noChangeArrowheads="1"/>
          </p:cNvSpPr>
          <p:nvPr/>
        </p:nvSpPr>
        <p:spPr bwMode="auto">
          <a:xfrm>
            <a:off x="577652" y="2544663"/>
            <a:ext cx="3460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b="1">
                <a:latin typeface="Times New Roman" pitchFamily="18" charset="0"/>
              </a:rPr>
              <a:t>由切比雪夫不等式</a:t>
            </a:r>
          </a:p>
        </p:txBody>
      </p:sp>
      <p:grpSp>
        <p:nvGrpSpPr>
          <p:cNvPr id="6" name="Group 19"/>
          <p:cNvGrpSpPr>
            <a:grpSpLocks/>
          </p:cNvGrpSpPr>
          <p:nvPr/>
        </p:nvGrpSpPr>
        <p:grpSpPr bwMode="auto">
          <a:xfrm>
            <a:off x="1260277" y="3154263"/>
            <a:ext cx="6248400" cy="579438"/>
            <a:chOff x="432" y="2352"/>
            <a:chExt cx="3936" cy="365"/>
          </a:xfrm>
        </p:grpSpPr>
        <p:sp>
          <p:nvSpPr>
            <p:cNvPr id="7180" name="Rectangle 20"/>
            <p:cNvSpPr>
              <a:spLocks noChangeArrowheads="1"/>
            </p:cNvSpPr>
            <p:nvPr/>
          </p:nvSpPr>
          <p:spPr bwMode="auto">
            <a:xfrm>
              <a:off x="432" y="2352"/>
              <a:ext cx="39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b="1">
                  <a:latin typeface="Times New Roman" pitchFamily="18" charset="0"/>
                </a:rPr>
                <a:t>   </a:t>
              </a:r>
              <a:r>
                <a:rPr kumimoji="1" lang="en-US" altLang="zh-CN" sz="3200" b="1" i="1">
                  <a:latin typeface="Times New Roman" pitchFamily="18" charset="0"/>
                </a:rPr>
                <a:t>P</a:t>
              </a:r>
              <a:r>
                <a:rPr kumimoji="1" lang="en-US" altLang="zh-CN" sz="3200" b="1">
                  <a:latin typeface="Times New Roman" pitchFamily="18" charset="0"/>
                </a:rPr>
                <a:t>( |</a:t>
              </a:r>
              <a:r>
                <a:rPr kumimoji="1" lang="en-US" altLang="zh-CN" sz="3200" b="1" i="1">
                  <a:latin typeface="Times New Roman" pitchFamily="18" charset="0"/>
                </a:rPr>
                <a:t>X</a:t>
              </a:r>
              <a:r>
                <a:rPr kumimoji="1" lang="en-US" altLang="zh-CN" sz="3200" b="1">
                  <a:latin typeface="Times New Roman" pitchFamily="18" charset="0"/>
                </a:rPr>
                <a:t>-</a:t>
              </a:r>
              <a:r>
                <a:rPr kumimoji="1" lang="en-US" altLang="zh-CN" sz="3200" b="1" i="1">
                  <a:latin typeface="Times New Roman" pitchFamily="18" charset="0"/>
                </a:rPr>
                <a:t>E</a:t>
              </a:r>
              <a:r>
                <a:rPr kumimoji="1" lang="en-US" altLang="zh-CN" sz="3200" b="1">
                  <a:latin typeface="Times New Roman" pitchFamily="18" charset="0"/>
                </a:rPr>
                <a:t>(</a:t>
              </a:r>
              <a:r>
                <a:rPr kumimoji="1" lang="en-US" altLang="zh-CN" sz="3200" b="1" i="1">
                  <a:latin typeface="Times New Roman" pitchFamily="18" charset="0"/>
                </a:rPr>
                <a:t>X</a:t>
              </a:r>
              <a:r>
                <a:rPr kumimoji="1" lang="en-US" altLang="zh-CN" sz="3200" b="1">
                  <a:latin typeface="Times New Roman" pitchFamily="18" charset="0"/>
                </a:rPr>
                <a:t>)|     2100)</a:t>
              </a:r>
              <a:endParaRPr kumimoji="1" lang="en-US" altLang="zh-CN" sz="3200" b="1">
                <a:solidFill>
                  <a:schemeClr val="tx2"/>
                </a:solidFill>
                <a:latin typeface="Times New Roman" pitchFamily="18" charset="0"/>
              </a:endParaRPr>
            </a:p>
          </p:txBody>
        </p:sp>
        <p:graphicFrame>
          <p:nvGraphicFramePr>
            <p:cNvPr id="7181" name="Object 21"/>
            <p:cNvGraphicFramePr>
              <a:graphicFrameLocks noChangeAspect="1"/>
            </p:cNvGraphicFramePr>
            <p:nvPr/>
          </p:nvGraphicFramePr>
          <p:xfrm>
            <a:off x="1920" y="2400"/>
            <a:ext cx="241" cy="289"/>
          </p:xfrm>
          <a:graphic>
            <a:graphicData uri="http://schemas.openxmlformats.org/presentationml/2006/ole">
              <mc:AlternateContent xmlns:mc="http://schemas.openxmlformats.org/markup-compatibility/2006">
                <mc:Choice xmlns:v="urn:schemas-microsoft-com:vml" Requires="v">
                  <p:oleObj spid="_x0000_s8125" name="公式" r:id="rId19" imgW="99144" imgH="121848" progId="Equation.3">
                    <p:embed/>
                  </p:oleObj>
                </mc:Choice>
                <mc:Fallback>
                  <p:oleObj name="公式" r:id="rId19" imgW="99144" imgH="121848"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20" y="2400"/>
                          <a:ext cx="24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6086" name="Object 22"/>
          <p:cNvGraphicFramePr>
            <a:graphicFrameLocks noChangeAspect="1"/>
          </p:cNvGraphicFramePr>
          <p:nvPr>
            <p:extLst>
              <p:ext uri="{D42A27DB-BD31-4B8C-83A1-F6EECF244321}">
                <p14:modId xmlns:p14="http://schemas.microsoft.com/office/powerpoint/2010/main" val="2295897635"/>
              </p:ext>
            </p:extLst>
          </p:nvPr>
        </p:nvGraphicFramePr>
        <p:xfrm>
          <a:off x="1338065" y="3695601"/>
          <a:ext cx="2151062" cy="987425"/>
        </p:xfrm>
        <a:graphic>
          <a:graphicData uri="http://schemas.openxmlformats.org/presentationml/2006/ole">
            <mc:AlternateContent xmlns:mc="http://schemas.openxmlformats.org/markup-compatibility/2006">
              <mc:Choice xmlns:v="urn:schemas-microsoft-com:vml" Requires="v">
                <p:oleObj spid="_x0000_s8126" name="公式" r:id="rId21" imgW="822960" imgH="365760" progId="Equation.3">
                  <p:embed/>
                </p:oleObj>
              </mc:Choice>
              <mc:Fallback>
                <p:oleObj name="公式" r:id="rId21" imgW="822960" imgH="365760" progId="Equation.3">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38065" y="3695601"/>
                        <a:ext cx="2151062"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87" name="Object 23"/>
          <p:cNvGraphicFramePr>
            <a:graphicFrameLocks noChangeAspect="1"/>
          </p:cNvGraphicFramePr>
          <p:nvPr>
            <p:extLst>
              <p:ext uri="{D42A27DB-BD31-4B8C-83A1-F6EECF244321}">
                <p14:modId xmlns:p14="http://schemas.microsoft.com/office/powerpoint/2010/main" val="843525710"/>
              </p:ext>
            </p:extLst>
          </p:nvPr>
        </p:nvGraphicFramePr>
        <p:xfrm>
          <a:off x="3419277" y="3659088"/>
          <a:ext cx="1854200" cy="1019175"/>
        </p:xfrm>
        <a:graphic>
          <a:graphicData uri="http://schemas.openxmlformats.org/presentationml/2006/ole">
            <mc:AlternateContent xmlns:mc="http://schemas.openxmlformats.org/markup-compatibility/2006">
              <mc:Choice xmlns:v="urn:schemas-microsoft-com:vml" Requires="v">
                <p:oleObj spid="_x0000_s8127" name="公式" r:id="rId23" imgW="678240" imgH="365760" progId="Equation.3">
                  <p:embed/>
                </p:oleObj>
              </mc:Choice>
              <mc:Fallback>
                <p:oleObj name="公式" r:id="rId23" imgW="678240" imgH="365760" progId="Equation.3">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19277" y="3659088"/>
                        <a:ext cx="1854200"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088" name="Rectangle 24"/>
          <p:cNvSpPr>
            <a:spLocks noChangeArrowheads="1"/>
          </p:cNvSpPr>
          <p:nvPr/>
        </p:nvSpPr>
        <p:spPr bwMode="auto">
          <a:xfrm>
            <a:off x="539552" y="4954488"/>
            <a:ext cx="7924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kumimoji="1" lang="zh-CN" altLang="en-US" sz="3200" b="1">
                <a:latin typeface="Times New Roman" pitchFamily="18" charset="0"/>
              </a:rPr>
              <a:t>即估计每毫升白细胞数在</a:t>
            </a:r>
            <a:r>
              <a:rPr kumimoji="1" lang="en-US" altLang="zh-CN" sz="3200" b="1">
                <a:latin typeface="Times New Roman" pitchFamily="18" charset="0"/>
              </a:rPr>
              <a:t>5200~9400</a:t>
            </a:r>
            <a:r>
              <a:rPr kumimoji="1" lang="zh-CN" altLang="en-US" sz="3200" b="1">
                <a:latin typeface="Times New Roman" pitchFamily="18" charset="0"/>
              </a:rPr>
              <a:t>之间的概率不小于</a:t>
            </a:r>
            <a:r>
              <a:rPr kumimoji="1" lang="en-US" altLang="zh-CN" sz="3200" b="1">
                <a:latin typeface="Times New Roman" pitchFamily="18" charset="0"/>
              </a:rPr>
              <a:t>8/9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16082"/>
                                        </p:tgtEl>
                                        <p:attrNameLst>
                                          <p:attrName>style.visibility</p:attrName>
                                        </p:attrNameLst>
                                      </p:cBhvr>
                                      <p:to>
                                        <p:strVal val="visible"/>
                                      </p:to>
                                    </p:set>
                                    <p:anim calcmode="lin" valueType="num">
                                      <p:cBhvr additive="base">
                                        <p:cTn id="22" dur="500" fill="hold"/>
                                        <p:tgtEl>
                                          <p:spTgt spid="216082"/>
                                        </p:tgtEl>
                                        <p:attrNameLst>
                                          <p:attrName>ppt_x</p:attrName>
                                        </p:attrNameLst>
                                      </p:cBhvr>
                                      <p:tavLst>
                                        <p:tav tm="0">
                                          <p:val>
                                            <p:strVal val="#ppt_x"/>
                                          </p:val>
                                        </p:tav>
                                        <p:tav tm="100000">
                                          <p:val>
                                            <p:strVal val="#ppt_x"/>
                                          </p:val>
                                        </p:tav>
                                      </p:tavLst>
                                    </p:anim>
                                    <p:anim calcmode="lin" valueType="num">
                                      <p:cBhvr additive="base">
                                        <p:cTn id="23" dur="500" fill="hold"/>
                                        <p:tgtEl>
                                          <p:spTgt spid="216082"/>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216078"/>
                                        </p:tgtEl>
                                        <p:attrNameLst>
                                          <p:attrName>style.visibility</p:attrName>
                                        </p:attrNameLst>
                                      </p:cBhvr>
                                      <p:to>
                                        <p:strVal val="visible"/>
                                      </p:to>
                                    </p:set>
                                    <p:anim calcmode="lin" valueType="num">
                                      <p:cBhvr additive="base">
                                        <p:cTn id="33" dur="500" fill="hold"/>
                                        <p:tgtEl>
                                          <p:spTgt spid="216078"/>
                                        </p:tgtEl>
                                        <p:attrNameLst>
                                          <p:attrName>ppt_x</p:attrName>
                                        </p:attrNameLst>
                                      </p:cBhvr>
                                      <p:tavLst>
                                        <p:tav tm="0">
                                          <p:val>
                                            <p:strVal val="1+#ppt_w/2"/>
                                          </p:val>
                                        </p:tav>
                                        <p:tav tm="100000">
                                          <p:val>
                                            <p:strVal val="#ppt_x"/>
                                          </p:val>
                                        </p:tav>
                                      </p:tavLst>
                                    </p:anim>
                                    <p:anim calcmode="lin" valueType="num">
                                      <p:cBhvr additive="base">
                                        <p:cTn id="34" dur="500" fill="hold"/>
                                        <p:tgtEl>
                                          <p:spTgt spid="216078"/>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16086"/>
                                        </p:tgtEl>
                                        <p:attrNameLst>
                                          <p:attrName>style.visibility</p:attrName>
                                        </p:attrNameLst>
                                      </p:cBhvr>
                                      <p:to>
                                        <p:strVal val="visible"/>
                                      </p:to>
                                    </p:set>
                                    <p:animEffect transition="in" filter="wipe(left)">
                                      <p:cBhvr>
                                        <p:cTn id="39" dur="500"/>
                                        <p:tgtEl>
                                          <p:spTgt spid="21608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nodeType="clickEffect">
                                  <p:stCondLst>
                                    <p:cond delay="0"/>
                                  </p:stCondLst>
                                  <p:childTnLst>
                                    <p:set>
                                      <p:cBhvr>
                                        <p:cTn id="43" dur="1" fill="hold">
                                          <p:stCondLst>
                                            <p:cond delay="0"/>
                                          </p:stCondLst>
                                        </p:cTn>
                                        <p:tgtEl>
                                          <p:spTgt spid="216087"/>
                                        </p:tgtEl>
                                        <p:attrNameLst>
                                          <p:attrName>style.visibility</p:attrName>
                                        </p:attrNameLst>
                                      </p:cBhvr>
                                      <p:to>
                                        <p:strVal val="visible"/>
                                      </p:to>
                                    </p:set>
                                    <p:animEffect transition="in" filter="wipe(right)">
                                      <p:cBhvr>
                                        <p:cTn id="44" dur="500"/>
                                        <p:tgtEl>
                                          <p:spTgt spid="21608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6088"/>
                                        </p:tgtEl>
                                        <p:attrNameLst>
                                          <p:attrName>style.visibility</p:attrName>
                                        </p:attrNameLst>
                                      </p:cBhvr>
                                      <p:to>
                                        <p:strVal val="visible"/>
                                      </p:to>
                                    </p:set>
                                    <p:anim calcmode="lin" valueType="num">
                                      <p:cBhvr additive="base">
                                        <p:cTn id="49" dur="500" fill="hold"/>
                                        <p:tgtEl>
                                          <p:spTgt spid="216088"/>
                                        </p:tgtEl>
                                        <p:attrNameLst>
                                          <p:attrName>ppt_x</p:attrName>
                                        </p:attrNameLst>
                                      </p:cBhvr>
                                      <p:tavLst>
                                        <p:tav tm="0">
                                          <p:val>
                                            <p:strVal val="#ppt_x"/>
                                          </p:val>
                                        </p:tav>
                                        <p:tav tm="100000">
                                          <p:val>
                                            <p:strVal val="#ppt_x"/>
                                          </p:val>
                                        </p:tav>
                                      </p:tavLst>
                                    </p:anim>
                                    <p:anim calcmode="lin" valueType="num">
                                      <p:cBhvr additive="base">
                                        <p:cTn id="50" dur="500" fill="hold"/>
                                        <p:tgtEl>
                                          <p:spTgt spid="2160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2" grpId="0" autoUpdateAnimBg="0"/>
      <p:bldP spid="21608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Rectangle 4"/>
          <p:cNvSpPr>
            <a:spLocks noChangeArrowheads="1"/>
          </p:cNvSpPr>
          <p:nvPr/>
        </p:nvSpPr>
        <p:spPr bwMode="auto">
          <a:xfrm>
            <a:off x="251521" y="908720"/>
            <a:ext cx="64087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2800" b="1" dirty="0">
                <a:latin typeface="Times New Roman" pitchFamily="18" charset="0"/>
              </a:rPr>
              <a:t>大数定律的客观背景</a:t>
            </a:r>
            <a:r>
              <a:rPr kumimoji="1" lang="zh-CN" altLang="en-US" sz="2800" b="1" dirty="0" smtClean="0">
                <a:latin typeface="Times New Roman" pitchFamily="18" charset="0"/>
              </a:rPr>
              <a:t>：大量的随机现象中平均结果的稳定性 </a:t>
            </a:r>
            <a:endParaRPr kumimoji="1" lang="zh-CN" altLang="en-US" sz="2800" b="1" dirty="0">
              <a:latin typeface="Times New Roman" pitchFamily="18" charset="0"/>
            </a:endParaRPr>
          </a:p>
        </p:txBody>
      </p:sp>
      <p:grpSp>
        <p:nvGrpSpPr>
          <p:cNvPr id="2" name="Group 5"/>
          <p:cNvGrpSpPr>
            <a:grpSpLocks/>
          </p:cNvGrpSpPr>
          <p:nvPr/>
        </p:nvGrpSpPr>
        <p:grpSpPr bwMode="auto">
          <a:xfrm>
            <a:off x="6772530" y="116632"/>
            <a:ext cx="2336480" cy="1892258"/>
            <a:chOff x="321" y="1440"/>
            <a:chExt cx="2114" cy="1487"/>
          </a:xfrm>
        </p:grpSpPr>
        <p:pic>
          <p:nvPicPr>
            <p:cNvPr id="8198" name="Picture 6" descr="specl0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 y="1440"/>
              <a:ext cx="1920" cy="1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Rectangle 7"/>
            <p:cNvSpPr>
              <a:spLocks noChangeArrowheads="1"/>
            </p:cNvSpPr>
            <p:nvPr/>
          </p:nvSpPr>
          <p:spPr bwMode="auto">
            <a:xfrm>
              <a:off x="321" y="2685"/>
              <a:ext cx="211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1400" b="1" dirty="0">
                  <a:latin typeface="Times New Roman" pitchFamily="18" charset="0"/>
                </a:rPr>
                <a:t>大量抛掷</a:t>
              </a:r>
              <a:r>
                <a:rPr kumimoji="1" lang="zh-CN" altLang="en-US" sz="1400" b="1" dirty="0" smtClean="0">
                  <a:latin typeface="Times New Roman" pitchFamily="18" charset="0"/>
                </a:rPr>
                <a:t>硬币正面</a:t>
              </a:r>
              <a:r>
                <a:rPr kumimoji="1" lang="zh-CN" altLang="en-US" sz="1400" b="1" dirty="0">
                  <a:latin typeface="Times New Roman" pitchFamily="18" charset="0"/>
                </a:rPr>
                <a:t>出现频率</a:t>
              </a:r>
              <a:endParaRPr kumimoji="1" lang="zh-CN" altLang="en-US" sz="1600" b="1" dirty="0">
                <a:latin typeface="Times New Roman" pitchFamily="18" charset="0"/>
              </a:endParaRPr>
            </a:p>
          </p:txBody>
        </p:sp>
      </p:grpSp>
      <p:sp>
        <p:nvSpPr>
          <p:cNvPr id="3" name="标题 2"/>
          <p:cNvSpPr>
            <a:spLocks noGrp="1"/>
          </p:cNvSpPr>
          <p:nvPr>
            <p:ph type="title"/>
          </p:nvPr>
        </p:nvSpPr>
        <p:spPr/>
        <p:txBody>
          <a:bodyPr>
            <a:normAutofit/>
          </a:bodyPr>
          <a:lstStyle/>
          <a:p>
            <a:pPr algn="l"/>
            <a:r>
              <a:rPr kumimoji="1" lang="en-US" altLang="zh-CN" dirty="0" smtClean="0">
                <a:ea typeface="黑体" pitchFamily="49" charset="-122"/>
              </a:rPr>
              <a:t>2. </a:t>
            </a:r>
            <a:r>
              <a:rPr kumimoji="1" lang="zh-CN" altLang="en-US" dirty="0" smtClean="0">
                <a:ea typeface="黑体" pitchFamily="49" charset="-122"/>
              </a:rPr>
              <a:t>大数定律</a:t>
            </a:r>
            <a:r>
              <a:rPr kumimoji="1" lang="en-US" altLang="zh-CN" dirty="0" smtClean="0">
                <a:ea typeface="黑体" pitchFamily="49" charset="-122"/>
              </a:rPr>
              <a:t>law of large numbers</a:t>
            </a:r>
            <a:endParaRPr lang="zh-CN" altLang="en-US" dirty="0"/>
          </a:p>
        </p:txBody>
      </p:sp>
      <p:sp>
        <p:nvSpPr>
          <p:cNvPr id="4" name="矩形 3"/>
          <p:cNvSpPr/>
          <p:nvPr/>
        </p:nvSpPr>
        <p:spPr>
          <a:xfrm>
            <a:off x="179512" y="1967871"/>
            <a:ext cx="8773413" cy="4053417"/>
          </a:xfrm>
          <a:prstGeom prst="rect">
            <a:avLst/>
          </a:prstGeom>
        </p:spPr>
        <p:txBody>
          <a:bodyPr wrap="square">
            <a:spAutoFit/>
          </a:bodyPr>
          <a:lstStyle/>
          <a:p>
            <a:pPr algn="just">
              <a:lnSpc>
                <a:spcPct val="110000"/>
              </a:lnSpc>
            </a:pPr>
            <a:r>
              <a:rPr lang="zh-CN" altLang="en-US" sz="2600" dirty="0" smtClean="0"/>
              <a:t>    在一定条件下，多次重复进行某一试验，随机事件发生的</a:t>
            </a:r>
            <a:r>
              <a:rPr lang="zh-CN" altLang="en-US" sz="2600" dirty="0" smtClean="0">
                <a:solidFill>
                  <a:srgbClr val="0000FF"/>
                </a:solidFill>
              </a:rPr>
              <a:t>频率</a:t>
            </a:r>
            <a:r>
              <a:rPr lang="zh-CN" altLang="en-US" sz="2600" dirty="0" smtClean="0"/>
              <a:t>随着次数的增多逐渐稳定在某一个常数附近，这一数值也就是随机事件的</a:t>
            </a:r>
            <a:r>
              <a:rPr lang="zh-CN" altLang="en-US" sz="2600" b="1" dirty="0" smtClean="0">
                <a:solidFill>
                  <a:srgbClr val="0000FF"/>
                </a:solidFill>
              </a:rPr>
              <a:t>概率</a:t>
            </a:r>
            <a:r>
              <a:rPr lang="zh-CN" altLang="en-US" sz="2600" dirty="0" smtClean="0"/>
              <a:t>。</a:t>
            </a:r>
            <a:endParaRPr lang="en-US" altLang="zh-CN" sz="2600" dirty="0" smtClean="0"/>
          </a:p>
          <a:p>
            <a:pPr algn="just">
              <a:lnSpc>
                <a:spcPct val="110000"/>
              </a:lnSpc>
            </a:pPr>
            <a:r>
              <a:rPr lang="en-US" altLang="zh-CN" sz="2600" dirty="0"/>
              <a:t> </a:t>
            </a:r>
            <a:r>
              <a:rPr lang="en-US" altLang="zh-CN" sz="2600" dirty="0" smtClean="0"/>
              <a:t>   </a:t>
            </a:r>
            <a:r>
              <a:rPr lang="zh-CN" altLang="en-US" sz="2600" dirty="0" smtClean="0"/>
              <a:t>直观的经验表明，大量观测值的</a:t>
            </a:r>
            <a:r>
              <a:rPr lang="zh-CN" altLang="en-US" sz="2600" dirty="0" smtClean="0">
                <a:solidFill>
                  <a:srgbClr val="0000FF"/>
                </a:solidFill>
              </a:rPr>
              <a:t>算术平均值</a:t>
            </a:r>
            <a:r>
              <a:rPr lang="en-US" altLang="zh-CN" sz="2600" dirty="0" smtClean="0">
                <a:solidFill>
                  <a:srgbClr val="0000FF"/>
                </a:solidFill>
              </a:rPr>
              <a:t>the sample average</a:t>
            </a:r>
            <a:r>
              <a:rPr lang="zh-CN" altLang="en-US" sz="2600" dirty="0" smtClean="0"/>
              <a:t>也具有</a:t>
            </a:r>
            <a:r>
              <a:rPr lang="zh-CN" altLang="en-US" sz="2600" b="1" dirty="0" smtClean="0">
                <a:solidFill>
                  <a:srgbClr val="0000FF"/>
                </a:solidFill>
              </a:rPr>
              <a:t>稳定性</a:t>
            </a:r>
            <a:r>
              <a:rPr lang="zh-CN" altLang="en-US" sz="2600" dirty="0" smtClean="0"/>
              <a:t>，即在相同条件下随着观测次数的增多，观测值的算术平均值逐渐稳定</a:t>
            </a:r>
            <a:r>
              <a:rPr lang="zh-CN" altLang="en-US" sz="2600" dirty="0"/>
              <a:t>于</a:t>
            </a:r>
            <a:r>
              <a:rPr lang="zh-CN" altLang="en-US" sz="2600" dirty="0" smtClean="0"/>
              <a:t>某一常数附近，这一数值就是观测值</a:t>
            </a:r>
            <a:r>
              <a:rPr lang="en-US" altLang="zh-CN" sz="2600" dirty="0" smtClean="0"/>
              <a:t>(</a:t>
            </a:r>
            <a:r>
              <a:rPr lang="zh-CN" altLang="en-US" sz="2600" dirty="0" smtClean="0"/>
              <a:t>看作随机变量</a:t>
            </a:r>
            <a:r>
              <a:rPr lang="en-US" altLang="zh-CN" sz="2600" dirty="0"/>
              <a:t>)</a:t>
            </a:r>
            <a:r>
              <a:rPr lang="zh-CN" altLang="en-US" sz="2600" dirty="0" smtClean="0"/>
              <a:t>的</a:t>
            </a:r>
            <a:r>
              <a:rPr lang="zh-CN" altLang="en-US" sz="2600" b="1" dirty="0" smtClean="0">
                <a:solidFill>
                  <a:srgbClr val="0000FF"/>
                </a:solidFill>
              </a:rPr>
              <a:t>数学期望</a:t>
            </a:r>
            <a:r>
              <a:rPr lang="zh-CN" altLang="en-US" sz="2600" dirty="0" smtClean="0"/>
              <a:t>。</a:t>
            </a:r>
            <a:endParaRPr lang="en-US" altLang="zh-CN" sz="2600" dirty="0" smtClean="0"/>
          </a:p>
          <a:p>
            <a:pPr algn="just">
              <a:lnSpc>
                <a:spcPct val="110000"/>
              </a:lnSpc>
            </a:pPr>
            <a:r>
              <a:rPr lang="zh-CN" altLang="en-US" sz="2600" dirty="0" smtClean="0"/>
              <a:t>    概率论中用来阐明大量随机现象平均结果的</a:t>
            </a:r>
            <a:r>
              <a:rPr lang="zh-CN" altLang="en-US" sz="2600" b="1" dirty="0" smtClean="0">
                <a:solidFill>
                  <a:srgbClr val="0000FF"/>
                </a:solidFill>
              </a:rPr>
              <a:t>稳定性</a:t>
            </a:r>
            <a:r>
              <a:rPr lang="zh-CN" altLang="en-US" sz="2600" dirty="0" smtClean="0"/>
              <a:t>的定理统称为</a:t>
            </a:r>
            <a:r>
              <a:rPr lang="zh-CN" altLang="en-US" sz="2600" b="1" dirty="0" smtClean="0">
                <a:solidFill>
                  <a:srgbClr val="0000FF"/>
                </a:solidFill>
              </a:rPr>
              <a:t>大数定律</a:t>
            </a:r>
            <a:r>
              <a:rPr lang="zh-CN" altLang="en-US" sz="2600" dirty="0" smtClean="0"/>
              <a:t>。</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205828"/>
                                        </p:tgtEl>
                                        <p:attrNameLst>
                                          <p:attrName>style.visibility</p:attrName>
                                        </p:attrNameLst>
                                      </p:cBhvr>
                                      <p:to>
                                        <p:strVal val="visible"/>
                                      </p:to>
                                    </p:set>
                                    <p:anim calcmode="lin" valueType="num">
                                      <p:cBhvr>
                                        <p:cTn id="7" dur="500" fill="hold"/>
                                        <p:tgtEl>
                                          <p:spTgt spid="205828"/>
                                        </p:tgtEl>
                                        <p:attrNameLst>
                                          <p:attrName>ppt_w</p:attrName>
                                        </p:attrNameLst>
                                      </p:cBhvr>
                                      <p:tavLst>
                                        <p:tav tm="0">
                                          <p:val>
                                            <p:strVal val="2/3*#ppt_w"/>
                                          </p:val>
                                        </p:tav>
                                        <p:tav tm="100000">
                                          <p:val>
                                            <p:strVal val="#ppt_w"/>
                                          </p:val>
                                        </p:tav>
                                      </p:tavLst>
                                    </p:anim>
                                    <p:anim calcmode="lin" valueType="num">
                                      <p:cBhvr>
                                        <p:cTn id="8" dur="500" fill="hold"/>
                                        <p:tgtEl>
                                          <p:spTgt spid="205828"/>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2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8" grpId="0" autoUpdateAnimBg="0"/>
    </p:bldLst>
  </p:timing>
</p:sld>
</file>

<file path=ppt/theme/theme1.xml><?xml version="1.0" encoding="utf-8"?>
<a:theme xmlns:a="http://schemas.openxmlformats.org/drawingml/2006/main" name="p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2664</TotalTime>
  <Words>1498</Words>
  <Application>Microsoft Office PowerPoint</Application>
  <PresentationFormat>全屏显示(4:3)</PresentationFormat>
  <Paragraphs>202</Paragraphs>
  <Slides>29</Slides>
  <Notes>13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29</vt:i4>
      </vt:variant>
    </vt:vector>
  </HeadingPairs>
  <TitlesOfParts>
    <vt:vector size="45" baseType="lpstr">
      <vt:lpstr>仿宋_GB2312</vt:lpstr>
      <vt:lpstr>黑体</vt:lpstr>
      <vt:lpstr>华文新魏</vt:lpstr>
      <vt:lpstr>楷体_GB2312</vt:lpstr>
      <vt:lpstr>隶书</vt:lpstr>
      <vt:lpstr>宋体</vt:lpstr>
      <vt:lpstr>Arial</vt:lpstr>
      <vt:lpstr>Calibri</vt:lpstr>
      <vt:lpstr>Symbol</vt:lpstr>
      <vt:lpstr>Tahoma</vt:lpstr>
      <vt:lpstr>Times New Roman</vt:lpstr>
      <vt:lpstr>Wingdings</vt:lpstr>
      <vt:lpstr>ps</vt:lpstr>
      <vt:lpstr>Equation</vt:lpstr>
      <vt:lpstr>Microsoft 公式 3.0</vt:lpstr>
      <vt:lpstr>公式</vt:lpstr>
      <vt:lpstr>§4.4  大数定律与中心极限定理</vt:lpstr>
      <vt:lpstr>PowerPoint 演示文稿</vt:lpstr>
      <vt:lpstr>1. 切比雪夫不等式Chebyshev’s Inequality</vt:lpstr>
      <vt:lpstr>Chebyshev’s Inequality补充</vt:lpstr>
      <vt:lpstr>证明 这里仅对X是连续型随机变量证明。</vt:lpstr>
      <vt:lpstr>PowerPoint 演示文稿</vt:lpstr>
      <vt:lpstr>PowerPoint 演示文稿</vt:lpstr>
      <vt:lpstr>PowerPoint 演示文稿</vt:lpstr>
      <vt:lpstr>2. 大数定律law of large numbers</vt:lpstr>
      <vt:lpstr>PowerPoint 演示文稿</vt:lpstr>
      <vt:lpstr>PowerPoint 演示文稿</vt:lpstr>
      <vt:lpstr>PowerPoint 演示文稿</vt:lpstr>
      <vt:lpstr>PowerPoint 演示文稿</vt:lpstr>
      <vt:lpstr>PowerPoint 演示文稿</vt:lpstr>
      <vt:lpstr>辛钦大数定理的意义</vt:lpstr>
      <vt:lpstr>PowerPoint 演示文稿</vt:lpstr>
      <vt:lpstr>3.  中心极限定理central limit theorem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Summary</vt:lpstr>
      <vt:lpstr>第一章 随机事件及其概率</vt:lpstr>
      <vt:lpstr>第二章 Summary</vt:lpstr>
      <vt:lpstr>第三章 Summary</vt:lpstr>
    </vt:vector>
  </TitlesOfParts>
  <Company>yh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 率 统 计</dc:title>
  <dc:creator>Administrator</dc:creator>
  <cp:lastModifiedBy>bamboo</cp:lastModifiedBy>
  <cp:revision>190</cp:revision>
  <cp:lastPrinted>1601-01-01T00:00:00Z</cp:lastPrinted>
  <dcterms:created xsi:type="dcterms:W3CDTF">2006-12-31T12:51:38Z</dcterms:created>
  <dcterms:modified xsi:type="dcterms:W3CDTF">2019-10-30T02:12:22Z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