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notesMasterIdLst>
    <p:notesMasterId r:id="rId40"/>
  </p:notesMasterIdLst>
  <p:sldIdLst>
    <p:sldId id="257" r:id="rId2"/>
    <p:sldId id="259" r:id="rId3"/>
    <p:sldId id="288" r:id="rId4"/>
    <p:sldId id="289" r:id="rId5"/>
    <p:sldId id="261" r:id="rId6"/>
    <p:sldId id="277" r:id="rId7"/>
    <p:sldId id="292" r:id="rId8"/>
    <p:sldId id="293" r:id="rId9"/>
    <p:sldId id="278" r:id="rId10"/>
    <p:sldId id="279" r:id="rId11"/>
    <p:sldId id="290" r:id="rId12"/>
    <p:sldId id="291" r:id="rId13"/>
    <p:sldId id="274" r:id="rId14"/>
    <p:sldId id="287" r:id="rId15"/>
    <p:sldId id="286" r:id="rId16"/>
    <p:sldId id="258" r:id="rId17"/>
    <p:sldId id="294" r:id="rId18"/>
    <p:sldId id="295" r:id="rId19"/>
    <p:sldId id="263" r:id="rId20"/>
    <p:sldId id="262" r:id="rId21"/>
    <p:sldId id="285" r:id="rId22"/>
    <p:sldId id="271" r:id="rId23"/>
    <p:sldId id="283" r:id="rId24"/>
    <p:sldId id="264" r:id="rId25"/>
    <p:sldId id="282" r:id="rId26"/>
    <p:sldId id="296" r:id="rId27"/>
    <p:sldId id="272" r:id="rId28"/>
    <p:sldId id="273" r:id="rId29"/>
    <p:sldId id="281" r:id="rId30"/>
    <p:sldId id="266" r:id="rId31"/>
    <p:sldId id="280" r:id="rId32"/>
    <p:sldId id="269" r:id="rId33"/>
    <p:sldId id="267" r:id="rId34"/>
    <p:sldId id="268" r:id="rId35"/>
    <p:sldId id="297" r:id="rId36"/>
    <p:sldId id="298" r:id="rId37"/>
    <p:sldId id="299" r:id="rId38"/>
    <p:sldId id="30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5" autoAdjust="0"/>
    <p:restoredTop sz="89045" autoAdjust="0"/>
  </p:normalViewPr>
  <p:slideViewPr>
    <p:cSldViewPr>
      <p:cViewPr varScale="1">
        <p:scale>
          <a:sx n="96" d="100"/>
          <a:sy n="96" d="100"/>
        </p:scale>
        <p:origin x="885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4" Type="http://schemas.openxmlformats.org/officeDocument/2006/relationships/image" Target="../media/image6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wmf"/><Relationship Id="rId5" Type="http://schemas.openxmlformats.org/officeDocument/2006/relationships/image" Target="../media/image135.emf"/><Relationship Id="rId10" Type="http://schemas.openxmlformats.org/officeDocument/2006/relationships/image" Target="../media/image140.w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1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1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1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A28C10-3B84-470C-8074-64E3281C5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131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B1C358-9CF3-4A9B-ABC1-B9790AB9572E}" type="slidenum">
              <a:rPr lang="en-US" altLang="zh-CN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X=1</a:t>
            </a:r>
            <a:r>
              <a:rPr lang="zh-CN" altLang="en-US" dirty="0" smtClean="0"/>
              <a:t>表示取了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个废品，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个正品。废品取后不放回。即</a:t>
            </a:r>
            <a:r>
              <a:rPr lang="en-US" altLang="zh-CN" dirty="0" smtClean="0"/>
              <a:t>(3/12)*(9/11)</a:t>
            </a:r>
          </a:p>
        </p:txBody>
      </p:sp>
    </p:spTree>
    <p:extLst>
      <p:ext uri="{BB962C8B-B14F-4D97-AF65-F5344CB8AC3E}">
        <p14:creationId xmlns:p14="http://schemas.microsoft.com/office/powerpoint/2010/main" val="15559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10B228-CE49-440B-8D26-437BC7434B39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76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A28C10-3B84-470C-8074-64E3281C560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9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CCEB49F-5DC4-4D9B-BD94-5EA4EAF3602F}" type="slidenum">
              <a:rPr lang="en-US" altLang="zh-CN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4961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定义</a:t>
            </a:r>
            <a:r>
              <a:rPr lang="en-US" altLang="zh-CN" smtClean="0">
                <a:latin typeface="Cambria Math" pitchFamily="18" charset="0"/>
              </a:rPr>
              <a:t>Cov(𝑋,𝑌)=</a:t>
            </a:r>
            <a:r>
              <a:rPr lang="zh-CN" altLang="en-US" smtClean="0"/>
              <a:t>𝐸([𝑋−𝐸(𝑋)][𝑌−𝐸(𝑌)])</a:t>
            </a:r>
            <a:r>
              <a:rPr lang="en-US" altLang="zh-CN" smtClean="0"/>
              <a:t>=E(XY)-E(X)E(Y)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4C4E4AD-6FAC-4438-9C22-5592C9FB03F6}" type="slidenum">
              <a:rPr lang="en-US" altLang="zh-CN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3059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A28C10-3B84-470C-8074-64E3281C560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530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A661-B50A-4A9C-813E-18CD0A5AF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0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700C59B-40D7-42BB-95C3-C935D8F4F718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2F6B8-068E-474D-855E-B870997BE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61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4</a:t>
            </a:r>
            <a:r>
              <a:rPr lang="zh-CN" altLang="en-US" sz="1200" dirty="0">
                <a:solidFill>
                  <a:prstClr val="white"/>
                </a:solidFill>
              </a:rPr>
              <a:t>章 随机变量的数字特征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974C51-BAFF-4324-AE9B-0C61CAF8D334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3B55B-0BCE-4781-BC2E-EE26A9EBA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78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4F229-2B1E-4A36-AF6E-0C0C9AE86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94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7D45C-5D0C-430D-8868-B530061C89FC}" type="slidenum">
              <a:rPr lang="zh-CN" altLang="en-US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8924506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92CEF-0009-4026-823A-6D20960B9E21}" type="slidenum">
              <a:rPr lang="zh-CN" altLang="en-US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425636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6591BDC-0157-4722-92C5-F7F0DF15D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2.e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7.w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6.emf"/><Relationship Id="rId22" Type="http://schemas.openxmlformats.org/officeDocument/2006/relationships/image" Target="../media/image14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slide" Target="slide11.xml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/>
          <p:cNvSpPr txBox="1">
            <a:spLocks noChangeArrowheads="1"/>
          </p:cNvSpPr>
          <p:nvPr/>
        </p:nvSpPr>
        <p:spPr bwMode="auto">
          <a:xfrm>
            <a:off x="755650" y="2133600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6000">
                <a:latin typeface="华文新魏" pitchFamily="2" charset="-122"/>
                <a:ea typeface="华文新魏" pitchFamily="2" charset="-122"/>
              </a:rPr>
              <a:t>概率统计第四章习题课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179388" y="5013325"/>
            <a:ext cx="685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∴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)]</a:t>
            </a:r>
            <a:r>
              <a:rPr kumimoji="1" lang="en-US" altLang="zh-CN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                   </a:t>
            </a:r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1770063" y="111125"/>
          <a:ext cx="33940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9" name="Equation" r:id="rId3" imgW="1196424" imgH="388620" progId="Equation.DSMT4">
                  <p:embed/>
                </p:oleObj>
              </mc:Choice>
              <mc:Fallback>
                <p:oleObj name="Equation" r:id="rId3" imgW="1196424" imgH="3886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111125"/>
                        <a:ext cx="339407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97500"/>
              </p:ext>
            </p:extLst>
          </p:nvPr>
        </p:nvGraphicFramePr>
        <p:xfrm>
          <a:off x="611188" y="1030288"/>
          <a:ext cx="535463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" name="Equation" r:id="rId5" imgW="1783080" imgH="388620" progId="Equation.DSMT4">
                  <p:embed/>
                </p:oleObj>
              </mc:Choice>
              <mc:Fallback>
                <p:oleObj name="Equation" r:id="rId5" imgW="1783080" imgH="3886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30288"/>
                        <a:ext cx="5354637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462109"/>
              </p:ext>
            </p:extLst>
          </p:nvPr>
        </p:nvGraphicFramePr>
        <p:xfrm>
          <a:off x="684213" y="2119313"/>
          <a:ext cx="40322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" name="Equation" r:id="rId7" imgW="1264896" imgH="388620" progId="Equation.DSMT4">
                  <p:embed/>
                </p:oleObj>
              </mc:Choice>
              <mc:Fallback>
                <p:oleObj name="Equation" r:id="rId7" imgW="1264896" imgH="3886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19313"/>
                        <a:ext cx="4032250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5" name="Object 7"/>
          <p:cNvGraphicFramePr>
            <a:graphicFrameLocks noChangeAspect="1"/>
          </p:cNvGraphicFramePr>
          <p:nvPr/>
        </p:nvGraphicFramePr>
        <p:xfrm>
          <a:off x="4675188" y="2173288"/>
          <a:ext cx="29924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" name="Equation" r:id="rId9" imgW="998136" imgH="373308" progId="Equation.DSMT4">
                  <p:embed/>
                </p:oleObj>
              </mc:Choice>
              <mc:Fallback>
                <p:oleObj name="Equation" r:id="rId9" imgW="998136" imgH="37330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173288"/>
                        <a:ext cx="29924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742587"/>
              </p:ext>
            </p:extLst>
          </p:nvPr>
        </p:nvGraphicFramePr>
        <p:xfrm>
          <a:off x="627063" y="3483602"/>
          <a:ext cx="3001834" cy="1097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" name="Equation" r:id="rId11" imgW="1021032" imgH="373308" progId="Equation.DSMT4">
                  <p:embed/>
                </p:oleObj>
              </mc:Choice>
              <mc:Fallback>
                <p:oleObj name="Equation" r:id="rId11" imgW="1021032" imgH="37330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483602"/>
                        <a:ext cx="3001834" cy="1097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39893"/>
              </p:ext>
            </p:extLst>
          </p:nvPr>
        </p:nvGraphicFramePr>
        <p:xfrm>
          <a:off x="3665538" y="3433730"/>
          <a:ext cx="1773587" cy="121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4" name="Equation" r:id="rId13" imgW="609480" imgH="419040" progId="Equation.DSMT4">
                  <p:embed/>
                </p:oleObj>
              </mc:Choice>
              <mc:Fallback>
                <p:oleObj name="Equation" r:id="rId13" imgW="60948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3433730"/>
                        <a:ext cx="1773587" cy="1219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29784"/>
              </p:ext>
            </p:extLst>
          </p:nvPr>
        </p:nvGraphicFramePr>
        <p:xfrm>
          <a:off x="5580063" y="3487336"/>
          <a:ext cx="1361958" cy="109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5" name="Equation" r:id="rId15" imgW="464832" imgH="373308" progId="Equation.DSMT4">
                  <p:embed/>
                </p:oleObj>
              </mc:Choice>
              <mc:Fallback>
                <p:oleObj name="Equation" r:id="rId15" imgW="464832" imgH="37330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87336"/>
                        <a:ext cx="1361958" cy="109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3995738" y="4810125"/>
          <a:ext cx="239395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6" name="Equation" r:id="rId17" imgW="792504" imgH="373308" progId="Equation.DSMT4">
                  <p:embed/>
                </p:oleObj>
              </mc:Choice>
              <mc:Fallback>
                <p:oleObj name="Equation" r:id="rId17" imgW="792504" imgH="37330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10125"/>
                        <a:ext cx="239395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6516688" y="4829175"/>
          <a:ext cx="1370012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" name="Equation" r:id="rId19" imgW="434376" imgH="373308" progId="Equation.DSMT4">
                  <p:embed/>
                </p:oleObj>
              </mc:Choice>
              <mc:Fallback>
                <p:oleObj name="Equation" r:id="rId19" imgW="434376" imgH="37330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829175"/>
                        <a:ext cx="1370012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275085"/>
              </p:ext>
            </p:extLst>
          </p:nvPr>
        </p:nvGraphicFramePr>
        <p:xfrm>
          <a:off x="1547813" y="898252"/>
          <a:ext cx="59801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7" name="公式" r:id="rId3" imgW="2298700" imgH="393700" progId="Equation.3">
                  <p:embed/>
                </p:oleObj>
              </mc:Choice>
              <mc:Fallback>
                <p:oleObj name="公式" r:id="rId3" imgW="2298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98252"/>
                        <a:ext cx="598011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611188" y="188640"/>
            <a:ext cx="3444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ahoma" pitchFamily="34" charset="0"/>
              </a:rPr>
              <a:t>7.</a:t>
            </a:r>
            <a:r>
              <a:rPr lang="zh-CN" altLang="en-US">
                <a:latin typeface="Tahoma" pitchFamily="34" charset="0"/>
              </a:rPr>
              <a:t>设 </a:t>
            </a:r>
            <a:r>
              <a:rPr lang="en-US" altLang="zh-CN" i="1">
                <a:latin typeface="Times New Roman" pitchFamily="18" charset="0"/>
              </a:rPr>
              <a:t>X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的分布律为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71550" y="1988865"/>
            <a:ext cx="7013575" cy="620712"/>
            <a:chOff x="975" y="1480"/>
            <a:chExt cx="4418" cy="391"/>
          </a:xfrm>
        </p:grpSpPr>
        <p:graphicFrame>
          <p:nvGraphicFramePr>
            <p:cNvPr id="17417" name="Object 5"/>
            <p:cNvGraphicFramePr>
              <a:graphicFrameLocks noChangeAspect="1"/>
            </p:cNvGraphicFramePr>
            <p:nvPr/>
          </p:nvGraphicFramePr>
          <p:xfrm>
            <a:off x="1565" y="1525"/>
            <a:ext cx="63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" name="公式" r:id="rId5" imgW="355138" imgH="177569" progId="Equation.3">
                    <p:embed/>
                  </p:oleObj>
                </mc:Choice>
                <mc:Fallback>
                  <p:oleObj name="公式" r:id="rId5" imgW="355138" imgH="17756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525"/>
                          <a:ext cx="63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4"/>
            <p:cNvGraphicFramePr>
              <a:graphicFrameLocks noChangeAspect="1"/>
            </p:cNvGraphicFramePr>
            <p:nvPr/>
          </p:nvGraphicFramePr>
          <p:xfrm>
            <a:off x="4014" y="1525"/>
            <a:ext cx="1379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9" name="公式" r:id="rId7" imgW="799753" imgH="203112" progId="Equation.3">
                    <p:embed/>
                  </p:oleObj>
                </mc:Choice>
                <mc:Fallback>
                  <p:oleObj name="公式" r:id="rId7" imgW="799753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525"/>
                          <a:ext cx="1379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975" y="1480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其中</a:t>
              </a:r>
              <a:endParaRPr lang="zh-CN" altLang="en-US">
                <a:latin typeface="Arial" charset="0"/>
              </a:endParaRPr>
            </a:p>
          </p:txBody>
        </p:sp>
        <p:sp>
          <p:nvSpPr>
            <p:cNvPr id="17420" name="Rectangle 11"/>
            <p:cNvSpPr>
              <a:spLocks noChangeArrowheads="1"/>
            </p:cNvSpPr>
            <p:nvPr/>
          </p:nvSpPr>
          <p:spPr bwMode="auto">
            <a:xfrm>
              <a:off x="2154" y="1480"/>
              <a:ext cx="19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imes New Roman" pitchFamily="18" charset="0"/>
                  <a:cs typeface="Times New Roman" pitchFamily="18" charset="0"/>
                </a:rPr>
                <a:t>为已知常数，求</a:t>
              </a:r>
              <a:endParaRPr lang="zh-CN" altLang="en-US">
                <a:latin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1550" y="2996803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解法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：根据定义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004934" y="3932907"/>
            <a:ext cx="4140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解法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：利用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题结论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1" grpId="0"/>
      <p:bldP spid="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049549"/>
              </p:ext>
            </p:extLst>
          </p:nvPr>
        </p:nvGraphicFramePr>
        <p:xfrm>
          <a:off x="323850" y="2120900"/>
          <a:ext cx="45926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7" name="Equation" r:id="rId4" imgW="1765080" imgH="228600" progId="Equation.DSMT4">
                  <p:embed/>
                </p:oleObj>
              </mc:Choice>
              <mc:Fallback>
                <p:oleObj name="Equation" r:id="rId4" imgW="1765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120900"/>
                        <a:ext cx="45926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578513" y="1332877"/>
            <a:ext cx="2732088" cy="57943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ahoma" pitchFamily="34" charset="0"/>
              </a:rPr>
              <a:t>利用</a:t>
            </a:r>
            <a:r>
              <a:rPr lang="en-US" altLang="zh-CN" dirty="0">
                <a:latin typeface="Tahoma" pitchFamily="34" charset="0"/>
              </a:rPr>
              <a:t>16</a:t>
            </a:r>
            <a:r>
              <a:rPr lang="zh-CN" altLang="en-US" dirty="0">
                <a:latin typeface="Tahoma" pitchFamily="34" charset="0"/>
              </a:rPr>
              <a:t>题结论</a:t>
            </a:r>
            <a:r>
              <a:rPr lang="zh-CN" altLang="en-US" sz="1800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29670"/>
              </p:ext>
            </p:extLst>
          </p:nvPr>
        </p:nvGraphicFramePr>
        <p:xfrm>
          <a:off x="5050036" y="1916832"/>
          <a:ext cx="3554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8" name="Equation" r:id="rId6" imgW="1371600" imgH="419040" progId="Equation.DSMT4">
                  <p:embed/>
                </p:oleObj>
              </mc:Choice>
              <mc:Fallback>
                <p:oleObj name="Equation" r:id="rId6" imgW="137160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0036" y="1916832"/>
                        <a:ext cx="3554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734342"/>
              </p:ext>
            </p:extLst>
          </p:nvPr>
        </p:nvGraphicFramePr>
        <p:xfrm>
          <a:off x="272381" y="3284984"/>
          <a:ext cx="22113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9" name="Equation" r:id="rId8" imgW="723600" imgH="164880" progId="Equation.DSMT4">
                  <p:embed/>
                </p:oleObj>
              </mc:Choice>
              <mc:Fallback>
                <p:oleObj name="Equation" r:id="rId8" imgW="72360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381" y="3284984"/>
                        <a:ext cx="2211387" cy="4984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04864"/>
              </p:ext>
            </p:extLst>
          </p:nvPr>
        </p:nvGraphicFramePr>
        <p:xfrm>
          <a:off x="467544" y="4185964"/>
          <a:ext cx="7683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0" name="Equation" r:id="rId10" imgW="2514600" imgH="203040" progId="Equation.DSMT4">
                  <p:embed/>
                </p:oleObj>
              </mc:Choice>
              <mc:Fallback>
                <p:oleObj name="Equation" r:id="rId10" imgW="2514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85964"/>
                        <a:ext cx="76835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79107"/>
              </p:ext>
            </p:extLst>
          </p:nvPr>
        </p:nvGraphicFramePr>
        <p:xfrm>
          <a:off x="395536" y="4869160"/>
          <a:ext cx="6591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1" name="Equation" r:id="rId12" imgW="2197100" imgH="203200" progId="Equation.DSMT4">
                  <p:embed/>
                </p:oleObj>
              </mc:Choice>
              <mc:Fallback>
                <p:oleObj name="Equation" r:id="rId12" imgW="21971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9160"/>
                        <a:ext cx="6591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1" name="Rectangle 15"/>
          <p:cNvSpPr>
            <a:spLocks noChangeArrowheads="1"/>
          </p:cNvSpPr>
          <p:nvPr/>
        </p:nvSpPr>
        <p:spPr bwMode="auto">
          <a:xfrm>
            <a:off x="3543498" y="1364459"/>
            <a:ext cx="506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引入</a:t>
            </a:r>
            <a:r>
              <a:rPr lang="zh-CN" altLang="en-US" dirty="0">
                <a:latin typeface="Tahoma" pitchFamily="34" charset="0"/>
              </a:rPr>
              <a:t>几何分布的随机变量，</a:t>
            </a:r>
          </a:p>
        </p:txBody>
      </p:sp>
      <p:graphicFrame>
        <p:nvGraphicFramePr>
          <p:cNvPr id="249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933763"/>
              </p:ext>
            </p:extLst>
          </p:nvPr>
        </p:nvGraphicFramePr>
        <p:xfrm>
          <a:off x="2691134" y="3140968"/>
          <a:ext cx="61293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2" name="Equation" r:id="rId14" imgW="2641600" imgH="393700" progId="Equation.DSMT4">
                  <p:embed/>
                </p:oleObj>
              </mc:Choice>
              <mc:Fallback>
                <p:oleObj name="Equation" r:id="rId14" imgW="26416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134" y="3140968"/>
                        <a:ext cx="6129338" cy="9080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1196752"/>
            <a:ext cx="8712968" cy="180910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41513"/>
              </p:ext>
            </p:extLst>
          </p:nvPr>
        </p:nvGraphicFramePr>
        <p:xfrm>
          <a:off x="244475" y="33338"/>
          <a:ext cx="8359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13" name="Equation" r:id="rId16" imgW="3213000" imgH="393480" progId="Equation.DSMT4">
                  <p:embed/>
                </p:oleObj>
              </mc:Choice>
              <mc:Fallback>
                <p:oleObj name="Equation" r:id="rId16" imgW="32130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3338"/>
                        <a:ext cx="83597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 animBg="1"/>
      <p:bldP spid="249871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611188" y="44624"/>
            <a:ext cx="7273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</a:rPr>
              <a:t>9.</a:t>
            </a:r>
            <a:r>
              <a:rPr kumimoji="1" lang="zh-CN" altLang="en-US">
                <a:latin typeface="Tahoma" pitchFamily="34" charset="0"/>
              </a:rPr>
              <a:t>证明：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对任意常数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C, D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X – C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445803"/>
              </p:ext>
            </p:extLst>
          </p:nvPr>
        </p:nvGraphicFramePr>
        <p:xfrm>
          <a:off x="1631950" y="641326"/>
          <a:ext cx="668496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0" name="Equation" r:id="rId4" imgW="2682288" imgH="236148" progId="Equation.DSMT4">
                  <p:embed/>
                </p:oleObj>
              </mc:Choice>
              <mc:Fallback>
                <p:oleObj name="Equation" r:id="rId4" imgW="2682288" imgH="2361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641326"/>
                        <a:ext cx="668496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76535"/>
              </p:ext>
            </p:extLst>
          </p:nvPr>
        </p:nvGraphicFramePr>
        <p:xfrm>
          <a:off x="3278188" y="2400276"/>
          <a:ext cx="52546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1" name="Equation" r:id="rId6" imgW="1996488" imgH="182880" progId="Equation.DSMT4">
                  <p:embed/>
                </p:oleObj>
              </mc:Choice>
              <mc:Fallback>
                <p:oleObj name="Equation" r:id="rId6" imgW="1996488" imgH="182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2400276"/>
                        <a:ext cx="52546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35496" y="4437112"/>
            <a:ext cx="5919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C = 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时，显然等号成立；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20638" y="5021312"/>
            <a:ext cx="309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C 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 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 E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时，</a:t>
            </a:r>
          </a:p>
        </p:txBody>
      </p:sp>
      <p:graphicFrame>
        <p:nvGraphicFramePr>
          <p:cNvPr id="232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31236"/>
              </p:ext>
            </p:extLst>
          </p:nvPr>
        </p:nvGraphicFramePr>
        <p:xfrm>
          <a:off x="2828925" y="5095925"/>
          <a:ext cx="27336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2" name="Equation" r:id="rId8" imgW="2575584" imgH="434340" progId="Equation.3">
                  <p:embed/>
                </p:oleObj>
              </mc:Choice>
              <mc:Fallback>
                <p:oleObj name="Equation" r:id="rId8" imgW="2575584" imgH="4343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5095925"/>
                        <a:ext cx="27336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744880"/>
              </p:ext>
            </p:extLst>
          </p:nvPr>
        </p:nvGraphicFramePr>
        <p:xfrm>
          <a:off x="5724525" y="5075287"/>
          <a:ext cx="3209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3" name="Equation" r:id="rId10" imgW="3032856" imgH="457200" progId="Equation.3">
                  <p:embed/>
                </p:oleObj>
              </mc:Choice>
              <mc:Fallback>
                <p:oleObj name="Equation" r:id="rId10" imgW="3032856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75287"/>
                        <a:ext cx="32099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644671"/>
              </p:ext>
            </p:extLst>
          </p:nvPr>
        </p:nvGraphicFramePr>
        <p:xfrm>
          <a:off x="3295650" y="3833788"/>
          <a:ext cx="38687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4" name="Equation" r:id="rId12" imgW="3596616" imgH="434340" progId="Equation.DSMT4">
                  <p:embed/>
                </p:oleObj>
              </mc:Choice>
              <mc:Fallback>
                <p:oleObj name="Equation" r:id="rId12" imgW="3596616" imgH="4343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3833788"/>
                        <a:ext cx="38687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11783"/>
              </p:ext>
            </p:extLst>
          </p:nvPr>
        </p:nvGraphicFramePr>
        <p:xfrm>
          <a:off x="492125" y="1412851"/>
          <a:ext cx="84312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5" name="Equation" r:id="rId14" imgW="4236624" imgH="434340" progId="Equation.DSMT4">
                  <p:embed/>
                </p:oleObj>
              </mc:Choice>
              <mc:Fallback>
                <p:oleObj name="Equation" r:id="rId14" imgW="4236624" imgH="4343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412851"/>
                        <a:ext cx="8431213" cy="950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>
          <a:xfrm>
            <a:off x="755650" y="2795563"/>
            <a:ext cx="1512888" cy="396875"/>
          </a:xfrm>
          <a:prstGeom prst="wedgeRectCallout">
            <a:avLst>
              <a:gd name="adj1" fmla="val 141242"/>
              <a:gd name="adj2" fmla="val -3806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/>
              <a:t>D(x)</a:t>
            </a:r>
            <a:r>
              <a:rPr lang="zh-CN" altLang="en-US" sz="2400" dirty="0"/>
              <a:t>定义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85010"/>
              </p:ext>
            </p:extLst>
          </p:nvPr>
        </p:nvGraphicFramePr>
        <p:xfrm>
          <a:off x="528638" y="3189263"/>
          <a:ext cx="81470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46" name="Equation" r:id="rId16" imgW="3627072" imgH="182880" progId="Equation.DSMT4">
                  <p:embed/>
                </p:oleObj>
              </mc:Choice>
              <mc:Fallback>
                <p:oleObj name="Equation" r:id="rId16" imgW="3627072" imgH="18288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189263"/>
                        <a:ext cx="8147050" cy="5064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2575" y="620688"/>
            <a:ext cx="1235075" cy="584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>
                <a:latin typeface="Tahoma" pitchFamily="34" charset="0"/>
              </a:rPr>
              <a:t>法一：</a:t>
            </a:r>
            <a:endParaRPr kumimoji="1" lang="en-US" altLang="zh-CN" sz="36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4" grpId="0" autoUpdateAnimBg="0"/>
      <p:bldP spid="232455" grpId="0" autoUpdateAnimBg="0"/>
      <p:bldP spid="2" grpId="0" animBg="1"/>
      <p:bldP spid="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1476375" y="259383"/>
            <a:ext cx="4464050" cy="5857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dirty="0">
                <a:latin typeface="Tahoma" pitchFamily="34" charset="0"/>
              </a:rPr>
              <a:t>法二：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D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– C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baseline="30000" dirty="0"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24919"/>
              </p:ext>
            </p:extLst>
          </p:nvPr>
        </p:nvGraphicFramePr>
        <p:xfrm>
          <a:off x="2195513" y="1124570"/>
          <a:ext cx="345598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公式" r:id="rId3" imgW="975456" imgH="167568" progId="Equation.3">
                  <p:embed/>
                </p:oleObj>
              </mc:Choice>
              <mc:Fallback>
                <p:oleObj name="公式" r:id="rId3" imgW="975456" imgH="1675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24570"/>
                        <a:ext cx="3455987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83041"/>
              </p:ext>
            </p:extLst>
          </p:nvPr>
        </p:nvGraphicFramePr>
        <p:xfrm>
          <a:off x="1835150" y="1915145"/>
          <a:ext cx="6553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7" name="公式" r:id="rId5" imgW="2400408" imgH="152472" progId="Equation.3">
                  <p:embed/>
                </p:oleObj>
              </mc:Choice>
              <mc:Fallback>
                <p:oleObj name="公式" r:id="rId5" imgW="2400408" imgH="15247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5145"/>
                        <a:ext cx="6553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36367"/>
              </p:ext>
            </p:extLst>
          </p:nvPr>
        </p:nvGraphicFramePr>
        <p:xfrm>
          <a:off x="1763713" y="3788395"/>
          <a:ext cx="3600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8" name="公式" r:id="rId7" imgW="1066824" imgH="152472" progId="Equation.3">
                  <p:embed/>
                </p:oleObj>
              </mc:Choice>
              <mc:Fallback>
                <p:oleObj name="公式" r:id="rId7" imgW="1066824" imgH="1524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88395"/>
                        <a:ext cx="36004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31514"/>
              </p:ext>
            </p:extLst>
          </p:nvPr>
        </p:nvGraphicFramePr>
        <p:xfrm>
          <a:off x="1763713" y="2851770"/>
          <a:ext cx="41036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9" name="公式" r:id="rId9" imgW="1295352" imgH="152472" progId="Equation.3">
                  <p:embed/>
                </p:oleObj>
              </mc:Choice>
              <mc:Fallback>
                <p:oleObj name="公式" r:id="rId9" imgW="1295352" imgH="15247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851770"/>
                        <a:ext cx="41036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541882"/>
              </p:ext>
            </p:extLst>
          </p:nvPr>
        </p:nvGraphicFramePr>
        <p:xfrm>
          <a:off x="1979613" y="1916287"/>
          <a:ext cx="46085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name="公式" r:id="rId3" imgW="1548728" imgH="203112" progId="Equation.3">
                  <p:embed/>
                </p:oleObj>
              </mc:Choice>
              <mc:Fallback>
                <p:oleObj name="公式" r:id="rId3" imgW="1548728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287"/>
                        <a:ext cx="46085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611188" y="44624"/>
            <a:ext cx="7993062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10. 11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岁男孩身高服从正态分布，期望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143.10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厘米，标准差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5.67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厘米，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(143.1, 5.67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求身高的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95%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正常范围。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993660"/>
              </p:ext>
            </p:extLst>
          </p:nvPr>
        </p:nvGraphicFramePr>
        <p:xfrm>
          <a:off x="1654175" y="2544937"/>
          <a:ext cx="54022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name="Equation" r:id="rId5" imgW="1815312" imgH="393529" progId="Equation.DSMT4">
                  <p:embed/>
                </p:oleObj>
              </mc:Choice>
              <mc:Fallback>
                <p:oleObj name="Equation" r:id="rId5" imgW="1815312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544937"/>
                        <a:ext cx="540226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92274" y="4869037"/>
            <a:ext cx="5616029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解得 </a:t>
            </a:r>
            <a:r>
              <a:rPr lang="el-GR" altLang="zh-CN" i="1" dirty="0" smtClean="0">
                <a:latin typeface="Times New Roman"/>
                <a:cs typeface="Times New Roman"/>
              </a:rPr>
              <a:t>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=1.96*5.67=11.11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(131.99, 154.21)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22719"/>
              </p:ext>
            </p:extLst>
          </p:nvPr>
        </p:nvGraphicFramePr>
        <p:xfrm>
          <a:off x="1023938" y="3645074"/>
          <a:ext cx="75152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" name="Equation" r:id="rId7" imgW="2527300" imgH="393700" progId="Equation.DSMT4">
                  <p:embed/>
                </p:oleObj>
              </mc:Choice>
              <mc:Fallback>
                <p:oleObj name="Equation" r:id="rId7" imgW="25273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3645074"/>
                        <a:ext cx="751522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09616"/>
              </p:ext>
            </p:extLst>
          </p:nvPr>
        </p:nvGraphicFramePr>
        <p:xfrm>
          <a:off x="2411413" y="575841"/>
          <a:ext cx="273526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" name="公式" r:id="rId3" imgW="1054100" imgH="457200" progId="Equation.3">
                  <p:embed/>
                </p:oleObj>
              </mc:Choice>
              <mc:Fallback>
                <p:oleObj name="公式" r:id="rId3" imgW="1054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5841"/>
                        <a:ext cx="273526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25022"/>
              </p:ext>
            </p:extLst>
          </p:nvPr>
        </p:nvGraphicFramePr>
        <p:xfrm>
          <a:off x="900113" y="2420888"/>
          <a:ext cx="58340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4" name="公式" r:id="rId5" imgW="2400300" imgH="330200" progId="Equation.3">
                  <p:embed/>
                </p:oleObj>
              </mc:Choice>
              <mc:Fallback>
                <p:oleObj name="公式" r:id="rId5" imgW="24003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20888"/>
                        <a:ext cx="58340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725714"/>
              </p:ext>
            </p:extLst>
          </p:nvPr>
        </p:nvGraphicFramePr>
        <p:xfrm>
          <a:off x="2484438" y="3355925"/>
          <a:ext cx="36718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5" name="公式" r:id="rId7" imgW="1497950" imgH="406224" progId="Equation.3">
                  <p:embed/>
                </p:oleObj>
              </mc:Choice>
              <mc:Fallback>
                <p:oleObj name="公式" r:id="rId7" imgW="1497950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5925"/>
                        <a:ext cx="36718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947476"/>
              </p:ext>
            </p:extLst>
          </p:nvPr>
        </p:nvGraphicFramePr>
        <p:xfrm>
          <a:off x="900113" y="4292550"/>
          <a:ext cx="64087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6" name="公式" r:id="rId9" imgW="2628900" imgH="330200" progId="Equation.3">
                  <p:embed/>
                </p:oleObj>
              </mc:Choice>
              <mc:Fallback>
                <p:oleObj name="公式" r:id="rId9" imgW="2628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550"/>
                        <a:ext cx="64087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799920"/>
              </p:ext>
            </p:extLst>
          </p:nvPr>
        </p:nvGraphicFramePr>
        <p:xfrm>
          <a:off x="2555875" y="5046613"/>
          <a:ext cx="251936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7" name="公式" r:id="rId11" imgW="990170" imgH="431613" progId="Equation.3">
                  <p:embed/>
                </p:oleObj>
              </mc:Choice>
              <mc:Fallback>
                <p:oleObj name="公式" r:id="rId11" imgW="99017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46613"/>
                        <a:ext cx="251936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250825" y="-422"/>
            <a:ext cx="577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设随机变量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的概率密度为</a:t>
            </a:r>
            <a:endParaRPr lang="zh-CN" altLang="en-US">
              <a:latin typeface="Arial" charset="0"/>
            </a:endParaRP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84213" y="1772816"/>
            <a:ext cx="6880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: (1)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Y=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	(2) 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Y=e</a:t>
            </a:r>
            <a:r>
              <a:rPr lang="zh-CN" altLang="en-US" baseline="3000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baseline="30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的数学期望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/>
      <p:bldP spid="2160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213398"/>
              </p:ext>
            </p:extLst>
          </p:nvPr>
        </p:nvGraphicFramePr>
        <p:xfrm>
          <a:off x="1620838" y="648891"/>
          <a:ext cx="5111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4" name="公式" r:id="rId3" imgW="2362200" imgH="457200" progId="Equation.3">
                  <p:embed/>
                </p:oleObj>
              </mc:Choice>
              <mc:Fallback>
                <p:oleObj name="公式" r:id="rId3" imgW="2362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648891"/>
                        <a:ext cx="5111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950456"/>
              </p:ext>
            </p:extLst>
          </p:nvPr>
        </p:nvGraphicFramePr>
        <p:xfrm>
          <a:off x="900113" y="4681141"/>
          <a:ext cx="4464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5" name="公式" r:id="rId5" imgW="1841500" imgH="330200" progId="Equation.3">
                  <p:embed/>
                </p:oleObj>
              </mc:Choice>
              <mc:Fallback>
                <p:oleObj name="公式" r:id="rId5" imgW="18415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681141"/>
                        <a:ext cx="44640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74043"/>
              </p:ext>
            </p:extLst>
          </p:nvPr>
        </p:nvGraphicFramePr>
        <p:xfrm>
          <a:off x="2052638" y="5300266"/>
          <a:ext cx="45370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6" name="公式" r:id="rId7" imgW="1727200" imgH="457200" progId="Equation.3">
                  <p:embed/>
                </p:oleObj>
              </mc:Choice>
              <mc:Fallback>
                <p:oleObj name="公式" r:id="rId7" imgW="1727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300266"/>
                        <a:ext cx="45370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539750" y="-27384"/>
            <a:ext cx="69564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14.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设二维随机变量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>
                <a:latin typeface="Tahoma" pitchFamily="34" charset="0"/>
              </a:rPr>
              <a:t>的密度函数为</a:t>
            </a:r>
            <a:r>
              <a:rPr lang="zh-CN" altLang="en-US" sz="2000">
                <a:latin typeface="Tahoma" pitchFamily="34" charset="0"/>
              </a:rPr>
              <a:t> 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257550" y="1971279"/>
            <a:ext cx="533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62865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62865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1100">
              <a:latin typeface="Tahoma" pitchFamily="34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224268" name="Text Box 12"/>
          <p:cNvSpPr txBox="1">
            <a:spLocks noChangeArrowheads="1"/>
          </p:cNvSpPr>
          <p:nvPr/>
        </p:nvSpPr>
        <p:spPr bwMode="auto">
          <a:xfrm>
            <a:off x="828675" y="1629966"/>
            <a:ext cx="3271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itchFamily="18" charset="0"/>
                <a:ea typeface="楷体_GB2312" pitchFamily="49" charset="-122"/>
              </a:rPr>
              <a:t>X Y</a:t>
            </a:r>
            <a:r>
              <a:rPr kumimoji="1" lang="en-US" altLang="zh-CN" sz="2800">
                <a:latin typeface="Times New Roman" pitchFamily="18" charset="0"/>
                <a:ea typeface="楷体_GB2312" pitchFamily="49" charset="-122"/>
              </a:rPr>
              <a:t>).</a:t>
            </a:r>
          </a:p>
        </p:txBody>
      </p:sp>
      <p:graphicFrame>
        <p:nvGraphicFramePr>
          <p:cNvPr id="224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142882"/>
              </p:ext>
            </p:extLst>
          </p:nvPr>
        </p:nvGraphicFramePr>
        <p:xfrm>
          <a:off x="900113" y="2376091"/>
          <a:ext cx="38163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7" name="Equation" r:id="rId9" imgW="4343328" imgH="701112" progId="Equation.3">
                  <p:embed/>
                </p:oleObj>
              </mc:Choice>
              <mc:Fallback>
                <p:oleObj name="Equation" r:id="rId9" imgW="4343328" imgH="701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76091"/>
                        <a:ext cx="38163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8527"/>
              </p:ext>
            </p:extLst>
          </p:nvPr>
        </p:nvGraphicFramePr>
        <p:xfrm>
          <a:off x="971550" y="3960416"/>
          <a:ext cx="3816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8" name="Equation" r:id="rId11" imgW="4267296" imgH="701112" progId="Equation.3">
                  <p:embed/>
                </p:oleObj>
              </mc:Choice>
              <mc:Fallback>
                <p:oleObj name="Equation" r:id="rId11" imgW="4267296" imgH="701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60416"/>
                        <a:ext cx="38163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522861"/>
              </p:ext>
            </p:extLst>
          </p:nvPr>
        </p:nvGraphicFramePr>
        <p:xfrm>
          <a:off x="1763713" y="2952354"/>
          <a:ext cx="3673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9" name="公式" r:id="rId13" imgW="1511300" imgH="393700" progId="Equation.3">
                  <p:embed/>
                </p:oleObj>
              </mc:Choice>
              <mc:Fallback>
                <p:oleObj name="公式" r:id="rId13" imgW="15113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52354"/>
                        <a:ext cx="3673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934303"/>
              </p:ext>
            </p:extLst>
          </p:nvPr>
        </p:nvGraphicFramePr>
        <p:xfrm>
          <a:off x="4787900" y="3888979"/>
          <a:ext cx="793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0" name="Equation" r:id="rId15" imgW="330057" imgH="393529" progId="Equation.DSMT4">
                  <p:embed/>
                </p:oleObj>
              </mc:Choice>
              <mc:Fallback>
                <p:oleObj name="Equation" r:id="rId15" imgW="330057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88979"/>
                        <a:ext cx="7937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275607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18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71126"/>
              </p:ext>
            </p:extLst>
          </p:nvPr>
        </p:nvGraphicFramePr>
        <p:xfrm>
          <a:off x="2484438" y="2422699"/>
          <a:ext cx="35290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" name="公式" r:id="rId3" imgW="1346200" imgH="203200" progId="Equation.3">
                  <p:embed/>
                </p:oleObj>
              </mc:Choice>
              <mc:Fallback>
                <p:oleObj name="公式" r:id="rId3" imgW="1346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2699"/>
                        <a:ext cx="35290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64409"/>
              </p:ext>
            </p:extLst>
          </p:nvPr>
        </p:nvGraphicFramePr>
        <p:xfrm>
          <a:off x="1258888" y="624062"/>
          <a:ext cx="6911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6" name="公式" r:id="rId5" imgW="3086100" imgH="482600" progId="Equation.3">
                  <p:embed/>
                </p:oleObj>
              </mc:Choice>
              <mc:Fallback>
                <p:oleObj name="公式" r:id="rId5" imgW="30861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4062"/>
                        <a:ext cx="6911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323850" y="44624"/>
            <a:ext cx="6985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15.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>
                <a:latin typeface="Tahoma" pitchFamily="34" charset="0"/>
              </a:rPr>
              <a:t>相互独立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概率密度分别为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827088" y="1774999"/>
            <a:ext cx="1682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828675" y="2422699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itchFamily="34" charset="0"/>
              </a:rPr>
              <a:t>解法一</a:t>
            </a:r>
          </a:p>
        </p:txBody>
      </p: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755650" y="4367387"/>
            <a:ext cx="1403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itchFamily="34" charset="0"/>
              </a:rPr>
              <a:t>解法二</a:t>
            </a:r>
          </a:p>
        </p:txBody>
      </p:sp>
      <p:sp>
        <p:nvSpPr>
          <p:cNvPr id="24585" name="Rectangle 16"/>
          <p:cNvSpPr>
            <a:spLocks noChangeArrowheads="1"/>
          </p:cNvSpPr>
          <p:nvPr/>
        </p:nvSpPr>
        <p:spPr bwMode="auto">
          <a:xfrm>
            <a:off x="0" y="2694162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181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275436"/>
              </p:ext>
            </p:extLst>
          </p:nvPr>
        </p:nvGraphicFramePr>
        <p:xfrm>
          <a:off x="2130425" y="4167362"/>
          <a:ext cx="47164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7" name="Equation" r:id="rId7" imgW="1993900" imgH="482600" progId="Equation.DSMT4">
                  <p:embed/>
                </p:oleObj>
              </mc:Choice>
              <mc:Fallback>
                <p:oleObj name="Equation" r:id="rId7" imgW="19939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4167362"/>
                        <a:ext cx="47164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31269"/>
              </p:ext>
            </p:extLst>
          </p:nvPr>
        </p:nvGraphicFramePr>
        <p:xfrm>
          <a:off x="3706813" y="2856087"/>
          <a:ext cx="3960812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8" name="公式" r:id="rId9" imgW="1574800" imgH="469900" progId="Equation.3">
                  <p:embed/>
                </p:oleObj>
              </mc:Choice>
              <mc:Fallback>
                <p:oleObj name="公式" r:id="rId9" imgW="15748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856087"/>
                        <a:ext cx="3960812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353811"/>
              </p:ext>
            </p:extLst>
          </p:nvPr>
        </p:nvGraphicFramePr>
        <p:xfrm>
          <a:off x="3576638" y="5088112"/>
          <a:ext cx="38750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9" name="Equation" r:id="rId11" imgW="1637589" imgH="482391" progId="Equation.DSMT4">
                  <p:embed/>
                </p:oleObj>
              </mc:Choice>
              <mc:Fallback>
                <p:oleObj name="Equation" r:id="rId11" imgW="1637589" imgH="482391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088112"/>
                        <a:ext cx="3875087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0" grpId="0"/>
      <p:bldP spid="218122" grpId="0"/>
      <p:bldP spid="218123" grpId="0"/>
      <p:bldP spid="2181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636464"/>
              </p:ext>
            </p:extLst>
          </p:nvPr>
        </p:nvGraphicFramePr>
        <p:xfrm>
          <a:off x="1835150" y="499666"/>
          <a:ext cx="32400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5" name="公式" r:id="rId3" imgW="1320800" imgH="228600" progId="Equation.3">
                  <p:embed/>
                </p:oleObj>
              </mc:Choice>
              <mc:Fallback>
                <p:oleObj name="公式" r:id="rId3" imgW="1320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99666"/>
                        <a:ext cx="32400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93073"/>
              </p:ext>
            </p:extLst>
          </p:nvPr>
        </p:nvGraphicFramePr>
        <p:xfrm>
          <a:off x="3563938" y="952104"/>
          <a:ext cx="187166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6" name="公式" r:id="rId5" imgW="799753" imgH="431613" progId="Equation.3">
                  <p:embed/>
                </p:oleObj>
              </mc:Choice>
              <mc:Fallback>
                <p:oleObj name="公式" r:id="rId5" imgW="799753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952104"/>
                        <a:ext cx="1871662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441856"/>
              </p:ext>
            </p:extLst>
          </p:nvPr>
        </p:nvGraphicFramePr>
        <p:xfrm>
          <a:off x="1042988" y="1817291"/>
          <a:ext cx="2087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" name="公式" r:id="rId7" imgW="977900" imgH="228600" progId="Equation.3">
                  <p:embed/>
                </p:oleObj>
              </mc:Choice>
              <mc:Fallback>
                <p:oleObj name="公式" r:id="rId7" imgW="977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17291"/>
                        <a:ext cx="20875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33079"/>
              </p:ext>
            </p:extLst>
          </p:nvPr>
        </p:nvGraphicFramePr>
        <p:xfrm>
          <a:off x="898525" y="2609454"/>
          <a:ext cx="69850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8" name="公式" r:id="rId9" imgW="2806700" imgH="431800" progId="Equation.3">
                  <p:embed/>
                </p:oleObj>
              </mc:Choice>
              <mc:Fallback>
                <p:oleObj name="公式" r:id="rId9" imgW="2806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609454"/>
                        <a:ext cx="69850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773323"/>
              </p:ext>
            </p:extLst>
          </p:nvPr>
        </p:nvGraphicFramePr>
        <p:xfrm>
          <a:off x="827088" y="3617516"/>
          <a:ext cx="6624637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9" name="公式" r:id="rId11" imgW="2921000" imgH="889000" progId="Equation.3">
                  <p:embed/>
                </p:oleObj>
              </mc:Choice>
              <mc:Fallback>
                <p:oleObj name="公式" r:id="rId11" imgW="2921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17516"/>
                        <a:ext cx="6624637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611188" y="-27384"/>
            <a:ext cx="677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18.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30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是独立同分布的随机变量</a:t>
            </a:r>
            <a:endParaRPr lang="zh-CN" altLang="en-US" sz="2800">
              <a:latin typeface="Arial" charset="0"/>
            </a:endParaRP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331913" y="1153716"/>
            <a:ext cx="2211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i=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1,2,…,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记</a:t>
            </a:r>
            <a:endParaRPr lang="zh-CN" altLang="en-US" sz="2800">
              <a:latin typeface="Arial" charset="0"/>
            </a:endParaRPr>
          </a:p>
        </p:txBody>
      </p:sp>
      <p:graphicFrame>
        <p:nvGraphicFramePr>
          <p:cNvPr id="2212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82357"/>
              </p:ext>
            </p:extLst>
          </p:nvPr>
        </p:nvGraphicFramePr>
        <p:xfrm>
          <a:off x="4354513" y="5116116"/>
          <a:ext cx="32956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0" name="公式" r:id="rId13" imgW="1409700" imgH="419100" progId="Equation.3">
                  <p:embed/>
                </p:oleObj>
              </mc:Choice>
              <mc:Fallback>
                <p:oleObj name="公式" r:id="rId13" imgW="14097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116116"/>
                        <a:ext cx="3295650" cy="9937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02" name="AutoShape 18"/>
          <p:cNvSpPr>
            <a:spLocks noChangeArrowheads="1"/>
          </p:cNvSpPr>
          <p:nvPr/>
        </p:nvSpPr>
        <p:spPr bwMode="auto">
          <a:xfrm>
            <a:off x="5075238" y="2033191"/>
            <a:ext cx="3059112" cy="609600"/>
          </a:xfrm>
          <a:prstGeom prst="wedgeRoundRectCallout">
            <a:avLst>
              <a:gd name="adj1" fmla="val -80356"/>
              <a:gd name="adj2" fmla="val 7474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ahoma" pitchFamily="34" charset="0"/>
              </a:rPr>
              <a:t>数学期望的性质</a:t>
            </a:r>
          </a:p>
        </p:txBody>
      </p:sp>
      <p:sp>
        <p:nvSpPr>
          <p:cNvPr id="221203" name="AutoShape 19"/>
          <p:cNvSpPr>
            <a:spLocks noChangeArrowheads="1"/>
          </p:cNvSpPr>
          <p:nvPr/>
        </p:nvSpPr>
        <p:spPr bwMode="auto">
          <a:xfrm>
            <a:off x="4427538" y="4552554"/>
            <a:ext cx="2159000" cy="503237"/>
          </a:xfrm>
          <a:prstGeom prst="wedgeRoundRectCallout">
            <a:avLst>
              <a:gd name="adj1" fmla="val -55148"/>
              <a:gd name="adj2" fmla="val -10047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ahoma" pitchFamily="34" charset="0"/>
              </a:rPr>
              <a:t>方差的性质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/>
      <p:bldP spid="221194" grpId="0"/>
      <p:bldP spid="221202" grpId="0" animBg="1"/>
      <p:bldP spid="2212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1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961685"/>
              </p:ext>
            </p:extLst>
          </p:nvPr>
        </p:nvGraphicFramePr>
        <p:xfrm>
          <a:off x="1042988" y="404664"/>
          <a:ext cx="59769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0" name="公式" r:id="rId3" imgW="2273300" imgH="215900" progId="Equation.3">
                  <p:embed/>
                </p:oleObj>
              </mc:Choice>
              <mc:Fallback>
                <p:oleObj name="公式" r:id="rId3" imgW="22733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4664"/>
                        <a:ext cx="59769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31913" y="1123801"/>
            <a:ext cx="5688012" cy="1208088"/>
            <a:chOff x="839" y="1842"/>
            <a:chExt cx="3583" cy="761"/>
          </a:xfrm>
        </p:grpSpPr>
        <p:graphicFrame>
          <p:nvGraphicFramePr>
            <p:cNvPr id="8199" name="Object 14"/>
            <p:cNvGraphicFramePr>
              <a:graphicFrameLocks noChangeAspect="1"/>
            </p:cNvGraphicFramePr>
            <p:nvPr/>
          </p:nvGraphicFramePr>
          <p:xfrm>
            <a:off x="884" y="1842"/>
            <a:ext cx="3538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1" name="公式" r:id="rId5" imgW="2006600" imgH="431800" progId="Equation.3">
                    <p:embed/>
                  </p:oleObj>
                </mc:Choice>
                <mc:Fallback>
                  <p:oleObj name="公式" r:id="rId5" imgW="20066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42"/>
                          <a:ext cx="3538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0" name="Line 15"/>
            <p:cNvSpPr>
              <a:spLocks noChangeShapeType="1"/>
            </p:cNvSpPr>
            <p:nvPr/>
          </p:nvSpPr>
          <p:spPr bwMode="auto">
            <a:xfrm>
              <a:off x="839" y="2205"/>
              <a:ext cx="35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16"/>
            <p:cNvSpPr>
              <a:spLocks noChangeShapeType="1"/>
            </p:cNvSpPr>
            <p:nvPr/>
          </p:nvSpPr>
          <p:spPr bwMode="auto">
            <a:xfrm>
              <a:off x="1247" y="1888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71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89086"/>
              </p:ext>
            </p:extLst>
          </p:nvPr>
        </p:nvGraphicFramePr>
        <p:xfrm>
          <a:off x="1116013" y="2636689"/>
          <a:ext cx="45085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2" name="公式" r:id="rId7" imgW="1713756" imgH="215806" progId="Equation.3">
                  <p:embed/>
                </p:oleObj>
              </mc:Choice>
              <mc:Fallback>
                <p:oleObj name="公式" r:id="rId7" imgW="1713756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689"/>
                        <a:ext cx="45085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948857"/>
              </p:ext>
            </p:extLst>
          </p:nvPr>
        </p:nvGraphicFramePr>
        <p:xfrm>
          <a:off x="2382839" y="3322489"/>
          <a:ext cx="3505291" cy="111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3" name="Equation" r:id="rId9" imgW="1358640" imgH="431640" progId="Equation.DSMT4">
                  <p:embed/>
                </p:oleObj>
              </mc:Choice>
              <mc:Fallback>
                <p:oleObj name="Equation" r:id="rId9" imgW="135864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9" y="3322489"/>
                        <a:ext cx="3505291" cy="1113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029339"/>
              </p:ext>
            </p:extLst>
          </p:nvPr>
        </p:nvGraphicFramePr>
        <p:xfrm>
          <a:off x="863600" y="3428157"/>
          <a:ext cx="6773863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公式" r:id="rId3" imgW="2870200" imgH="711200" progId="Equation.3">
                  <p:embed/>
                </p:oleObj>
              </mc:Choice>
              <mc:Fallback>
                <p:oleObj name="公式" r:id="rId3" imgW="2870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428157"/>
                        <a:ext cx="6773863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1188" y="116632"/>
            <a:ext cx="7993062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设某种商品每周的需求量</a:t>
            </a:r>
            <a:r>
              <a:rPr lang="en-US" altLang="zh-CN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[10,30]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，而经销商进货数量为区间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 30]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中的某一个整数，商店每销售一单位商品可获利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元；若供大于求则削价处理，每处理一单位商品亏损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元；若供不应求，则可从外部调剂供应，此时每一单位商品仅获利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元，为使商店所获利润期望值不小于</a:t>
            </a:r>
            <a:r>
              <a:rPr lang="en-US" altLang="zh-C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9280</a:t>
            </a:r>
            <a:r>
              <a:rPr lang="zh-CN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，试确定最少进货量。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38994"/>
              </p:ext>
            </p:extLst>
          </p:nvPr>
        </p:nvGraphicFramePr>
        <p:xfrm>
          <a:off x="851843" y="13369"/>
          <a:ext cx="65532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5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43" y="13369"/>
                        <a:ext cx="65532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726730"/>
              </p:ext>
            </p:extLst>
          </p:nvPr>
        </p:nvGraphicFramePr>
        <p:xfrm>
          <a:off x="683568" y="1124744"/>
          <a:ext cx="8075612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" name="Equation" r:id="rId5" imgW="3467100" imgH="1041400" progId="Equation.DSMT4">
                  <p:embed/>
                </p:oleObj>
              </mc:Choice>
              <mc:Fallback>
                <p:oleObj name="Equation" r:id="rId5" imgW="3467100" imgH="1041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8075612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536009"/>
              </p:ext>
            </p:extLst>
          </p:nvPr>
        </p:nvGraphicFramePr>
        <p:xfrm>
          <a:off x="886768" y="3717032"/>
          <a:ext cx="77771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7" name="公式" r:id="rId7" imgW="3530600" imgH="635000" progId="Equation.3">
                  <p:embed/>
                </p:oleObj>
              </mc:Choice>
              <mc:Fallback>
                <p:oleObj name="公式" r:id="rId7" imgW="35306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68" y="3717032"/>
                        <a:ext cx="777716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700554"/>
              </p:ext>
            </p:extLst>
          </p:nvPr>
        </p:nvGraphicFramePr>
        <p:xfrm>
          <a:off x="611188" y="188640"/>
          <a:ext cx="8097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7" name="Equation" r:id="rId4" imgW="3149600" imgH="215900" progId="Equation.DSMT4">
                  <p:embed/>
                </p:oleObj>
              </mc:Choice>
              <mc:Fallback>
                <p:oleObj name="Equation" r:id="rId4" imgW="31496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640"/>
                        <a:ext cx="8097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96290"/>
              </p:ext>
            </p:extLst>
          </p:nvPr>
        </p:nvGraphicFramePr>
        <p:xfrm>
          <a:off x="514350" y="1053828"/>
          <a:ext cx="60737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8" name="公式" r:id="rId6" imgW="2362200" imgH="228600" progId="Equation.3">
                  <p:embed/>
                </p:oleObj>
              </mc:Choice>
              <mc:Fallback>
                <p:oleObj name="公式" r:id="rId6" imgW="2362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053828"/>
                        <a:ext cx="60737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05692"/>
              </p:ext>
            </p:extLst>
          </p:nvPr>
        </p:nvGraphicFramePr>
        <p:xfrm>
          <a:off x="611188" y="3432994"/>
          <a:ext cx="61214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9" name="公式" r:id="rId8" imgW="2489200" imgH="203200" progId="Equation.3">
                  <p:embed/>
                </p:oleObj>
              </mc:Choice>
              <mc:Fallback>
                <p:oleObj name="公式" r:id="rId8" imgW="2489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32994"/>
                        <a:ext cx="61214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971232"/>
              </p:ext>
            </p:extLst>
          </p:nvPr>
        </p:nvGraphicFramePr>
        <p:xfrm>
          <a:off x="611188" y="1979340"/>
          <a:ext cx="80327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0" name="公式" r:id="rId10" imgW="3124200" imgH="228600" progId="Equation.3">
                  <p:embed/>
                </p:oleObj>
              </mc:Choice>
              <mc:Fallback>
                <p:oleObj name="公式" r:id="rId10" imgW="3124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79340"/>
                        <a:ext cx="80327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7190"/>
              </p:ext>
            </p:extLst>
          </p:nvPr>
        </p:nvGraphicFramePr>
        <p:xfrm>
          <a:off x="684213" y="4138786"/>
          <a:ext cx="46085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1" name="公式" r:id="rId12" imgW="1816100" imgH="203200" progId="Equation.3">
                  <p:embed/>
                </p:oleObj>
              </mc:Choice>
              <mc:Fallback>
                <p:oleObj name="公式" r:id="rId12" imgW="1816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38786"/>
                        <a:ext cx="46085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45939"/>
              </p:ext>
            </p:extLst>
          </p:nvPr>
        </p:nvGraphicFramePr>
        <p:xfrm>
          <a:off x="611560" y="2636912"/>
          <a:ext cx="77390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2" name="Equation" r:id="rId14" imgW="3009600" imgH="228600" progId="Equation.DSMT4">
                  <p:embed/>
                </p:oleObj>
              </mc:Choice>
              <mc:Fallback>
                <p:oleObj name="Equation" r:id="rId14" imgW="3009600" imgH="228600" progId="Equation.DSMT4">
                  <p:embed/>
                  <p:pic>
                    <p:nvPicPr>
                      <p:cNvPr id="2293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77390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26735"/>
              </p:ext>
            </p:extLst>
          </p:nvPr>
        </p:nvGraphicFramePr>
        <p:xfrm>
          <a:off x="827088" y="757412"/>
          <a:ext cx="576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5" name="公式" r:id="rId4" imgW="241195" imgH="203112" progId="Equation.3">
                  <p:embed/>
                </p:oleObj>
              </mc:Choice>
              <mc:Fallback>
                <p:oleObj name="公式" r:id="rId4" imgW="241195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57412"/>
                        <a:ext cx="5762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26239"/>
              </p:ext>
            </p:extLst>
          </p:nvPr>
        </p:nvGraphicFramePr>
        <p:xfrm>
          <a:off x="1474788" y="757412"/>
          <a:ext cx="27368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6" name="公式" r:id="rId6" imgW="1104421" imgH="215806" progId="Equation.3">
                  <p:embed/>
                </p:oleObj>
              </mc:Choice>
              <mc:Fallback>
                <p:oleObj name="公式" r:id="rId6" imgW="110442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757412"/>
                        <a:ext cx="27368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33497"/>
              </p:ext>
            </p:extLst>
          </p:nvPr>
        </p:nvGraphicFramePr>
        <p:xfrm>
          <a:off x="4283075" y="612949"/>
          <a:ext cx="306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7" name="公式" r:id="rId8" imgW="152334" imgH="393529" progId="Equation.3">
                  <p:embed/>
                </p:oleObj>
              </mc:Choice>
              <mc:Fallback>
                <p:oleObj name="公式" r:id="rId8" imgW="15233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612949"/>
                        <a:ext cx="3063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319169"/>
              </p:ext>
            </p:extLst>
          </p:nvPr>
        </p:nvGraphicFramePr>
        <p:xfrm>
          <a:off x="898525" y="1476549"/>
          <a:ext cx="38893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8" name="公式" r:id="rId10" imgW="1701800" imgH="215900" progId="Equation.3">
                  <p:embed/>
                </p:oleObj>
              </mc:Choice>
              <mc:Fallback>
                <p:oleObj name="公式" r:id="rId10" imgW="17018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476549"/>
                        <a:ext cx="38893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87690"/>
              </p:ext>
            </p:extLst>
          </p:nvPr>
        </p:nvGraphicFramePr>
        <p:xfrm>
          <a:off x="966788" y="1998837"/>
          <a:ext cx="3678237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9" name="Equation" r:id="rId12" imgW="1701800" imgH="508000" progId="Equation.DSMT4">
                  <p:embed/>
                </p:oleObj>
              </mc:Choice>
              <mc:Fallback>
                <p:oleObj name="Equation" r:id="rId12" imgW="17018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998837"/>
                        <a:ext cx="3678237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19"/>
          <p:cNvGrpSpPr>
            <a:grpSpLocks/>
          </p:cNvGrpSpPr>
          <p:nvPr/>
        </p:nvGrpSpPr>
        <p:grpSpPr bwMode="auto">
          <a:xfrm>
            <a:off x="5651500" y="612949"/>
            <a:ext cx="2305050" cy="2381250"/>
            <a:chOff x="3515" y="1344"/>
            <a:chExt cx="1815" cy="1887"/>
          </a:xfrm>
        </p:grpSpPr>
        <p:grpSp>
          <p:nvGrpSpPr>
            <p:cNvPr id="29709" name="Group 17"/>
            <p:cNvGrpSpPr>
              <a:grpSpLocks/>
            </p:cNvGrpSpPr>
            <p:nvPr/>
          </p:nvGrpSpPr>
          <p:grpSpPr bwMode="auto">
            <a:xfrm>
              <a:off x="3515" y="1344"/>
              <a:ext cx="1815" cy="1887"/>
              <a:chOff x="3515" y="1344"/>
              <a:chExt cx="1815" cy="1887"/>
            </a:xfrm>
          </p:grpSpPr>
          <p:sp>
            <p:nvSpPr>
              <p:cNvPr id="29711" name="Line 5"/>
              <p:cNvSpPr>
                <a:spLocks noChangeShapeType="1"/>
              </p:cNvSpPr>
              <p:nvPr/>
            </p:nvSpPr>
            <p:spPr bwMode="auto">
              <a:xfrm>
                <a:off x="3515" y="2932"/>
                <a:ext cx="18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Line 6"/>
              <p:cNvSpPr>
                <a:spLocks noChangeShapeType="1"/>
              </p:cNvSpPr>
              <p:nvPr/>
            </p:nvSpPr>
            <p:spPr bwMode="auto">
              <a:xfrm flipV="1">
                <a:off x="3787" y="1344"/>
                <a:ext cx="0" cy="18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Line 7"/>
              <p:cNvSpPr>
                <a:spLocks noChangeShapeType="1"/>
              </p:cNvSpPr>
              <p:nvPr/>
            </p:nvSpPr>
            <p:spPr bwMode="auto">
              <a:xfrm>
                <a:off x="3787" y="1616"/>
                <a:ext cx="1316" cy="1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Text Box 15"/>
              <p:cNvSpPr txBox="1">
                <a:spLocks noChangeArrowheads="1"/>
              </p:cNvSpPr>
              <p:nvPr/>
            </p:nvSpPr>
            <p:spPr bwMode="auto">
              <a:xfrm>
                <a:off x="4954" y="2940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715" name="Text Box 16"/>
              <p:cNvSpPr txBox="1">
                <a:spLocks noChangeArrowheads="1"/>
              </p:cNvSpPr>
              <p:nvPr/>
            </p:nvSpPr>
            <p:spPr bwMode="auto">
              <a:xfrm>
                <a:off x="3560" y="1525"/>
                <a:ext cx="24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29710" name="Text Box 18"/>
            <p:cNvSpPr txBox="1">
              <a:spLocks noChangeArrowheads="1"/>
            </p:cNvSpPr>
            <p:nvPr/>
          </p:nvSpPr>
          <p:spPr bwMode="auto">
            <a:xfrm>
              <a:off x="4105" y="2342"/>
              <a:ext cx="2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ahoma" pitchFamily="34" charset="0"/>
                </a:rPr>
                <a:t>D</a:t>
              </a:r>
            </a:p>
          </p:txBody>
        </p:sp>
      </p:grpSp>
      <p:graphicFrame>
        <p:nvGraphicFramePr>
          <p:cNvPr id="2416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23322"/>
              </p:ext>
            </p:extLst>
          </p:nvPr>
        </p:nvGraphicFramePr>
        <p:xfrm>
          <a:off x="898525" y="3133899"/>
          <a:ext cx="58531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0" name="公式" r:id="rId14" imgW="2489200" imgH="393700" progId="Equation.3">
                  <p:embed/>
                </p:oleObj>
              </mc:Choice>
              <mc:Fallback>
                <p:oleObj name="公式" r:id="rId14" imgW="24892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133899"/>
                        <a:ext cx="5853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50737"/>
              </p:ext>
            </p:extLst>
          </p:nvPr>
        </p:nvGraphicFramePr>
        <p:xfrm>
          <a:off x="971550" y="4068937"/>
          <a:ext cx="41306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91" name="公式" r:id="rId16" imgW="1726451" imgH="444307" progId="Equation.3">
                  <p:embed/>
                </p:oleObj>
              </mc:Choice>
              <mc:Fallback>
                <p:oleObj name="公式" r:id="rId16" imgW="1726451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68937"/>
                        <a:ext cx="41306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6" name="AutoShape 22"/>
          <p:cNvSpPr>
            <a:spLocks noChangeArrowheads="1"/>
          </p:cNvSpPr>
          <p:nvPr/>
        </p:nvSpPr>
        <p:spPr bwMode="auto">
          <a:xfrm>
            <a:off x="5867400" y="4141962"/>
            <a:ext cx="1800225" cy="609600"/>
          </a:xfrm>
          <a:prstGeom prst="wedgeRoundRectCallout">
            <a:avLst>
              <a:gd name="adj1" fmla="val -107056"/>
              <a:gd name="adj2" fmla="val -8594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ahoma" pitchFamily="34" charset="0"/>
              </a:rPr>
              <a:t>仿照</a:t>
            </a:r>
            <a:r>
              <a:rPr lang="en-US" altLang="zh-CN" sz="2800">
                <a:latin typeface="Tahoma" pitchFamily="34" charset="0"/>
              </a:rPr>
              <a:t>15</a:t>
            </a:r>
            <a:r>
              <a:rPr lang="zh-CN" altLang="en-US" sz="2800">
                <a:latin typeface="Tahoma" pitchFamily="34" charset="0"/>
              </a:rPr>
              <a:t>题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46113" y="44624"/>
            <a:ext cx="738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23.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上服从均匀分布，求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cov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l-GR" altLang="zh-CN" sz="2800" i="1" dirty="0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XY</a:t>
            </a:r>
            <a:endParaRPr lang="zh-CN" altLang="en-US" sz="28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4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6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952935"/>
              </p:ext>
            </p:extLst>
          </p:nvPr>
        </p:nvGraphicFramePr>
        <p:xfrm>
          <a:off x="1604963" y="507604"/>
          <a:ext cx="57181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" name="Equation" r:id="rId3" imgW="2527200" imgH="660240" progId="Equation.DSMT4">
                  <p:embed/>
                </p:oleObj>
              </mc:Choice>
              <mc:Fallback>
                <p:oleObj name="Equation" r:id="rId3" imgW="2527200" imgH="660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07604"/>
                        <a:ext cx="57181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514803"/>
              </p:ext>
            </p:extLst>
          </p:nvPr>
        </p:nvGraphicFramePr>
        <p:xfrm>
          <a:off x="1189038" y="1988741"/>
          <a:ext cx="2519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" name="公式" r:id="rId5" imgW="977476" imgH="215806" progId="Equation.3">
                  <p:embed/>
                </p:oleObj>
              </mc:Choice>
              <mc:Fallback>
                <p:oleObj name="公式" r:id="rId5" imgW="97747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988741"/>
                        <a:ext cx="25193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898518"/>
              </p:ext>
            </p:extLst>
          </p:nvPr>
        </p:nvGraphicFramePr>
        <p:xfrm>
          <a:off x="1244600" y="2565004"/>
          <a:ext cx="5216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4" name="Equation" r:id="rId7" imgW="2108160" imgH="393480" progId="Equation.DSMT4">
                  <p:embed/>
                </p:oleObj>
              </mc:Choice>
              <mc:Fallback>
                <p:oleObj name="Equation" r:id="rId7" imgW="21081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565004"/>
                        <a:ext cx="5216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20733"/>
              </p:ext>
            </p:extLst>
          </p:nvPr>
        </p:nvGraphicFramePr>
        <p:xfrm>
          <a:off x="1211263" y="3428604"/>
          <a:ext cx="55006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5" name="Equation" r:id="rId9" imgW="2082600" imgH="393480" progId="Equation.DSMT4">
                  <p:embed/>
                </p:oleObj>
              </mc:Choice>
              <mc:Fallback>
                <p:oleObj name="Equation" r:id="rId9" imgW="20826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428604"/>
                        <a:ext cx="55006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046944"/>
              </p:ext>
            </p:extLst>
          </p:nvPr>
        </p:nvGraphicFramePr>
        <p:xfrm>
          <a:off x="1260475" y="4436666"/>
          <a:ext cx="54006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6" name="Equation" r:id="rId11" imgW="2019240" imgH="203040" progId="Equation.DSMT4">
                  <p:embed/>
                </p:oleObj>
              </mc:Choice>
              <mc:Fallback>
                <p:oleObj name="Equation" r:id="rId11" imgW="20192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436666"/>
                        <a:ext cx="54006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23908"/>
              </p:ext>
            </p:extLst>
          </p:nvPr>
        </p:nvGraphicFramePr>
        <p:xfrm>
          <a:off x="2989263" y="4870054"/>
          <a:ext cx="59039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7" name="Equation" r:id="rId13" imgW="2387520" imgH="393480" progId="Equation.DSMT4">
                  <p:embed/>
                </p:oleObj>
              </mc:Choice>
              <mc:Fallback>
                <p:oleObj name="Equation" r:id="rId13" imgW="23875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870054"/>
                        <a:ext cx="59039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468313" y="-27384"/>
            <a:ext cx="712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24.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设随机变量（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）具有概率密度</a:t>
            </a: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56473"/>
              </p:ext>
            </p:extLst>
          </p:nvPr>
        </p:nvGraphicFramePr>
        <p:xfrm>
          <a:off x="1171575" y="44624"/>
          <a:ext cx="571976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1" name="Equation" r:id="rId3" imgW="2311200" imgH="711000" progId="Equation.DSMT4">
                  <p:embed/>
                </p:oleObj>
              </mc:Choice>
              <mc:Fallback>
                <p:oleObj name="Equation" r:id="rId3" imgW="231120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624"/>
                        <a:ext cx="5719763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3192"/>
              </p:ext>
            </p:extLst>
          </p:nvPr>
        </p:nvGraphicFramePr>
        <p:xfrm>
          <a:off x="1476375" y="2030587"/>
          <a:ext cx="18494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2" name="Equation" r:id="rId5" imgW="698400" imgH="393480" progId="Equation.DSMT4">
                  <p:embed/>
                </p:oleObj>
              </mc:Choice>
              <mc:Fallback>
                <p:oleObj name="Equation" r:id="rId5" imgW="698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30587"/>
                        <a:ext cx="18494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56150"/>
              </p:ext>
            </p:extLst>
          </p:nvPr>
        </p:nvGraphicFramePr>
        <p:xfrm>
          <a:off x="1436688" y="3038649"/>
          <a:ext cx="5189537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3" name="Equation" r:id="rId7" imgW="1993680" imgH="761760" progId="Equation.DSMT4">
                  <p:embed/>
                </p:oleObj>
              </mc:Choice>
              <mc:Fallback>
                <p:oleObj name="Equation" r:id="rId7" imgW="199368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038649"/>
                        <a:ext cx="5189537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042986"/>
              </p:ext>
            </p:extLst>
          </p:nvPr>
        </p:nvGraphicFramePr>
        <p:xfrm>
          <a:off x="596960" y="1196603"/>
          <a:ext cx="5049452" cy="59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7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60" y="1196603"/>
                        <a:ext cx="5049452" cy="59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53337"/>
              </p:ext>
            </p:extLst>
          </p:nvPr>
        </p:nvGraphicFramePr>
        <p:xfrm>
          <a:off x="1115616" y="4077072"/>
          <a:ext cx="5958220" cy="1218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8" name="Equation" r:id="rId5" imgW="2171520" imgH="444240" progId="Equation.DSMT4">
                  <p:embed/>
                </p:oleObj>
              </mc:Choice>
              <mc:Fallback>
                <p:oleObj name="Equation" r:id="rId5" imgW="217152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77072"/>
                        <a:ext cx="5958220" cy="1218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69307"/>
              </p:ext>
            </p:extLst>
          </p:nvPr>
        </p:nvGraphicFramePr>
        <p:xfrm>
          <a:off x="2453194" y="2475650"/>
          <a:ext cx="46926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9" name="Equation" r:id="rId7" imgW="1485720" imgH="203040" progId="Equation.DSMT4">
                  <p:embed/>
                </p:oleObj>
              </mc:Choice>
              <mc:Fallback>
                <p:oleObj name="Equation" r:id="rId7" imgW="148572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194" y="2475650"/>
                        <a:ext cx="469265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706997"/>
              </p:ext>
            </p:extLst>
          </p:nvPr>
        </p:nvGraphicFramePr>
        <p:xfrm>
          <a:off x="1115616" y="3284984"/>
          <a:ext cx="3352536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0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284984"/>
                        <a:ext cx="3352536" cy="75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750" y="-27384"/>
            <a:ext cx="79930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27. 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为常数，并且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，证明</a:t>
            </a:r>
            <a:r>
              <a:rPr lang="el-GR" altLang="zh-CN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i="1" baseline="-2500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=1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37986"/>
              </p:ext>
            </p:extLst>
          </p:nvPr>
        </p:nvGraphicFramePr>
        <p:xfrm>
          <a:off x="2483768" y="1792301"/>
          <a:ext cx="4556966" cy="582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1" name="Equation" r:id="rId11" imgW="1587240" imgH="203040" progId="Equation.DSMT4">
                  <p:embed/>
                </p:oleObj>
              </mc:Choice>
              <mc:Fallback>
                <p:oleObj name="Equation" r:id="rId11" imgW="158724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92301"/>
                        <a:ext cx="4556966" cy="582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738188" y="1010"/>
            <a:ext cx="82264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latin typeface="Times New Roman" pitchFamily="18" charset="0"/>
                <a:ea typeface="黑体" pitchFamily="49" charset="-122"/>
              </a:rPr>
              <a:t>28.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设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相互独立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且都服从</a:t>
            </a:r>
            <a:r>
              <a:rPr kumimoji="1" lang="zh-CN" altLang="en-US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μ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U = </a:t>
            </a:r>
            <a:r>
              <a:rPr kumimoji="1" lang="en-US" altLang="zh-CN" i="1" dirty="0" err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i="1" dirty="0" err="1">
                <a:latin typeface="Times New Roman" pitchFamily="18" charset="0"/>
                <a:ea typeface="楷体_GB2312" pitchFamily="49" charset="-122"/>
              </a:rPr>
              <a:t>bY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,  V= </a:t>
            </a:r>
            <a:r>
              <a:rPr kumimoji="1" lang="en-US" altLang="zh-CN" i="1" dirty="0" err="1">
                <a:latin typeface="Times New Roman" pitchFamily="18" charset="0"/>
                <a:ea typeface="楷体_GB2312" pitchFamily="49" charset="-122"/>
              </a:rPr>
              <a:t>aX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 dirty="0">
                <a:latin typeface="宋体" pitchFamily="2" charset="-122"/>
              </a:rPr>
              <a:t>-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 dirty="0" err="1">
                <a:latin typeface="Times New Roman" pitchFamily="18" charset="0"/>
                <a:ea typeface="楷体_GB2312" pitchFamily="49" charset="-122"/>
              </a:rPr>
              <a:t>bY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i="1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为常数，且都不为零，求</a:t>
            </a:r>
            <a:r>
              <a:rPr kumimoji="1" lang="zh-CN" altLang="en-US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i="1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UV </a:t>
            </a:r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381000" y="1834573"/>
            <a:ext cx="714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230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102444"/>
              </p:ext>
            </p:extLst>
          </p:nvPr>
        </p:nvGraphicFramePr>
        <p:xfrm>
          <a:off x="1331640" y="1839129"/>
          <a:ext cx="5345696" cy="54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1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39129"/>
                        <a:ext cx="5345696" cy="54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39964"/>
              </p:ext>
            </p:extLst>
          </p:nvPr>
        </p:nvGraphicFramePr>
        <p:xfrm>
          <a:off x="2984439" y="2459813"/>
          <a:ext cx="5764025" cy="125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Equation" r:id="rId5" imgW="2222280" imgH="482400" progId="Equation.DSMT4">
                  <p:embed/>
                </p:oleObj>
              </mc:Choice>
              <mc:Fallback>
                <p:oleObj name="Equation" r:id="rId5" imgW="2222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9" y="2459813"/>
                        <a:ext cx="5764025" cy="125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042988" y="3817360"/>
            <a:ext cx="709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230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207411"/>
              </p:ext>
            </p:extLst>
          </p:nvPr>
        </p:nvGraphicFramePr>
        <p:xfrm>
          <a:off x="1684338" y="3816839"/>
          <a:ext cx="3105504" cy="120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Equation" r:id="rId7" imgW="1180800" imgH="457200" progId="Equation.DSMT4">
                  <p:embed/>
                </p:oleObj>
              </mc:Choice>
              <mc:Fallback>
                <p:oleObj name="Equation" r:id="rId7" imgW="11808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816839"/>
                        <a:ext cx="3105504" cy="120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8" name="AutoShape 8"/>
          <p:cNvSpPr>
            <a:spLocks/>
          </p:cNvSpPr>
          <p:nvPr/>
        </p:nvSpPr>
        <p:spPr bwMode="auto">
          <a:xfrm>
            <a:off x="4716463" y="4033260"/>
            <a:ext cx="104775" cy="877888"/>
          </a:xfrm>
          <a:prstGeom prst="rightBrace">
            <a:avLst>
              <a:gd name="adj1" fmla="val 69823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1258888" y="554456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30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97904"/>
              </p:ext>
            </p:extLst>
          </p:nvPr>
        </p:nvGraphicFramePr>
        <p:xfrm>
          <a:off x="5722938" y="3816839"/>
          <a:ext cx="2581366" cy="116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4" name="Equation" r:id="rId9" imgW="1066680" imgH="482400" progId="Equation.DSMT4">
                  <p:embed/>
                </p:oleObj>
              </mc:Choice>
              <mc:Fallback>
                <p:oleObj name="Equation" r:id="rId9" imgW="106668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816839"/>
                        <a:ext cx="2581366" cy="1167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1" name="AutoShape 11"/>
          <p:cNvSpPr>
            <a:spLocks noChangeArrowheads="1"/>
          </p:cNvSpPr>
          <p:nvPr/>
        </p:nvSpPr>
        <p:spPr bwMode="auto">
          <a:xfrm>
            <a:off x="4932363" y="4393623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30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81152"/>
              </p:ext>
            </p:extLst>
          </p:nvPr>
        </p:nvGraphicFramePr>
        <p:xfrm>
          <a:off x="2375889" y="5225312"/>
          <a:ext cx="4665311" cy="72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5" name="Equation" r:id="rId11" imgW="1473120" imgH="228600" progId="Equation.DSMT4">
                  <p:embed/>
                </p:oleObj>
              </mc:Choice>
              <mc:Fallback>
                <p:oleObj name="Equation" r:id="rId11" imgW="147312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889" y="5225312"/>
                        <a:ext cx="4665311" cy="723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  <p:bldP spid="230406" grpId="0" autoUpdateAnimBg="0"/>
      <p:bldP spid="230408" grpId="0" animBg="1"/>
      <p:bldP spid="230409" grpId="0" animBg="1"/>
      <p:bldP spid="2304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827088" y="63242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231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287640"/>
              </p:ext>
            </p:extLst>
          </p:nvPr>
        </p:nvGraphicFramePr>
        <p:xfrm>
          <a:off x="1860222" y="44624"/>
          <a:ext cx="5894631" cy="54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3" name="Equation" r:id="rId3" imgW="2450880" imgH="228600" progId="Equation.DSMT4">
                  <p:embed/>
                </p:oleObj>
              </mc:Choice>
              <mc:Fallback>
                <p:oleObj name="Equation" r:id="rId3" imgW="2450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222" y="44624"/>
                        <a:ext cx="5894631" cy="54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78399"/>
              </p:ext>
            </p:extLst>
          </p:nvPr>
        </p:nvGraphicFramePr>
        <p:xfrm>
          <a:off x="1855796" y="1044856"/>
          <a:ext cx="6036802" cy="56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4" name="Equation" r:id="rId5" imgW="2438280" imgH="228600" progId="Equation.DSMT4">
                  <p:embed/>
                </p:oleObj>
              </mc:Choice>
              <mc:Fallback>
                <p:oleObj name="Equation" r:id="rId5" imgW="2438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96" y="1044856"/>
                        <a:ext cx="6036802" cy="56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1978025" y="3808155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423370"/>
              </p:ext>
            </p:extLst>
          </p:nvPr>
        </p:nvGraphicFramePr>
        <p:xfrm>
          <a:off x="2823716" y="3393213"/>
          <a:ext cx="3125018" cy="149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5" name="Equation" r:id="rId7" imgW="876240" imgH="419040" progId="Equation.DSMT4">
                  <p:embed/>
                </p:oleObj>
              </mc:Choice>
              <mc:Fallback>
                <p:oleObj name="Equation" r:id="rId7" imgW="87624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716" y="3393213"/>
                        <a:ext cx="3125018" cy="149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67043"/>
              </p:ext>
            </p:extLst>
          </p:nvPr>
        </p:nvGraphicFramePr>
        <p:xfrm>
          <a:off x="2085975" y="1799967"/>
          <a:ext cx="46355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6" name="Equation" r:id="rId9" imgW="1358640" imgH="444240" progId="Equation.DSMT4">
                  <p:embed/>
                </p:oleObj>
              </mc:Choice>
              <mc:Fallback>
                <p:oleObj name="Equation" r:id="rId9" imgW="135864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1799967"/>
                        <a:ext cx="4635500" cy="1514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6" grpId="0" autoUpdateAnimBg="0"/>
      <p:bldP spid="2314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AutoShape 2"/>
          <p:cNvSpPr>
            <a:spLocks noChangeArrowheads="1"/>
          </p:cNvSpPr>
          <p:nvPr/>
        </p:nvSpPr>
        <p:spPr bwMode="auto">
          <a:xfrm>
            <a:off x="1690688" y="5301502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itchFamily="34" charset="0"/>
            </a:endParaRPr>
          </a:p>
        </p:txBody>
      </p:sp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574556"/>
              </p:ext>
            </p:extLst>
          </p:nvPr>
        </p:nvGraphicFramePr>
        <p:xfrm>
          <a:off x="2542919" y="4941168"/>
          <a:ext cx="5224313" cy="81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919" y="4941168"/>
                        <a:ext cx="5224313" cy="81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281559"/>
              </p:ext>
            </p:extLst>
          </p:nvPr>
        </p:nvGraphicFramePr>
        <p:xfrm>
          <a:off x="153988" y="1916832"/>
          <a:ext cx="8853743" cy="2877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Equation" r:id="rId5" imgW="3555720" imgH="1155600" progId="Equation.DSMT4">
                  <p:embed/>
                </p:oleObj>
              </mc:Choice>
              <mc:Fallback>
                <p:oleObj name="Equation" r:id="rId5" imgW="3555720" imgH="11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1916832"/>
                        <a:ext cx="8853743" cy="2877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FF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611188" y="695499"/>
            <a:ext cx="8050212" cy="107791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楷体_GB2312" pitchFamily="49" charset="-122"/>
              </a:rPr>
              <a:t>利用协方差的性质</a:t>
            </a:r>
            <a:endParaRPr kumimoji="1"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 err="1">
                <a:latin typeface="Times New Roman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b="1" dirty="0" err="1">
                <a:latin typeface="Times New Roman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)+</a:t>
            </a:r>
            <a:r>
              <a:rPr kumimoji="1" lang="en-US" altLang="zh-CN" b="1" dirty="0" err="1">
                <a:latin typeface="Times New Roman" pitchFamily="18" charset="0"/>
                <a:ea typeface="楷体_GB2312" pitchFamily="49" charset="-122"/>
              </a:rPr>
              <a:t>cov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b="1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b="1" dirty="0"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zh-CN" altLang="en-US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2051050" y="44624"/>
            <a:ext cx="4654550" cy="57943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ahoma" pitchFamily="34" charset="0"/>
              </a:rPr>
              <a:t>思考：还有其他方法吗？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800010"/>
              </p:ext>
            </p:extLst>
          </p:nvPr>
        </p:nvGraphicFramePr>
        <p:xfrm>
          <a:off x="611188" y="44624"/>
          <a:ext cx="5688012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5" name="Equation" r:id="rId3" imgW="2057400" imgH="431800" progId="Equation.DSMT4">
                  <p:embed/>
                </p:oleObj>
              </mc:Choice>
              <mc:Fallback>
                <p:oleObj name="Equation" r:id="rId3" imgW="2057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624"/>
                        <a:ext cx="5688012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5845"/>
              </p:ext>
            </p:extLst>
          </p:nvPr>
        </p:nvGraphicFramePr>
        <p:xfrm>
          <a:off x="1403350" y="1412776"/>
          <a:ext cx="6096000" cy="18002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68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64596"/>
              </p:ext>
            </p:extLst>
          </p:nvPr>
        </p:nvGraphicFramePr>
        <p:xfrm>
          <a:off x="1547813" y="1557238"/>
          <a:ext cx="7921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6" name="公式" r:id="rId5" imgW="444114" imgH="215713" progId="Equation.3">
                  <p:embed/>
                </p:oleObj>
              </mc:Choice>
              <mc:Fallback>
                <p:oleObj name="公式" r:id="rId5" imgW="444114" imgH="2157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238"/>
                        <a:ext cx="7921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275983"/>
              </p:ext>
            </p:extLst>
          </p:nvPr>
        </p:nvGraphicFramePr>
        <p:xfrm>
          <a:off x="1547813" y="2131913"/>
          <a:ext cx="7699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7" name="公式" r:id="rId7" imgW="431613" imgH="215806" progId="Equation.3">
                  <p:embed/>
                </p:oleObj>
              </mc:Choice>
              <mc:Fallback>
                <p:oleObj name="公式" r:id="rId7" imgW="431613" imgH="21580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131913"/>
                        <a:ext cx="7699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28980"/>
              </p:ext>
            </p:extLst>
          </p:nvPr>
        </p:nvGraphicFramePr>
        <p:xfrm>
          <a:off x="1547813" y="2708176"/>
          <a:ext cx="7921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" name="公式" r:id="rId9" imgW="444114" imgH="215713" progId="Equation.3">
                  <p:embed/>
                </p:oleObj>
              </mc:Choice>
              <mc:Fallback>
                <p:oleObj name="公式" r:id="rId9" imgW="444114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8176"/>
                        <a:ext cx="7921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60837"/>
              </p:ext>
            </p:extLst>
          </p:nvPr>
        </p:nvGraphicFramePr>
        <p:xfrm>
          <a:off x="2322513" y="3482876"/>
          <a:ext cx="3675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" name="Equation" r:id="rId11" imgW="1295280" imgH="228600" progId="Equation.DSMT4">
                  <p:embed/>
                </p:oleObj>
              </mc:Choice>
              <mc:Fallback>
                <p:oleObj name="Equation" r:id="rId11" imgW="12952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482876"/>
                        <a:ext cx="36750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38767"/>
              </p:ext>
            </p:extLst>
          </p:nvPr>
        </p:nvGraphicFramePr>
        <p:xfrm>
          <a:off x="2178050" y="4275038"/>
          <a:ext cx="4110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" name="Equation" r:id="rId13" imgW="1447560" imgH="228600" progId="Equation.DSMT4">
                  <p:embed/>
                </p:oleObj>
              </mc:Choice>
              <mc:Fallback>
                <p:oleObj name="Equation" r:id="rId13" imgW="144756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275038"/>
                        <a:ext cx="4110038" cy="6477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82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8511"/>
              </p:ext>
            </p:extLst>
          </p:nvPr>
        </p:nvGraphicFramePr>
        <p:xfrm>
          <a:off x="2339975" y="5157688"/>
          <a:ext cx="36163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" name="公式" r:id="rId15" imgW="1307532" imgH="215806" progId="Equation.3">
                  <p:embed/>
                </p:oleObj>
              </mc:Choice>
              <mc:Fallback>
                <p:oleObj name="公式" r:id="rId15" imgW="1307532" imgH="215806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57688"/>
                        <a:ext cx="36163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760413" y="-30187"/>
            <a:ext cx="7915275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imes New Roman" pitchFamily="18" charset="0"/>
              </a:rPr>
              <a:t>29.  </a:t>
            </a:r>
            <a:r>
              <a:rPr kumimoji="1" lang="zh-CN" altLang="en-US">
                <a:latin typeface="Times New Roman" pitchFamily="18" charset="0"/>
              </a:rPr>
              <a:t>已知正常男性成人血液中，每一毫升白细胞数平均是</a:t>
            </a:r>
            <a:r>
              <a:rPr kumimoji="1" lang="en-US" altLang="zh-CN">
                <a:latin typeface="Times New Roman" pitchFamily="18" charset="0"/>
              </a:rPr>
              <a:t>7300</a:t>
            </a:r>
            <a:r>
              <a:rPr kumimoji="1" lang="zh-CN" altLang="en-US">
                <a:latin typeface="Times New Roman" pitchFamily="18" charset="0"/>
              </a:rPr>
              <a:t>，均方差是</a:t>
            </a:r>
            <a:r>
              <a:rPr kumimoji="1" lang="en-US" altLang="zh-CN">
                <a:latin typeface="Times New Roman" pitchFamily="18" charset="0"/>
              </a:rPr>
              <a:t>700 . </a:t>
            </a:r>
            <a:r>
              <a:rPr kumimoji="1" lang="zh-CN" altLang="en-US">
                <a:latin typeface="Times New Roman" pitchFamily="18" charset="0"/>
              </a:rPr>
              <a:t>利用切比雪夫不等式估计每毫升白细胞数在</a:t>
            </a:r>
            <a:r>
              <a:rPr kumimoji="1" lang="en-US" altLang="zh-CN">
                <a:latin typeface="Times New Roman" pitchFamily="18" charset="0"/>
              </a:rPr>
              <a:t>5200~9400</a:t>
            </a:r>
            <a:r>
              <a:rPr kumimoji="1" lang="zh-CN" altLang="en-US">
                <a:latin typeface="Times New Roman" pitchFamily="18" charset="0"/>
              </a:rPr>
              <a:t>之间的概率 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1187450" y="2778100"/>
            <a:ext cx="4943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itchFamily="18" charset="0"/>
              </a:rPr>
              <a:t>解：</a:t>
            </a:r>
            <a:r>
              <a:rPr kumimoji="1" lang="zh-CN" altLang="en-US">
                <a:latin typeface="Times New Roman" pitchFamily="18" charset="0"/>
              </a:rPr>
              <a:t>设每毫升白细胞数为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1908175" y="3641700"/>
            <a:ext cx="558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</a:rPr>
              <a:t>依题意，</a:t>
            </a:r>
            <a:r>
              <a:rPr kumimoji="1" lang="en-US" altLang="zh-CN" i="1" dirty="0">
                <a:latin typeface="Times New Roman" pitchFamily="18" charset="0"/>
              </a:rPr>
              <a:t>E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)=7300,</a:t>
            </a:r>
            <a:r>
              <a:rPr kumimoji="1" lang="en-US" altLang="zh-CN" i="1" dirty="0">
                <a:latin typeface="Times New Roman" pitchFamily="18" charset="0"/>
              </a:rPr>
              <a:t>D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)=700</a:t>
            </a:r>
            <a:r>
              <a:rPr kumimoji="1" lang="en-US" altLang="zh-CN" baseline="30000" dirty="0">
                <a:latin typeface="Times New Roman" pitchFamily="18" charset="0"/>
              </a:rPr>
              <a:t>2</a:t>
            </a:r>
            <a:endParaRPr kumimoji="1" lang="en-US" altLang="zh-CN" dirty="0"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08175" y="4649763"/>
            <a:ext cx="6248400" cy="579437"/>
            <a:chOff x="384" y="2750"/>
            <a:chExt cx="3936" cy="365"/>
          </a:xfrm>
        </p:grpSpPr>
        <p:graphicFrame>
          <p:nvGraphicFramePr>
            <p:cNvPr id="36871" name="Object 8"/>
            <p:cNvGraphicFramePr>
              <a:graphicFrameLocks noChangeAspect="1"/>
            </p:cNvGraphicFramePr>
            <p:nvPr/>
          </p:nvGraphicFramePr>
          <p:xfrm>
            <a:off x="2112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8" name="公式" r:id="rId3" imgW="53352" imgH="76128" progId="Equation.3">
                    <p:embed/>
                  </p:oleObj>
                </mc:Choice>
                <mc:Fallback>
                  <p:oleObj name="公式" r:id="rId3" imgW="53352" imgH="7612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Rectangle 9"/>
            <p:cNvSpPr>
              <a:spLocks noChangeArrowheads="1"/>
            </p:cNvSpPr>
            <p:nvPr/>
          </p:nvSpPr>
          <p:spPr bwMode="auto">
            <a:xfrm>
              <a:off x="384" y="2750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dirty="0">
                  <a:latin typeface="Times New Roman" pitchFamily="18" charset="0"/>
                </a:rPr>
                <a:t>所求为 </a:t>
              </a:r>
              <a:r>
                <a:rPr kumimoji="1" lang="zh-CN" altLang="en-US" i="1" dirty="0">
                  <a:latin typeface="Times New Roman" pitchFamily="18" charset="0"/>
                </a:rPr>
                <a:t> </a:t>
              </a:r>
              <a:r>
                <a:rPr kumimoji="1" lang="en-US" altLang="zh-CN" i="1" dirty="0">
                  <a:latin typeface="Times New Roman" pitchFamily="18" charset="0"/>
                </a:rPr>
                <a:t>P</a:t>
              </a:r>
              <a:r>
                <a:rPr kumimoji="1" lang="en-US" altLang="zh-CN" dirty="0">
                  <a:latin typeface="Times New Roman" pitchFamily="18" charset="0"/>
                </a:rPr>
                <a:t>(5200     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     9400)</a:t>
              </a:r>
            </a:p>
          </p:txBody>
        </p:sp>
        <p:graphicFrame>
          <p:nvGraphicFramePr>
            <p:cNvPr id="36873" name="Object 10"/>
            <p:cNvGraphicFramePr>
              <a:graphicFrameLocks noChangeAspect="1"/>
            </p:cNvGraphicFramePr>
            <p:nvPr/>
          </p:nvGraphicFramePr>
          <p:xfrm>
            <a:off x="2639" y="2784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09" name="公式" r:id="rId5" imgW="53352" imgH="76128" progId="Equation.3">
                    <p:embed/>
                  </p:oleObj>
                </mc:Choice>
                <mc:Fallback>
                  <p:oleObj name="公式" r:id="rId5" imgW="53352" imgH="76128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2784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/>
      <p:bldP spid="223237" grpId="0" autoUpdateAnimBg="0"/>
      <p:bldP spid="22323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52600" y="-13370"/>
            <a:ext cx="6248400" cy="579438"/>
            <a:chOff x="528" y="384"/>
            <a:chExt cx="3936" cy="365"/>
          </a:xfrm>
        </p:grpSpPr>
        <p:graphicFrame>
          <p:nvGraphicFramePr>
            <p:cNvPr id="37911" name="Object 3"/>
            <p:cNvGraphicFramePr>
              <a:graphicFrameLocks noChangeAspect="1"/>
            </p:cNvGraphicFramePr>
            <p:nvPr/>
          </p:nvGraphicFramePr>
          <p:xfrm>
            <a:off x="1488" y="431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1" name="公式" r:id="rId3" imgW="53352" imgH="76128" progId="Equation.3">
                    <p:embed/>
                  </p:oleObj>
                </mc:Choice>
                <mc:Fallback>
                  <p:oleObj name="公式" r:id="rId3" imgW="53352" imgH="7612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31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2" name="Rectangle 4"/>
            <p:cNvSpPr>
              <a:spLocks noChangeArrowheads="1"/>
            </p:cNvSpPr>
            <p:nvPr/>
          </p:nvSpPr>
          <p:spPr bwMode="auto">
            <a:xfrm>
              <a:off x="528" y="384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itchFamily="18" charset="0"/>
                </a:rPr>
                <a:t>  P(5200     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     9400)</a:t>
              </a:r>
            </a:p>
          </p:txBody>
        </p:sp>
        <p:graphicFrame>
          <p:nvGraphicFramePr>
            <p:cNvPr id="37913" name="Object 5"/>
            <p:cNvGraphicFramePr>
              <a:graphicFrameLocks noChangeAspect="1"/>
            </p:cNvGraphicFramePr>
            <p:nvPr/>
          </p:nvGraphicFramePr>
          <p:xfrm>
            <a:off x="2016" y="432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2" name="公式" r:id="rId5" imgW="53352" imgH="76128" progId="Equation.3">
                    <p:embed/>
                  </p:oleObj>
                </mc:Choice>
                <mc:Fallback>
                  <p:oleObj name="公式" r:id="rId5" imgW="53352" imgH="7612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432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47800" y="596230"/>
            <a:ext cx="7696200" cy="579438"/>
            <a:chOff x="288" y="720"/>
            <a:chExt cx="4848" cy="365"/>
          </a:xfrm>
        </p:grpSpPr>
        <p:graphicFrame>
          <p:nvGraphicFramePr>
            <p:cNvPr id="37908" name="Object 7"/>
            <p:cNvGraphicFramePr>
              <a:graphicFrameLocks noChangeAspect="1"/>
            </p:cNvGraphicFramePr>
            <p:nvPr/>
          </p:nvGraphicFramePr>
          <p:xfrm>
            <a:off x="1968" y="767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3" name="公式" r:id="rId7" imgW="53352" imgH="76128" progId="Equation.3">
                    <p:embed/>
                  </p:oleObj>
                </mc:Choice>
                <mc:Fallback>
                  <p:oleObj name="公式" r:id="rId7" imgW="53352" imgH="7612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767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Rectangle 8"/>
            <p:cNvSpPr>
              <a:spLocks noChangeArrowheads="1"/>
            </p:cNvSpPr>
            <p:nvPr/>
          </p:nvSpPr>
          <p:spPr bwMode="auto">
            <a:xfrm>
              <a:off x="288" y="720"/>
              <a:ext cx="48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itchFamily="18" charset="0"/>
                </a:rPr>
                <a:t>  =</a:t>
              </a:r>
              <a:r>
                <a:rPr kumimoji="1" lang="en-US" altLang="zh-CN" i="1">
                  <a:latin typeface="Times New Roman" pitchFamily="18" charset="0"/>
                </a:rPr>
                <a:t>P</a:t>
              </a:r>
              <a:r>
                <a:rPr kumimoji="1" lang="en-US" altLang="zh-CN">
                  <a:latin typeface="Times New Roman" pitchFamily="18" charset="0"/>
                </a:rPr>
                <a:t>(5200-7300     </a:t>
              </a:r>
              <a:r>
                <a:rPr kumimoji="1" lang="en-US" altLang="zh-CN" i="1">
                  <a:latin typeface="Times New Roman" pitchFamily="18" charset="0"/>
                </a:rPr>
                <a:t>X</a:t>
              </a:r>
              <a:r>
                <a:rPr kumimoji="1" lang="en-US" altLang="zh-CN">
                  <a:latin typeface="Times New Roman" pitchFamily="18" charset="0"/>
                </a:rPr>
                <a:t>-7300     9400-7300)</a:t>
              </a:r>
            </a:p>
          </p:txBody>
        </p:sp>
        <p:graphicFrame>
          <p:nvGraphicFramePr>
            <p:cNvPr id="37910" name="Object 9"/>
            <p:cNvGraphicFramePr>
              <a:graphicFrameLocks noChangeAspect="1"/>
            </p:cNvGraphicFramePr>
            <p:nvPr/>
          </p:nvGraphicFramePr>
          <p:xfrm>
            <a:off x="3119" y="72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4" name="公式" r:id="rId9" imgW="53352" imgH="76128" progId="Equation.3">
                    <p:embed/>
                  </p:oleObj>
                </mc:Choice>
                <mc:Fallback>
                  <p:oleObj name="公式" r:id="rId9" imgW="53352" imgH="7612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72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24000" y="1205830"/>
            <a:ext cx="6248400" cy="579438"/>
            <a:chOff x="288" y="1248"/>
            <a:chExt cx="3936" cy="365"/>
          </a:xfrm>
        </p:grpSpPr>
        <p:sp>
          <p:nvSpPr>
            <p:cNvPr id="37905" name="Rectangle 11"/>
            <p:cNvSpPr>
              <a:spLocks noChangeArrowheads="1"/>
            </p:cNvSpPr>
            <p:nvPr/>
          </p:nvSpPr>
          <p:spPr bwMode="auto">
            <a:xfrm>
              <a:off x="288" y="1248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itchFamily="18" charset="0"/>
                </a:rPr>
                <a:t> = </a:t>
              </a:r>
              <a:r>
                <a:rPr kumimoji="1" lang="en-US" altLang="zh-CN" i="1" dirty="0">
                  <a:latin typeface="Times New Roman" pitchFamily="18" charset="0"/>
                </a:rPr>
                <a:t>P</a:t>
              </a:r>
              <a:r>
                <a:rPr kumimoji="1" lang="en-US" altLang="zh-CN" dirty="0">
                  <a:latin typeface="Times New Roman" pitchFamily="18" charset="0"/>
                </a:rPr>
                <a:t>(-2100     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-</a:t>
              </a:r>
              <a:r>
                <a:rPr kumimoji="1" lang="en-US" altLang="zh-CN" i="1" dirty="0">
                  <a:latin typeface="Times New Roman" pitchFamily="18" charset="0"/>
                </a:rPr>
                <a:t>E</a:t>
              </a:r>
              <a:r>
                <a:rPr kumimoji="1" lang="en-US" altLang="zh-CN" dirty="0">
                  <a:latin typeface="Times New Roman" pitchFamily="18" charset="0"/>
                </a:rPr>
                <a:t>(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)     2100)</a:t>
              </a:r>
            </a:p>
          </p:txBody>
        </p:sp>
        <p:graphicFrame>
          <p:nvGraphicFramePr>
            <p:cNvPr id="37906" name="Object 12"/>
            <p:cNvGraphicFramePr>
              <a:graphicFrameLocks noChangeAspect="1"/>
            </p:cNvGraphicFramePr>
            <p:nvPr/>
          </p:nvGraphicFramePr>
          <p:xfrm>
            <a:off x="2639" y="1296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5" name="公式" r:id="rId11" imgW="53352" imgH="76128" progId="Equation.3">
                    <p:embed/>
                  </p:oleObj>
                </mc:Choice>
                <mc:Fallback>
                  <p:oleObj name="公式" r:id="rId11" imgW="53352" imgH="76128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296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3"/>
            <p:cNvGraphicFramePr>
              <a:graphicFrameLocks noChangeAspect="1"/>
            </p:cNvGraphicFramePr>
            <p:nvPr/>
          </p:nvGraphicFramePr>
          <p:xfrm>
            <a:off x="1487" y="1295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6" name="公式" r:id="rId13" imgW="53352" imgH="76128" progId="Equation.3">
                    <p:embed/>
                  </p:oleObj>
                </mc:Choice>
                <mc:Fallback>
                  <p:oleObj name="公式" r:id="rId13" imgW="53352" imgH="7612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7" y="1295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222957"/>
              </p:ext>
            </p:extLst>
          </p:nvPr>
        </p:nvGraphicFramePr>
        <p:xfrm>
          <a:off x="5326064" y="2794918"/>
          <a:ext cx="2313101" cy="115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7" name="Equation" r:id="rId15" imgW="838080" imgH="419040" progId="Equation.DSMT4">
                  <p:embed/>
                </p:oleObj>
              </mc:Choice>
              <mc:Fallback>
                <p:oleObj name="Equation" r:id="rId15" imgW="83808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4" y="2794918"/>
                        <a:ext cx="2313101" cy="115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0" y="1785268"/>
            <a:ext cx="4114800" cy="579437"/>
            <a:chOff x="384" y="1325"/>
            <a:chExt cx="2592" cy="365"/>
          </a:xfrm>
        </p:grpSpPr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384" y="1325"/>
              <a:ext cx="25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>
                  <a:latin typeface="Times New Roman" pitchFamily="18" charset="0"/>
                </a:rPr>
                <a:t> = </a:t>
              </a:r>
              <a:r>
                <a:rPr kumimoji="1" lang="en-US" altLang="zh-CN" i="1">
                  <a:latin typeface="Times New Roman" pitchFamily="18" charset="0"/>
                </a:rPr>
                <a:t>P</a:t>
              </a:r>
              <a:r>
                <a:rPr kumimoji="1" lang="en-US" altLang="zh-CN">
                  <a:latin typeface="Times New Roman" pitchFamily="18" charset="0"/>
                </a:rPr>
                <a:t>( |</a:t>
              </a:r>
              <a:r>
                <a:rPr kumimoji="1" lang="en-US" altLang="zh-CN" i="1">
                  <a:latin typeface="Times New Roman" pitchFamily="18" charset="0"/>
                </a:rPr>
                <a:t>X</a:t>
              </a:r>
              <a:r>
                <a:rPr kumimoji="1" lang="en-US" altLang="zh-CN">
                  <a:latin typeface="Times New Roman" pitchFamily="18" charset="0"/>
                </a:rPr>
                <a:t>-</a:t>
              </a:r>
              <a:r>
                <a:rPr kumimoji="1" lang="en-US" altLang="zh-CN" i="1">
                  <a:latin typeface="Times New Roman" pitchFamily="18" charset="0"/>
                </a:rPr>
                <a:t>E</a:t>
              </a:r>
              <a:r>
                <a:rPr kumimoji="1" lang="en-US" altLang="zh-CN">
                  <a:latin typeface="Times New Roman" pitchFamily="18" charset="0"/>
                </a:rPr>
                <a:t>(</a:t>
              </a:r>
              <a:r>
                <a:rPr kumimoji="1" lang="en-US" altLang="zh-CN" i="1">
                  <a:latin typeface="Times New Roman" pitchFamily="18" charset="0"/>
                </a:rPr>
                <a:t>X</a:t>
              </a:r>
              <a:r>
                <a:rPr kumimoji="1" lang="en-US" altLang="zh-CN">
                  <a:latin typeface="Times New Roman" pitchFamily="18" charset="0"/>
                </a:rPr>
                <a:t>)|     2100)</a:t>
              </a:r>
            </a:p>
          </p:txBody>
        </p:sp>
        <p:graphicFrame>
          <p:nvGraphicFramePr>
            <p:cNvPr id="37904" name="Object 17"/>
            <p:cNvGraphicFramePr>
              <a:graphicFrameLocks noChangeAspect="1"/>
            </p:cNvGraphicFramePr>
            <p:nvPr/>
          </p:nvGraphicFramePr>
          <p:xfrm>
            <a:off x="1968" y="1326"/>
            <a:ext cx="194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8" name="公式" r:id="rId17" imgW="53352" imgH="76128" progId="Equation.3">
                    <p:embed/>
                  </p:oleObj>
                </mc:Choice>
                <mc:Fallback>
                  <p:oleObj name="公式" r:id="rId17" imgW="53352" imgH="7612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26"/>
                          <a:ext cx="194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793750" y="2472655"/>
            <a:ext cx="346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</a:rPr>
              <a:t>由切比雪夫不等式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476375" y="3082255"/>
            <a:ext cx="6248400" cy="579438"/>
            <a:chOff x="432" y="2352"/>
            <a:chExt cx="3936" cy="365"/>
          </a:xfrm>
        </p:grpSpPr>
        <p:sp>
          <p:nvSpPr>
            <p:cNvPr id="37901" name="Rectangle 20"/>
            <p:cNvSpPr>
              <a:spLocks noChangeArrowheads="1"/>
            </p:cNvSpPr>
            <p:nvPr/>
          </p:nvSpPr>
          <p:spPr bwMode="auto">
            <a:xfrm>
              <a:off x="432" y="2352"/>
              <a:ext cx="39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dirty="0">
                  <a:latin typeface="Times New Roman" pitchFamily="18" charset="0"/>
                </a:rPr>
                <a:t>   </a:t>
              </a:r>
              <a:r>
                <a:rPr kumimoji="1" lang="en-US" altLang="zh-CN" i="1" dirty="0">
                  <a:latin typeface="Times New Roman" pitchFamily="18" charset="0"/>
                </a:rPr>
                <a:t>P</a:t>
              </a:r>
              <a:r>
                <a:rPr kumimoji="1" lang="en-US" altLang="zh-CN" dirty="0">
                  <a:latin typeface="Times New Roman" pitchFamily="18" charset="0"/>
                </a:rPr>
                <a:t>( |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-</a:t>
              </a:r>
              <a:r>
                <a:rPr kumimoji="1" lang="en-US" altLang="zh-CN" i="1" dirty="0">
                  <a:latin typeface="Times New Roman" pitchFamily="18" charset="0"/>
                </a:rPr>
                <a:t>E</a:t>
              </a:r>
              <a:r>
                <a:rPr kumimoji="1" lang="en-US" altLang="zh-CN" dirty="0">
                  <a:latin typeface="Times New Roman" pitchFamily="18" charset="0"/>
                </a:rPr>
                <a:t>(</a:t>
              </a:r>
              <a:r>
                <a:rPr kumimoji="1" lang="en-US" altLang="zh-CN" i="1" dirty="0">
                  <a:latin typeface="Times New Roman" pitchFamily="18" charset="0"/>
                </a:rPr>
                <a:t>X</a:t>
              </a:r>
              <a:r>
                <a:rPr kumimoji="1" lang="en-US" altLang="zh-CN" dirty="0">
                  <a:latin typeface="Times New Roman" pitchFamily="18" charset="0"/>
                </a:rPr>
                <a:t>)|     2100)</a:t>
              </a:r>
              <a:endParaRPr kumimoji="1" lang="en-US" altLang="zh-CN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7902" name="Object 21"/>
            <p:cNvGraphicFramePr>
              <a:graphicFrameLocks noChangeAspect="1"/>
            </p:cNvGraphicFramePr>
            <p:nvPr/>
          </p:nvGraphicFramePr>
          <p:xfrm>
            <a:off x="1920" y="2400"/>
            <a:ext cx="24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9" name="公式" r:id="rId19" imgW="53352" imgH="76128" progId="Equation.3">
                    <p:embed/>
                  </p:oleObj>
                </mc:Choice>
                <mc:Fallback>
                  <p:oleObj name="公式" r:id="rId19" imgW="53352" imgH="7612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241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86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55532"/>
              </p:ext>
            </p:extLst>
          </p:nvPr>
        </p:nvGraphicFramePr>
        <p:xfrm>
          <a:off x="1489075" y="3580550"/>
          <a:ext cx="2278325" cy="108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0" name="Equation" r:id="rId21" imgW="825480" imgH="393480" progId="Equation.DSMT4">
                  <p:embed/>
                </p:oleObj>
              </mc:Choice>
              <mc:Fallback>
                <p:oleObj name="Equation" r:id="rId21" imgW="82548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580550"/>
                        <a:ext cx="2278325" cy="1086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621546"/>
              </p:ext>
            </p:extLst>
          </p:nvPr>
        </p:nvGraphicFramePr>
        <p:xfrm>
          <a:off x="3557588" y="3487613"/>
          <a:ext cx="201136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1" name="Equation" r:id="rId23" imgW="685800" imgH="393480" progId="Equation.DSMT4">
                  <p:embed/>
                </p:oleObj>
              </mc:Choice>
              <mc:Fallback>
                <p:oleObj name="Equation" r:id="rId23" imgW="68580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3487613"/>
                        <a:ext cx="2011362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755650" y="4882480"/>
            <a:ext cx="792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</a:rPr>
              <a:t>即估计每毫升白细胞数在</a:t>
            </a:r>
            <a:r>
              <a:rPr kumimoji="1" lang="en-US" altLang="zh-CN" dirty="0">
                <a:latin typeface="Times New Roman" pitchFamily="18" charset="0"/>
              </a:rPr>
              <a:t>5200~9400</a:t>
            </a:r>
            <a:r>
              <a:rPr kumimoji="1" lang="zh-CN" altLang="en-US" dirty="0">
                <a:latin typeface="Times New Roman" pitchFamily="18" charset="0"/>
              </a:rPr>
              <a:t>之间的概率不小于</a:t>
            </a:r>
            <a:r>
              <a:rPr kumimoji="1" lang="en-US" altLang="zh-CN" dirty="0">
                <a:latin typeface="Times New Roman" pitchFamily="18" charset="0"/>
              </a:rPr>
              <a:t>8/9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0" grpId="0" autoUpdateAnimBg="0"/>
      <p:bldP spid="23861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83339"/>
              </p:ext>
            </p:extLst>
          </p:nvPr>
        </p:nvGraphicFramePr>
        <p:xfrm>
          <a:off x="698500" y="-27384"/>
          <a:ext cx="786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3" name="Equation" r:id="rId3" imgW="3301920" imgH="457200" progId="Equation.DSMT4">
                  <p:embed/>
                </p:oleObj>
              </mc:Choice>
              <mc:Fallback>
                <p:oleObj name="Equation" r:id="rId3" imgW="33019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-27384"/>
                        <a:ext cx="7861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38655"/>
              </p:ext>
            </p:extLst>
          </p:nvPr>
        </p:nvGraphicFramePr>
        <p:xfrm>
          <a:off x="1133475" y="1066404"/>
          <a:ext cx="59340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4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66404"/>
                        <a:ext cx="59340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684213" y="1779191"/>
            <a:ext cx="314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由中心极限定理</a:t>
            </a:r>
            <a:r>
              <a:rPr kumimoji="1" lang="zh-CN" altLang="en-US" sz="3600" b="1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graphicFrame>
        <p:nvGraphicFramePr>
          <p:cNvPr id="348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70923"/>
              </p:ext>
            </p:extLst>
          </p:nvPr>
        </p:nvGraphicFramePr>
        <p:xfrm>
          <a:off x="1681163" y="2699941"/>
          <a:ext cx="36195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5" name="Equation" r:id="rId7" imgW="1346040" imgH="431640" progId="Equation.DSMT4">
                  <p:embed/>
                </p:oleObj>
              </mc:Choice>
              <mc:Fallback>
                <p:oleObj name="Equation" r:id="rId7" imgW="134604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699941"/>
                        <a:ext cx="36195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00295"/>
              </p:ext>
            </p:extLst>
          </p:nvPr>
        </p:nvGraphicFramePr>
        <p:xfrm>
          <a:off x="1583013" y="4806561"/>
          <a:ext cx="4213123" cy="119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6" name="Equation" r:id="rId9" imgW="1473120" imgH="419040" progId="Equation.DSMT4">
                  <p:embed/>
                </p:oleObj>
              </mc:Choice>
              <mc:Fallback>
                <p:oleObj name="Equation" r:id="rId9" imgW="1473120" imgH="419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013" y="4806561"/>
                        <a:ext cx="4213123" cy="1198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21142"/>
              </p:ext>
            </p:extLst>
          </p:nvPr>
        </p:nvGraphicFramePr>
        <p:xfrm>
          <a:off x="1692275" y="3788966"/>
          <a:ext cx="22193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7"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8966"/>
                        <a:ext cx="22193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300417"/>
              </p:ext>
            </p:extLst>
          </p:nvPr>
        </p:nvGraphicFramePr>
        <p:xfrm>
          <a:off x="3924300" y="3779441"/>
          <a:ext cx="3003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68" name="Equation" r:id="rId13" imgW="1117440" imgH="431640" progId="Equation.DSMT4">
                  <p:embed/>
                </p:oleObj>
              </mc:Choice>
              <mc:Fallback>
                <p:oleObj name="Equation" r:id="rId13" imgW="11174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779441"/>
                        <a:ext cx="3003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3924300" y="1701404"/>
            <a:ext cx="4748934" cy="914400"/>
            <a:chOff x="2362200" y="4724400"/>
            <a:chExt cx="4748934" cy="914400"/>
          </a:xfrm>
        </p:grpSpPr>
        <p:graphicFrame>
          <p:nvGraphicFramePr>
            <p:cNvPr id="38923" name="Object 15"/>
            <p:cNvGraphicFramePr>
              <a:graphicFrameLocks noChangeAspect="1"/>
            </p:cNvGraphicFramePr>
            <p:nvPr/>
          </p:nvGraphicFramePr>
          <p:xfrm>
            <a:off x="2362200" y="4724400"/>
            <a:ext cx="890588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69" name="Equation" r:id="rId15" imgW="922104" imgH="944808" progId="Equation.3">
                    <p:embed/>
                  </p:oleObj>
                </mc:Choice>
                <mc:Fallback>
                  <p:oleObj name="Equation" r:id="rId15" imgW="922104" imgH="944808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724400"/>
                          <a:ext cx="890588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24" name="Group 17"/>
            <p:cNvGrpSpPr>
              <a:grpSpLocks/>
            </p:cNvGrpSpPr>
            <p:nvPr/>
          </p:nvGrpSpPr>
          <p:grpSpPr bwMode="auto">
            <a:xfrm>
              <a:off x="3200400" y="4865690"/>
              <a:ext cx="3910734" cy="622302"/>
              <a:chOff x="2832" y="486"/>
              <a:chExt cx="2391" cy="392"/>
            </a:xfrm>
          </p:grpSpPr>
          <p:graphicFrame>
            <p:nvGraphicFramePr>
              <p:cNvPr id="38925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4417793"/>
                  </p:ext>
                </p:extLst>
              </p:nvPr>
            </p:nvGraphicFramePr>
            <p:xfrm>
              <a:off x="3956" y="486"/>
              <a:ext cx="1267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470" name="Equation" r:id="rId17" imgW="761760" imgH="228600" progId="Equation.DSMT4">
                      <p:embed/>
                    </p:oleObj>
                  </mc:Choice>
                  <mc:Fallback>
                    <p:oleObj name="Equation" r:id="rId17" imgW="761760" imgH="2286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6" y="486"/>
                            <a:ext cx="1267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6" name="Text Box 19"/>
              <p:cNvSpPr txBox="1">
                <a:spLocks noChangeArrowheads="1"/>
              </p:cNvSpPr>
              <p:nvPr/>
            </p:nvSpPr>
            <p:spPr bwMode="auto">
              <a:xfrm>
                <a:off x="2832" y="493"/>
                <a:ext cx="11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zh-CN" altLang="en-US">
                    <a:latin typeface="Times New Roman" pitchFamily="18" charset="0"/>
                    <a:ea typeface="楷体_GB2312" pitchFamily="49" charset="-122"/>
                  </a:rPr>
                  <a:t>近似服从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395536" y="-27384"/>
            <a:ext cx="83529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31.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一保险公司有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人投保，每人付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18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元保险费，已知投保人出意外率为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0.006.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zh-CN" altLang="en-US" b="1" dirty="0">
                <a:latin typeface="Tahoma" pitchFamily="34" charset="0"/>
                <a:ea typeface="楷体_GB2312" pitchFamily="49" charset="-122"/>
              </a:rPr>
              <a:t>出意外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公司赔付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2500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元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求保险公司亏本 的概率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179512" y="170123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sp>
        <p:nvSpPr>
          <p:cNvPr id="35844" name="Text Box 10"/>
          <p:cNvSpPr txBox="1">
            <a:spLocks noChangeArrowheads="1"/>
          </p:cNvSpPr>
          <p:nvPr/>
        </p:nvSpPr>
        <p:spPr bwMode="auto">
          <a:xfrm>
            <a:off x="755576" y="1772668"/>
            <a:ext cx="6784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为投保的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10000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人中出意外的</a:t>
            </a:r>
            <a:r>
              <a:rPr kumimoji="1" lang="zh-CN" altLang="en-US" b="1" dirty="0">
                <a:latin typeface="Tahoma" pitchFamily="34" charset="0"/>
                <a:ea typeface="楷体_GB2312" pitchFamily="49" charset="-122"/>
              </a:rPr>
              <a:t>人数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899592" y="2493393"/>
            <a:ext cx="5921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宋体" pitchFamily="2" charset="-122"/>
              </a:rPr>
              <a:t>则</a:t>
            </a:r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676071"/>
              </p:ext>
            </p:extLst>
          </p:nvPr>
        </p:nvGraphicFramePr>
        <p:xfrm>
          <a:off x="1547664" y="2470272"/>
          <a:ext cx="5020056" cy="743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3" name="Equation" r:id="rId3" imgW="1371600" imgH="203040" progId="Equation.DSMT4">
                  <p:embed/>
                </p:oleObj>
              </mc:Choice>
              <mc:Fallback>
                <p:oleObj name="Equation" r:id="rId3" imgW="137160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70272"/>
                        <a:ext cx="5020056" cy="743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367868"/>
              </p:ext>
            </p:extLst>
          </p:nvPr>
        </p:nvGraphicFramePr>
        <p:xfrm>
          <a:off x="361950" y="3261416"/>
          <a:ext cx="3446107" cy="67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4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3261416"/>
                        <a:ext cx="3446107" cy="67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208444"/>
              </p:ext>
            </p:extLst>
          </p:nvPr>
        </p:nvGraphicFramePr>
        <p:xfrm>
          <a:off x="3884613" y="3310145"/>
          <a:ext cx="4951296" cy="623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5" name="Equation" r:id="rId7" imgW="1612800" imgH="203040" progId="Equation.DSMT4">
                  <p:embed/>
                </p:oleObj>
              </mc:Choice>
              <mc:Fallback>
                <p:oleObj name="Equation" r:id="rId7" imgW="16128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3310145"/>
                        <a:ext cx="4951296" cy="623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18148"/>
              </p:ext>
            </p:extLst>
          </p:nvPr>
        </p:nvGraphicFramePr>
        <p:xfrm>
          <a:off x="2422526" y="4178169"/>
          <a:ext cx="4387349" cy="6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6" name="Equation" r:id="rId9" imgW="1257120" imgH="177480" progId="Equation.DSMT4">
                  <p:embed/>
                </p:oleObj>
              </mc:Choice>
              <mc:Fallback>
                <p:oleObj name="Equation" r:id="rId9" imgW="125712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178169"/>
                        <a:ext cx="4387349" cy="61940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847179"/>
              </p:ext>
            </p:extLst>
          </p:nvPr>
        </p:nvGraphicFramePr>
        <p:xfrm>
          <a:off x="3152775" y="5003820"/>
          <a:ext cx="2221992" cy="6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7" name="Equation" r:id="rId11" imgW="685800" imgH="203040" progId="Equation.DSMT4">
                  <p:embed/>
                </p:oleObj>
              </mc:Choice>
              <mc:Fallback>
                <p:oleObj name="Equation" r:id="rId11" imgW="6858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003820"/>
                        <a:ext cx="2221992" cy="6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7" grpId="0" autoUpdateAnimBg="0"/>
      <p:bldP spid="35844" grpId="0"/>
      <p:bldP spid="22529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1476375" y="548680"/>
            <a:ext cx="314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由中心极限定理</a:t>
            </a:r>
            <a:r>
              <a:rPr kumimoji="1" lang="zh-CN" altLang="en-US" sz="3600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graphicFrame>
        <p:nvGraphicFramePr>
          <p:cNvPr id="2263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637884"/>
              </p:ext>
            </p:extLst>
          </p:nvPr>
        </p:nvGraphicFramePr>
        <p:xfrm>
          <a:off x="1043608" y="1687188"/>
          <a:ext cx="2892471" cy="79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87188"/>
                        <a:ext cx="2892471" cy="79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91440"/>
              </p:ext>
            </p:extLst>
          </p:nvPr>
        </p:nvGraphicFramePr>
        <p:xfrm>
          <a:off x="1285212" y="2457150"/>
          <a:ext cx="6527148" cy="1057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Equation" r:id="rId5" imgW="1879560" imgH="304560" progId="Equation.DSMT4">
                  <p:embed/>
                </p:oleObj>
              </mc:Choice>
              <mc:Fallback>
                <p:oleObj name="Equation" r:id="rId5" imgW="1879560" imgH="3045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212" y="2457150"/>
                        <a:ext cx="6527148" cy="1057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65753"/>
              </p:ext>
            </p:extLst>
          </p:nvPr>
        </p:nvGraphicFramePr>
        <p:xfrm>
          <a:off x="1302828" y="3747492"/>
          <a:ext cx="4421300" cy="728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828" y="3747492"/>
                        <a:ext cx="4421300" cy="728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58039"/>
              </p:ext>
            </p:extLst>
          </p:nvPr>
        </p:nvGraphicFramePr>
        <p:xfrm>
          <a:off x="5057775" y="621705"/>
          <a:ext cx="2460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9" name="Equation" r:id="rId9" imgW="825480" imgH="203040" progId="Equation.DSMT4">
                  <p:embed/>
                </p:oleObj>
              </mc:Choice>
              <mc:Fallback>
                <p:oleObj name="Equation" r:id="rId9" imgW="82548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621705"/>
                        <a:ext cx="2460625" cy="6064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" y="116632"/>
            <a:ext cx="9090312" cy="14763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24"/>
            <a:ext cx="9090242" cy="3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734554" cy="9286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24744"/>
            <a:ext cx="4755859" cy="6989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843480"/>
            <a:ext cx="5176214" cy="596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476381"/>
            <a:ext cx="4898095" cy="736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682" y="3064061"/>
            <a:ext cx="6185006" cy="9839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688" y="4041664"/>
            <a:ext cx="7268645" cy="887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92" y="4928805"/>
            <a:ext cx="4274408" cy="143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9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6632"/>
            <a:ext cx="7849856" cy="22679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08" y="2519394"/>
            <a:ext cx="9189123" cy="345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" y="188640"/>
            <a:ext cx="8886965" cy="804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" y="1196752"/>
            <a:ext cx="9106273" cy="3461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685719"/>
            <a:ext cx="4640018" cy="8602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5573361"/>
            <a:ext cx="5212205" cy="8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08175" y="2133898"/>
            <a:ext cx="5113338" cy="1776413"/>
            <a:chOff x="1111" y="1979"/>
            <a:chExt cx="3221" cy="1119"/>
          </a:xfrm>
        </p:grpSpPr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1247" y="1979"/>
            <a:ext cx="2956" cy="1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0" name="公式" r:id="rId4" imgW="1675673" imgH="634725" progId="Equation.3">
                    <p:embed/>
                  </p:oleObj>
                </mc:Choice>
                <mc:Fallback>
                  <p:oleObj name="公式" r:id="rId4" imgW="1675673" imgH="6347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979"/>
                          <a:ext cx="2956" cy="1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1111" y="2387"/>
              <a:ext cx="3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1565" y="2069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7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45737"/>
              </p:ext>
            </p:extLst>
          </p:nvPr>
        </p:nvGraphicFramePr>
        <p:xfrm>
          <a:off x="1133475" y="3861048"/>
          <a:ext cx="3464532" cy="110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Equation" r:id="rId6" imgW="1358640" imgH="431640" progId="Equation.DSMT4">
                  <p:embed/>
                </p:oleObj>
              </mc:Choice>
              <mc:Fallback>
                <p:oleObj name="Equation" r:id="rId6" imgW="13586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861048"/>
                        <a:ext cx="3464532" cy="110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16209"/>
              </p:ext>
            </p:extLst>
          </p:nvPr>
        </p:nvGraphicFramePr>
        <p:xfrm>
          <a:off x="1155700" y="4797152"/>
          <a:ext cx="7401312" cy="107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Equation" r:id="rId8" imgW="2984400" imgH="431640" progId="Equation.DSMT4">
                  <p:embed/>
                </p:oleObj>
              </mc:Choice>
              <mc:Fallback>
                <p:oleObj name="Equation" r:id="rId8" imgW="298440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797152"/>
                        <a:ext cx="7401312" cy="1070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59284"/>
              </p:ext>
            </p:extLst>
          </p:nvPr>
        </p:nvGraphicFramePr>
        <p:xfrm>
          <a:off x="1118202" y="5733256"/>
          <a:ext cx="2661710" cy="66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Equation" r:id="rId10" imgW="1015920" imgH="253800" progId="Equation.DSMT4">
                  <p:embed/>
                </p:oleObj>
              </mc:Choice>
              <mc:Fallback>
                <p:oleObj name="Equation" r:id="rId10" imgW="101592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02" y="5733256"/>
                        <a:ext cx="2661710" cy="664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23528" y="116632"/>
            <a:ext cx="85689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ahoma" pitchFamily="34" charset="0"/>
              </a:rPr>
              <a:t>3. </a:t>
            </a:r>
            <a:r>
              <a:rPr lang="zh-CN" altLang="en-US" dirty="0">
                <a:latin typeface="Tahoma" pitchFamily="34" charset="0"/>
              </a:rPr>
              <a:t>一批零件中有</a:t>
            </a:r>
            <a:r>
              <a:rPr lang="en-US" altLang="zh-CN" dirty="0">
                <a:latin typeface="Tahoma" pitchFamily="34" charset="0"/>
              </a:rPr>
              <a:t>9</a:t>
            </a:r>
            <a:r>
              <a:rPr lang="zh-CN" altLang="en-US" dirty="0">
                <a:latin typeface="Tahoma" pitchFamily="34" charset="0"/>
              </a:rPr>
              <a:t>个合格品，</a:t>
            </a:r>
            <a:r>
              <a:rPr lang="en-US" altLang="zh-CN" dirty="0">
                <a:latin typeface="Tahoma" pitchFamily="34" charset="0"/>
              </a:rPr>
              <a:t>3</a:t>
            </a:r>
            <a:r>
              <a:rPr lang="zh-CN" altLang="en-US" dirty="0">
                <a:latin typeface="Tahoma" pitchFamily="34" charset="0"/>
              </a:rPr>
              <a:t>个次品，从这批零件中任取一个，如果每次取出的废品不再放回，求在取得合格品以前已取出的废品数的期望、方差和标准差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611188" y="44624"/>
            <a:ext cx="7632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设随机变量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的数学期望为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，方差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)&gt;0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，引入新的随机变量</a:t>
            </a:r>
            <a:endParaRPr lang="zh-CN" altLang="en-US" dirty="0">
              <a:latin typeface="Arial" charset="0"/>
            </a:endParaRPr>
          </a:p>
        </p:txBody>
      </p:sp>
      <p:graphicFrame>
        <p:nvGraphicFramePr>
          <p:cNvPr id="219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84422"/>
              </p:ext>
            </p:extLst>
          </p:nvPr>
        </p:nvGraphicFramePr>
        <p:xfrm>
          <a:off x="2847975" y="1179686"/>
          <a:ext cx="2790202" cy="11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3" imgW="1041120" imgH="444240" progId="Equation.DSMT4">
                  <p:embed/>
                </p:oleObj>
              </mc:Choice>
              <mc:Fallback>
                <p:oleObj name="Equation" r:id="rId3" imgW="104112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1179686"/>
                        <a:ext cx="2790202" cy="11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03350" y="2348086"/>
            <a:ext cx="4656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验证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X*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X* 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)=1</a:t>
            </a:r>
            <a:endParaRPr lang="en-US" altLang="zh-CN">
              <a:latin typeface="Arial" charset="0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13490"/>
              </p:ext>
            </p:extLst>
          </p:nvPr>
        </p:nvGraphicFramePr>
        <p:xfrm>
          <a:off x="971550" y="3140968"/>
          <a:ext cx="73453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5" imgW="3301920" imgH="444240" progId="Equation.DSMT4">
                  <p:embed/>
                </p:oleObj>
              </mc:Choice>
              <mc:Fallback>
                <p:oleObj name="Equation" r:id="rId5" imgW="33019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0968"/>
                        <a:ext cx="73453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44969"/>
              </p:ext>
            </p:extLst>
          </p:nvPr>
        </p:nvGraphicFramePr>
        <p:xfrm>
          <a:off x="6240463" y="3847406"/>
          <a:ext cx="242728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Equation" r:id="rId7" imgW="1002960" imgH="533160" progId="Equation.DSMT4">
                  <p:embed/>
                </p:oleObj>
              </mc:Choice>
              <mc:Fallback>
                <p:oleObj name="Equation" r:id="rId7" imgW="100296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847406"/>
                        <a:ext cx="2427287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214103"/>
              </p:ext>
            </p:extLst>
          </p:nvPr>
        </p:nvGraphicFramePr>
        <p:xfrm>
          <a:off x="1868488" y="4999931"/>
          <a:ext cx="52578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Equation" r:id="rId9" imgW="2514600" imgH="419040" progId="Equation.DSMT4">
                  <p:embed/>
                </p:oleObj>
              </mc:Choice>
              <mc:Fallback>
                <p:oleObj name="Equation" r:id="rId9" imgW="251460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4999931"/>
                        <a:ext cx="52578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755650" y="4279206"/>
            <a:ext cx="570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X*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X*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X*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)]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X*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 </a:t>
            </a:r>
            <a:endParaRPr lang="en-US" altLang="zh-CN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  <p:bldP spid="2191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684213" y="44624"/>
            <a:ext cx="3959225" cy="7016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40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标准化随机变量</a:t>
            </a:r>
          </a:p>
        </p:txBody>
      </p:sp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755650" y="909812"/>
            <a:ext cx="777679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设随机变量 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的期望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、方差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dirty="0" smtClean="0">
                <a:latin typeface="Times New Roman" pitchFamily="18" charset="0"/>
                <a:ea typeface="楷体_GB2312" pitchFamily="49" charset="-122"/>
              </a:rPr>
              <a:t>都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存在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且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 0, </a:t>
            </a:r>
            <a:r>
              <a:rPr kumimoji="1" lang="zh-CN" altLang="en-US" dirty="0">
                <a:latin typeface="Times New Roman" pitchFamily="18" charset="0"/>
                <a:ea typeface="楷体_GB2312" pitchFamily="49" charset="-122"/>
              </a:rPr>
              <a:t>则称</a:t>
            </a:r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111137"/>
              </p:ext>
            </p:extLst>
          </p:nvPr>
        </p:nvGraphicFramePr>
        <p:xfrm>
          <a:off x="2425217" y="2051380"/>
          <a:ext cx="2658989" cy="116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217" y="2051380"/>
                        <a:ext cx="2658989" cy="1162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827088" y="3284712"/>
            <a:ext cx="477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i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zh-CN" altLang="en-US">
                <a:latin typeface="Times New Roman" pitchFamily="18" charset="0"/>
                <a:ea typeface="楷体_GB2312" pitchFamily="49" charset="-122"/>
              </a:rPr>
              <a:t>的标准化随机变量</a:t>
            </a:r>
            <a:r>
              <a:rPr kumimoji="1" lang="en-US" altLang="zh-CN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235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59706"/>
              </p:ext>
            </p:extLst>
          </p:nvPr>
        </p:nvGraphicFramePr>
        <p:xfrm>
          <a:off x="1906915" y="4118397"/>
          <a:ext cx="4315956" cy="68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15" y="4118397"/>
                        <a:ext cx="4315956" cy="68158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nimBg="1" autoUpdateAnimBg="0"/>
      <p:bldP spid="235523" grpId="0" autoUpdateAnimBg="0"/>
      <p:bldP spid="23552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09240"/>
              </p:ext>
            </p:extLst>
          </p:nvPr>
        </p:nvGraphicFramePr>
        <p:xfrm>
          <a:off x="684213" y="44624"/>
          <a:ext cx="5068887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3" imgW="2108160" imgH="1168200" progId="Equation.DSMT4">
                  <p:embed/>
                </p:oleObj>
              </mc:Choice>
              <mc:Fallback>
                <p:oleObj name="Equation" r:id="rId3" imgW="210816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624"/>
                        <a:ext cx="5068887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48374"/>
              </p:ext>
            </p:extLst>
          </p:nvPr>
        </p:nvGraphicFramePr>
        <p:xfrm>
          <a:off x="779463" y="2852936"/>
          <a:ext cx="62166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5" imgW="2412720" imgH="1155600" progId="Equation.DSMT4">
                  <p:embed/>
                </p:oleObj>
              </mc:Choice>
              <mc:Fallback>
                <p:oleObj name="Equation" r:id="rId5" imgW="2412720" imgH="11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852936"/>
                        <a:ext cx="621665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9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58105"/>
              </p:ext>
            </p:extLst>
          </p:nvPr>
        </p:nvGraphicFramePr>
        <p:xfrm>
          <a:off x="684213" y="44624"/>
          <a:ext cx="554355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公式" r:id="rId3" imgW="2108200" imgH="863600" progId="Equation.3">
                  <p:embed/>
                </p:oleObj>
              </mc:Choice>
              <mc:Fallback>
                <p:oleObj name="公式" r:id="rId3" imgW="21082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624"/>
                        <a:ext cx="554355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07460"/>
              </p:ext>
            </p:extLst>
          </p:nvPr>
        </p:nvGraphicFramePr>
        <p:xfrm>
          <a:off x="1042988" y="2420888"/>
          <a:ext cx="55641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5" imgW="2159000" imgH="1066800" progId="Equation.DSMT4">
                  <p:embed/>
                </p:oleObj>
              </mc:Choice>
              <mc:Fallback>
                <p:oleObj name="Equation" r:id="rId5" imgW="21590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20888"/>
                        <a:ext cx="5564187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539750" y="44624"/>
            <a:ext cx="4818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dirty="0">
                <a:latin typeface="Times New Roman" pitchFamily="18" charset="0"/>
              </a:rPr>
              <a:t>16. </a:t>
            </a:r>
            <a:r>
              <a:rPr kumimoji="1" lang="zh-CN" altLang="en-US" dirty="0">
                <a:latin typeface="Times New Roman" pitchFamily="18" charset="0"/>
              </a:rPr>
              <a:t>设</a:t>
            </a:r>
            <a:r>
              <a:rPr kumimoji="1" lang="en-US" altLang="zh-CN" i="1" dirty="0" err="1">
                <a:latin typeface="Times New Roman" pitchFamily="18" charset="0"/>
              </a:rPr>
              <a:t>r.v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zh-CN" altLang="en-US" dirty="0">
                <a:latin typeface="Times New Roman" pitchFamily="18" charset="0"/>
              </a:rPr>
              <a:t>服从几何分布，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1258888" y="689323"/>
            <a:ext cx="5905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i="1" dirty="0">
                <a:latin typeface="Times New Roman" pitchFamily="18" charset="0"/>
              </a:rPr>
              <a:t>P</a:t>
            </a: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X</a:t>
            </a:r>
            <a:r>
              <a:rPr kumimoji="1" lang="en-US" altLang="zh-CN" dirty="0">
                <a:latin typeface="Times New Roman" pitchFamily="18" charset="0"/>
              </a:rPr>
              <a:t>=</a:t>
            </a:r>
            <a:r>
              <a:rPr kumimoji="1" lang="en-US" altLang="zh-CN" i="1" dirty="0">
                <a:latin typeface="Times New Roman" pitchFamily="18" charset="0"/>
              </a:rPr>
              <a:t>k</a:t>
            </a:r>
            <a:r>
              <a:rPr kumimoji="1" lang="en-US" altLang="zh-CN" dirty="0">
                <a:latin typeface="Times New Roman" pitchFamily="18" charset="0"/>
              </a:rPr>
              <a:t>)=</a:t>
            </a:r>
            <a:r>
              <a:rPr kumimoji="1" lang="en-US" altLang="zh-CN" i="1" dirty="0">
                <a:latin typeface="Times New Roman" pitchFamily="18" charset="0"/>
              </a:rPr>
              <a:t>p</a:t>
            </a:r>
            <a:r>
              <a:rPr kumimoji="1" lang="en-US" altLang="zh-CN" dirty="0">
                <a:latin typeface="Times New Roman" pitchFamily="18" charset="0"/>
              </a:rPr>
              <a:t>(1</a:t>
            </a:r>
            <a:r>
              <a:rPr kumimoji="1" lang="en-US" altLang="zh-CN" i="1" dirty="0">
                <a:latin typeface="Times New Roman" pitchFamily="18" charset="0"/>
              </a:rPr>
              <a:t>-p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en-US" altLang="zh-CN" i="1" baseline="30000" dirty="0">
                <a:latin typeface="Times New Roman" pitchFamily="18" charset="0"/>
              </a:rPr>
              <a:t>k</a:t>
            </a:r>
            <a:r>
              <a:rPr kumimoji="1" lang="en-US" altLang="zh-CN" baseline="30000" dirty="0">
                <a:latin typeface="Times New Roman" pitchFamily="18" charset="0"/>
              </a:rPr>
              <a:t>-1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en-US" altLang="zh-CN" i="1" dirty="0">
                <a:latin typeface="Times New Roman" pitchFamily="18" charset="0"/>
              </a:rPr>
              <a:t>k</a:t>
            </a:r>
            <a:r>
              <a:rPr kumimoji="1" lang="en-US" altLang="zh-CN" dirty="0">
                <a:latin typeface="Times New Roman" pitchFamily="18" charset="0"/>
              </a:rPr>
              <a:t>=1,2,…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endParaRPr kumimoji="1" lang="zh-CN" altLang="en-US" baseline="30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1403350" y="1340768"/>
            <a:ext cx="4433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>
                <a:latin typeface="Times New Roman" pitchFamily="18" charset="0"/>
              </a:rPr>
              <a:t>其中0</a:t>
            </a:r>
            <a:r>
              <a:rPr kumimoji="1" lang="en-US" altLang="zh-CN">
                <a:latin typeface="Times New Roman" pitchFamily="18" charset="0"/>
              </a:rPr>
              <a:t>&lt;</a:t>
            </a:r>
            <a:r>
              <a:rPr kumimoji="1" lang="en-US" altLang="zh-CN" i="1">
                <a:latin typeface="Times New Roman" pitchFamily="18" charset="0"/>
              </a:rPr>
              <a:t>p</a:t>
            </a:r>
            <a:r>
              <a:rPr kumimoji="1" lang="en-US" altLang="zh-CN">
                <a:latin typeface="Times New Roman" pitchFamily="18" charset="0"/>
              </a:rPr>
              <a:t>&lt;1,</a:t>
            </a:r>
            <a:r>
              <a:rPr kumimoji="1" lang="zh-CN" altLang="zh-CN">
                <a:latin typeface="Times New Roman" pitchFamily="18" charset="0"/>
              </a:rPr>
              <a:t>求</a:t>
            </a:r>
            <a:r>
              <a:rPr kumimoji="1" lang="en-US" altLang="zh-CN" i="1">
                <a:latin typeface="Times New Roman" pitchFamily="18" charset="0"/>
              </a:rPr>
              <a:t>E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),</a:t>
            </a:r>
            <a:r>
              <a:rPr kumimoji="1" lang="zh-CN" altLang="zh-CN">
                <a:latin typeface="Times New Roman" pitchFamily="18" charset="0"/>
              </a:rPr>
              <a:t> </a:t>
            </a:r>
            <a:r>
              <a:rPr kumimoji="1" lang="en-US" altLang="zh-CN" i="1">
                <a:latin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>
                <a:latin typeface="Times New Roman" pitchFamily="18" charset="0"/>
              </a:rPr>
              <a:t>)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682625" y="2132186"/>
            <a:ext cx="115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 b="1">
                <a:latin typeface="Times New Roman" pitchFamily="18" charset="0"/>
              </a:rPr>
              <a:t>解：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1835150" y="2132186"/>
            <a:ext cx="187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zh-CN">
                <a:latin typeface="Times New Roman" pitchFamily="18" charset="0"/>
              </a:rPr>
              <a:t>记</a:t>
            </a:r>
            <a:r>
              <a:rPr kumimoji="1" lang="en-US" altLang="zh-CN" i="1">
                <a:latin typeface="Times New Roman" pitchFamily="18" charset="0"/>
              </a:rPr>
              <a:t>q</a:t>
            </a:r>
            <a:r>
              <a:rPr kumimoji="1" lang="en-US" altLang="zh-CN">
                <a:latin typeface="Times New Roman" pitchFamily="18" charset="0"/>
              </a:rPr>
              <a:t>=1</a:t>
            </a:r>
            <a:r>
              <a:rPr kumimoji="1" lang="en-US" altLang="zh-CN">
                <a:latin typeface="黑体" pitchFamily="49" charset="-122"/>
                <a:ea typeface="黑体" pitchFamily="49" charset="-122"/>
              </a:rPr>
              <a:t>-</a:t>
            </a:r>
            <a:r>
              <a:rPr kumimoji="1" lang="en-US" altLang="zh-CN" i="1">
                <a:latin typeface="Times New Roman" pitchFamily="18" charset="0"/>
              </a:rPr>
              <a:t>p</a:t>
            </a:r>
            <a:endParaRPr kumimoji="1" lang="en-US" altLang="zh-CN">
              <a:latin typeface="Times New Roman" pitchFamily="18" charset="0"/>
            </a:endParaRPr>
          </a:p>
        </p:txBody>
      </p:sp>
      <p:graphicFrame>
        <p:nvGraphicFramePr>
          <p:cNvPr id="236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23316"/>
              </p:ext>
            </p:extLst>
          </p:nvPr>
        </p:nvGraphicFramePr>
        <p:xfrm>
          <a:off x="1619250" y="2665586"/>
          <a:ext cx="273526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Equation" r:id="rId3" imgW="1059264" imgH="388620" progId="Equation.DSMT4">
                  <p:embed/>
                </p:oleObj>
              </mc:Choice>
              <mc:Fallback>
                <p:oleObj name="Equation" r:id="rId3" imgW="1059264" imgH="3886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65586"/>
                        <a:ext cx="273526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162532"/>
              </p:ext>
            </p:extLst>
          </p:nvPr>
        </p:nvGraphicFramePr>
        <p:xfrm>
          <a:off x="4356100" y="2700511"/>
          <a:ext cx="197961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Equation" r:id="rId5" imgW="701136" imgH="388620" progId="Equation.DSMT4">
                  <p:embed/>
                </p:oleObj>
              </mc:Choice>
              <mc:Fallback>
                <p:oleObj name="Equation" r:id="rId5" imgW="701136" imgH="3886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700511"/>
                        <a:ext cx="197961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10436"/>
              </p:ext>
            </p:extLst>
          </p:nvPr>
        </p:nvGraphicFramePr>
        <p:xfrm>
          <a:off x="2389188" y="3724449"/>
          <a:ext cx="21113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" name="Equation" r:id="rId7" imgW="701136" imgH="388620" progId="Equation.DSMT4">
                  <p:embed/>
                </p:oleObj>
              </mc:Choice>
              <mc:Fallback>
                <p:oleObj name="Equation" r:id="rId7" imgW="701136" imgH="3886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724449"/>
                        <a:ext cx="21113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23574"/>
              </p:ext>
            </p:extLst>
          </p:nvPr>
        </p:nvGraphicFramePr>
        <p:xfrm>
          <a:off x="4500563" y="3832399"/>
          <a:ext cx="18716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4" name="Equation" r:id="rId9" imgW="662904" imgH="373308" progId="Equation.DSMT4">
                  <p:embed/>
                </p:oleObj>
              </mc:Choice>
              <mc:Fallback>
                <p:oleObj name="Equation" r:id="rId9" imgW="662904" imgH="37330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32399"/>
                        <a:ext cx="1871662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38823"/>
              </p:ext>
            </p:extLst>
          </p:nvPr>
        </p:nvGraphicFramePr>
        <p:xfrm>
          <a:off x="6443663" y="3910186"/>
          <a:ext cx="7921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5" name="Equation" r:id="rId11" imgW="243864" imgH="373308" progId="Equation.DSMT4">
                  <p:embed/>
                </p:oleObj>
              </mc:Choice>
              <mc:Fallback>
                <p:oleObj name="Equation" r:id="rId11" imgW="243864" imgH="37330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910186"/>
                        <a:ext cx="792162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AutoShape 12"/>
          <p:cNvSpPr>
            <a:spLocks noChangeArrowheads="1"/>
          </p:cNvSpPr>
          <p:nvPr/>
        </p:nvSpPr>
        <p:spPr bwMode="auto">
          <a:xfrm>
            <a:off x="611188" y="3716511"/>
            <a:ext cx="1600200" cy="990600"/>
          </a:xfrm>
          <a:prstGeom prst="wedgeRectCallout">
            <a:avLst>
              <a:gd name="adj1" fmla="val 79264"/>
              <a:gd name="adj2" fmla="val -3204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2400" b="1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求和与求导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交换次序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36557" name="AutoShape 13"/>
          <p:cNvSpPr>
            <a:spLocks noChangeArrowheads="1"/>
          </p:cNvSpPr>
          <p:nvPr/>
        </p:nvSpPr>
        <p:spPr bwMode="auto">
          <a:xfrm>
            <a:off x="6661150" y="2563986"/>
            <a:ext cx="1655763" cy="1066800"/>
          </a:xfrm>
          <a:prstGeom prst="wedgeRectCallout">
            <a:avLst>
              <a:gd name="adj1" fmla="val -88542"/>
              <a:gd name="adj2" fmla="val 7366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等比级数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求和公式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2" name="动作按钮: 前进或下一项 1">
            <a:hlinkClick r:id="rId13" action="ppaction://hlinksldjump" highlightClick="1"/>
          </p:cNvPr>
          <p:cNvSpPr/>
          <p:nvPr/>
        </p:nvSpPr>
        <p:spPr>
          <a:xfrm>
            <a:off x="8316913" y="1700386"/>
            <a:ext cx="358775" cy="2159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autoUpdateAnimBg="0"/>
      <p:bldP spid="236548" grpId="0" autoUpdateAnimBg="0"/>
      <p:bldP spid="236549" grpId="0" autoUpdateAnimBg="0"/>
      <p:bldP spid="236550" grpId="0" autoUpdateAnimBg="0"/>
      <p:bldP spid="236556" grpId="0" animBg="1" autoUpdateAnimBg="0"/>
      <p:bldP spid="236557" grpId="0" animBg="1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3206</TotalTime>
  <Words>856</Words>
  <Application>Microsoft Office PowerPoint</Application>
  <PresentationFormat>全屏显示(4:3)</PresentationFormat>
  <Paragraphs>111</Paragraphs>
  <Slides>38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 Unicode MS</vt:lpstr>
      <vt:lpstr>黑体</vt:lpstr>
      <vt:lpstr>华文新魏</vt:lpstr>
      <vt:lpstr>楷体_GB2312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ps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241</cp:revision>
  <cp:lastPrinted>1601-01-01T00:00:00Z</cp:lastPrinted>
  <dcterms:created xsi:type="dcterms:W3CDTF">2006-12-31T12:51:38Z</dcterms:created>
  <dcterms:modified xsi:type="dcterms:W3CDTF">2019-11-19T06:31:10Z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