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5" r:id="rId1"/>
  </p:sldMasterIdLst>
  <p:notesMasterIdLst>
    <p:notesMasterId r:id="rId28"/>
  </p:notesMasterIdLst>
  <p:sldIdLst>
    <p:sldId id="331" r:id="rId2"/>
    <p:sldId id="303" r:id="rId3"/>
    <p:sldId id="304" r:id="rId4"/>
    <p:sldId id="305" r:id="rId5"/>
    <p:sldId id="306" r:id="rId6"/>
    <p:sldId id="325" r:id="rId7"/>
    <p:sldId id="329" r:id="rId8"/>
    <p:sldId id="327" r:id="rId9"/>
    <p:sldId id="308" r:id="rId10"/>
    <p:sldId id="309" r:id="rId11"/>
    <p:sldId id="330" r:id="rId12"/>
    <p:sldId id="328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CC"/>
    <a:srgbClr val="FF00FF"/>
    <a:srgbClr val="FF0000"/>
    <a:srgbClr val="00FFFF"/>
    <a:srgbClr val="66FF33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62" autoAdjust="0"/>
    <p:restoredTop sz="88940" autoAdjust="0"/>
  </p:normalViewPr>
  <p:slideViewPr>
    <p:cSldViewPr>
      <p:cViewPr varScale="1">
        <p:scale>
          <a:sx n="96" d="100"/>
          <a:sy n="96" d="100"/>
        </p:scale>
        <p:origin x="963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e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e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emf"/><Relationship Id="rId4" Type="http://schemas.openxmlformats.org/officeDocument/2006/relationships/image" Target="../media/image55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image" Target="../media/image59.wmf"/><Relationship Id="rId7" Type="http://schemas.openxmlformats.org/officeDocument/2006/relationships/image" Target="../media/image63.e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5" Type="http://schemas.openxmlformats.org/officeDocument/2006/relationships/image" Target="../media/image61.emf"/><Relationship Id="rId10" Type="http://schemas.openxmlformats.org/officeDocument/2006/relationships/image" Target="../media/image66.wmf"/><Relationship Id="rId4" Type="http://schemas.openxmlformats.org/officeDocument/2006/relationships/image" Target="../media/image60.wmf"/><Relationship Id="rId9" Type="http://schemas.openxmlformats.org/officeDocument/2006/relationships/image" Target="../media/image6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7" Type="http://schemas.openxmlformats.org/officeDocument/2006/relationships/image" Target="../media/image73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image" Target="../media/image75.emf"/><Relationship Id="rId1" Type="http://schemas.openxmlformats.org/officeDocument/2006/relationships/image" Target="../media/image74.emf"/><Relationship Id="rId5" Type="http://schemas.openxmlformats.org/officeDocument/2006/relationships/image" Target="../media/image78.emf"/><Relationship Id="rId4" Type="http://schemas.openxmlformats.org/officeDocument/2006/relationships/image" Target="../media/image77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2" Type="http://schemas.openxmlformats.org/officeDocument/2006/relationships/image" Target="../media/image80.emf"/><Relationship Id="rId1" Type="http://schemas.openxmlformats.org/officeDocument/2006/relationships/image" Target="../media/image79.emf"/><Relationship Id="rId6" Type="http://schemas.openxmlformats.org/officeDocument/2006/relationships/image" Target="../media/image84.emf"/><Relationship Id="rId5" Type="http://schemas.openxmlformats.org/officeDocument/2006/relationships/image" Target="../media/image83.emf"/><Relationship Id="rId4" Type="http://schemas.openxmlformats.org/officeDocument/2006/relationships/image" Target="../media/image82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70.wmf"/><Relationship Id="rId1" Type="http://schemas.openxmlformats.org/officeDocument/2006/relationships/image" Target="../media/image85.wmf"/><Relationship Id="rId4" Type="http://schemas.openxmlformats.org/officeDocument/2006/relationships/image" Target="../media/image8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4" Type="http://schemas.openxmlformats.org/officeDocument/2006/relationships/image" Target="../media/image96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8.wmf"/><Relationship Id="rId1" Type="http://schemas.openxmlformats.org/officeDocument/2006/relationships/image" Target="../media/image97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e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4" Type="http://schemas.openxmlformats.org/officeDocument/2006/relationships/image" Target="../media/image108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emf"/><Relationship Id="rId2" Type="http://schemas.openxmlformats.org/officeDocument/2006/relationships/image" Target="../media/image110.wmf"/><Relationship Id="rId1" Type="http://schemas.openxmlformats.org/officeDocument/2006/relationships/image" Target="../media/image109.emf"/><Relationship Id="rId5" Type="http://schemas.openxmlformats.org/officeDocument/2006/relationships/image" Target="../media/image113.wmf"/><Relationship Id="rId4" Type="http://schemas.openxmlformats.org/officeDocument/2006/relationships/image" Target="../media/image11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5" Type="http://schemas.openxmlformats.org/officeDocument/2006/relationships/image" Target="../media/image118.emf"/><Relationship Id="rId4" Type="http://schemas.openxmlformats.org/officeDocument/2006/relationships/image" Target="../media/image117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wmf"/><Relationship Id="rId1" Type="http://schemas.openxmlformats.org/officeDocument/2006/relationships/image" Target="../media/image11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5" Type="http://schemas.openxmlformats.org/officeDocument/2006/relationships/image" Target="../media/image24.wmf"/><Relationship Id="rId4" Type="http://schemas.openxmlformats.org/officeDocument/2006/relationships/image" Target="../media/image23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image" Target="../media/image25.e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7" Type="http://schemas.openxmlformats.org/officeDocument/2006/relationships/image" Target="../media/image44.e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e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2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12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2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8973CAB-AAF1-4A46-8FB7-F17DC5CE8C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62111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周三上午、周四晚上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973CAB-AAF1-4A46-8FB7-F17DC5CE8CF6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468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6241582A-2321-4472-A0D0-AD62823338FF}" type="slidenum">
              <a:rPr lang="en-US" altLang="zh-CN" smtClean="0"/>
              <a:pPr eaLnBrk="1" hangingPunct="1">
                <a:spcBef>
                  <a:spcPct val="0"/>
                </a:spcBef>
              </a:pPr>
              <a:t>4</a:t>
            </a:fld>
            <a:endParaRPr lang="en-US" altLang="zh-CN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EX1=u,</a:t>
            </a:r>
            <a:r>
              <a:rPr lang="zh-CN" altLang="en-US" smtClean="0">
                <a:ea typeface="宋体" charset="-122"/>
              </a:rPr>
              <a:t>所以是未知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FFCA7AD2-C5EB-4FC5-B87F-92D1E7A9C4B5}" type="slidenum">
              <a:rPr lang="en-US" altLang="zh-CN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zh-CN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根据上页</a:t>
            </a:r>
            <a:r>
              <a:rPr lang="en-US" altLang="zh-CN" smtClean="0">
                <a:ea typeface="宋体" charset="-122"/>
              </a:rPr>
              <a:t>B</a:t>
            </a:r>
            <a:r>
              <a:rPr lang="en-US" altLang="zh-CN" baseline="-25000" smtClean="0">
                <a:ea typeface="宋体" charset="-122"/>
              </a:rPr>
              <a:t>2</a:t>
            </a:r>
            <a:r>
              <a:rPr lang="en-US" altLang="zh-CN" smtClean="0">
                <a:ea typeface="宋体" charset="-122"/>
              </a:rPr>
              <a:t> </a:t>
            </a:r>
            <a:endParaRPr lang="en-US" altLang="zh-CN" baseline="-2500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FECC0C55-4C29-4668-A13D-81F683653F59}" type="slidenum">
              <a:rPr lang="en-US" altLang="zh-CN" smtClean="0"/>
              <a:pPr eaLnBrk="1" hangingPunct="1">
                <a:spcBef>
                  <a:spcPct val="0"/>
                </a:spcBef>
              </a:pPr>
              <a:t>7</a:t>
            </a:fld>
            <a:endParaRPr lang="en-US" altLang="zh-CN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因为</a:t>
            </a:r>
            <a:r>
              <a:rPr lang="en-US" altLang="zh-CN" dirty="0" smtClean="0">
                <a:ea typeface="宋体" charset="-122"/>
              </a:rPr>
              <a:t>E(S</a:t>
            </a:r>
            <a:r>
              <a:rPr lang="en-US" altLang="zh-CN" baseline="30000" dirty="0" smtClean="0">
                <a:ea typeface="宋体" charset="-122"/>
              </a:rPr>
              <a:t>2</a:t>
            </a:r>
            <a:r>
              <a:rPr lang="en-US" altLang="zh-CN" dirty="0" smtClean="0">
                <a:ea typeface="宋体" charset="-122"/>
              </a:rPr>
              <a:t>)</a:t>
            </a:r>
            <a:r>
              <a:rPr lang="zh-CN" altLang="en-US" dirty="0" smtClean="0">
                <a:ea typeface="宋体" charset="-122"/>
              </a:rPr>
              <a:t>是方差，所以是无偏估计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473429E8-CE51-4373-AE9F-D3A3A1619B00}" type="slidenum">
              <a:rPr lang="en-US" altLang="zh-CN" smtClean="0"/>
              <a:pPr eaLnBrk="1" hangingPunct="1">
                <a:spcBef>
                  <a:spcPct val="0"/>
                </a:spcBef>
              </a:pPr>
              <a:t>9</a:t>
            </a:fld>
            <a:endParaRPr lang="en-US" altLang="zh-CN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这里直接根据题意来做即可，不必使用</a:t>
            </a:r>
            <a:r>
              <a:rPr lang="en-US" altLang="zh-CN" smtClean="0">
                <a:ea typeface="宋体" charset="-122"/>
              </a:rPr>
              <a:t>3-5</a:t>
            </a:r>
            <a:r>
              <a:rPr lang="zh-CN" altLang="en-US" smtClean="0">
                <a:ea typeface="宋体" charset="-122"/>
              </a:rPr>
              <a:t>的</a:t>
            </a:r>
            <a:r>
              <a:rPr lang="en-US" altLang="zh-CN" smtClean="0">
                <a:ea typeface="宋体" charset="-122"/>
              </a:rPr>
              <a:t>Max</a:t>
            </a:r>
            <a:r>
              <a:rPr lang="zh-CN" altLang="en-US" smtClean="0">
                <a:ea typeface="宋体" charset="-122"/>
              </a:rPr>
              <a:t>和</a:t>
            </a:r>
            <a:r>
              <a:rPr lang="en-US" altLang="zh-CN" smtClean="0">
                <a:ea typeface="宋体" charset="-122"/>
              </a:rPr>
              <a:t>Min</a:t>
            </a:r>
            <a:r>
              <a:rPr lang="zh-CN" altLang="en-US" smtClean="0">
                <a:ea typeface="宋体" charset="-122"/>
              </a:rPr>
              <a:t>理论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周一、周三下午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973CAB-AAF1-4A46-8FB7-F17DC5CE8CF6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043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481804DE-B596-488A-B71F-6D2391726D11}" type="slidenum">
              <a:rPr lang="en-US" altLang="zh-CN" smtClean="0"/>
              <a:pPr eaLnBrk="1" hangingPunct="1">
                <a:spcBef>
                  <a:spcPct val="0"/>
                </a:spcBef>
              </a:pPr>
              <a:t>26</a:t>
            </a:fld>
            <a:endParaRPr lang="en-US" altLang="zh-CN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E|Z| != EZ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EZ=0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D80A4D-73F0-4CEA-B53E-65D8E5A65E29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46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E8F875-83A1-41C4-AFD9-439285844EFA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3063" y="6551470"/>
            <a:ext cx="9144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rtlCol="0" anchor="ctr"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1200" dirty="0">
                <a:solidFill>
                  <a:prstClr val="white"/>
                </a:solidFill>
              </a:rPr>
              <a:t>     </a:t>
            </a:r>
            <a:r>
              <a:rPr lang="zh-CN" altLang="en-US" sz="1200" dirty="0">
                <a:solidFill>
                  <a:prstClr val="white"/>
                </a:solidFill>
              </a:rPr>
              <a:t>第</a:t>
            </a:r>
            <a:r>
              <a:rPr lang="en-US" altLang="zh-CN" sz="1200" dirty="0">
                <a:solidFill>
                  <a:prstClr val="white"/>
                </a:solidFill>
              </a:rPr>
              <a:t>5</a:t>
            </a:r>
            <a:r>
              <a:rPr lang="zh-CN" altLang="en-US" sz="1200" dirty="0">
                <a:solidFill>
                  <a:prstClr val="white"/>
                </a:solidFill>
              </a:rPr>
              <a:t>章 数理统计的基本知识</a:t>
            </a:r>
            <a:r>
              <a:rPr lang="en-US" altLang="zh-CN" sz="1200" dirty="0">
                <a:solidFill>
                  <a:prstClr val="white"/>
                </a:solidFill>
              </a:rPr>
              <a:t>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prstClr val="white"/>
                </a:solidFill>
              </a:rPr>
              <a:t>计算机科学与技术学院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0" y="17538"/>
            <a:ext cx="9144000" cy="8423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" name="灯片编号占位符 5"/>
          <p:cNvSpPr txBox="1">
            <a:spLocks/>
          </p:cNvSpPr>
          <p:nvPr/>
        </p:nvSpPr>
        <p:spPr>
          <a:xfrm>
            <a:off x="675888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8DF23776-A7A3-40CC-A908-6FD92DB23DA5}" type="slidenum">
              <a:rPr lang="zh-CN" altLang="en-US" smtClean="0">
                <a:solidFill>
                  <a:prstClr val="white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457200" y="95897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1281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E8F875-83A1-41C4-AFD9-439285844EFA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3063" y="6551470"/>
            <a:ext cx="9144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rtlCol="0" anchor="ctr"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1200" dirty="0">
                <a:solidFill>
                  <a:prstClr val="white"/>
                </a:solidFill>
              </a:rPr>
              <a:t>     </a:t>
            </a:r>
            <a:r>
              <a:rPr lang="zh-CN" altLang="en-US" sz="1200" dirty="0">
                <a:solidFill>
                  <a:prstClr val="white"/>
                </a:solidFill>
              </a:rPr>
              <a:t>第</a:t>
            </a:r>
            <a:r>
              <a:rPr lang="en-US" altLang="zh-CN" sz="1200" dirty="0">
                <a:solidFill>
                  <a:prstClr val="white"/>
                </a:solidFill>
              </a:rPr>
              <a:t>5</a:t>
            </a:r>
            <a:r>
              <a:rPr lang="zh-CN" altLang="en-US" sz="1200" dirty="0">
                <a:solidFill>
                  <a:prstClr val="white"/>
                </a:solidFill>
              </a:rPr>
              <a:t>章 数理统计的基本知识</a:t>
            </a:r>
            <a:r>
              <a:rPr lang="en-US" altLang="zh-CN" sz="1200" dirty="0">
                <a:solidFill>
                  <a:prstClr val="white"/>
                </a:solidFill>
              </a:rPr>
              <a:t>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prstClr val="white"/>
                </a:solidFill>
              </a:rPr>
              <a:t>计算机科学与技术学院</a:t>
            </a:r>
          </a:p>
        </p:txBody>
      </p:sp>
      <p:sp>
        <p:nvSpPr>
          <p:cNvPr id="9" name="灯片编号占位符 5"/>
          <p:cNvSpPr txBox="1">
            <a:spLocks/>
          </p:cNvSpPr>
          <p:nvPr/>
        </p:nvSpPr>
        <p:spPr>
          <a:xfrm>
            <a:off x="675888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8DF23776-A7A3-40CC-A908-6FD92DB23DA5}" type="slidenum">
              <a:rPr lang="zh-CN" altLang="en-US" smtClean="0">
                <a:solidFill>
                  <a:prstClr val="white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277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79BA8A-B9DB-44AA-AB0C-34C09C73E2F7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302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  <a:ea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BE8F875-83A1-41C4-AFD9-439285844EFA}" type="slidenum">
              <a:rPr lang="en-US" altLang="zh-CN" smtClean="0">
                <a:solidFill>
                  <a:prstClr val="black">
                    <a:tint val="75000"/>
                  </a:prstClr>
                </a:solidFill>
                <a:ea typeface="宋体" pitchFamily="2" charset="-122"/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9263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6" r:id="rId1"/>
    <p:sldLayoutId id="2147484147" r:id="rId2"/>
    <p:sldLayoutId id="2147484148" r:id="rId3"/>
    <p:sldLayoutId id="2147484149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43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2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44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43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50.bin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51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50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oleObject" Target="../embeddings/oleObject52.bin"/><Relationship Id="rId7" Type="http://schemas.openxmlformats.org/officeDocument/2006/relationships/image" Target="../media/image53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3.bin"/><Relationship Id="rId11" Type="http://schemas.openxmlformats.org/officeDocument/2006/relationships/image" Target="../media/image55.wmf"/><Relationship Id="rId5" Type="http://schemas.openxmlformats.org/officeDocument/2006/relationships/image" Target="../media/image56.emf"/><Relationship Id="rId10" Type="http://schemas.openxmlformats.org/officeDocument/2006/relationships/oleObject" Target="../embeddings/oleObject55.bin"/><Relationship Id="rId4" Type="http://schemas.openxmlformats.org/officeDocument/2006/relationships/image" Target="../media/image52.emf"/><Relationship Id="rId9" Type="http://schemas.openxmlformats.org/officeDocument/2006/relationships/image" Target="../media/image5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oleObject" Target="../embeddings/oleObject61.bin"/><Relationship Id="rId18" Type="http://schemas.openxmlformats.org/officeDocument/2006/relationships/image" Target="../media/image64.wmf"/><Relationship Id="rId3" Type="http://schemas.openxmlformats.org/officeDocument/2006/relationships/oleObject" Target="../embeddings/oleObject56.bin"/><Relationship Id="rId21" Type="http://schemas.openxmlformats.org/officeDocument/2006/relationships/oleObject" Target="../embeddings/oleObject65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61.emf"/><Relationship Id="rId17" Type="http://schemas.openxmlformats.org/officeDocument/2006/relationships/oleObject" Target="../embeddings/oleObject63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63.emf"/><Relationship Id="rId20" Type="http://schemas.openxmlformats.org/officeDocument/2006/relationships/image" Target="../media/image65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5" Type="http://schemas.openxmlformats.org/officeDocument/2006/relationships/oleObject" Target="../embeddings/oleObject62.bin"/><Relationship Id="rId10" Type="http://schemas.openxmlformats.org/officeDocument/2006/relationships/image" Target="../media/image60.wmf"/><Relationship Id="rId19" Type="http://schemas.openxmlformats.org/officeDocument/2006/relationships/oleObject" Target="../embeddings/oleObject64.bin"/><Relationship Id="rId4" Type="http://schemas.openxmlformats.org/officeDocument/2006/relationships/image" Target="../media/image57.w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62.wmf"/><Relationship Id="rId22" Type="http://schemas.openxmlformats.org/officeDocument/2006/relationships/image" Target="../media/image66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slide" Target="slide17.xml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71.wmf"/><Relationship Id="rId17" Type="http://schemas.openxmlformats.org/officeDocument/2006/relationships/image" Target="../media/image73.w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72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5" Type="http://schemas.openxmlformats.org/officeDocument/2006/relationships/image" Target="../media/image72.wmf"/><Relationship Id="rId10" Type="http://schemas.openxmlformats.org/officeDocument/2006/relationships/image" Target="../media/image70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69.bin"/><Relationship Id="rId14" Type="http://schemas.openxmlformats.org/officeDocument/2006/relationships/oleObject" Target="../embeddings/oleObject7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78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5.e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4.bin"/><Relationship Id="rId10" Type="http://schemas.openxmlformats.org/officeDocument/2006/relationships/image" Target="../media/image77.emf"/><Relationship Id="rId4" Type="http://schemas.openxmlformats.org/officeDocument/2006/relationships/image" Target="../media/image74.emf"/><Relationship Id="rId9" Type="http://schemas.openxmlformats.org/officeDocument/2006/relationships/oleObject" Target="../embeddings/oleObject76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emf"/><Relationship Id="rId13" Type="http://schemas.openxmlformats.org/officeDocument/2006/relationships/oleObject" Target="../embeddings/oleObject83.bin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83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0.e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0" Type="http://schemas.openxmlformats.org/officeDocument/2006/relationships/image" Target="../media/image82.emf"/><Relationship Id="rId4" Type="http://schemas.openxmlformats.org/officeDocument/2006/relationships/image" Target="../media/image79.emf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84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85.bin"/><Relationship Id="rId10" Type="http://schemas.openxmlformats.org/officeDocument/2006/relationships/image" Target="../media/image87.wmf"/><Relationship Id="rId4" Type="http://schemas.openxmlformats.org/officeDocument/2006/relationships/image" Target="../media/image85.wmf"/><Relationship Id="rId9" Type="http://schemas.openxmlformats.org/officeDocument/2006/relationships/oleObject" Target="../embeddings/oleObject87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92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9.w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0" Type="http://schemas.openxmlformats.org/officeDocument/2006/relationships/image" Target="../media/image91.wmf"/><Relationship Id="rId4" Type="http://schemas.openxmlformats.org/officeDocument/2006/relationships/image" Target="../media/image88.wmf"/><Relationship Id="rId9" Type="http://schemas.openxmlformats.org/officeDocument/2006/relationships/oleObject" Target="../embeddings/oleObject9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4.wmf"/><Relationship Id="rId5" Type="http://schemas.openxmlformats.org/officeDocument/2006/relationships/oleObject" Target="../embeddings/oleObject94.bin"/><Relationship Id="rId10" Type="http://schemas.openxmlformats.org/officeDocument/2006/relationships/image" Target="../media/image96.wmf"/><Relationship Id="rId4" Type="http://schemas.openxmlformats.org/officeDocument/2006/relationships/image" Target="../media/image93.wmf"/><Relationship Id="rId9" Type="http://schemas.openxmlformats.org/officeDocument/2006/relationships/oleObject" Target="../embeddings/oleObject9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97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oleObject" Target="../embeddings/oleObject104.bin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103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0" Type="http://schemas.openxmlformats.org/officeDocument/2006/relationships/image" Target="../media/image102.wmf"/><Relationship Id="rId4" Type="http://schemas.openxmlformats.org/officeDocument/2006/relationships/image" Target="../media/image99.wmf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104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106.bin"/><Relationship Id="rId10" Type="http://schemas.openxmlformats.org/officeDocument/2006/relationships/image" Target="../media/image108.wmf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108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emf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113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10.wmf"/><Relationship Id="rId11" Type="http://schemas.openxmlformats.org/officeDocument/2006/relationships/oleObject" Target="../embeddings/oleObject113.bin"/><Relationship Id="rId5" Type="http://schemas.openxmlformats.org/officeDocument/2006/relationships/oleObject" Target="../embeddings/oleObject110.bin"/><Relationship Id="rId10" Type="http://schemas.openxmlformats.org/officeDocument/2006/relationships/image" Target="../media/image112.wmf"/><Relationship Id="rId4" Type="http://schemas.openxmlformats.org/officeDocument/2006/relationships/image" Target="../media/image109.emf"/><Relationship Id="rId9" Type="http://schemas.openxmlformats.org/officeDocument/2006/relationships/oleObject" Target="../embeddings/oleObject112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118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15.wmf"/><Relationship Id="rId11" Type="http://schemas.openxmlformats.org/officeDocument/2006/relationships/oleObject" Target="../embeddings/oleObject118.bin"/><Relationship Id="rId5" Type="http://schemas.openxmlformats.org/officeDocument/2006/relationships/oleObject" Target="../embeddings/oleObject115.bin"/><Relationship Id="rId10" Type="http://schemas.openxmlformats.org/officeDocument/2006/relationships/image" Target="../media/image117.wmf"/><Relationship Id="rId4" Type="http://schemas.openxmlformats.org/officeDocument/2006/relationships/image" Target="../media/image114.wmf"/><Relationship Id="rId9" Type="http://schemas.openxmlformats.org/officeDocument/2006/relationships/oleObject" Target="../embeddings/oleObject117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20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20.bin"/><Relationship Id="rId5" Type="http://schemas.openxmlformats.org/officeDocument/2006/relationships/image" Target="../media/image119.wmf"/><Relationship Id="rId4" Type="http://schemas.openxmlformats.org/officeDocument/2006/relationships/oleObject" Target="../embeddings/oleObject119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2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.emf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5" Type="http://schemas.openxmlformats.org/officeDocument/2006/relationships/image" Target="../media/image13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1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8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7.e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19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24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1.emf"/><Relationship Id="rId12" Type="http://schemas.openxmlformats.org/officeDocument/2006/relationships/oleObject" Target="../embeddings/oleObject2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3.emf"/><Relationship Id="rId5" Type="http://schemas.openxmlformats.org/officeDocument/2006/relationships/image" Target="../media/image20.e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2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29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29.bin"/><Relationship Id="rId17" Type="http://schemas.openxmlformats.org/officeDocument/2006/relationships/image" Target="../media/image31.w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31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28.wmf"/><Relationship Id="rId5" Type="http://schemas.openxmlformats.org/officeDocument/2006/relationships/image" Target="../media/image25.emf"/><Relationship Id="rId15" Type="http://schemas.openxmlformats.org/officeDocument/2006/relationships/image" Target="../media/image30.w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7.wmf"/><Relationship Id="rId14" Type="http://schemas.openxmlformats.org/officeDocument/2006/relationships/oleObject" Target="../embeddings/oleObject3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1701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7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423078"/>
              </p:ext>
            </p:extLst>
          </p:nvPr>
        </p:nvGraphicFramePr>
        <p:xfrm>
          <a:off x="611188" y="44624"/>
          <a:ext cx="7705725" cy="162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4" name="公式" r:id="rId3" imgW="3263900" imgH="685800" progId="Equation.3">
                  <p:embed/>
                </p:oleObj>
              </mc:Choice>
              <mc:Fallback>
                <p:oleObj name="公式" r:id="rId3" imgW="3263900" imgH="685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4624"/>
                        <a:ext cx="7705725" cy="162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3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7568873"/>
              </p:ext>
            </p:extLst>
          </p:nvPr>
        </p:nvGraphicFramePr>
        <p:xfrm>
          <a:off x="1692275" y="2241724"/>
          <a:ext cx="1943100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5" name="公式" r:id="rId5" imgW="812447" imgH="393529" progId="Equation.3">
                  <p:embed/>
                </p:oleObj>
              </mc:Choice>
              <mc:Fallback>
                <p:oleObj name="公式" r:id="rId5" imgW="812447" imgH="39352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241724"/>
                        <a:ext cx="1943100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2339624"/>
              </p:ext>
            </p:extLst>
          </p:nvPr>
        </p:nvGraphicFramePr>
        <p:xfrm>
          <a:off x="4211638" y="2241724"/>
          <a:ext cx="2881312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6" name="公式" r:id="rId7" imgW="1231366" imgH="431613" progId="Equation.3">
                  <p:embed/>
                </p:oleObj>
              </mc:Choice>
              <mc:Fallback>
                <p:oleObj name="公式" r:id="rId7" imgW="1231366" imgH="43161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2241724"/>
                        <a:ext cx="2881312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Rectangle 12"/>
          <p:cNvSpPr>
            <a:spLocks noChangeArrowheads="1"/>
          </p:cNvSpPr>
          <p:nvPr/>
        </p:nvSpPr>
        <p:spPr bwMode="auto">
          <a:xfrm>
            <a:off x="0" y="2983087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>
                <a:latin typeface="Times New Roman" pitchFamily="18" charset="0"/>
                <a:cs typeface="Times New Roman" pitchFamily="18" charset="0"/>
              </a:rPr>
              <a:t>, </a:t>
            </a:r>
            <a:endParaRPr lang="en-US" altLang="zh-CN" sz="2400">
              <a:latin typeface="Arial" charset="0"/>
            </a:endParaRPr>
          </a:p>
        </p:txBody>
      </p:sp>
      <p:graphicFrame>
        <p:nvGraphicFramePr>
          <p:cNvPr id="15873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2676678"/>
              </p:ext>
            </p:extLst>
          </p:nvPr>
        </p:nvGraphicFramePr>
        <p:xfrm>
          <a:off x="1779588" y="3286299"/>
          <a:ext cx="6088062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7" name="公式" r:id="rId9" imgW="2578100" imgH="838200" progId="Equation.3">
                  <p:embed/>
                </p:oleObj>
              </mc:Choice>
              <mc:Fallback>
                <p:oleObj name="公式" r:id="rId9" imgW="2578100" imgH="838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9588" y="3286299"/>
                        <a:ext cx="6088062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3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242977"/>
              </p:ext>
            </p:extLst>
          </p:nvPr>
        </p:nvGraphicFramePr>
        <p:xfrm>
          <a:off x="1619250" y="5192887"/>
          <a:ext cx="3889375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8" name="公式" r:id="rId11" imgW="1485900" imgH="393700" progId="Equation.3">
                  <p:embed/>
                </p:oleObj>
              </mc:Choice>
              <mc:Fallback>
                <p:oleObj name="公式" r:id="rId11" imgW="1485900" imgH="3937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192887"/>
                        <a:ext cx="3889375" cy="1030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3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2081893"/>
              </p:ext>
            </p:extLst>
          </p:nvPr>
        </p:nvGraphicFramePr>
        <p:xfrm>
          <a:off x="6516688" y="5481812"/>
          <a:ext cx="136842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9" name="公式" r:id="rId13" imgW="545626" imgH="177646" progId="Equation.3">
                  <p:embed/>
                </p:oleObj>
              </mc:Choice>
              <mc:Fallback>
                <p:oleObj name="公式" r:id="rId13" imgW="545626" imgH="17764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5481812"/>
                        <a:ext cx="1368425" cy="446087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4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6468367"/>
              </p:ext>
            </p:extLst>
          </p:nvPr>
        </p:nvGraphicFramePr>
        <p:xfrm>
          <a:off x="6084888" y="1592437"/>
          <a:ext cx="2249487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0" name="Equation" r:id="rId15" imgW="962010" imgH="352335" progId="Equation.DSMT4">
                  <p:embed/>
                </p:oleObj>
              </mc:Choice>
              <mc:Fallback>
                <p:oleObj name="Equation" r:id="rId15" imgW="962010" imgH="352335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1592437"/>
                        <a:ext cx="2249487" cy="798512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660033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8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58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5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58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58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58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591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41" name="Text Box 9"/>
          <p:cNvSpPr txBox="1">
            <a:spLocks noChangeArrowheads="1"/>
          </p:cNvSpPr>
          <p:nvPr/>
        </p:nvSpPr>
        <p:spPr bwMode="auto">
          <a:xfrm>
            <a:off x="1116013" y="2199308"/>
            <a:ext cx="3384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800">
                <a:latin typeface="楷体_GB2312" pitchFamily="49" charset="-122"/>
                <a:ea typeface="楷体_GB2312" pitchFamily="49" charset="-122"/>
              </a:rPr>
              <a:t>设应检查</a:t>
            </a:r>
            <a:r>
              <a:rPr kumimoji="1" lang="en-US" altLang="zh-CN" sz="2800" i="1"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zh-CN" altLang="en-US" sz="2800">
                <a:latin typeface="楷体_GB2312" pitchFamily="49" charset="-122"/>
                <a:ea typeface="楷体_GB2312" pitchFamily="49" charset="-122"/>
              </a:rPr>
              <a:t>只灯泡</a:t>
            </a:r>
            <a:r>
              <a:rPr kumimoji="1" lang="en-US" altLang="zh-CN" sz="280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>
                <a:latin typeface="楷体_GB2312" pitchFamily="49" charset="-122"/>
                <a:ea typeface="楷体_GB2312" pitchFamily="49" charset="-122"/>
              </a:rPr>
              <a:t>则</a:t>
            </a:r>
          </a:p>
        </p:txBody>
      </p:sp>
      <p:graphicFrame>
        <p:nvGraphicFramePr>
          <p:cNvPr id="17205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4436990"/>
              </p:ext>
            </p:extLst>
          </p:nvPr>
        </p:nvGraphicFramePr>
        <p:xfrm>
          <a:off x="467544" y="2718421"/>
          <a:ext cx="5243512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2" name="公式" r:id="rId3" imgW="1968500" imgH="241300" progId="Equation.3">
                  <p:embed/>
                </p:oleObj>
              </mc:Choice>
              <mc:Fallback>
                <p:oleObj name="公式" r:id="rId3" imgW="1968500" imgH="2413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718421"/>
                        <a:ext cx="5243512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6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484448"/>
              </p:ext>
            </p:extLst>
          </p:nvPr>
        </p:nvGraphicFramePr>
        <p:xfrm>
          <a:off x="2627784" y="3343573"/>
          <a:ext cx="4888627" cy="120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3" name="Equation" r:id="rId5" imgW="2057400" imgH="507960" progId="Equation.DSMT4">
                  <p:embed/>
                </p:oleObj>
              </mc:Choice>
              <mc:Fallback>
                <p:oleObj name="Equation" r:id="rId5" imgW="2057400" imgH="50796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3343573"/>
                        <a:ext cx="4888627" cy="120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61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941800"/>
              </p:ext>
            </p:extLst>
          </p:nvPr>
        </p:nvGraphicFramePr>
        <p:xfrm>
          <a:off x="7596336" y="3631605"/>
          <a:ext cx="12446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4" name="Equation" r:id="rId7" imgW="431640" imgH="177480" progId="Equation.DSMT4">
                  <p:embed/>
                </p:oleObj>
              </mc:Choice>
              <mc:Fallback>
                <p:oleObj name="Equation" r:id="rId7" imgW="431640" imgH="17748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336" y="3631605"/>
                        <a:ext cx="124460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63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2686393"/>
              </p:ext>
            </p:extLst>
          </p:nvPr>
        </p:nvGraphicFramePr>
        <p:xfrm>
          <a:off x="5600700" y="5360021"/>
          <a:ext cx="1547813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5" name="Equation" r:id="rId9" imgW="482400" imgH="177480" progId="Equation.DSMT4">
                  <p:embed/>
                </p:oleObj>
              </mc:Choice>
              <mc:Fallback>
                <p:oleObj name="Equation" r:id="rId9" imgW="482400" imgH="17748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0700" y="5360021"/>
                        <a:ext cx="1547813" cy="569912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9" name="Text Box 8"/>
          <p:cNvSpPr txBox="1">
            <a:spLocks noChangeArrowheads="1"/>
          </p:cNvSpPr>
          <p:nvPr/>
        </p:nvSpPr>
        <p:spPr bwMode="auto">
          <a:xfrm>
            <a:off x="539750" y="-99392"/>
            <a:ext cx="7993063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en-US" altLang="zh-CN" sz="2800">
                <a:latin typeface="楷体_GB2312" pitchFamily="49" charset="-122"/>
                <a:ea typeface="楷体_GB2312" pitchFamily="49" charset="-122"/>
              </a:rPr>
              <a:t>5.</a:t>
            </a:r>
            <a:r>
              <a:rPr kumimoji="1" lang="zh-CN" altLang="en-US" sz="2800">
                <a:latin typeface="楷体_GB2312" pitchFamily="49" charset="-122"/>
                <a:ea typeface="楷体_GB2312" pitchFamily="49" charset="-122"/>
              </a:rPr>
              <a:t>某厂灯泡的寿命                 ，为使灯泡的平均寿命大于</a:t>
            </a:r>
            <a:r>
              <a:rPr kumimoji="1" lang="en-US" altLang="zh-CN" sz="2800">
                <a:latin typeface="楷体_GB2312" pitchFamily="49" charset="-122"/>
                <a:ea typeface="楷体_GB2312" pitchFamily="49" charset="-122"/>
              </a:rPr>
              <a:t>2450</a:t>
            </a:r>
            <a:r>
              <a:rPr kumimoji="1" lang="zh-CN" altLang="en-US" sz="2800">
                <a:latin typeface="楷体_GB2312" pitchFamily="49" charset="-122"/>
                <a:ea typeface="楷体_GB2312" pitchFamily="49" charset="-122"/>
              </a:rPr>
              <a:t>的概率超过</a:t>
            </a:r>
            <a:r>
              <a:rPr kumimoji="1" lang="en-US" altLang="zh-CN" sz="2800">
                <a:latin typeface="楷体_GB2312" pitchFamily="49" charset="-122"/>
                <a:ea typeface="楷体_GB2312" pitchFamily="49" charset="-122"/>
              </a:rPr>
              <a:t>99%,</a:t>
            </a:r>
            <a:r>
              <a:rPr kumimoji="1" lang="zh-CN" altLang="en-US" sz="2800">
                <a:latin typeface="楷体_GB2312" pitchFamily="49" charset="-122"/>
                <a:ea typeface="楷体_GB2312" pitchFamily="49" charset="-122"/>
              </a:rPr>
              <a:t>至少应检查多少灯泡</a:t>
            </a:r>
            <a:r>
              <a:rPr kumimoji="1" lang="en-US" altLang="zh-CN" sz="2800">
                <a:latin typeface="楷体_GB2312" pitchFamily="49" charset="-122"/>
                <a:ea typeface="楷体_GB2312" pitchFamily="49" charset="-122"/>
              </a:rPr>
              <a:t>?</a:t>
            </a:r>
          </a:p>
        </p:txBody>
      </p:sp>
      <p:graphicFrame>
        <p:nvGraphicFramePr>
          <p:cNvPr id="7175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236963"/>
              </p:ext>
            </p:extLst>
          </p:nvPr>
        </p:nvGraphicFramePr>
        <p:xfrm>
          <a:off x="3492500" y="78408"/>
          <a:ext cx="3106738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6" name="Equation" r:id="rId11" imgW="1231366" imgH="228501" progId="Equation.DSMT4">
                  <p:embed/>
                </p:oleObj>
              </mc:Choice>
              <mc:Fallback>
                <p:oleObj name="Equation" r:id="rId11" imgW="1231366" imgH="228501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78408"/>
                        <a:ext cx="3106738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68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5238746"/>
              </p:ext>
            </p:extLst>
          </p:nvPr>
        </p:nvGraphicFramePr>
        <p:xfrm>
          <a:off x="5435600" y="1688133"/>
          <a:ext cx="3516313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7" name="Equation" r:id="rId13" imgW="1581120" imgH="466635" progId="Equation.3">
                  <p:embed/>
                </p:oleObj>
              </mc:Choice>
              <mc:Fallback>
                <p:oleObj name="Equation" r:id="rId13" imgW="1581120" imgH="466635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1688133"/>
                        <a:ext cx="3516313" cy="1008063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908958"/>
              </p:ext>
            </p:extLst>
          </p:nvPr>
        </p:nvGraphicFramePr>
        <p:xfrm>
          <a:off x="2659221" y="4372279"/>
          <a:ext cx="2092008" cy="1124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8" name="Equation" r:id="rId15" imgW="799920" imgH="431640" progId="Equation.DSMT4">
                  <p:embed/>
                </p:oleObj>
              </mc:Choice>
              <mc:Fallback>
                <p:oleObj name="Equation" r:id="rId15" imgW="799920" imgH="43164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9221" y="4372279"/>
                        <a:ext cx="2092008" cy="11245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72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7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7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7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7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17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41" grpId="0"/>
      <p:bldP spid="717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ext Box 2"/>
          <p:cNvSpPr txBox="1">
            <a:spLocks noChangeArrowheads="1"/>
          </p:cNvSpPr>
          <p:nvPr/>
        </p:nvSpPr>
        <p:spPr bwMode="auto">
          <a:xfrm>
            <a:off x="1116013" y="693341"/>
            <a:ext cx="4464050" cy="519113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latin typeface="楷体_GB2312" pitchFamily="49" charset="-122"/>
                <a:ea typeface="楷体_GB2312" pitchFamily="49" charset="-122"/>
              </a:rPr>
              <a:t>标准正态分布的</a:t>
            </a:r>
            <a:r>
              <a:rPr kumimoji="1" lang="zh-CN" altLang="en-US" sz="2800" dirty="0"/>
              <a:t>上</a:t>
            </a:r>
            <a:r>
              <a:rPr kumimoji="1" lang="zh-CN" altLang="en-US" sz="28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 </a:t>
            </a:r>
            <a:r>
              <a:rPr kumimoji="1" lang="zh-CN" altLang="en-US" sz="28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分位数</a:t>
            </a:r>
            <a:endParaRPr kumimoji="1" lang="zh-CN" altLang="en-US" sz="3600" dirty="0"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</p:txBody>
      </p:sp>
      <p:graphicFrame>
        <p:nvGraphicFramePr>
          <p:cNvPr id="1669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941070"/>
              </p:ext>
            </p:extLst>
          </p:nvPr>
        </p:nvGraphicFramePr>
        <p:xfrm>
          <a:off x="5435600" y="1341041"/>
          <a:ext cx="2178050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1" name="公式" r:id="rId3" imgW="809730" imgH="419190" progId="Equation.3">
                  <p:embed/>
                </p:oleObj>
              </mc:Choice>
              <mc:Fallback>
                <p:oleObj name="公式" r:id="rId3" imgW="809730" imgH="41919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1341041"/>
                        <a:ext cx="2178050" cy="120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691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341041"/>
            <a:ext cx="3962400" cy="243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917" name="Freeform 5" descr="深色竖线"/>
          <p:cNvSpPr>
            <a:spLocks/>
          </p:cNvSpPr>
          <p:nvPr/>
        </p:nvSpPr>
        <p:spPr bwMode="auto">
          <a:xfrm>
            <a:off x="5099050" y="3073004"/>
            <a:ext cx="533400" cy="381000"/>
          </a:xfrm>
          <a:custGeom>
            <a:avLst/>
            <a:gdLst>
              <a:gd name="T0" fmla="*/ 0 w 336"/>
              <a:gd name="T1" fmla="*/ 0 h 240"/>
              <a:gd name="T2" fmla="*/ 0 w 336"/>
              <a:gd name="T3" fmla="*/ 2147483647 h 240"/>
              <a:gd name="T4" fmla="*/ 2147483647 w 336"/>
              <a:gd name="T5" fmla="*/ 2147483647 h 240"/>
              <a:gd name="T6" fmla="*/ 2147483647 w 336"/>
              <a:gd name="T7" fmla="*/ 2147483647 h 240"/>
              <a:gd name="T8" fmla="*/ 0 w 336"/>
              <a:gd name="T9" fmla="*/ 0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6"/>
              <a:gd name="T16" fmla="*/ 0 h 240"/>
              <a:gd name="T17" fmla="*/ 336 w 336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6" h="240">
                <a:moveTo>
                  <a:pt x="0" y="0"/>
                </a:moveTo>
                <a:lnTo>
                  <a:pt x="0" y="240"/>
                </a:lnTo>
                <a:lnTo>
                  <a:pt x="336" y="240"/>
                </a:lnTo>
                <a:lnTo>
                  <a:pt x="96" y="96"/>
                </a:lnTo>
                <a:lnTo>
                  <a:pt x="0" y="0"/>
                </a:lnTo>
                <a:close/>
              </a:path>
            </a:pathLst>
          </a:custGeom>
          <a:pattFill prst="dkVert">
            <a:fgClr>
              <a:srgbClr val="FF3300"/>
            </a:fgClr>
            <a:bgClr>
              <a:schemeClr val="tx1"/>
            </a:bgClr>
          </a:patt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584450" y="3169843"/>
            <a:ext cx="2895600" cy="812801"/>
            <a:chOff x="576" y="1920"/>
            <a:chExt cx="1824" cy="512"/>
          </a:xfrm>
        </p:grpSpPr>
        <p:grpSp>
          <p:nvGrpSpPr>
            <p:cNvPr id="13329" name="Group 7"/>
            <p:cNvGrpSpPr>
              <a:grpSpLocks/>
            </p:cNvGrpSpPr>
            <p:nvPr/>
          </p:nvGrpSpPr>
          <p:grpSpPr bwMode="auto">
            <a:xfrm>
              <a:off x="576" y="2064"/>
              <a:ext cx="1824" cy="368"/>
              <a:chOff x="1392" y="2016"/>
              <a:chExt cx="1824" cy="368"/>
            </a:xfrm>
          </p:grpSpPr>
          <p:sp>
            <p:nvSpPr>
              <p:cNvPr id="13331" name="Rectangle 8"/>
              <p:cNvSpPr>
                <a:spLocks noChangeArrowheads="1"/>
              </p:cNvSpPr>
              <p:nvPr/>
            </p:nvSpPr>
            <p:spPr bwMode="auto">
              <a:xfrm>
                <a:off x="1392" y="2195"/>
                <a:ext cx="1824" cy="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332" name="Text Box 9"/>
              <p:cNvSpPr txBox="1">
                <a:spLocks noChangeArrowheads="1"/>
              </p:cNvSpPr>
              <p:nvPr/>
            </p:nvSpPr>
            <p:spPr bwMode="auto">
              <a:xfrm>
                <a:off x="2832" y="2016"/>
                <a:ext cx="355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kumimoji="1" lang="en-US" altLang="zh-CN" sz="3200" i="1" dirty="0" smtClean="0">
                    <a:latin typeface="楷体_GB2312" pitchFamily="49" charset="-122"/>
                    <a:ea typeface="楷体_GB2312" pitchFamily="49" charset="-122"/>
                  </a:rPr>
                  <a:t>u</a:t>
                </a:r>
                <a:r>
                  <a:rPr kumimoji="1" lang="en-US" altLang="zh-CN" sz="3200" i="1" baseline="-25000" dirty="0" smtClean="0">
                    <a:latin typeface="楷体_GB2312" pitchFamily="49" charset="-122"/>
                    <a:ea typeface="楷体_GB2312" pitchFamily="49" charset="-122"/>
                    <a:sym typeface="Symbol" pitchFamily="18" charset="2"/>
                  </a:rPr>
                  <a:t></a:t>
                </a:r>
                <a:endParaRPr kumimoji="1" lang="en-US" altLang="zh-CN" sz="3200" i="1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  <p:sp>
          <p:nvSpPr>
            <p:cNvPr id="13330" name="Text Box 10"/>
            <p:cNvSpPr txBox="1">
              <a:spLocks noChangeArrowheads="1"/>
            </p:cNvSpPr>
            <p:nvPr/>
          </p:nvSpPr>
          <p:spPr bwMode="auto">
            <a:xfrm>
              <a:off x="1584" y="1920"/>
              <a:ext cx="71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latin typeface="Times New Roman" pitchFamily="18" charset="0"/>
                  <a:ea typeface="楷体_GB2312" pitchFamily="49" charset="-122"/>
                </a:rPr>
                <a:t>       • 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5334000" y="2407841"/>
            <a:ext cx="755650" cy="827088"/>
            <a:chOff x="3120" y="1543"/>
            <a:chExt cx="476" cy="521"/>
          </a:xfrm>
        </p:grpSpPr>
        <p:sp>
          <p:nvSpPr>
            <p:cNvPr id="13327" name="Line 12"/>
            <p:cNvSpPr>
              <a:spLocks noChangeShapeType="1"/>
            </p:cNvSpPr>
            <p:nvPr/>
          </p:nvSpPr>
          <p:spPr bwMode="auto">
            <a:xfrm flipV="1">
              <a:off x="3120" y="1824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28" name="Text Box 13"/>
            <p:cNvSpPr txBox="1">
              <a:spLocks noChangeArrowheads="1"/>
            </p:cNvSpPr>
            <p:nvPr/>
          </p:nvSpPr>
          <p:spPr bwMode="auto">
            <a:xfrm>
              <a:off x="3254" y="1543"/>
              <a:ext cx="34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 </a:t>
              </a:r>
              <a:endParaRPr kumimoji="1" lang="en-US" altLang="zh-CN" sz="3200" i="1"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166926" name="AutoShape 14"/>
          <p:cNvSpPr>
            <a:spLocks/>
          </p:cNvSpPr>
          <p:nvPr/>
        </p:nvSpPr>
        <p:spPr bwMode="auto">
          <a:xfrm>
            <a:off x="7451725" y="1485504"/>
            <a:ext cx="152400" cy="914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6927" name="Text Box 15"/>
          <p:cNvSpPr txBox="1">
            <a:spLocks noChangeArrowheads="1"/>
          </p:cNvSpPr>
          <p:nvPr/>
        </p:nvSpPr>
        <p:spPr bwMode="auto">
          <a:xfrm>
            <a:off x="7812088" y="1412479"/>
            <a:ext cx="914400" cy="95567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常用</a:t>
            </a:r>
          </a:p>
          <a:p>
            <a:pPr eaLnBrk="1" hangingPunct="1"/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数字</a:t>
            </a:r>
          </a:p>
        </p:txBody>
      </p:sp>
      <p:graphicFrame>
        <p:nvGraphicFramePr>
          <p:cNvPr id="166948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1057629"/>
              </p:ext>
            </p:extLst>
          </p:nvPr>
        </p:nvGraphicFramePr>
        <p:xfrm>
          <a:off x="971550" y="1772841"/>
          <a:ext cx="21605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2" name="公式" r:id="rId6" imgW="927100" imgH="228600" progId="Equation.3">
                  <p:embed/>
                </p:oleObj>
              </mc:Choice>
              <mc:Fallback>
                <p:oleObj name="公式" r:id="rId6" imgW="927100" imgH="2286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772841"/>
                        <a:ext cx="216058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49" name="Text Box 37"/>
          <p:cNvSpPr txBox="1">
            <a:spLocks noChangeArrowheads="1"/>
          </p:cNvSpPr>
          <p:nvPr/>
        </p:nvSpPr>
        <p:spPr bwMode="auto">
          <a:xfrm>
            <a:off x="611188" y="-27384"/>
            <a:ext cx="2447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800">
                <a:latin typeface="楷体_GB2312" pitchFamily="49" charset="-122"/>
                <a:ea typeface="楷体_GB2312" pitchFamily="49" charset="-122"/>
              </a:rPr>
              <a:t>7.</a:t>
            </a:r>
            <a:r>
              <a:rPr kumimoji="1" lang="zh-CN" altLang="en-US" sz="28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分位数查表</a:t>
            </a:r>
            <a:endParaRPr kumimoji="1" lang="zh-CN" altLang="en-US" sz="3600"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</p:txBody>
      </p:sp>
      <p:graphicFrame>
        <p:nvGraphicFramePr>
          <p:cNvPr id="166950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8264645"/>
              </p:ext>
            </p:extLst>
          </p:nvPr>
        </p:nvGraphicFramePr>
        <p:xfrm>
          <a:off x="971550" y="4941491"/>
          <a:ext cx="6116638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3" name="公式" r:id="rId8" imgW="2336800" imgH="431800" progId="Equation.3">
                  <p:embed/>
                </p:oleObj>
              </mc:Choice>
              <mc:Fallback>
                <p:oleObj name="公式" r:id="rId8" imgW="2336800" imgH="4318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941491"/>
                        <a:ext cx="6116638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51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1440780"/>
              </p:ext>
            </p:extLst>
          </p:nvPr>
        </p:nvGraphicFramePr>
        <p:xfrm>
          <a:off x="1042988" y="4220766"/>
          <a:ext cx="6913562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4" name="公式" r:id="rId10" imgW="2603500" imgH="228600" progId="Equation.3">
                  <p:embed/>
                </p:oleObj>
              </mc:Choice>
              <mc:Fallback>
                <p:oleObj name="公式" r:id="rId10" imgW="2603500" imgH="2286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220766"/>
                        <a:ext cx="6913562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6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6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6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6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66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6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6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4" grpId="0" animBg="1" autoUpdateAnimBg="0"/>
      <p:bldP spid="166917" grpId="0" animBg="1"/>
      <p:bldP spid="166926" grpId="0" animBg="1"/>
      <p:bldP spid="166927" grpId="0" animBg="1" autoUpdateAnimBg="0"/>
      <p:bldP spid="16694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6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0003001"/>
              </p:ext>
            </p:extLst>
          </p:nvPr>
        </p:nvGraphicFramePr>
        <p:xfrm>
          <a:off x="949076" y="2347382"/>
          <a:ext cx="3603625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7" name="Equation" r:id="rId3" imgW="1282680" imgH="190440" progId="Equation.DSMT4">
                  <p:embed/>
                </p:oleObj>
              </mc:Choice>
              <mc:Fallback>
                <p:oleObj name="Equation" r:id="rId3" imgW="1282680" imgH="1904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076" y="2347382"/>
                        <a:ext cx="3603625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5" name="Object 3" descr="深色竖线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4868130"/>
              </p:ext>
            </p:extLst>
          </p:nvPr>
        </p:nvGraphicFramePr>
        <p:xfrm>
          <a:off x="251520" y="4100582"/>
          <a:ext cx="4045238" cy="1130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8" name="Equation" r:id="rId5" imgW="1765080" imgH="431640" progId="Equation.DSMT4">
                  <p:embed/>
                </p:oleObj>
              </mc:Choice>
              <mc:Fallback>
                <p:oleObj name="Equation" r:id="rId5" imgW="1765080" imgH="431640" progId="Equation.DSMT4">
                  <p:embed/>
                  <p:pic>
                    <p:nvPicPr>
                      <p:cNvPr id="0" name="Object 3" descr="深色竖线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100582"/>
                        <a:ext cx="4045238" cy="1130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pattFill prst="dkVert">
                              <a:fgClr>
                                <a:srgbClr val="FF0000"/>
                              </a:fgClr>
                              <a:bgClr>
                                <a:srgbClr val="FFFFFF"/>
                              </a:bgClr>
                            </a:patt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6" name="Object 4" descr="深色竖线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258977"/>
              </p:ext>
            </p:extLst>
          </p:nvPr>
        </p:nvGraphicFramePr>
        <p:xfrm>
          <a:off x="4644008" y="4116090"/>
          <a:ext cx="3201987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9" name="Equation" r:id="rId7" imgW="1295280" imgH="380880" progId="Equation.DSMT4">
                  <p:embed/>
                </p:oleObj>
              </mc:Choice>
              <mc:Fallback>
                <p:oleObj name="Equation" r:id="rId7" imgW="1295280" imgH="380880" progId="Equation.DSMT4">
                  <p:embed/>
                  <p:pic>
                    <p:nvPicPr>
                      <p:cNvPr id="0" name="Object 4" descr="深色竖线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4116090"/>
                        <a:ext cx="3201987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pattFill prst="dkVert">
                              <a:fgClr>
                                <a:srgbClr val="FF0000"/>
                              </a:fgClr>
                              <a:bgClr>
                                <a:srgbClr val="FFFFFF"/>
                              </a:bgClr>
                            </a:patt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8826021"/>
              </p:ext>
            </p:extLst>
          </p:nvPr>
        </p:nvGraphicFramePr>
        <p:xfrm>
          <a:off x="507403" y="2946348"/>
          <a:ext cx="5293873" cy="1117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30" name="Equation" r:id="rId9" imgW="2044440" imgH="431640" progId="Equation.DSMT4">
                  <p:embed/>
                </p:oleObj>
              </mc:Choice>
              <mc:Fallback>
                <p:oleObj name="Equation" r:id="rId9" imgW="2044440" imgH="431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403" y="2946348"/>
                        <a:ext cx="5293873" cy="11176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80" name="Object 8" descr="深色竖线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2723886"/>
              </p:ext>
            </p:extLst>
          </p:nvPr>
        </p:nvGraphicFramePr>
        <p:xfrm>
          <a:off x="4658605" y="5124202"/>
          <a:ext cx="424815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31" name="Equation" r:id="rId11" imgW="1609740" imgH="390615" progId="Equation.DSMT4">
                  <p:embed/>
                </p:oleObj>
              </mc:Choice>
              <mc:Fallback>
                <p:oleObj name="Equation" r:id="rId11" imgW="1609740" imgH="390615" progId="Equation.DSMT4">
                  <p:embed/>
                  <p:pic>
                    <p:nvPicPr>
                      <p:cNvPr id="0" name="Object 8" descr="深色竖线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8605" y="5124202"/>
                        <a:ext cx="4248150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pattFill prst="dkVert">
                              <a:fgClr>
                                <a:srgbClr val="FF0000"/>
                              </a:fgClr>
                              <a:bgClr>
                                <a:srgbClr val="FFFFFF"/>
                              </a:bgClr>
                            </a:patt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7390541"/>
              </p:ext>
            </p:extLst>
          </p:nvPr>
        </p:nvGraphicFramePr>
        <p:xfrm>
          <a:off x="4618038" y="2017812"/>
          <a:ext cx="3759200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32" name="Equation" r:id="rId13" imgW="1485720" imgH="431640" progId="Equation.DSMT4">
                  <p:embed/>
                </p:oleObj>
              </mc:Choice>
              <mc:Fallback>
                <p:oleObj name="Equation" r:id="rId13" imgW="1485720" imgH="431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8038" y="2017812"/>
                        <a:ext cx="3759200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83" name="Text Box 11" descr="深色竖线"/>
          <p:cNvSpPr txBox="1">
            <a:spLocks noChangeArrowheads="1"/>
          </p:cNvSpPr>
          <p:nvPr/>
        </p:nvSpPr>
        <p:spPr bwMode="auto">
          <a:xfrm>
            <a:off x="750888" y="213346"/>
            <a:ext cx="1162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2800">
                <a:latin typeface="Times New Roman" pitchFamily="18" charset="0"/>
                <a:ea typeface="黑体" pitchFamily="2" charset="-122"/>
              </a:rPr>
              <a:t>8.</a:t>
            </a:r>
            <a:r>
              <a:rPr kumimoji="1" lang="zh-CN" altLang="en-US" sz="2800">
                <a:latin typeface="楷体_GB2312" pitchFamily="49" charset="-122"/>
                <a:ea typeface="楷体_GB2312" pitchFamily="49" charset="-122"/>
              </a:rPr>
              <a:t>证明</a:t>
            </a:r>
          </a:p>
        </p:txBody>
      </p:sp>
      <p:graphicFrame>
        <p:nvGraphicFramePr>
          <p:cNvPr id="15668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0750007"/>
              </p:ext>
            </p:extLst>
          </p:nvPr>
        </p:nvGraphicFramePr>
        <p:xfrm>
          <a:off x="2771775" y="-99392"/>
          <a:ext cx="3240088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33" name="公式" r:id="rId15" imgW="1428840" imgH="390615" progId="Equation.3">
                  <p:embed/>
                </p:oleObj>
              </mc:Choice>
              <mc:Fallback>
                <p:oleObj name="公式" r:id="rId15" imgW="1428840" imgH="39061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-99392"/>
                        <a:ext cx="3240088" cy="1163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85" name="Text Box 13"/>
          <p:cNvSpPr txBox="1">
            <a:spLocks noChangeArrowheads="1"/>
          </p:cNvSpPr>
          <p:nvPr/>
        </p:nvSpPr>
        <p:spPr bwMode="auto">
          <a:xfrm>
            <a:off x="340519" y="2347382"/>
            <a:ext cx="541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证</a:t>
            </a:r>
          </a:p>
        </p:txBody>
      </p:sp>
      <p:grpSp>
        <p:nvGrpSpPr>
          <p:cNvPr id="2" name="组合 15"/>
          <p:cNvGrpSpPr>
            <a:grpSpLocks/>
          </p:cNvGrpSpPr>
          <p:nvPr/>
        </p:nvGrpSpPr>
        <p:grpSpPr bwMode="auto">
          <a:xfrm>
            <a:off x="611188" y="1207592"/>
            <a:ext cx="4248150" cy="647700"/>
            <a:chOff x="611560" y="1556792"/>
            <a:chExt cx="4248472" cy="648072"/>
          </a:xfrm>
        </p:grpSpPr>
        <p:sp>
          <p:nvSpPr>
            <p:cNvPr id="14" name="圆角矩形标注 13"/>
            <p:cNvSpPr/>
            <p:nvPr/>
          </p:nvSpPr>
          <p:spPr>
            <a:xfrm>
              <a:off x="611560" y="1556792"/>
              <a:ext cx="4248472" cy="648072"/>
            </a:xfrm>
            <a:prstGeom prst="wedgeRoundRectCallout">
              <a:avLst>
                <a:gd name="adj1" fmla="val 25821"/>
                <a:gd name="adj2" fmla="val -145224"/>
                <a:gd name="adj3" fmla="val 16667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aphicFrame>
          <p:nvGraphicFramePr>
            <p:cNvPr id="14353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14529420"/>
                </p:ext>
              </p:extLst>
            </p:nvPr>
          </p:nvGraphicFramePr>
          <p:xfrm>
            <a:off x="714243" y="1587604"/>
            <a:ext cx="3987539" cy="5537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34" name="Equation" r:id="rId17" imgW="1904760" imgH="228600" progId="Equation.DSMT4">
                    <p:embed/>
                  </p:oleObj>
                </mc:Choice>
                <mc:Fallback>
                  <p:oleObj name="Equation" r:id="rId17" imgW="1904760" imgH="2286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4243" y="1587604"/>
                          <a:ext cx="3987539" cy="5537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16"/>
          <p:cNvGrpSpPr>
            <a:grpSpLocks/>
          </p:cNvGrpSpPr>
          <p:nvPr/>
        </p:nvGrpSpPr>
        <p:grpSpPr bwMode="auto">
          <a:xfrm>
            <a:off x="5565775" y="1207589"/>
            <a:ext cx="3314184" cy="629194"/>
            <a:chOff x="5565998" y="1628799"/>
            <a:chExt cx="3314012" cy="648254"/>
          </a:xfrm>
        </p:grpSpPr>
        <p:sp>
          <p:nvSpPr>
            <p:cNvPr id="15" name="圆角矩形标注 14"/>
            <p:cNvSpPr/>
            <p:nvPr/>
          </p:nvSpPr>
          <p:spPr>
            <a:xfrm>
              <a:off x="5565998" y="1628799"/>
              <a:ext cx="3312941" cy="648254"/>
            </a:xfrm>
            <a:prstGeom prst="wedgeRoundRectCallout">
              <a:avLst>
                <a:gd name="adj1" fmla="val -48407"/>
                <a:gd name="adj2" fmla="val -107586"/>
                <a:gd name="adj3" fmla="val 16667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aphicFrame>
          <p:nvGraphicFramePr>
            <p:cNvPr id="14351" name="Object 8" descr="深色竖线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70953762"/>
                </p:ext>
              </p:extLst>
            </p:nvPr>
          </p:nvGraphicFramePr>
          <p:xfrm>
            <a:off x="5615726" y="1730274"/>
            <a:ext cx="3264284" cy="5370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35" name="Equation" r:id="rId19" imgW="1638000" imgH="228600" progId="Equation.DSMT4">
                    <p:embed/>
                  </p:oleObj>
                </mc:Choice>
                <mc:Fallback>
                  <p:oleObj name="Equation" r:id="rId19" imgW="1638000" imgH="228600" progId="Equation.DSMT4">
                    <p:embed/>
                    <p:pic>
                      <p:nvPicPr>
                        <p:cNvPr id="0" name="Object 8" descr="深色竖线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15726" y="1730274"/>
                          <a:ext cx="3264284" cy="5370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pattFill prst="dkVert">
                                <a:fgClr>
                                  <a:srgbClr val="FF0000"/>
                                </a:fgClr>
                                <a:bgClr>
                                  <a:srgbClr val="FFFFFF"/>
                                </a:bgClr>
                              </a:patt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" name="对象 3" descr="深色竖线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493064"/>
              </p:ext>
            </p:extLst>
          </p:nvPr>
        </p:nvGraphicFramePr>
        <p:xfrm>
          <a:off x="296457" y="5074310"/>
          <a:ext cx="3987511" cy="1130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36" name="Equation" r:id="rId21" imgW="1739880" imgH="431640" progId="Equation.DSMT4">
                  <p:embed/>
                </p:oleObj>
              </mc:Choice>
              <mc:Fallback>
                <p:oleObj name="Equation" r:id="rId21" imgW="1739880" imgH="431640" progId="Equation.DSMT4">
                  <p:embed/>
                  <p:pic>
                    <p:nvPicPr>
                      <p:cNvPr id="0" name="Object 3" descr="深色竖线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457" y="5074310"/>
                        <a:ext cx="3987511" cy="1130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pattFill prst="dkVert">
                              <a:fgClr>
                                <a:srgbClr val="FF0000"/>
                              </a:fgClr>
                              <a:bgClr>
                                <a:srgbClr val="FFFFFF"/>
                              </a:bgClr>
                            </a:patt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6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6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56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6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6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83" grpId="0"/>
      <p:bldP spid="15668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96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828186"/>
              </p:ext>
            </p:extLst>
          </p:nvPr>
        </p:nvGraphicFramePr>
        <p:xfrm>
          <a:off x="611188" y="908224"/>
          <a:ext cx="6769100" cy="115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5" name="公式" r:id="rId3" imgW="2654300" imgH="457200" progId="Equation.3">
                  <p:embed/>
                </p:oleObj>
              </mc:Choice>
              <mc:Fallback>
                <p:oleObj name="公式" r:id="rId3" imgW="265430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908224"/>
                        <a:ext cx="6769100" cy="1154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611188" y="44624"/>
            <a:ext cx="7893050" cy="534987"/>
            <a:chOff x="975" y="754"/>
            <a:chExt cx="4972" cy="337"/>
          </a:xfrm>
        </p:grpSpPr>
        <p:graphicFrame>
          <p:nvGraphicFramePr>
            <p:cNvPr id="15371" name="Object 11"/>
            <p:cNvGraphicFramePr>
              <a:graphicFrameLocks noChangeAspect="1"/>
            </p:cNvGraphicFramePr>
            <p:nvPr/>
          </p:nvGraphicFramePr>
          <p:xfrm>
            <a:off x="1474" y="754"/>
            <a:ext cx="1272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66" name="公式" r:id="rId5" imgW="914400" imgH="228600" progId="Equation.3">
                    <p:embed/>
                  </p:oleObj>
                </mc:Choice>
                <mc:Fallback>
                  <p:oleObj name="公式" r:id="rId5" imgW="914400" imgH="2286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754"/>
                          <a:ext cx="1272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2" name="Object 10"/>
            <p:cNvGraphicFramePr>
              <a:graphicFrameLocks noChangeAspect="1"/>
            </p:cNvGraphicFramePr>
            <p:nvPr/>
          </p:nvGraphicFramePr>
          <p:xfrm>
            <a:off x="4422" y="785"/>
            <a:ext cx="737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67" name="公式" r:id="rId7" imgW="571252" imgH="228501" progId="Equation.3">
                    <p:embed/>
                  </p:oleObj>
                </mc:Choice>
                <mc:Fallback>
                  <p:oleObj name="公式" r:id="rId7" imgW="571252" imgH="228501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2" y="785"/>
                          <a:ext cx="737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3" name="Rectangle 12"/>
            <p:cNvSpPr>
              <a:spLocks noChangeArrowheads="1"/>
            </p:cNvSpPr>
            <p:nvPr/>
          </p:nvSpPr>
          <p:spPr bwMode="auto">
            <a:xfrm>
              <a:off x="975" y="754"/>
              <a:ext cx="5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9.</a:t>
              </a:r>
              <a:r>
                <a:rPr lang="zh-CN" altLang="en-US" sz="2800">
                  <a:latin typeface="Times New Roman" pitchFamily="18" charset="0"/>
                  <a:cs typeface="Times New Roman" pitchFamily="18" charset="0"/>
                </a:rPr>
                <a:t>设</a:t>
              </a:r>
              <a:endParaRPr lang="zh-CN" altLang="en-US" sz="2800">
                <a:latin typeface="Arial" charset="0"/>
              </a:endParaRPr>
            </a:p>
          </p:txBody>
        </p:sp>
        <p:sp>
          <p:nvSpPr>
            <p:cNvPr id="15374" name="Rectangle 13"/>
            <p:cNvSpPr>
              <a:spLocks noChangeArrowheads="1"/>
            </p:cNvSpPr>
            <p:nvPr/>
          </p:nvSpPr>
          <p:spPr bwMode="auto">
            <a:xfrm>
              <a:off x="2744" y="754"/>
              <a:ext cx="16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itchFamily="18" charset="0"/>
                  <a:cs typeface="Times New Roman" pitchFamily="18" charset="0"/>
                </a:rPr>
                <a:t>是来自正态总体</a:t>
              </a:r>
              <a:endParaRPr lang="zh-CN" altLang="en-US" sz="2800">
                <a:latin typeface="Arial" charset="0"/>
              </a:endParaRPr>
            </a:p>
          </p:txBody>
        </p:sp>
        <p:sp>
          <p:nvSpPr>
            <p:cNvPr id="15375" name="Rectangle 14"/>
            <p:cNvSpPr>
              <a:spLocks noChangeArrowheads="1"/>
            </p:cNvSpPr>
            <p:nvPr/>
          </p:nvSpPr>
          <p:spPr bwMode="auto">
            <a:xfrm>
              <a:off x="5103" y="764"/>
              <a:ext cx="8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itchFamily="18" charset="0"/>
                  <a:cs typeface="Times New Roman" pitchFamily="18" charset="0"/>
                </a:rPr>
                <a:t>的样本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.</a:t>
              </a:r>
              <a:endParaRPr lang="en-US" altLang="zh-CN" sz="2800">
                <a:latin typeface="Arial" charset="0"/>
              </a:endParaRPr>
            </a:p>
          </p:txBody>
        </p:sp>
      </p:grpSp>
      <p:graphicFrame>
        <p:nvGraphicFramePr>
          <p:cNvPr id="16898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578993"/>
              </p:ext>
            </p:extLst>
          </p:nvPr>
        </p:nvGraphicFramePr>
        <p:xfrm>
          <a:off x="755650" y="2276649"/>
          <a:ext cx="5992813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8" name="公式" r:id="rId9" imgW="2349500" imgH="228600" progId="Equation.3">
                  <p:embed/>
                </p:oleObj>
              </mc:Choice>
              <mc:Fallback>
                <p:oleObj name="公式" r:id="rId9" imgW="2349500" imgH="2286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276649"/>
                        <a:ext cx="5992813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8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6213108"/>
              </p:ext>
            </p:extLst>
          </p:nvPr>
        </p:nvGraphicFramePr>
        <p:xfrm>
          <a:off x="819150" y="4148311"/>
          <a:ext cx="5473700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9" name="Equation" r:id="rId11" imgW="2146300" imgH="482600" progId="Equation.DSMT4">
                  <p:embed/>
                </p:oleObj>
              </mc:Choice>
              <mc:Fallback>
                <p:oleObj name="Equation" r:id="rId11" imgW="2146300" imgH="4826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4148311"/>
                        <a:ext cx="5473700" cy="1217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6731000" y="2348086"/>
            <a:ext cx="719138" cy="358775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68" name="AutoShape 25">
            <a:hlinkClick r:id="rId1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445250" y="4581699"/>
            <a:ext cx="719138" cy="433387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13881"/>
              </p:ext>
            </p:extLst>
          </p:nvPr>
        </p:nvGraphicFramePr>
        <p:xfrm>
          <a:off x="755650" y="3068811"/>
          <a:ext cx="6057900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0" name="Equation" r:id="rId14" imgW="2374900" imgH="419100" progId="Equation.DSMT4">
                  <p:embed/>
                </p:oleObj>
              </mc:Choice>
              <mc:Fallback>
                <p:oleObj name="Equation" r:id="rId14" imgW="2374900" imgH="4191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068811"/>
                        <a:ext cx="6057900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831666"/>
              </p:ext>
            </p:extLst>
          </p:nvPr>
        </p:nvGraphicFramePr>
        <p:xfrm>
          <a:off x="827088" y="5300836"/>
          <a:ext cx="2041525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1" name="Equation" r:id="rId16" imgW="799753" imgH="393529" progId="Equation.DSMT4">
                  <p:embed/>
                </p:oleObj>
              </mc:Choice>
              <mc:Fallback>
                <p:oleObj name="Equation" r:id="rId16" imgW="799753" imgH="393529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300836"/>
                        <a:ext cx="2041525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68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68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1258888" y="188640"/>
            <a:ext cx="5976937" cy="746125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3600"/>
              <a:t>3.5 </a:t>
            </a:r>
            <a:r>
              <a:rPr kumimoji="1" lang="zh-CN" altLang="en-US" sz="3600"/>
              <a:t>正态随机变量的结论</a:t>
            </a:r>
            <a:endParaRPr lang="zh-CN" altLang="en-US" sz="3200">
              <a:ea typeface="隶书" pitchFamily="49" charset="-122"/>
            </a:endParaRPr>
          </a:p>
        </p:txBody>
      </p:sp>
      <p:graphicFrame>
        <p:nvGraphicFramePr>
          <p:cNvPr id="1638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50502"/>
              </p:ext>
            </p:extLst>
          </p:nvPr>
        </p:nvGraphicFramePr>
        <p:xfrm>
          <a:off x="1692275" y="2133327"/>
          <a:ext cx="2362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9" name="公式" r:id="rId3" imgW="1000080" imgH="190590" progId="Equation.3">
                  <p:embed/>
                </p:oleObj>
              </mc:Choice>
              <mc:Fallback>
                <p:oleObj name="公式" r:id="rId3" imgW="1000080" imgH="19059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133327"/>
                        <a:ext cx="2362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0513596"/>
              </p:ext>
            </p:extLst>
          </p:nvPr>
        </p:nvGraphicFramePr>
        <p:xfrm>
          <a:off x="900113" y="1341165"/>
          <a:ext cx="64801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0" name="公式" r:id="rId5" imgW="2286090" imgH="171450" progId="Equation.3">
                  <p:embed/>
                </p:oleObj>
              </mc:Choice>
              <mc:Fallback>
                <p:oleObj name="公式" r:id="rId5" imgW="2286090" imgH="17145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341165"/>
                        <a:ext cx="6480175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653941"/>
              </p:ext>
            </p:extLst>
          </p:nvPr>
        </p:nvGraphicFramePr>
        <p:xfrm>
          <a:off x="3059113" y="2996927"/>
          <a:ext cx="19812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1" name="公式" r:id="rId7" imgW="657180" imgH="133440" progId="Equation.3">
                  <p:embed/>
                </p:oleObj>
              </mc:Choice>
              <mc:Fallback>
                <p:oleObj name="公式" r:id="rId7" imgW="657180" imgH="1334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2996927"/>
                        <a:ext cx="19812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9928780"/>
              </p:ext>
            </p:extLst>
          </p:nvPr>
        </p:nvGraphicFramePr>
        <p:xfrm>
          <a:off x="4500563" y="2133327"/>
          <a:ext cx="25908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2" name="公式" r:id="rId9" imgW="990630" imgH="190590" progId="Equation.3">
                  <p:embed/>
                </p:oleObj>
              </mc:Choice>
              <mc:Fallback>
                <p:oleObj name="公式" r:id="rId9" imgW="990630" imgH="19059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2133327"/>
                        <a:ext cx="2590800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0619436"/>
              </p:ext>
            </p:extLst>
          </p:nvPr>
        </p:nvGraphicFramePr>
        <p:xfrm>
          <a:off x="971550" y="3933552"/>
          <a:ext cx="4648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3" name="公式" r:id="rId11" imgW="1847880" imgH="190590" progId="Equation.3">
                  <p:embed/>
                </p:oleObj>
              </mc:Choice>
              <mc:Fallback>
                <p:oleObj name="公式" r:id="rId11" imgW="1847880" imgH="19059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933552"/>
                        <a:ext cx="4648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524750" y="4652690"/>
            <a:ext cx="792163" cy="360362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1948104"/>
              </p:ext>
            </p:extLst>
          </p:nvPr>
        </p:nvGraphicFramePr>
        <p:xfrm>
          <a:off x="804863" y="116632"/>
          <a:ext cx="2916237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6" name="Equation" r:id="rId3" imgW="952560" imgH="190590" progId="Equation.DSMT4">
                  <p:embed/>
                </p:oleObj>
              </mc:Choice>
              <mc:Fallback>
                <p:oleObj name="Equation" r:id="rId3" imgW="952560" imgH="19059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863" y="116632"/>
                        <a:ext cx="2916237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2" name="Group 3"/>
          <p:cNvGrpSpPr>
            <a:grpSpLocks/>
          </p:cNvGrpSpPr>
          <p:nvPr/>
        </p:nvGrpSpPr>
        <p:grpSpPr bwMode="auto">
          <a:xfrm>
            <a:off x="1692275" y="4725145"/>
            <a:ext cx="3263900" cy="609600"/>
            <a:chOff x="1008" y="3408"/>
            <a:chExt cx="2056" cy="384"/>
          </a:xfrm>
        </p:grpSpPr>
        <p:graphicFrame>
          <p:nvGraphicFramePr>
            <p:cNvPr id="17422" name="Object 4"/>
            <p:cNvGraphicFramePr>
              <a:graphicFrameLocks noChangeAspect="1"/>
            </p:cNvGraphicFramePr>
            <p:nvPr/>
          </p:nvGraphicFramePr>
          <p:xfrm>
            <a:off x="1824" y="3408"/>
            <a:ext cx="1240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87" name="Equation" r:id="rId5" imgW="695250" imgH="190590" progId="Equation.3">
                    <p:embed/>
                  </p:oleObj>
                </mc:Choice>
                <mc:Fallback>
                  <p:oleObj name="Equation" r:id="rId5" imgW="695250" imgH="19059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3408"/>
                          <a:ext cx="1240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3" name="Rectangle 5"/>
            <p:cNvSpPr>
              <a:spLocks noChangeArrowheads="1"/>
            </p:cNvSpPr>
            <p:nvPr/>
          </p:nvSpPr>
          <p:spPr bwMode="auto">
            <a:xfrm>
              <a:off x="1008" y="3408"/>
              <a:ext cx="63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r>
                <a:rPr kumimoji="1" lang="zh-CN" altLang="en-US" sz="3200" b="1">
                  <a:latin typeface="宋体" charset="-122"/>
                </a:rPr>
                <a:t>记为</a:t>
              </a:r>
            </a:p>
          </p:txBody>
        </p:sp>
      </p:grpSp>
      <p:grpSp>
        <p:nvGrpSpPr>
          <p:cNvPr id="17413" name="Group 6"/>
          <p:cNvGrpSpPr>
            <a:grpSpLocks/>
          </p:cNvGrpSpPr>
          <p:nvPr/>
        </p:nvGrpSpPr>
        <p:grpSpPr bwMode="auto">
          <a:xfrm>
            <a:off x="560388" y="1880345"/>
            <a:ext cx="8305800" cy="2774950"/>
            <a:chOff x="288" y="1612"/>
            <a:chExt cx="5232" cy="1748"/>
          </a:xfrm>
        </p:grpSpPr>
        <p:sp>
          <p:nvSpPr>
            <p:cNvPr id="17418" name="Text Box 7"/>
            <p:cNvSpPr txBox="1">
              <a:spLocks noChangeArrowheads="1"/>
            </p:cNvSpPr>
            <p:nvPr/>
          </p:nvSpPr>
          <p:spPr bwMode="auto">
            <a:xfrm>
              <a:off x="288" y="1612"/>
              <a:ext cx="5232" cy="1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spcBef>
                  <a:spcPct val="50000"/>
                </a:spcBef>
              </a:pPr>
              <a:r>
                <a:rPr kumimoji="1" lang="zh-CN" altLang="en-US" sz="3200" b="1">
                  <a:latin typeface="Times New Roman" pitchFamily="18" charset="0"/>
                </a:rPr>
                <a:t>定义</a:t>
              </a:r>
              <a:r>
                <a:rPr kumimoji="1" lang="en-US" altLang="zh-CN" sz="3200" b="1">
                  <a:latin typeface="Times New Roman" pitchFamily="18" charset="0"/>
                </a:rPr>
                <a:t>: </a:t>
              </a:r>
              <a:r>
                <a:rPr kumimoji="1" lang="zh-CN" altLang="en-US" sz="3200" b="1">
                  <a:latin typeface="Times New Roman" pitchFamily="18" charset="0"/>
                </a:rPr>
                <a:t>设                        相互独立</a:t>
              </a:r>
              <a:r>
                <a:rPr kumimoji="1" lang="en-US" altLang="zh-CN" sz="3200" b="1">
                  <a:latin typeface="Times New Roman" pitchFamily="18" charset="0"/>
                </a:rPr>
                <a:t>,  </a:t>
              </a:r>
              <a:r>
                <a:rPr kumimoji="1" lang="zh-CN" altLang="en-US" sz="3200" b="1">
                  <a:latin typeface="Times New Roman" pitchFamily="18" charset="0"/>
                </a:rPr>
                <a:t>都服从正态</a:t>
              </a:r>
            </a:p>
            <a:p>
              <a:pPr algn="just">
                <a:spcBef>
                  <a:spcPct val="50000"/>
                </a:spcBef>
              </a:pPr>
              <a:r>
                <a:rPr kumimoji="1" lang="zh-CN" altLang="en-US" sz="3200" b="1">
                  <a:latin typeface="Times New Roman" pitchFamily="18" charset="0"/>
                </a:rPr>
                <a:t>分布</a:t>
              </a:r>
              <a:r>
                <a:rPr kumimoji="1" lang="en-US" altLang="zh-CN" sz="3200" b="1" i="1">
                  <a:latin typeface="Times New Roman" pitchFamily="18" charset="0"/>
                </a:rPr>
                <a:t>N</a:t>
              </a:r>
              <a:r>
                <a:rPr kumimoji="1" lang="en-US" altLang="zh-CN" sz="3200" b="1">
                  <a:latin typeface="Times New Roman" pitchFamily="18" charset="0"/>
                </a:rPr>
                <a:t>(0,1), </a:t>
              </a:r>
              <a:r>
                <a:rPr kumimoji="1" lang="zh-CN" altLang="en-US" sz="3200" b="1">
                  <a:latin typeface="Times New Roman" pitchFamily="18" charset="0"/>
                </a:rPr>
                <a:t>则称随机变量：               </a:t>
              </a:r>
            </a:p>
            <a:p>
              <a:pPr algn="just">
                <a:spcBef>
                  <a:spcPct val="50000"/>
                </a:spcBef>
              </a:pPr>
              <a:r>
                <a:rPr kumimoji="1" lang="zh-CN" altLang="en-US" sz="3200" b="1">
                  <a:latin typeface="Times New Roman" pitchFamily="18" charset="0"/>
                </a:rPr>
                <a:t>                                                               </a:t>
              </a:r>
            </a:p>
            <a:p>
              <a:pPr>
                <a:spcBef>
                  <a:spcPct val="50000"/>
                </a:spcBef>
              </a:pPr>
              <a:r>
                <a:rPr kumimoji="1" lang="zh-CN" altLang="en-US" sz="3200" b="1">
                  <a:latin typeface="宋体" charset="-122"/>
                </a:rPr>
                <a:t> 所服从的分布为自由度为</a:t>
              </a:r>
              <a:r>
                <a:rPr kumimoji="1" lang="zh-CN" altLang="en-US" sz="3200" b="1" i="1">
                  <a:latin typeface="Times New Roman" pitchFamily="18" charset="0"/>
                </a:rPr>
                <a:t> </a:t>
              </a:r>
              <a:r>
                <a:rPr kumimoji="1" lang="en-US" altLang="zh-CN" sz="3200" b="1" i="1">
                  <a:latin typeface="Times New Roman" pitchFamily="18" charset="0"/>
                </a:rPr>
                <a:t>n</a:t>
              </a:r>
              <a:r>
                <a:rPr kumimoji="1" lang="en-US" altLang="zh-CN" sz="3200" b="1">
                  <a:latin typeface="Times New Roman" pitchFamily="18" charset="0"/>
                </a:rPr>
                <a:t> </a:t>
              </a:r>
              <a:r>
                <a:rPr kumimoji="1" lang="zh-CN" altLang="en-US" sz="3200" b="1">
                  <a:latin typeface="宋体" charset="-122"/>
                </a:rPr>
                <a:t>的   分布</a:t>
              </a:r>
              <a:r>
                <a:rPr kumimoji="1" lang="en-US" altLang="zh-CN" sz="3200" b="1">
                  <a:latin typeface="Times New Roman" pitchFamily="18" charset="0"/>
                </a:rPr>
                <a:t>.</a:t>
              </a:r>
            </a:p>
          </p:txBody>
        </p:sp>
        <p:graphicFrame>
          <p:nvGraphicFramePr>
            <p:cNvPr id="17419" name="Object 8"/>
            <p:cNvGraphicFramePr>
              <a:graphicFrameLocks noChangeAspect="1"/>
            </p:cNvGraphicFramePr>
            <p:nvPr/>
          </p:nvGraphicFramePr>
          <p:xfrm>
            <a:off x="1392" y="1617"/>
            <a:ext cx="1400" cy="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88" name="Equation" r:id="rId7" imgW="838080" imgH="190590" progId="Equation.3">
                    <p:embed/>
                  </p:oleObj>
                </mc:Choice>
                <mc:Fallback>
                  <p:oleObj name="Equation" r:id="rId7" imgW="838080" imgH="19059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617"/>
                          <a:ext cx="1400" cy="3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0" name="Object 9"/>
            <p:cNvGraphicFramePr>
              <a:graphicFrameLocks noChangeAspect="1"/>
            </p:cNvGraphicFramePr>
            <p:nvPr/>
          </p:nvGraphicFramePr>
          <p:xfrm>
            <a:off x="1152" y="2524"/>
            <a:ext cx="2832" cy="4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89" name="Equation" r:id="rId9" imgW="1562220" imgH="209460" progId="Equation.3">
                    <p:embed/>
                  </p:oleObj>
                </mc:Choice>
                <mc:Fallback>
                  <p:oleObj name="Equation" r:id="rId9" imgW="1562220" imgH="20946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524"/>
                          <a:ext cx="2832" cy="4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1" name="Object 10"/>
            <p:cNvGraphicFramePr>
              <a:graphicFrameLocks noChangeAspect="1"/>
            </p:cNvGraphicFramePr>
            <p:nvPr/>
          </p:nvGraphicFramePr>
          <p:xfrm>
            <a:off x="3834" y="2956"/>
            <a:ext cx="342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90" name="Equation" r:id="rId11" imgW="162000" imgH="190590" progId="Equation.3">
                    <p:embed/>
                  </p:oleObj>
                </mc:Choice>
                <mc:Fallback>
                  <p:oleObj name="Equation" r:id="rId11" imgW="162000" imgH="19059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4" y="2956"/>
                          <a:ext cx="342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414" name="Group 11"/>
          <p:cNvGrpSpPr>
            <a:grpSpLocks/>
          </p:cNvGrpSpPr>
          <p:nvPr/>
        </p:nvGrpSpPr>
        <p:grpSpPr bwMode="auto">
          <a:xfrm>
            <a:off x="1011238" y="1021507"/>
            <a:ext cx="7767637" cy="685800"/>
            <a:chOff x="579" y="1075"/>
            <a:chExt cx="4893" cy="432"/>
          </a:xfrm>
        </p:grpSpPr>
        <p:graphicFrame>
          <p:nvGraphicFramePr>
            <p:cNvPr id="17416" name="Object 12"/>
            <p:cNvGraphicFramePr>
              <a:graphicFrameLocks noChangeAspect="1"/>
            </p:cNvGraphicFramePr>
            <p:nvPr/>
          </p:nvGraphicFramePr>
          <p:xfrm>
            <a:off x="579" y="1075"/>
            <a:ext cx="381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91" name="Equation" r:id="rId13" imgW="162000" imgH="190590" progId="Equation.3">
                    <p:embed/>
                  </p:oleObj>
                </mc:Choice>
                <mc:Fallback>
                  <p:oleObj name="Equation" r:id="rId13" imgW="162000" imgH="19059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9" y="1075"/>
                          <a:ext cx="381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0033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7" name="Rectangle 13"/>
            <p:cNvSpPr>
              <a:spLocks noChangeArrowheads="1"/>
            </p:cNvSpPr>
            <p:nvPr/>
          </p:nvSpPr>
          <p:spPr bwMode="auto">
            <a:xfrm>
              <a:off x="858" y="1123"/>
              <a:ext cx="461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r>
                <a:rPr kumimoji="1" lang="zh-CN" altLang="en-US" sz="3200" b="1">
                  <a:latin typeface="宋体" charset="-122"/>
                </a:rPr>
                <a:t>分布是由正态分布派生出来的一种分布</a:t>
              </a:r>
              <a:r>
                <a:rPr kumimoji="1" lang="en-US" altLang="zh-CN" sz="3200" b="1">
                  <a:latin typeface="宋体" charset="-122"/>
                </a:rPr>
                <a:t>.</a:t>
              </a:r>
            </a:p>
          </p:txBody>
        </p:sp>
      </p:grpSp>
      <p:sp>
        <p:nvSpPr>
          <p:cNvPr id="17415" name="AutoShape 14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7596188" y="4942632"/>
            <a:ext cx="792162" cy="43180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90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8159027"/>
              </p:ext>
            </p:extLst>
          </p:nvPr>
        </p:nvGraphicFramePr>
        <p:xfrm>
          <a:off x="1403350" y="-27384"/>
          <a:ext cx="4824413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9" name="公式" r:id="rId3" imgW="2032000" imgH="457200" progId="Equation.3">
                  <p:embed/>
                </p:oleObj>
              </mc:Choice>
              <mc:Fallback>
                <p:oleObj name="公式" r:id="rId3" imgW="203200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-27384"/>
                        <a:ext cx="4824413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0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410532"/>
              </p:ext>
            </p:extLst>
          </p:nvPr>
        </p:nvGraphicFramePr>
        <p:xfrm>
          <a:off x="1476375" y="1412479"/>
          <a:ext cx="5992813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0" name="公式" r:id="rId5" imgW="2349500" imgH="228600" progId="Equation.3">
                  <p:embed/>
                </p:oleObj>
              </mc:Choice>
              <mc:Fallback>
                <p:oleObj name="公式" r:id="rId5" imgW="234950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412479"/>
                        <a:ext cx="5992813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0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7202247"/>
              </p:ext>
            </p:extLst>
          </p:nvPr>
        </p:nvGraphicFramePr>
        <p:xfrm>
          <a:off x="2627313" y="2349104"/>
          <a:ext cx="3141662" cy="211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1" name="公式" r:id="rId7" imgW="1231366" imgH="837836" progId="Equation.3">
                  <p:embed/>
                </p:oleObj>
              </mc:Choice>
              <mc:Fallback>
                <p:oleObj name="公式" r:id="rId7" imgW="1231366" imgH="83783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349104"/>
                        <a:ext cx="3141662" cy="211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0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102749"/>
              </p:ext>
            </p:extLst>
          </p:nvPr>
        </p:nvGraphicFramePr>
        <p:xfrm>
          <a:off x="2700338" y="4725591"/>
          <a:ext cx="358775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2" name="公式" r:id="rId9" imgW="1511300" imgH="457200" progId="Equation.3">
                  <p:embed/>
                </p:oleObj>
              </mc:Choice>
              <mc:Fallback>
                <p:oleObj name="公式" r:id="rId9" imgW="1511300" imgH="457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725591"/>
                        <a:ext cx="3587750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906" name="AutoShape 18"/>
          <p:cNvSpPr>
            <a:spLocks noChangeArrowheads="1"/>
          </p:cNvSpPr>
          <p:nvPr/>
        </p:nvSpPr>
        <p:spPr bwMode="auto">
          <a:xfrm>
            <a:off x="1619250" y="5012929"/>
            <a:ext cx="976313" cy="485775"/>
          </a:xfrm>
          <a:prstGeom prst="rightArrow">
            <a:avLst>
              <a:gd name="adj1" fmla="val 28759"/>
              <a:gd name="adj2" fmla="val 6340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40" name="AutoShape 1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6659563" y="5085954"/>
            <a:ext cx="647700" cy="288925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5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5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65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65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65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0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2" descr="深色竖线"/>
          <p:cNvSpPr txBox="1">
            <a:spLocks noChangeArrowheads="1"/>
          </p:cNvSpPr>
          <p:nvPr/>
        </p:nvSpPr>
        <p:spPr bwMode="auto">
          <a:xfrm>
            <a:off x="1258888" y="116632"/>
            <a:ext cx="30432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4000" b="1" i="1">
                <a:latin typeface="Times New Roman" pitchFamily="18" charset="0"/>
                <a:ea typeface="楷体_GB2312" pitchFamily="49" charset="-122"/>
              </a:rPr>
              <a:t>F </a:t>
            </a:r>
            <a:r>
              <a:rPr kumimoji="1" lang="zh-CN" altLang="en-US" sz="4000" b="1">
                <a:latin typeface="楷体_GB2312" pitchFamily="49" charset="-122"/>
                <a:ea typeface="楷体_GB2312" pitchFamily="49" charset="-122"/>
              </a:rPr>
              <a:t>分布定义</a:t>
            </a:r>
          </a:p>
        </p:txBody>
      </p:sp>
      <p:graphicFrame>
        <p:nvGraphicFramePr>
          <p:cNvPr id="1946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2745095"/>
              </p:ext>
            </p:extLst>
          </p:nvPr>
        </p:nvGraphicFramePr>
        <p:xfrm>
          <a:off x="1258888" y="1916857"/>
          <a:ext cx="252095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1" name="公式" r:id="rId3" imgW="977476" imgH="203112" progId="Equation.3">
                  <p:embed/>
                </p:oleObj>
              </mc:Choice>
              <mc:Fallback>
                <p:oleObj name="公式" r:id="rId3" imgW="977476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916857"/>
                        <a:ext cx="252095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6342844"/>
              </p:ext>
            </p:extLst>
          </p:nvPr>
        </p:nvGraphicFramePr>
        <p:xfrm>
          <a:off x="1187450" y="1124695"/>
          <a:ext cx="6248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2" name="公式" r:id="rId5" imgW="2501900" imgH="228600" progId="Equation.3">
                  <p:embed/>
                </p:oleObj>
              </mc:Choice>
              <mc:Fallback>
                <p:oleObj name="公式" r:id="rId5" imgW="25019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124695"/>
                        <a:ext cx="6248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858753"/>
              </p:ext>
            </p:extLst>
          </p:nvPr>
        </p:nvGraphicFramePr>
        <p:xfrm>
          <a:off x="2339975" y="4582270"/>
          <a:ext cx="317500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3" name="公式" r:id="rId7" imgW="1167893" imgH="215806" progId="Equation.3">
                  <p:embed/>
                </p:oleObj>
              </mc:Choice>
              <mc:Fallback>
                <p:oleObj name="公式" r:id="rId7" imgW="1167893" imgH="21580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582270"/>
                        <a:ext cx="3175000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5731528"/>
              </p:ext>
            </p:extLst>
          </p:nvPr>
        </p:nvGraphicFramePr>
        <p:xfrm>
          <a:off x="2700338" y="2493120"/>
          <a:ext cx="1776412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4" name="公式" r:id="rId9" imgW="710891" imgH="431613" progId="Equation.3">
                  <p:embed/>
                </p:oleObj>
              </mc:Choice>
              <mc:Fallback>
                <p:oleObj name="公式" r:id="rId9" imgW="710891" imgH="43161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493120"/>
                        <a:ext cx="1776412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1571076"/>
              </p:ext>
            </p:extLst>
          </p:nvPr>
        </p:nvGraphicFramePr>
        <p:xfrm>
          <a:off x="1187450" y="3645645"/>
          <a:ext cx="55626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5" name="公式" r:id="rId11" imgW="2234230" imgH="215806" progId="Equation.3">
                  <p:embed/>
                </p:oleObj>
              </mc:Choice>
              <mc:Fallback>
                <p:oleObj name="公式" r:id="rId11" imgW="2234230" imgH="21580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645645"/>
                        <a:ext cx="55626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5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443663" y="4653707"/>
            <a:ext cx="576262" cy="360363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755650" y="2924175"/>
            <a:ext cx="78041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6000">
                <a:latin typeface="华文新魏" pitchFamily="2" charset="-122"/>
                <a:ea typeface="华文新魏" pitchFamily="2" charset="-122"/>
              </a:rPr>
              <a:t>概率统计第五章习题课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30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9855952"/>
              </p:ext>
            </p:extLst>
          </p:nvPr>
        </p:nvGraphicFramePr>
        <p:xfrm>
          <a:off x="785813" y="44624"/>
          <a:ext cx="6854825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7" name="Equation" r:id="rId3" imgW="2869920" imgH="685800" progId="Equation.DSMT4">
                  <p:embed/>
                </p:oleObj>
              </mc:Choice>
              <mc:Fallback>
                <p:oleObj name="Equation" r:id="rId3" imgW="2869920" imgH="685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44624"/>
                        <a:ext cx="6854825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2647643"/>
              </p:ext>
            </p:extLst>
          </p:nvPr>
        </p:nvGraphicFramePr>
        <p:xfrm>
          <a:off x="971550" y="1598787"/>
          <a:ext cx="4760913" cy="306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8" name="Equation" r:id="rId5" imgW="1993680" imgH="1282680" progId="Equation.DSMT4">
                  <p:embed/>
                </p:oleObj>
              </mc:Choice>
              <mc:Fallback>
                <p:oleObj name="Equation" r:id="rId5" imgW="1993680" imgH="12826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598787"/>
                        <a:ext cx="4760913" cy="306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457780"/>
              </p:ext>
            </p:extLst>
          </p:nvPr>
        </p:nvGraphicFramePr>
        <p:xfrm>
          <a:off x="5487988" y="3702224"/>
          <a:ext cx="3271837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9" name="Equation" r:id="rId7" imgW="1282680" imgH="419040" progId="Equation.DSMT4">
                  <p:embed/>
                </p:oleObj>
              </mc:Choice>
              <mc:Fallback>
                <p:oleObj name="Equation" r:id="rId7" imgW="1282680" imgH="419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7988" y="3702224"/>
                        <a:ext cx="3271837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61" name="AutoShape 5"/>
          <p:cNvSpPr>
            <a:spLocks noChangeArrowheads="1"/>
          </p:cNvSpPr>
          <p:nvPr/>
        </p:nvSpPr>
        <p:spPr bwMode="auto">
          <a:xfrm>
            <a:off x="323850" y="5199237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730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7536497"/>
              </p:ext>
            </p:extLst>
          </p:nvPr>
        </p:nvGraphicFramePr>
        <p:xfrm>
          <a:off x="1547813" y="4680124"/>
          <a:ext cx="6064250" cy="166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0" name="Equation" r:id="rId9" imgW="3149280" imgH="863280" progId="Equation.DSMT4">
                  <p:embed/>
                </p:oleObj>
              </mc:Choice>
              <mc:Fallback>
                <p:oleObj name="Equation" r:id="rId9" imgW="3149280" imgH="8632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680124"/>
                        <a:ext cx="6064250" cy="166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740650" y="5343699"/>
            <a:ext cx="719138" cy="431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3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7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7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7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73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2" descr="深色竖线"/>
          <p:cNvSpPr txBox="1">
            <a:spLocks noChangeArrowheads="1"/>
          </p:cNvSpPr>
          <p:nvPr/>
        </p:nvSpPr>
        <p:spPr bwMode="auto">
          <a:xfrm>
            <a:off x="900113" y="116632"/>
            <a:ext cx="44561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3600" b="1" i="1">
                <a:latin typeface="Times New Roman" pitchFamily="18" charset="0"/>
                <a:ea typeface="黑体" pitchFamily="2" charset="-122"/>
              </a:rPr>
              <a:t>t</a:t>
            </a:r>
            <a:r>
              <a:rPr kumimoji="1" lang="en-US" altLang="zh-CN" sz="3600" b="1"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zh-CN" altLang="en-US" sz="3600" b="1">
                <a:latin typeface="黑体" pitchFamily="2" charset="-122"/>
                <a:ea typeface="黑体" pitchFamily="2" charset="-122"/>
              </a:rPr>
              <a:t>分布</a:t>
            </a:r>
            <a:r>
              <a:rPr kumimoji="1" lang="zh-CN" altLang="en-US" sz="36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3600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Student 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分布</a:t>
            </a:r>
            <a:r>
              <a:rPr kumimoji="1" lang="en-US" altLang="zh-CN" sz="3600"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22532" name="Text Box 3" descr="深色竖线"/>
          <p:cNvSpPr txBox="1">
            <a:spLocks noChangeArrowheads="1"/>
          </p:cNvSpPr>
          <p:nvPr/>
        </p:nvSpPr>
        <p:spPr bwMode="auto">
          <a:xfrm>
            <a:off x="900113" y="3572620"/>
            <a:ext cx="2622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zh-CN" altLang="zh-CN" sz="3200">
                <a:latin typeface="楷体_GB2312" pitchFamily="49" charset="-122"/>
                <a:ea typeface="楷体_GB2312" pitchFamily="49" charset="-122"/>
              </a:rPr>
              <a:t>其</a:t>
            </a:r>
            <a:r>
              <a:rPr kumimoji="1" lang="zh-CN" altLang="en-US" sz="3200">
                <a:latin typeface="楷体_GB2312" pitchFamily="49" charset="-122"/>
                <a:ea typeface="楷体_GB2312" pitchFamily="49" charset="-122"/>
              </a:rPr>
              <a:t>密度函数</a:t>
            </a:r>
            <a:r>
              <a:rPr kumimoji="1" lang="zh-CN" altLang="zh-CN" sz="3200">
                <a:latin typeface="楷体_GB2312" pitchFamily="49" charset="-122"/>
                <a:ea typeface="楷体_GB2312" pitchFamily="49" charset="-122"/>
              </a:rPr>
              <a:t>为</a:t>
            </a:r>
            <a:endParaRPr kumimoji="1" lang="zh-CN" altLang="en-US" sz="320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253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902129"/>
              </p:ext>
            </p:extLst>
          </p:nvPr>
        </p:nvGraphicFramePr>
        <p:xfrm>
          <a:off x="2627313" y="4004420"/>
          <a:ext cx="5602287" cy="183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0" name="公式" r:id="rId3" imgW="3066930" imgH="800100" progId="Equation.3">
                  <p:embed/>
                </p:oleObj>
              </mc:Choice>
              <mc:Fallback>
                <p:oleObj name="公式" r:id="rId3" imgW="3066930" imgH="800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004420"/>
                        <a:ext cx="5602287" cy="183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6665475"/>
              </p:ext>
            </p:extLst>
          </p:nvPr>
        </p:nvGraphicFramePr>
        <p:xfrm>
          <a:off x="971550" y="980232"/>
          <a:ext cx="7559675" cy="248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1" name="公式" r:id="rId5" imgW="3098800" imgH="1016000" progId="Equation.3">
                  <p:embed/>
                </p:oleObj>
              </mc:Choice>
              <mc:Fallback>
                <p:oleObj name="公式" r:id="rId5" imgW="3098800" imgH="1016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980232"/>
                        <a:ext cx="7559675" cy="2481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308850" y="5301407"/>
            <a:ext cx="792163" cy="358775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33" name="Text Box 9"/>
          <p:cNvSpPr txBox="1">
            <a:spLocks noChangeArrowheads="1"/>
          </p:cNvSpPr>
          <p:nvPr/>
        </p:nvSpPr>
        <p:spPr bwMode="auto">
          <a:xfrm>
            <a:off x="395288" y="2956670"/>
            <a:ext cx="541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990033"/>
                </a:solidFill>
                <a:latin typeface="Times New Roman" pitchFamily="18" charset="0"/>
                <a:ea typeface="黑体" pitchFamily="2" charset="-122"/>
              </a:rPr>
              <a:t>证</a:t>
            </a:r>
          </a:p>
        </p:txBody>
      </p:sp>
      <p:graphicFrame>
        <p:nvGraphicFramePr>
          <p:cNvPr id="15464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1720969"/>
              </p:ext>
            </p:extLst>
          </p:nvPr>
        </p:nvGraphicFramePr>
        <p:xfrm>
          <a:off x="906463" y="5022007"/>
          <a:ext cx="3873859" cy="1007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3" name="Equation" r:id="rId3" imgW="1562040" imgH="406080" progId="Equation.DSMT4">
                  <p:embed/>
                </p:oleObj>
              </mc:Choice>
              <mc:Fallback>
                <p:oleObj name="Equation" r:id="rId3" imgW="1562040" imgH="40608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463" y="5022007"/>
                        <a:ext cx="3873859" cy="10070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Rectangle 30"/>
          <p:cNvSpPr>
            <a:spLocks noChangeArrowheads="1"/>
          </p:cNvSpPr>
          <p:nvPr/>
        </p:nvSpPr>
        <p:spPr bwMode="auto">
          <a:xfrm>
            <a:off x="0" y="266774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4653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1695568"/>
              </p:ext>
            </p:extLst>
          </p:nvPr>
        </p:nvGraphicFramePr>
        <p:xfrm>
          <a:off x="1111250" y="116632"/>
          <a:ext cx="6761163" cy="251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4" name="Equation" r:id="rId5" imgW="2489040" imgH="977760" progId="Equation.DSMT4">
                  <p:embed/>
                </p:oleObj>
              </mc:Choice>
              <mc:Fallback>
                <p:oleObj name="Equation" r:id="rId5" imgW="2489040" imgH="97776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0" y="116632"/>
                        <a:ext cx="6761163" cy="251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5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757918"/>
              </p:ext>
            </p:extLst>
          </p:nvPr>
        </p:nvGraphicFramePr>
        <p:xfrm>
          <a:off x="2987675" y="2956670"/>
          <a:ext cx="2452688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5" name="Equation" r:id="rId7" imgW="901440" imgH="419040" progId="Equation.DSMT4">
                  <p:embed/>
                </p:oleObj>
              </mc:Choice>
              <mc:Fallback>
                <p:oleObj name="Equation" r:id="rId7" imgW="901440" imgH="41904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956670"/>
                        <a:ext cx="2452688" cy="1138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56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8525044"/>
              </p:ext>
            </p:extLst>
          </p:nvPr>
        </p:nvGraphicFramePr>
        <p:xfrm>
          <a:off x="2987675" y="3893295"/>
          <a:ext cx="2522538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6" name="Equation" r:id="rId9" imgW="914400" imgH="419040" progId="Equation.DSMT4">
                  <p:embed/>
                </p:oleObj>
              </mc:Choice>
              <mc:Fallback>
                <p:oleObj name="Equation" r:id="rId9" imgW="914400" imgH="41904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3893295"/>
                        <a:ext cx="2522538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57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8682729"/>
              </p:ext>
            </p:extLst>
          </p:nvPr>
        </p:nvGraphicFramePr>
        <p:xfrm>
          <a:off x="6191250" y="3461495"/>
          <a:ext cx="291782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7" name="Equation" r:id="rId11" imgW="1130040" imgH="419040" progId="Equation.DSMT4">
                  <p:embed/>
                </p:oleObj>
              </mc:Choice>
              <mc:Fallback>
                <p:oleObj name="Equation" r:id="rId11" imgW="1130040" imgH="41904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0" y="3461495"/>
                        <a:ext cx="2917825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58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4700824"/>
              </p:ext>
            </p:extLst>
          </p:nvPr>
        </p:nvGraphicFramePr>
        <p:xfrm>
          <a:off x="34925" y="3461495"/>
          <a:ext cx="2376488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8" name="Equation" r:id="rId13" imgW="914400" imgH="419040" progId="Equation.DSMT4">
                  <p:embed/>
                </p:oleObj>
              </mc:Choice>
              <mc:Fallback>
                <p:oleObj name="Equation" r:id="rId13" imgW="914400" imgH="41904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3461495"/>
                        <a:ext cx="2376488" cy="10890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59" name="AutoShape 35"/>
          <p:cNvSpPr>
            <a:spLocks noChangeArrowheads="1"/>
          </p:cNvSpPr>
          <p:nvPr/>
        </p:nvSpPr>
        <p:spPr bwMode="auto">
          <a:xfrm>
            <a:off x="2371725" y="3821857"/>
            <a:ext cx="687388" cy="485775"/>
          </a:xfrm>
          <a:prstGeom prst="rightArrow">
            <a:avLst>
              <a:gd name="adj1" fmla="val 50000"/>
              <a:gd name="adj2" fmla="val 501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AutoShape 35"/>
          <p:cNvSpPr>
            <a:spLocks noChangeArrowheads="1"/>
          </p:cNvSpPr>
          <p:nvPr/>
        </p:nvSpPr>
        <p:spPr bwMode="auto">
          <a:xfrm>
            <a:off x="5508625" y="3821857"/>
            <a:ext cx="687388" cy="485775"/>
          </a:xfrm>
          <a:prstGeom prst="rightArrow">
            <a:avLst>
              <a:gd name="adj1" fmla="val 50000"/>
              <a:gd name="adj2" fmla="val 501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4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54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4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4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4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4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33" grpId="0" autoUpdateAnimBg="0"/>
      <p:bldP spid="154659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3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0744736"/>
              </p:ext>
            </p:extLst>
          </p:nvPr>
        </p:nvGraphicFramePr>
        <p:xfrm>
          <a:off x="671513" y="1256184"/>
          <a:ext cx="3306762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6" name="Equation" r:id="rId3" imgW="1218960" imgH="419040" progId="Equation.DSMT4">
                  <p:embed/>
                </p:oleObj>
              </mc:Choice>
              <mc:Fallback>
                <p:oleObj name="Equation" r:id="rId3" imgW="1218960" imgH="419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3" y="1256184"/>
                        <a:ext cx="3306762" cy="115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27951"/>
              </p:ext>
            </p:extLst>
          </p:nvPr>
        </p:nvGraphicFramePr>
        <p:xfrm>
          <a:off x="569913" y="2534122"/>
          <a:ext cx="6604000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7" name="Equation" r:id="rId5" imgW="2552400" imgH="838080" progId="Equation.DSMT4">
                  <p:embed/>
                </p:oleObj>
              </mc:Choice>
              <mc:Fallback>
                <p:oleObj name="Equation" r:id="rId5" imgW="2552400" imgH="8380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913" y="2534122"/>
                        <a:ext cx="6604000" cy="218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Rectangle 6"/>
          <p:cNvSpPr>
            <a:spLocks noChangeArrowheads="1"/>
          </p:cNvSpPr>
          <p:nvPr/>
        </p:nvSpPr>
        <p:spPr bwMode="auto">
          <a:xfrm>
            <a:off x="0" y="2130897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017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2057361"/>
              </p:ext>
            </p:extLst>
          </p:nvPr>
        </p:nvGraphicFramePr>
        <p:xfrm>
          <a:off x="5292725" y="437034"/>
          <a:ext cx="2878138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8" name="Equation" r:id="rId7" imgW="1295280" imgH="419040" progId="Equation.DSMT4">
                  <p:embed/>
                </p:oleObj>
              </mc:Choice>
              <mc:Fallback>
                <p:oleObj name="Equation" r:id="rId7" imgW="1295280" imgH="419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437034"/>
                        <a:ext cx="2878138" cy="93027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9474738"/>
              </p:ext>
            </p:extLst>
          </p:nvPr>
        </p:nvGraphicFramePr>
        <p:xfrm>
          <a:off x="684213" y="116632"/>
          <a:ext cx="3621087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9" name="Equation" r:id="rId9" imgW="1447560" imgH="431640" progId="Equation.DSMT4">
                  <p:embed/>
                </p:oleObj>
              </mc:Choice>
              <mc:Fallback>
                <p:oleObj name="Equation" r:id="rId9" imgW="1447560" imgH="431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16632"/>
                        <a:ext cx="3621087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1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900113" y="116632"/>
            <a:ext cx="7081837" cy="2812571"/>
            <a:chOff x="703" y="436"/>
            <a:chExt cx="4461" cy="1562"/>
          </a:xfrm>
        </p:grpSpPr>
        <p:sp>
          <p:nvSpPr>
            <p:cNvPr id="25609" name="Text Box 3"/>
            <p:cNvSpPr txBox="1">
              <a:spLocks noChangeArrowheads="1"/>
            </p:cNvSpPr>
            <p:nvPr/>
          </p:nvSpPr>
          <p:spPr bwMode="auto">
            <a:xfrm>
              <a:off x="975" y="1036"/>
              <a:ext cx="1532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sz="2800">
                  <a:latin typeface="Times New Roman" pitchFamily="18" charset="0"/>
                  <a:ea typeface="楷体_GB2312" pitchFamily="49" charset="-122"/>
                </a:rPr>
                <a:t>其样本均值为</a:t>
              </a:r>
              <a:r>
                <a:rPr kumimoji="1" lang="zh-CN" altLang="en-US" sz="3600">
                  <a:latin typeface="Times New Roman" pitchFamily="18" charset="0"/>
                  <a:ea typeface="楷体_GB2312" pitchFamily="49" charset="-122"/>
                </a:rPr>
                <a:t> </a:t>
              </a:r>
            </a:p>
          </p:txBody>
        </p:sp>
        <p:graphicFrame>
          <p:nvGraphicFramePr>
            <p:cNvPr id="25610" name="Object 4"/>
            <p:cNvGraphicFramePr>
              <a:graphicFrameLocks noChangeAspect="1"/>
            </p:cNvGraphicFramePr>
            <p:nvPr/>
          </p:nvGraphicFramePr>
          <p:xfrm>
            <a:off x="2336" y="996"/>
            <a:ext cx="1270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52" name="Equation" r:id="rId3" imgW="866700" imgH="419190" progId="Equation.DSMT4">
                    <p:embed/>
                  </p:oleObj>
                </mc:Choice>
                <mc:Fallback>
                  <p:oleObj name="Equation" r:id="rId3" imgW="866700" imgH="41919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" y="996"/>
                          <a:ext cx="1270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1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0388117"/>
                </p:ext>
              </p:extLst>
            </p:nvPr>
          </p:nvGraphicFramePr>
          <p:xfrm>
            <a:off x="1101" y="1401"/>
            <a:ext cx="2436" cy="5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53" name="Equation" r:id="rId5" imgW="1371600" imgH="380880" progId="Equation.DSMT4">
                    <p:embed/>
                  </p:oleObj>
                </mc:Choice>
                <mc:Fallback>
                  <p:oleObj name="Equation" r:id="rId5" imgW="1371600" imgH="38088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1" y="1401"/>
                          <a:ext cx="2436" cy="5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2" name="Text Box 6"/>
            <p:cNvSpPr txBox="1">
              <a:spLocks noChangeArrowheads="1"/>
            </p:cNvSpPr>
            <p:nvPr/>
          </p:nvSpPr>
          <p:spPr bwMode="auto">
            <a:xfrm>
              <a:off x="3560" y="1116"/>
              <a:ext cx="12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sz="2800">
                  <a:latin typeface="Times New Roman" pitchFamily="18" charset="0"/>
                  <a:ea typeface="楷体_GB2312" pitchFamily="49" charset="-122"/>
                </a:rPr>
                <a:t>，求统计量</a:t>
              </a:r>
            </a:p>
          </p:txBody>
        </p:sp>
        <p:sp>
          <p:nvSpPr>
            <p:cNvPr id="25613" name="Text Box 7"/>
            <p:cNvSpPr txBox="1">
              <a:spLocks noChangeArrowheads="1"/>
            </p:cNvSpPr>
            <p:nvPr/>
          </p:nvSpPr>
          <p:spPr bwMode="auto">
            <a:xfrm>
              <a:off x="3560" y="1516"/>
              <a:ext cx="860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sz="2800">
                  <a:latin typeface="Times New Roman" pitchFamily="18" charset="0"/>
                  <a:ea typeface="楷体_GB2312" pitchFamily="49" charset="-122"/>
                </a:rPr>
                <a:t>的期望</a:t>
              </a:r>
              <a:r>
                <a:rPr kumimoji="1" lang="en-US" altLang="zh-CN" sz="3600">
                  <a:latin typeface="Times New Roman" pitchFamily="18" charset="0"/>
                  <a:ea typeface="楷体_GB2312" pitchFamily="49" charset="-122"/>
                </a:rPr>
                <a:t>.</a:t>
              </a:r>
            </a:p>
          </p:txBody>
        </p:sp>
        <p:grpSp>
          <p:nvGrpSpPr>
            <p:cNvPr id="25614" name="Group 12"/>
            <p:cNvGrpSpPr>
              <a:grpSpLocks/>
            </p:cNvGrpSpPr>
            <p:nvPr/>
          </p:nvGrpSpPr>
          <p:grpSpPr bwMode="auto">
            <a:xfrm>
              <a:off x="703" y="436"/>
              <a:ext cx="4461" cy="594"/>
              <a:chOff x="612" y="436"/>
              <a:chExt cx="4461" cy="594"/>
            </a:xfrm>
          </p:grpSpPr>
          <p:sp>
            <p:nvSpPr>
              <p:cNvPr id="25615" name="Text Box 10"/>
              <p:cNvSpPr txBox="1">
                <a:spLocks noChangeArrowheads="1"/>
              </p:cNvSpPr>
              <p:nvPr/>
            </p:nvSpPr>
            <p:spPr bwMode="auto">
              <a:xfrm>
                <a:off x="612" y="436"/>
                <a:ext cx="4461" cy="5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457200" indent="-4572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kumimoji="1" lang="en-US" altLang="zh-CN" sz="2800">
                    <a:latin typeface="Times New Roman" pitchFamily="18" charset="0"/>
                    <a:ea typeface="楷体_GB2312" pitchFamily="49" charset="-122"/>
                  </a:rPr>
                  <a:t>12. </a:t>
                </a:r>
                <a:r>
                  <a:rPr kumimoji="1" lang="zh-CN" altLang="en-US" sz="2800">
                    <a:latin typeface="Times New Roman" pitchFamily="18" charset="0"/>
                    <a:ea typeface="楷体_GB2312" pitchFamily="49" charset="-122"/>
                  </a:rPr>
                  <a:t>设                                      为从正态总体</a:t>
                </a:r>
              </a:p>
              <a:p>
                <a:pPr eaLnBrk="1" hangingPunct="1"/>
                <a:r>
                  <a:rPr kumimoji="1" lang="zh-CN" altLang="en-US" sz="2800" i="1">
                    <a:latin typeface="Times New Roman" pitchFamily="18" charset="0"/>
                    <a:ea typeface="楷体_GB2312" pitchFamily="49" charset="-122"/>
                  </a:rPr>
                  <a:t>      </a:t>
                </a:r>
                <a:r>
                  <a:rPr kumimoji="1" lang="en-US" altLang="zh-CN" sz="2800" i="1">
                    <a:latin typeface="Times New Roman" pitchFamily="18" charset="0"/>
                    <a:ea typeface="楷体_GB2312" pitchFamily="49" charset="-122"/>
                  </a:rPr>
                  <a:t>X ~ N </a:t>
                </a:r>
                <a:r>
                  <a:rPr kumimoji="1" lang="en-US" altLang="zh-CN" sz="2800">
                    <a:latin typeface="Times New Roman" pitchFamily="18" charset="0"/>
                    <a:ea typeface="楷体_GB2312" pitchFamily="49" charset="-122"/>
                  </a:rPr>
                  <a:t>( </a:t>
                </a:r>
                <a:r>
                  <a:rPr kumimoji="1" lang="en-US" altLang="zh-CN" sz="2800" i="1">
                    <a:latin typeface="Times New Roman" pitchFamily="18" charset="0"/>
                    <a:ea typeface="楷体_GB2312" pitchFamily="49" charset="-122"/>
                    <a:sym typeface="Symbol" pitchFamily="18" charset="2"/>
                  </a:rPr>
                  <a:t> </a:t>
                </a:r>
                <a:r>
                  <a:rPr kumimoji="1" lang="en-US" altLang="zh-CN" sz="2800">
                    <a:latin typeface="Times New Roman" pitchFamily="18" charset="0"/>
                    <a:ea typeface="楷体_GB2312" pitchFamily="49" charset="-122"/>
                    <a:sym typeface="Symbol" pitchFamily="18" charset="2"/>
                  </a:rPr>
                  <a:t>, </a:t>
                </a:r>
                <a:r>
                  <a:rPr kumimoji="1" lang="en-US" altLang="zh-CN" sz="2800" i="1">
                    <a:latin typeface="Times New Roman" pitchFamily="18" charset="0"/>
                    <a:ea typeface="楷体_GB2312" pitchFamily="49" charset="-122"/>
                    <a:sym typeface="Symbol" pitchFamily="18" charset="2"/>
                  </a:rPr>
                  <a:t> </a:t>
                </a:r>
                <a:r>
                  <a:rPr kumimoji="1" lang="en-US" altLang="zh-CN" sz="2800" baseline="30000">
                    <a:latin typeface="Times New Roman" pitchFamily="18" charset="0"/>
                    <a:ea typeface="楷体_GB2312" pitchFamily="49" charset="-122"/>
                    <a:sym typeface="Symbol" pitchFamily="18" charset="2"/>
                  </a:rPr>
                  <a:t>2</a:t>
                </a:r>
                <a:r>
                  <a:rPr kumimoji="1" lang="en-US" altLang="zh-CN" sz="2800">
                    <a:latin typeface="Times New Roman" pitchFamily="18" charset="0"/>
                    <a:ea typeface="楷体_GB2312" pitchFamily="49" charset="-122"/>
                  </a:rPr>
                  <a:t>) </a:t>
                </a:r>
                <a:r>
                  <a:rPr kumimoji="1" lang="zh-CN" altLang="en-US" sz="2800">
                    <a:latin typeface="Times New Roman" pitchFamily="18" charset="0"/>
                    <a:ea typeface="楷体_GB2312" pitchFamily="49" charset="-122"/>
                  </a:rPr>
                  <a:t>中抽取的简单随机样本，</a:t>
                </a:r>
                <a:r>
                  <a:rPr kumimoji="1" lang="zh-CN" altLang="en-US" sz="3600">
                    <a:latin typeface="Times New Roman" pitchFamily="18" charset="0"/>
                    <a:ea typeface="楷体_GB2312" pitchFamily="49" charset="-122"/>
                  </a:rPr>
                  <a:t>  </a:t>
                </a:r>
              </a:p>
            </p:txBody>
          </p:sp>
          <p:graphicFrame>
            <p:nvGraphicFramePr>
              <p:cNvPr id="25616" name="Object 11"/>
              <p:cNvGraphicFramePr>
                <a:graphicFrameLocks noChangeAspect="1"/>
              </p:cNvGraphicFramePr>
              <p:nvPr/>
            </p:nvGraphicFramePr>
            <p:xfrm>
              <a:off x="1292" y="482"/>
              <a:ext cx="2041" cy="2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754" name="Equation" r:id="rId7" imgW="3438450" imgH="438060" progId="Equation.3">
                      <p:embed/>
                    </p:oleObj>
                  </mc:Choice>
                  <mc:Fallback>
                    <p:oleObj name="Equation" r:id="rId7" imgW="3438450" imgH="43806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92" y="482"/>
                            <a:ext cx="2041" cy="2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331913" y="3285283"/>
            <a:ext cx="2663826" cy="578918"/>
            <a:chOff x="1152" y="220"/>
            <a:chExt cx="1678" cy="404"/>
          </a:xfrm>
        </p:grpSpPr>
        <p:sp>
          <p:nvSpPr>
            <p:cNvPr id="25607" name="Text Box 15"/>
            <p:cNvSpPr txBox="1">
              <a:spLocks noChangeArrowheads="1"/>
            </p:cNvSpPr>
            <p:nvPr/>
          </p:nvSpPr>
          <p:spPr bwMode="auto">
            <a:xfrm>
              <a:off x="1152" y="220"/>
              <a:ext cx="4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sz="3600">
                  <a:latin typeface="Times New Roman" pitchFamily="18" charset="0"/>
                  <a:ea typeface="黑体" pitchFamily="2" charset="-122"/>
                </a:rPr>
                <a:t>令</a:t>
              </a:r>
            </a:p>
          </p:txBody>
        </p:sp>
        <p:graphicFrame>
          <p:nvGraphicFramePr>
            <p:cNvPr id="25608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68452678"/>
                </p:ext>
              </p:extLst>
            </p:nvPr>
          </p:nvGraphicFramePr>
          <p:xfrm>
            <a:off x="1581" y="266"/>
            <a:ext cx="1249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55" name="Equation" r:id="rId9" imgW="888840" imgH="228600" progId="Equation.DSMT4">
                    <p:embed/>
                  </p:oleObj>
                </mc:Choice>
                <mc:Fallback>
                  <p:oleObj name="Equation" r:id="rId9" imgW="888840" imgH="2286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1" y="266"/>
                          <a:ext cx="1249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1809" name="Text Box 17"/>
          <p:cNvSpPr txBox="1">
            <a:spLocks noChangeArrowheads="1"/>
          </p:cNvSpPr>
          <p:nvPr/>
        </p:nvSpPr>
        <p:spPr bwMode="auto">
          <a:xfrm>
            <a:off x="4140200" y="3285282"/>
            <a:ext cx="3838575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400" dirty="0">
                <a:latin typeface="Times New Roman" pitchFamily="18" charset="0"/>
                <a:ea typeface="楷体_GB2312" pitchFamily="49" charset="-122"/>
              </a:rPr>
              <a:t>则 </a:t>
            </a:r>
            <a:r>
              <a:rPr kumimoji="1" lang="en-US" altLang="zh-CN" sz="3400" i="1" dirty="0" err="1">
                <a:latin typeface="Times New Roman" pitchFamily="18" charset="0"/>
                <a:ea typeface="楷体_GB2312" pitchFamily="49" charset="-122"/>
              </a:rPr>
              <a:t>Z</a:t>
            </a:r>
            <a:r>
              <a:rPr kumimoji="1" lang="en-US" altLang="zh-CN" sz="3400" i="1" baseline="-25000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3400" i="1" dirty="0">
                <a:latin typeface="Times New Roman" pitchFamily="18" charset="0"/>
                <a:ea typeface="楷体_GB2312" pitchFamily="49" charset="-122"/>
              </a:rPr>
              <a:t>~ N </a:t>
            </a:r>
            <a:r>
              <a:rPr kumimoji="1" lang="en-US" altLang="zh-CN" sz="3400" dirty="0">
                <a:latin typeface="Times New Roman" pitchFamily="18" charset="0"/>
                <a:ea typeface="楷体_GB2312" pitchFamily="49" charset="-122"/>
              </a:rPr>
              <a:t>( 2</a:t>
            </a:r>
            <a:r>
              <a:rPr kumimoji="1" lang="en-US" altLang="zh-CN" sz="34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 </a:t>
            </a:r>
            <a:r>
              <a:rPr kumimoji="1" lang="en-US" altLang="zh-CN" sz="34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, 2</a:t>
            </a:r>
            <a:r>
              <a:rPr kumimoji="1" lang="en-US" altLang="zh-CN" sz="34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 </a:t>
            </a:r>
            <a:r>
              <a:rPr kumimoji="1" lang="en-US" altLang="zh-CN" sz="3400" baseline="300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</a:t>
            </a:r>
            <a:r>
              <a:rPr kumimoji="1" lang="en-US" altLang="zh-CN" sz="3400" dirty="0">
                <a:latin typeface="Times New Roman" pitchFamily="18" charset="0"/>
                <a:ea typeface="楷体_GB2312" pitchFamily="49" charset="-122"/>
              </a:rPr>
              <a:t>) </a:t>
            </a:r>
          </a:p>
        </p:txBody>
      </p:sp>
      <p:graphicFrame>
        <p:nvGraphicFramePr>
          <p:cNvPr id="2253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976251"/>
              </p:ext>
            </p:extLst>
          </p:nvPr>
        </p:nvGraphicFramePr>
        <p:xfrm>
          <a:off x="1763688" y="4221510"/>
          <a:ext cx="5801674" cy="1048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6" name="Equation" r:id="rId11" imgW="2387520" imgH="431640" progId="Equation.DSMT4">
                  <p:embed/>
                </p:oleObj>
              </mc:Choice>
              <mc:Fallback>
                <p:oleObj name="Equation" r:id="rId11" imgW="2387520" imgH="43164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4221510"/>
                        <a:ext cx="5801674" cy="10488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09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908175" y="44624"/>
            <a:ext cx="3859213" cy="1265238"/>
            <a:chOff x="768" y="1397"/>
            <a:chExt cx="2431" cy="797"/>
          </a:xfrm>
        </p:grpSpPr>
        <p:sp>
          <p:nvSpPr>
            <p:cNvPr id="26634" name="Text Box 3"/>
            <p:cNvSpPr txBox="1">
              <a:spLocks noChangeArrowheads="1"/>
            </p:cNvSpPr>
            <p:nvPr/>
          </p:nvSpPr>
          <p:spPr bwMode="auto">
            <a:xfrm>
              <a:off x="768" y="1612"/>
              <a:ext cx="4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sz="3600">
                  <a:latin typeface="Times New Roman" pitchFamily="18" charset="0"/>
                  <a:ea typeface="黑体" pitchFamily="2" charset="-122"/>
                </a:rPr>
                <a:t>则</a:t>
              </a:r>
            </a:p>
          </p:txBody>
        </p:sp>
        <p:graphicFrame>
          <p:nvGraphicFramePr>
            <p:cNvPr id="2663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56019857"/>
                </p:ext>
              </p:extLst>
            </p:nvPr>
          </p:nvGraphicFramePr>
          <p:xfrm>
            <a:off x="1301" y="1397"/>
            <a:ext cx="1898" cy="7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71" name="Equation" r:id="rId3" imgW="1028520" imgH="431640" progId="Equation.DSMT4">
                    <p:embed/>
                  </p:oleObj>
                </mc:Choice>
                <mc:Fallback>
                  <p:oleObj name="Equation" r:id="rId3" imgW="1028520" imgH="43164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1" y="1397"/>
                          <a:ext cx="1898" cy="7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48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3090813"/>
              </p:ext>
            </p:extLst>
          </p:nvPr>
        </p:nvGraphicFramePr>
        <p:xfrm>
          <a:off x="1044575" y="1860723"/>
          <a:ext cx="7781749" cy="1202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72" name="Equation" r:id="rId5" imgW="2958840" imgH="457200" progId="Equation.DSMT4">
                  <p:embed/>
                </p:oleObj>
              </mc:Choice>
              <mc:Fallback>
                <p:oleObj name="Equation" r:id="rId5" imgW="295884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1860723"/>
                        <a:ext cx="7781749" cy="12024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45160"/>
              </p:ext>
            </p:extLst>
          </p:nvPr>
        </p:nvGraphicFramePr>
        <p:xfrm>
          <a:off x="2495550" y="3722860"/>
          <a:ext cx="2587752" cy="682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73" name="Equation" r:id="rId7" imgW="914400" imgH="241200" progId="Equation.DSMT4">
                  <p:embed/>
                </p:oleObj>
              </mc:Choice>
              <mc:Fallback>
                <p:oleObj name="Equation" r:id="rId7" imgW="914400" imgH="24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3722860"/>
                        <a:ext cx="2587752" cy="6825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908175" y="4792836"/>
            <a:ext cx="4837113" cy="731837"/>
            <a:chOff x="820" y="3716"/>
            <a:chExt cx="3047" cy="461"/>
          </a:xfrm>
        </p:grpSpPr>
        <p:sp>
          <p:nvSpPr>
            <p:cNvPr id="26632" name="Text Box 8"/>
            <p:cNvSpPr txBox="1">
              <a:spLocks noChangeArrowheads="1"/>
            </p:cNvSpPr>
            <p:nvPr/>
          </p:nvSpPr>
          <p:spPr bwMode="auto">
            <a:xfrm>
              <a:off x="820" y="3762"/>
              <a:ext cx="6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sz="3600">
                  <a:latin typeface="Times New Roman" pitchFamily="18" charset="0"/>
                  <a:ea typeface="黑体" pitchFamily="2" charset="-122"/>
                </a:rPr>
                <a:t>所以</a:t>
              </a:r>
            </a:p>
          </p:txBody>
        </p:sp>
        <p:graphicFrame>
          <p:nvGraphicFramePr>
            <p:cNvPr id="26633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36121272"/>
                </p:ext>
              </p:extLst>
            </p:nvPr>
          </p:nvGraphicFramePr>
          <p:xfrm>
            <a:off x="1615" y="3716"/>
            <a:ext cx="2252" cy="4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74" name="Equation" r:id="rId9" imgW="1117440" imgH="228600" progId="Equation.DSMT4">
                    <p:embed/>
                  </p:oleObj>
                </mc:Choice>
                <mc:Fallback>
                  <p:oleObj name="Equation" r:id="rId9" imgW="1117440" imgH="2286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5" y="3716"/>
                          <a:ext cx="2252" cy="4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488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2520620"/>
              </p:ext>
            </p:extLst>
          </p:nvPr>
        </p:nvGraphicFramePr>
        <p:xfrm>
          <a:off x="5761038" y="3713335"/>
          <a:ext cx="26606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75" name="公式" r:id="rId11" imgW="857250" imgH="209460" progId="Equation.3">
                  <p:embed/>
                </p:oleObj>
              </mc:Choice>
              <mc:Fallback>
                <p:oleObj name="公式" r:id="rId11" imgW="857250" imgH="20946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1038" y="3713335"/>
                        <a:ext cx="2660650" cy="75565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4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4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9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287060"/>
              </p:ext>
            </p:extLst>
          </p:nvPr>
        </p:nvGraphicFramePr>
        <p:xfrm>
          <a:off x="466725" y="49934"/>
          <a:ext cx="7705725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8" name="Equation" r:id="rId4" imgW="3619500" imgH="685800" progId="Equation.DSMT4">
                  <p:embed/>
                </p:oleObj>
              </mc:Choice>
              <mc:Fallback>
                <p:oleObj name="Equation" r:id="rId4" imgW="3619500" imgH="685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49934"/>
                        <a:ext cx="7705725" cy="145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2862177"/>
              </p:ext>
            </p:extLst>
          </p:nvPr>
        </p:nvGraphicFramePr>
        <p:xfrm>
          <a:off x="655493" y="1579862"/>
          <a:ext cx="7394864" cy="4801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9" name="Equation" r:id="rId6" imgW="3403440" imgH="2209680" progId="Equation.DSMT4">
                  <p:embed/>
                </p:oleObj>
              </mc:Choice>
              <mc:Fallback>
                <p:oleObj name="Equation" r:id="rId6" imgW="3403440" imgH="22096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493" y="1579862"/>
                        <a:ext cx="7394864" cy="48014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2764559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9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9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539750" y="116632"/>
            <a:ext cx="7848600" cy="555625"/>
            <a:chOff x="612" y="300"/>
            <a:chExt cx="4944" cy="350"/>
          </a:xfrm>
        </p:grpSpPr>
        <p:sp>
          <p:nvSpPr>
            <p:cNvPr id="4105" name="Text Box 7"/>
            <p:cNvSpPr txBox="1">
              <a:spLocks noChangeArrowheads="1"/>
            </p:cNvSpPr>
            <p:nvPr/>
          </p:nvSpPr>
          <p:spPr bwMode="auto">
            <a:xfrm>
              <a:off x="612" y="300"/>
              <a:ext cx="49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</a:rPr>
                <a:t>1.</a:t>
              </a:r>
              <a:r>
                <a:rPr kumimoji="1" lang="zh-CN" altLang="en-US" sz="2800">
                  <a:latin typeface="Times New Roman" pitchFamily="18" charset="0"/>
                </a:rPr>
                <a:t>设 　　　　为来自总体                        的样本，　　　</a:t>
              </a:r>
            </a:p>
          </p:txBody>
        </p:sp>
        <p:graphicFrame>
          <p:nvGraphicFramePr>
            <p:cNvPr id="4106" name="Object 8"/>
            <p:cNvGraphicFramePr>
              <a:graphicFrameLocks noChangeAspect="1"/>
            </p:cNvGraphicFramePr>
            <p:nvPr/>
          </p:nvGraphicFramePr>
          <p:xfrm>
            <a:off x="1066" y="300"/>
            <a:ext cx="991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97" name="公式" r:id="rId3" imgW="647700" imgH="228600" progId="Equation.3">
                    <p:embed/>
                  </p:oleObj>
                </mc:Choice>
                <mc:Fallback>
                  <p:oleObj name="公式" r:id="rId3" imgW="647700" imgH="2286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300"/>
                          <a:ext cx="991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7" name="Object 9"/>
            <p:cNvGraphicFramePr>
              <a:graphicFrameLocks noChangeAspect="1"/>
            </p:cNvGraphicFramePr>
            <p:nvPr/>
          </p:nvGraphicFramePr>
          <p:xfrm>
            <a:off x="3107" y="300"/>
            <a:ext cx="1327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98" name="公式" r:id="rId5" imgW="952087" imgH="228501" progId="Equation.3">
                    <p:embed/>
                  </p:oleObj>
                </mc:Choice>
                <mc:Fallback>
                  <p:oleObj name="公式" r:id="rId5" imgW="952087" imgH="228501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300"/>
                          <a:ext cx="1327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077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2459931"/>
              </p:ext>
            </p:extLst>
          </p:nvPr>
        </p:nvGraphicFramePr>
        <p:xfrm>
          <a:off x="900113" y="745282"/>
          <a:ext cx="6067425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9" name="公式" r:id="rId7" imgW="2540000" imgH="482600" progId="Equation.3">
                  <p:embed/>
                </p:oleObj>
              </mc:Choice>
              <mc:Fallback>
                <p:oleObj name="公式" r:id="rId7" imgW="2540000" imgH="482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745282"/>
                        <a:ext cx="6067425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97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5338224"/>
              </p:ext>
            </p:extLst>
          </p:nvPr>
        </p:nvGraphicFramePr>
        <p:xfrm>
          <a:off x="1008063" y="2904282"/>
          <a:ext cx="3744912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0" name="公式" r:id="rId9" imgW="1459866" imgH="431613" progId="Equation.3">
                  <p:embed/>
                </p:oleObj>
              </mc:Choice>
              <mc:Fallback>
                <p:oleObj name="公式" r:id="rId9" imgW="1459866" imgH="431613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2904282"/>
                        <a:ext cx="3744912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99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315987"/>
              </p:ext>
            </p:extLst>
          </p:nvPr>
        </p:nvGraphicFramePr>
        <p:xfrm>
          <a:off x="4856163" y="2761407"/>
          <a:ext cx="3103562" cy="124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" name="Equation" r:id="rId11" imgW="1206500" imgH="482600" progId="Equation.DSMT4">
                  <p:embed/>
                </p:oleObj>
              </mc:Choice>
              <mc:Fallback>
                <p:oleObj name="Equation" r:id="rId11" imgW="1206500" imgH="4826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6163" y="2761407"/>
                        <a:ext cx="3103562" cy="1249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801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7403339"/>
              </p:ext>
            </p:extLst>
          </p:nvPr>
        </p:nvGraphicFramePr>
        <p:xfrm>
          <a:off x="2951163" y="4272707"/>
          <a:ext cx="402272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" name="Equation" r:id="rId13" imgW="2095470" imgH="704940" progId="Equation.3">
                  <p:embed/>
                </p:oleObj>
              </mc:Choice>
              <mc:Fallback>
                <p:oleObj name="Equation" r:id="rId13" imgW="2095470" imgH="70494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163" y="4272707"/>
                        <a:ext cx="4022725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803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7953410"/>
              </p:ext>
            </p:extLst>
          </p:nvPr>
        </p:nvGraphicFramePr>
        <p:xfrm>
          <a:off x="1150938" y="2185144"/>
          <a:ext cx="496887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" name="Equation" r:id="rId15" imgW="3352860" imgH="276315" progId="Equation.3">
                  <p:embed/>
                </p:oleObj>
              </mc:Choice>
              <mc:Fallback>
                <p:oleObj name="Equation" r:id="rId15" imgW="3352860" imgH="276315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2185144"/>
                        <a:ext cx="4968875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60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60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0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0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0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0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0" name="Text Box 4"/>
          <p:cNvSpPr txBox="1">
            <a:spLocks noChangeArrowheads="1"/>
          </p:cNvSpPr>
          <p:nvPr/>
        </p:nvSpPr>
        <p:spPr bwMode="auto">
          <a:xfrm>
            <a:off x="971550" y="99665"/>
            <a:ext cx="6264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</a:rPr>
              <a:t>(2) </a:t>
            </a:r>
            <a:r>
              <a:rPr kumimoji="1" lang="zh-CN" altLang="en-US" sz="2800">
                <a:latin typeface="Times New Roman" pitchFamily="18" charset="0"/>
              </a:rPr>
              <a:t>问下列随机变量中哪些是统计量</a:t>
            </a:r>
          </a:p>
        </p:txBody>
      </p:sp>
      <p:graphicFrame>
        <p:nvGraphicFramePr>
          <p:cNvPr id="1679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676156"/>
              </p:ext>
            </p:extLst>
          </p:nvPr>
        </p:nvGraphicFramePr>
        <p:xfrm>
          <a:off x="1754188" y="1682402"/>
          <a:ext cx="238125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5" name="Equation" r:id="rId4" imgW="939800" imgH="228600" progId="Equation.DSMT4">
                  <p:embed/>
                </p:oleObj>
              </mc:Choice>
              <mc:Fallback>
                <p:oleObj name="Equation" r:id="rId4" imgW="9398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4188" y="1682402"/>
                        <a:ext cx="2381250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556287"/>
              </p:ext>
            </p:extLst>
          </p:nvPr>
        </p:nvGraphicFramePr>
        <p:xfrm>
          <a:off x="1835150" y="4419252"/>
          <a:ext cx="1963738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6" name="公式" r:id="rId6" imgW="895320" imgH="428625" progId="Equation.3">
                  <p:embed/>
                </p:oleObj>
              </mc:Choice>
              <mc:Fallback>
                <p:oleObj name="公式" r:id="rId6" imgW="895320" imgH="42862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419252"/>
                        <a:ext cx="1963738" cy="116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3819068"/>
              </p:ext>
            </p:extLst>
          </p:nvPr>
        </p:nvGraphicFramePr>
        <p:xfrm>
          <a:off x="1763713" y="602902"/>
          <a:ext cx="237490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7" name="公式" r:id="rId8" imgW="1016000" imgH="431800" progId="Equation.3">
                  <p:embed/>
                </p:oleObj>
              </mc:Choice>
              <mc:Fallback>
                <p:oleObj name="公式" r:id="rId8" imgW="10160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602902"/>
                        <a:ext cx="2374900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5" name="AutoShape 9"/>
          <p:cNvSpPr>
            <a:spLocks noChangeArrowheads="1"/>
          </p:cNvSpPr>
          <p:nvPr/>
        </p:nvSpPr>
        <p:spPr bwMode="auto">
          <a:xfrm>
            <a:off x="4284663" y="890240"/>
            <a:ext cx="431800" cy="4318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7946" name="AutoShape 10"/>
          <p:cNvSpPr>
            <a:spLocks noChangeArrowheads="1"/>
          </p:cNvSpPr>
          <p:nvPr/>
        </p:nvSpPr>
        <p:spPr bwMode="auto">
          <a:xfrm>
            <a:off x="4500563" y="2325340"/>
            <a:ext cx="431800" cy="4318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7947" name="AutoShape 11"/>
          <p:cNvSpPr>
            <a:spLocks noChangeArrowheads="1"/>
          </p:cNvSpPr>
          <p:nvPr/>
        </p:nvSpPr>
        <p:spPr bwMode="auto">
          <a:xfrm>
            <a:off x="5940425" y="2934940"/>
            <a:ext cx="431800" cy="4318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6658418"/>
              </p:ext>
            </p:extLst>
          </p:nvPr>
        </p:nvGraphicFramePr>
        <p:xfrm>
          <a:off x="1722438" y="2331690"/>
          <a:ext cx="238125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8" name="Equation" r:id="rId10" imgW="939800" imgH="228600" progId="Equation.DSMT4">
                  <p:embed/>
                </p:oleObj>
              </mc:Choice>
              <mc:Fallback>
                <p:oleObj name="Equation" r:id="rId10" imgW="939800" imgH="2286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2438" y="2331690"/>
                        <a:ext cx="2381250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2361678"/>
              </p:ext>
            </p:extLst>
          </p:nvPr>
        </p:nvGraphicFramePr>
        <p:xfrm>
          <a:off x="1724025" y="2903190"/>
          <a:ext cx="421640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9" name="Equation" r:id="rId12" imgW="1663700" imgH="228600" progId="Equation.DSMT4">
                  <p:embed/>
                </p:oleObj>
              </mc:Choice>
              <mc:Fallback>
                <p:oleObj name="Equation" r:id="rId12" imgW="1663700" imgH="2286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025" y="2903190"/>
                        <a:ext cx="4216400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858561"/>
              </p:ext>
            </p:extLst>
          </p:nvPr>
        </p:nvGraphicFramePr>
        <p:xfrm>
          <a:off x="1763713" y="3492152"/>
          <a:ext cx="2157412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0" name="Equation" r:id="rId14" imgW="850531" imgH="393529" progId="Equation.DSMT4">
                  <p:embed/>
                </p:oleObj>
              </mc:Choice>
              <mc:Fallback>
                <p:oleObj name="Equation" r:id="rId14" imgW="850531" imgH="393529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492152"/>
                        <a:ext cx="2157412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7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6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6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6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6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6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0" grpId="0"/>
      <p:bldP spid="167945" grpId="0" animBg="1"/>
      <p:bldP spid="167946" grpId="0" animBg="1"/>
      <p:bldP spid="1679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7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7073148"/>
              </p:ext>
            </p:extLst>
          </p:nvPr>
        </p:nvGraphicFramePr>
        <p:xfrm>
          <a:off x="5038725" y="2150095"/>
          <a:ext cx="173037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1" name="Equation" r:id="rId3" imgW="634725" imgH="203112" progId="Equation.DSMT4">
                  <p:embed/>
                </p:oleObj>
              </mc:Choice>
              <mc:Fallback>
                <p:oleObj name="Equation" r:id="rId3" imgW="634725" imgH="203112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8725" y="2150095"/>
                        <a:ext cx="173037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56" name="Rectangle 12"/>
          <p:cNvSpPr>
            <a:spLocks noChangeArrowheads="1"/>
          </p:cNvSpPr>
          <p:nvPr/>
        </p:nvSpPr>
        <p:spPr bwMode="auto">
          <a:xfrm>
            <a:off x="395288" y="2046908"/>
            <a:ext cx="45688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667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itchFamily="18" charset="0"/>
                <a:cs typeface="Times New Roman" pitchFamily="18" charset="0"/>
              </a:rPr>
              <a:t>解</a:t>
            </a:r>
            <a:r>
              <a:rPr lang="en-US" altLang="zh-CN" sz="320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zh-CN" altLang="en-US" sz="3200">
                <a:latin typeface="Times New Roman" pitchFamily="18" charset="0"/>
                <a:cs typeface="Times New Roman" pitchFamily="18" charset="0"/>
              </a:rPr>
              <a:t>由</a:t>
            </a:r>
            <a:r>
              <a:rPr lang="en-US" altLang="zh-CN" sz="32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200">
                <a:latin typeface="Times New Roman" pitchFamily="18" charset="0"/>
                <a:cs typeface="Times New Roman" pitchFamily="18" charset="0"/>
              </a:rPr>
              <a:t>~ </a:t>
            </a:r>
            <a:r>
              <a:rPr lang="en-US" altLang="zh-CN" sz="3200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32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i="1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320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3200">
                <a:latin typeface="Times New Roman" pitchFamily="18" charset="0"/>
                <a:cs typeface="Times New Roman" pitchFamily="18" charset="0"/>
              </a:rPr>
              <a:t>知</a:t>
            </a:r>
            <a:r>
              <a:rPr lang="en-US" altLang="zh-CN" sz="3200" i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32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i="1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sz="3200">
                <a:latin typeface="Times New Roman" pitchFamily="18" charset="0"/>
                <a:cs typeface="Times New Roman" pitchFamily="18" charset="0"/>
              </a:rPr>
              <a:t>)= </a:t>
            </a:r>
            <a:r>
              <a:rPr lang="en-US" altLang="zh-CN" sz="3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r>
              <a:rPr lang="en-US" altLang="zh-CN" sz="3200" i="1">
                <a:latin typeface="Times New Roman" pitchFamily="18" charset="0"/>
                <a:cs typeface="Times New Roman" pitchFamily="18" charset="0"/>
              </a:rPr>
              <a:t>,</a:t>
            </a:r>
            <a:endParaRPr lang="en-US" altLang="zh-CN" sz="2400">
              <a:latin typeface="Arial" charset="0"/>
            </a:endParaRP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684213" y="-99392"/>
            <a:ext cx="7705725" cy="1973262"/>
            <a:chOff x="748" y="262"/>
            <a:chExt cx="4854" cy="1243"/>
          </a:xfrm>
        </p:grpSpPr>
        <p:graphicFrame>
          <p:nvGraphicFramePr>
            <p:cNvPr id="6156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09058607"/>
                </p:ext>
              </p:extLst>
            </p:nvPr>
          </p:nvGraphicFramePr>
          <p:xfrm>
            <a:off x="954" y="1164"/>
            <a:ext cx="1643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22" name="Equation" r:id="rId5" imgW="1079280" imgH="215640" progId="Equation.DSMT4">
                    <p:embed/>
                  </p:oleObj>
                </mc:Choice>
                <mc:Fallback>
                  <p:oleObj name="Equation" r:id="rId5" imgW="1079280" imgH="21564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4" y="1164"/>
                          <a:ext cx="1643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7" name="Rectangle 9"/>
            <p:cNvSpPr>
              <a:spLocks noChangeArrowheads="1"/>
            </p:cNvSpPr>
            <p:nvPr/>
          </p:nvSpPr>
          <p:spPr bwMode="auto">
            <a:xfrm>
              <a:off x="748" y="262"/>
              <a:ext cx="4854" cy="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3200">
                  <a:latin typeface="Times New Roman" pitchFamily="18" charset="0"/>
                  <a:cs typeface="Times New Roman" pitchFamily="18" charset="0"/>
                </a:rPr>
                <a:t>2. </a:t>
              </a:r>
              <a:r>
                <a:rPr lang="zh-CN" altLang="en-US" sz="3200">
                  <a:latin typeface="Times New Roman" pitchFamily="18" charset="0"/>
                  <a:cs typeface="Times New Roman" pitchFamily="18" charset="0"/>
                </a:rPr>
                <a:t>设</a:t>
              </a:r>
              <a:r>
                <a:rPr lang="en-US" altLang="zh-CN" sz="3200" i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3200" baseline="-3000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320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altLang="zh-CN" sz="3200" i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3200" baseline="-3000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3200">
                  <a:latin typeface="Times New Roman" pitchFamily="18" charset="0"/>
                  <a:cs typeface="Times New Roman" pitchFamily="18" charset="0"/>
                </a:rPr>
                <a:t>,…, </a:t>
              </a:r>
              <a:r>
                <a:rPr lang="en-US" altLang="zh-CN" sz="3200" i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3200" i="1" baseline="-3000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zh-CN" altLang="en-US" sz="3200">
                  <a:latin typeface="Times New Roman" pitchFamily="18" charset="0"/>
                  <a:cs typeface="Times New Roman" pitchFamily="18" charset="0"/>
                </a:rPr>
                <a:t>是来自泊松分布</a:t>
              </a:r>
              <a:r>
                <a:rPr lang="en-US" altLang="zh-CN" sz="3200" i="1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zh-CN" sz="320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sz="3200" i="1">
                  <a:latin typeface="Times New Roman" pitchFamily="18" charset="0"/>
                  <a:cs typeface="Times New Roman" pitchFamily="18" charset="0"/>
                </a:rPr>
                <a:t>λ</a:t>
              </a:r>
              <a:r>
                <a:rPr lang="en-US" altLang="zh-CN" sz="3200"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zh-CN" altLang="en-US" sz="3200">
                  <a:latin typeface="Times New Roman" pitchFamily="18" charset="0"/>
                  <a:cs typeface="Times New Roman" pitchFamily="18" charset="0"/>
                </a:rPr>
                <a:t>的样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zh-CN" altLang="en-US" sz="3200">
                  <a:latin typeface="Times New Roman" pitchFamily="18" charset="0"/>
                  <a:cs typeface="Times New Roman" pitchFamily="18" charset="0"/>
                </a:rPr>
                <a:t>本，      </a:t>
              </a:r>
              <a:r>
                <a:rPr lang="zh-CN" altLang="en-US" sz="3200"/>
                <a:t>分别为样本均值和样本方差，求</a:t>
              </a:r>
              <a:endParaRPr lang="zh-CN" altLang="en-US" sz="3200">
                <a:latin typeface="Arial" charset="0"/>
              </a:endParaRPr>
            </a:p>
          </p:txBody>
        </p:sp>
        <p:graphicFrame>
          <p:nvGraphicFramePr>
            <p:cNvPr id="6158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67434309"/>
                </p:ext>
              </p:extLst>
            </p:nvPr>
          </p:nvGraphicFramePr>
          <p:xfrm>
            <a:off x="1202" y="799"/>
            <a:ext cx="545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23" name="Equation" r:id="rId7" imgW="380880" imgH="241200" progId="Equation.DSMT4">
                    <p:embed/>
                  </p:oleObj>
                </mc:Choice>
                <mc:Fallback>
                  <p:oleObj name="Equation" r:id="rId7" imgW="380880" imgH="2412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799"/>
                          <a:ext cx="545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976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6114077"/>
              </p:ext>
            </p:extLst>
          </p:nvPr>
        </p:nvGraphicFramePr>
        <p:xfrm>
          <a:off x="971550" y="2626345"/>
          <a:ext cx="481965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4" name="Equation" r:id="rId9" imgW="1876500" imgH="390615" progId="Equation.DSMT4">
                  <p:embed/>
                </p:oleObj>
              </mc:Choice>
              <mc:Fallback>
                <p:oleObj name="Equation" r:id="rId9" imgW="1876500" imgH="390615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626345"/>
                        <a:ext cx="481965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6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5958667"/>
              </p:ext>
            </p:extLst>
          </p:nvPr>
        </p:nvGraphicFramePr>
        <p:xfrm>
          <a:off x="971550" y="3562970"/>
          <a:ext cx="3297238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5" name="公式" r:id="rId11" imgW="1266840" imgH="352335" progId="Equation.3">
                  <p:embed/>
                </p:oleObj>
              </mc:Choice>
              <mc:Fallback>
                <p:oleObj name="公式" r:id="rId11" imgW="1266840" imgH="352335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562970"/>
                        <a:ext cx="3297238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6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386588"/>
              </p:ext>
            </p:extLst>
          </p:nvPr>
        </p:nvGraphicFramePr>
        <p:xfrm>
          <a:off x="1043608" y="4639295"/>
          <a:ext cx="2689225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6" name="Equation" r:id="rId13" imgW="1041120" imgH="215640" progId="Equation.DSMT4">
                  <p:embed/>
                </p:oleObj>
              </mc:Choice>
              <mc:Fallback>
                <p:oleObj name="Equation" r:id="rId13" imgW="1041120" imgH="21564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4639295"/>
                        <a:ext cx="2689225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4500563" y="2102470"/>
            <a:ext cx="342900" cy="523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λ</a:t>
            </a:r>
            <a:endParaRPr lang="zh-CN" altLang="en-US" sz="2800" b="1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6443663" y="2121520"/>
            <a:ext cx="344487" cy="523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λ</a:t>
            </a:r>
            <a:endParaRPr lang="zh-CN" altLang="en-US" sz="2800" b="1"/>
          </a:p>
        </p:txBody>
      </p:sp>
      <p:sp>
        <p:nvSpPr>
          <p:cNvPr id="4" name="动作按钮: 前进或下一项 3">
            <a:hlinkClick r:id="" action="ppaction://hlinkshowjump?jump=nextslide" highlightClick="1"/>
          </p:cNvPr>
          <p:cNvSpPr/>
          <p:nvPr/>
        </p:nvSpPr>
        <p:spPr>
          <a:xfrm>
            <a:off x="5608638" y="4864720"/>
            <a:ext cx="647700" cy="36036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5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9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9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59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6" grpId="0"/>
      <p:bldP spid="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70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312291"/>
              </p:ext>
            </p:extLst>
          </p:nvPr>
        </p:nvGraphicFramePr>
        <p:xfrm>
          <a:off x="609600" y="2457177"/>
          <a:ext cx="4470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1" name="Equation" r:id="rId4" imgW="4381560" imgH="895260" progId="Equation.3">
                  <p:embed/>
                </p:oleObj>
              </mc:Choice>
              <mc:Fallback>
                <p:oleObj name="Equation" r:id="rId4" imgW="4381560" imgH="8952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457177"/>
                        <a:ext cx="44704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6328544"/>
              </p:ext>
            </p:extLst>
          </p:nvPr>
        </p:nvGraphicFramePr>
        <p:xfrm>
          <a:off x="5029200" y="2457177"/>
          <a:ext cx="37211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2" name="Equation" r:id="rId6" imgW="3629070" imgH="895260" progId="Equation.3">
                  <p:embed/>
                </p:oleObj>
              </mc:Choice>
              <mc:Fallback>
                <p:oleObj name="Equation" r:id="rId6" imgW="3629070" imgH="8952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457177"/>
                        <a:ext cx="37211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099236"/>
              </p:ext>
            </p:extLst>
          </p:nvPr>
        </p:nvGraphicFramePr>
        <p:xfrm>
          <a:off x="539750" y="3681140"/>
          <a:ext cx="2462213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3" name="Equation" r:id="rId8" imgW="943110" imgH="419190" progId="Equation.DSMT4">
                  <p:embed/>
                </p:oleObj>
              </mc:Choice>
              <mc:Fallback>
                <p:oleObj name="Equation" r:id="rId8" imgW="943110" imgH="41919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681140"/>
                        <a:ext cx="2462213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746125" y="1376090"/>
            <a:ext cx="6797675" cy="1071562"/>
            <a:chOff x="470" y="1488"/>
            <a:chExt cx="4282" cy="675"/>
          </a:xfrm>
        </p:grpSpPr>
        <p:graphicFrame>
          <p:nvGraphicFramePr>
            <p:cNvPr id="7180" name="Object 11"/>
            <p:cNvGraphicFramePr>
              <a:graphicFrameLocks noChangeAspect="1"/>
            </p:cNvGraphicFramePr>
            <p:nvPr/>
          </p:nvGraphicFramePr>
          <p:xfrm>
            <a:off x="1008" y="1488"/>
            <a:ext cx="3744" cy="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4" name="Equation" r:id="rId10" imgW="2333610" imgH="342900" progId="Equation.3">
                    <p:embed/>
                  </p:oleObj>
                </mc:Choice>
                <mc:Fallback>
                  <p:oleObj name="Equation" r:id="rId10" imgW="2333610" imgH="3429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488"/>
                          <a:ext cx="3744" cy="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1" name="Text Box 12"/>
            <p:cNvSpPr txBox="1">
              <a:spLocks noChangeArrowheads="1"/>
            </p:cNvSpPr>
            <p:nvPr/>
          </p:nvSpPr>
          <p:spPr bwMode="auto">
            <a:xfrm>
              <a:off x="470" y="1651"/>
              <a:ext cx="63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sz="3200" b="1">
                  <a:latin typeface="Times New Roman" pitchFamily="18" charset="0"/>
                  <a:ea typeface="楷体_GB2312" pitchFamily="49" charset="-122"/>
                </a:rPr>
                <a:t>推导</a:t>
              </a:r>
            </a:p>
          </p:txBody>
        </p:sp>
      </p:grpSp>
      <p:sp>
        <p:nvSpPr>
          <p:cNvPr id="7179" name="Text Box 17"/>
          <p:cNvSpPr txBox="1">
            <a:spLocks noChangeArrowheads="1"/>
          </p:cNvSpPr>
          <p:nvPr/>
        </p:nvSpPr>
        <p:spPr bwMode="auto">
          <a:xfrm>
            <a:off x="468313" y="242887"/>
            <a:ext cx="17621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1)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关系式</a:t>
            </a:r>
          </a:p>
        </p:txBody>
      </p:sp>
      <p:graphicFrame>
        <p:nvGraphicFramePr>
          <p:cNvPr id="21711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5711357"/>
              </p:ext>
            </p:extLst>
          </p:nvPr>
        </p:nvGraphicFramePr>
        <p:xfrm>
          <a:off x="2214562" y="44624"/>
          <a:ext cx="6929438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5" name="Equation" r:id="rId12" imgW="2806560" imgH="431640" progId="Equation.DSMT4">
                  <p:embed/>
                </p:oleObj>
              </mc:Choice>
              <mc:Fallback>
                <p:oleObj name="Equation" r:id="rId12" imgW="2806560" imgH="43164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2" y="44624"/>
                        <a:ext cx="6929438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7" name="Line 27"/>
          <p:cNvSpPr>
            <a:spLocks noChangeShapeType="1"/>
          </p:cNvSpPr>
          <p:nvPr/>
        </p:nvSpPr>
        <p:spPr bwMode="auto">
          <a:xfrm>
            <a:off x="0" y="137609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7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7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5" name="Text Box 3"/>
          <p:cNvSpPr txBox="1">
            <a:spLocks noChangeArrowheads="1"/>
          </p:cNvSpPr>
          <p:nvPr/>
        </p:nvSpPr>
        <p:spPr bwMode="auto">
          <a:xfrm>
            <a:off x="304800" y="1053183"/>
            <a:ext cx="13414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600" b="1">
                <a:latin typeface="Times New Roman" pitchFamily="18" charset="0"/>
                <a:ea typeface="黑体" pitchFamily="2" charset="-122"/>
              </a:rPr>
              <a:t>推导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  </a:t>
            </a:r>
            <a:endParaRPr kumimoji="1" lang="zh-CN" altLang="en-US" sz="360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11188" y="44624"/>
            <a:ext cx="3241675" cy="600075"/>
            <a:chOff x="374" y="323"/>
            <a:chExt cx="2042" cy="378"/>
          </a:xfrm>
        </p:grpSpPr>
        <p:sp>
          <p:nvSpPr>
            <p:cNvPr id="8206" name="Text Box 9"/>
            <p:cNvSpPr txBox="1">
              <a:spLocks noChangeArrowheads="1"/>
            </p:cNvSpPr>
            <p:nvPr/>
          </p:nvSpPr>
          <p:spPr bwMode="auto">
            <a:xfrm>
              <a:off x="374" y="336"/>
              <a:ext cx="5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 b="1">
                  <a:latin typeface="Times New Roman" pitchFamily="18" charset="0"/>
                  <a:ea typeface="楷体_GB2312" pitchFamily="49" charset="-122"/>
                </a:rPr>
                <a:t>2</a:t>
              </a:r>
              <a:r>
                <a:rPr kumimoji="1" lang="zh-CN" altLang="en-US" sz="3200" b="1">
                  <a:latin typeface="Times New Roman" pitchFamily="18" charset="0"/>
                  <a:ea typeface="楷体_GB2312" pitchFamily="49" charset="-122"/>
                </a:rPr>
                <a:t>）</a:t>
              </a:r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61242078"/>
                </p:ext>
              </p:extLst>
            </p:nvPr>
          </p:nvGraphicFramePr>
          <p:xfrm>
            <a:off x="919" y="323"/>
            <a:ext cx="1497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14" name="Equation" r:id="rId4" imgW="933390" imgH="219165" progId="Equation.DSMT4">
                    <p:embed/>
                  </p:oleObj>
                </mc:Choice>
                <mc:Fallback>
                  <p:oleObj name="Equation" r:id="rId4" imgW="933390" imgH="219165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9" y="323"/>
                          <a:ext cx="1497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197" name="Line 25"/>
          <p:cNvSpPr>
            <a:spLocks noChangeShapeType="1"/>
          </p:cNvSpPr>
          <p:nvPr/>
        </p:nvSpPr>
        <p:spPr bwMode="auto">
          <a:xfrm>
            <a:off x="0" y="98015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161006"/>
              </p:ext>
            </p:extLst>
          </p:nvPr>
        </p:nvGraphicFramePr>
        <p:xfrm>
          <a:off x="1619250" y="908720"/>
          <a:ext cx="4003675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5" name="Equation" r:id="rId6" imgW="1816100" imgH="457200" progId="Equation.DSMT4">
                  <p:embed/>
                </p:oleObj>
              </mc:Choice>
              <mc:Fallback>
                <p:oleObj name="Equation" r:id="rId6" imgW="1816100" imgH="457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908720"/>
                        <a:ext cx="4003675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479505"/>
              </p:ext>
            </p:extLst>
          </p:nvPr>
        </p:nvGraphicFramePr>
        <p:xfrm>
          <a:off x="5934075" y="980158"/>
          <a:ext cx="2144713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6" name="Equation" r:id="rId8" imgW="1066337" imgH="393529" progId="Equation.DSMT4">
                  <p:embed/>
                </p:oleObj>
              </mc:Choice>
              <mc:Fallback>
                <p:oleObj name="Equation" r:id="rId8" imgW="1066337" imgH="393529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4075" y="980158"/>
                        <a:ext cx="2144713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3682140"/>
              </p:ext>
            </p:extLst>
          </p:nvPr>
        </p:nvGraphicFramePr>
        <p:xfrm>
          <a:off x="93229" y="2060897"/>
          <a:ext cx="465455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7" name="Equation" r:id="rId10" imgW="1993680" imgH="431640" progId="Equation.DSMT4">
                  <p:embed/>
                </p:oleObj>
              </mc:Choice>
              <mc:Fallback>
                <p:oleObj name="Equation" r:id="rId10" imgW="1993680" imgH="4316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229" y="2060897"/>
                        <a:ext cx="4654550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062564"/>
              </p:ext>
            </p:extLst>
          </p:nvPr>
        </p:nvGraphicFramePr>
        <p:xfrm>
          <a:off x="4697987" y="1838981"/>
          <a:ext cx="4194493" cy="122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8" name="Equation" r:id="rId12" imgW="2171520" imgH="634680" progId="Equation.DSMT4">
                  <p:embed/>
                </p:oleObj>
              </mc:Choice>
              <mc:Fallback>
                <p:oleObj name="Equation" r:id="rId12" imgW="2171520" imgH="6346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7987" y="1838981"/>
                        <a:ext cx="4194493" cy="1227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203723"/>
              </p:ext>
            </p:extLst>
          </p:nvPr>
        </p:nvGraphicFramePr>
        <p:xfrm>
          <a:off x="390188" y="3548995"/>
          <a:ext cx="7926228" cy="1320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9" name="Equation" r:id="rId14" imgW="3657600" imgH="609480" progId="Equation.DSMT4">
                  <p:embed/>
                </p:oleObj>
              </mc:Choice>
              <mc:Fallback>
                <p:oleObj name="Equation" r:id="rId14" imgW="3657600" imgH="60948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188" y="3548995"/>
                        <a:ext cx="7926228" cy="13201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530752"/>
              </p:ext>
            </p:extLst>
          </p:nvPr>
        </p:nvGraphicFramePr>
        <p:xfrm>
          <a:off x="395536" y="5085184"/>
          <a:ext cx="5373687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0" name="Equation" r:id="rId16" imgW="2260440" imgH="419040" progId="Equation.DSMT4">
                  <p:embed/>
                </p:oleObj>
              </mc:Choice>
              <mc:Fallback>
                <p:oleObj name="Equation" r:id="rId16" imgW="2260440" imgH="41904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5085184"/>
                        <a:ext cx="5373687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71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8617170"/>
              </p:ext>
            </p:extLst>
          </p:nvPr>
        </p:nvGraphicFramePr>
        <p:xfrm>
          <a:off x="4108450" y="5311949"/>
          <a:ext cx="381000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2" name="Equation" r:id="rId3" imgW="1434960" imgH="241200" progId="Equation.DSMT4">
                  <p:embed/>
                </p:oleObj>
              </mc:Choice>
              <mc:Fallback>
                <p:oleObj name="Equation" r:id="rId3" imgW="1434960" imgH="241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8450" y="5311949"/>
                        <a:ext cx="3810000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1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594622"/>
              </p:ext>
            </p:extLst>
          </p:nvPr>
        </p:nvGraphicFramePr>
        <p:xfrm>
          <a:off x="1100138" y="2430637"/>
          <a:ext cx="6726237" cy="275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3" name="Equation" r:id="rId5" imgW="2539800" imgH="1041120" progId="Equation.DSMT4">
                  <p:embed/>
                </p:oleObj>
              </mc:Choice>
              <mc:Fallback>
                <p:oleObj name="Equation" r:id="rId5" imgW="2539800" imgH="104112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138" y="2430637"/>
                        <a:ext cx="6726237" cy="2757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611560" y="44624"/>
            <a:ext cx="8353001" cy="2246313"/>
            <a:chOff x="340" y="204"/>
            <a:chExt cx="4898" cy="1415"/>
          </a:xfrm>
          <a:noFill/>
        </p:grpSpPr>
        <p:sp>
          <p:nvSpPr>
            <p:cNvPr id="4103" name="Rectangle 16"/>
            <p:cNvSpPr>
              <a:spLocks noChangeArrowheads="1"/>
            </p:cNvSpPr>
            <p:nvPr/>
          </p:nvSpPr>
          <p:spPr bwMode="auto">
            <a:xfrm>
              <a:off x="340" y="204"/>
              <a:ext cx="4898" cy="1415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 wrap="square" anchor="ctr">
              <a:spAutoFit/>
            </a:bodyPr>
            <a:lstStyle/>
            <a:p>
              <a:pPr indent="266700">
                <a:defRPr/>
              </a:pPr>
              <a:r>
                <a:rPr lang="en-US" altLang="zh-CN" sz="28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3. </a:t>
              </a:r>
              <a:r>
                <a:rPr lang="zh-CN" altLang="en-US" sz="28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在总体</a:t>
              </a:r>
              <a:r>
                <a:rPr lang="en-US" altLang="zh-CN" sz="280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</a:t>
              </a:r>
              <a:r>
                <a:rPr lang="en-US" altLang="zh-CN" sz="28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(10, 4)</a:t>
              </a:r>
              <a:r>
                <a:rPr lang="zh-CN" altLang="en-US" sz="28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中随机抽容量为</a:t>
              </a:r>
              <a:r>
                <a:rPr lang="en-US" altLang="zh-CN" sz="28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5</a:t>
              </a:r>
              <a:r>
                <a:rPr lang="zh-CN" altLang="en-US" sz="28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的样本</a:t>
              </a:r>
            </a:p>
            <a:p>
              <a:pPr indent="266700">
                <a:defRPr/>
              </a:pPr>
              <a:r>
                <a:rPr lang="zh-CN" altLang="en-US" sz="28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   </a:t>
              </a:r>
              <a:r>
                <a:rPr lang="en-US" altLang="zh-CN" sz="280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r>
                <a:rPr lang="en-US" altLang="zh-CN" sz="2800" baseline="-300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  <a:r>
                <a:rPr lang="zh-CN" altLang="en-US" sz="28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，</a:t>
              </a:r>
              <a:r>
                <a:rPr lang="en-US" altLang="zh-CN" sz="280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r>
                <a:rPr lang="en-US" altLang="zh-CN" sz="2800" baseline="-300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  <a:r>
                <a:rPr lang="zh-CN" altLang="en-US" sz="28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，</a:t>
              </a:r>
              <a:r>
                <a:rPr lang="en-US" altLang="zh-CN" sz="280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r>
                <a:rPr lang="en-US" altLang="zh-CN" sz="2800" baseline="-300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  <a:r>
                <a:rPr lang="zh-CN" altLang="en-US" sz="28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，</a:t>
              </a:r>
              <a:r>
                <a:rPr lang="en-US" altLang="zh-CN" sz="280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r>
                <a:rPr lang="en-US" altLang="zh-CN" sz="2800" baseline="-300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4</a:t>
              </a:r>
              <a:r>
                <a:rPr lang="zh-CN" altLang="en-US" sz="28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，</a:t>
              </a:r>
              <a:r>
                <a:rPr lang="en-US" altLang="zh-CN" sz="280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r>
                <a:rPr lang="en-US" altLang="zh-CN" sz="2800" baseline="-300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5</a:t>
              </a:r>
              <a:r>
                <a:rPr lang="en-US" altLang="zh-CN" sz="28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. </a:t>
              </a:r>
              <a:r>
                <a:rPr lang="zh-CN" altLang="en-US" sz="28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求</a:t>
              </a:r>
              <a:endParaRPr lang="zh-CN" altLang="en-US" sz="2800" dirty="0">
                <a:ea typeface="宋体" pitchFamily="2" charset="-122"/>
              </a:endParaRPr>
            </a:p>
            <a:p>
              <a:pPr indent="266700" eaLnBrk="0" hangingPunct="0">
                <a:defRPr/>
              </a:pPr>
              <a:r>
                <a:rPr lang="en-US" altLang="zh-CN" sz="28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(1)</a:t>
              </a:r>
              <a:r>
                <a:rPr lang="zh-CN" altLang="en-US" sz="28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</a:t>
              </a:r>
              <a:r>
                <a:rPr lang="en-US" altLang="zh-CN" sz="28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    </a:t>
              </a:r>
              <a:endParaRPr lang="en-US" altLang="zh-CN" sz="2800" dirty="0">
                <a:ea typeface="宋体" pitchFamily="2" charset="-122"/>
              </a:endParaRPr>
            </a:p>
            <a:p>
              <a:pPr indent="266700" eaLnBrk="0" hangingPunct="0">
                <a:defRPr/>
              </a:pPr>
              <a:r>
                <a:rPr lang="en-US" altLang="zh-CN" sz="28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(2) </a:t>
              </a:r>
              <a:r>
                <a:rPr lang="en-US" altLang="zh-CN" sz="280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P</a:t>
              </a:r>
              <a:r>
                <a:rPr lang="en-US" altLang="zh-CN" sz="28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{max (</a:t>
              </a:r>
              <a:r>
                <a:rPr lang="en-US" altLang="zh-CN" sz="280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r>
                <a:rPr lang="en-US" altLang="zh-CN" sz="2800" baseline="-300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  <a:r>
                <a:rPr lang="zh-CN" altLang="en-US" sz="28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，</a:t>
              </a:r>
              <a:r>
                <a:rPr lang="en-US" altLang="zh-CN" sz="280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r>
                <a:rPr lang="en-US" altLang="zh-CN" sz="2800" baseline="-300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  <a:r>
                <a:rPr lang="zh-CN" altLang="en-US" sz="28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，</a:t>
              </a:r>
              <a:r>
                <a:rPr lang="en-US" altLang="zh-CN" sz="280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r>
                <a:rPr lang="en-US" altLang="zh-CN" sz="2800" baseline="-300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  <a:r>
                <a:rPr lang="zh-CN" altLang="en-US" sz="28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，</a:t>
              </a:r>
              <a:r>
                <a:rPr lang="en-US" altLang="zh-CN" sz="280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r>
                <a:rPr lang="en-US" altLang="zh-CN" sz="2800" baseline="-300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4</a:t>
              </a:r>
              <a:r>
                <a:rPr lang="zh-CN" altLang="en-US" sz="28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，</a:t>
              </a:r>
              <a:r>
                <a:rPr lang="en-US" altLang="zh-CN" sz="280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r>
                <a:rPr lang="en-US" altLang="zh-CN" sz="2800" baseline="-300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5</a:t>
              </a:r>
              <a:r>
                <a:rPr lang="en-US" altLang="zh-CN" sz="28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)&gt;12}</a:t>
              </a:r>
              <a:endParaRPr lang="en-US" altLang="zh-CN" sz="2800" dirty="0">
                <a:ea typeface="宋体" pitchFamily="2" charset="-122"/>
              </a:endParaRPr>
            </a:p>
            <a:p>
              <a:pPr indent="266700" eaLnBrk="0" hangingPunct="0">
                <a:defRPr/>
              </a:pPr>
              <a:r>
                <a:rPr lang="en-US" altLang="zh-CN" sz="28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(3) </a:t>
              </a:r>
              <a:r>
                <a:rPr lang="en-US" altLang="zh-CN" sz="280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P</a:t>
              </a:r>
              <a:r>
                <a:rPr lang="en-US" altLang="zh-CN" sz="28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{min (</a:t>
              </a:r>
              <a:r>
                <a:rPr lang="en-US" altLang="zh-CN" sz="280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r>
                <a:rPr lang="en-US" altLang="zh-CN" sz="2800" baseline="-300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  <a:r>
                <a:rPr lang="zh-CN" altLang="en-US" sz="28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，</a:t>
              </a:r>
              <a:r>
                <a:rPr lang="en-US" altLang="zh-CN" sz="280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r>
                <a:rPr lang="en-US" altLang="zh-CN" sz="2800" baseline="-300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  <a:r>
                <a:rPr lang="zh-CN" altLang="en-US" sz="28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，</a:t>
              </a:r>
              <a:r>
                <a:rPr lang="en-US" altLang="zh-CN" sz="280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r>
                <a:rPr lang="en-US" altLang="zh-CN" sz="2800" baseline="-300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  <a:r>
                <a:rPr lang="zh-CN" altLang="en-US" sz="28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，</a:t>
              </a:r>
              <a:r>
                <a:rPr lang="en-US" altLang="zh-CN" sz="280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r>
                <a:rPr lang="en-US" altLang="zh-CN" sz="2800" baseline="-300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4</a:t>
              </a:r>
              <a:r>
                <a:rPr lang="zh-CN" altLang="en-US" sz="28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，</a:t>
              </a:r>
              <a:r>
                <a:rPr lang="en-US" altLang="zh-CN" sz="280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r>
                <a:rPr lang="en-US" altLang="zh-CN" sz="2800" baseline="-300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5</a:t>
              </a:r>
              <a:r>
                <a:rPr lang="en-US" altLang="zh-CN" sz="28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)&gt;8}</a:t>
              </a:r>
            </a:p>
          </p:txBody>
        </p:sp>
      </p:grpSp>
      <p:graphicFrame>
        <p:nvGraphicFramePr>
          <p:cNvPr id="3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370822"/>
              </p:ext>
            </p:extLst>
          </p:nvPr>
        </p:nvGraphicFramePr>
        <p:xfrm>
          <a:off x="1439863" y="919337"/>
          <a:ext cx="212407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4" name="Equation" r:id="rId7" imgW="965200" imgH="228600" progId="Equation.DSMT4">
                  <p:embed/>
                </p:oleObj>
              </mc:Choice>
              <mc:Fallback>
                <p:oleObj name="Equation" r:id="rId7" imgW="965200" imgH="2286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863" y="919337"/>
                        <a:ext cx="212407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122521"/>
              </p:ext>
            </p:extLst>
          </p:nvPr>
        </p:nvGraphicFramePr>
        <p:xfrm>
          <a:off x="712788" y="3668887"/>
          <a:ext cx="2529641" cy="1106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5" name="Equation" r:id="rId9" imgW="1015920" imgH="444240" progId="Equation.DSMT4">
                  <p:embed/>
                </p:oleObj>
              </mc:Choice>
              <mc:Fallback>
                <p:oleObj name="Equation" r:id="rId9" imgW="1015920" imgH="4442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88" y="3668887"/>
                        <a:ext cx="2529641" cy="1106158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1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1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57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57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10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6231404"/>
              </p:ext>
            </p:extLst>
          </p:nvPr>
        </p:nvGraphicFramePr>
        <p:xfrm>
          <a:off x="1763713" y="1269157"/>
          <a:ext cx="67691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2" name="公式" r:id="rId4" imgW="2946400" imgH="431800" progId="Equation.3">
                  <p:embed/>
                </p:oleObj>
              </mc:Choice>
              <mc:Fallback>
                <p:oleObj name="公式" r:id="rId4" imgW="29464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269157"/>
                        <a:ext cx="676910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0816093"/>
              </p:ext>
            </p:extLst>
          </p:nvPr>
        </p:nvGraphicFramePr>
        <p:xfrm>
          <a:off x="1763713" y="3501182"/>
          <a:ext cx="6767512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3" name="公式" r:id="rId6" imgW="2628900" imgH="431800" progId="Equation.3">
                  <p:embed/>
                </p:oleObj>
              </mc:Choice>
              <mc:Fallback>
                <p:oleObj name="公式" r:id="rId6" imgW="26289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501182"/>
                        <a:ext cx="6767512" cy="1103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12" name="Rectangle 4"/>
          <p:cNvSpPr>
            <a:spLocks noChangeArrowheads="1"/>
          </p:cNvSpPr>
          <p:nvPr/>
        </p:nvSpPr>
        <p:spPr bwMode="auto">
          <a:xfrm>
            <a:off x="611188" y="116632"/>
            <a:ext cx="6875462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4000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{max (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30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30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30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300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3000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12}</a:t>
            </a:r>
          </a:p>
        </p:txBody>
      </p:sp>
      <p:sp>
        <p:nvSpPr>
          <p:cNvPr id="171013" name="Rectangle 5"/>
          <p:cNvSpPr>
            <a:spLocks noChangeArrowheads="1"/>
          </p:cNvSpPr>
          <p:nvPr/>
        </p:nvSpPr>
        <p:spPr bwMode="auto">
          <a:xfrm>
            <a:off x="755650" y="2777282"/>
            <a:ext cx="7292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4000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{min (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30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30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30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300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3000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8}       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320800" y="651619"/>
            <a:ext cx="685165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4000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= 1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{max (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30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30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30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300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3000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≤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12}</a:t>
            </a:r>
            <a:endParaRPr lang="en-US" altLang="zh-CN" sz="28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2" grpId="0"/>
      <p:bldP spid="171013" grpId="0"/>
      <p:bldP spid="7" grpId="0"/>
    </p:bldLst>
  </p:timing>
</p:sld>
</file>

<file path=ppt/theme/theme1.xml><?xml version="1.0" encoding="utf-8"?>
<a:theme xmlns:a="http://schemas.openxmlformats.org/drawingml/2006/main" name="p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2768</TotalTime>
  <Words>423</Words>
  <Application>Microsoft Office PowerPoint</Application>
  <PresentationFormat>全屏显示(4:3)</PresentationFormat>
  <Paragraphs>70</Paragraphs>
  <Slides>26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9" baseType="lpstr">
      <vt:lpstr>黑体</vt:lpstr>
      <vt:lpstr>华文新魏</vt:lpstr>
      <vt:lpstr>楷体_GB2312</vt:lpstr>
      <vt:lpstr>隶书</vt:lpstr>
      <vt:lpstr>宋体</vt:lpstr>
      <vt:lpstr>Arial</vt:lpstr>
      <vt:lpstr>Calibri</vt:lpstr>
      <vt:lpstr>Symbol</vt:lpstr>
      <vt:lpstr>Tahoma</vt:lpstr>
      <vt:lpstr>Times New Roman</vt:lpstr>
      <vt:lpstr>ps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yh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 率 统 计</dc:title>
  <dc:creator>Administrator</dc:creator>
  <cp:lastModifiedBy>bamboo</cp:lastModifiedBy>
  <cp:revision>202</cp:revision>
  <cp:lastPrinted>1601-01-01T00:00:00Z</cp:lastPrinted>
  <dcterms:created xsi:type="dcterms:W3CDTF">2006-12-31T12:51:38Z</dcterms:created>
  <dcterms:modified xsi:type="dcterms:W3CDTF">2019-11-19T06:30:53Z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