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notesMasterIdLst>
    <p:notesMasterId r:id="rId52"/>
  </p:notesMasterIdLst>
  <p:sldIdLst>
    <p:sldId id="296" r:id="rId2"/>
    <p:sldId id="32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22" r:id="rId11"/>
    <p:sldId id="265" r:id="rId12"/>
    <p:sldId id="269" r:id="rId13"/>
    <p:sldId id="270" r:id="rId14"/>
    <p:sldId id="271" r:id="rId15"/>
    <p:sldId id="294" r:id="rId16"/>
    <p:sldId id="272" r:id="rId17"/>
    <p:sldId id="300" r:id="rId18"/>
    <p:sldId id="311" r:id="rId19"/>
    <p:sldId id="313" r:id="rId20"/>
    <p:sldId id="275" r:id="rId21"/>
    <p:sldId id="276" r:id="rId22"/>
    <p:sldId id="277" r:id="rId23"/>
    <p:sldId id="324" r:id="rId24"/>
    <p:sldId id="279" r:id="rId25"/>
    <p:sldId id="280" r:id="rId26"/>
    <p:sldId id="321" r:id="rId27"/>
    <p:sldId id="282" r:id="rId28"/>
    <p:sldId id="325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0" r:id="rId37"/>
    <p:sldId id="309" r:id="rId38"/>
    <p:sldId id="291" r:id="rId39"/>
    <p:sldId id="314" r:id="rId40"/>
    <p:sldId id="315" r:id="rId41"/>
    <p:sldId id="316" r:id="rId42"/>
    <p:sldId id="319" r:id="rId43"/>
    <p:sldId id="320" r:id="rId44"/>
    <p:sldId id="318" r:id="rId45"/>
    <p:sldId id="292" r:id="rId46"/>
    <p:sldId id="293" r:id="rId47"/>
    <p:sldId id="329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8D2FE"/>
    <a:srgbClr val="E8D3FD"/>
    <a:srgbClr val="FFFFCC"/>
    <a:srgbClr val="FFFF00"/>
    <a:srgbClr val="FF00FF"/>
    <a:srgbClr val="FF0000"/>
    <a:srgbClr val="00FFFF"/>
    <a:srgbClr val="66FF33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2" autoAdjust="0"/>
    <p:restoredTop sz="85967" autoAdjust="0"/>
  </p:normalViewPr>
  <p:slideViewPr>
    <p:cSldViewPr>
      <p:cViewPr varScale="1">
        <p:scale>
          <a:sx n="93" d="100"/>
          <a:sy n="93" d="100"/>
        </p:scale>
        <p:origin x="105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e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emf"/><Relationship Id="rId4" Type="http://schemas.openxmlformats.org/officeDocument/2006/relationships/image" Target="../media/image13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2DCB41-6E78-4F69-95F8-368B9984F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425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From all of</a:t>
            </a:r>
            <a:r>
              <a:rPr lang="en-US" altLang="zh-CN" baseline="0" dirty="0" smtClean="0"/>
              <a:t> statistics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DCB41-6E78-4F69-95F8-368B9984F9D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49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F54F788-CE36-4A4A-B679-59268854FEB4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9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第三行的</a:t>
            </a:r>
            <a:r>
              <a:rPr lang="en-US" altLang="zh-CN" dirty="0" smtClean="0"/>
              <a:t>1-a</a:t>
            </a:r>
            <a:r>
              <a:rPr lang="zh-CN" altLang="en-US" dirty="0" smtClean="0"/>
              <a:t>是根据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1-a</a:t>
            </a:r>
            <a:r>
              <a:rPr lang="zh-CN" altLang="en-US" dirty="0" smtClean="0"/>
              <a:t>的定义来的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DCB41-6E78-4F69-95F8-368B9984F9D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950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只是规定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行就行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5BA727A-A34F-42D5-AE68-9708C3400D1D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1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3DCB382-D7A2-4DFD-A2A6-2D867DE27C45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如果研究的身高和体重，则为</a:t>
            </a:r>
            <a:r>
              <a:rPr lang="en-US" altLang="zh-CN" smtClean="0"/>
              <a:t>2</a:t>
            </a:r>
            <a:r>
              <a:rPr lang="zh-CN" altLang="en-US" smtClean="0"/>
              <a:t>维总体</a:t>
            </a:r>
          </a:p>
        </p:txBody>
      </p:sp>
    </p:spTree>
    <p:extLst>
      <p:ext uri="{BB962C8B-B14F-4D97-AF65-F5344CB8AC3E}">
        <p14:creationId xmlns:p14="http://schemas.microsoft.com/office/powerpoint/2010/main" val="33260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1FBD192-3F9C-481D-A70D-E2CB02EDCE40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=</a:t>
            </a:r>
            <a:r>
              <a:rPr lang="zh-CN" altLang="en-US" dirty="0" smtClean="0"/>
              <a:t>上加三角：定义等价</a:t>
            </a:r>
          </a:p>
          <a:p>
            <a:pPr eaLnBrk="1" hangingPunct="1"/>
            <a:r>
              <a:rPr lang="en-US" altLang="zh-CN" dirty="0" smtClean="0"/>
              <a:t>S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是无偏估计，</a:t>
            </a:r>
            <a:r>
              <a:rPr lang="en-US" altLang="zh-CN" dirty="0" smtClean="0"/>
              <a:t>S</a:t>
            </a:r>
            <a:r>
              <a:rPr lang="en-US" altLang="zh-CN" baseline="30000" dirty="0" smtClean="0"/>
              <a:t>2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是有偏估计</a:t>
            </a:r>
          </a:p>
          <a:p>
            <a:endParaRPr lang="zh-CN" altLang="en-US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C4BC74A-E1CE-4DF2-9265-DFC199D5B822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1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C6D7011-9C4A-4BF4-9B65-92FDBE290AA1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50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D74CA24-FBD0-4632-A901-E2365094C54E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131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8693077-1349-4D46-BC35-1AFE5896D601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根据上页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endParaRPr lang="en-US" altLang="zh-CN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67155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D02D497-C2A8-405D-B5EA-FFBC5FBA6C2A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因为</a:t>
            </a:r>
            <a:r>
              <a:rPr lang="en-US" altLang="zh-CN" smtClean="0"/>
              <a:t>E(S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是方差，所以是无偏估计</a:t>
            </a:r>
          </a:p>
          <a:p>
            <a:pPr eaLnBrk="1" hangingPunct="1"/>
            <a:r>
              <a:rPr lang="zh-CN" altLang="en-US" smtClean="0"/>
              <a:t>而</a:t>
            </a:r>
            <a:r>
              <a:rPr lang="en-US" altLang="zh-CN" smtClean="0"/>
              <a:t>E(S</a:t>
            </a:r>
            <a:r>
              <a:rPr lang="en-US" altLang="zh-CN" baseline="-25000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不是方差，所以是有偏估计</a:t>
            </a:r>
          </a:p>
        </p:txBody>
      </p:sp>
    </p:spTree>
    <p:extLst>
      <p:ext uri="{BB962C8B-B14F-4D97-AF65-F5344CB8AC3E}">
        <p14:creationId xmlns:p14="http://schemas.microsoft.com/office/powerpoint/2010/main" val="322928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i="1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是</a:t>
            </a:r>
            <a:r>
              <a:rPr kumimoji="1" lang="el-GR" altLang="zh-CN" i="1" smtClean="0">
                <a:latin typeface="楷体_GB2312" pitchFamily="49" charset="-122"/>
                <a:sym typeface="Symbol" pitchFamily="18" charset="2"/>
              </a:rPr>
              <a:t>γ</a:t>
            </a:r>
            <a:r>
              <a:rPr kumimoji="1" lang="zh-CN" altLang="en-US" i="1" smtClean="0">
                <a:latin typeface="楷体_GB2312" pitchFamily="49" charset="-122"/>
                <a:sym typeface="Symbol" pitchFamily="18" charset="2"/>
              </a:rPr>
              <a:t>的大写</a:t>
            </a:r>
            <a:r>
              <a:rPr kumimoji="1" lang="en-US" altLang="zh-CN" i="1" smtClean="0">
                <a:latin typeface="楷体_GB2312" pitchFamily="49" charset="-122"/>
                <a:sym typeface="Symbol" pitchFamily="18" charset="2"/>
              </a:rPr>
              <a:t>gamma</a:t>
            </a:r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F900A35-1D6A-4A07-93C4-2830D817ADC3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0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9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5</a:t>
            </a:r>
            <a:r>
              <a:rPr lang="zh-CN" altLang="en-US" sz="1200" dirty="0" smtClean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10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5</a:t>
            </a:r>
            <a:r>
              <a:rPr lang="zh-CN" altLang="en-US" sz="1200" dirty="0" smtClean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prstClr val="white"/>
                </a:solidFill>
              </a:rPr>
              <a:t>计算机科学</a:t>
            </a:r>
            <a:r>
              <a:rPr lang="zh-CN" altLang="en-US" sz="1200" dirty="0">
                <a:solidFill>
                  <a:prstClr val="white"/>
                </a:solidFill>
              </a:rPr>
              <a:t>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6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9BA8A-B9DB-44AA-AB0C-34C09C73E2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1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slide" Target="slide4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emf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r.sdu.edu.cn/~zhuminchen/ps2019/animations/pdf-chisq.swf" TargetMode="External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1.wmf"/><Relationship Id="rId3" Type="http://schemas.openxmlformats.org/officeDocument/2006/relationships/image" Target="../media/image62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hyperlink" Target="http://ir.sdu.edu.cn/~zhuminchen/ps2019/animations/pdf-t.sw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slide" Target="slide50.xml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1.wmf"/><Relationship Id="rId19" Type="http://schemas.openxmlformats.org/officeDocument/2006/relationships/hyperlink" Target="http://ir.sdu.edu.cn/~zhuminchen/ps/animations/pdf-f.swf" TargetMode="External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93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99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9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7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1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1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5.emf"/><Relationship Id="rId3" Type="http://schemas.openxmlformats.org/officeDocument/2006/relationships/audio" Target="../media/audio1.wav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3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3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oleObject" Target="../embeddings/oleObject137.bin"/><Relationship Id="rId3" Type="http://schemas.openxmlformats.org/officeDocument/2006/relationships/slide" Target="slide21.xml"/><Relationship Id="rId7" Type="http://schemas.openxmlformats.org/officeDocument/2006/relationships/image" Target="../media/image140.wmf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6.bin"/><Relationship Id="rId5" Type="http://schemas.openxmlformats.org/officeDocument/2006/relationships/image" Target="../media/image139.wmf"/><Relationship Id="rId10" Type="http://schemas.openxmlformats.org/officeDocument/2006/relationships/image" Target="../media/image141.wmf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48.wmf"/><Relationship Id="rId3" Type="http://schemas.openxmlformats.org/officeDocument/2006/relationships/oleObject" Target="../embeddings/oleObject138.bin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50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44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47.wmf"/><Relationship Id="rId5" Type="http://schemas.openxmlformats.org/officeDocument/2006/relationships/slide" Target="slide29.xml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41.bin"/><Relationship Id="rId4" Type="http://schemas.openxmlformats.org/officeDocument/2006/relationships/image" Target="../media/image144.wmf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4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5.bin"/><Relationship Id="rId7" Type="http://schemas.openxmlformats.org/officeDocument/2006/relationships/image" Target="../media/image15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54.wmf"/><Relationship Id="rId5" Type="http://schemas.openxmlformats.org/officeDocument/2006/relationships/slide" Target="slide33.xml"/><Relationship Id="rId10" Type="http://schemas.openxmlformats.org/officeDocument/2006/relationships/oleObject" Target="../embeddings/oleObject148.bin"/><Relationship Id="rId4" Type="http://schemas.openxmlformats.org/officeDocument/2006/relationships/image" Target="../media/image151.wmf"/><Relationship Id="rId9" Type="http://schemas.openxmlformats.org/officeDocument/2006/relationships/image" Target="../media/image15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963738" y="404813"/>
            <a:ext cx="465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本章转入课程的第二部分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276600" y="1196975"/>
            <a:ext cx="2232025" cy="64611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sz="3600" b="1" dirty="0">
                <a:latin typeface="Times New Roman" pitchFamily="18" charset="0"/>
              </a:rPr>
              <a:t>数理统计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900113" y="2636838"/>
            <a:ext cx="7467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       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pic>
        <p:nvPicPr>
          <p:cNvPr id="5126" name="Picture 2" descr="F:\教学\教学\概率论与数理统计\2012\ps\chp_probability_st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133600"/>
            <a:ext cx="518795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6051550"/>
            <a:ext cx="679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Difference between Probability &amp; Statistics</a:t>
            </a:r>
            <a:endParaRPr kumimoji="1" lang="zh-CN" altLang="en-US" sz="32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utoUpdateAnimBg="0"/>
      <p:bldP spid="107527" grpId="0" animBg="1" autoUpdateAnimBg="0"/>
      <p:bldP spid="107530" grpId="0" autoUpdateAnimBg="0"/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03250" y="578024"/>
            <a:ext cx="70455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若总体</a:t>
            </a:r>
            <a:r>
              <a:rPr kumimoji="1" lang="zh-CN" altLang="en-US" sz="36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X </a:t>
            </a:r>
            <a:r>
              <a:rPr kumimoji="1" lang="zh-CN" altLang="en-US" sz="36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kumimoji="1" lang="zh-CN" altLang="en-US" sz="3600" dirty="0" smtClean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样本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600" dirty="0" smtClean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满足</a:t>
            </a:r>
            <a:r>
              <a:rPr kumimoji="1" lang="en-US" altLang="zh-CN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609600" y="3321224"/>
            <a:ext cx="8077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一般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对有限总体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放回抽样所得到的样本为简单随机样本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但使用不方便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常用不放回抽样代替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而代替的条件是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609600" y="1260649"/>
            <a:ext cx="7870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3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3600" i="1" dirty="0">
                <a:latin typeface="Times New Roman" pitchFamily="18" charset="0"/>
                <a:ea typeface="Arial Unicode MS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3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有</a:t>
            </a:r>
            <a:r>
              <a:rPr kumimoji="1" lang="zh-CN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相同的分布</a:t>
            </a: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609600" y="1955974"/>
            <a:ext cx="647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</a:t>
            </a:r>
            <a:r>
              <a:rPr kumimoji="1" lang="zh-CN" altLang="zh-CN" sz="3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相互</a:t>
            </a:r>
            <a:r>
              <a:rPr kumimoji="1" lang="zh-CN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独立</a:t>
            </a: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684213" y="2737024"/>
            <a:ext cx="7340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3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则</a:t>
            </a:r>
            <a:r>
              <a:rPr kumimoji="1" lang="zh-CN" altLang="zh-CN" sz="3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称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zh-CN" sz="36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zh-CN" sz="3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简单随机样本.</a:t>
            </a:r>
            <a:endParaRPr kumimoji="1" lang="en-US" altLang="zh-CN" sz="3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609600" y="44624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简单随机样本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3124200" y="4981749"/>
            <a:ext cx="3055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4000" i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 n</a:t>
            </a:r>
            <a:r>
              <a:rPr kumimoji="1" lang="en-US" altLang="zh-CN" sz="4000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000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 </a:t>
            </a: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10.</a:t>
            </a:r>
            <a:endParaRPr kumimoji="1" lang="en-US" altLang="zh-CN" sz="40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60785" name="Group 17"/>
          <p:cNvGrpSpPr>
            <a:grpSpLocks/>
          </p:cNvGrpSpPr>
          <p:nvPr/>
        </p:nvGrpSpPr>
        <p:grpSpPr bwMode="auto">
          <a:xfrm>
            <a:off x="395288" y="5607224"/>
            <a:ext cx="3327400" cy="828675"/>
            <a:chOff x="288" y="3696"/>
            <a:chExt cx="1916" cy="522"/>
          </a:xfrm>
        </p:grpSpPr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288" y="3845"/>
              <a:ext cx="1916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楷体_GB2312" pitchFamily="49" charset="-122"/>
                </a:rPr>
                <a:t>总体中个体总数</a:t>
              </a:r>
              <a:endParaRPr kumimoji="1" lang="zh-CN" altLang="en-US" sz="3200" b="1">
                <a:latin typeface="Times New Roman" pitchFamily="18" charset="0"/>
              </a:endParaRPr>
            </a:p>
          </p:txBody>
        </p:sp>
        <p:sp>
          <p:nvSpPr>
            <p:cNvPr id="160787" name="Line 19"/>
            <p:cNvSpPr>
              <a:spLocks noChangeShapeType="1"/>
            </p:cNvSpPr>
            <p:nvPr/>
          </p:nvSpPr>
          <p:spPr bwMode="auto">
            <a:xfrm flipH="1">
              <a:off x="1488" y="3696"/>
              <a:ext cx="528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0788" name="Group 20"/>
          <p:cNvGrpSpPr>
            <a:grpSpLocks/>
          </p:cNvGrpSpPr>
          <p:nvPr/>
        </p:nvGrpSpPr>
        <p:grpSpPr bwMode="auto">
          <a:xfrm>
            <a:off x="3886200" y="5531024"/>
            <a:ext cx="1828800" cy="914400"/>
            <a:chOff x="2448" y="3648"/>
            <a:chExt cx="1099" cy="576"/>
          </a:xfrm>
        </p:grpSpPr>
        <p:sp>
          <p:nvSpPr>
            <p:cNvPr id="160789" name="Text Box 21"/>
            <p:cNvSpPr txBox="1">
              <a:spLocks noChangeArrowheads="1"/>
            </p:cNvSpPr>
            <p:nvPr/>
          </p:nvSpPr>
          <p:spPr bwMode="auto">
            <a:xfrm>
              <a:off x="2448" y="3851"/>
              <a:ext cx="1099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zh-CN" sz="3200" b="1">
                  <a:latin typeface="楷体_GB2312" pitchFamily="49" charset="-122"/>
                </a:rPr>
                <a:t>样本容量</a:t>
              </a:r>
              <a:endParaRPr kumimoji="1" lang="zh-CN" altLang="en-US" sz="3200" b="1">
                <a:latin typeface="楷体_GB2312" pitchFamily="49" charset="-122"/>
              </a:endParaRPr>
            </a:p>
          </p:txBody>
        </p:sp>
        <p:sp>
          <p:nvSpPr>
            <p:cNvPr id="160790" name="Line 22"/>
            <p:cNvSpPr>
              <a:spLocks noChangeShapeType="1"/>
            </p:cNvSpPr>
            <p:nvPr/>
          </p:nvSpPr>
          <p:spPr bwMode="auto">
            <a:xfrm>
              <a:off x="2640" y="364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507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/>
      <p:bldP spid="160773" grpId="0" autoUpdateAnimBg="0"/>
      <p:bldP spid="160776" grpId="0"/>
      <p:bldP spid="160779" grpId="0"/>
      <p:bldP spid="160782" grpId="0"/>
      <p:bldP spid="16078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09600" y="45491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设总体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的分布函数为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,则</a:t>
            </a:r>
            <a:r>
              <a:rPr kumimoji="1" lang="zh-CN" altLang="zh-CN" sz="3600" dirty="0" smtClean="0">
                <a:latin typeface="楷体_GB2312" pitchFamily="49" charset="-122"/>
                <a:ea typeface="楷体_GB2312" pitchFamily="49" charset="-122"/>
              </a:rPr>
              <a:t>样本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的联合分布函数</a:t>
            </a:r>
            <a:r>
              <a:rPr kumimoji="1" lang="zh-CN" altLang="zh-CN" sz="3600" dirty="0" smtClean="0">
                <a:latin typeface="楷体_GB2312" pitchFamily="49" charset="-122"/>
                <a:ea typeface="楷体_GB2312" pitchFamily="49" charset="-122"/>
              </a:rPr>
              <a:t>为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91486"/>
              </p:ext>
            </p:extLst>
          </p:nvPr>
        </p:nvGraphicFramePr>
        <p:xfrm>
          <a:off x="2092325" y="1268760"/>
          <a:ext cx="4533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5" name="Equation" r:id="rId3" imgW="1726920" imgH="431640" progId="Equation.DSMT4">
                  <p:embed/>
                </p:oleObj>
              </mc:Choice>
              <mc:Fallback>
                <p:oleObj name="Equation" r:id="rId3" imgW="17269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268760"/>
                        <a:ext cx="4533900" cy="148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609600" y="2996952"/>
            <a:ext cx="691472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若总体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3600" dirty="0" err="1">
                <a:latin typeface="楷体_GB2312" pitchFamily="49" charset="-122"/>
                <a:ea typeface="楷体_GB2312" pitchFamily="49" charset="-122"/>
              </a:rPr>
              <a:t>d.f.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样本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1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92127"/>
              </p:ext>
            </p:extLst>
          </p:nvPr>
        </p:nvGraphicFramePr>
        <p:xfrm>
          <a:off x="2106613" y="4437112"/>
          <a:ext cx="4519612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6" name="Equation" r:id="rId5" imgW="1714320" imgH="431640" progId="Equation.DSMT4">
                  <p:embed/>
                </p:oleObj>
              </mc:Choice>
              <mc:Fallback>
                <p:oleObj name="Equation" r:id="rId5" imgW="17143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437112"/>
                        <a:ext cx="4519612" cy="1344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638175" y="3652590"/>
            <a:ext cx="315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的联合 </a:t>
            </a:r>
            <a:r>
              <a:rPr kumimoji="1" lang="en-US" altLang="zh-CN" sz="3600" dirty="0" err="1">
                <a:latin typeface="楷体_GB2312" pitchFamily="49" charset="-122"/>
                <a:ea typeface="楷体_GB2312" pitchFamily="49" charset="-122"/>
              </a:rPr>
              <a:t>d.f.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为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7118350" y="947191"/>
            <a:ext cx="1917700" cy="927100"/>
          </a:xfrm>
          <a:prstGeom prst="borderCallout1">
            <a:avLst>
              <a:gd name="adj1" fmla="val 18750"/>
              <a:gd name="adj2" fmla="val -8333"/>
              <a:gd name="adj3" fmla="val 81459"/>
              <a:gd name="adj4" fmla="val -330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5400" dirty="0"/>
              <a:t>？</a:t>
            </a:r>
            <a:endParaRPr lang="en-US" altLang="zh-CN" sz="54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56450" y="934491"/>
            <a:ext cx="1860550" cy="95408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之间独立、同</a:t>
            </a:r>
            <a:r>
              <a:rPr lang="zh-CN" altLang="en-US" sz="2800" dirty="0" smtClean="0">
                <a:solidFill>
                  <a:srgbClr val="FF0000"/>
                </a:solidFill>
              </a:rPr>
              <a:t>分布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i.i.d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8" grpId="0" autoUpdateAnimBg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7050" y="1844824"/>
            <a:ext cx="8437438" cy="2391688"/>
            <a:chOff x="527050" y="1971675"/>
            <a:chExt cx="8437438" cy="2391688"/>
          </a:xfrm>
        </p:grpSpPr>
        <p:sp>
          <p:nvSpPr>
            <p:cNvPr id="15385" name="Text Box 5"/>
            <p:cNvSpPr txBox="1">
              <a:spLocks noChangeArrowheads="1"/>
            </p:cNvSpPr>
            <p:nvPr/>
          </p:nvSpPr>
          <p:spPr bwMode="auto">
            <a:xfrm>
              <a:off x="541338" y="1971675"/>
              <a:ext cx="8423150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设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是取自总体</a:t>
              </a:r>
              <a:r>
                <a:rPr kumimoji="1" lang="en-US" altLang="zh-CN" sz="3600" i="1" dirty="0" smtClean="0"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X </a:t>
              </a:r>
              <a:r>
                <a:rPr kumimoji="1" lang="zh-CN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的一个样本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36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3600" baseline="-250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3600" baseline="-250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3600" i="1" baseline="-25000" dirty="0" err="1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为一实值连续函数</a:t>
              </a:r>
              <a:r>
                <a:rPr kumimoji="1" lang="en-US" altLang="zh-CN" sz="3600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且</a:t>
              </a:r>
              <a:r>
                <a:rPr kumimoji="1" lang="zh-CN" altLang="en-US" sz="3600" u="sng" dirty="0">
                  <a:latin typeface="楷体_GB2312" pitchFamily="49" charset="-122"/>
                  <a:ea typeface="楷体_GB2312" pitchFamily="49" charset="-122"/>
                </a:rPr>
                <a:t>不含有未知参数</a:t>
              </a:r>
              <a:r>
                <a:rPr kumimoji="1" lang="en-US" altLang="zh-CN" sz="3600" dirty="0" smtClean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endPara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3" name="Rectangle 12"/>
            <p:cNvSpPr>
              <a:spLocks noChangeArrowheads="1"/>
            </p:cNvSpPr>
            <p:nvPr/>
          </p:nvSpPr>
          <p:spPr bwMode="auto">
            <a:xfrm>
              <a:off x="527050" y="3717032"/>
              <a:ext cx="769152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则称</a:t>
              </a:r>
              <a:r>
                <a:rPr kumimoji="1" lang="zh-CN" altLang="en-US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随机变量</a:t>
              </a:r>
              <a:r>
                <a:rPr kumimoji="1" lang="en-US" altLang="zh-CN" sz="36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</a:t>
              </a:r>
              <a:r>
                <a:rPr kumimoji="1" lang="zh-CN" altLang="en-US" sz="36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统计量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endPara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0062" y="4282594"/>
            <a:ext cx="8536433" cy="2530782"/>
            <a:chOff x="500063" y="4476750"/>
            <a:chExt cx="7455648" cy="2530782"/>
          </a:xfrm>
        </p:grpSpPr>
        <p:sp>
          <p:nvSpPr>
            <p:cNvPr id="15380" name="Rectangle 16"/>
            <p:cNvSpPr>
              <a:spLocks noChangeArrowheads="1"/>
            </p:cNvSpPr>
            <p:nvPr/>
          </p:nvSpPr>
          <p:spPr bwMode="auto">
            <a:xfrm>
              <a:off x="520700" y="4476750"/>
              <a:ext cx="5840414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 smtClean="0">
                  <a:latin typeface="楷体_GB2312" pitchFamily="49" charset="-122"/>
                  <a:ea typeface="楷体_GB2312" pitchFamily="49" charset="-122"/>
                </a:rPr>
                <a:t>若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 smtClean="0">
                  <a:latin typeface="楷体_GB2312" pitchFamily="49" charset="-122"/>
                  <a:ea typeface="楷体_GB2312" pitchFamily="49" charset="-122"/>
                </a:rPr>
                <a:t>是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一个样本值</a:t>
              </a:r>
              <a:r>
                <a:rPr kumimoji="1" lang="en-US" altLang="zh-CN" sz="3600" dirty="0">
                  <a:latin typeface="楷体_GB2312" pitchFamily="49" charset="-122"/>
                  <a:ea typeface="楷体_GB2312" pitchFamily="49" charset="-122"/>
                </a:rPr>
                <a:t>,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81" name="Rectangle 17"/>
            <p:cNvSpPr>
              <a:spLocks noChangeArrowheads="1"/>
            </p:cNvSpPr>
            <p:nvPr/>
          </p:nvSpPr>
          <p:spPr bwMode="auto">
            <a:xfrm>
              <a:off x="3238501" y="4476750"/>
              <a:ext cx="1841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en-US" altLang="zh-CN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5906" name="Rectangle 18"/>
            <p:cNvSpPr>
              <a:spLocks noChangeArrowheads="1"/>
            </p:cNvSpPr>
            <p:nvPr/>
          </p:nvSpPr>
          <p:spPr bwMode="auto">
            <a:xfrm>
              <a:off x="520700" y="5164138"/>
              <a:ext cx="28829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 smtClean="0">
                  <a:latin typeface="楷体_GB2312" pitchFamily="49" charset="-122"/>
                  <a:ea typeface="楷体_GB2312" pitchFamily="49" charset="-122"/>
                </a:rPr>
                <a:t>称 </a:t>
              </a:r>
              <a:r>
                <a:rPr kumimoji="1" lang="en-US" altLang="zh-CN" sz="3600" i="1" dirty="0" smtClean="0"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78" name="Rectangle 22"/>
            <p:cNvSpPr>
              <a:spLocks noChangeArrowheads="1"/>
            </p:cNvSpPr>
            <p:nvPr/>
          </p:nvSpPr>
          <p:spPr bwMode="auto">
            <a:xfrm>
              <a:off x="500063" y="5807080"/>
              <a:ext cx="7455648" cy="120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zh-CN" altLang="en-US" sz="3600" dirty="0" smtClean="0">
                  <a:latin typeface="楷体_GB2312" pitchFamily="49" charset="-122"/>
                  <a:ea typeface="楷体_GB2312" pitchFamily="49" charset="-122"/>
                </a:rPr>
                <a:t>统计量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的一个</a:t>
              </a:r>
              <a:r>
                <a:rPr kumimoji="1" lang="zh-CN" altLang="en-US" sz="3600" b="1" dirty="0">
                  <a:latin typeface="楷体_GB2312" pitchFamily="49" charset="-122"/>
                  <a:ea typeface="楷体_GB2312" pitchFamily="49" charset="-122"/>
                </a:rPr>
                <a:t>样本值</a:t>
              </a:r>
            </a:p>
            <a:p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65911" name="Rectangle 23"/>
          <p:cNvSpPr>
            <a:spLocks noChangeArrowheads="1"/>
          </p:cNvSpPr>
          <p:nvPr/>
        </p:nvSpPr>
        <p:spPr bwMode="auto">
          <a:xfrm>
            <a:off x="547688" y="1287463"/>
            <a:ext cx="1431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定义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12279" y="809625"/>
            <a:ext cx="3095625" cy="641350"/>
            <a:chOff x="576" y="144"/>
            <a:chExt cx="1950" cy="404"/>
          </a:xfrm>
        </p:grpSpPr>
        <p:sp>
          <p:nvSpPr>
            <p:cNvPr id="15374" name="Text Box 25"/>
            <p:cNvSpPr txBox="1">
              <a:spLocks noChangeArrowheads="1"/>
            </p:cNvSpPr>
            <p:nvPr/>
          </p:nvSpPr>
          <p:spPr bwMode="auto">
            <a:xfrm>
              <a:off x="1140" y="144"/>
              <a:ext cx="1386" cy="40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latin typeface="楷体_GB2312" pitchFamily="49" charset="-122"/>
                  <a:ea typeface="楷体_GB2312" pitchFamily="49" charset="-122"/>
                </a:rPr>
                <a:t>统计量</a:t>
              </a:r>
            </a:p>
          </p:txBody>
        </p:sp>
        <p:sp>
          <p:nvSpPr>
            <p:cNvPr id="15375" name="Oval 26"/>
            <p:cNvSpPr>
              <a:spLocks noChangeArrowheads="1"/>
            </p:cNvSpPr>
            <p:nvPr/>
          </p:nvSpPr>
          <p:spPr bwMode="auto">
            <a:xfrm>
              <a:off x="576" y="288"/>
              <a:ext cx="288" cy="144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36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§5.3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统计量与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抽样分布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5775" y="-27384"/>
            <a:ext cx="8001000" cy="701675"/>
            <a:chOff x="306" y="241"/>
            <a:chExt cx="5040" cy="442"/>
          </a:xfrm>
        </p:grpSpPr>
        <p:sp>
          <p:nvSpPr>
            <p:cNvPr id="16400" name="Text Box 3"/>
            <p:cNvSpPr txBox="1">
              <a:spLocks noChangeArrowheads="1"/>
            </p:cNvSpPr>
            <p:nvPr/>
          </p:nvSpPr>
          <p:spPr bwMode="auto">
            <a:xfrm>
              <a:off x="306" y="241"/>
              <a:ext cx="504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 b="1" dirty="0">
                  <a:latin typeface="黑体" pitchFamily="49" charset="-122"/>
                  <a:ea typeface="黑体" pitchFamily="49" charset="-122"/>
                </a:rPr>
                <a:t>例</a:t>
              </a:r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                </a:t>
              </a:r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是未知参数</a:t>
              </a:r>
              <a:r>
                <a:rPr kumimoji="1" lang="en-US" altLang="zh-CN" sz="4000" dirty="0" smtClean="0">
                  <a:latin typeface="楷体_GB2312" pitchFamily="49" charset="-122"/>
                  <a:ea typeface="楷体_GB2312" pitchFamily="49" charset="-122"/>
                </a:rPr>
                <a:t>,</a:t>
              </a:r>
              <a:endParaRPr kumimoji="1" lang="en-US" altLang="zh-CN" sz="40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640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0893707"/>
                </p:ext>
              </p:extLst>
            </p:nvPr>
          </p:nvGraphicFramePr>
          <p:xfrm>
            <a:off x="839" y="304"/>
            <a:ext cx="2221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7" name="Equation" r:id="rId3" imgW="1346040" imgH="228600" progId="Equation.DSMT4">
                    <p:embed/>
                  </p:oleObj>
                </mc:Choice>
                <mc:Fallback>
                  <p:oleObj name="Equation" r:id="rId3" imgW="134604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04"/>
                          <a:ext cx="2221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611560" y="4581128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dirty="0">
                <a:latin typeface="楷体_GB2312" pitchFamily="49" charset="-122"/>
                <a:ea typeface="楷体_GB2312" pitchFamily="49" charset="-122"/>
              </a:rPr>
              <a:t>若 </a:t>
            </a:r>
            <a:r>
              <a:rPr kumimoji="1" lang="zh-CN" altLang="en-US" sz="4000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en-US" altLang="zh-CN" sz="4000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,</a:t>
            </a: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4000" dirty="0">
                <a:latin typeface="楷体_GB2312" pitchFamily="49" charset="-122"/>
                <a:ea typeface="楷体_GB2312" pitchFamily="49" charset="-122"/>
              </a:rPr>
              <a:t>则为统计量</a:t>
            </a:r>
          </a:p>
        </p:txBody>
      </p:sp>
      <p:sp>
        <p:nvSpPr>
          <p:cNvPr id="16398" name="Rectangle 7"/>
          <p:cNvSpPr>
            <a:spLocks noChangeArrowheads="1"/>
          </p:cNvSpPr>
          <p:nvPr/>
        </p:nvSpPr>
        <p:spPr bwMode="auto">
          <a:xfrm>
            <a:off x="1403648" y="701278"/>
            <a:ext cx="483363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600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一样本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66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148806"/>
              </p:ext>
            </p:extLst>
          </p:nvPr>
        </p:nvGraphicFramePr>
        <p:xfrm>
          <a:off x="1115616" y="1320700"/>
          <a:ext cx="6636240" cy="11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8" name="Equation" r:id="rId5" imgW="2552400" imgH="431640" progId="Equation.DSMT4">
                  <p:embed/>
                </p:oleObj>
              </mc:Choice>
              <mc:Fallback>
                <p:oleObj name="Equation" r:id="rId5" imgW="25524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20700"/>
                        <a:ext cx="6636240" cy="1122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465138" y="2492896"/>
            <a:ext cx="391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是统计量</a:t>
            </a:r>
            <a:r>
              <a:rPr kumimoji="1" lang="en-US" altLang="zh-CN" sz="400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166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086295"/>
              </p:ext>
            </p:extLst>
          </p:nvPr>
        </p:nvGraphicFramePr>
        <p:xfrm>
          <a:off x="4472843" y="2547968"/>
          <a:ext cx="2116015" cy="68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9" name="Equation" r:id="rId7" imgW="927000" imgH="241200" progId="Equation.DSMT4">
                  <p:embed/>
                </p:oleObj>
              </mc:Choice>
              <mc:Fallback>
                <p:oleObj name="Equation" r:id="rId7" imgW="9270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843" y="2547968"/>
                        <a:ext cx="2116015" cy="686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5920846" y="671115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zh-CN" altLang="en-US" sz="40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33400" y="3335869"/>
            <a:ext cx="7162800" cy="1206503"/>
            <a:chOff x="336" y="2499"/>
            <a:chExt cx="4512" cy="760"/>
          </a:xfrm>
        </p:grpSpPr>
        <p:sp>
          <p:nvSpPr>
            <p:cNvPr id="16395" name="Text Box 14"/>
            <p:cNvSpPr txBox="1">
              <a:spLocks noChangeArrowheads="1"/>
            </p:cNvSpPr>
            <p:nvPr/>
          </p:nvSpPr>
          <p:spPr bwMode="auto">
            <a:xfrm>
              <a:off x="336" y="2592"/>
              <a:ext cx="4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>
                  <a:latin typeface="Times New Roman" pitchFamily="18" charset="0"/>
                  <a:ea typeface="楷体_GB2312" pitchFamily="49" charset="-122"/>
                </a:rPr>
                <a:t>但</a:t>
              </a:r>
            </a:p>
          </p:txBody>
        </p:sp>
        <p:graphicFrame>
          <p:nvGraphicFramePr>
            <p:cNvPr id="1639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3432227"/>
                </p:ext>
              </p:extLst>
            </p:nvPr>
          </p:nvGraphicFramePr>
          <p:xfrm>
            <a:off x="868" y="2499"/>
            <a:ext cx="1519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70" name="Equation" r:id="rId9" imgW="1015920" imgH="431640" progId="Equation.DSMT4">
                    <p:embed/>
                  </p:oleObj>
                </mc:Choice>
                <mc:Fallback>
                  <p:oleObj name="Equation" r:id="rId9" imgW="1015920" imgH="4316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2499"/>
                          <a:ext cx="1519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16"/>
            <p:cNvSpPr txBox="1">
              <a:spLocks noChangeArrowheads="1"/>
            </p:cNvSpPr>
            <p:nvPr/>
          </p:nvSpPr>
          <p:spPr bwMode="auto">
            <a:xfrm>
              <a:off x="2606" y="2592"/>
              <a:ext cx="224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>
                  <a:latin typeface="楷体_GB2312" pitchFamily="49" charset="-122"/>
                  <a:ea typeface="楷体_GB2312" pitchFamily="49" charset="-122"/>
                </a:rPr>
                <a:t>不是统计量</a:t>
              </a:r>
              <a:r>
                <a:rPr kumimoji="1" lang="en-US" altLang="zh-CN" sz="4000">
                  <a:latin typeface="楷体_GB2312" pitchFamily="49" charset="-122"/>
                  <a:ea typeface="楷体_GB2312" pitchFamily="49" charset="-122"/>
                </a:rPr>
                <a:t>.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utoUpdateAnimBg="0"/>
      <p:bldP spid="166922" grpId="0" autoUpdateAnimBg="0"/>
      <p:bldP spid="1669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611188" y="211138"/>
            <a:ext cx="4032250" cy="769937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latin typeface="黑体" pitchFamily="49" charset="-122"/>
                <a:ea typeface="黑体" pitchFamily="49" charset="-122"/>
              </a:rPr>
              <a:t>常用的统计量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9" y="2823963"/>
            <a:ext cx="7654927" cy="1409701"/>
            <a:chOff x="589" y="1596"/>
            <a:chExt cx="4822" cy="888"/>
          </a:xfrm>
        </p:grpSpPr>
        <p:graphicFrame>
          <p:nvGraphicFramePr>
            <p:cNvPr id="174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35313"/>
                </p:ext>
              </p:extLst>
            </p:nvPr>
          </p:nvGraphicFramePr>
          <p:xfrm>
            <a:off x="589" y="1596"/>
            <a:ext cx="1928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9" name="Equation" r:id="rId3" imgW="1193760" imgH="431640" progId="Equation.DSMT4">
                    <p:embed/>
                  </p:oleObj>
                </mc:Choice>
                <mc:Fallback>
                  <p:oleObj name="Equation" r:id="rId3" imgW="119376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1596"/>
                          <a:ext cx="1928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3491" y="1728"/>
              <a:ext cx="192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</a:t>
              </a:r>
              <a:r>
                <a:rPr kumimoji="1" lang="zh-CN" altLang="en-US" sz="36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样本均值</a:t>
              </a:r>
              <a:r>
                <a:rPr kumimoji="1" lang="en-US" altLang="zh-CN" sz="36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(sample mean)</a:t>
              </a:r>
              <a:endPara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36563" y="1331913"/>
            <a:ext cx="8440737" cy="1385887"/>
            <a:chOff x="275" y="713"/>
            <a:chExt cx="5317" cy="873"/>
          </a:xfrm>
        </p:grpSpPr>
        <p:sp>
          <p:nvSpPr>
            <p:cNvPr id="17416" name="Text Box 14"/>
            <p:cNvSpPr txBox="1">
              <a:spLocks noChangeArrowheads="1"/>
            </p:cNvSpPr>
            <p:nvPr/>
          </p:nvSpPr>
          <p:spPr bwMode="auto">
            <a:xfrm>
              <a:off x="789" y="713"/>
              <a:ext cx="193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设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17" name="Rectangle 15"/>
            <p:cNvSpPr>
              <a:spLocks noChangeArrowheads="1"/>
            </p:cNvSpPr>
            <p:nvPr/>
          </p:nvSpPr>
          <p:spPr bwMode="auto">
            <a:xfrm>
              <a:off x="2852" y="760"/>
              <a:ext cx="27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是来自总体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zh-CN" sz="3600" dirty="0">
                  <a:latin typeface="楷体_GB2312" pitchFamily="49" charset="-122"/>
                  <a:ea typeface="楷体_GB2312" pitchFamily="49" charset="-122"/>
                </a:rPr>
                <a:t>的容量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18" name="Rectangle 16"/>
            <p:cNvSpPr>
              <a:spLocks noChangeArrowheads="1"/>
            </p:cNvSpPr>
            <p:nvPr/>
          </p:nvSpPr>
          <p:spPr bwMode="auto">
            <a:xfrm>
              <a:off x="275" y="1182"/>
              <a:ext cx="2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zh-CN" sz="360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360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的样本</a:t>
              </a:r>
              <a:r>
                <a:rPr kumimoji="1" lang="en-US" altLang="zh-CN" sz="360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称统计量</a:t>
              </a:r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73213" y="4365625"/>
            <a:ext cx="436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注意与</a:t>
            </a:r>
            <a:r>
              <a:rPr lang="en-US" altLang="zh-CN" sz="3200" dirty="0"/>
              <a:t>E(X)</a:t>
            </a:r>
            <a:r>
              <a:rPr lang="zh-CN" altLang="en-US" sz="3200" dirty="0"/>
              <a:t>的区别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autoUpdateAnimBg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44623"/>
              </p:ext>
            </p:extLst>
          </p:nvPr>
        </p:nvGraphicFramePr>
        <p:xfrm>
          <a:off x="4253956" y="3812775"/>
          <a:ext cx="2945693" cy="78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3" name="Equation" r:id="rId4" imgW="1002960" imgH="266400" progId="Equation.DSMT4">
                  <p:embed/>
                </p:oleObj>
              </mc:Choice>
              <mc:Fallback>
                <p:oleObj name="Equation" r:id="rId4" imgW="1002960" imgH="26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956" y="3812775"/>
                        <a:ext cx="2945693" cy="782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076547"/>
              </p:ext>
            </p:extLst>
          </p:nvPr>
        </p:nvGraphicFramePr>
        <p:xfrm>
          <a:off x="4000500" y="1314748"/>
          <a:ext cx="5177246" cy="1303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4" name="Equation" r:id="rId6" imgW="1714320" imgH="431640" progId="Equation.DSMT4">
                  <p:embed/>
                </p:oleObj>
              </mc:Choice>
              <mc:Fallback>
                <p:oleObj name="Equation" r:id="rId6" imgW="171432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314748"/>
                        <a:ext cx="5177246" cy="1303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12"/>
          <p:cNvSpPr txBox="1">
            <a:spLocks noChangeArrowheads="1"/>
          </p:cNvSpPr>
          <p:nvPr/>
        </p:nvSpPr>
        <p:spPr bwMode="auto">
          <a:xfrm>
            <a:off x="468313" y="260648"/>
            <a:ext cx="69840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sz="3600" b="1" dirty="0" smtClean="0">
                <a:latin typeface="楷体_GB2312" pitchFamily="49" charset="-122"/>
                <a:ea typeface="楷体_GB2312" pitchFamily="49" charset="-122"/>
              </a:rPr>
              <a:t>样本方差 </a:t>
            </a:r>
            <a:r>
              <a:rPr kumimoji="1" lang="en-US" altLang="zh-CN" sz="36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sample variance</a:t>
            </a:r>
            <a:r>
              <a:rPr kumimoji="1" lang="en-US" altLang="zh-CN" sz="36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336895"/>
              </p:ext>
            </p:extLst>
          </p:nvPr>
        </p:nvGraphicFramePr>
        <p:xfrm>
          <a:off x="323528" y="1268760"/>
          <a:ext cx="4171025" cy="132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5" name="Equation" r:id="rId8" imgW="1358640" imgH="431640" progId="Equation.DSMT4">
                  <p:embed/>
                </p:oleObj>
              </mc:Choice>
              <mc:Fallback>
                <p:oleObj name="Equation" r:id="rId8" imgW="13586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4171025" cy="132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835150" y="2868910"/>
            <a:ext cx="2501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样本标准差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78570"/>
              </p:ext>
            </p:extLst>
          </p:nvPr>
        </p:nvGraphicFramePr>
        <p:xfrm>
          <a:off x="1570038" y="3757910"/>
          <a:ext cx="2502900" cy="78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" name="Equation" r:id="rId10" imgW="927000" imgH="291960" progId="Equation.DSMT4">
                  <p:embed/>
                </p:oleObj>
              </mc:Choice>
              <mc:Fallback>
                <p:oleObj name="Equation" r:id="rId10" imgW="927000" imgH="291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757910"/>
                        <a:ext cx="2502900" cy="788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2136" y="116632"/>
            <a:ext cx="8333552" cy="1717676"/>
            <a:chOff x="622" y="87"/>
            <a:chExt cx="5062" cy="1082"/>
          </a:xfrm>
        </p:grpSpPr>
        <p:graphicFrame>
          <p:nvGraphicFramePr>
            <p:cNvPr id="1946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8897148"/>
                </p:ext>
              </p:extLst>
            </p:nvPr>
          </p:nvGraphicFramePr>
          <p:xfrm>
            <a:off x="622" y="87"/>
            <a:ext cx="1933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4" name="Equation" r:id="rId4" imgW="1104840" imgH="431640" progId="Equation.DSMT4">
                    <p:embed/>
                  </p:oleObj>
                </mc:Choice>
                <mc:Fallback>
                  <p:oleObj name="Equation" r:id="rId4" imgW="1104840" imgH="431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87"/>
                          <a:ext cx="1933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Text Box 4"/>
            <p:cNvSpPr txBox="1">
              <a:spLocks noChangeArrowheads="1"/>
            </p:cNvSpPr>
            <p:nvPr/>
          </p:nvSpPr>
          <p:spPr bwMode="auto">
            <a:xfrm>
              <a:off x="2688" y="335"/>
              <a:ext cx="2996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zh-CN" altLang="en-US" sz="4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样本</a:t>
              </a:r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kumimoji="1" lang="en-US" altLang="zh-CN" sz="4000" i="1" dirty="0">
                  <a:latin typeface="楷体_GB2312" pitchFamily="49" charset="-122"/>
                  <a:ea typeface="楷体_GB2312" pitchFamily="49" charset="-122"/>
                </a:rPr>
                <a:t>k </a:t>
              </a:r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阶</a:t>
              </a:r>
              <a:r>
                <a:rPr kumimoji="1" lang="zh-CN" altLang="en-US" sz="4000" b="1" dirty="0" smtClean="0">
                  <a:latin typeface="楷体_GB2312" pitchFamily="49" charset="-122"/>
                  <a:ea typeface="楷体_GB2312" pitchFamily="49" charset="-122"/>
                </a:rPr>
                <a:t>原点矩</a:t>
              </a:r>
              <a:r>
                <a:rPr kumimoji="1" lang="en-US" altLang="zh-CN" sz="4000" b="1" dirty="0" smtClean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en-US" altLang="zh-CN" sz="40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moment</a:t>
              </a:r>
              <a:r>
                <a:rPr kumimoji="1" lang="en-US" altLang="zh-CN" sz="4000" b="1" dirty="0" smtClean="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zh-CN" altLang="en-US" sz="40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649288" y="1607294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例如</a:t>
            </a:r>
          </a:p>
        </p:txBody>
      </p:sp>
      <p:graphicFrame>
        <p:nvGraphicFramePr>
          <p:cNvPr id="16901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189618"/>
              </p:ext>
            </p:extLst>
          </p:nvPr>
        </p:nvGraphicFramePr>
        <p:xfrm>
          <a:off x="1119982" y="2313161"/>
          <a:ext cx="14589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5" name="Equation" r:id="rId6" imgW="469800" imgH="241200" progId="Equation.DSMT4">
                  <p:embed/>
                </p:oleObj>
              </mc:Choice>
              <mc:Fallback>
                <p:oleObj name="Equation" r:id="rId6" imgW="469800" imgH="2412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982" y="2313161"/>
                        <a:ext cx="14589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755650" y="3345606"/>
            <a:ext cx="6880225" cy="936625"/>
            <a:chOff x="755575" y="1988944"/>
            <a:chExt cx="6880944" cy="936000"/>
          </a:xfrm>
        </p:grpSpPr>
        <p:sp>
          <p:nvSpPr>
            <p:cNvPr id="4" name="矩形 3"/>
            <p:cNvSpPr/>
            <p:nvPr/>
          </p:nvSpPr>
          <p:spPr>
            <a:xfrm>
              <a:off x="755575" y="1988944"/>
              <a:ext cx="6880944" cy="93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946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537764"/>
                </p:ext>
              </p:extLst>
            </p:nvPr>
          </p:nvGraphicFramePr>
          <p:xfrm>
            <a:off x="975548" y="2204294"/>
            <a:ext cx="11430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6" name="Equation" r:id="rId8" imgW="1028808" imgH="396168" progId="Equation.DSMT4">
                    <p:embed/>
                  </p:oleObj>
                </mc:Choice>
                <mc:Fallback>
                  <p:oleObj name="Equation" r:id="rId8" imgW="1028808" imgH="396168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548" y="2204294"/>
                          <a:ext cx="11430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4"/>
            <p:cNvSpPr txBox="1">
              <a:spLocks noChangeArrowheads="1"/>
            </p:cNvSpPr>
            <p:nvPr/>
          </p:nvSpPr>
          <p:spPr bwMode="auto">
            <a:xfrm>
              <a:off x="2270948" y="2132856"/>
              <a:ext cx="5365571" cy="646331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—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的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阶原点矩 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(4.3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节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68363" y="4642594"/>
            <a:ext cx="2646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两者的区别？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38538" y="4642594"/>
            <a:ext cx="428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分别代表：样本与总体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utoUpdateAnimBg="0"/>
      <p:bldP spid="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828" y="260648"/>
            <a:ext cx="9000122" cy="1212850"/>
            <a:chOff x="607" y="1062"/>
            <a:chExt cx="5553" cy="764"/>
          </a:xfrm>
        </p:grpSpPr>
        <p:graphicFrame>
          <p:nvGraphicFramePr>
            <p:cNvPr id="204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503691"/>
                </p:ext>
              </p:extLst>
            </p:nvPr>
          </p:nvGraphicFramePr>
          <p:xfrm>
            <a:off x="607" y="1062"/>
            <a:ext cx="2708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6" name="Equation" r:id="rId4" imgW="1562040" imgH="431640" progId="Equation.DSMT4">
                    <p:embed/>
                  </p:oleObj>
                </mc:Choice>
                <mc:Fallback>
                  <p:oleObj name="Equation" r:id="rId4" imgW="1562040" imgH="431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1062"/>
                          <a:ext cx="2708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7"/>
            <p:cNvSpPr txBox="1">
              <a:spLocks noChangeArrowheads="1"/>
            </p:cNvSpPr>
            <p:nvPr/>
          </p:nvSpPr>
          <p:spPr bwMode="auto">
            <a:xfrm>
              <a:off x="3164" y="1186"/>
              <a:ext cx="29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为样本的</a:t>
              </a:r>
              <a:r>
                <a:rPr kumimoji="1" lang="en-US" altLang="zh-CN" sz="4000" i="1" dirty="0"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kumimoji="1" lang="en-US" altLang="zh-CN" sz="40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阶</a:t>
              </a:r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中心矩</a:t>
              </a:r>
              <a:endParaRPr kumimoji="1" lang="zh-CN" altLang="en-US" sz="40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381000" y="1484784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例如</a:t>
            </a:r>
          </a:p>
        </p:txBody>
      </p:sp>
      <p:graphicFrame>
        <p:nvGraphicFramePr>
          <p:cNvPr id="16901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772821"/>
              </p:ext>
            </p:extLst>
          </p:nvPr>
        </p:nvGraphicFramePr>
        <p:xfrm>
          <a:off x="686459" y="1844824"/>
          <a:ext cx="6585415" cy="135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7" name="Equation" r:id="rId6" imgW="2336760" imgH="482400" progId="Equation.DSMT4">
                  <p:embed/>
                </p:oleObj>
              </mc:Choice>
              <mc:Fallback>
                <p:oleObj name="Equation" r:id="rId6" imgW="2336760" imgH="4824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59" y="1844824"/>
                        <a:ext cx="6585415" cy="1359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827088" y="4077072"/>
            <a:ext cx="7781925" cy="936625"/>
            <a:chOff x="827584" y="5229200"/>
            <a:chExt cx="7780803" cy="936104"/>
          </a:xfrm>
        </p:grpSpPr>
        <p:sp>
          <p:nvSpPr>
            <p:cNvPr id="4" name="矩形 3"/>
            <p:cNvSpPr/>
            <p:nvPr/>
          </p:nvSpPr>
          <p:spPr>
            <a:xfrm>
              <a:off x="827584" y="5229200"/>
              <a:ext cx="7780803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048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299023"/>
                </p:ext>
              </p:extLst>
            </p:nvPr>
          </p:nvGraphicFramePr>
          <p:xfrm>
            <a:off x="1033881" y="5328167"/>
            <a:ext cx="2857182" cy="757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8" name="Equation" r:id="rId8" imgW="1054080" imgH="228600" progId="Equation.DSMT4">
                    <p:embed/>
                  </p:oleObj>
                </mc:Choice>
                <mc:Fallback>
                  <p:oleObj name="Equation" r:id="rId8" imgW="105408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881" y="5328167"/>
                          <a:ext cx="2857182" cy="757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3781425" y="5379938"/>
              <a:ext cx="48269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—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总体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的 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阶中心矩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687255"/>
              </p:ext>
            </p:extLst>
          </p:nvPr>
        </p:nvGraphicFramePr>
        <p:xfrm>
          <a:off x="737354" y="3861048"/>
          <a:ext cx="4214893" cy="11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4" name="Equation" r:id="rId4" imgW="1752480" imgH="431640" progId="Equation.DSMT4">
                  <p:embed/>
                </p:oleObj>
              </mc:Choice>
              <mc:Fallback>
                <p:oleObj name="Equation" r:id="rId4" imgW="17524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54" y="3861048"/>
                        <a:ext cx="4214893" cy="112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8172"/>
              </p:ext>
            </p:extLst>
          </p:nvPr>
        </p:nvGraphicFramePr>
        <p:xfrm>
          <a:off x="5137913" y="3861048"/>
          <a:ext cx="3503675" cy="11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5" name="Equation" r:id="rId6" imgW="1447560" imgH="431640" progId="Equation.DSMT4">
                  <p:embed/>
                </p:oleObj>
              </mc:Choice>
              <mc:Fallback>
                <p:oleObj name="Equation" r:id="rId6" imgW="1447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913" y="3861048"/>
                        <a:ext cx="3503675" cy="112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774081"/>
              </p:ext>
            </p:extLst>
          </p:nvPr>
        </p:nvGraphicFramePr>
        <p:xfrm>
          <a:off x="530225" y="4977416"/>
          <a:ext cx="24828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6" name="Equation" r:id="rId8" imgW="952200" imgH="431640" progId="Equation.DSMT4">
                  <p:embed/>
                </p:oleObj>
              </mc:Choice>
              <mc:Fallback>
                <p:oleObj name="Equation" r:id="rId8" imgW="9522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977416"/>
                        <a:ext cx="248285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6125" y="2815804"/>
            <a:ext cx="6896100" cy="1096962"/>
            <a:chOff x="470" y="1401"/>
            <a:chExt cx="4344" cy="691"/>
          </a:xfrm>
        </p:grpSpPr>
        <p:graphicFrame>
          <p:nvGraphicFramePr>
            <p:cNvPr id="2151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461097"/>
                </p:ext>
              </p:extLst>
            </p:nvPr>
          </p:nvGraphicFramePr>
          <p:xfrm>
            <a:off x="933" y="1401"/>
            <a:ext cx="3881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7" name="Equation" r:id="rId10" imgW="2425680" imgH="431640" progId="Equation.DSMT4">
                    <p:embed/>
                  </p:oleObj>
                </mc:Choice>
                <mc:Fallback>
                  <p:oleObj name="Equation" r:id="rId10" imgW="2425680" imgH="431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401"/>
                          <a:ext cx="3881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470" y="1651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推导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8313" y="-229022"/>
            <a:ext cx="3970337" cy="1020763"/>
            <a:chOff x="374" y="658"/>
            <a:chExt cx="2501" cy="643"/>
          </a:xfrm>
        </p:grpSpPr>
        <p:graphicFrame>
          <p:nvGraphicFramePr>
            <p:cNvPr id="2151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1067499"/>
                </p:ext>
              </p:extLst>
            </p:nvPr>
          </p:nvGraphicFramePr>
          <p:xfrm>
            <a:off x="1504" y="658"/>
            <a:ext cx="1371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8" name="Equation" r:id="rId12" imgW="812520" imgH="393480" progId="Equation.DSMT4">
                    <p:embed/>
                  </p:oleObj>
                </mc:Choice>
                <mc:Fallback>
                  <p:oleObj name="Equation" r:id="rId12" imgW="812520" imgH="393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6000" contrast="36000"/>
                          <a:grayscl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658"/>
                          <a:ext cx="1371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17"/>
            <p:cNvSpPr txBox="1">
              <a:spLocks noChangeArrowheads="1"/>
            </p:cNvSpPr>
            <p:nvPr/>
          </p:nvSpPr>
          <p:spPr bwMode="auto">
            <a:xfrm>
              <a:off x="374" y="787"/>
              <a:ext cx="11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1)</a:t>
              </a: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关系式</a:t>
              </a:r>
            </a:p>
          </p:txBody>
        </p:sp>
      </p:grpSp>
      <p:graphicFrame>
        <p:nvGraphicFramePr>
          <p:cNvPr id="2171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39834"/>
              </p:ext>
            </p:extLst>
          </p:nvPr>
        </p:nvGraphicFramePr>
        <p:xfrm>
          <a:off x="2005013" y="690141"/>
          <a:ext cx="6959600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9" name="Equation" r:id="rId14" imgW="2819160" imgH="888840" progId="Equation.DSMT4">
                  <p:embed/>
                </p:oleObj>
              </mc:Choice>
              <mc:Fallback>
                <p:oleObj name="Equation" r:id="rId14" imgW="2819160" imgH="8888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690141"/>
                        <a:ext cx="6959600" cy="219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27"/>
          <p:cNvSpPr>
            <a:spLocks noChangeShapeType="1"/>
          </p:cNvSpPr>
          <p:nvPr/>
        </p:nvSpPr>
        <p:spPr bwMode="auto">
          <a:xfrm>
            <a:off x="0" y="288247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Text Box 3"/>
          <p:cNvSpPr txBox="1">
            <a:spLocks noChangeArrowheads="1"/>
          </p:cNvSpPr>
          <p:nvPr/>
        </p:nvSpPr>
        <p:spPr bwMode="auto">
          <a:xfrm>
            <a:off x="304800" y="1089620"/>
            <a:ext cx="1341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推导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1188" y="-115293"/>
            <a:ext cx="6637337" cy="1066800"/>
            <a:chOff x="374" y="199"/>
            <a:chExt cx="4181" cy="672"/>
          </a:xfrm>
        </p:grpSpPr>
        <p:sp>
          <p:nvSpPr>
            <p:cNvPr id="22542" name="Text Box 9"/>
            <p:cNvSpPr txBox="1">
              <a:spLocks noChangeArrowheads="1"/>
            </p:cNvSpPr>
            <p:nvPr/>
          </p:nvSpPr>
          <p:spPr bwMode="auto">
            <a:xfrm>
              <a:off x="374" y="336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2254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45219"/>
                </p:ext>
              </p:extLst>
            </p:nvPr>
          </p:nvGraphicFramePr>
          <p:xfrm>
            <a:off x="684" y="199"/>
            <a:ext cx="2103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21" name="Equation" r:id="rId4" imgW="1244520" imgH="393480" progId="Equation.DSMT4">
                    <p:embed/>
                  </p:oleObj>
                </mc:Choice>
                <mc:Fallback>
                  <p:oleObj name="Equation" r:id="rId4" imgW="1244520" imgH="393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99"/>
                          <a:ext cx="2103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7843313"/>
                </p:ext>
              </p:extLst>
            </p:nvPr>
          </p:nvGraphicFramePr>
          <p:xfrm>
            <a:off x="3042" y="316"/>
            <a:ext cx="151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22" name="Equation" r:id="rId6" imgW="939600" imgH="228600" progId="Equation.DSMT4">
                    <p:embed/>
                  </p:oleObj>
                </mc:Choice>
                <mc:Fallback>
                  <p:oleObj name="Equation" r:id="rId6" imgW="9396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316"/>
                          <a:ext cx="1513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3" name="Line 25"/>
          <p:cNvSpPr>
            <a:spLocks noChangeShapeType="1"/>
          </p:cNvSpPr>
          <p:nvPr/>
        </p:nvSpPr>
        <p:spPr bwMode="auto">
          <a:xfrm>
            <a:off x="0" y="101659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31646"/>
              </p:ext>
            </p:extLst>
          </p:nvPr>
        </p:nvGraphicFramePr>
        <p:xfrm>
          <a:off x="1604963" y="945157"/>
          <a:ext cx="40322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23" name="Equation" r:id="rId8" imgW="1828800" imgH="457200" progId="Equation.DSMT4">
                  <p:embed/>
                </p:oleObj>
              </mc:Choice>
              <mc:Fallback>
                <p:oleObj name="Equation" r:id="rId8" imgW="1828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945157"/>
                        <a:ext cx="40322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178477"/>
              </p:ext>
            </p:extLst>
          </p:nvPr>
        </p:nvGraphicFramePr>
        <p:xfrm>
          <a:off x="5921375" y="1016595"/>
          <a:ext cx="21701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24" name="Equation" r:id="rId10" imgW="1079280" imgH="393480" progId="Equation.DSMT4">
                  <p:embed/>
                </p:oleObj>
              </mc:Choice>
              <mc:Fallback>
                <p:oleObj name="Equation" r:id="rId10" imgW="10792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1016595"/>
                        <a:ext cx="21701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3173"/>
              </p:ext>
            </p:extLst>
          </p:nvPr>
        </p:nvGraphicFramePr>
        <p:xfrm>
          <a:off x="309563" y="1916832"/>
          <a:ext cx="42402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25" name="Equation" r:id="rId12" imgW="1815840" imgH="431640" progId="Equation.DSMT4">
                  <p:embed/>
                </p:oleObj>
              </mc:Choice>
              <mc:Fallback>
                <p:oleObj name="Equation" r:id="rId12" imgW="18158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916832"/>
                        <a:ext cx="424021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96681"/>
              </p:ext>
            </p:extLst>
          </p:nvPr>
        </p:nvGraphicFramePr>
        <p:xfrm>
          <a:off x="4487863" y="1916832"/>
          <a:ext cx="46434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26" name="Equation" r:id="rId14" imgW="2184120" imgH="457200" progId="Equation.DSMT4">
                  <p:embed/>
                </p:oleObj>
              </mc:Choice>
              <mc:Fallback>
                <p:oleObj name="Equation" r:id="rId14" imgW="21841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1916832"/>
                        <a:ext cx="46434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82018"/>
              </p:ext>
            </p:extLst>
          </p:nvPr>
        </p:nvGraphicFramePr>
        <p:xfrm>
          <a:off x="296863" y="2996332"/>
          <a:ext cx="86169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27" name="Equation" r:id="rId16" imgW="3974760" imgH="431640" progId="Equation.DSMT4">
                  <p:embed/>
                </p:oleObj>
              </mc:Choice>
              <mc:Fallback>
                <p:oleObj name="Equation" r:id="rId16" imgW="39747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996332"/>
                        <a:ext cx="86169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18279"/>
              </p:ext>
            </p:extLst>
          </p:nvPr>
        </p:nvGraphicFramePr>
        <p:xfrm>
          <a:off x="220663" y="4075832"/>
          <a:ext cx="58880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28" name="Equation" r:id="rId18" imgW="2476440" imgH="393480" progId="Equation.DSMT4">
                  <p:embed/>
                </p:oleObj>
              </mc:Choice>
              <mc:Fallback>
                <p:oleObj name="Equation" r:id="rId18" imgW="247644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075832"/>
                        <a:ext cx="58880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752360"/>
              </p:ext>
            </p:extLst>
          </p:nvPr>
        </p:nvGraphicFramePr>
        <p:xfrm>
          <a:off x="561975" y="5013176"/>
          <a:ext cx="29448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29" name="Equation" r:id="rId20" imgW="1307880" imgH="431640" progId="Equation.DSMT4">
                  <p:embed/>
                </p:oleObj>
              </mc:Choice>
              <mc:Fallback>
                <p:oleObj name="Equation" r:id="rId20" imgW="130788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013176"/>
                        <a:ext cx="29448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607247"/>
              </p:ext>
            </p:extLst>
          </p:nvPr>
        </p:nvGraphicFramePr>
        <p:xfrm>
          <a:off x="3635375" y="5013176"/>
          <a:ext cx="25558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0" name="Equation" r:id="rId22" imgW="1117440" imgH="393480" progId="Equation.DSMT4">
                  <p:embed/>
                </p:oleObj>
              </mc:Choice>
              <mc:Fallback>
                <p:oleObj name="Equation" r:id="rId22" imgW="111744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013176"/>
                        <a:ext cx="25558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90872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“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as it is called in computer science, is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data to infer the distribution that generated the data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typical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 question is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sample </a:t>
            </a:r>
            <a:r>
              <a:rPr lang="en-US" altLang="zh-CN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 , </a:t>
            </a:r>
            <a:r>
              <a:rPr lang="en-US" altLang="zh-CN" sz="3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∼ F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do we infer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cases, we may want to infer only some feature of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mean.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9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187450" y="1412776"/>
            <a:ext cx="67818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       </a:t>
            </a:r>
            <a:r>
              <a:rPr kumimoji="1" lang="zh-CN" altLang="en-US" sz="3200" b="1" dirty="0">
                <a:latin typeface="Times New Roman" pitchFamily="18" charset="0"/>
              </a:rPr>
              <a:t>统计量既然是依赖于样本的，而后者又是随机变量，故统计量也是随机变量，因而就有一定的分布，这个分布叫做统计量的</a:t>
            </a:r>
            <a:r>
              <a:rPr kumimoji="1" lang="zh-CN" altLang="en-US" sz="4000" b="1" dirty="0">
                <a:latin typeface="Times New Roman" pitchFamily="18" charset="0"/>
                <a:ea typeface="华文新魏" pitchFamily="2" charset="-122"/>
              </a:rPr>
              <a:t>抽样分布</a:t>
            </a:r>
            <a:r>
              <a:rPr kumimoji="1" lang="zh-CN" altLang="en-US" sz="3200" b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  <a:p>
            <a:pPr algn="just"/>
            <a:r>
              <a:rPr kumimoji="1" lang="en-US" altLang="zh-CN" sz="2400" dirty="0">
                <a:latin typeface="Times New Roman" pitchFamily="18" charset="0"/>
              </a:rPr>
              <a:t>       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84213" y="404813"/>
            <a:ext cx="3382963" cy="641350"/>
            <a:chOff x="576" y="144"/>
            <a:chExt cx="2131" cy="404"/>
          </a:xfrm>
        </p:grpSpPr>
        <p:sp>
          <p:nvSpPr>
            <p:cNvPr id="23557" name="Text Box 25"/>
            <p:cNvSpPr txBox="1">
              <a:spLocks noChangeArrowheads="1"/>
            </p:cNvSpPr>
            <p:nvPr/>
          </p:nvSpPr>
          <p:spPr bwMode="auto">
            <a:xfrm>
              <a:off x="1140" y="144"/>
              <a:ext cx="1567" cy="40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latin typeface="楷体_GB2312" pitchFamily="49" charset="-122"/>
                  <a:ea typeface="楷体_GB2312" pitchFamily="49" charset="-122"/>
                </a:rPr>
                <a:t>抽样分布</a:t>
              </a:r>
            </a:p>
          </p:txBody>
        </p:sp>
        <p:sp>
          <p:nvSpPr>
            <p:cNvPr id="23558" name="Oval 26"/>
            <p:cNvSpPr>
              <a:spLocks noChangeArrowheads="1"/>
            </p:cNvSpPr>
            <p:nvPr/>
          </p:nvSpPr>
          <p:spPr bwMode="auto">
            <a:xfrm>
              <a:off x="576" y="288"/>
              <a:ext cx="288" cy="144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3600"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1116013" y="770707"/>
            <a:ext cx="3671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正态分布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87450" y="1935014"/>
            <a:ext cx="5421805" cy="988848"/>
            <a:chOff x="279" y="1516"/>
            <a:chExt cx="3223" cy="669"/>
          </a:xfrm>
        </p:grpSpPr>
        <p:sp>
          <p:nvSpPr>
            <p:cNvPr id="24605" name="Text Box 4"/>
            <p:cNvSpPr txBox="1">
              <a:spLocks noChangeArrowheads="1"/>
            </p:cNvSpPr>
            <p:nvPr/>
          </p:nvSpPr>
          <p:spPr bwMode="auto">
            <a:xfrm>
              <a:off x="279" y="1527"/>
              <a:ext cx="381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2460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1421705"/>
                </p:ext>
              </p:extLst>
            </p:nvPr>
          </p:nvGraphicFramePr>
          <p:xfrm>
            <a:off x="1050" y="1516"/>
            <a:ext cx="2452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99" name="Equation" r:id="rId3" imgW="1904760" imgH="457200" progId="Equation.DSMT4">
                    <p:embed/>
                  </p:oleObj>
                </mc:Choice>
                <mc:Fallback>
                  <p:oleObj name="Equation" r:id="rId3" imgW="190476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1516"/>
                          <a:ext cx="2452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1258888" y="2852912"/>
            <a:ext cx="2487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特别地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16604" y="4076353"/>
            <a:ext cx="4495656" cy="1119131"/>
            <a:chOff x="365" y="3271"/>
            <a:chExt cx="3054" cy="796"/>
          </a:xfrm>
        </p:grpSpPr>
        <p:graphicFrame>
          <p:nvGraphicFramePr>
            <p:cNvPr id="2460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663110"/>
                </p:ext>
              </p:extLst>
            </p:nvPr>
          </p:nvGraphicFramePr>
          <p:xfrm>
            <a:off x="877" y="3271"/>
            <a:ext cx="2542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00" name="Equation" r:id="rId5" imgW="1612800" imgH="482400" progId="Equation.DSMT4">
                    <p:embed/>
                  </p:oleObj>
                </mc:Choice>
                <mc:Fallback>
                  <p:oleObj name="Equation" r:id="rId5" imgW="1612800" imgH="482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3271"/>
                          <a:ext cx="2542" cy="79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4" name="Rectangle 9"/>
            <p:cNvSpPr>
              <a:spLocks noChangeArrowheads="1"/>
            </p:cNvSpPr>
            <p:nvPr/>
          </p:nvSpPr>
          <p:spPr bwMode="auto">
            <a:xfrm>
              <a:off x="365" y="3341"/>
              <a:ext cx="436" cy="45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1188" y="44624"/>
            <a:ext cx="4267200" cy="641350"/>
            <a:chOff x="912" y="96"/>
            <a:chExt cx="2688" cy="404"/>
          </a:xfrm>
        </p:grpSpPr>
        <p:sp>
          <p:nvSpPr>
            <p:cNvPr id="24601" name="Text Box 11"/>
            <p:cNvSpPr txBox="1">
              <a:spLocks noChangeArrowheads="1"/>
            </p:cNvSpPr>
            <p:nvPr/>
          </p:nvSpPr>
          <p:spPr bwMode="auto">
            <a:xfrm>
              <a:off x="1444" y="96"/>
              <a:ext cx="2156" cy="40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latin typeface="楷体_GB2312" pitchFamily="49" charset="-122"/>
                  <a:ea typeface="楷体_GB2312" pitchFamily="49" charset="-122"/>
                </a:rPr>
                <a:t>统计中常用分布</a:t>
              </a:r>
            </a:p>
          </p:txBody>
        </p:sp>
        <p:sp>
          <p:nvSpPr>
            <p:cNvPr id="24602" name="Oval 12"/>
            <p:cNvSpPr>
              <a:spLocks noChangeArrowheads="1"/>
            </p:cNvSpPr>
            <p:nvPr/>
          </p:nvSpPr>
          <p:spPr bwMode="auto">
            <a:xfrm flipV="1">
              <a:off x="912" y="240"/>
              <a:ext cx="288" cy="144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kumimoji="1" lang="zh-CN" altLang="zh-CN" sz="36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58888" y="3235499"/>
            <a:ext cx="6152025" cy="912813"/>
            <a:chOff x="365" y="2387"/>
            <a:chExt cx="3858" cy="571"/>
          </a:xfrm>
        </p:grpSpPr>
        <p:grpSp>
          <p:nvGrpSpPr>
            <p:cNvPr id="24595" name="Group 14"/>
            <p:cNvGrpSpPr>
              <a:grpSpLocks/>
            </p:cNvGrpSpPr>
            <p:nvPr/>
          </p:nvGrpSpPr>
          <p:grpSpPr bwMode="auto">
            <a:xfrm>
              <a:off x="365" y="2387"/>
              <a:ext cx="3858" cy="526"/>
              <a:chOff x="365" y="2387"/>
              <a:chExt cx="3858" cy="526"/>
            </a:xfrm>
          </p:grpSpPr>
          <p:graphicFrame>
            <p:nvGraphicFramePr>
              <p:cNvPr id="24597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0221831"/>
                  </p:ext>
                </p:extLst>
              </p:nvPr>
            </p:nvGraphicFramePr>
            <p:xfrm>
              <a:off x="764" y="2537"/>
              <a:ext cx="1445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601" name="Equation" r:id="rId7" imgW="876240" imgH="228600" progId="Equation.DSMT4">
                      <p:embed/>
                    </p:oleObj>
                  </mc:Choice>
                  <mc:Fallback>
                    <p:oleObj name="Equation" r:id="rId7" imgW="876240" imgH="22860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4" y="2537"/>
                            <a:ext cx="1445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99782"/>
                  </p:ext>
                </p:extLst>
              </p:nvPr>
            </p:nvGraphicFramePr>
            <p:xfrm>
              <a:off x="2787" y="2540"/>
              <a:ext cx="1436" cy="3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602" name="Equation" r:id="rId9" imgW="927000" imgH="241200" progId="Equation.DSMT4">
                      <p:embed/>
                    </p:oleObj>
                  </mc:Choice>
                  <mc:Fallback>
                    <p:oleObj name="Equation" r:id="rId9" imgW="927000" imgH="2412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7" y="2540"/>
                            <a:ext cx="1436" cy="3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9" name="Rectangle 17"/>
              <p:cNvSpPr>
                <a:spLocks noChangeArrowheads="1"/>
              </p:cNvSpPr>
              <p:nvPr/>
            </p:nvSpPr>
            <p:spPr bwMode="auto">
              <a:xfrm>
                <a:off x="365" y="2496"/>
                <a:ext cx="402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600">
                    <a:latin typeface="楷体_GB2312" pitchFamily="49" charset="-122"/>
                    <a:ea typeface="楷体_GB2312" pitchFamily="49" charset="-122"/>
                  </a:rPr>
                  <a:t>若</a:t>
                </a:r>
              </a:p>
            </p:txBody>
          </p:sp>
          <p:sp>
            <p:nvSpPr>
              <p:cNvPr id="24600" name="Text Box 18"/>
              <p:cNvSpPr txBox="1">
                <a:spLocks noChangeArrowheads="1"/>
              </p:cNvSpPr>
              <p:nvPr/>
            </p:nvSpPr>
            <p:spPr bwMode="auto">
              <a:xfrm>
                <a:off x="2192" y="2387"/>
                <a:ext cx="633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600" dirty="0" err="1">
                    <a:latin typeface="Times New Roman" pitchFamily="18" charset="0"/>
                    <a:ea typeface="楷体_GB2312" pitchFamily="49" charset="-122"/>
                  </a:rPr>
                  <a:t>i.i.d</a:t>
                </a:r>
                <a:r>
                  <a:rPr kumimoji="1" lang="en-US" altLang="zh-CN" sz="3600" b="1" dirty="0">
                    <a:latin typeface="Times New Roman" pitchFamily="18" charset="0"/>
                    <a:ea typeface="楷体_GB2312" pitchFamily="49" charset="-122"/>
                  </a:rPr>
                  <a:t>.</a:t>
                </a:r>
              </a:p>
            </p:txBody>
          </p:sp>
        </p:grpSp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2286" y="2557"/>
              <a:ext cx="271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~</a:t>
              </a:r>
            </a:p>
          </p:txBody>
        </p:sp>
      </p:grpSp>
      <p:grpSp>
        <p:nvGrpSpPr>
          <p:cNvPr id="8" name="Group 20"/>
          <p:cNvGrpSpPr>
            <a:grpSpLocks noChangeAspect="1"/>
          </p:cNvGrpSpPr>
          <p:nvPr/>
        </p:nvGrpSpPr>
        <p:grpSpPr bwMode="auto">
          <a:xfrm>
            <a:off x="1258888" y="1268588"/>
            <a:ext cx="5319713" cy="652463"/>
            <a:chOff x="288" y="990"/>
            <a:chExt cx="3351" cy="411"/>
          </a:xfrm>
        </p:grpSpPr>
        <p:sp>
          <p:nvSpPr>
            <p:cNvPr id="24591" name="Text Box 21"/>
            <p:cNvSpPr txBox="1">
              <a:spLocks noChangeArrowheads="1"/>
            </p:cNvSpPr>
            <p:nvPr/>
          </p:nvSpPr>
          <p:spPr bwMode="auto">
            <a:xfrm>
              <a:off x="288" y="996"/>
              <a:ext cx="35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2459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711708"/>
                </p:ext>
              </p:extLst>
            </p:nvPr>
          </p:nvGraphicFramePr>
          <p:xfrm>
            <a:off x="787" y="1020"/>
            <a:ext cx="155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03" name="Equation" r:id="rId11" imgW="939600" imgH="228600" progId="Equation.DSMT4">
                    <p:embed/>
                  </p:oleObj>
                </mc:Choice>
                <mc:Fallback>
                  <p:oleObj name="Equation" r:id="rId11" imgW="93960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1020"/>
                          <a:ext cx="1555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6442053"/>
                </p:ext>
              </p:extLst>
            </p:nvPr>
          </p:nvGraphicFramePr>
          <p:xfrm>
            <a:off x="2602" y="1003"/>
            <a:ext cx="103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04" name="Equation" r:id="rId13" imgW="634680" imgH="241200" progId="Equation.DSMT4">
                    <p:embed/>
                  </p:oleObj>
                </mc:Choice>
                <mc:Fallback>
                  <p:oleObj name="Equation" r:id="rId13" imgW="634680" imgH="241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2" y="1003"/>
                          <a:ext cx="1037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Text Box 24"/>
            <p:cNvSpPr txBox="1">
              <a:spLocks noChangeArrowheads="1"/>
            </p:cNvSpPr>
            <p:nvPr/>
          </p:nvSpPr>
          <p:spPr bwMode="auto">
            <a:xfrm>
              <a:off x="2284" y="990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~</a:t>
              </a:r>
            </a:p>
          </p:txBody>
        </p:sp>
      </p:grpSp>
      <p:sp>
        <p:nvSpPr>
          <p:cNvPr id="186394" name="Rectangle 26"/>
          <p:cNvSpPr>
            <a:spLocks noChangeArrowheads="1"/>
          </p:cNvSpPr>
          <p:nvPr/>
        </p:nvSpPr>
        <p:spPr bwMode="auto">
          <a:xfrm>
            <a:off x="3995738" y="3091037"/>
            <a:ext cx="1398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Arial" charset="0"/>
              </a:rPr>
              <a:t>独立同分布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6395" name="AutoShape 27"/>
          <p:cNvSpPr>
            <a:spLocks noChangeArrowheads="1"/>
          </p:cNvSpPr>
          <p:nvPr/>
        </p:nvSpPr>
        <p:spPr bwMode="auto">
          <a:xfrm>
            <a:off x="5292725" y="5411542"/>
            <a:ext cx="2952750" cy="647700"/>
          </a:xfrm>
          <a:prstGeom prst="wedgeRoundRectCallout">
            <a:avLst>
              <a:gd name="adj1" fmla="val -58009"/>
              <a:gd name="adj2" fmla="val -1299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3200"/>
              <a:t>中心极限定理</a:t>
            </a:r>
          </a:p>
        </p:txBody>
      </p:sp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078696"/>
              </p:ext>
            </p:extLst>
          </p:nvPr>
        </p:nvGraphicFramePr>
        <p:xfrm>
          <a:off x="1201602" y="5150024"/>
          <a:ext cx="3551683" cy="125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5" name="Equation" r:id="rId15" imgW="1790640" imgH="634680" progId="Equation.DSMT4">
                  <p:embed/>
                </p:oleObj>
              </mc:Choice>
              <mc:Fallback>
                <p:oleObj name="Equation" r:id="rId15" imgW="1790640" imgH="634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602" y="5150024"/>
                        <a:ext cx="3551683" cy="1258869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95476"/>
              </p:ext>
            </p:extLst>
          </p:nvPr>
        </p:nvGraphicFramePr>
        <p:xfrm>
          <a:off x="4860925" y="4142092"/>
          <a:ext cx="3562790" cy="105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6" name="Equation" r:id="rId17" imgW="1460160" imgH="431640" progId="Equation.DSMT4">
                  <p:embed/>
                </p:oleObj>
              </mc:Choice>
              <mc:Fallback>
                <p:oleObj name="Equation" r:id="rId17" imgW="146016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4142092"/>
                        <a:ext cx="3562790" cy="105320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动作按钮: 前进或下一项 29">
            <a:hlinkClick r:id="" action="ppaction://hlinkshowjump?jump=lastslideviewed" highlightClick="1"/>
          </p:cNvPr>
          <p:cNvSpPr/>
          <p:nvPr/>
        </p:nvSpPr>
        <p:spPr>
          <a:xfrm>
            <a:off x="7019925" y="6130679"/>
            <a:ext cx="431800" cy="3333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  <p:bldP spid="186374" grpId="0" autoUpdateAnimBg="0"/>
      <p:bldP spid="186394" grpId="0"/>
      <p:bldP spid="1863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4579668"/>
            <a:ext cx="3311525" cy="722313"/>
            <a:chOff x="1008" y="3408"/>
            <a:chExt cx="2086" cy="455"/>
          </a:xfrm>
        </p:grpSpPr>
        <p:graphicFrame>
          <p:nvGraphicFramePr>
            <p:cNvPr id="256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98619"/>
                </p:ext>
              </p:extLst>
            </p:nvPr>
          </p:nvGraphicFramePr>
          <p:xfrm>
            <a:off x="1688" y="3427"/>
            <a:ext cx="140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5" name="Equation" r:id="rId3" imgW="736560" imgH="228600" progId="Equation.DSMT4">
                    <p:embed/>
                  </p:oleObj>
                </mc:Choice>
                <mc:Fallback>
                  <p:oleObj name="Equation" r:id="rId3" imgW="73656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3427"/>
                          <a:ext cx="140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Rectangle 5"/>
            <p:cNvSpPr>
              <a:spLocks noChangeArrowheads="1"/>
            </p:cNvSpPr>
            <p:nvPr/>
          </p:nvSpPr>
          <p:spPr bwMode="auto">
            <a:xfrm>
              <a:off x="1008" y="3408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3200" b="1">
                  <a:latin typeface="宋体" pitchFamily="2" charset="-122"/>
                </a:rPr>
                <a:t>记为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60388" y="1734866"/>
            <a:ext cx="8305800" cy="2800351"/>
            <a:chOff x="288" y="1612"/>
            <a:chExt cx="5232" cy="1764"/>
          </a:xfrm>
        </p:grpSpPr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288" y="1612"/>
              <a:ext cx="5232" cy="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</a:rPr>
                <a:t>定义</a:t>
              </a:r>
              <a:r>
                <a:rPr kumimoji="1" lang="en-US" altLang="zh-CN" sz="3200" b="1" dirty="0">
                  <a:latin typeface="Times New Roman" pitchFamily="18" charset="0"/>
                </a:rPr>
                <a:t>: </a:t>
              </a:r>
              <a:r>
                <a:rPr kumimoji="1" lang="zh-CN" altLang="en-US" sz="3200" b="1" dirty="0" smtClean="0">
                  <a:latin typeface="Times New Roman" pitchFamily="18" charset="0"/>
                </a:rPr>
                <a:t>设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2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2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2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2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3200" b="1" dirty="0" smtClean="0">
                  <a:latin typeface="Times New Roman" pitchFamily="18" charset="0"/>
                </a:rPr>
                <a:t>相互</a:t>
              </a:r>
              <a:r>
                <a:rPr kumimoji="1" lang="zh-CN" altLang="en-US" sz="3200" b="1" dirty="0">
                  <a:latin typeface="Times New Roman" pitchFamily="18" charset="0"/>
                </a:rPr>
                <a:t>独立</a:t>
              </a:r>
              <a:r>
                <a:rPr kumimoji="1" lang="en-US" altLang="zh-CN" sz="3200" b="1" dirty="0">
                  <a:latin typeface="Times New Roman" pitchFamily="18" charset="0"/>
                </a:rPr>
                <a:t>,  </a:t>
              </a:r>
              <a:r>
                <a:rPr kumimoji="1" lang="zh-CN" altLang="en-US" sz="3200" b="1" dirty="0">
                  <a:latin typeface="Times New Roman" pitchFamily="18" charset="0"/>
                </a:rPr>
                <a:t>都服从</a:t>
              </a:r>
              <a:r>
                <a:rPr kumimoji="1" lang="zh-CN" altLang="en-US" sz="3200" b="1" dirty="0" smtClean="0">
                  <a:latin typeface="Times New Roman" pitchFamily="18" charset="0"/>
                </a:rPr>
                <a:t>正态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3200" b="1" dirty="0" smtClean="0">
                  <a:latin typeface="Times New Roman" pitchFamily="18" charset="0"/>
                </a:rPr>
                <a:t>分布</a:t>
              </a:r>
              <a:r>
                <a:rPr kumimoji="1" lang="en-US" altLang="zh-CN" sz="3200" b="1" i="1" dirty="0" smtClean="0">
                  <a:latin typeface="Times New Roman" pitchFamily="18" charset="0"/>
                </a:rPr>
                <a:t>N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(0,1), </a:t>
              </a:r>
              <a:r>
                <a:rPr kumimoji="1" lang="zh-CN" altLang="en-US" sz="3200" b="1" dirty="0" smtClean="0">
                  <a:latin typeface="Times New Roman" pitchFamily="18" charset="0"/>
                </a:rPr>
                <a:t>则称随机变量：               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3200" b="1" dirty="0" smtClean="0">
                  <a:latin typeface="Times New Roman" pitchFamily="18" charset="0"/>
                </a:rPr>
                <a:t>                                                               </a:t>
              </a:r>
              <a:endParaRPr kumimoji="1" lang="zh-CN" altLang="en-US" sz="3200" b="1" dirty="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3200" b="1" dirty="0">
                  <a:latin typeface="宋体" pitchFamily="2" charset="-122"/>
                </a:rPr>
                <a:t> 所服从的分布为自由度为</a:t>
              </a:r>
              <a:r>
                <a:rPr kumimoji="1" lang="zh-CN" altLang="en-US" sz="3200" b="1" i="1" dirty="0">
                  <a:latin typeface="Times New Roman" pitchFamily="18" charset="0"/>
                </a:rPr>
                <a:t> </a:t>
              </a:r>
              <a:r>
                <a:rPr kumimoji="1" lang="en-US" altLang="zh-CN" sz="3200" b="1" i="1" dirty="0">
                  <a:latin typeface="Times New Roman" pitchFamily="18" charset="0"/>
                </a:rPr>
                <a:t>n</a:t>
              </a:r>
              <a:r>
                <a:rPr kumimoji="1" lang="en-US" altLang="zh-CN" sz="3200" b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宋体" pitchFamily="2" charset="-122"/>
                </a:rPr>
                <a:t>的</a:t>
              </a:r>
              <a:r>
                <a:rPr lang="el-GR" altLang="zh-CN" sz="3200" b="1" dirty="0">
                  <a:latin typeface="Times New Roman" pitchFamily="18" charset="0"/>
                  <a:cs typeface="Times New Roman" pitchFamily="18" charset="0"/>
                </a:rPr>
                <a:t>χ</a:t>
              </a:r>
              <a:r>
                <a:rPr lang="en-US" altLang="zh-CN" sz="3200" b="1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 sz="3200" b="1" dirty="0">
                  <a:latin typeface="宋体" pitchFamily="2" charset="-122"/>
                </a:rPr>
                <a:t>分布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56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3297599"/>
                </p:ext>
              </p:extLst>
            </p:nvPr>
          </p:nvGraphicFramePr>
          <p:xfrm>
            <a:off x="1066" y="2500"/>
            <a:ext cx="2994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6" name="Equation" r:id="rId5" imgW="1600200" imgH="241200" progId="Equation.DSMT4">
                    <p:embed/>
                  </p:oleObj>
                </mc:Choice>
                <mc:Fallback>
                  <p:oleObj name="Equation" r:id="rId5" imgW="1600200" imgH="24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500"/>
                          <a:ext cx="2994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971550" y="952227"/>
            <a:ext cx="7777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l-GR" altLang="zh-CN" sz="320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altLang="zh-CN" sz="3200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3200" b="1">
                <a:latin typeface="宋体" pitchFamily="2" charset="-122"/>
              </a:rPr>
              <a:t>分布是由正态分布派生出来的一种分布</a:t>
            </a:r>
            <a:r>
              <a:rPr kumimoji="1" lang="en-US" altLang="zh-CN" sz="3200" b="1">
                <a:latin typeface="宋体" pitchFamily="2" charset="-122"/>
              </a:rPr>
              <a:t>.</a:t>
            </a:r>
          </a:p>
        </p:txBody>
      </p:sp>
      <p:sp>
        <p:nvSpPr>
          <p:cNvPr id="15" name="动作按钮: 前进或下一项 14">
            <a:hlinkClick r:id="rId7" action="ppaction://hlinksldjump" highlightClick="1"/>
          </p:cNvPr>
          <p:cNvSpPr/>
          <p:nvPr/>
        </p:nvSpPr>
        <p:spPr>
          <a:xfrm>
            <a:off x="6372225" y="6092825"/>
            <a:ext cx="647700" cy="288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84213" y="188640"/>
            <a:ext cx="23368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l-GR" altLang="zh-CN" sz="4000" dirty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altLang="zh-CN" sz="4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4000" dirty="0">
                <a:latin typeface="Times New Roman" pitchFamily="18" charset="0"/>
                <a:cs typeface="Times New Roman" pitchFamily="18" charset="0"/>
              </a:rPr>
              <a:t>分布</a:t>
            </a:r>
            <a:endParaRPr lang="zh-CN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 descr="深色竖线"/>
          <p:cNvSpPr txBox="1">
            <a:spLocks noChangeArrowheads="1"/>
          </p:cNvSpPr>
          <p:nvPr/>
        </p:nvSpPr>
        <p:spPr bwMode="auto">
          <a:xfrm>
            <a:off x="1331913" y="44624"/>
            <a:ext cx="4784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= 1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其密度函数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</a:rPr>
              <a:t>为</a:t>
            </a:r>
            <a:endParaRPr kumimoji="1" lang="zh-CN" altLang="en-US" sz="3600" i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22134"/>
              </p:ext>
            </p:extLst>
          </p:nvPr>
        </p:nvGraphicFramePr>
        <p:xfrm>
          <a:off x="1642151" y="764704"/>
          <a:ext cx="4772260" cy="194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151" y="764704"/>
                        <a:ext cx="4772260" cy="1943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60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45404"/>
            <a:ext cx="4842495" cy="345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5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 descr="深色竖线"/>
          <p:cNvSpPr txBox="1">
            <a:spLocks noChangeArrowheads="1"/>
          </p:cNvSpPr>
          <p:nvPr/>
        </p:nvSpPr>
        <p:spPr bwMode="auto">
          <a:xfrm>
            <a:off x="1116013" y="116632"/>
            <a:ext cx="4784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= 2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其密度函数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</a:rPr>
              <a:t>为</a:t>
            </a:r>
            <a:endParaRPr kumimoji="1" lang="zh-CN" altLang="en-US" sz="3600" i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75478"/>
              </p:ext>
            </p:extLst>
          </p:nvPr>
        </p:nvGraphicFramePr>
        <p:xfrm>
          <a:off x="1285716" y="718624"/>
          <a:ext cx="4959528" cy="170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Equation" r:id="rId3" imgW="2145960" imgH="736560" progId="Equation.DSMT4">
                  <p:embed/>
                </p:oleObj>
              </mc:Choice>
              <mc:Fallback>
                <p:oleObj name="Equation" r:id="rId3" imgW="214596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716" y="718624"/>
                        <a:ext cx="4959528" cy="1702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4" name="Text Box 4" descr="深色竖线"/>
          <p:cNvSpPr txBox="1">
            <a:spLocks noChangeArrowheads="1"/>
          </p:cNvSpPr>
          <p:nvPr/>
        </p:nvSpPr>
        <p:spPr bwMode="auto">
          <a:xfrm>
            <a:off x="971550" y="249312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为参数为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1/2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的指数分布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069382"/>
            <a:ext cx="43434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07608"/>
              </p:ext>
            </p:extLst>
          </p:nvPr>
        </p:nvGraphicFramePr>
        <p:xfrm>
          <a:off x="1624178" y="740506"/>
          <a:ext cx="5374833" cy="206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7" name="Equation" r:id="rId4" imgW="2044440" imgH="787320" progId="Equation.DSMT4">
                  <p:embed/>
                </p:oleObj>
              </mc:Choice>
              <mc:Fallback>
                <p:oleObj name="Equation" r:id="rId4" imgW="2044440" imgH="787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178" y="740506"/>
                        <a:ext cx="5374833" cy="2069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539750" y="2954511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其中，</a:t>
            </a:r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430123"/>
              </p:ext>
            </p:extLst>
          </p:nvPr>
        </p:nvGraphicFramePr>
        <p:xfrm>
          <a:off x="1907704" y="2922010"/>
          <a:ext cx="3075444" cy="89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8" name="Equation" r:id="rId6" imgW="1218960" imgH="355320" progId="Equation.DSMT4">
                  <p:embed/>
                </p:oleObj>
              </mc:Choice>
              <mc:Fallback>
                <p:oleObj name="Equation" r:id="rId6" imgW="121896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22010"/>
                        <a:ext cx="3075444" cy="896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468313" y="3789040"/>
            <a:ext cx="782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&gt;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时收敛，称为</a:t>
            </a:r>
            <a:r>
              <a:rPr kumimoji="1" lang="zh-CN" altLang="en-US" sz="3600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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函数，具有性质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234044"/>
              </p:ext>
            </p:extLst>
          </p:nvPr>
        </p:nvGraphicFramePr>
        <p:xfrm>
          <a:off x="776574" y="4399229"/>
          <a:ext cx="7467834" cy="137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9" name="Equation" r:id="rId8" imgW="2616120" imgH="482400" progId="Equation.DSMT4">
                  <p:embed/>
                </p:oleObj>
              </mc:Choice>
              <mc:Fallback>
                <p:oleObj name="Equation" r:id="rId8" imgW="261612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574" y="4399229"/>
                        <a:ext cx="7467834" cy="1377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6646" y="44624"/>
            <a:ext cx="6853482" cy="687388"/>
            <a:chOff x="511" y="191"/>
            <a:chExt cx="3773" cy="433"/>
          </a:xfrm>
        </p:grpSpPr>
        <p:sp>
          <p:nvSpPr>
            <p:cNvPr id="28683" name="Text Box 10" descr="深色竖线"/>
            <p:cNvSpPr txBox="1">
              <a:spLocks noChangeArrowheads="1"/>
            </p:cNvSpPr>
            <p:nvPr/>
          </p:nvSpPr>
          <p:spPr bwMode="auto">
            <a:xfrm>
              <a:off x="4182" y="191"/>
              <a:ext cx="1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511" y="217"/>
              <a:ext cx="365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自由度为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kumimoji="1" lang="zh-CN" altLang="en-US" sz="3600" dirty="0" smtClean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l-GR" altLang="zh-CN" sz="3600" b="1" dirty="0">
                  <a:latin typeface="Times New Roman" pitchFamily="18" charset="0"/>
                  <a:cs typeface="Times New Roman" pitchFamily="18" charset="0"/>
                </a:rPr>
                <a:t>χ</a:t>
              </a:r>
              <a:r>
                <a:rPr lang="en-US" altLang="zh-CN" sz="3600" b="1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的密度函数</a:t>
              </a:r>
              <a:r>
                <a:rPr kumimoji="1" lang="zh-CN" altLang="zh-CN" sz="3600" dirty="0" smtClean="0">
                  <a:latin typeface="楷体_GB2312" pitchFamily="49" charset="-122"/>
                  <a:ea typeface="楷体_GB2312" pitchFamily="49" charset="-122"/>
                </a:rPr>
                <a:t>为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utoUpdateAnimBg="0"/>
      <p:bldP spid="19047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611188" y="116632"/>
            <a:ext cx="8305800" cy="5486400"/>
            <a:chOff x="1056" y="768"/>
            <a:chExt cx="2976" cy="1833"/>
          </a:xfrm>
        </p:grpSpPr>
        <p:pic>
          <p:nvPicPr>
            <p:cNvPr id="1914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768"/>
              <a:ext cx="2976" cy="1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1492" name="Text Box 4" descr="深色竖线"/>
            <p:cNvSpPr txBox="1">
              <a:spLocks noChangeArrowheads="1"/>
            </p:cNvSpPr>
            <p:nvPr/>
          </p:nvSpPr>
          <p:spPr bwMode="auto">
            <a:xfrm>
              <a:off x="1584" y="1163"/>
              <a:ext cx="214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kumimoji="1" lang="en-US" altLang="zh-CN" sz="2000" b="1" i="1">
                  <a:solidFill>
                    <a:srgbClr val="66FF99"/>
                  </a:solidFill>
                  <a:latin typeface="Times New Roman" pitchFamily="18" charset="0"/>
                  <a:ea typeface="楷体" pitchFamily="49" charset="-122"/>
                </a:rPr>
                <a:t>n=</a:t>
              </a:r>
              <a:r>
                <a:rPr kumimoji="1" lang="en-US" altLang="zh-CN" sz="2000" b="1">
                  <a:solidFill>
                    <a:srgbClr val="66FF99"/>
                  </a:solidFill>
                  <a:latin typeface="Times New Roman" pitchFamily="18" charset="0"/>
                  <a:ea typeface="楷体" pitchFamily="49" charset="-122"/>
                </a:rPr>
                <a:t>2</a:t>
              </a:r>
              <a:endParaRPr kumimoji="1" lang="en-US" altLang="zh-CN" sz="2800" b="1" i="1">
                <a:solidFill>
                  <a:srgbClr val="66FF99"/>
                </a:solidFill>
                <a:latin typeface="Times New Roman" pitchFamily="18" charset="0"/>
                <a:ea typeface="楷体" pitchFamily="49" charset="-122"/>
              </a:endParaRPr>
            </a:p>
          </p:txBody>
        </p:sp>
        <p:sp>
          <p:nvSpPr>
            <p:cNvPr id="191493" name="Text Box 5" descr="深色竖线"/>
            <p:cNvSpPr txBox="1">
              <a:spLocks noChangeArrowheads="1"/>
            </p:cNvSpPr>
            <p:nvPr/>
          </p:nvSpPr>
          <p:spPr bwMode="auto">
            <a:xfrm>
              <a:off x="1732" y="1499"/>
              <a:ext cx="260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 i="1">
                  <a:solidFill>
                    <a:srgbClr val="00FFFF"/>
                  </a:solidFill>
                  <a:latin typeface="Times New Roman" pitchFamily="18" charset="0"/>
                  <a:ea typeface="楷体" pitchFamily="49" charset="-122"/>
                </a:rPr>
                <a:t>n = </a:t>
              </a:r>
              <a:r>
                <a:rPr kumimoji="1" lang="en-US" altLang="zh-CN" sz="2000" b="1">
                  <a:solidFill>
                    <a:srgbClr val="00FFFF"/>
                  </a:solidFill>
                  <a:latin typeface="Times New Roman" pitchFamily="18" charset="0"/>
                  <a:ea typeface="楷体" pitchFamily="49" charset="-122"/>
                </a:rPr>
                <a:t>3</a:t>
              </a:r>
              <a:endParaRPr kumimoji="1" lang="en-US" altLang="zh-CN" sz="2000" b="1" i="1">
                <a:solidFill>
                  <a:srgbClr val="00FFFF"/>
                </a:solidFill>
                <a:latin typeface="Times New Roman" pitchFamily="18" charset="0"/>
                <a:ea typeface="楷体" pitchFamily="49" charset="-122"/>
              </a:endParaRPr>
            </a:p>
          </p:txBody>
        </p:sp>
        <p:sp>
          <p:nvSpPr>
            <p:cNvPr id="191494" name="Text Box 6" descr="深色竖线"/>
            <p:cNvSpPr txBox="1">
              <a:spLocks noChangeArrowheads="1"/>
            </p:cNvSpPr>
            <p:nvPr/>
          </p:nvSpPr>
          <p:spPr bwMode="auto">
            <a:xfrm>
              <a:off x="1794" y="1745"/>
              <a:ext cx="25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kumimoji="1" lang="en-US" altLang="zh-CN" sz="2000" b="1" i="1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n = </a:t>
              </a: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5</a:t>
              </a:r>
              <a:endParaRPr kumimoji="1" lang="en-US" altLang="zh-CN" sz="2000" b="1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endParaRPr>
            </a:p>
          </p:txBody>
        </p:sp>
        <p:sp>
          <p:nvSpPr>
            <p:cNvPr id="191495" name="Text Box 7" descr="深色竖线"/>
            <p:cNvSpPr txBox="1">
              <a:spLocks noChangeArrowheads="1"/>
            </p:cNvSpPr>
            <p:nvPr/>
          </p:nvSpPr>
          <p:spPr bwMode="auto">
            <a:xfrm>
              <a:off x="2129" y="1886"/>
              <a:ext cx="305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kumimoji="1" lang="en-US" altLang="zh-CN" sz="2000" b="1" i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</a:rPr>
                <a:t>n</a:t>
              </a:r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</a:rPr>
                <a:t> = 10</a:t>
              </a:r>
              <a:endPara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</a:endParaRPr>
            </a:p>
          </p:txBody>
        </p:sp>
        <p:sp>
          <p:nvSpPr>
            <p:cNvPr id="191496" name="Text Box 8" descr="深色竖线"/>
            <p:cNvSpPr txBox="1">
              <a:spLocks noChangeArrowheads="1"/>
            </p:cNvSpPr>
            <p:nvPr/>
          </p:nvSpPr>
          <p:spPr bwMode="auto">
            <a:xfrm>
              <a:off x="3168" y="2027"/>
              <a:ext cx="29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kumimoji="1" lang="en-US" altLang="zh-CN" sz="2000" i="1">
                  <a:solidFill>
                    <a:srgbClr val="FFFF00"/>
                  </a:solidFill>
                  <a:latin typeface="Times New Roman" pitchFamily="18" charset="0"/>
                  <a:ea typeface="楷体" pitchFamily="49" charset="-122"/>
                </a:rPr>
                <a:t>n</a:t>
              </a:r>
              <a:r>
                <a:rPr kumimoji="1" lang="en-US" altLang="zh-CN" sz="2000">
                  <a:solidFill>
                    <a:srgbClr val="FFFF00"/>
                  </a:solidFill>
                  <a:latin typeface="Times New Roman" pitchFamily="18" charset="0"/>
                  <a:ea typeface="楷体" pitchFamily="49" charset="-122"/>
                </a:rPr>
                <a:t> = 15</a:t>
              </a:r>
              <a:endParaRPr kumimoji="1" lang="en-US" altLang="zh-CN" sz="2000" i="1">
                <a:solidFill>
                  <a:srgbClr val="FFFF00"/>
                </a:solidFill>
                <a:latin typeface="Times New Roman" pitchFamily="18" charset="0"/>
                <a:ea typeface="楷体" pitchFamily="49" charset="-122"/>
              </a:endParaRPr>
            </a:p>
          </p:txBody>
        </p:sp>
      </p:grpSp>
      <p:sp>
        <p:nvSpPr>
          <p:cNvPr id="9" name="动作按钮: 自定义 8">
            <a:hlinkClick r:id="rId3" highlightClick="1"/>
          </p:cNvPr>
          <p:cNvSpPr/>
          <p:nvPr/>
        </p:nvSpPr>
        <p:spPr>
          <a:xfrm>
            <a:off x="4246563" y="5872757"/>
            <a:ext cx="762000" cy="4365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0705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28009"/>
              </p:ext>
            </p:extLst>
          </p:nvPr>
        </p:nvGraphicFramePr>
        <p:xfrm>
          <a:off x="311975" y="1328689"/>
          <a:ext cx="6492273" cy="87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7" name="Equation" r:id="rId3" imgW="2070000" imgH="279360" progId="Equation.DSMT4">
                  <p:embed/>
                </p:oleObj>
              </mc:Choice>
              <mc:Fallback>
                <p:oleObj name="Equation" r:id="rId3" imgW="207000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75" y="1328689"/>
                        <a:ext cx="6492273" cy="87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33119"/>
              </p:ext>
            </p:extLst>
          </p:nvPr>
        </p:nvGraphicFramePr>
        <p:xfrm>
          <a:off x="251520" y="2337368"/>
          <a:ext cx="8680558" cy="1379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8" name="Equation" r:id="rId5" imgW="3035160" imgH="482400" progId="Equation.DSMT4">
                  <p:embed/>
                </p:oleObj>
              </mc:Choice>
              <mc:Fallback>
                <p:oleObj name="Equation" r:id="rId5" imgW="30351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337368"/>
                        <a:ext cx="8680558" cy="1379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46546"/>
              </p:ext>
            </p:extLst>
          </p:nvPr>
        </p:nvGraphicFramePr>
        <p:xfrm>
          <a:off x="467544" y="4005064"/>
          <a:ext cx="6643494" cy="72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9" name="Equation" r:id="rId7" imgW="2082600" imgH="228600" progId="Equation.DSMT4">
                  <p:embed/>
                </p:oleObj>
              </mc:Choice>
              <mc:Fallback>
                <p:oleObj name="Equation" r:id="rId7" imgW="2082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6643494" cy="729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37958"/>
              </p:ext>
            </p:extLst>
          </p:nvPr>
        </p:nvGraphicFramePr>
        <p:xfrm>
          <a:off x="179512" y="365479"/>
          <a:ext cx="3694255" cy="83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5479"/>
                        <a:ext cx="3694255" cy="831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14" name="Picture 2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88817"/>
            <a:ext cx="38004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38" name="Text Box 2" descr="深色竖线"/>
          <p:cNvSpPr txBox="1">
            <a:spLocks noChangeArrowheads="1"/>
          </p:cNvSpPr>
          <p:nvPr/>
        </p:nvSpPr>
        <p:spPr bwMode="auto">
          <a:xfrm>
            <a:off x="1187450" y="396530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例如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715250" y="4954315"/>
            <a:ext cx="463550" cy="885825"/>
            <a:chOff x="4684" y="3037"/>
            <a:chExt cx="292" cy="558"/>
          </a:xfrm>
        </p:grpSpPr>
        <p:sp>
          <p:nvSpPr>
            <p:cNvPr id="31772" name="Text Box 4" descr="深色竖线"/>
            <p:cNvSpPr txBox="1">
              <a:spLocks noChangeArrowheads="1"/>
            </p:cNvSpPr>
            <p:nvPr/>
          </p:nvSpPr>
          <p:spPr bwMode="auto">
            <a:xfrm>
              <a:off x="4698" y="3037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</a:t>
              </a:r>
              <a:endParaRPr kumimoji="1" lang="en-US" altLang="zh-CN" sz="32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773" name="Line 5"/>
            <p:cNvSpPr>
              <a:spLocks noChangeShapeType="1"/>
            </p:cNvSpPr>
            <p:nvPr/>
          </p:nvSpPr>
          <p:spPr bwMode="auto">
            <a:xfrm flipH="1">
              <a:off x="4684" y="3349"/>
              <a:ext cx="14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542" name="Freeform 6" descr="深色竖线"/>
          <p:cNvSpPr>
            <a:spLocks/>
          </p:cNvSpPr>
          <p:nvPr/>
        </p:nvSpPr>
        <p:spPr bwMode="auto">
          <a:xfrm>
            <a:off x="7623175" y="5687740"/>
            <a:ext cx="685800" cy="304800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w 432"/>
              <a:gd name="T9" fmla="*/ 2147483647 h 192"/>
              <a:gd name="T10" fmla="*/ 0 w 432"/>
              <a:gd name="T11" fmla="*/ 0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2"/>
              <a:gd name="T19" fmla="*/ 0 h 192"/>
              <a:gd name="T20" fmla="*/ 432 w 432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2" h="192">
                <a:moveTo>
                  <a:pt x="0" y="0"/>
                </a:moveTo>
                <a:lnTo>
                  <a:pt x="192" y="96"/>
                </a:lnTo>
                <a:lnTo>
                  <a:pt x="288" y="144"/>
                </a:lnTo>
                <a:lnTo>
                  <a:pt x="432" y="192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FF3300"/>
            </a:fgClr>
            <a:bgClr>
              <a:schemeClr val="accent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1" name="Text Box 9" descr="深色竖线"/>
          <p:cNvSpPr txBox="1">
            <a:spLocks noChangeArrowheads="1"/>
          </p:cNvSpPr>
          <p:nvPr/>
        </p:nvSpPr>
        <p:spPr bwMode="auto">
          <a:xfrm>
            <a:off x="7224464" y="602830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</a:t>
            </a:r>
            <a:r>
              <a:rPr kumimoji="1" lang="en-US" altLang="zh-CN" sz="2400" baseline="30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2400" baseline="-25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0.05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(10)</a:t>
            </a:r>
            <a:endParaRPr kumimoji="1"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7415213" y="5655990"/>
            <a:ext cx="344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•</a:t>
            </a: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7623175" y="5611540"/>
            <a:ext cx="0" cy="381000"/>
          </a:xfrm>
          <a:prstGeom prst="line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9" name="Text Box 14"/>
          <p:cNvSpPr txBox="1">
            <a:spLocks noChangeArrowheads="1"/>
          </p:cNvSpPr>
          <p:nvPr/>
        </p:nvSpPr>
        <p:spPr bwMode="auto">
          <a:xfrm>
            <a:off x="6865936" y="4239943"/>
            <a:ext cx="1271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n =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10</a:t>
            </a:r>
            <a:endParaRPr kumimoji="1" lang="en-US" altLang="zh-CN" sz="3200" i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35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38076"/>
              </p:ext>
            </p:extLst>
          </p:nvPr>
        </p:nvGraphicFramePr>
        <p:xfrm>
          <a:off x="554137" y="4740845"/>
          <a:ext cx="404177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6" name="Equation" r:id="rId4" imgW="1676160" imgH="533160" progId="Equation.DSMT4">
                  <p:embed/>
                </p:oleObj>
              </mc:Choice>
              <mc:Fallback>
                <p:oleObj name="Equation" r:id="rId4" imgW="16761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37" y="4740845"/>
                        <a:ext cx="404177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595211"/>
              </p:ext>
            </p:extLst>
          </p:nvPr>
        </p:nvGraphicFramePr>
        <p:xfrm>
          <a:off x="755576" y="1990928"/>
          <a:ext cx="6799913" cy="131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7" name="Equation" r:id="rId6" imgW="2501640" imgH="482400" progId="Equation.DSMT4">
                  <p:embed/>
                </p:oleObj>
              </mc:Choice>
              <mc:Fallback>
                <p:oleObj name="Equation" r:id="rId6" imgW="2501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90928"/>
                        <a:ext cx="6799913" cy="1311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490485"/>
              </p:ext>
            </p:extLst>
          </p:nvPr>
        </p:nvGraphicFramePr>
        <p:xfrm>
          <a:off x="755576" y="3285699"/>
          <a:ext cx="6635750" cy="66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8" name="Equation" r:id="rId8" imgW="2374560" imgH="241200" progId="Equation.DSMT4">
                  <p:embed/>
                </p:oleObj>
              </mc:Choice>
              <mc:Fallback>
                <p:oleObj name="Equation" r:id="rId8" imgW="237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285699"/>
                        <a:ext cx="6635750" cy="669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Freeform 18"/>
          <p:cNvSpPr>
            <a:spLocks/>
          </p:cNvSpPr>
          <p:nvPr/>
        </p:nvSpPr>
        <p:spPr bwMode="auto">
          <a:xfrm>
            <a:off x="1484313" y="393428"/>
            <a:ext cx="2481262" cy="1063625"/>
          </a:xfrm>
          <a:custGeom>
            <a:avLst/>
            <a:gdLst>
              <a:gd name="T0" fmla="*/ 0 w 1563"/>
              <a:gd name="T1" fmla="*/ 2147483647 h 670"/>
              <a:gd name="T2" fmla="*/ 2147483647 w 1563"/>
              <a:gd name="T3" fmla="*/ 2147483647 h 670"/>
              <a:gd name="T4" fmla="*/ 2147483647 w 1563"/>
              <a:gd name="T5" fmla="*/ 2147483647 h 670"/>
              <a:gd name="T6" fmla="*/ 2147483647 w 1563"/>
              <a:gd name="T7" fmla="*/ 2147483647 h 670"/>
              <a:gd name="T8" fmla="*/ 2147483647 w 1563"/>
              <a:gd name="T9" fmla="*/ 2147483647 h 670"/>
              <a:gd name="T10" fmla="*/ 2147483647 w 1563"/>
              <a:gd name="T11" fmla="*/ 2147483647 h 670"/>
              <a:gd name="T12" fmla="*/ 2147483647 w 1563"/>
              <a:gd name="T13" fmla="*/ 2147483647 h 670"/>
              <a:gd name="T14" fmla="*/ 2147483647 w 1563"/>
              <a:gd name="T15" fmla="*/ 2147483647 h 670"/>
              <a:gd name="T16" fmla="*/ 2147483647 w 1563"/>
              <a:gd name="T17" fmla="*/ 2147483647 h 670"/>
              <a:gd name="T18" fmla="*/ 2147483647 w 1563"/>
              <a:gd name="T19" fmla="*/ 2147483647 h 6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3"/>
              <a:gd name="T31" fmla="*/ 0 h 670"/>
              <a:gd name="T32" fmla="*/ 1563 w 1563"/>
              <a:gd name="T33" fmla="*/ 670 h 6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3" h="670">
                <a:moveTo>
                  <a:pt x="0" y="670"/>
                </a:moveTo>
                <a:cubicBezTo>
                  <a:pt x="22" y="628"/>
                  <a:pt x="94" y="484"/>
                  <a:pt x="131" y="416"/>
                </a:cubicBezTo>
                <a:cubicBezTo>
                  <a:pt x="168" y="348"/>
                  <a:pt x="182" y="322"/>
                  <a:pt x="220" y="261"/>
                </a:cubicBezTo>
                <a:cubicBezTo>
                  <a:pt x="258" y="200"/>
                  <a:pt x="314" y="88"/>
                  <a:pt x="358" y="50"/>
                </a:cubicBezTo>
                <a:cubicBezTo>
                  <a:pt x="402" y="12"/>
                  <a:pt x="433" y="0"/>
                  <a:pt x="481" y="34"/>
                </a:cubicBezTo>
                <a:cubicBezTo>
                  <a:pt x="529" y="68"/>
                  <a:pt x="585" y="187"/>
                  <a:pt x="643" y="253"/>
                </a:cubicBezTo>
                <a:cubicBezTo>
                  <a:pt x="701" y="319"/>
                  <a:pt x="778" y="387"/>
                  <a:pt x="830" y="432"/>
                </a:cubicBezTo>
                <a:cubicBezTo>
                  <a:pt x="882" y="477"/>
                  <a:pt x="882" y="489"/>
                  <a:pt x="952" y="523"/>
                </a:cubicBezTo>
                <a:cubicBezTo>
                  <a:pt x="1022" y="557"/>
                  <a:pt x="1148" y="611"/>
                  <a:pt x="1250" y="634"/>
                </a:cubicBezTo>
                <a:cubicBezTo>
                  <a:pt x="1352" y="657"/>
                  <a:pt x="1498" y="656"/>
                  <a:pt x="1563" y="66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Line 19"/>
          <p:cNvSpPr>
            <a:spLocks noChangeShapeType="1"/>
          </p:cNvSpPr>
          <p:nvPr/>
        </p:nvSpPr>
        <p:spPr bwMode="auto">
          <a:xfrm>
            <a:off x="1335088" y="148404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Line 20"/>
          <p:cNvSpPr>
            <a:spLocks noChangeShapeType="1"/>
          </p:cNvSpPr>
          <p:nvPr/>
        </p:nvSpPr>
        <p:spPr bwMode="auto">
          <a:xfrm flipV="1">
            <a:off x="1487488" y="18864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0" name="Line 21"/>
          <p:cNvSpPr>
            <a:spLocks noChangeShapeType="1"/>
          </p:cNvSpPr>
          <p:nvPr/>
        </p:nvSpPr>
        <p:spPr bwMode="auto">
          <a:xfrm>
            <a:off x="2935288" y="117924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3087688" y="125544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>
            <a:off x="3240088" y="133164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3" name="Line 24"/>
          <p:cNvSpPr>
            <a:spLocks noChangeShapeType="1"/>
          </p:cNvSpPr>
          <p:nvPr/>
        </p:nvSpPr>
        <p:spPr bwMode="auto">
          <a:xfrm>
            <a:off x="3392488" y="140784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6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17676"/>
              </p:ext>
            </p:extLst>
          </p:nvPr>
        </p:nvGraphicFramePr>
        <p:xfrm>
          <a:off x="3240088" y="79824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" name="公式" r:id="rId10" imgW="126725" imgH="126725" progId="Equation.3">
                  <p:embed/>
                </p:oleObj>
              </mc:Choice>
              <mc:Fallback>
                <p:oleObj name="公式" r:id="rId10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79824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863125"/>
              </p:ext>
            </p:extLst>
          </p:nvPr>
        </p:nvGraphicFramePr>
        <p:xfrm>
          <a:off x="2462213" y="1452563"/>
          <a:ext cx="504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" name="Equation" r:id="rId12" imgW="203040" imgH="241200" progId="Equation.DSMT4">
                  <p:embed/>
                </p:oleObj>
              </mc:Choice>
              <mc:Fallback>
                <p:oleObj name="Equation" r:id="rId12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452563"/>
                        <a:ext cx="504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Line 27"/>
          <p:cNvSpPr>
            <a:spLocks noChangeShapeType="1"/>
          </p:cNvSpPr>
          <p:nvPr/>
        </p:nvSpPr>
        <p:spPr bwMode="auto">
          <a:xfrm flipV="1">
            <a:off x="3163888" y="102684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8"/>
          <p:cNvSpPr>
            <a:spLocks noChangeShapeType="1"/>
          </p:cNvSpPr>
          <p:nvPr/>
        </p:nvSpPr>
        <p:spPr bwMode="auto">
          <a:xfrm>
            <a:off x="2706688" y="102684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42" grpId="0" animBg="1"/>
      <p:bldP spid="31771" grpId="0"/>
      <p:bldP spid="193546" grpId="0" autoUpdateAnimBg="0"/>
      <p:bldP spid="193547" grpId="0" animBg="1"/>
      <p:bldP spid="317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 descr="深色竖线"/>
          <p:cNvSpPr txBox="1">
            <a:spLocks noChangeArrowheads="1"/>
          </p:cNvSpPr>
          <p:nvPr/>
        </p:nvSpPr>
        <p:spPr bwMode="auto">
          <a:xfrm>
            <a:off x="539750" y="116632"/>
            <a:ext cx="5376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en-US" altLang="zh-CN" sz="3600" b="1" i="1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36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分布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Student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分布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94563" name="Text Box 3" descr="深色竖线"/>
          <p:cNvSpPr txBox="1">
            <a:spLocks noChangeArrowheads="1"/>
          </p:cNvSpPr>
          <p:nvPr/>
        </p:nvSpPr>
        <p:spPr bwMode="auto">
          <a:xfrm>
            <a:off x="900113" y="3494832"/>
            <a:ext cx="262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zh-CN" sz="3200">
                <a:latin typeface="楷体_GB2312" pitchFamily="49" charset="-122"/>
                <a:ea typeface="楷体_GB2312" pitchFamily="49" charset="-122"/>
              </a:rPr>
              <a:t>其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密度函数</a:t>
            </a:r>
            <a:r>
              <a:rPr kumimoji="1" lang="zh-CN" altLang="zh-CN" sz="3200">
                <a:latin typeface="楷体_GB2312" pitchFamily="49" charset="-122"/>
                <a:ea typeface="楷体_GB2312" pitchFamily="49" charset="-122"/>
              </a:rPr>
              <a:t>为</a:t>
            </a:r>
            <a:endParaRPr kumimoji="1"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950292"/>
              </p:ext>
            </p:extLst>
          </p:nvPr>
        </p:nvGraphicFramePr>
        <p:xfrm>
          <a:off x="1575086" y="3885634"/>
          <a:ext cx="7317611" cy="206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4" name="Equation" r:id="rId4" imgW="2971800" imgH="838080" progId="Equation.DSMT4">
                  <p:embed/>
                </p:oleObj>
              </mc:Choice>
              <mc:Fallback>
                <p:oleObj name="Equation" r:id="rId4" imgW="297180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086" y="3885634"/>
                        <a:ext cx="7317611" cy="2063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760357"/>
              </p:ext>
            </p:extLst>
          </p:nvPr>
        </p:nvGraphicFramePr>
        <p:xfrm>
          <a:off x="909638" y="888752"/>
          <a:ext cx="768350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5" name="Equation" r:id="rId6" imgW="3149280" imgH="1028520" progId="Equation.DSMT4">
                  <p:embed/>
                </p:oleObj>
              </mc:Choice>
              <mc:Fallback>
                <p:oleObj name="Equation" r:id="rId6" imgW="3149280" imgH="1028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888752"/>
                        <a:ext cx="7683500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动作按钮: 前进或下一项 6">
            <a:hlinkClick r:id="rId8" action="ppaction://hlinksldjump" highlightClick="1"/>
          </p:cNvPr>
          <p:cNvSpPr/>
          <p:nvPr/>
        </p:nvSpPr>
        <p:spPr>
          <a:xfrm>
            <a:off x="7308850" y="5295057"/>
            <a:ext cx="503238" cy="3603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§5.1</a:t>
            </a:r>
            <a:r>
              <a:rPr lang="zh-CN" altLang="en-US" dirty="0" smtClean="0"/>
              <a:t>数理统计学</a:t>
            </a:r>
            <a:endParaRPr lang="zh-CN" altLang="en-US" dirty="0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900713" y="1556792"/>
            <a:ext cx="74676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       </a:t>
            </a:r>
            <a:r>
              <a:rPr kumimoji="1" lang="zh-CN" altLang="en-US" sz="3200" b="1" dirty="0">
                <a:latin typeface="Times New Roman" pitchFamily="18" charset="0"/>
              </a:rPr>
              <a:t>数理统计学是一门应用性很强的学科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它是研究怎样以有效的方式收集、 整理和分析带有随机性的数据，以便对所考察的问题作出推断和预测，直至为采取一定的决策和行动提供依据和建议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 descr="深色竖线"/>
          <p:cNvSpPr txBox="1">
            <a:spLocks noChangeArrowheads="1"/>
          </p:cNvSpPr>
          <p:nvPr/>
        </p:nvSpPr>
        <p:spPr bwMode="auto">
          <a:xfrm>
            <a:off x="677863" y="4611415"/>
            <a:ext cx="774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分布的图形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红色的是标准正态分布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8" name="动作按钮: 自定义 7">
            <a:hlinkClick r:id="rId2" highlightClick="1"/>
          </p:cNvPr>
          <p:cNvSpPr/>
          <p:nvPr/>
        </p:nvSpPr>
        <p:spPr>
          <a:xfrm>
            <a:off x="4246563" y="5872757"/>
            <a:ext cx="762000" cy="4365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演示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668463" y="188640"/>
            <a:ext cx="6049962" cy="4194175"/>
            <a:chOff x="1051" y="569"/>
            <a:chExt cx="3811" cy="2457"/>
          </a:xfrm>
        </p:grpSpPr>
        <p:sp>
          <p:nvSpPr>
            <p:cNvPr id="10" name="Text Box 4" descr="深色竖线"/>
            <p:cNvSpPr txBox="1">
              <a:spLocks noChangeArrowheads="1"/>
            </p:cNvSpPr>
            <p:nvPr/>
          </p:nvSpPr>
          <p:spPr bwMode="auto">
            <a:xfrm>
              <a:off x="2915" y="1927"/>
              <a:ext cx="54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kumimoji="1" lang="en-US" altLang="zh-CN" sz="2400" i="1">
                  <a:latin typeface="楷体_GB2312" pitchFamily="49" charset="-122"/>
                  <a:ea typeface="楷体_GB2312" pitchFamily="49" charset="-122"/>
                </a:rPr>
                <a:t>= </a:t>
              </a: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1" lang="en-US" altLang="zh-CN" sz="2400" i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Text Box 5" descr="深色竖线"/>
            <p:cNvSpPr txBox="1">
              <a:spLocks noChangeArrowheads="1"/>
            </p:cNvSpPr>
            <p:nvPr/>
          </p:nvSpPr>
          <p:spPr bwMode="auto">
            <a:xfrm>
              <a:off x="4362" y="2465"/>
              <a:ext cx="5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i="1">
                  <a:latin typeface="楷体_GB2312" pitchFamily="49" charset="-122"/>
                  <a:ea typeface="楷体_GB2312" pitchFamily="49" charset="-122"/>
                </a:rPr>
                <a:t>=</a:t>
              </a: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20</a:t>
              </a:r>
              <a:endParaRPr kumimoji="1" lang="en-US" altLang="zh-CN" sz="2400" i="1"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" y="569"/>
              <a:ext cx="3562" cy="2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 descr="深色竖线"/>
          <p:cNvSpPr txBox="1">
            <a:spLocks noChangeArrowheads="1"/>
          </p:cNvSpPr>
          <p:nvPr/>
        </p:nvSpPr>
        <p:spPr bwMode="auto">
          <a:xfrm>
            <a:off x="827088" y="116632"/>
            <a:ext cx="339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 i="1" dirty="0">
                <a:latin typeface="Times New Roman" pitchFamily="18" charset="0"/>
                <a:ea typeface="楷体" pitchFamily="49" charset="-122"/>
              </a:rPr>
              <a:t>t </a:t>
            </a:r>
            <a:r>
              <a:rPr kumimoji="1" lang="en-US" altLang="zh-CN" sz="3600" b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分布的性质</a:t>
            </a:r>
            <a:endParaRPr kumimoji="1" lang="zh-CN" altLang="en-US" sz="36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1476375" y="950069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600" i="1" baseline="-25000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是偶函数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767128"/>
              </p:ext>
            </p:extLst>
          </p:nvPr>
        </p:nvGraphicFramePr>
        <p:xfrm>
          <a:off x="2215972" y="1540801"/>
          <a:ext cx="4697769" cy="121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4" name="Equation" r:id="rId3" imgW="1955520" imgH="469800" progId="Equation.DSMT4">
                  <p:embed/>
                </p:oleObj>
              </mc:Choice>
              <mc:Fallback>
                <p:oleObj name="Equation" r:id="rId3" imgW="195552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972" y="1540801"/>
                        <a:ext cx="4697769" cy="1216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1116013" y="2774107"/>
            <a:ext cx="73152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</a:t>
            </a:r>
            <a:r>
              <a:rPr kumimoji="1" lang="zh-CN" altLang="en-US" sz="3200" b="1" dirty="0">
                <a:latin typeface="Times New Roman" pitchFamily="18" charset="0"/>
              </a:rPr>
              <a:t>不难看到，当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充分大时，</a:t>
            </a:r>
            <a:r>
              <a:rPr kumimoji="1" lang="en-US" altLang="zh-CN" sz="3200" b="1" i="1" dirty="0">
                <a:latin typeface="Times New Roman" pitchFamily="18" charset="0"/>
              </a:rPr>
              <a:t>t </a:t>
            </a:r>
            <a:r>
              <a:rPr kumimoji="1" lang="zh-CN" altLang="en-US" sz="3200" b="1" dirty="0">
                <a:latin typeface="Times New Roman" pitchFamily="18" charset="0"/>
              </a:rPr>
              <a:t>分布近似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Impact" pitchFamily="34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(0,1)</a:t>
            </a:r>
            <a:r>
              <a:rPr kumimoji="1" lang="zh-CN" altLang="en-US" sz="3200" b="1" dirty="0">
                <a:latin typeface="Times New Roman" pitchFamily="18" charset="0"/>
              </a:rPr>
              <a:t>分布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但对于较小的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</a:rPr>
              <a:t>t</a:t>
            </a:r>
            <a:r>
              <a:rPr kumimoji="1" lang="zh-CN" altLang="en-US" sz="3200" b="1" dirty="0">
                <a:latin typeface="Times New Roman" pitchFamily="18" charset="0"/>
              </a:rPr>
              <a:t>分布与</a:t>
            </a:r>
            <a:r>
              <a:rPr kumimoji="1" lang="en-US" altLang="zh-CN" sz="3200" b="1" i="1" dirty="0">
                <a:latin typeface="Times New Roman" pitchFamily="18" charset="0"/>
              </a:rPr>
              <a:t>N </a:t>
            </a:r>
            <a:r>
              <a:rPr kumimoji="1" lang="en-US" altLang="zh-CN" sz="3200" b="1" dirty="0">
                <a:latin typeface="Times New Roman" pitchFamily="18" charset="0"/>
              </a:rPr>
              <a:t>(0,1)</a:t>
            </a:r>
            <a:r>
              <a:rPr kumimoji="1" lang="zh-CN" altLang="en-US" sz="3200" b="1" dirty="0">
                <a:latin typeface="Times New Roman" pitchFamily="18" charset="0"/>
              </a:rPr>
              <a:t>分布相差很大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792379"/>
              </p:ext>
            </p:extLst>
          </p:nvPr>
        </p:nvGraphicFramePr>
        <p:xfrm>
          <a:off x="2411413" y="4791819"/>
          <a:ext cx="40005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5" name="Equation" r:id="rId5" imgW="1498320" imgH="228600" progId="Equation.DSMT4">
                  <p:embed/>
                </p:oleObj>
              </mc:Choice>
              <mc:Fallback>
                <p:oleObj name="Equation" r:id="rId5" imgW="14983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91819"/>
                        <a:ext cx="40005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  <p:bldP spid="19661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49986"/>
              </p:ext>
            </p:extLst>
          </p:nvPr>
        </p:nvGraphicFramePr>
        <p:xfrm>
          <a:off x="590550" y="188640"/>
          <a:ext cx="75961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2" name="Equation" r:id="rId3" imgW="2501640" imgH="482400" progId="Equation.DSMT4">
                  <p:embed/>
                </p:oleObj>
              </mc:Choice>
              <mc:Fallback>
                <p:oleObj name="Equation" r:id="rId3" imgW="250164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88640"/>
                        <a:ext cx="75961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24481"/>
              </p:ext>
            </p:extLst>
          </p:nvPr>
        </p:nvGraphicFramePr>
        <p:xfrm>
          <a:off x="771525" y="1704703"/>
          <a:ext cx="62071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3" name="Equation" r:id="rId5" imgW="2019240" imgH="241200" progId="Equation.DSMT4">
                  <p:embed/>
                </p:oleObj>
              </mc:Choice>
              <mc:Fallback>
                <p:oleObj name="Equation" r:id="rId5" imgW="201924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704703"/>
                        <a:ext cx="62071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238167"/>
              </p:ext>
            </p:extLst>
          </p:nvPr>
        </p:nvGraphicFramePr>
        <p:xfrm>
          <a:off x="782638" y="4352653"/>
          <a:ext cx="78803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4" name="Equation" r:id="rId7" imgW="2641320" imgH="228600" progId="Equation.DSMT4">
                  <p:embed/>
                </p:oleObj>
              </mc:Choice>
              <mc:Fallback>
                <p:oleObj name="Equation" r:id="rId7" imgW="26413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352653"/>
                        <a:ext cx="78803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3208338" y="378817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 flipV="1">
            <a:off x="4275138" y="2492772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Freeform 7"/>
          <p:cNvSpPr>
            <a:spLocks/>
          </p:cNvSpPr>
          <p:nvPr/>
        </p:nvSpPr>
        <p:spPr bwMode="auto">
          <a:xfrm>
            <a:off x="3132138" y="2949972"/>
            <a:ext cx="2357437" cy="723900"/>
          </a:xfrm>
          <a:custGeom>
            <a:avLst/>
            <a:gdLst>
              <a:gd name="T0" fmla="*/ 0 w 1485"/>
              <a:gd name="T1" fmla="*/ 2147483647 h 456"/>
              <a:gd name="T2" fmla="*/ 2147483647 w 1485"/>
              <a:gd name="T3" fmla="*/ 2147483647 h 456"/>
              <a:gd name="T4" fmla="*/ 2147483647 w 1485"/>
              <a:gd name="T5" fmla="*/ 2147483647 h 456"/>
              <a:gd name="T6" fmla="*/ 2147483647 w 1485"/>
              <a:gd name="T7" fmla="*/ 2147483647 h 456"/>
              <a:gd name="T8" fmla="*/ 2147483647 w 1485"/>
              <a:gd name="T9" fmla="*/ 0 h 456"/>
              <a:gd name="T10" fmla="*/ 2147483647 w 1485"/>
              <a:gd name="T11" fmla="*/ 2147483647 h 456"/>
              <a:gd name="T12" fmla="*/ 2147483647 w 1485"/>
              <a:gd name="T13" fmla="*/ 2147483647 h 456"/>
              <a:gd name="T14" fmla="*/ 2147483647 w 1485"/>
              <a:gd name="T15" fmla="*/ 2147483647 h 456"/>
              <a:gd name="T16" fmla="*/ 2147483647 w 1485"/>
              <a:gd name="T17" fmla="*/ 2147483647 h 456"/>
              <a:gd name="T18" fmla="*/ 2147483647 w 1485"/>
              <a:gd name="T19" fmla="*/ 2147483647 h 456"/>
              <a:gd name="T20" fmla="*/ 2147483647 w 1485"/>
              <a:gd name="T21" fmla="*/ 2147483647 h 456"/>
              <a:gd name="T22" fmla="*/ 2147483647 w 1485"/>
              <a:gd name="T23" fmla="*/ 2147483647 h 4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485"/>
              <a:gd name="T37" fmla="*/ 0 h 456"/>
              <a:gd name="T38" fmla="*/ 1485 w 1485"/>
              <a:gd name="T39" fmla="*/ 456 h 4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485" h="456">
                <a:moveTo>
                  <a:pt x="0" y="456"/>
                </a:moveTo>
                <a:cubicBezTo>
                  <a:pt x="47" y="445"/>
                  <a:pt x="208" y="429"/>
                  <a:pt x="285" y="391"/>
                </a:cubicBezTo>
                <a:cubicBezTo>
                  <a:pt x="362" y="353"/>
                  <a:pt x="414" y="282"/>
                  <a:pt x="464" y="228"/>
                </a:cubicBezTo>
                <a:cubicBezTo>
                  <a:pt x="514" y="174"/>
                  <a:pt x="544" y="104"/>
                  <a:pt x="586" y="66"/>
                </a:cubicBezTo>
                <a:cubicBezTo>
                  <a:pt x="628" y="28"/>
                  <a:pt x="675" y="0"/>
                  <a:pt x="716" y="0"/>
                </a:cubicBezTo>
                <a:cubicBezTo>
                  <a:pt x="757" y="0"/>
                  <a:pt x="799" y="39"/>
                  <a:pt x="830" y="66"/>
                </a:cubicBezTo>
                <a:cubicBezTo>
                  <a:pt x="861" y="93"/>
                  <a:pt x="875" y="128"/>
                  <a:pt x="903" y="163"/>
                </a:cubicBezTo>
                <a:cubicBezTo>
                  <a:pt x="931" y="198"/>
                  <a:pt x="960" y="246"/>
                  <a:pt x="996" y="277"/>
                </a:cubicBezTo>
                <a:cubicBezTo>
                  <a:pt x="1032" y="308"/>
                  <a:pt x="1053" y="324"/>
                  <a:pt x="1118" y="350"/>
                </a:cubicBezTo>
                <a:cubicBezTo>
                  <a:pt x="1183" y="376"/>
                  <a:pt x="1359" y="423"/>
                  <a:pt x="1387" y="432"/>
                </a:cubicBezTo>
                <a:cubicBezTo>
                  <a:pt x="1415" y="441"/>
                  <a:pt x="1273" y="404"/>
                  <a:pt x="1289" y="407"/>
                </a:cubicBezTo>
                <a:cubicBezTo>
                  <a:pt x="1305" y="410"/>
                  <a:pt x="1444" y="440"/>
                  <a:pt x="1485" y="44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732338" y="3407172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4884738" y="34833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>
            <a:off x="5037138" y="35595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>
            <a:off x="5189538" y="363577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6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69657"/>
              </p:ext>
            </p:extLst>
          </p:nvPr>
        </p:nvGraphicFramePr>
        <p:xfrm>
          <a:off x="5037138" y="3102372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5" name="公式" r:id="rId9" imgW="126725" imgH="126725" progId="Equation.3">
                  <p:embed/>
                </p:oleObj>
              </mc:Choice>
              <mc:Fallback>
                <p:oleObj name="公式" r:id="rId9" imgW="126725" imgH="1267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3102372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5" name="Line 13"/>
          <p:cNvSpPr>
            <a:spLocks noChangeShapeType="1"/>
          </p:cNvSpPr>
          <p:nvPr/>
        </p:nvSpPr>
        <p:spPr bwMode="auto">
          <a:xfrm flipV="1">
            <a:off x="4960938" y="3330972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6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01683"/>
              </p:ext>
            </p:extLst>
          </p:nvPr>
        </p:nvGraphicFramePr>
        <p:xfrm>
          <a:off x="4418017" y="3798086"/>
          <a:ext cx="806576" cy="51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6" name="Equation" r:id="rId11" imgW="355320" imgH="228600" progId="Equation.DSMT4">
                  <p:embed/>
                </p:oleObj>
              </mc:Choice>
              <mc:Fallback>
                <p:oleObj name="Equation" r:id="rId11" imgW="35532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7" y="3798086"/>
                        <a:ext cx="806576" cy="518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3741738" y="3483372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6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56721"/>
              </p:ext>
            </p:extLst>
          </p:nvPr>
        </p:nvGraphicFramePr>
        <p:xfrm>
          <a:off x="3278188" y="3800372"/>
          <a:ext cx="975506" cy="516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" name="Equation" r:id="rId13" imgW="431640" imgH="228600" progId="Equation.DSMT4">
                  <p:embed/>
                </p:oleObj>
              </mc:Choice>
              <mc:Fallback>
                <p:oleObj name="Equation" r:id="rId13" imgW="43164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800372"/>
                        <a:ext cx="975506" cy="516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animBg="1"/>
      <p:bldP spid="197638" grpId="0" animBg="1"/>
      <p:bldP spid="197639" grpId="0" animBg="1"/>
      <p:bldP spid="197640" grpId="0" animBg="1"/>
      <p:bldP spid="197641" grpId="0" animBg="1"/>
      <p:bldP spid="197642" grpId="0" animBg="1"/>
      <p:bldP spid="197643" grpId="0" animBg="1"/>
      <p:bldP spid="197645" grpId="0" animBg="1"/>
      <p:bldP spid="1976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 descr="深色竖线"/>
          <p:cNvSpPr txBox="1">
            <a:spLocks noChangeArrowheads="1"/>
          </p:cNvSpPr>
          <p:nvPr/>
        </p:nvSpPr>
        <p:spPr bwMode="auto">
          <a:xfrm>
            <a:off x="755650" y="44624"/>
            <a:ext cx="304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(4)</a:t>
            </a:r>
            <a:r>
              <a:rPr kumimoji="1" lang="en-US" altLang="zh-CN" sz="4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0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zh-CN" altLang="en-US" sz="4000" b="1" dirty="0">
                <a:latin typeface="楷体_GB2312" pitchFamily="49" charset="-122"/>
                <a:ea typeface="楷体_GB2312" pitchFamily="49" charset="-122"/>
              </a:rPr>
              <a:t>分布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9510"/>
              </p:ext>
            </p:extLst>
          </p:nvPr>
        </p:nvGraphicFramePr>
        <p:xfrm>
          <a:off x="1258888" y="1754361"/>
          <a:ext cx="2520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9" name="公式" r:id="rId3" imgW="977476" imgH="203112" progId="Equation.3">
                  <p:embed/>
                </p:oleObj>
              </mc:Choice>
              <mc:Fallback>
                <p:oleObj name="公式" r:id="rId3" imgW="97747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54361"/>
                        <a:ext cx="25209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00438"/>
              </p:ext>
            </p:extLst>
          </p:nvPr>
        </p:nvGraphicFramePr>
        <p:xfrm>
          <a:off x="1266825" y="946349"/>
          <a:ext cx="60896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0" name="Equation" r:id="rId5" imgW="2438280" imgH="241200" progId="Equation.DSMT4">
                  <p:embed/>
                </p:oleObj>
              </mc:Choice>
              <mc:Fallback>
                <p:oleObj name="Equation" r:id="rId5" imgW="24382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946349"/>
                        <a:ext cx="60896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9765"/>
              </p:ext>
            </p:extLst>
          </p:nvPr>
        </p:nvGraphicFramePr>
        <p:xfrm>
          <a:off x="2277269" y="4270599"/>
          <a:ext cx="32099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1" name="Equation" r:id="rId7" imgW="1180800" imgH="228600" progId="Equation.DSMT4">
                  <p:embed/>
                </p:oleObj>
              </mc:Choice>
              <mc:Fallback>
                <p:oleObj name="Equation" r:id="rId7" imgW="1180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269" y="4270599"/>
                        <a:ext cx="32099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22553"/>
              </p:ext>
            </p:extLst>
          </p:nvPr>
        </p:nvGraphicFramePr>
        <p:xfrm>
          <a:off x="2700338" y="2330624"/>
          <a:ext cx="17764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2" name="Equation" r:id="rId9" imgW="711000" imgH="431640" progId="Equation.DSMT4">
                  <p:embed/>
                </p:oleObj>
              </mc:Choice>
              <mc:Fallback>
                <p:oleObj name="Equation" r:id="rId9" imgW="7110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30624"/>
                        <a:ext cx="17764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29562"/>
              </p:ext>
            </p:extLst>
          </p:nvPr>
        </p:nvGraphicFramePr>
        <p:xfrm>
          <a:off x="1200150" y="3467299"/>
          <a:ext cx="55356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3" name="Equation" r:id="rId11" imgW="2222280" imgH="228600" progId="Equation.DSMT4">
                  <p:embed/>
                </p:oleObj>
              </mc:Choice>
              <mc:Fallback>
                <p:oleObj name="Equation" r:id="rId11" imgW="22222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467299"/>
                        <a:ext cx="55356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前进或下一项 1">
            <a:hlinkClick r:id="rId13" action="ppaction://hlinksldjump" highlightClick="1"/>
          </p:cNvPr>
          <p:cNvSpPr/>
          <p:nvPr/>
        </p:nvSpPr>
        <p:spPr>
          <a:xfrm>
            <a:off x="6804025" y="5067474"/>
            <a:ext cx="504825" cy="3603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59638"/>
              </p:ext>
            </p:extLst>
          </p:nvPr>
        </p:nvGraphicFramePr>
        <p:xfrm>
          <a:off x="539552" y="652091"/>
          <a:ext cx="8120574" cy="17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8" name="Equation" r:id="rId3" imgW="3314520" imgH="711000" progId="Equation.DSMT4">
                  <p:embed/>
                </p:oleObj>
              </mc:Choice>
              <mc:Fallback>
                <p:oleObj name="Equation" r:id="rId3" imgW="331452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52091"/>
                        <a:ext cx="8120574" cy="17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928492" y="116632"/>
            <a:ext cx="566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Times New Roman" pitchFamily="18" charset="0"/>
              </a:rPr>
              <a:t>若</a:t>
            </a:r>
            <a:r>
              <a:rPr kumimoji="1" lang="en-US" altLang="zh-CN" sz="3200" b="1" i="1" dirty="0">
                <a:latin typeface="Times New Roman" pitchFamily="18" charset="0"/>
              </a:rPr>
              <a:t>F</a:t>
            </a:r>
            <a:r>
              <a:rPr kumimoji="1" lang="en-US" altLang="zh-CN" sz="3200" b="1" dirty="0">
                <a:latin typeface="Times New Roman" pitchFamily="18" charset="0"/>
              </a:rPr>
              <a:t>~</a:t>
            </a:r>
            <a:r>
              <a:rPr kumimoji="1" lang="en-US" altLang="zh-CN" sz="3200" b="1" i="1" dirty="0">
                <a:latin typeface="Times New Roman" pitchFamily="18" charset="0"/>
              </a:rPr>
              <a:t>F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en-US" altLang="zh-CN" sz="3200" b="1" baseline="-30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en-US" altLang="zh-CN" sz="3200" b="1" baseline="-30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，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的概率密度为</a:t>
            </a:r>
          </a:p>
        </p:txBody>
      </p:sp>
      <p:sp>
        <p:nvSpPr>
          <p:cNvPr id="199684" name="Text Box 4" descr="深色竖线"/>
          <p:cNvSpPr txBox="1">
            <a:spLocks noChangeArrowheads="1"/>
          </p:cNvSpPr>
          <p:nvPr/>
        </p:nvSpPr>
        <p:spPr bwMode="auto">
          <a:xfrm>
            <a:off x="768154" y="2710607"/>
            <a:ext cx="2897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 i="1">
                <a:latin typeface="Times New Roman" pitchFamily="18" charset="0"/>
                <a:ea typeface="楷体" pitchFamily="49" charset="-122"/>
              </a:rPr>
              <a:t>F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分布的性质</a:t>
            </a:r>
            <a:endParaRPr kumimoji="1" lang="zh-CN" altLang="en-US" sz="3600" b="1" i="1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696717" y="3502769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Times New Roman" pitchFamily="18" charset="0"/>
              </a:rPr>
              <a:t>由定义可见，</a:t>
            </a: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50931"/>
              </p:ext>
            </p:extLst>
          </p:nvPr>
        </p:nvGraphicFramePr>
        <p:xfrm>
          <a:off x="987229" y="4190218"/>
          <a:ext cx="7165778" cy="67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9" name="Equation" r:id="rId5" imgW="2412720" imgH="228600" progId="Equation.DSMT4">
                  <p:embed/>
                </p:oleObj>
              </mc:Choice>
              <mc:Fallback>
                <p:oleObj name="Equation" r:id="rId5" imgW="24127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229" y="4190218"/>
                        <a:ext cx="7165778" cy="678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13067" y="2205782"/>
            <a:ext cx="2879725" cy="1944687"/>
            <a:chOff x="992" y="1344"/>
            <a:chExt cx="3280" cy="2373"/>
          </a:xfrm>
        </p:grpSpPr>
        <p:grpSp>
          <p:nvGrpSpPr>
            <p:cNvPr id="37898" name="Group 8"/>
            <p:cNvGrpSpPr>
              <a:grpSpLocks/>
            </p:cNvGrpSpPr>
            <p:nvPr/>
          </p:nvGrpSpPr>
          <p:grpSpPr bwMode="auto">
            <a:xfrm>
              <a:off x="992" y="1344"/>
              <a:ext cx="3280" cy="2373"/>
              <a:chOff x="992" y="1344"/>
              <a:chExt cx="3280" cy="2373"/>
            </a:xfrm>
          </p:grpSpPr>
          <p:grpSp>
            <p:nvGrpSpPr>
              <p:cNvPr id="37905" name="Group 9"/>
              <p:cNvGrpSpPr>
                <a:grpSpLocks/>
              </p:cNvGrpSpPr>
              <p:nvPr/>
            </p:nvGrpSpPr>
            <p:grpSpPr bwMode="auto">
              <a:xfrm>
                <a:off x="992" y="1344"/>
                <a:ext cx="3280" cy="2210"/>
                <a:chOff x="992" y="1344"/>
                <a:chExt cx="3280" cy="2210"/>
              </a:xfrm>
            </p:grpSpPr>
            <p:grpSp>
              <p:nvGrpSpPr>
                <p:cNvPr id="37907" name="Group 10"/>
                <p:cNvGrpSpPr>
                  <a:grpSpLocks/>
                </p:cNvGrpSpPr>
                <p:nvPr/>
              </p:nvGrpSpPr>
              <p:grpSpPr bwMode="auto">
                <a:xfrm>
                  <a:off x="992" y="1344"/>
                  <a:ext cx="3280" cy="2210"/>
                  <a:chOff x="992" y="1344"/>
                  <a:chExt cx="3280" cy="2210"/>
                </a:xfrm>
              </p:grpSpPr>
              <p:sp>
                <p:nvSpPr>
                  <p:cNvPr id="37911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00" y="1344"/>
                    <a:ext cx="0" cy="19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3312"/>
                    <a:ext cx="307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7913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1200" y="1536"/>
                  <a:ext cx="509" cy="2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1590" name="公式" r:id="rId7" imgW="393529" imgH="228501" progId="Equation.3">
                          <p:embed/>
                        </p:oleObj>
                      </mc:Choice>
                      <mc:Fallback>
                        <p:oleObj name="公式" r:id="rId7" imgW="393529" imgH="228501" progId="Equation.3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00" y="1536"/>
                                <a:ext cx="509" cy="29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7914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992" y="3072"/>
                  <a:ext cx="164" cy="2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1591" name="公式" r:id="rId9" imgW="126890" imgH="190335" progId="Equation.3">
                          <p:embed/>
                        </p:oleObj>
                      </mc:Choice>
                      <mc:Fallback>
                        <p:oleObj name="公式" r:id="rId9" imgW="126890" imgH="190335" progId="Equation.3">
                          <p:embed/>
                          <p:pic>
                            <p:nvPicPr>
                              <p:cNvPr id="0" name="Object 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92" y="3072"/>
                                <a:ext cx="164" cy="24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7915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3984" y="3312"/>
                  <a:ext cx="197" cy="24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1592" name="公式" r:id="rId11" imgW="152334" imgH="190417" progId="Equation.3">
                          <p:embed/>
                        </p:oleObj>
                      </mc:Choice>
                      <mc:Fallback>
                        <p:oleObj name="公式" r:id="rId11" imgW="152334" imgH="190417" progId="Equation.3">
                          <p:embed/>
                          <p:pic>
                            <p:nvPicPr>
                              <p:cNvPr id="0" name="Object 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84" y="3312"/>
                                <a:ext cx="197" cy="24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7908" name="Freeform 16"/>
                <p:cNvSpPr>
                  <a:spLocks/>
                </p:cNvSpPr>
                <p:nvPr/>
              </p:nvSpPr>
              <p:spPr bwMode="auto">
                <a:xfrm>
                  <a:off x="1200" y="2448"/>
                  <a:ext cx="2832" cy="864"/>
                </a:xfrm>
                <a:custGeom>
                  <a:avLst/>
                  <a:gdLst>
                    <a:gd name="T0" fmla="*/ 0 w 1920"/>
                    <a:gd name="T1" fmla="*/ 3198 h 800"/>
                    <a:gd name="T2" fmla="*/ 262156 w 1920"/>
                    <a:gd name="T3" fmla="*/ 511 h 800"/>
                    <a:gd name="T4" fmla="*/ 524178 w 1920"/>
                    <a:gd name="T5" fmla="*/ 131 h 800"/>
                    <a:gd name="T6" fmla="*/ 786047 w 1920"/>
                    <a:gd name="T7" fmla="*/ 1089 h 800"/>
                    <a:gd name="T8" fmla="*/ 1153569 w 1920"/>
                    <a:gd name="T9" fmla="*/ 2046 h 800"/>
                    <a:gd name="T10" fmla="*/ 2096479 w 1920"/>
                    <a:gd name="T11" fmla="*/ 2619 h 8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0"/>
                    <a:gd name="T19" fmla="*/ 0 h 800"/>
                    <a:gd name="T20" fmla="*/ 1920 w 1920"/>
                    <a:gd name="T21" fmla="*/ 800 h 8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0" h="800">
                      <a:moveTo>
                        <a:pt x="0" y="800"/>
                      </a:moveTo>
                      <a:cubicBezTo>
                        <a:pt x="80" y="528"/>
                        <a:pt x="160" y="256"/>
                        <a:pt x="240" y="128"/>
                      </a:cubicBezTo>
                      <a:cubicBezTo>
                        <a:pt x="320" y="0"/>
                        <a:pt x="400" y="8"/>
                        <a:pt x="480" y="32"/>
                      </a:cubicBezTo>
                      <a:cubicBezTo>
                        <a:pt x="560" y="56"/>
                        <a:pt x="624" y="192"/>
                        <a:pt x="720" y="272"/>
                      </a:cubicBezTo>
                      <a:cubicBezTo>
                        <a:pt x="816" y="352"/>
                        <a:pt x="856" y="448"/>
                        <a:pt x="1056" y="512"/>
                      </a:cubicBezTo>
                      <a:cubicBezTo>
                        <a:pt x="1256" y="576"/>
                        <a:pt x="1588" y="616"/>
                        <a:pt x="1920" y="65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7909" name="Freeform 17"/>
                <p:cNvSpPr>
                  <a:spLocks/>
                </p:cNvSpPr>
                <p:nvPr/>
              </p:nvSpPr>
              <p:spPr bwMode="auto">
                <a:xfrm>
                  <a:off x="1200" y="2248"/>
                  <a:ext cx="2784" cy="1064"/>
                </a:xfrm>
                <a:custGeom>
                  <a:avLst/>
                  <a:gdLst>
                    <a:gd name="T0" fmla="*/ 0 w 2784"/>
                    <a:gd name="T1" fmla="*/ 1064 h 1064"/>
                    <a:gd name="T2" fmla="*/ 240 w 2784"/>
                    <a:gd name="T3" fmla="*/ 632 h 1064"/>
                    <a:gd name="T4" fmla="*/ 432 w 2784"/>
                    <a:gd name="T5" fmla="*/ 104 h 1064"/>
                    <a:gd name="T6" fmla="*/ 720 w 2784"/>
                    <a:gd name="T7" fmla="*/ 56 h 1064"/>
                    <a:gd name="T8" fmla="*/ 1104 w 2784"/>
                    <a:gd name="T9" fmla="*/ 440 h 1064"/>
                    <a:gd name="T10" fmla="*/ 1536 w 2784"/>
                    <a:gd name="T11" fmla="*/ 728 h 1064"/>
                    <a:gd name="T12" fmla="*/ 2784 w 2784"/>
                    <a:gd name="T13" fmla="*/ 1016 h 10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784"/>
                    <a:gd name="T22" fmla="*/ 0 h 1064"/>
                    <a:gd name="T23" fmla="*/ 2784 w 2784"/>
                    <a:gd name="T24" fmla="*/ 1064 h 10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784" h="1064">
                      <a:moveTo>
                        <a:pt x="0" y="1064"/>
                      </a:moveTo>
                      <a:cubicBezTo>
                        <a:pt x="84" y="928"/>
                        <a:pt x="168" y="792"/>
                        <a:pt x="240" y="632"/>
                      </a:cubicBezTo>
                      <a:cubicBezTo>
                        <a:pt x="312" y="472"/>
                        <a:pt x="352" y="200"/>
                        <a:pt x="432" y="104"/>
                      </a:cubicBezTo>
                      <a:cubicBezTo>
                        <a:pt x="512" y="8"/>
                        <a:pt x="608" y="0"/>
                        <a:pt x="720" y="56"/>
                      </a:cubicBezTo>
                      <a:cubicBezTo>
                        <a:pt x="832" y="112"/>
                        <a:pt x="968" y="328"/>
                        <a:pt x="1104" y="440"/>
                      </a:cubicBezTo>
                      <a:cubicBezTo>
                        <a:pt x="1240" y="552"/>
                        <a:pt x="1256" y="632"/>
                        <a:pt x="1536" y="728"/>
                      </a:cubicBezTo>
                      <a:cubicBezTo>
                        <a:pt x="1816" y="824"/>
                        <a:pt x="2300" y="920"/>
                        <a:pt x="2784" y="101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7910" name="Freeform 18"/>
                <p:cNvSpPr>
                  <a:spLocks/>
                </p:cNvSpPr>
                <p:nvPr/>
              </p:nvSpPr>
              <p:spPr bwMode="auto">
                <a:xfrm>
                  <a:off x="1200" y="1776"/>
                  <a:ext cx="1680" cy="1536"/>
                </a:xfrm>
                <a:custGeom>
                  <a:avLst/>
                  <a:gdLst>
                    <a:gd name="T0" fmla="*/ 0 w 1488"/>
                    <a:gd name="T1" fmla="*/ 9032 h 1384"/>
                    <a:gd name="T2" fmla="*/ 2132 w 1488"/>
                    <a:gd name="T3" fmla="*/ 7156 h 1384"/>
                    <a:gd name="T4" fmla="*/ 5977 w 1488"/>
                    <a:gd name="T5" fmla="*/ 574 h 1384"/>
                    <a:gd name="T6" fmla="*/ 8957 w 1488"/>
                    <a:gd name="T7" fmla="*/ 3706 h 1384"/>
                    <a:gd name="T8" fmla="*/ 11092 w 1488"/>
                    <a:gd name="T9" fmla="*/ 6529 h 1384"/>
                    <a:gd name="T10" fmla="*/ 13224 w 1488"/>
                    <a:gd name="T11" fmla="*/ 8399 h 1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88"/>
                    <a:gd name="T19" fmla="*/ 0 h 1384"/>
                    <a:gd name="T20" fmla="*/ 1488 w 1488"/>
                    <a:gd name="T21" fmla="*/ 1384 h 1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88" h="1384">
                      <a:moveTo>
                        <a:pt x="0" y="1384"/>
                      </a:moveTo>
                      <a:cubicBezTo>
                        <a:pt x="64" y="1348"/>
                        <a:pt x="128" y="1312"/>
                        <a:pt x="240" y="1096"/>
                      </a:cubicBezTo>
                      <a:cubicBezTo>
                        <a:pt x="352" y="880"/>
                        <a:pt x="544" y="176"/>
                        <a:pt x="672" y="88"/>
                      </a:cubicBezTo>
                      <a:cubicBezTo>
                        <a:pt x="800" y="0"/>
                        <a:pt x="912" y="416"/>
                        <a:pt x="1008" y="568"/>
                      </a:cubicBezTo>
                      <a:cubicBezTo>
                        <a:pt x="1104" y="720"/>
                        <a:pt x="1168" y="880"/>
                        <a:pt x="1248" y="1000"/>
                      </a:cubicBezTo>
                      <a:cubicBezTo>
                        <a:pt x="1328" y="1120"/>
                        <a:pt x="1408" y="1204"/>
                        <a:pt x="1488" y="128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06" name="Text Box 19"/>
              <p:cNvSpPr txBox="1">
                <a:spLocks noChangeArrowheads="1"/>
              </p:cNvSpPr>
              <p:nvPr/>
            </p:nvSpPr>
            <p:spPr bwMode="auto">
              <a:xfrm>
                <a:off x="1488" y="3407"/>
                <a:ext cx="225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endParaRPr lang="zh-CN" altLang="zh-CN"/>
              </a:p>
            </p:txBody>
          </p:sp>
        </p:grpSp>
        <p:sp>
          <p:nvSpPr>
            <p:cNvPr id="37899" name="Line 20"/>
            <p:cNvSpPr>
              <a:spLocks noChangeShapeType="1"/>
            </p:cNvSpPr>
            <p:nvPr/>
          </p:nvSpPr>
          <p:spPr bwMode="auto">
            <a:xfrm flipV="1">
              <a:off x="2112" y="18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900" name="Line 21"/>
            <p:cNvSpPr>
              <a:spLocks noChangeShapeType="1"/>
            </p:cNvSpPr>
            <p:nvPr/>
          </p:nvSpPr>
          <p:spPr bwMode="auto">
            <a:xfrm flipV="1">
              <a:off x="2112" y="2208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901" name="Line 22"/>
            <p:cNvSpPr>
              <a:spLocks noChangeShapeType="1"/>
            </p:cNvSpPr>
            <p:nvPr/>
          </p:nvSpPr>
          <p:spPr bwMode="auto">
            <a:xfrm flipV="1">
              <a:off x="2352" y="249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790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2331441"/>
                </p:ext>
              </p:extLst>
            </p:nvPr>
          </p:nvGraphicFramePr>
          <p:xfrm>
            <a:off x="2377" y="1647"/>
            <a:ext cx="10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3" name="Equation" r:id="rId13" imgW="850680" imgH="190440" progId="Equation.DSMT4">
                    <p:embed/>
                  </p:oleObj>
                </mc:Choice>
                <mc:Fallback>
                  <p:oleObj name="Equation" r:id="rId13" imgW="850680" imgH="1904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7" y="1647"/>
                          <a:ext cx="10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24"/>
            <p:cNvGraphicFramePr>
              <a:graphicFrameLocks noChangeAspect="1"/>
            </p:cNvGraphicFramePr>
            <p:nvPr/>
          </p:nvGraphicFramePr>
          <p:xfrm>
            <a:off x="2448" y="2064"/>
            <a:ext cx="128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4" name="公式" r:id="rId15" imgW="990170" imgH="215806" progId="Equation.3">
                    <p:embed/>
                  </p:oleObj>
                </mc:Choice>
                <mc:Fallback>
                  <p:oleObj name="公式" r:id="rId15" imgW="990170" imgH="21580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064"/>
                          <a:ext cx="128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25"/>
            <p:cNvGraphicFramePr>
              <a:graphicFrameLocks noChangeAspect="1"/>
            </p:cNvGraphicFramePr>
            <p:nvPr/>
          </p:nvGraphicFramePr>
          <p:xfrm>
            <a:off x="2688" y="2352"/>
            <a:ext cx="118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5" name="公式" r:id="rId17" imgW="914003" imgH="215806" progId="Equation.3">
                    <p:embed/>
                  </p:oleObj>
                </mc:Choice>
                <mc:Fallback>
                  <p:oleObj name="公式" r:id="rId17" imgW="914003" imgH="21580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52"/>
                          <a:ext cx="118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动作按钮: 自定义 26">
            <a:hlinkClick r:id="rId19" highlightClick="1"/>
          </p:cNvPr>
          <p:cNvSpPr/>
          <p:nvPr/>
        </p:nvSpPr>
        <p:spPr>
          <a:xfrm>
            <a:off x="4276053" y="5946646"/>
            <a:ext cx="762000" cy="43656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演示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utoUpdateAnimBg="0"/>
      <p:bldP spid="19968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626486"/>
              </p:ext>
            </p:extLst>
          </p:nvPr>
        </p:nvGraphicFramePr>
        <p:xfrm>
          <a:off x="846138" y="4383382"/>
          <a:ext cx="6393582" cy="70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5" name="Equation" r:id="rId3" imgW="2082600" imgH="228600" progId="Equation.DSMT4">
                  <p:embed/>
                </p:oleObj>
              </mc:Choice>
              <mc:Fallback>
                <p:oleObj name="Equation" r:id="rId3" imgW="2082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383382"/>
                        <a:ext cx="6393582" cy="701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996146"/>
              </p:ext>
            </p:extLst>
          </p:nvPr>
        </p:nvGraphicFramePr>
        <p:xfrm>
          <a:off x="590550" y="116632"/>
          <a:ext cx="759618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6" name="Equation" r:id="rId5" imgW="2501640" imgH="482400" progId="Equation.DSMT4">
                  <p:embed/>
                </p:oleObj>
              </mc:Choice>
              <mc:Fallback>
                <p:oleObj name="Equation" r:id="rId5" imgW="25016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16632"/>
                        <a:ext cx="759618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65626"/>
              </p:ext>
            </p:extLst>
          </p:nvPr>
        </p:nvGraphicFramePr>
        <p:xfrm>
          <a:off x="733426" y="1836480"/>
          <a:ext cx="7095067" cy="72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7" name="Equation" r:id="rId7" imgW="2349360" imgH="241200" progId="Equation.DSMT4">
                  <p:embed/>
                </p:oleObj>
              </mc:Choice>
              <mc:Fallback>
                <p:oleObj name="Equation" r:id="rId7" imgW="23493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6" y="1836480"/>
                        <a:ext cx="7095067" cy="728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Freeform 5"/>
          <p:cNvSpPr>
            <a:spLocks/>
          </p:cNvSpPr>
          <p:nvPr/>
        </p:nvSpPr>
        <p:spPr bwMode="auto">
          <a:xfrm>
            <a:off x="3132138" y="2708350"/>
            <a:ext cx="2035175" cy="1141412"/>
          </a:xfrm>
          <a:custGeom>
            <a:avLst/>
            <a:gdLst>
              <a:gd name="T0" fmla="*/ 0 w 1282"/>
              <a:gd name="T1" fmla="*/ 2147483647 h 719"/>
              <a:gd name="T2" fmla="*/ 2147483647 w 1282"/>
              <a:gd name="T3" fmla="*/ 2147483647 h 719"/>
              <a:gd name="T4" fmla="*/ 2147483647 w 1282"/>
              <a:gd name="T5" fmla="*/ 2147483647 h 719"/>
              <a:gd name="T6" fmla="*/ 2147483647 w 1282"/>
              <a:gd name="T7" fmla="*/ 2147483647 h 719"/>
              <a:gd name="T8" fmla="*/ 2147483647 w 1282"/>
              <a:gd name="T9" fmla="*/ 2147483647 h 719"/>
              <a:gd name="T10" fmla="*/ 2147483647 w 1282"/>
              <a:gd name="T11" fmla="*/ 2147483647 h 719"/>
              <a:gd name="T12" fmla="*/ 2147483647 w 1282"/>
              <a:gd name="T13" fmla="*/ 2147483647 h 719"/>
              <a:gd name="T14" fmla="*/ 2147483647 w 1282"/>
              <a:gd name="T15" fmla="*/ 2147483647 h 719"/>
              <a:gd name="T16" fmla="*/ 2147483647 w 1282"/>
              <a:gd name="T17" fmla="*/ 2147483647 h 7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82"/>
              <a:gd name="T28" fmla="*/ 0 h 719"/>
              <a:gd name="T29" fmla="*/ 1282 w 1282"/>
              <a:gd name="T30" fmla="*/ 719 h 7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82" h="719">
                <a:moveTo>
                  <a:pt x="0" y="719"/>
                </a:moveTo>
                <a:cubicBezTo>
                  <a:pt x="19" y="673"/>
                  <a:pt x="77" y="548"/>
                  <a:pt x="117" y="444"/>
                </a:cubicBezTo>
                <a:cubicBezTo>
                  <a:pt x="157" y="340"/>
                  <a:pt x="190" y="160"/>
                  <a:pt x="239" y="94"/>
                </a:cubicBezTo>
                <a:cubicBezTo>
                  <a:pt x="288" y="28"/>
                  <a:pt x="344" y="0"/>
                  <a:pt x="410" y="45"/>
                </a:cubicBezTo>
                <a:cubicBezTo>
                  <a:pt x="476" y="90"/>
                  <a:pt x="570" y="282"/>
                  <a:pt x="638" y="362"/>
                </a:cubicBezTo>
                <a:cubicBezTo>
                  <a:pt x="706" y="442"/>
                  <a:pt x="766" y="487"/>
                  <a:pt x="817" y="525"/>
                </a:cubicBezTo>
                <a:cubicBezTo>
                  <a:pt x="868" y="563"/>
                  <a:pt x="874" y="567"/>
                  <a:pt x="947" y="590"/>
                </a:cubicBezTo>
                <a:cubicBezTo>
                  <a:pt x="1020" y="613"/>
                  <a:pt x="1230" y="656"/>
                  <a:pt x="1256" y="663"/>
                </a:cubicBezTo>
                <a:cubicBezTo>
                  <a:pt x="1282" y="670"/>
                  <a:pt x="1134" y="638"/>
                  <a:pt x="1102" y="63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2982913" y="387675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V="1">
            <a:off x="3135313" y="258135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Line 8"/>
          <p:cNvSpPr>
            <a:spLocks noChangeShapeType="1"/>
          </p:cNvSpPr>
          <p:nvPr/>
        </p:nvSpPr>
        <p:spPr bwMode="auto">
          <a:xfrm>
            <a:off x="4583113" y="36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4735513" y="36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>
            <a:off x="4887913" y="37243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>
            <a:off x="5040313" y="3800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49933"/>
              </p:ext>
            </p:extLst>
          </p:nvPr>
        </p:nvGraphicFramePr>
        <p:xfrm>
          <a:off x="4857750" y="3176662"/>
          <a:ext cx="365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176662"/>
                        <a:ext cx="3651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7" name="Line 13"/>
          <p:cNvSpPr>
            <a:spLocks noChangeShapeType="1"/>
          </p:cNvSpPr>
          <p:nvPr/>
        </p:nvSpPr>
        <p:spPr bwMode="auto">
          <a:xfrm flipV="1">
            <a:off x="4811713" y="341955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>
            <a:off x="4278313" y="341955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>
            <a:off x="4430713" y="35719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87528"/>
              </p:ext>
            </p:extLst>
          </p:nvPr>
        </p:nvGraphicFramePr>
        <p:xfrm>
          <a:off x="4029075" y="3940250"/>
          <a:ext cx="8413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9" name="Equation" r:id="rId11" imgW="622080" imgH="228600" progId="Equation.DSMT4">
                  <p:embed/>
                </p:oleObj>
              </mc:Choice>
              <mc:Fallback>
                <p:oleObj name="Equation" r:id="rId11" imgW="62208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3940250"/>
                        <a:ext cx="8413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  <p:bldP spid="200710" grpId="0" animBg="1"/>
      <p:bldP spid="200711" grpId="0" animBg="1"/>
      <p:bldP spid="200712" grpId="0" animBg="1"/>
      <p:bldP spid="200713" grpId="0" animBg="1"/>
      <p:bldP spid="200714" grpId="0" animBg="1"/>
      <p:bldP spid="200715" grpId="0" animBg="1"/>
      <p:bldP spid="200717" grpId="0" animBg="1"/>
      <p:bldP spid="200718" grpId="0" animBg="1"/>
      <p:bldP spid="2007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10" descr="深色竖线"/>
          <p:cNvSpPr txBox="1">
            <a:spLocks noChangeArrowheads="1"/>
          </p:cNvSpPr>
          <p:nvPr/>
        </p:nvSpPr>
        <p:spPr bwMode="auto">
          <a:xfrm>
            <a:off x="403225" y="-14709"/>
            <a:ext cx="1212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4000" b="1">
                <a:latin typeface="楷体_GB2312" pitchFamily="49" charset="-122"/>
              </a:rPr>
              <a:t>证明</a:t>
            </a:r>
            <a:endParaRPr lang="zh-CN" altLang="en-US" sz="3600" b="1">
              <a:latin typeface="楷体_GB2312" pitchFamily="49" charset="-122"/>
            </a:endParaRPr>
          </a:p>
        </p:txBody>
      </p:sp>
      <p:graphicFrame>
        <p:nvGraphicFramePr>
          <p:cNvPr id="3994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279191"/>
              </p:ext>
            </p:extLst>
          </p:nvPr>
        </p:nvGraphicFramePr>
        <p:xfrm>
          <a:off x="1619250" y="-63922"/>
          <a:ext cx="32321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9" name="Equation" r:id="rId4" imgW="1384200" imgH="431640" progId="Equation.DSMT4">
                  <p:embed/>
                </p:oleObj>
              </mc:Choice>
              <mc:Fallback>
                <p:oleObj name="Equation" r:id="rId4" imgW="138420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-63922"/>
                        <a:ext cx="32321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95288" y="801266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证</a:t>
            </a:r>
          </a:p>
        </p:txBody>
      </p:sp>
      <p:graphicFrame>
        <p:nvGraphicFramePr>
          <p:cNvPr id="3994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601056"/>
              </p:ext>
            </p:extLst>
          </p:nvPr>
        </p:nvGraphicFramePr>
        <p:xfrm>
          <a:off x="4114800" y="3014241"/>
          <a:ext cx="914400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0" name="Equation" r:id="rId6" imgW="428207" imgH="666100" progId="Equation.DSMT4">
                  <p:embed/>
                </p:oleObj>
              </mc:Choice>
              <mc:Fallback>
                <p:oleObj name="Equation" r:id="rId6" imgW="428207" imgH="666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14241"/>
                        <a:ext cx="914400" cy="17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51951"/>
              </p:ext>
            </p:extLst>
          </p:nvPr>
        </p:nvGraphicFramePr>
        <p:xfrm>
          <a:off x="152400" y="1088603"/>
          <a:ext cx="86106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1" name="Equation" r:id="rId8" imgW="3644640" imgH="482400" progId="Equation.DSMT4">
                  <p:embed/>
                </p:oleObj>
              </mc:Choice>
              <mc:Fallback>
                <p:oleObj name="Equation" r:id="rId8" imgW="3644640" imgH="4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88603"/>
                        <a:ext cx="86106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41577"/>
              </p:ext>
            </p:extLst>
          </p:nvPr>
        </p:nvGraphicFramePr>
        <p:xfrm>
          <a:off x="2195513" y="2025228"/>
          <a:ext cx="4638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2" name="Equation" r:id="rId10" imgW="2158920" imgH="482400" progId="Equation.DSMT4">
                  <p:embed/>
                </p:oleObj>
              </mc:Choice>
              <mc:Fallback>
                <p:oleObj name="Equation" r:id="rId10" imgW="2158920" imgH="482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25228"/>
                        <a:ext cx="46386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665716"/>
              </p:ext>
            </p:extLst>
          </p:nvPr>
        </p:nvGraphicFramePr>
        <p:xfrm>
          <a:off x="596900" y="2960266"/>
          <a:ext cx="36893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3" name="Equation" r:id="rId12" imgW="1765080" imgH="482400" progId="Equation.DSMT4">
                  <p:embed/>
                </p:oleObj>
              </mc:Choice>
              <mc:Fallback>
                <p:oleObj name="Equation" r:id="rId12" imgW="1765080" imgH="482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960266"/>
                        <a:ext cx="36893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79249"/>
              </p:ext>
            </p:extLst>
          </p:nvPr>
        </p:nvGraphicFramePr>
        <p:xfrm>
          <a:off x="4427538" y="3068216"/>
          <a:ext cx="24955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4" name="Equation" r:id="rId14" imgW="1091726" imgH="393529" progId="Equation.DSMT4">
                  <p:embed/>
                </p:oleObj>
              </mc:Choice>
              <mc:Fallback>
                <p:oleObj name="Equation" r:id="rId14" imgW="1091726" imgH="39352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068216"/>
                        <a:ext cx="24955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81638"/>
              </p:ext>
            </p:extLst>
          </p:nvPr>
        </p:nvGraphicFramePr>
        <p:xfrm>
          <a:off x="717550" y="5481216"/>
          <a:ext cx="34417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5" name="Equation" r:id="rId16" imgW="1650960" imgH="431640" progId="Equation.DSMT4">
                  <p:embed/>
                </p:oleObj>
              </mc:Choice>
              <mc:Fallback>
                <p:oleObj name="Equation" r:id="rId16" imgW="1650960" imgH="431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481216"/>
                        <a:ext cx="34417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162050" y="866353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itchFamily="49" charset="-122"/>
                <a:ea typeface="黑体" pitchFamily="49" charset="-122"/>
              </a:rPr>
              <a:t>根据分位点定义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86242"/>
              </p:ext>
            </p:extLst>
          </p:nvPr>
        </p:nvGraphicFramePr>
        <p:xfrm>
          <a:off x="539750" y="4904953"/>
          <a:ext cx="60309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6" name="Equation" r:id="rId18" imgW="2552400" imgH="241200" progId="Equation.DSMT4">
                  <p:embed/>
                </p:oleObj>
              </mc:Choice>
              <mc:Fallback>
                <p:oleObj name="Equation" r:id="rId18" imgW="2552400" imgH="241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04953"/>
                        <a:ext cx="60309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678549"/>
              </p:ext>
            </p:extLst>
          </p:nvPr>
        </p:nvGraphicFramePr>
        <p:xfrm>
          <a:off x="623888" y="3825453"/>
          <a:ext cx="36639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7" name="Equation" r:id="rId20" imgW="1752480" imgH="482400" progId="Equation.DSMT4">
                  <p:embed/>
                </p:oleObj>
              </mc:Choice>
              <mc:Fallback>
                <p:oleObj name="Equation" r:id="rId20" imgW="1752480" imgH="482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825453"/>
                        <a:ext cx="36639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7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624"/>
            <a:ext cx="6408395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2"/>
          <p:cNvSpPr txBox="1">
            <a:spLocks noChangeArrowheads="1"/>
          </p:cNvSpPr>
          <p:nvPr/>
        </p:nvSpPr>
        <p:spPr bwMode="auto">
          <a:xfrm>
            <a:off x="593254" y="188640"/>
            <a:ext cx="1314450" cy="769937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/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11188" y="90103"/>
            <a:ext cx="4916487" cy="7016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ea typeface="楷体_GB2312" pitchFamily="49" charset="-122"/>
              </a:rPr>
              <a:t>正态总体的</a:t>
            </a:r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抽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样分布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39750" y="955291"/>
            <a:ext cx="451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(Ⅰ)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一个正态总体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502427"/>
              </p:ext>
            </p:extLst>
          </p:nvPr>
        </p:nvGraphicFramePr>
        <p:xfrm>
          <a:off x="2046288" y="3028566"/>
          <a:ext cx="2540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5" name="Equation" r:id="rId3" imgW="1143000" imgH="419040" progId="Equation.DSMT4">
                  <p:embed/>
                </p:oleObj>
              </mc:Choice>
              <mc:Fallback>
                <p:oleObj name="Equation" r:id="rId3" imgW="114300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028566"/>
                        <a:ext cx="2540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58504"/>
              </p:ext>
            </p:extLst>
          </p:nvPr>
        </p:nvGraphicFramePr>
        <p:xfrm>
          <a:off x="2473325" y="1818891"/>
          <a:ext cx="55641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6" name="Equation" r:id="rId5" imgW="2260440" imgH="241200" progId="Equation.DSMT4">
                  <p:embed/>
                </p:oleObj>
              </mc:Choice>
              <mc:Fallback>
                <p:oleObj name="Equation" r:id="rId5" imgW="22604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1818891"/>
                        <a:ext cx="55641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40270"/>
              </p:ext>
            </p:extLst>
          </p:nvPr>
        </p:nvGraphicFramePr>
        <p:xfrm>
          <a:off x="2051050" y="3835016"/>
          <a:ext cx="33575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7" name="Equation" r:id="rId7" imgW="1511300" imgH="419100" progId="Equation.DSMT4">
                  <p:embed/>
                </p:oleObj>
              </mc:Choice>
              <mc:Fallback>
                <p:oleObj name="Equation" r:id="rId7" imgW="1511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35016"/>
                        <a:ext cx="33575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96731"/>
              </p:ext>
            </p:extLst>
          </p:nvPr>
        </p:nvGraphicFramePr>
        <p:xfrm>
          <a:off x="2036763" y="4843078"/>
          <a:ext cx="22621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8" name="Equation" r:id="rId9" imgW="977760" imgH="228600" progId="Equation.DSMT4">
                  <p:embed/>
                </p:oleObj>
              </mc:Choice>
              <mc:Fallback>
                <p:oleObj name="Equation" r:id="rId9" imgW="9777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4843078"/>
                        <a:ext cx="22621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6100"/>
              </p:ext>
            </p:extLst>
          </p:nvPr>
        </p:nvGraphicFramePr>
        <p:xfrm>
          <a:off x="2008188" y="5490779"/>
          <a:ext cx="2831476" cy="96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" name="Equation" r:id="rId11" imgW="1269720" imgH="431640" progId="Equation.DSMT4">
                  <p:embed/>
                </p:oleObj>
              </mc:Choice>
              <mc:Fallback>
                <p:oleObj name="Equation" r:id="rId11" imgW="126972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5490779"/>
                        <a:ext cx="2831476" cy="962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539750" y="1818891"/>
            <a:ext cx="224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</a:rPr>
              <a:t>定理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5.3.1</a:t>
            </a:r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472298"/>
              </p:ext>
            </p:extLst>
          </p:nvPr>
        </p:nvGraphicFramePr>
        <p:xfrm>
          <a:off x="1346200" y="2625341"/>
          <a:ext cx="65230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13" imgW="2705040" imgH="215640" progId="Equation.DSMT4">
                  <p:embed/>
                </p:oleObj>
              </mc:Choice>
              <mc:Fallback>
                <p:oleObj name="Equation" r:id="rId13" imgW="27050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625341"/>
                        <a:ext cx="65230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717521"/>
              </p:ext>
            </p:extLst>
          </p:nvPr>
        </p:nvGraphicFramePr>
        <p:xfrm>
          <a:off x="4932363" y="3042853"/>
          <a:ext cx="2305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公式" r:id="rId15" imgW="922104" imgH="350448" progId="Equation.3">
                  <p:embed/>
                </p:oleObj>
              </mc:Choice>
              <mc:Fallback>
                <p:oleObj name="公式" r:id="rId15" imgW="922104" imgH="35044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42853"/>
                        <a:ext cx="23050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utoUpdateAnimBg="0"/>
      <p:bldP spid="20173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552450" y="9277"/>
            <a:ext cx="1262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证明：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68313" y="512515"/>
            <a:ext cx="6288087" cy="684212"/>
            <a:chOff x="467544" y="1052736"/>
            <a:chExt cx="6288901" cy="684000"/>
          </a:xfrm>
        </p:grpSpPr>
        <p:sp>
          <p:nvSpPr>
            <p:cNvPr id="43023" name="TextBox 3"/>
            <p:cNvSpPr txBox="1">
              <a:spLocks noChangeArrowheads="1"/>
            </p:cNvSpPr>
            <p:nvPr/>
          </p:nvSpPr>
          <p:spPr bwMode="auto">
            <a:xfrm>
              <a:off x="467544" y="1151166"/>
              <a:ext cx="62889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宋体" pitchFamily="2" charset="-122"/>
                </a:rPr>
                <a:t>(1) </a:t>
              </a:r>
              <a:r>
                <a:rPr lang="zh-CN" altLang="en-US" sz="2800" dirty="0">
                  <a:latin typeface="宋体" pitchFamily="2" charset="-122"/>
                </a:rPr>
                <a:t>∵    是相互独立的正态分布的和</a:t>
              </a:r>
              <a:endParaRPr lang="en-US" altLang="zh-CN" sz="2800" dirty="0">
                <a:latin typeface="宋体" pitchFamily="2" charset="-122"/>
              </a:endParaRPr>
            </a:p>
          </p:txBody>
        </p:sp>
        <p:graphicFrame>
          <p:nvGraphicFramePr>
            <p:cNvPr id="43024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9053098"/>
                </p:ext>
              </p:extLst>
            </p:nvPr>
          </p:nvGraphicFramePr>
          <p:xfrm>
            <a:off x="1644101" y="1052736"/>
            <a:ext cx="623643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5" name="Equation" r:id="rId3" imgW="393480" imgH="431640" progId="Equation.DSMT4">
                    <p:embed/>
                  </p:oleObj>
                </mc:Choice>
                <mc:Fallback>
                  <p:oleObj name="Equation" r:id="rId3" imgW="393480" imgH="43164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101" y="1052736"/>
                          <a:ext cx="623643" cy="68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187450" y="1233240"/>
            <a:ext cx="3775075" cy="684212"/>
            <a:chOff x="1187624" y="1773188"/>
            <a:chExt cx="3775393" cy="684000"/>
          </a:xfrm>
        </p:grpSpPr>
        <p:sp>
          <p:nvSpPr>
            <p:cNvPr id="43021" name="TextBox 5"/>
            <p:cNvSpPr txBox="1">
              <a:spLocks noChangeArrowheads="1"/>
            </p:cNvSpPr>
            <p:nvPr/>
          </p:nvSpPr>
          <p:spPr bwMode="auto">
            <a:xfrm>
              <a:off x="1187624" y="1826786"/>
              <a:ext cx="37753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itchFamily="2" charset="-122"/>
                </a:rPr>
                <a:t>∴    也服从正态分布</a:t>
              </a:r>
              <a:endParaRPr lang="en-US" altLang="zh-CN" sz="2800">
                <a:latin typeface="宋体" pitchFamily="2" charset="-122"/>
              </a:endParaRPr>
            </a:p>
          </p:txBody>
        </p:sp>
        <p:graphicFrame>
          <p:nvGraphicFramePr>
            <p:cNvPr id="43022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6354877"/>
                </p:ext>
              </p:extLst>
            </p:nvPr>
          </p:nvGraphicFramePr>
          <p:xfrm>
            <a:off x="1691680" y="1773188"/>
            <a:ext cx="623648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6" name="Equation" r:id="rId5" imgW="393480" imgH="431640" progId="Equation.DSMT4">
                    <p:embed/>
                  </p:oleObj>
                </mc:Choice>
                <mc:Fallback>
                  <p:oleObj name="Equation" r:id="rId5" imgW="393480" imgH="43164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1773188"/>
                          <a:ext cx="623648" cy="68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129821"/>
              </p:ext>
            </p:extLst>
          </p:nvPr>
        </p:nvGraphicFramePr>
        <p:xfrm>
          <a:off x="1244600" y="1952377"/>
          <a:ext cx="76485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7" imgW="3632040" imgH="431640" progId="Equation.DSMT4">
                  <p:embed/>
                </p:oleObj>
              </mc:Choice>
              <mc:Fallback>
                <p:oleObj name="Equation" r:id="rId7" imgW="3632040" imgH="431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952377"/>
                        <a:ext cx="76485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500399"/>
              </p:ext>
            </p:extLst>
          </p:nvPr>
        </p:nvGraphicFramePr>
        <p:xfrm>
          <a:off x="1223963" y="2817589"/>
          <a:ext cx="29162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9" imgW="1384200" imgH="431640" progId="Equation.DSMT4">
                  <p:embed/>
                </p:oleObj>
              </mc:Choice>
              <mc:Fallback>
                <p:oleObj name="Equation" r:id="rId9" imgW="1384200" imgH="431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817589"/>
                        <a:ext cx="291623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95285"/>
              </p:ext>
            </p:extLst>
          </p:nvPr>
        </p:nvGraphicFramePr>
        <p:xfrm>
          <a:off x="1282700" y="3682776"/>
          <a:ext cx="3505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11" imgW="1663560" imgH="444240" progId="Equation.DSMT4">
                  <p:embed/>
                </p:oleObj>
              </mc:Choice>
              <mc:Fallback>
                <p:oleObj name="Equation" r:id="rId11" imgW="1663560" imgH="4442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682776"/>
                        <a:ext cx="3505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260475" y="4617814"/>
            <a:ext cx="2159000" cy="523875"/>
            <a:chOff x="1187624" y="1826786"/>
            <a:chExt cx="2159566" cy="523220"/>
          </a:xfrm>
        </p:grpSpPr>
        <p:sp>
          <p:nvSpPr>
            <p:cNvPr id="43019" name="TextBox 13"/>
            <p:cNvSpPr txBox="1">
              <a:spLocks noChangeArrowheads="1"/>
            </p:cNvSpPr>
            <p:nvPr/>
          </p:nvSpPr>
          <p:spPr bwMode="auto">
            <a:xfrm>
              <a:off x="1187624" y="1826786"/>
              <a:ext cx="21595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itchFamily="2" charset="-122"/>
                </a:rPr>
                <a:t>将   标准化</a:t>
              </a:r>
              <a:endParaRPr lang="en-US" altLang="zh-CN" sz="2800">
                <a:latin typeface="宋体" pitchFamily="2" charset="-122"/>
              </a:endParaRPr>
            </a:p>
          </p:txBody>
        </p:sp>
        <p:graphicFrame>
          <p:nvGraphicFramePr>
            <p:cNvPr id="43020" name="对象 14"/>
            <p:cNvGraphicFramePr>
              <a:graphicFrameLocks noChangeAspect="1"/>
            </p:cNvGraphicFramePr>
            <p:nvPr/>
          </p:nvGraphicFramePr>
          <p:xfrm>
            <a:off x="1691680" y="1953252"/>
            <a:ext cx="370989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0" name="Equation" r:id="rId13" imgW="177480" imgH="190440" progId="Equation.DSMT4">
                    <p:embed/>
                  </p:oleObj>
                </mc:Choice>
                <mc:Fallback>
                  <p:oleObj name="Equation" r:id="rId13" imgW="177480" imgH="19044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1953252"/>
                          <a:ext cx="370989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865828"/>
              </p:ext>
            </p:extLst>
          </p:nvPr>
        </p:nvGraphicFramePr>
        <p:xfrm>
          <a:off x="3832225" y="4655914"/>
          <a:ext cx="27035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15" imgW="1282680" imgH="545760" progId="Equation.DSMT4">
                  <p:embed/>
                </p:oleObj>
              </mc:Choice>
              <mc:Fallback>
                <p:oleObj name="Equation" r:id="rId15" imgW="1282680" imgH="54576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4655914"/>
                        <a:ext cx="2703513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685800" y="44624"/>
            <a:ext cx="76962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数理统计不同于一般的资料统计，它更侧重于应用随机现象本身的规律性进行资料的收集、整理和分析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762000" y="1949624"/>
            <a:ext cx="76200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由于大量随机现象必然呈现出它的规律性，因而从理论上讲</a:t>
            </a:r>
            <a:r>
              <a:rPr kumimoji="1" lang="zh-CN" altLang="en-US" sz="3200" b="1" dirty="0" smtClean="0">
                <a:latin typeface="Times New Roman" pitchFamily="18" charset="0"/>
              </a:rPr>
              <a:t>，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只要对随机现象进行足够多次观察，被研究的随机现象的规律性一定能清楚地呈现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出来</a:t>
            </a:r>
            <a:r>
              <a:rPr kumimoji="1" lang="en-US" altLang="zh-CN" sz="3200" b="1" dirty="0" smtClean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62000" y="3549824"/>
            <a:ext cx="7620000" cy="2205038"/>
            <a:chOff x="528" y="2688"/>
            <a:chExt cx="4800" cy="1389"/>
          </a:xfrm>
        </p:grpSpPr>
        <p:sp>
          <p:nvSpPr>
            <p:cNvPr id="7174" name="Rectangle 32"/>
            <p:cNvSpPr>
              <a:spLocks noChangeArrowheads="1"/>
            </p:cNvSpPr>
            <p:nvPr/>
          </p:nvSpPr>
          <p:spPr bwMode="auto">
            <a:xfrm>
              <a:off x="528" y="3005"/>
              <a:ext cx="4800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</a:rPr>
                <a:t>只允许我们对随机现象进行次数不多的观察试验，也就是说</a:t>
              </a:r>
              <a:r>
                <a:rPr kumimoji="1" lang="en-US" altLang="zh-CN" sz="3200" b="1" dirty="0">
                  <a:latin typeface="Times New Roman" pitchFamily="18" charset="0"/>
                </a:rPr>
                <a:t>,   </a:t>
              </a:r>
              <a:r>
                <a:rPr kumimoji="1" lang="zh-CN" altLang="en-US" sz="3200" b="1" dirty="0">
                  <a:latin typeface="Times New Roman" pitchFamily="18" charset="0"/>
                </a:rPr>
                <a:t>我们获得的只是局部观察资料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7175" name="Rectangle 33"/>
            <p:cNvSpPr>
              <a:spLocks noChangeArrowheads="1"/>
            </p:cNvSpPr>
            <p:nvPr/>
          </p:nvSpPr>
          <p:spPr bwMode="auto">
            <a:xfrm>
              <a:off x="4132" y="2688"/>
              <a:ext cx="11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>
                  <a:latin typeface="Times New Roman" pitchFamily="18" charset="0"/>
                </a:rPr>
                <a:t>但客观上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3" grpId="0" autoUpdateAnimBg="0"/>
      <p:bldP spid="15465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/>
        </p:nvSpPr>
        <p:spPr bwMode="auto">
          <a:xfrm>
            <a:off x="468313" y="216595"/>
            <a:ext cx="136683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>
                <a:latin typeface="Times New Roman" pitchFamily="18" charset="0"/>
                <a:sym typeface="Times New Roman" pitchFamily="18" charset="0"/>
              </a:rPr>
              <a:t>（2）令</a:t>
            </a:r>
          </a:p>
        </p:txBody>
      </p:sp>
      <p:graphicFrame>
        <p:nvGraphicFramePr>
          <p:cNvPr id="11266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8706953"/>
              </p:ext>
            </p:extLst>
          </p:nvPr>
        </p:nvGraphicFramePr>
        <p:xfrm>
          <a:off x="1703388" y="116632"/>
          <a:ext cx="2965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2" name="Equation" r:id="rId3" imgW="1612800" imgH="393480" progId="Equation.DSMT4">
                  <p:embed/>
                </p:oleObj>
              </mc:Choice>
              <mc:Fallback>
                <p:oleObj name="Equation" r:id="rId3" imgW="16128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16632"/>
                        <a:ext cx="29654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5482134"/>
              </p:ext>
            </p:extLst>
          </p:nvPr>
        </p:nvGraphicFramePr>
        <p:xfrm>
          <a:off x="1647825" y="1542207"/>
          <a:ext cx="23637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3" name="Equation" r:id="rId5" imgW="1295280" imgH="444240" progId="Equation.DSMT4">
                  <p:embed/>
                </p:oleObj>
              </mc:Choice>
              <mc:Fallback>
                <p:oleObj name="Equation" r:id="rId5" imgW="12952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542207"/>
                        <a:ext cx="23637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77315299"/>
              </p:ext>
            </p:extLst>
          </p:nvPr>
        </p:nvGraphicFramePr>
        <p:xfrm>
          <a:off x="1188615" y="2420888"/>
          <a:ext cx="6335713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4" name="Equation" r:id="rId7" imgW="3314520" imgH="1600200" progId="Equation.DSMT4">
                  <p:embed/>
                </p:oleObj>
              </mc:Choice>
              <mc:Fallback>
                <p:oleObj name="Equation" r:id="rId7" imgW="331452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615" y="2420888"/>
                        <a:ext cx="6335713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1120775" y="769045"/>
            <a:ext cx="67643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600" dirty="0">
                <a:latin typeface="Times New Roman" pitchFamily="18" charset="0"/>
                <a:sym typeface="Times New Roman" pitchFamily="18" charset="0"/>
              </a:rPr>
              <a:t>则</a:t>
            </a:r>
            <a:r>
              <a:rPr lang="zh-CN" altLang="en-US" sz="2600" i="1" dirty="0"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zh-CN" altLang="en-US" sz="2600" baseline="-25000" dirty="0"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600" dirty="0"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600" i="1" dirty="0"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zh-CN" altLang="en-US" sz="2600" baseline="-25000" dirty="0"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600" dirty="0">
                <a:latin typeface="Times New Roman" pitchFamily="18" charset="0"/>
                <a:sym typeface="Times New Roman" pitchFamily="18" charset="0"/>
              </a:rPr>
              <a:t> ,</a:t>
            </a:r>
            <a:r>
              <a:rPr lang="zh-CN" altLang="en-US" sz="2600" baseline="30000" dirty="0">
                <a:latin typeface="Times New Roman" pitchFamily="18" charset="0"/>
                <a:sym typeface="Times New Roman" pitchFamily="18" charset="0"/>
              </a:rPr>
              <a:t>… </a:t>
            </a:r>
            <a:r>
              <a:rPr lang="zh-CN" altLang="en-US" sz="2600" dirty="0"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600" i="1" dirty="0"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zh-CN" altLang="en-US" sz="2600" i="1" baseline="-25000" dirty="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dirty="0">
                <a:latin typeface="Times New Roman" pitchFamily="18" charset="0"/>
                <a:sym typeface="Times New Roman" pitchFamily="18" charset="0"/>
              </a:rPr>
              <a:t>相互独立，且都服从</a:t>
            </a:r>
            <a:r>
              <a:rPr lang="zh-CN" altLang="en-US" sz="2600" i="1" dirty="0"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dirty="0">
                <a:latin typeface="Times New Roman" pitchFamily="18" charset="0"/>
                <a:sym typeface="Times New Roman" pitchFamily="18" charset="0"/>
              </a:rPr>
              <a:t>(0,1)。从而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7028"/>
            <a:ext cx="8355012" cy="6119813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n-US" altLang="zh-CN" sz="2400" dirty="0" smtClean="0">
                <a:latin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</a:rPr>
              <a:t>取一</a:t>
            </a:r>
            <a:r>
              <a:rPr lang="zh-CN" altLang="en-US" sz="2400" i="1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阶正交矩阵</a:t>
            </a:r>
            <a:r>
              <a:rPr lang="zh-CN" altLang="en-US" sz="2400" i="1" dirty="0" smtClean="0">
                <a:latin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</a:rPr>
              <a:t>=(</a:t>
            </a:r>
            <a:r>
              <a:rPr lang="zh-CN" altLang="en-US" sz="2400" i="1" dirty="0" smtClean="0">
                <a:latin typeface="Times New Roman" pitchFamily="18" charset="0"/>
              </a:rPr>
              <a:t>a</a:t>
            </a:r>
            <a:r>
              <a:rPr lang="zh-CN" altLang="en-US" sz="2400" i="1" baseline="-25000" dirty="0" smtClean="0">
                <a:latin typeface="Times New Roman" pitchFamily="18" charset="0"/>
              </a:rPr>
              <a:t>ij</a:t>
            </a:r>
            <a:r>
              <a:rPr lang="zh-CN" altLang="en-US" sz="2400" dirty="0" smtClean="0">
                <a:latin typeface="Times New Roman" pitchFamily="18" charset="0"/>
              </a:rPr>
              <a:t>)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baseline="-25000" dirty="0" smtClean="0">
                <a:latin typeface="Times New Roman" pitchFamily="18" charset="0"/>
              </a:rPr>
              <a:t>*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，其中第</a:t>
            </a:r>
            <a:r>
              <a:rPr lang="zh-CN" altLang="en-US" sz="2400" i="1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行元素均为        ，作正交变换  </a:t>
            </a:r>
            <a:r>
              <a:rPr lang="zh-CN" altLang="en-US" sz="2400" i="1" dirty="0" smtClean="0">
                <a:latin typeface="Times New Roman" pitchFamily="18" charset="0"/>
              </a:rPr>
              <a:t>Y=AZ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    其中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</a:rPr>
              <a:t>=(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 ,</a:t>
            </a:r>
            <a:r>
              <a:rPr lang="zh-CN" altLang="en-US" sz="2400" baseline="30000" dirty="0" smtClean="0">
                <a:latin typeface="Times New Roman" pitchFamily="18" charset="0"/>
              </a:rPr>
              <a:t>… 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)</a:t>
            </a:r>
            <a:r>
              <a:rPr lang="zh-CN" altLang="en-US" sz="2400" baseline="30000" dirty="0" smtClean="0">
                <a:latin typeface="Times New Roman" pitchFamily="18" charset="0"/>
              </a:rPr>
              <a:t>T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zh-CN" altLang="en-US" sz="2400" i="1" dirty="0" smtClean="0">
                <a:latin typeface="Times New Roman" pitchFamily="18" charset="0"/>
              </a:rPr>
              <a:t>Z</a:t>
            </a:r>
            <a:r>
              <a:rPr lang="zh-CN" altLang="en-US" sz="2400" dirty="0" smtClean="0">
                <a:latin typeface="Times New Roman" pitchFamily="18" charset="0"/>
              </a:rPr>
              <a:t>=(</a:t>
            </a:r>
            <a:r>
              <a:rPr lang="zh-CN" altLang="en-US" sz="2400" i="1" dirty="0" smtClean="0">
                <a:latin typeface="Times New Roman" pitchFamily="18" charset="0"/>
              </a:rPr>
              <a:t>Z</a:t>
            </a:r>
            <a:r>
              <a:rPr lang="zh-CN" altLang="en-US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Z</a:t>
            </a:r>
            <a:r>
              <a:rPr lang="zh-CN" altLang="en-US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 ,</a:t>
            </a:r>
            <a:r>
              <a:rPr lang="zh-CN" altLang="en-US" sz="2400" baseline="30000" dirty="0" smtClean="0">
                <a:latin typeface="Times New Roman" pitchFamily="18" charset="0"/>
              </a:rPr>
              <a:t>… 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Z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)</a:t>
            </a:r>
            <a:r>
              <a:rPr lang="zh-CN" altLang="en-US" sz="2400" baseline="30000" dirty="0" smtClean="0">
                <a:latin typeface="Times New Roman" pitchFamily="18" charset="0"/>
              </a:rPr>
              <a:t>T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    由于                                         ，故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 ,</a:t>
            </a:r>
            <a:r>
              <a:rPr lang="zh-CN" altLang="en-US" sz="2400" baseline="30000" dirty="0" smtClean="0">
                <a:latin typeface="Times New Roman" pitchFamily="18" charset="0"/>
              </a:rPr>
              <a:t>… 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也服从正态分布。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    由</a:t>
            </a:r>
            <a:r>
              <a:rPr lang="zh-CN" altLang="en-US" sz="2400" i="1" dirty="0" smtClean="0">
                <a:latin typeface="Times New Roman" pitchFamily="18" charset="0"/>
              </a:rPr>
              <a:t>Z</a:t>
            </a:r>
            <a:r>
              <a:rPr lang="zh-CN" altLang="en-US" sz="2400" dirty="0" smtClean="0">
                <a:latin typeface="Times New Roman" pitchFamily="18" charset="0"/>
              </a:rPr>
              <a:t>~</a:t>
            </a:r>
            <a:r>
              <a:rPr lang="zh-CN" altLang="en-US" sz="2400" i="1" dirty="0" smtClean="0">
                <a:latin typeface="Times New Roman" pitchFamily="18" charset="0"/>
              </a:rPr>
              <a:t>N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(0,</a:t>
            </a:r>
            <a:r>
              <a:rPr lang="zh-CN" altLang="en-US" sz="2400" i="1" dirty="0" smtClean="0">
                <a:latin typeface="Times New Roman" pitchFamily="18" charset="0"/>
              </a:rPr>
              <a:t>E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)知，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None/>
              <a:defRPr/>
            </a:pP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        </a:t>
            </a:r>
            <a:r>
              <a:rPr lang="zh-CN" altLang="en-US" sz="2400" i="1" dirty="0" smtClean="0">
                <a:latin typeface="Times New Roman" pitchFamily="18" charset="0"/>
              </a:rPr>
              <a:t>E(Y)=E(AZ)=AE(Z)</a:t>
            </a:r>
            <a:r>
              <a:rPr lang="zh-CN" altLang="en-US" sz="2400" dirty="0" smtClean="0">
                <a:latin typeface="Times New Roman" pitchFamily="18" charset="0"/>
              </a:rPr>
              <a:t>=0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/>
            </a:pPr>
            <a:r>
              <a:rPr lang="zh-CN" altLang="en-US" sz="2400" i="1" dirty="0" smtClean="0">
                <a:latin typeface="Times New Roman" pitchFamily="18" charset="0"/>
              </a:rPr>
              <a:t>D(Y)=</a:t>
            </a:r>
            <a:r>
              <a:rPr lang="zh-CN" altLang="en-US" sz="2400" dirty="0" smtClean="0">
                <a:latin typeface="Times New Roman" pitchFamily="18" charset="0"/>
              </a:rPr>
              <a:t>Cov</a:t>
            </a:r>
            <a:r>
              <a:rPr lang="zh-CN" altLang="en-US" sz="2400" i="1" dirty="0" smtClean="0">
                <a:latin typeface="Times New Roman" pitchFamily="18" charset="0"/>
              </a:rPr>
              <a:t>(Y,Y)=</a:t>
            </a:r>
            <a:r>
              <a:rPr lang="zh-CN" altLang="en-US" sz="2400" dirty="0" smtClean="0">
                <a:latin typeface="Times New Roman" pitchFamily="18" charset="0"/>
              </a:rPr>
              <a:t>Cov</a:t>
            </a:r>
            <a:r>
              <a:rPr lang="zh-CN" altLang="en-US" sz="2400" i="1" dirty="0" smtClean="0">
                <a:latin typeface="Times New Roman" pitchFamily="18" charset="0"/>
              </a:rPr>
              <a:t>(AZ,AZ)=A</a:t>
            </a:r>
            <a:r>
              <a:rPr lang="zh-CN" altLang="en-US" sz="2400" dirty="0" smtClean="0">
                <a:latin typeface="Times New Roman" pitchFamily="18" charset="0"/>
              </a:rPr>
              <a:t>Cov</a:t>
            </a:r>
            <a:r>
              <a:rPr lang="zh-CN" altLang="en-US" sz="2400" i="1" dirty="0" smtClean="0">
                <a:latin typeface="Times New Roman" pitchFamily="18" charset="0"/>
              </a:rPr>
              <a:t>(Z,Z)A</a:t>
            </a:r>
            <a:r>
              <a:rPr lang="zh-CN" altLang="en-US" sz="2400" i="1" baseline="30000" dirty="0" smtClean="0">
                <a:latin typeface="Times New Roman" pitchFamily="18" charset="0"/>
              </a:rPr>
              <a:t>T</a:t>
            </a:r>
            <a:r>
              <a:rPr lang="zh-CN" altLang="en-US" sz="2400" i="1" dirty="0" smtClean="0">
                <a:latin typeface="Times New Roman" pitchFamily="18" charset="0"/>
              </a:rPr>
              <a:t>=AE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i="1" dirty="0" smtClean="0">
                <a:latin typeface="Times New Roman" pitchFamily="18" charset="0"/>
              </a:rPr>
              <a:t>A</a:t>
            </a:r>
            <a:r>
              <a:rPr lang="zh-CN" altLang="en-US" sz="2400" i="1" baseline="30000" dirty="0" smtClean="0">
                <a:latin typeface="Times New Roman" pitchFamily="18" charset="0"/>
              </a:rPr>
              <a:t>T</a:t>
            </a:r>
            <a:r>
              <a:rPr lang="zh-CN" altLang="en-US" sz="2400" i="1" dirty="0" smtClean="0">
                <a:latin typeface="Times New Roman" pitchFamily="18" charset="0"/>
              </a:rPr>
              <a:t>=E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     由正交矩阵的性质，故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 ,</a:t>
            </a:r>
            <a:r>
              <a:rPr lang="zh-CN" altLang="en-US" sz="2400" baseline="30000" dirty="0" smtClean="0">
                <a:latin typeface="Times New Roman" pitchFamily="18" charset="0"/>
              </a:rPr>
              <a:t>… 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两两不相关，而且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i="1" baseline="-25000" dirty="0" smtClean="0">
                <a:latin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</a:rPr>
              <a:t>~</a:t>
            </a:r>
            <a:r>
              <a:rPr lang="zh-CN" altLang="en-US" sz="2400" i="1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(0,1)(</a:t>
            </a:r>
            <a:r>
              <a:rPr lang="zh-CN" altLang="en-US" sz="2400" i="1" dirty="0" smtClean="0">
                <a:latin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</a:rPr>
              <a:t>=1,2,…,</a:t>
            </a:r>
            <a:r>
              <a:rPr lang="zh-CN" altLang="en-US" sz="2400" i="1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)。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     又由于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</a:rPr>
              <a:t>=(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 ,</a:t>
            </a:r>
            <a:r>
              <a:rPr lang="zh-CN" altLang="en-US" sz="2400" baseline="30000" dirty="0" smtClean="0">
                <a:latin typeface="Times New Roman" pitchFamily="18" charset="0"/>
              </a:rPr>
              <a:t>… 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)</a:t>
            </a:r>
            <a:r>
              <a:rPr lang="zh-CN" altLang="en-US" sz="2400" baseline="30000" dirty="0" smtClean="0">
                <a:latin typeface="Times New Roman" pitchFamily="18" charset="0"/>
              </a:rPr>
              <a:t>T</a:t>
            </a:r>
            <a:r>
              <a:rPr lang="zh-CN" altLang="en-US" sz="2400" dirty="0" smtClean="0">
                <a:latin typeface="Times New Roman" pitchFamily="18" charset="0"/>
              </a:rPr>
              <a:t>是由</a:t>
            </a:r>
            <a:r>
              <a:rPr lang="zh-CN" altLang="en-US" sz="2400" i="1" dirty="0" smtClean="0">
                <a:latin typeface="Times New Roman" pitchFamily="18" charset="0"/>
              </a:rPr>
              <a:t>Z</a:t>
            </a:r>
            <a:r>
              <a:rPr lang="zh-CN" altLang="en-US" sz="2400" dirty="0" smtClean="0">
                <a:latin typeface="Times New Roman" pitchFamily="18" charset="0"/>
              </a:rPr>
              <a:t>=(</a:t>
            </a:r>
            <a:r>
              <a:rPr lang="zh-CN" altLang="en-US" sz="2400" i="1" dirty="0" smtClean="0">
                <a:latin typeface="Times New Roman" pitchFamily="18" charset="0"/>
              </a:rPr>
              <a:t>Z</a:t>
            </a:r>
            <a:r>
              <a:rPr lang="zh-CN" altLang="en-US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Z</a:t>
            </a:r>
            <a:r>
              <a:rPr lang="zh-CN" altLang="en-US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 ,</a:t>
            </a:r>
            <a:r>
              <a:rPr lang="zh-CN" altLang="en-US" sz="2400" baseline="30000" dirty="0" smtClean="0">
                <a:latin typeface="Times New Roman" pitchFamily="18" charset="0"/>
              </a:rPr>
              <a:t>… 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Z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)</a:t>
            </a:r>
            <a:r>
              <a:rPr lang="zh-CN" altLang="en-US" sz="2400" baseline="30000" dirty="0" smtClean="0">
                <a:latin typeface="Times New Roman" pitchFamily="18" charset="0"/>
              </a:rPr>
              <a:t>T</a:t>
            </a:r>
            <a:r>
              <a:rPr lang="zh-CN" altLang="en-US" sz="2400" dirty="0" smtClean="0">
                <a:latin typeface="Times New Roman" pitchFamily="18" charset="0"/>
              </a:rPr>
              <a:t>经过线性变换而得到的，于是由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 ,</a:t>
            </a:r>
            <a:r>
              <a:rPr lang="zh-CN" altLang="en-US" sz="2400" baseline="30000" dirty="0" smtClean="0">
                <a:latin typeface="Times New Roman" pitchFamily="18" charset="0"/>
              </a:rPr>
              <a:t>… 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两两不相关可推得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 ,</a:t>
            </a:r>
            <a:r>
              <a:rPr lang="zh-CN" altLang="en-US" sz="2400" baseline="30000" dirty="0" smtClean="0">
                <a:latin typeface="Times New Roman" pitchFamily="18" charset="0"/>
              </a:rPr>
              <a:t>… 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相互独立。</a:t>
            </a:r>
          </a:p>
        </p:txBody>
      </p:sp>
      <p:graphicFrame>
        <p:nvGraphicFramePr>
          <p:cNvPr id="12290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6922969"/>
              </p:ext>
            </p:extLst>
          </p:nvPr>
        </p:nvGraphicFramePr>
        <p:xfrm>
          <a:off x="6549405" y="44624"/>
          <a:ext cx="444500" cy="73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3" r:id="rId4" imgW="444590" imgH="737140" progId="Equation.3">
                  <p:embed/>
                </p:oleObj>
              </mc:Choice>
              <mc:Fallback>
                <p:oleObj r:id="rId4" imgW="444590" imgH="737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405" y="44624"/>
                        <a:ext cx="444500" cy="736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43521963"/>
              </p:ext>
            </p:extLst>
          </p:nvPr>
        </p:nvGraphicFramePr>
        <p:xfrm>
          <a:off x="1346200" y="1700808"/>
          <a:ext cx="29035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4" name="Equation" r:id="rId6" imgW="1625400" imgH="444240" progId="Equation.DSMT4">
                  <p:embed/>
                </p:oleObj>
              </mc:Choice>
              <mc:Fallback>
                <p:oleObj name="Equation" r:id="rId6" imgW="16254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700808"/>
                        <a:ext cx="290353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标注 2"/>
          <p:cNvSpPr/>
          <p:nvPr/>
        </p:nvSpPr>
        <p:spPr>
          <a:xfrm>
            <a:off x="5043463" y="2708920"/>
            <a:ext cx="3456384" cy="576064"/>
          </a:xfrm>
          <a:prstGeom prst="wedgeRectCallout">
            <a:avLst>
              <a:gd name="adj1" fmla="val -66980"/>
              <a:gd name="adj2" fmla="val 1046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err="1"/>
              <a:t>Cov</a:t>
            </a:r>
            <a:r>
              <a:rPr lang="en-US" altLang="zh-CN" sz="2000" dirty="0"/>
              <a:t>(</a:t>
            </a:r>
            <a:r>
              <a:rPr lang="en-US" altLang="zh-CN" sz="2000" i="1" dirty="0"/>
              <a:t>AX</a:t>
            </a:r>
            <a:r>
              <a:rPr lang="en-US" altLang="zh-CN" sz="2000" dirty="0"/>
              <a:t>,</a:t>
            </a:r>
            <a:r>
              <a:rPr lang="en-US" altLang="zh-CN" sz="2000" i="1" dirty="0"/>
              <a:t>BY</a:t>
            </a:r>
            <a:r>
              <a:rPr lang="en-US" altLang="zh-CN" sz="2000" dirty="0"/>
              <a:t>)=</a:t>
            </a:r>
            <a:r>
              <a:rPr lang="en-US" altLang="zh-CN" sz="2000" i="1" dirty="0" err="1"/>
              <a:t>A</a:t>
            </a:r>
            <a:r>
              <a:rPr lang="en-US" altLang="zh-CN" sz="2000" dirty="0" err="1"/>
              <a:t>Cov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dirty="0"/>
              <a:t>)</a:t>
            </a:r>
            <a:r>
              <a:rPr lang="en-US" altLang="zh-CN" sz="2000" i="1" dirty="0"/>
              <a:t>B</a:t>
            </a:r>
            <a:r>
              <a:rPr lang="en-US" altLang="zh-CN" sz="2000" baseline="30000" dirty="0"/>
              <a:t>T</a:t>
            </a:r>
            <a:endParaRPr lang="zh-CN" altLang="en-US" sz="2000" baseline="30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23899" y="404540"/>
            <a:ext cx="576263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而</a:t>
            </a:r>
          </a:p>
        </p:txBody>
      </p:sp>
      <p:graphicFrame>
        <p:nvGraphicFramePr>
          <p:cNvPr id="12292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7170889"/>
              </p:ext>
            </p:extLst>
          </p:nvPr>
        </p:nvGraphicFramePr>
        <p:xfrm>
          <a:off x="1435100" y="188640"/>
          <a:ext cx="37766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" name="Equation" r:id="rId3" imgW="2006280" imgH="444240" progId="Equation.DSMT4">
                  <p:embed/>
                </p:oleObj>
              </mc:Choice>
              <mc:Fallback>
                <p:oleObj name="Equation" r:id="rId3" imgW="200628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88640"/>
                        <a:ext cx="37766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5461036"/>
              </p:ext>
            </p:extLst>
          </p:nvPr>
        </p:nvGraphicFramePr>
        <p:xfrm>
          <a:off x="811213" y="1125265"/>
          <a:ext cx="76977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" name="Equation" r:id="rId5" imgW="4089240" imgH="431640" progId="Equation.DSMT4">
                  <p:embed/>
                </p:oleObj>
              </mc:Choice>
              <mc:Fallback>
                <p:oleObj name="Equation" r:id="rId5" imgW="40892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125265"/>
                        <a:ext cx="76977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3899" y="2133327"/>
            <a:ext cx="862013" cy="1019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smtClean="0">
                <a:latin typeface="Times New Roman" pitchFamily="18" charset="0"/>
              </a:rPr>
              <a:t>于是</a:t>
            </a:r>
            <a:br>
              <a:rPr lang="zh-CN" altLang="en-US" sz="2400" smtClean="0">
                <a:latin typeface="Times New Roman" pitchFamily="18" charset="0"/>
              </a:rPr>
            </a:br>
            <a:endParaRPr lang="zh-CN" altLang="en-US" sz="2400" smtClean="0">
              <a:latin typeface="Times New Roman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96599"/>
              </p:ext>
            </p:extLst>
          </p:nvPr>
        </p:nvGraphicFramePr>
        <p:xfrm>
          <a:off x="1674746" y="2144261"/>
          <a:ext cx="6704146" cy="10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4" name="Equation" r:id="rId7" imgW="2844720" imgH="444240" progId="Equation.DSMT4">
                  <p:embed/>
                </p:oleObj>
              </mc:Choice>
              <mc:Fallback>
                <p:oleObj name="Equation" r:id="rId7" imgW="28447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746" y="2144261"/>
                        <a:ext cx="6704146" cy="1048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669074"/>
              </p:ext>
            </p:extLst>
          </p:nvPr>
        </p:nvGraphicFramePr>
        <p:xfrm>
          <a:off x="947663" y="4867002"/>
          <a:ext cx="31908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5" name="Equation" r:id="rId9" imgW="1485720" imgH="419040" progId="Equation.DSMT4">
                  <p:embed/>
                </p:oleObj>
              </mc:Choice>
              <mc:Fallback>
                <p:oleObj name="Equation" r:id="rId9" imgW="14857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63" y="4867002"/>
                        <a:ext cx="31908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55576" y="2936602"/>
            <a:ext cx="7772400" cy="1800225"/>
            <a:chOff x="683568" y="3861048"/>
            <a:chExt cx="7772400" cy="1800088"/>
          </a:xfrm>
        </p:grpSpPr>
        <p:graphicFrame>
          <p:nvGraphicFramePr>
            <p:cNvPr id="460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1830991"/>
                </p:ext>
              </p:extLst>
            </p:nvPr>
          </p:nvGraphicFramePr>
          <p:xfrm>
            <a:off x="827584" y="4653136"/>
            <a:ext cx="2905416" cy="10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16" name="Equation" r:id="rId11" imgW="1244520" imgH="431640" progId="Equation.DSMT4">
                    <p:embed/>
                  </p:oleObj>
                </mc:Choice>
                <mc:Fallback>
                  <p:oleObj name="Equation" r:id="rId11" imgW="1244520" imgH="431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4653136"/>
                          <a:ext cx="2905416" cy="10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Rectangle 2"/>
            <p:cNvSpPr txBox="1">
              <a:spLocks noChangeArrowheads="1"/>
            </p:cNvSpPr>
            <p:nvPr/>
          </p:nvSpPr>
          <p:spPr bwMode="auto">
            <a:xfrm>
              <a:off x="683568" y="3861048"/>
              <a:ext cx="7772400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zh-CN" altLang="en-US" sz="2400" dirty="0">
                  <a:latin typeface="Times New Roman" pitchFamily="18" charset="0"/>
                </a:rPr>
                <a:t>由于</a:t>
              </a:r>
              <a:r>
                <a:rPr lang="zh-CN" altLang="en-US" sz="2400" i="1" dirty="0">
                  <a:latin typeface="Times New Roman" pitchFamily="18" charset="0"/>
                </a:rPr>
                <a:t>Y</a:t>
              </a:r>
              <a:r>
                <a:rPr lang="zh-CN" altLang="en-US" sz="2400" baseline="-25000" dirty="0">
                  <a:latin typeface="Times New Roman" pitchFamily="18" charset="0"/>
                </a:rPr>
                <a:t>1</a:t>
              </a:r>
              <a:r>
                <a:rPr lang="zh-CN" altLang="en-US" sz="2400" dirty="0">
                  <a:latin typeface="Times New Roman" pitchFamily="18" charset="0"/>
                </a:rPr>
                <a:t>,</a:t>
              </a:r>
              <a:r>
                <a:rPr lang="zh-CN" altLang="en-US" sz="2400" i="1" dirty="0">
                  <a:latin typeface="Times New Roman" pitchFamily="18" charset="0"/>
                </a:rPr>
                <a:t>Y</a:t>
              </a:r>
              <a:r>
                <a:rPr lang="zh-CN" altLang="en-US" sz="2400" baseline="-25000" dirty="0">
                  <a:latin typeface="Times New Roman" pitchFamily="18" charset="0"/>
                </a:rPr>
                <a:t>2</a:t>
              </a:r>
              <a:r>
                <a:rPr lang="zh-CN" altLang="en-US" sz="2400" dirty="0">
                  <a:latin typeface="Times New Roman" pitchFamily="18" charset="0"/>
                </a:rPr>
                <a:t> ,</a:t>
              </a:r>
              <a:r>
                <a:rPr lang="zh-CN" altLang="en-US" sz="2400" baseline="30000" dirty="0">
                  <a:latin typeface="Times New Roman" pitchFamily="18" charset="0"/>
                </a:rPr>
                <a:t>… </a:t>
              </a:r>
              <a:r>
                <a:rPr lang="zh-CN" altLang="en-US" sz="2400" dirty="0">
                  <a:latin typeface="Times New Roman" pitchFamily="18" charset="0"/>
                </a:rPr>
                <a:t>,</a:t>
              </a:r>
              <a:r>
                <a:rPr lang="zh-CN" altLang="en-US" sz="2400" i="1" dirty="0">
                  <a:latin typeface="Times New Roman" pitchFamily="18" charset="0"/>
                </a:rPr>
                <a:t>Y</a:t>
              </a:r>
              <a:r>
                <a:rPr lang="zh-CN" altLang="en-US" sz="2400" i="1" baseline="-25000" dirty="0">
                  <a:latin typeface="Times New Roman" pitchFamily="18" charset="0"/>
                </a:rPr>
                <a:t>n</a:t>
              </a:r>
              <a:r>
                <a:rPr lang="zh-CN" altLang="en-US" sz="2400" baseline="-25000" dirty="0">
                  <a:latin typeface="Times New Roman" pitchFamily="18" charset="0"/>
                </a:rPr>
                <a:t>-1</a:t>
              </a:r>
              <a:r>
                <a:rPr lang="zh-CN" altLang="en-US" sz="2400" dirty="0">
                  <a:latin typeface="Times New Roman" pitchFamily="18" charset="0"/>
                </a:rPr>
                <a:t>相互独立，且</a:t>
              </a:r>
              <a:r>
                <a:rPr lang="zh-CN" altLang="en-US" sz="2400" i="1" dirty="0">
                  <a:latin typeface="Times New Roman" pitchFamily="18" charset="0"/>
                </a:rPr>
                <a:t>Y</a:t>
              </a:r>
              <a:r>
                <a:rPr lang="zh-CN" altLang="en-US" sz="2400" i="1" baseline="-25000" dirty="0">
                  <a:latin typeface="Times New Roman" pitchFamily="18" charset="0"/>
                </a:rPr>
                <a:t>i</a:t>
              </a:r>
              <a:r>
                <a:rPr lang="zh-CN" altLang="en-US" sz="2400" dirty="0">
                  <a:latin typeface="Times New Roman" pitchFamily="18" charset="0"/>
                </a:rPr>
                <a:t>~</a:t>
              </a:r>
              <a:r>
                <a:rPr lang="zh-CN" altLang="en-US" sz="2400" i="1" dirty="0">
                  <a:latin typeface="Times New Roman" pitchFamily="18" charset="0"/>
                </a:rPr>
                <a:t>N</a:t>
              </a:r>
              <a:r>
                <a:rPr lang="zh-CN" altLang="en-US" sz="2400" dirty="0">
                  <a:latin typeface="Times New Roman" pitchFamily="18" charset="0"/>
                </a:rPr>
                <a:t>(0,1)(</a:t>
              </a:r>
              <a:r>
                <a:rPr lang="zh-CN" altLang="en-US" sz="2400" i="1" dirty="0">
                  <a:latin typeface="Times New Roman" pitchFamily="18" charset="0"/>
                </a:rPr>
                <a:t>i</a:t>
              </a:r>
              <a:r>
                <a:rPr lang="zh-CN" altLang="en-US" sz="2400" dirty="0">
                  <a:latin typeface="Times New Roman" pitchFamily="18" charset="0"/>
                </a:rPr>
                <a:t>=1,2,…,</a:t>
              </a:r>
              <a:r>
                <a:rPr lang="zh-CN" altLang="en-US" sz="2400" i="1" dirty="0">
                  <a:latin typeface="Times New Roman" pitchFamily="18" charset="0"/>
                </a:rPr>
                <a:t>n</a:t>
              </a:r>
              <a:r>
                <a:rPr lang="zh-CN" altLang="en-US" sz="2400" dirty="0">
                  <a:latin typeface="Times New Roman" pitchFamily="18" charset="0"/>
                </a:rPr>
                <a:t>-1)，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584" y="1485900"/>
            <a:ext cx="7772400" cy="323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（3）∵                                         只依赖于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endParaRPr lang="zh-CN" altLang="en-US" sz="2400" i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而                          仅依赖于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 ,</a:t>
            </a:r>
            <a:r>
              <a:rPr lang="zh-CN" altLang="en-US" sz="2400" baseline="30000" dirty="0" smtClean="0">
                <a:latin typeface="Times New Roman" pitchFamily="18" charset="0"/>
              </a:rPr>
              <a:t>… </a:t>
            </a:r>
            <a:r>
              <a:rPr lang="zh-CN" altLang="en-US" sz="2400" dirty="0" smtClean="0">
                <a:latin typeface="Times New Roman" pitchFamily="18" charset="0"/>
              </a:rPr>
              <a:t>,</a:t>
            </a:r>
            <a:r>
              <a:rPr lang="zh-CN" altLang="en-US" sz="2400" i="1" dirty="0" smtClean="0">
                <a:latin typeface="Times New Roman" pitchFamily="18" charset="0"/>
              </a:rPr>
              <a:t>Y</a:t>
            </a:r>
            <a:r>
              <a:rPr lang="zh-CN" altLang="en-US" sz="2400" i="1" baseline="-25000" dirty="0" smtClean="0">
                <a:latin typeface="Times New Roman" pitchFamily="18" charset="0"/>
              </a:rPr>
              <a:t>n</a:t>
            </a:r>
            <a:r>
              <a:rPr lang="zh-CN" altLang="en-US" sz="2400" baseline="-25000" dirty="0" smtClean="0">
                <a:latin typeface="Times New Roman" pitchFamily="18" charset="0"/>
              </a:rPr>
              <a:t>-1</a:t>
            </a: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400" dirty="0" smtClean="0">
                <a:latin typeface="宋体" pitchFamily="2" charset="-122"/>
              </a:rPr>
              <a:t>    ∴</a:t>
            </a:r>
            <a:r>
              <a:rPr lang="zh-CN" altLang="en-US" sz="2400" dirty="0" smtClean="0">
                <a:latin typeface="Times New Roman" pitchFamily="18" charset="0"/>
              </a:rPr>
              <a:t>              相互独立</a:t>
            </a:r>
          </a:p>
        </p:txBody>
      </p:sp>
      <p:graphicFrame>
        <p:nvGraphicFramePr>
          <p:cNvPr id="24583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31651747"/>
              </p:ext>
            </p:extLst>
          </p:nvPr>
        </p:nvGraphicFramePr>
        <p:xfrm>
          <a:off x="1570038" y="2133600"/>
          <a:ext cx="18875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3" name="Equation" r:id="rId3" imgW="1015920" imgH="444240" progId="Equation.DSMT4">
                  <p:embed/>
                </p:oleObj>
              </mc:Choice>
              <mc:Fallback>
                <p:oleObj name="Equation" r:id="rId3" imgW="101592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133600"/>
                        <a:ext cx="18875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48992285"/>
              </p:ext>
            </p:extLst>
          </p:nvPr>
        </p:nvGraphicFramePr>
        <p:xfrm>
          <a:off x="2029698" y="1304608"/>
          <a:ext cx="3019266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4" name="Equation" r:id="rId5" imgW="1562040" imgH="419040" progId="Equation.DSMT4">
                  <p:embed/>
                </p:oleObj>
              </mc:Choice>
              <mc:Fallback>
                <p:oleObj name="Equation" r:id="rId5" imgW="156204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698" y="1304608"/>
                        <a:ext cx="3019266" cy="810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24971397"/>
              </p:ext>
            </p:extLst>
          </p:nvPr>
        </p:nvGraphicFramePr>
        <p:xfrm>
          <a:off x="1920142" y="3035101"/>
          <a:ext cx="976190" cy="48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5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142" y="3035101"/>
                        <a:ext cx="976190" cy="488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584" y="1123603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（4）由于</a:t>
            </a:r>
          </a:p>
          <a:p>
            <a:pPr eaLnBrk="1" hangingPunct="1">
              <a:buFont typeface="Arial" charset="0"/>
              <a:buNone/>
            </a:pPr>
            <a:endParaRPr lang="zh-CN" altLang="en-US" sz="2400" dirty="0" smtClean="0"/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而且两者相互独立，根据t分布的定义得</a:t>
            </a:r>
          </a:p>
        </p:txBody>
      </p:sp>
      <p:graphicFrame>
        <p:nvGraphicFramePr>
          <p:cNvPr id="14338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4907493"/>
              </p:ext>
            </p:extLst>
          </p:nvPr>
        </p:nvGraphicFramePr>
        <p:xfrm>
          <a:off x="2782888" y="980728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7" name="Equation" r:id="rId3" imgW="1333440" imgH="444240" progId="Equation.DSMT4">
                  <p:embed/>
                </p:oleObj>
              </mc:Choice>
              <mc:Fallback>
                <p:oleObj name="Equation" r:id="rId3" imgW="13334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980728"/>
                        <a:ext cx="228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35993039"/>
              </p:ext>
            </p:extLst>
          </p:nvPr>
        </p:nvGraphicFramePr>
        <p:xfrm>
          <a:off x="5472113" y="980728"/>
          <a:ext cx="2463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8" name="Equation" r:id="rId5" imgW="1358640" imgH="419040" progId="Equation.DSMT4">
                  <p:embed/>
                </p:oleObj>
              </mc:Choice>
              <mc:Fallback>
                <p:oleObj name="Equation" r:id="rId5" imgW="13586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980728"/>
                        <a:ext cx="2463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7434663"/>
              </p:ext>
            </p:extLst>
          </p:nvPr>
        </p:nvGraphicFramePr>
        <p:xfrm>
          <a:off x="1584325" y="2787303"/>
          <a:ext cx="43926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9" name="Equation" r:id="rId7" imgW="2450880" imgH="672840" progId="Equation.DSMT4">
                  <p:embed/>
                </p:oleObj>
              </mc:Choice>
              <mc:Fallback>
                <p:oleObj name="Equation" r:id="rId7" imgW="2450880" imgH="672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787303"/>
                        <a:ext cx="43926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23528" y="169639"/>
            <a:ext cx="4056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>
                <a:latin typeface="Times New Roman" pitchFamily="18" charset="0"/>
                <a:cs typeface="Times New Roman" pitchFamily="18" charset="0"/>
              </a:rPr>
              <a:t>II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两个正态总体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114103" y="884014"/>
            <a:ext cx="1296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</a:rPr>
              <a:t>定理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9103" y="1608212"/>
            <a:ext cx="8535987" cy="3225801"/>
            <a:chOff x="287" y="671"/>
            <a:chExt cx="5377" cy="2032"/>
          </a:xfrm>
        </p:grpSpPr>
        <p:graphicFrame>
          <p:nvGraphicFramePr>
            <p:cNvPr id="4916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6210"/>
                </p:ext>
              </p:extLst>
            </p:nvPr>
          </p:nvGraphicFramePr>
          <p:xfrm>
            <a:off x="588" y="671"/>
            <a:ext cx="342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0" name="Equation" r:id="rId4" imgW="2019240" imgH="241200" progId="Equation.DSMT4">
                    <p:embed/>
                  </p:oleObj>
                </mc:Choice>
                <mc:Fallback>
                  <p:oleObj name="Equation" r:id="rId4" imgW="201924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671"/>
                          <a:ext cx="3422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787848"/>
                </p:ext>
              </p:extLst>
            </p:nvPr>
          </p:nvGraphicFramePr>
          <p:xfrm>
            <a:off x="1864" y="1470"/>
            <a:ext cx="855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1" name="Equation" r:id="rId6" imgW="431640" imgH="215640" progId="Equation.DSMT4">
                    <p:embed/>
                  </p:oleObj>
                </mc:Choice>
                <mc:Fallback>
                  <p:oleObj name="Equation" r:id="rId6" imgW="431640" imgH="215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470"/>
                          <a:ext cx="855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Rectangle 7"/>
            <p:cNvSpPr>
              <a:spLocks noChangeArrowheads="1"/>
            </p:cNvSpPr>
            <p:nvPr/>
          </p:nvSpPr>
          <p:spPr bwMode="auto">
            <a:xfrm>
              <a:off x="2570" y="1488"/>
              <a:ext cx="2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3200" b="1">
                  <a:latin typeface="Times New Roman" pitchFamily="18" charset="0"/>
                </a:rPr>
                <a:t>分别是这两个样本的</a:t>
              </a:r>
            </a:p>
          </p:txBody>
        </p: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3936" y="672"/>
              <a:ext cx="15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且</a:t>
              </a:r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zh-CN" altLang="en-US" sz="3200" b="1">
                  <a:latin typeface="Times New Roman" pitchFamily="18" charset="0"/>
                </a:rPr>
                <a:t>与</a:t>
              </a:r>
              <a:r>
                <a:rPr kumimoji="1" lang="en-US" altLang="zh-CN" sz="3200" b="1" i="1">
                  <a:latin typeface="Times New Roman" pitchFamily="18" charset="0"/>
                </a:rPr>
                <a:t>Y</a:t>
              </a:r>
              <a:r>
                <a:rPr kumimoji="1" lang="zh-CN" altLang="en-US" sz="3200" b="1">
                  <a:latin typeface="Times New Roman" pitchFamily="18" charset="0"/>
                </a:rPr>
                <a:t>独立</a:t>
              </a:r>
              <a:r>
                <a:rPr kumimoji="1" lang="en-US" altLang="zh-CN" sz="3200" b="1"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384" y="1056"/>
              <a:ext cx="33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>
                  <a:latin typeface="Times New Roman" pitchFamily="18" charset="0"/>
                </a:rPr>
                <a:t>1</a:t>
              </a:r>
              <a:r>
                <a:rPr kumimoji="1" lang="en-US" altLang="zh-CN" sz="3200" b="1">
                  <a:latin typeface="Times New Roman" pitchFamily="18" charset="0"/>
                </a:rPr>
                <a:t>, </a:t>
              </a:r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>
                  <a:latin typeface="Times New Roman" pitchFamily="18" charset="0"/>
                </a:rPr>
                <a:t>2</a:t>
              </a:r>
              <a:r>
                <a:rPr kumimoji="1" lang="en-US" altLang="zh-CN" sz="3200" b="1">
                  <a:latin typeface="Times New Roman" pitchFamily="18" charset="0"/>
                </a:rPr>
                <a:t>,…,</a:t>
              </a:r>
              <a:endParaRPr kumimoji="1" lang="en-US" altLang="zh-CN" sz="3200" b="1" baseline="-25000">
                <a:latin typeface="Times New Roman" pitchFamily="18" charset="0"/>
              </a:endParaRPr>
            </a:p>
          </p:txBody>
        </p:sp>
        <p:graphicFrame>
          <p:nvGraphicFramePr>
            <p:cNvPr id="49165" name="Object 10"/>
            <p:cNvGraphicFramePr>
              <a:graphicFrameLocks noChangeAspect="1"/>
            </p:cNvGraphicFramePr>
            <p:nvPr/>
          </p:nvGraphicFramePr>
          <p:xfrm>
            <a:off x="1483" y="1074"/>
            <a:ext cx="43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2" name="公式" r:id="rId8" imgW="160056" imgH="152472" progId="Equation.3">
                    <p:embed/>
                  </p:oleObj>
                </mc:Choice>
                <mc:Fallback>
                  <p:oleObj name="公式" r:id="rId8" imgW="160056" imgH="15247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1074"/>
                          <a:ext cx="437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6" name="Rectangle 11"/>
            <p:cNvSpPr>
              <a:spLocks noChangeArrowheads="1"/>
            </p:cNvSpPr>
            <p:nvPr/>
          </p:nvSpPr>
          <p:spPr bwMode="auto">
            <a:xfrm>
              <a:off x="1775" y="1104"/>
              <a:ext cx="18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 dirty="0">
                  <a:latin typeface="Times New Roman" pitchFamily="18" charset="0"/>
                </a:rPr>
                <a:t>是取自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zh-CN" altLang="en-US" sz="3200" b="1" dirty="0">
                  <a:latin typeface="Times New Roman" pitchFamily="18" charset="0"/>
                </a:rPr>
                <a:t>的样本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49167" name="Rectangle 12"/>
            <p:cNvSpPr>
              <a:spLocks noChangeArrowheads="1"/>
            </p:cNvSpPr>
            <p:nvPr/>
          </p:nvSpPr>
          <p:spPr bwMode="auto">
            <a:xfrm>
              <a:off x="297" y="1507"/>
              <a:ext cx="16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 dirty="0">
                  <a:latin typeface="Times New Roman" pitchFamily="18" charset="0"/>
                </a:rPr>
                <a:t>取自</a:t>
              </a:r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zh-CN" altLang="en-US" sz="3200" b="1" dirty="0">
                  <a:latin typeface="Times New Roman" pitchFamily="18" charset="0"/>
                </a:rPr>
                <a:t>的样本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49168" name="Rectangle 13"/>
            <p:cNvSpPr>
              <a:spLocks noChangeArrowheads="1"/>
            </p:cNvSpPr>
            <p:nvPr/>
          </p:nvSpPr>
          <p:spPr bwMode="auto">
            <a:xfrm>
              <a:off x="1872" y="1920"/>
              <a:ext cx="3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3200" b="1">
                  <a:latin typeface="Times New Roman" pitchFamily="18" charset="0"/>
                </a:rPr>
                <a:t>分别是这两个样本的样本方差</a:t>
              </a:r>
              <a:r>
                <a:rPr kumimoji="1" lang="en-US" altLang="zh-CN" sz="3200" b="1"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49169" name="Rectangle 14"/>
            <p:cNvSpPr>
              <a:spLocks noChangeArrowheads="1"/>
            </p:cNvSpPr>
            <p:nvPr/>
          </p:nvSpPr>
          <p:spPr bwMode="auto">
            <a:xfrm>
              <a:off x="287" y="1920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均值，</a:t>
              </a:r>
            </a:p>
          </p:txBody>
        </p:sp>
        <p:graphicFrame>
          <p:nvGraphicFramePr>
            <p:cNvPr id="4917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185244"/>
                </p:ext>
              </p:extLst>
            </p:nvPr>
          </p:nvGraphicFramePr>
          <p:xfrm>
            <a:off x="1068" y="1918"/>
            <a:ext cx="832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3" name="Equation" r:id="rId10" imgW="482400" imgH="241200" progId="Equation.DSMT4">
                    <p:embed/>
                  </p:oleObj>
                </mc:Choice>
                <mc:Fallback>
                  <p:oleObj name="Equation" r:id="rId10" imgW="482400" imgH="24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918"/>
                          <a:ext cx="832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1" name="Rectangle 16"/>
            <p:cNvSpPr>
              <a:spLocks noChangeArrowheads="1"/>
            </p:cNvSpPr>
            <p:nvPr/>
          </p:nvSpPr>
          <p:spPr bwMode="auto">
            <a:xfrm>
              <a:off x="288" y="2338"/>
              <a:ext cx="16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3200" b="1">
                  <a:latin typeface="Times New Roman" pitchFamily="18" charset="0"/>
                </a:rPr>
                <a:t>则有</a:t>
              </a:r>
            </a:p>
          </p:txBody>
        </p:sp>
        <p:sp>
          <p:nvSpPr>
            <p:cNvPr id="49172" name="Rectangle 17"/>
            <p:cNvSpPr>
              <a:spLocks noChangeArrowheads="1"/>
            </p:cNvSpPr>
            <p:nvPr/>
          </p:nvSpPr>
          <p:spPr bwMode="auto">
            <a:xfrm>
              <a:off x="3676" y="1074"/>
              <a:ext cx="10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en-US" altLang="zh-CN" sz="3200" b="1" baseline="-25000" dirty="0">
                  <a:latin typeface="Times New Roman" pitchFamily="18" charset="0"/>
                </a:rPr>
                <a:t>1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en-US" altLang="zh-CN" sz="3200" b="1" baseline="-25000" dirty="0">
                  <a:latin typeface="Times New Roman" pitchFamily="18" charset="0"/>
                </a:rPr>
                <a:t>2</a:t>
              </a:r>
              <a:r>
                <a:rPr kumimoji="1" lang="en-US" altLang="zh-CN" sz="3200" b="1" dirty="0">
                  <a:latin typeface="Times New Roman" pitchFamily="18" charset="0"/>
                </a:rPr>
                <a:t>,…,</a:t>
              </a:r>
            </a:p>
          </p:txBody>
        </p:sp>
        <p:graphicFrame>
          <p:nvGraphicFramePr>
            <p:cNvPr id="49173" name="Object 18"/>
            <p:cNvGraphicFramePr>
              <a:graphicFrameLocks noChangeAspect="1"/>
            </p:cNvGraphicFramePr>
            <p:nvPr/>
          </p:nvGraphicFramePr>
          <p:xfrm>
            <a:off x="4726" y="1074"/>
            <a:ext cx="37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4" name="公式" r:id="rId12" imgW="121824" imgH="152472" progId="Equation.3">
                    <p:embed/>
                  </p:oleObj>
                </mc:Choice>
                <mc:Fallback>
                  <p:oleObj name="公式" r:id="rId12" imgW="121824" imgH="15247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074"/>
                          <a:ext cx="371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4" name="Rectangle 19"/>
            <p:cNvSpPr>
              <a:spLocks noChangeArrowheads="1"/>
            </p:cNvSpPr>
            <p:nvPr/>
          </p:nvSpPr>
          <p:spPr bwMode="auto">
            <a:xfrm>
              <a:off x="5053" y="1056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49175" name="Rectangle 20"/>
            <p:cNvSpPr>
              <a:spLocks noChangeArrowheads="1"/>
            </p:cNvSpPr>
            <p:nvPr/>
          </p:nvSpPr>
          <p:spPr bwMode="auto">
            <a:xfrm>
              <a:off x="4891" y="1488"/>
              <a:ext cx="6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样本</a:t>
              </a:r>
            </a:p>
          </p:txBody>
        </p:sp>
      </p:grpSp>
      <p:graphicFrame>
        <p:nvGraphicFramePr>
          <p:cNvPr id="2027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13286"/>
              </p:ext>
            </p:extLst>
          </p:nvPr>
        </p:nvGraphicFramePr>
        <p:xfrm>
          <a:off x="2506663" y="4239787"/>
          <a:ext cx="4471157" cy="133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45" name="Equation" r:id="rId14" imgW="1536480" imgH="457200" progId="Equation.DSMT4">
                  <p:embed/>
                </p:oleObj>
              </mc:Choice>
              <mc:Fallback>
                <p:oleObj name="Equation" r:id="rId14" imgW="153648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239787"/>
                        <a:ext cx="4471157" cy="133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4" name="Oval 22"/>
          <p:cNvSpPr>
            <a:spLocks noChangeArrowheads="1"/>
          </p:cNvSpPr>
          <p:nvPr/>
        </p:nvSpPr>
        <p:spPr bwMode="auto">
          <a:xfrm>
            <a:off x="1547490" y="4052664"/>
            <a:ext cx="6019800" cy="1752600"/>
          </a:xfrm>
          <a:prstGeom prst="ellips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utoUpdateAnimBg="0"/>
      <p:bldP spid="2027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913632"/>
              </p:ext>
            </p:extLst>
          </p:nvPr>
        </p:nvGraphicFramePr>
        <p:xfrm>
          <a:off x="1068388" y="2175728"/>
          <a:ext cx="7582410" cy="176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0" name="Equation" r:id="rId4" imgW="2997000" imgH="698400" progId="Equation.DSMT4">
                  <p:embed/>
                </p:oleObj>
              </mc:Choice>
              <mc:Fallback>
                <p:oleObj name="Equation" r:id="rId4" imgW="2997000" imgH="69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175728"/>
                        <a:ext cx="7582410" cy="1766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79" name="Oval 3"/>
          <p:cNvSpPr>
            <a:spLocks noChangeArrowheads="1"/>
          </p:cNvSpPr>
          <p:nvPr/>
        </p:nvSpPr>
        <p:spPr bwMode="auto">
          <a:xfrm>
            <a:off x="539750" y="1997943"/>
            <a:ext cx="8153400" cy="2209800"/>
          </a:xfrm>
          <a:prstGeom prst="ellips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7014"/>
              </p:ext>
            </p:extLst>
          </p:nvPr>
        </p:nvGraphicFramePr>
        <p:xfrm>
          <a:off x="1279525" y="332656"/>
          <a:ext cx="1618942" cy="75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1" name="Equation" r:id="rId6" imgW="520560" imgH="241200" progId="Equation.DSMT4">
                  <p:embed/>
                </p:oleObj>
              </mc:Choice>
              <mc:Fallback>
                <p:oleObj name="Equation" r:id="rId6" imgW="520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32656"/>
                        <a:ext cx="1618942" cy="75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37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39601" y="117054"/>
            <a:ext cx="8624887" cy="1655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3200" dirty="0" smtClean="0">
                <a:latin typeface="Times New Roman" pitchFamily="18" charset="0"/>
                <a:ea typeface="+mn-ea"/>
              </a:rPr>
              <a:t>5.3.1</a:t>
            </a:r>
            <a:r>
              <a:rPr lang="zh-CN" altLang="en-US" sz="3200" dirty="0" smtClean="0">
                <a:latin typeface="Times New Roman" pitchFamily="18" charset="0"/>
                <a:ea typeface="+mn-ea"/>
              </a:rPr>
              <a:t>设</a:t>
            </a:r>
            <a:r>
              <a:rPr lang="en-US" altLang="zh-CN" sz="3200" i="1" dirty="0" smtClean="0">
                <a:latin typeface="Times New Roman" pitchFamily="18" charset="0"/>
                <a:ea typeface="+mn-ea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  <a:ea typeface="+mn-ea"/>
              </a:rPr>
              <a:t>1</a:t>
            </a:r>
            <a:r>
              <a:rPr lang="en-US" altLang="zh-CN" sz="3200" dirty="0" smtClean="0">
                <a:latin typeface="Times New Roman" pitchFamily="18" charset="0"/>
                <a:ea typeface="+mn-ea"/>
              </a:rPr>
              <a:t>,</a:t>
            </a:r>
            <a:r>
              <a:rPr lang="en-US" altLang="zh-CN" sz="3200" dirty="0" smtClean="0">
                <a:latin typeface="Times New Roman" pitchFamily="18" charset="0"/>
              </a:rPr>
              <a:t> 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2</a:t>
            </a:r>
            <a:r>
              <a:rPr lang="en-US" altLang="zh-CN" sz="3200" dirty="0" smtClean="0">
                <a:latin typeface="Times New Roman" pitchFamily="18" charset="0"/>
              </a:rPr>
              <a:t>, 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3</a:t>
            </a:r>
            <a:r>
              <a:rPr lang="en-US" altLang="zh-CN" sz="3200" dirty="0" smtClean="0">
                <a:latin typeface="Times New Roman" pitchFamily="18" charset="0"/>
              </a:rPr>
              <a:t>, 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4</a:t>
            </a:r>
            <a:r>
              <a:rPr lang="zh-CN" altLang="en-US" sz="3200" dirty="0" smtClean="0">
                <a:latin typeface="Times New Roman" pitchFamily="18" charset="0"/>
              </a:rPr>
              <a:t>是来自正态总体</a:t>
            </a:r>
            <a:r>
              <a:rPr lang="en-US" altLang="zh-CN" sz="3200" i="1" dirty="0" smtClean="0">
                <a:latin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</a:rPr>
              <a:t>(0,9)</a:t>
            </a:r>
            <a:r>
              <a:rPr lang="zh-CN" altLang="en-US" sz="3200" dirty="0" smtClean="0">
                <a:latin typeface="Times New Roman" pitchFamily="18" charset="0"/>
              </a:rPr>
              <a:t>的样本，</a:t>
            </a:r>
            <a:r>
              <a:rPr lang="en-US" altLang="zh-CN" sz="3200" i="1" dirty="0" smtClean="0">
                <a:latin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</a:rPr>
              <a:t>=</a:t>
            </a:r>
            <a:r>
              <a:rPr lang="en-US" altLang="zh-CN" sz="3200" i="1" dirty="0" smtClean="0">
                <a:latin typeface="Times New Roman" pitchFamily="18" charset="0"/>
              </a:rPr>
              <a:t>a</a:t>
            </a:r>
            <a:r>
              <a:rPr lang="en-US" altLang="zh-CN" sz="3200" dirty="0" smtClean="0">
                <a:latin typeface="Times New Roman" pitchFamily="18" charset="0"/>
              </a:rPr>
              <a:t>(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1</a:t>
            </a:r>
            <a:r>
              <a:rPr lang="en-US" altLang="zh-CN" sz="3200" dirty="0" smtClean="0">
                <a:latin typeface="Times New Roman" pitchFamily="18" charset="0"/>
              </a:rPr>
              <a:t>-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2</a:t>
            </a:r>
            <a:r>
              <a:rPr lang="en-US" altLang="zh-CN" sz="3200" dirty="0" smtClean="0">
                <a:latin typeface="Times New Roman" pitchFamily="18" charset="0"/>
              </a:rPr>
              <a:t>)</a:t>
            </a:r>
            <a:r>
              <a:rPr lang="en-US" altLang="zh-CN" sz="3200" baseline="30000" dirty="0" smtClean="0">
                <a:latin typeface="Times New Roman" pitchFamily="18" charset="0"/>
              </a:rPr>
              <a:t>2</a:t>
            </a:r>
            <a:r>
              <a:rPr lang="en-US" altLang="zh-CN" sz="3200" dirty="0" smtClean="0">
                <a:latin typeface="Times New Roman" pitchFamily="18" charset="0"/>
              </a:rPr>
              <a:t>+</a:t>
            </a:r>
            <a:r>
              <a:rPr lang="en-US" altLang="zh-CN" sz="3200" i="1" dirty="0" smtClean="0">
                <a:latin typeface="Times New Roman" pitchFamily="18" charset="0"/>
              </a:rPr>
              <a:t>b</a:t>
            </a:r>
            <a:r>
              <a:rPr lang="en-US" altLang="zh-CN" sz="3200" dirty="0" smtClean="0">
                <a:latin typeface="Times New Roman" pitchFamily="18" charset="0"/>
              </a:rPr>
              <a:t>(3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3</a:t>
            </a:r>
            <a:r>
              <a:rPr lang="en-US" altLang="zh-CN" sz="3200" dirty="0" smtClean="0">
                <a:latin typeface="Times New Roman" pitchFamily="18" charset="0"/>
              </a:rPr>
              <a:t>+4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4</a:t>
            </a:r>
            <a:r>
              <a:rPr lang="en-US" altLang="zh-CN" sz="3200" dirty="0" smtClean="0">
                <a:latin typeface="Times New Roman" pitchFamily="18" charset="0"/>
              </a:rPr>
              <a:t>)</a:t>
            </a:r>
            <a:r>
              <a:rPr lang="en-US" altLang="zh-CN" sz="3200" baseline="30000" dirty="0" smtClean="0">
                <a:latin typeface="Times New Roman" pitchFamily="18" charset="0"/>
              </a:rPr>
              <a:t>2</a:t>
            </a:r>
            <a:r>
              <a:rPr lang="en-US" altLang="zh-CN" sz="3200" dirty="0" smtClean="0">
                <a:latin typeface="Times New Roman" pitchFamily="18" charset="0"/>
              </a:rPr>
              <a:t>,</a:t>
            </a:r>
            <a:r>
              <a:rPr lang="zh-CN" altLang="en-US" sz="3200" dirty="0" smtClean="0">
                <a:latin typeface="Times New Roman" pitchFamily="18" charset="0"/>
              </a:rPr>
              <a:t>问当</a:t>
            </a:r>
            <a:r>
              <a:rPr lang="en-US" altLang="zh-CN" sz="3200" i="1" dirty="0" err="1" smtClean="0">
                <a:latin typeface="Times New Roman" pitchFamily="18" charset="0"/>
              </a:rPr>
              <a:t>a</a:t>
            </a:r>
            <a:r>
              <a:rPr lang="en-US" altLang="zh-CN" sz="3200" dirty="0" err="1" smtClean="0">
                <a:latin typeface="Times New Roman" pitchFamily="18" charset="0"/>
              </a:rPr>
              <a:t>,</a:t>
            </a:r>
            <a:r>
              <a:rPr lang="en-US" altLang="zh-CN" sz="3200" i="1" dirty="0" err="1" smtClean="0">
                <a:latin typeface="Times New Roman" pitchFamily="18" charset="0"/>
              </a:rPr>
              <a:t>b</a:t>
            </a:r>
            <a:r>
              <a:rPr lang="zh-CN" altLang="en-US" sz="3200" dirty="0" smtClean="0">
                <a:latin typeface="Times New Roman" pitchFamily="18" charset="0"/>
              </a:rPr>
              <a:t>各</a:t>
            </a:r>
            <a:r>
              <a:rPr lang="zh-CN" altLang="en-US" sz="3200" dirty="0">
                <a:latin typeface="Times New Roman" pitchFamily="18" charset="0"/>
              </a:rPr>
              <a:t>为</a:t>
            </a:r>
            <a:r>
              <a:rPr lang="zh-CN" altLang="en-US" sz="3200" dirty="0" smtClean="0">
                <a:latin typeface="Times New Roman" pitchFamily="18" charset="0"/>
              </a:rPr>
              <a:t>多少时，统计量</a:t>
            </a:r>
            <a:r>
              <a:rPr lang="en-US" altLang="zh-CN" sz="3200" i="1" dirty="0" smtClean="0">
                <a:latin typeface="Times New Roman" pitchFamily="18" charset="0"/>
              </a:rPr>
              <a:t>Y</a:t>
            </a:r>
            <a:r>
              <a:rPr lang="zh-CN" altLang="en-US" sz="3200" dirty="0" smtClean="0">
                <a:latin typeface="Times New Roman" pitchFamily="18" charset="0"/>
              </a:rPr>
              <a:t>服从</a:t>
            </a:r>
            <a:r>
              <a:rPr lang="el-GR" altLang="zh-CN" sz="3200" dirty="0" smtClean="0">
                <a:latin typeface="Times New Roman" pitchFamily="18" charset="0"/>
              </a:rPr>
              <a:t>χ</a:t>
            </a:r>
            <a:r>
              <a:rPr lang="en-US" altLang="zh-CN" sz="3200" baseline="30000" dirty="0" smtClean="0">
                <a:latin typeface="Times New Roman" pitchFamily="18" charset="0"/>
              </a:rPr>
              <a:t>2</a:t>
            </a:r>
            <a:r>
              <a:rPr lang="en-US" altLang="zh-CN" sz="3200" dirty="0" smtClean="0">
                <a:latin typeface="Times New Roman" pitchFamily="18" charset="0"/>
              </a:rPr>
              <a:t>(2)</a:t>
            </a:r>
            <a:r>
              <a:rPr lang="zh-CN" altLang="en-US" sz="3200" dirty="0" smtClean="0">
                <a:latin typeface="Times New Roman" pitchFamily="18" charset="0"/>
              </a:rPr>
              <a:t>分布？</a:t>
            </a:r>
            <a:endParaRPr lang="zh-CN" altLang="en-US" sz="3200" dirty="0">
              <a:latin typeface="Times New Roman" pitchFamily="18" charset="0"/>
              <a:ea typeface="+mn-ea"/>
            </a:endParaRPr>
          </a:p>
        </p:txBody>
      </p:sp>
      <p:sp>
        <p:nvSpPr>
          <p:cNvPr id="5" name="动作按钮: 后退或前一项 4">
            <a:hlinkClick r:id="rId3" action="ppaction://hlinksldjump" highlightClick="1"/>
          </p:cNvPr>
          <p:cNvSpPr/>
          <p:nvPr/>
        </p:nvSpPr>
        <p:spPr>
          <a:xfrm>
            <a:off x="847403" y="1844402"/>
            <a:ext cx="576262" cy="3603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97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55488"/>
              </p:ext>
            </p:extLst>
          </p:nvPr>
        </p:nvGraphicFramePr>
        <p:xfrm>
          <a:off x="1770063" y="1628775"/>
          <a:ext cx="59340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2" name="Equation" r:id="rId4" imgW="2654280" imgH="406080" progId="Equation.DSMT4">
                  <p:embed/>
                </p:oleObj>
              </mc:Choice>
              <mc:Fallback>
                <p:oleObj name="Equation" r:id="rId4" imgW="265428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1628775"/>
                        <a:ext cx="59340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56382"/>
              </p:ext>
            </p:extLst>
          </p:nvPr>
        </p:nvGraphicFramePr>
        <p:xfrm>
          <a:off x="1515740" y="2547665"/>
          <a:ext cx="65865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3" name="Equation" r:id="rId6" imgW="2946240" imgH="393480" progId="Equation.DSMT4">
                  <p:embed/>
                </p:oleObj>
              </mc:Choice>
              <mc:Fallback>
                <p:oleObj name="Equation" r:id="rId6" imgW="29462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40" y="2547665"/>
                        <a:ext cx="658653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2"/>
          <p:cNvSpPr txBox="1">
            <a:spLocks/>
          </p:cNvSpPr>
          <p:nvPr/>
        </p:nvSpPr>
        <p:spPr bwMode="auto">
          <a:xfrm>
            <a:off x="323528" y="3284265"/>
            <a:ext cx="82296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200" kern="0" dirty="0">
                <a:latin typeface="Times New Roman" pitchFamily="18" charset="0"/>
                <a:ea typeface="+mj-ea"/>
                <a:cs typeface="+mj-cs"/>
              </a:rPr>
              <a:t>根据</a:t>
            </a:r>
            <a:r>
              <a:rPr lang="el-GR" altLang="zh-CN" sz="3200" kern="0" dirty="0">
                <a:latin typeface="Times New Roman" pitchFamily="18" charset="0"/>
                <a:ea typeface="+mj-ea"/>
                <a:cs typeface="+mj-cs"/>
              </a:rPr>
              <a:t>χ</a:t>
            </a:r>
            <a:r>
              <a:rPr lang="en-US" altLang="zh-CN" sz="3200" kern="0" baseline="30000" dirty="0">
                <a:latin typeface="Times New Roman" pitchFamily="18" charset="0"/>
                <a:ea typeface="+mj-ea"/>
                <a:cs typeface="+mj-cs"/>
              </a:rPr>
              <a:t>2</a:t>
            </a:r>
            <a:r>
              <a:rPr lang="en-US" altLang="zh-CN" sz="3200" kern="0" dirty="0">
                <a:latin typeface="Times New Roman" pitchFamily="18" charset="0"/>
                <a:ea typeface="+mj-ea"/>
                <a:cs typeface="+mj-cs"/>
              </a:rPr>
              <a:t>(2)</a:t>
            </a:r>
            <a:r>
              <a:rPr lang="zh-CN" altLang="en-US" sz="3200" kern="0" dirty="0">
                <a:latin typeface="Times New Roman" pitchFamily="18" charset="0"/>
                <a:ea typeface="+mj-ea"/>
                <a:cs typeface="+mj-cs"/>
              </a:rPr>
              <a:t>分布定义</a:t>
            </a:r>
            <a:endParaRPr lang="zh-CN" altLang="en-US" sz="3200" kern="0" dirty="0">
              <a:latin typeface="Times New Roman" pitchFamily="18" charset="0"/>
              <a:ea typeface="+mn-ea"/>
              <a:cs typeface="+mj-cs"/>
            </a:endParaRPr>
          </a:p>
        </p:txBody>
      </p:sp>
      <p:sp>
        <p:nvSpPr>
          <p:cNvPr id="9" name="动作按钮: 后退或前一项 8">
            <a:hlinkClick r:id="rId8" action="ppaction://hlinksldjump" highlightClick="1"/>
          </p:cNvPr>
          <p:cNvSpPr/>
          <p:nvPr/>
        </p:nvSpPr>
        <p:spPr>
          <a:xfrm>
            <a:off x="3728715" y="3428727"/>
            <a:ext cx="576263" cy="3603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52814"/>
              </p:ext>
            </p:extLst>
          </p:nvPr>
        </p:nvGraphicFramePr>
        <p:xfrm>
          <a:off x="1855465" y="3860527"/>
          <a:ext cx="55641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4" name="Equation" r:id="rId9" imgW="2489040" imgH="469800" progId="Equation.DSMT4">
                  <p:embed/>
                </p:oleObj>
              </mc:Choice>
              <mc:Fallback>
                <p:oleObj name="Equation" r:id="rId9" imgW="248904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465" y="3860527"/>
                        <a:ext cx="556418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737276"/>
              </p:ext>
            </p:extLst>
          </p:nvPr>
        </p:nvGraphicFramePr>
        <p:xfrm>
          <a:off x="1841500" y="4868863"/>
          <a:ext cx="50244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5" name="Equation" r:id="rId11" imgW="2247840" imgH="393480" progId="Equation.DSMT4">
                  <p:embed/>
                </p:oleObj>
              </mc:Choice>
              <mc:Fallback>
                <p:oleObj name="Equation" r:id="rId11" imgW="22478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868863"/>
                        <a:ext cx="50244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73181"/>
              </p:ext>
            </p:extLst>
          </p:nvPr>
        </p:nvGraphicFramePr>
        <p:xfrm>
          <a:off x="2844478" y="5660752"/>
          <a:ext cx="24415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6" name="Equation" r:id="rId13" imgW="1091726" imgH="393529" progId="Equation.DSMT4">
                  <p:embed/>
                </p:oleObj>
              </mc:Choice>
              <mc:Fallback>
                <p:oleObj name="Equation" r:id="rId13" imgW="1091726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478" y="5660752"/>
                        <a:ext cx="24415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79513" y="44450"/>
            <a:ext cx="8784976" cy="194438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2800" dirty="0" smtClean="0">
                <a:latin typeface="Times New Roman" pitchFamily="18" charset="0"/>
                <a:ea typeface="+mn-ea"/>
              </a:rPr>
              <a:t>5.3.2</a:t>
            </a:r>
            <a:r>
              <a:rPr lang="zh-CN" altLang="en-US" sz="2800" dirty="0" smtClean="0">
                <a:latin typeface="Times New Roman" pitchFamily="18" charset="0"/>
                <a:ea typeface="+mn-ea"/>
              </a:rPr>
              <a:t>设随机变量</a:t>
            </a:r>
            <a:r>
              <a:rPr lang="en-US" altLang="zh-CN" sz="2800" i="1" dirty="0" smtClean="0">
                <a:latin typeface="Times New Roman" pitchFamily="18" charset="0"/>
                <a:ea typeface="+mn-ea"/>
              </a:rPr>
              <a:t>X</a:t>
            </a:r>
            <a:r>
              <a:rPr lang="zh-CN" altLang="en-US" sz="2800" dirty="0" smtClean="0">
                <a:latin typeface="Times New Roman" pitchFamily="18" charset="0"/>
                <a:ea typeface="+mn-ea"/>
              </a:rPr>
              <a:t>和</a:t>
            </a:r>
            <a:r>
              <a:rPr lang="en-US" altLang="zh-CN" sz="2800" i="1" dirty="0" smtClean="0">
                <a:latin typeface="Times New Roman" pitchFamily="18" charset="0"/>
                <a:ea typeface="+mn-ea"/>
              </a:rPr>
              <a:t>Y</a:t>
            </a:r>
            <a:r>
              <a:rPr lang="zh-CN" altLang="en-US" sz="2800" dirty="0" smtClean="0">
                <a:latin typeface="Times New Roman" pitchFamily="18" charset="0"/>
                <a:ea typeface="+mn-ea"/>
              </a:rPr>
              <a:t>相互独立且都服从正态分布</a:t>
            </a:r>
            <a:r>
              <a:rPr lang="en-US" altLang="zh-CN" sz="2800" i="1" dirty="0" smtClean="0">
                <a:latin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</a:rPr>
              <a:t>(0,9)</a:t>
            </a:r>
            <a:r>
              <a:rPr lang="zh-CN" altLang="en-US" sz="2800" dirty="0" smtClean="0">
                <a:latin typeface="Times New Roman" pitchFamily="18" charset="0"/>
              </a:rPr>
              <a:t>，而</a:t>
            </a:r>
            <a:r>
              <a:rPr lang="en-US" altLang="zh-CN" sz="2800" i="1" dirty="0" smtClean="0">
                <a:latin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,</a:t>
            </a:r>
            <a:r>
              <a:rPr lang="en-US" altLang="zh-CN" sz="2800" i="1" dirty="0" smtClean="0">
                <a:latin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</a:rPr>
              <a:t>,...</a:t>
            </a:r>
            <a:r>
              <a:rPr lang="en-US" altLang="zh-CN" sz="2800" i="1" dirty="0" smtClean="0">
                <a:latin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</a:rPr>
              <a:t>9</a:t>
            </a:r>
            <a:r>
              <a:rPr lang="zh-CN" altLang="en-US" sz="2800" dirty="0" smtClean="0">
                <a:latin typeface="Times New Roman" pitchFamily="18" charset="0"/>
              </a:rPr>
              <a:t>和</a:t>
            </a:r>
            <a:r>
              <a:rPr lang="en-US" altLang="zh-CN" sz="2800" i="1" dirty="0" smtClean="0">
                <a:latin typeface="Times New Roman" pitchFamily="18" charset="0"/>
              </a:rPr>
              <a:t>Y</a:t>
            </a:r>
            <a:r>
              <a:rPr lang="en-US" altLang="zh-CN" sz="2800" baseline="-25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,</a:t>
            </a:r>
            <a:r>
              <a:rPr lang="en-US" altLang="zh-CN" sz="2800" i="1" dirty="0" smtClean="0">
                <a:latin typeface="Times New Roman" pitchFamily="18" charset="0"/>
              </a:rPr>
              <a:t>Y</a:t>
            </a:r>
            <a:r>
              <a:rPr lang="en-US" altLang="zh-CN" sz="2800" baseline="-25000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</a:rPr>
              <a:t>,...</a:t>
            </a:r>
            <a:r>
              <a:rPr lang="en-US" altLang="zh-CN" sz="2800" i="1" dirty="0" smtClean="0">
                <a:latin typeface="Times New Roman" pitchFamily="18" charset="0"/>
              </a:rPr>
              <a:t>Y</a:t>
            </a:r>
            <a:r>
              <a:rPr lang="en-US" altLang="zh-CN" sz="2800" baseline="-25000" dirty="0" smtClean="0">
                <a:latin typeface="Times New Roman" pitchFamily="18" charset="0"/>
              </a:rPr>
              <a:t>9</a:t>
            </a:r>
            <a:r>
              <a:rPr lang="zh-CN" altLang="en-US" sz="2800" dirty="0" smtClean="0">
                <a:latin typeface="Times New Roman" pitchFamily="18" charset="0"/>
              </a:rPr>
              <a:t>分别是来自总体</a:t>
            </a:r>
            <a:r>
              <a:rPr lang="en-US" altLang="zh-CN" sz="2800" dirty="0" smtClean="0">
                <a:latin typeface="Times New Roman" pitchFamily="18" charset="0"/>
              </a:rPr>
              <a:t>X</a:t>
            </a:r>
            <a:r>
              <a:rPr lang="zh-CN" altLang="en-US" sz="2800" dirty="0" smtClean="0">
                <a:latin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</a:rPr>
              <a:t>Y</a:t>
            </a:r>
            <a:r>
              <a:rPr lang="zh-CN" altLang="en-US" sz="2800" dirty="0" smtClean="0">
                <a:latin typeface="Times New Roman" pitchFamily="18" charset="0"/>
              </a:rPr>
              <a:t>的简单随机样本，则统计量</a:t>
            </a:r>
            <a:r>
              <a:rPr lang="en-US" altLang="zh-CN" sz="2800" i="1" dirty="0" smtClean="0">
                <a:latin typeface="Times New Roman" pitchFamily="18" charset="0"/>
              </a:rPr>
              <a:t>U</a:t>
            </a:r>
            <a:r>
              <a:rPr lang="zh-CN" altLang="en-US" sz="2800" dirty="0" smtClean="0">
                <a:latin typeface="Times New Roman" pitchFamily="18" charset="0"/>
              </a:rPr>
              <a:t>服从什么分布？</a:t>
            </a:r>
            <a:endParaRPr lang="zh-CN" altLang="en-US" sz="2800" dirty="0">
              <a:latin typeface="Times New Roman" pitchFamily="18" charset="0"/>
              <a:ea typeface="+mn-ea"/>
            </a:endParaRPr>
          </a:p>
        </p:txBody>
      </p:sp>
      <p:graphicFrame>
        <p:nvGraphicFramePr>
          <p:cNvPr id="522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488503"/>
              </p:ext>
            </p:extLst>
          </p:nvPr>
        </p:nvGraphicFramePr>
        <p:xfrm>
          <a:off x="5670425" y="1085850"/>
          <a:ext cx="32940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4" name="Equation" r:id="rId3" imgW="1473120" imgH="469800" progId="Equation.DSMT4">
                  <p:embed/>
                </p:oleObj>
              </mc:Choice>
              <mc:Fallback>
                <p:oleObj name="Equation" r:id="rId3" imgW="147312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425" y="1085850"/>
                        <a:ext cx="32940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后退或前一项 8">
            <a:hlinkClick r:id="rId5" action="ppaction://hlinksldjump" highlightClick="1"/>
          </p:cNvPr>
          <p:cNvSpPr/>
          <p:nvPr/>
        </p:nvSpPr>
        <p:spPr>
          <a:xfrm>
            <a:off x="468313" y="2420764"/>
            <a:ext cx="574675" cy="35877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52460"/>
              </p:ext>
            </p:extLst>
          </p:nvPr>
        </p:nvGraphicFramePr>
        <p:xfrm>
          <a:off x="1331913" y="2204864"/>
          <a:ext cx="46545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5" name="Equation" r:id="rId6" imgW="2082800" imgH="393700" progId="Equation.DSMT4">
                  <p:embed/>
                </p:oleObj>
              </mc:Choice>
              <mc:Fallback>
                <p:oleObj name="Equation" r:id="rId6" imgW="2082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4864"/>
                        <a:ext cx="46545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40267"/>
              </p:ext>
            </p:extLst>
          </p:nvPr>
        </p:nvGraphicFramePr>
        <p:xfrm>
          <a:off x="2268538" y="2997027"/>
          <a:ext cx="3349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6" name="Equation" r:id="rId8" imgW="1498600" imgH="228600" progId="Equation.DSMT4">
                  <p:embed/>
                </p:oleObj>
              </mc:Choice>
              <mc:Fallback>
                <p:oleObj name="Equation" r:id="rId8" imgW="1498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7027"/>
                        <a:ext cx="33496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80481"/>
              </p:ext>
            </p:extLst>
          </p:nvPr>
        </p:nvGraphicFramePr>
        <p:xfrm>
          <a:off x="1655763" y="3500264"/>
          <a:ext cx="4429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7" name="Equation" r:id="rId10" imgW="1981200" imgH="241300" progId="Equation.DSMT4">
                  <p:embed/>
                </p:oleObj>
              </mc:Choice>
              <mc:Fallback>
                <p:oleObj name="Equation" r:id="rId10" imgW="1981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500264"/>
                        <a:ext cx="4429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75870"/>
              </p:ext>
            </p:extLst>
          </p:nvPr>
        </p:nvGraphicFramePr>
        <p:xfrm>
          <a:off x="2206625" y="4076527"/>
          <a:ext cx="3975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2" name="Equation" r:id="rId12" imgW="1778000" imgH="241300" progId="Equation.DSMT4">
                  <p:embed/>
                </p:oleObj>
              </mc:Choice>
              <mc:Fallback>
                <p:oleObj name="Equation" r:id="rId12" imgW="1778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076527"/>
                        <a:ext cx="3975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20636"/>
              </p:ext>
            </p:extLst>
          </p:nvPr>
        </p:nvGraphicFramePr>
        <p:xfrm>
          <a:off x="127000" y="4508327"/>
          <a:ext cx="837565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" name="Equation" r:id="rId14" imgW="3746160" imgH="609480" progId="Equation.DSMT4">
                  <p:embed/>
                </p:oleObj>
              </mc:Choice>
              <mc:Fallback>
                <p:oleObj name="Equation" r:id="rId14" imgW="3746160" imgH="609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508327"/>
                        <a:ext cx="8375650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16370"/>
              </p:ext>
            </p:extLst>
          </p:nvPr>
        </p:nvGraphicFramePr>
        <p:xfrm>
          <a:off x="1835150" y="5876752"/>
          <a:ext cx="5054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16" imgW="2260600" imgH="228600" progId="Equation.DSMT4">
                  <p:embed/>
                </p:oleObj>
              </mc:Choice>
              <mc:Fallback>
                <p:oleObj name="Equation" r:id="rId16" imgW="2260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876752"/>
                        <a:ext cx="5054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914400" y="1124744"/>
            <a:ext cx="71628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数理统计的任务就是研究怎样有效地收集、整理、分析所获得的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有限</a:t>
            </a:r>
            <a:r>
              <a:rPr kumimoji="1" lang="zh-CN" altLang="en-US" sz="3200" b="1" dirty="0">
                <a:latin typeface="Times New Roman" pitchFamily="18" charset="0"/>
              </a:rPr>
              <a:t>的资料，对所研究的问题</a:t>
            </a:r>
            <a:r>
              <a:rPr kumimoji="1" lang="en-US" altLang="zh-CN" sz="3200" b="1" dirty="0">
                <a:latin typeface="Times New Roman" pitchFamily="18" charset="0"/>
              </a:rPr>
              <a:t>,  </a:t>
            </a:r>
            <a:r>
              <a:rPr kumimoji="1" lang="zh-CN" altLang="en-US" sz="3200" b="1" dirty="0">
                <a:latin typeface="Times New Roman" pitchFamily="18" charset="0"/>
              </a:rPr>
              <a:t>尽可能地作出精确而可靠的结论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67544" y="188913"/>
            <a:ext cx="8210550" cy="216058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en-US" altLang="zh-CN" sz="3200" dirty="0" smtClean="0">
                <a:latin typeface="Times New Roman" pitchFamily="18" charset="0"/>
                <a:ea typeface="+mn-ea"/>
              </a:rPr>
              <a:t>5.3.3</a:t>
            </a:r>
            <a:r>
              <a:rPr lang="zh-CN" altLang="en-US" sz="3200" dirty="0" smtClean="0">
                <a:latin typeface="Times New Roman" pitchFamily="18" charset="0"/>
                <a:ea typeface="+mn-ea"/>
              </a:rPr>
              <a:t>设总体</a:t>
            </a:r>
            <a:r>
              <a:rPr lang="en-US" altLang="zh-CN" sz="3200" dirty="0" smtClean="0">
                <a:latin typeface="Times New Roman" pitchFamily="18" charset="0"/>
                <a:ea typeface="+mn-ea"/>
              </a:rPr>
              <a:t>X~N(0,2</a:t>
            </a:r>
            <a:r>
              <a:rPr lang="en-US" altLang="zh-CN" sz="3200" baseline="30000" dirty="0" smtClean="0">
                <a:latin typeface="Times New Roman" pitchFamily="18" charset="0"/>
                <a:ea typeface="+mn-ea"/>
              </a:rPr>
              <a:t>2</a:t>
            </a:r>
            <a:r>
              <a:rPr lang="en-US" altLang="zh-CN" sz="3200" dirty="0" smtClean="0">
                <a:latin typeface="Times New Roman" pitchFamily="18" charset="0"/>
                <a:ea typeface="+mn-ea"/>
              </a:rPr>
              <a:t>)</a:t>
            </a:r>
            <a:r>
              <a:rPr lang="zh-CN" altLang="en-US" sz="3200" dirty="0" smtClean="0">
                <a:latin typeface="Times New Roman" pitchFamily="18" charset="0"/>
                <a:ea typeface="+mn-ea"/>
              </a:rPr>
              <a:t>，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1</a:t>
            </a:r>
            <a:r>
              <a:rPr lang="en-US" altLang="zh-CN" sz="3200" dirty="0" smtClean="0">
                <a:latin typeface="Times New Roman" pitchFamily="18" charset="0"/>
              </a:rPr>
              <a:t>,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2</a:t>
            </a:r>
            <a:r>
              <a:rPr lang="en-US" altLang="zh-CN" sz="3200" dirty="0" smtClean="0">
                <a:latin typeface="Times New Roman" pitchFamily="18" charset="0"/>
              </a:rPr>
              <a:t>,...,</a:t>
            </a:r>
            <a:r>
              <a:rPr lang="en-US" altLang="zh-CN" sz="3200" i="1" dirty="0" smtClean="0">
                <a:latin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</a:rPr>
              <a:t>15</a:t>
            </a:r>
            <a:r>
              <a:rPr lang="zh-CN" altLang="en-US" sz="3200" dirty="0" smtClean="0">
                <a:latin typeface="Times New Roman" pitchFamily="18" charset="0"/>
              </a:rPr>
              <a:t>是来自总体</a:t>
            </a:r>
            <a:r>
              <a:rPr lang="en-US" altLang="zh-CN" sz="3200" dirty="0" smtClean="0">
                <a:latin typeface="Times New Roman" pitchFamily="18" charset="0"/>
              </a:rPr>
              <a:t>X</a:t>
            </a:r>
            <a:r>
              <a:rPr lang="zh-CN" altLang="en-US" sz="3200" dirty="0" smtClean="0">
                <a:latin typeface="Times New Roman" pitchFamily="18" charset="0"/>
              </a:rPr>
              <a:t>的样本，则统计量</a:t>
            </a:r>
            <a:r>
              <a:rPr lang="en-US" altLang="zh-CN" sz="3200" dirty="0" smtClean="0">
                <a:latin typeface="Times New Roman" pitchFamily="18" charset="0"/>
              </a:rPr>
              <a:t/>
            </a:r>
            <a:br>
              <a:rPr lang="en-US" altLang="zh-CN" sz="3200" dirty="0" smtClean="0">
                <a:latin typeface="Times New Roman" pitchFamily="18" charset="0"/>
              </a:rPr>
            </a:br>
            <a:r>
              <a:rPr lang="en-US" altLang="zh-CN" sz="3200" dirty="0" smtClean="0">
                <a:latin typeface="Times New Roman" pitchFamily="18" charset="0"/>
              </a:rPr>
              <a:t/>
            </a:r>
            <a:br>
              <a:rPr lang="en-US" altLang="zh-CN" sz="3200" dirty="0" smtClean="0">
                <a:latin typeface="Times New Roman" pitchFamily="18" charset="0"/>
              </a:rPr>
            </a:br>
            <a:r>
              <a:rPr lang="zh-CN" altLang="en-US" sz="3200" dirty="0" smtClean="0">
                <a:latin typeface="Times New Roman" pitchFamily="18" charset="0"/>
              </a:rPr>
              <a:t>服从什么分布？</a:t>
            </a:r>
            <a:endParaRPr lang="zh-CN" altLang="en-US" sz="3200" dirty="0">
              <a:latin typeface="Times New Roman" pitchFamily="18" charset="0"/>
              <a:ea typeface="+mn-ea"/>
            </a:endParaRP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6108"/>
              </p:ext>
            </p:extLst>
          </p:nvPr>
        </p:nvGraphicFramePr>
        <p:xfrm>
          <a:off x="4349750" y="1023938"/>
          <a:ext cx="36353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3"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023938"/>
                        <a:ext cx="36353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后退或前一项 8">
            <a:hlinkClick r:id="rId5" action="ppaction://hlinksldjump" highlightClick="1"/>
          </p:cNvPr>
          <p:cNvSpPr/>
          <p:nvPr/>
        </p:nvSpPr>
        <p:spPr>
          <a:xfrm>
            <a:off x="542038" y="2285704"/>
            <a:ext cx="574675" cy="35877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130300" y="2551113"/>
          <a:ext cx="61055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4" name="Equation" r:id="rId6" imgW="2730500" imgH="457200" progId="Equation.DSMT4">
                  <p:embed/>
                </p:oleObj>
              </mc:Choice>
              <mc:Fallback>
                <p:oleObj name="Equation" r:id="rId6" imgW="2730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551113"/>
                        <a:ext cx="61055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320800" y="3414713"/>
          <a:ext cx="6134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5" name="Equation" r:id="rId8" imgW="2743200" imgH="457200" progId="Equation.DSMT4">
                  <p:embed/>
                </p:oleObj>
              </mc:Choice>
              <mc:Fallback>
                <p:oleObj name="Equation" r:id="rId8" imgW="2743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414713"/>
                        <a:ext cx="61341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901700" y="4724400"/>
          <a:ext cx="74120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6" name="Equation" r:id="rId10" imgW="3314700" imgH="457200" progId="Equation.DSMT4">
                  <p:embed/>
                </p:oleObj>
              </mc:Choice>
              <mc:Fallback>
                <p:oleObj name="Equation" r:id="rId10" imgW="33147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724400"/>
                        <a:ext cx="74120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1475656" y="767606"/>
            <a:ext cx="72728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随机现象进行观测、试验</a:t>
            </a:r>
            <a:r>
              <a:rPr kumimoji="1" lang="zh-CN" altLang="en-US" sz="3200" dirty="0" smtClean="0">
                <a:latin typeface="楷体_GB2312" pitchFamily="49" charset="-122"/>
                <a:ea typeface="楷体_GB2312" pitchFamily="49" charset="-122"/>
              </a:rPr>
              <a:t>，以取得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有代表性的观测值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0205" y="44624"/>
            <a:ext cx="8174043" cy="4718050"/>
            <a:chOff x="155" y="994"/>
            <a:chExt cx="5149" cy="3190"/>
          </a:xfrm>
        </p:grpSpPr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155" y="1238"/>
              <a:ext cx="436" cy="2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数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理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统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计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的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分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类</a:t>
              </a:r>
            </a:p>
          </p:txBody>
        </p:sp>
        <p:sp>
          <p:nvSpPr>
            <p:cNvPr id="9223" name="AutoShape 6"/>
            <p:cNvSpPr>
              <a:spLocks/>
            </p:cNvSpPr>
            <p:nvPr/>
          </p:nvSpPr>
          <p:spPr bwMode="auto">
            <a:xfrm>
              <a:off x="608" y="1104"/>
              <a:ext cx="288" cy="2976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971" y="994"/>
              <a:ext cx="1556" cy="433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描述统计学</a:t>
              </a:r>
            </a:p>
          </p:txBody>
        </p:sp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971" y="2276"/>
              <a:ext cx="4333" cy="81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推断</a:t>
              </a:r>
              <a:r>
                <a:rPr kumimoji="1" lang="zh-CN" altLang="en-US" sz="3600" dirty="0" smtClean="0">
                  <a:latin typeface="楷体_GB2312" pitchFamily="49" charset="-122"/>
                  <a:ea typeface="楷体_GB2312" pitchFamily="49" charset="-122"/>
                </a:rPr>
                <a:t>统计学</a:t>
              </a:r>
              <a:endParaRPr kumimoji="1" lang="en-US" altLang="zh-CN" sz="3600" dirty="0" smtClean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600" dirty="0" smtClean="0">
                  <a:latin typeface="楷体_GB2312" pitchFamily="49" charset="-122"/>
                  <a:ea typeface="楷体_GB2312" pitchFamily="49" charset="-122"/>
                </a:rPr>
                <a:t>Learning in computer science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1475656" y="3212976"/>
            <a:ext cx="7520879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latin typeface="楷体_GB2312" pitchFamily="49" charset="-122"/>
                <a:ea typeface="楷体_GB2312" pitchFamily="49" charset="-122"/>
              </a:rPr>
              <a:t>对已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取得的观测值进行整理</a:t>
            </a:r>
            <a:r>
              <a:rPr kumimoji="1" lang="zh-CN" altLang="en-US" sz="3200" dirty="0" smtClean="0">
                <a:latin typeface="楷体_GB2312" pitchFamily="49" charset="-122"/>
                <a:ea typeface="楷体_GB2312" pitchFamily="49" charset="-122"/>
              </a:rPr>
              <a:t>、分析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作出推断、决策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200" dirty="0" smtClean="0">
                <a:latin typeface="楷体_GB2312" pitchFamily="49" charset="-122"/>
                <a:ea typeface="楷体_GB2312" pitchFamily="49" charset="-122"/>
              </a:rPr>
              <a:t>从而找出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所研究的对象的</a:t>
            </a:r>
            <a:r>
              <a:rPr kumimoji="1" lang="zh-CN" altLang="en-US" sz="3200" dirty="0" smtClean="0">
                <a:latin typeface="楷体_GB2312" pitchFamily="49" charset="-122"/>
                <a:ea typeface="楷体_GB2312" pitchFamily="49" charset="-122"/>
              </a:rPr>
              <a:t>规律性</a:t>
            </a:r>
            <a:endParaRPr kumimoji="1" lang="en-US" altLang="zh-CN" sz="3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3200" dirty="0" smtClean="0">
                <a:latin typeface="楷体_GB2312" pitchFamily="49" charset="-122"/>
                <a:ea typeface="楷体_GB2312" pitchFamily="49" charset="-122"/>
              </a:rPr>
              <a:t>using 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data to infer </a:t>
            </a:r>
            <a:r>
              <a:rPr kumimoji="1" lang="en-US" altLang="zh-CN" sz="3200" dirty="0" smtClean="0">
                <a:latin typeface="楷体_GB2312" pitchFamily="49" charset="-122"/>
                <a:ea typeface="楷体_GB2312" pitchFamily="49" charset="-122"/>
              </a:rPr>
              <a:t>the distribution 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that generated the data</a:t>
            </a:r>
            <a:endParaRPr kumimoji="1"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/>
      <p:bldP spid="1566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4787900" y="211435"/>
            <a:ext cx="242887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4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参数估计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4803775" y="1506835"/>
            <a:ext cx="242887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4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假设检验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4787900" y="4097635"/>
            <a:ext cx="242887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4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回归分析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4787900" y="2802235"/>
            <a:ext cx="242887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4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方差分析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40100" y="846435"/>
            <a:ext cx="1393825" cy="3536950"/>
            <a:chOff x="2208" y="768"/>
            <a:chExt cx="864" cy="2112"/>
          </a:xfrm>
        </p:grpSpPr>
        <p:grpSp>
          <p:nvGrpSpPr>
            <p:cNvPr id="10249" name="Group 7"/>
            <p:cNvGrpSpPr>
              <a:grpSpLocks/>
            </p:cNvGrpSpPr>
            <p:nvPr/>
          </p:nvGrpSpPr>
          <p:grpSpPr bwMode="auto">
            <a:xfrm>
              <a:off x="2592" y="768"/>
              <a:ext cx="480" cy="2112"/>
              <a:chOff x="2592" y="768"/>
              <a:chExt cx="480" cy="2112"/>
            </a:xfrm>
          </p:grpSpPr>
          <p:sp>
            <p:nvSpPr>
              <p:cNvPr id="10251" name="Line 8"/>
              <p:cNvSpPr>
                <a:spLocks noChangeShapeType="1"/>
              </p:cNvSpPr>
              <p:nvPr/>
            </p:nvSpPr>
            <p:spPr bwMode="auto">
              <a:xfrm>
                <a:off x="2592" y="768"/>
                <a:ext cx="0" cy="211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2" name="Line 9"/>
              <p:cNvSpPr>
                <a:spLocks noChangeShapeType="1"/>
              </p:cNvSpPr>
              <p:nvPr/>
            </p:nvSpPr>
            <p:spPr bwMode="auto">
              <a:xfrm>
                <a:off x="2592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3" name="Line 10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4" name="Line 11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5" name="Line 12"/>
              <p:cNvSpPr>
                <a:spLocks noChangeShapeType="1"/>
              </p:cNvSpPr>
              <p:nvPr/>
            </p:nvSpPr>
            <p:spPr bwMode="auto">
              <a:xfrm>
                <a:off x="2592" y="76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50" name="Line 13"/>
            <p:cNvSpPr>
              <a:spLocks noChangeShapeType="1"/>
            </p:cNvSpPr>
            <p:nvPr/>
          </p:nvSpPr>
          <p:spPr bwMode="auto">
            <a:xfrm flipH="1">
              <a:off x="2208" y="1824"/>
              <a:ext cx="384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1358900" y="1891010"/>
            <a:ext cx="2022475" cy="15652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80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推断 </a:t>
            </a:r>
          </a:p>
          <a:p>
            <a:pPr eaLnBrk="1" hangingPunct="1"/>
            <a:r>
              <a:rPr kumimoji="1" lang="zh-CN" altLang="en-US" sz="480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统计学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 autoUpdateAnimBg="0"/>
      <p:bldP spid="157699" grpId="0" animBg="1" autoUpdateAnimBg="0"/>
      <p:bldP spid="157700" grpId="0" animBg="1" autoUpdateAnimBg="0"/>
      <p:bldP spid="15770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534988" y="1989138"/>
            <a:ext cx="8609012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总体</a:t>
            </a:r>
            <a:r>
              <a:rPr kumimoji="1" lang="zh-CN" altLang="en-US" sz="3600" b="1" dirty="0">
                <a:solidFill>
                  <a:schemeClr val="accent2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36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kumimoji="1" lang="en-US" altLang="zh-CN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  <a:sym typeface="Math4" pitchFamily="2" charset="2"/>
              </a:rPr>
              <a:t>研究对象全体元素组成的集合</a:t>
            </a:r>
          </a:p>
          <a:p>
            <a:pPr eaLnBrk="1" hangingPunct="1">
              <a:spcBef>
                <a:spcPct val="25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    所研究的对象的某个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(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或某些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)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数量指标的全体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它是一个随机变量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(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或多维随机变量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).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记为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Math4" pitchFamily="2" charset="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Math4" pitchFamily="2" charset="2"/>
              </a:rPr>
              <a:t> 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. 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614363" y="4652963"/>
            <a:ext cx="85296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ea typeface="楷体_GB2312" pitchFamily="49" charset="-122"/>
                <a:sym typeface="Math4" pitchFamily="2" charset="2"/>
              </a:rPr>
              <a:t>       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Math4" pitchFamily="2" charset="2"/>
              </a:rPr>
              <a:t>X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 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的分布函数和数字特征称为总体的分布函数和数字特征.</a:t>
            </a:r>
            <a:endParaRPr kumimoji="1" lang="en-US" altLang="zh-CN" sz="3600">
              <a:latin typeface="楷体_GB2312" pitchFamily="49" charset="-122"/>
              <a:ea typeface="楷体_GB2312" pitchFamily="49" charset="-122"/>
              <a:sym typeface="Math4" pitchFamily="2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536" y="1196975"/>
            <a:ext cx="3987800" cy="641350"/>
            <a:chOff x="576" y="144"/>
            <a:chExt cx="2496" cy="404"/>
          </a:xfrm>
        </p:grpSpPr>
        <p:sp>
          <p:nvSpPr>
            <p:cNvPr id="11271" name="Text Box 5"/>
            <p:cNvSpPr txBox="1">
              <a:spLocks noChangeArrowheads="1"/>
            </p:cNvSpPr>
            <p:nvPr/>
          </p:nvSpPr>
          <p:spPr bwMode="auto">
            <a:xfrm>
              <a:off x="1140" y="144"/>
              <a:ext cx="1932" cy="40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总体和样本</a:t>
              </a:r>
            </a:p>
          </p:txBody>
        </p:sp>
        <p:sp>
          <p:nvSpPr>
            <p:cNvPr id="11272" name="Oval 6"/>
            <p:cNvSpPr>
              <a:spLocks noChangeArrowheads="1"/>
            </p:cNvSpPr>
            <p:nvPr/>
          </p:nvSpPr>
          <p:spPr bwMode="auto">
            <a:xfrm>
              <a:off x="576" y="288"/>
              <a:ext cx="288" cy="144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3200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§ 5.2  </a:t>
            </a:r>
            <a:r>
              <a:rPr lang="zh-CN" altLang="en-US" dirty="0"/>
              <a:t>总体与</a:t>
            </a:r>
            <a:r>
              <a:rPr lang="zh-CN" altLang="en-US" dirty="0" smtClean="0"/>
              <a:t>样本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79512" y="2276872"/>
            <a:ext cx="807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3200" b="1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样本</a:t>
            </a:r>
            <a:r>
              <a:rPr kumimoji="1" lang="en-US" altLang="zh-CN" sz="3200" b="1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sample</a:t>
            </a:r>
            <a:r>
              <a:rPr kumimoji="1" lang="zh-CN" altLang="en-US" sz="3200" b="1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itchFamily="18" charset="0"/>
                <a:ea typeface="Arial Unicode MS" pitchFamily="34" charset="-122"/>
                <a:cs typeface="Times New Roman" panose="02020603050405020304" pitchFamily="18" charset="0"/>
                <a:sym typeface="Math4" pitchFamily="2" charset="2"/>
              </a:rPr>
              <a:t>—— </a:t>
            </a:r>
            <a:r>
              <a:rPr kumimoji="1" lang="zh-CN" altLang="en-US" sz="32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Math4" pitchFamily="2" charset="2"/>
              </a:rPr>
              <a:t>从总体中抽取的部分个体</a:t>
            </a:r>
            <a:r>
              <a:rPr kumimoji="1" lang="zh-CN" altLang="zh-CN" sz="32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Math4" pitchFamily="2" charset="2"/>
              </a:rPr>
              <a:t>.</a:t>
            </a:r>
            <a:endParaRPr kumimoji="1" lang="en-US" altLang="zh-CN" sz="32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  <a:sym typeface="Math4" pitchFamily="2" charset="2"/>
            </a:endParaRPr>
          </a:p>
        </p:txBody>
      </p:sp>
      <p:sp>
        <p:nvSpPr>
          <p:cNvPr id="12303" name="Text Box 4"/>
          <p:cNvSpPr txBox="1">
            <a:spLocks noChangeArrowheads="1"/>
          </p:cNvSpPr>
          <p:nvPr/>
        </p:nvSpPr>
        <p:spPr bwMode="auto">
          <a:xfrm>
            <a:off x="502989" y="3429000"/>
            <a:ext cx="82454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称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总体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的一个容量为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的样本观测值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或称样本的一个实现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302" name="Text Box 8"/>
          <p:cNvSpPr txBox="1">
            <a:spLocks noChangeArrowheads="1"/>
          </p:cNvSpPr>
          <p:nvPr/>
        </p:nvSpPr>
        <p:spPr bwMode="auto">
          <a:xfrm>
            <a:off x="467544" y="2924944"/>
            <a:ext cx="7712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为样本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容量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ath4" pitchFamily="2" charset="2"/>
            </a:endParaRP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179388" y="5013176"/>
            <a:ext cx="7577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样本空间 </a:t>
            </a:r>
            <a:r>
              <a:rPr kumimoji="1" lang="en-US" altLang="zh-CN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ath4" pitchFamily="2" charset="2"/>
              </a:rPr>
              <a:t>—— </a:t>
            </a:r>
            <a:r>
              <a:rPr kumimoji="1" lang="zh-CN" altLang="en-US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样本所有可能取值的集合</a:t>
            </a:r>
            <a:r>
              <a:rPr kumimoji="1" lang="zh-CN" altLang="zh-CN" sz="32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ath4" pitchFamily="2" charset="2"/>
              </a:rPr>
              <a:t>.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79512" y="116632"/>
            <a:ext cx="749498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个体 </a:t>
            </a:r>
            <a:r>
              <a:rPr kumimoji="1" lang="en-US" altLang="zh-CN" sz="3200" dirty="0">
                <a:latin typeface="Times New Roman" pitchFamily="18" charset="0"/>
                <a:ea typeface="Arial Unicode MS" pitchFamily="34" charset="-122"/>
                <a:cs typeface="Times New Roman" panose="02020603050405020304" pitchFamily="18" charset="0"/>
              </a:rPr>
              <a:t>——</a:t>
            </a:r>
            <a:r>
              <a:rPr kumimoji="1" lang="en-US" altLang="zh-CN" sz="32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Math4" pitchFamily="2" charset="2"/>
              </a:rPr>
              <a:t>组成总体的每一个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Math4" pitchFamily="2" charset="2"/>
              </a:rPr>
              <a:t>元素</a:t>
            </a:r>
            <a:endParaRPr kumimoji="1" lang="en-US" altLang="zh-CN" sz="3200" dirty="0" smtClean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  <a:sym typeface="Math4" pitchFamily="2" charset="2"/>
            </a:endParaRPr>
          </a:p>
          <a:p>
            <a:pPr eaLnBrk="1" hangingPunct="1"/>
            <a:endParaRPr kumimoji="1" lang="zh-CN" altLang="en-US" sz="3200" dirty="0" smtClean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  <a:sym typeface="Math4" pitchFamily="2" charset="2"/>
            </a:endParaRPr>
          </a:p>
          <a:p>
            <a:pPr eaLnBrk="1" hangingPunct="1"/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    </a:t>
            </a:r>
            <a:endParaRPr kumimoji="1" lang="en-US" altLang="zh-CN" sz="3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ath4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700808"/>
            <a:ext cx="86106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例如：一个个体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指一个人，每个人有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维特征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身高、体重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850" y="4437112"/>
            <a:ext cx="8567738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例如：从全体人中抽取了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个人，及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个人对应的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身高、体重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963" y="5733256"/>
            <a:ext cx="8567737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例如：所有人，所有的特征可能的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取值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388" y="692696"/>
            <a:ext cx="7955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即总体的每个数量指标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可看作随机变量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的某个取值.用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X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表示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.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  <p:bldP spid="12303" grpId="0"/>
      <p:bldP spid="12302" grpId="0"/>
      <p:bldP spid="159753" grpId="0"/>
      <p:bldP spid="5" grpId="0" animBg="1"/>
      <p:bldP spid="15" grpId="0" animBg="1"/>
      <p:bldP spid="16" grpId="0" animBg="1"/>
      <p:bldP spid="6" grpId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1761</Words>
  <Application>Microsoft Office PowerPoint</Application>
  <PresentationFormat>全屏显示(4:3)</PresentationFormat>
  <Paragraphs>239</Paragraphs>
  <Slides>50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7" baseType="lpstr">
      <vt:lpstr>Arial Unicode MS</vt:lpstr>
      <vt:lpstr>Math4</vt:lpstr>
      <vt:lpstr>黑体</vt:lpstr>
      <vt:lpstr>华文新魏</vt:lpstr>
      <vt:lpstr>楷体</vt:lpstr>
      <vt:lpstr>楷体_GB2312</vt:lpstr>
      <vt:lpstr>宋体</vt:lpstr>
      <vt:lpstr>Arial</vt:lpstr>
      <vt:lpstr>Calibri</vt:lpstr>
      <vt:lpstr>Impact</vt:lpstr>
      <vt:lpstr>Symbol</vt:lpstr>
      <vt:lpstr>Tahoma</vt:lpstr>
      <vt:lpstr>Times New Roman</vt:lpstr>
      <vt:lpstr>ps</vt:lpstr>
      <vt:lpstr>Equation</vt:lpstr>
      <vt:lpstr>公式</vt:lpstr>
      <vt:lpstr>Microsoft 公式 3.0</vt:lpstr>
      <vt:lpstr>PowerPoint 演示文稿</vt:lpstr>
      <vt:lpstr>Statistical inference</vt:lpstr>
      <vt:lpstr>§5.1数理统计学</vt:lpstr>
      <vt:lpstr>PowerPoint 演示文稿</vt:lpstr>
      <vt:lpstr>PowerPoint 演示文稿</vt:lpstr>
      <vt:lpstr>PowerPoint 演示文稿</vt:lpstr>
      <vt:lpstr>PowerPoint 演示文稿</vt:lpstr>
      <vt:lpstr> § 5.2  总体与样本</vt:lpstr>
      <vt:lpstr>PowerPoint 演示文稿</vt:lpstr>
      <vt:lpstr>PowerPoint 演示文稿</vt:lpstr>
      <vt:lpstr>PowerPoint 演示文稿</vt:lpstr>
      <vt:lpstr>§5.3 统计量与抽样分布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于是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5.3.1设X1, X2, X3, X4是来自正态总体N(0,9)的样本，Y=a(X1-X2)2+b(3X3+4X4)2,问当a,b各为多少时，统计量Y服从χ2(2)分布？</vt:lpstr>
      <vt:lpstr>5.3.2设随机变量X和Y相互独立且都服从正态分布N(0,9)，而X1,X2,...X9和Y1,Y2,...Y9分别是来自总体X和Y的简单随机样本，则统计量U服从什么分布？</vt:lpstr>
      <vt:lpstr>5.3.3设总体X~N(0,22)，X1,X2,...,X15是来自总体X的样本，则统计量  服从什么分布？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302</cp:revision>
  <cp:lastPrinted>1601-01-01T00:00:00Z</cp:lastPrinted>
  <dcterms:created xsi:type="dcterms:W3CDTF">2006-12-31T12:51:38Z</dcterms:created>
  <dcterms:modified xsi:type="dcterms:W3CDTF">2019-10-30T07:20:27Z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