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57" r:id="rId6"/>
    <p:sldId id="258" r:id="rId7"/>
    <p:sldId id="288" r:id="rId8"/>
    <p:sldId id="259" r:id="rId9"/>
    <p:sldId id="277" r:id="rId10"/>
    <p:sldId id="296" r:id="rId11"/>
    <p:sldId id="260" r:id="rId12"/>
    <p:sldId id="276" r:id="rId13"/>
    <p:sldId id="261" r:id="rId14"/>
    <p:sldId id="264" r:id="rId15"/>
    <p:sldId id="295" r:id="rId16"/>
    <p:sldId id="265" r:id="rId17"/>
    <p:sldId id="266" r:id="rId18"/>
    <p:sldId id="267" r:id="rId19"/>
    <p:sldId id="268" r:id="rId20"/>
    <p:sldId id="270" r:id="rId21"/>
    <p:sldId id="271" r:id="rId22"/>
    <p:sldId id="279" r:id="rId23"/>
    <p:sldId id="281" r:id="rId24"/>
    <p:sldId id="269" r:id="rId25"/>
    <p:sldId id="262" r:id="rId26"/>
    <p:sldId id="272" r:id="rId27"/>
    <p:sldId id="283" r:id="rId28"/>
    <p:sldId id="293" r:id="rId29"/>
    <p:sldId id="282" r:id="rId30"/>
    <p:sldId id="284" r:id="rId31"/>
    <p:sldId id="289" r:id="rId32"/>
    <p:sldId id="285" r:id="rId33"/>
    <p:sldId id="287" r:id="rId34"/>
    <p:sldId id="290" r:id="rId35"/>
    <p:sldId id="291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33"/>
    <a:srgbClr val="00FF99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50" autoAdjust="0"/>
  </p:normalViewPr>
  <p:slideViewPr>
    <p:cSldViewPr>
      <p:cViewPr varScale="1">
        <p:scale>
          <a:sx n="57" d="100"/>
          <a:sy n="57" d="100"/>
        </p:scale>
        <p:origin x="1544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9T01:46:01"/>
    </inkml:context>
    <inkml:brush xml:id="br0">
      <inkml:brushProperty name="width" value="0.017666894942522" units="cm"/>
      <inkml:brushProperty name="height" value="0.017666894942522" units="cm"/>
      <inkml:brushProperty name="color" value="#000000"/>
      <inkml:brushProperty name="ignorePressure" value="0"/>
    </inkml:brush>
  </inkml:definitions>
  <inkml:trace contextRef="#ctx0" brushRef="#br0">37293.000000 10053.000000 830,'-58.000000'-18.000000'1,"5.000000"6.000000"5 ,4.000000 4.000000 3,6.000000 5.000000 3,4.000000 9.000000 2,2.000000 9.000000 0,3.000000 10.000000 1,2.000000 11.000000-1,3.000000 4.000000 0,3.000000 1.000000-4,1.000000-1.000000-3,4.000000 1.000000-3,3.000000-3.000000-2,6.000000-5.000000-2,4.000000-5.000000-2,6.000000-6.000000-2,4.000000-3.000000-1,6.000000-2.000000-2,4.000000-3.000000-3,6.000000-3.000000-1,6.000000-7.000000-2,8.000000-13.000000-2,7.000000-12.000000-3,8.000000-14.000000-2,1.000000-8.000000 1,-5.000000-5.000000 1,-5.000000-5.000000 2,-5.000000-5.000000 2,-4.000000-1.000000 2,-2.000000 6.000000 3,-3.000000 5.000000 2,-3.000000 5.000000 1,-3.000000 5.000000 3,-5.000000 5.000000 0,-5.000000 5.000000 2,-6.000000 5.000000 1,-6.000000 6.000000 3,-7.000000 4.000000 6,-8.000000 5.000000 5,-8.000000 6.000000 7,-6.000000 8.000000 1,-5.000000 13.000000-3,-5.000000 13.000000-2,-5.000000 12.000000-4,1.000000 8.000000-2,8.000000 3.000000-2,7.000000 2.000000-1,8.000000 2.000000-1,6.000000-1.000000-1,6.000000-4.000000-3,4.000000-6.000000-1,6.000000-5.000000-2,5.000000-6.000000-2,9.000000-8.000000-3,7.000000-8.000000-3,7.000000-7.000000-2,8.000000-9.000000-3,3.000000-10.000000-2,6.000000-10.000000-2,6.000000-10.000000-1,0.000000-11.000000 0,-2.000000-9.000000 3,-3.000000-11.000000 3,-2.000000-10.000000 3,-5.000000 0.000000 1,-8.000000 10.000000 1,-8.000000 11.000000 0,-7.000000 9.000000 0,-5.000000 8.000000 1,-3.000000 6.000000 3,-2.000000 4.000000 2,-2.000000 5.000000 3,-4.000000 2.000000 2,-2.000000-3.000000-1,-2.000000-3.000000 1,-3.000000-2.000000 0,-7.000000 2.000000 3,-13.000000 4.000000 7,-13.000000 5.000000 5,-13.000000 6.000000 7,-4.000000 8.000000 1,2.000000 13.000000-3,2.000000 13.000000-3,3.000000 12.000000-4,4.000000 8.000000-2,5.000000 3.000000-3,5.000000 2.000000-3,5.000000 2.000000-2,7.000000-1.000000-1,7.000000-4.000000-2,7.000000-6.000000 1,9.000000-5.000000-2,6.000000-5.000000-1,9.000000-5.000000-3,7.000000-5.000000-3,7.000000-6.000000-3,7.000000-6.000000-1,5.000000-11.000000-2,5.000000-10.000000-2,5.000000-11.000000-1,-1.000000-4.000000 0,-7.000000 0.000000 2,-9.000000 0.000000 1,-7.000000-1.000000 1,-1.000000-1.000000 1,5.000000-6.000000-1,5.000000-5.000000 0,5.000000-5.000000 0,-1.000000 1.000000 0,-8.000000 8.000000 1,-8.000000 7.000000 2,-7.000000 8.000000 3,-4.000000 2.000000-1,1.000000-6.000000 0,-1.000000-5.000000 0,0.000000-5.000000-2,0.000000 0.000000 2,0.000000 6.000000 3,1.000000 4.000000 4,-2.000000 5.000000 2,-2.000000 3.000000 2,-9.000000 0.000000 3,-6.000000 0.000000 2,-9.000000 0.000000 2,-5.000000 5.000000 1,-6.000000 10.000000 2,-5.000000 10.000000 0,-6.000000 10.000000 1,-2.000000 8.000000 0,-4.000000 5.000000 0,-2.000000 5.000000-1,-2.000000 5.000000-1,2.000000 2.000000-3,8.000000-3.000000-2,7.000000-3.000000-3,8.000000-2.000000-4,6.000000-4.000000-2,6.000000-5.000000-5,4.000000-5.000000-3,6.000000-6.000000-3,7.000000-6.000000-3,10.000000-11.000000-2,10.000000-10.000000-1,11.000000-11.000000-2,4.000000-10.000000-1,1.000000-13.000000 1,-1.000000-13.000000 0,1.000000-13.000000 1,-3.000000-2.000000 1,-5.000000 7.000000 1,-5.000000 8.000000 1,-6.000000 8.000000 1,-3.000000 5.000000 1,-2.000000 2.000000 2,-3.000000 3.000000 2,-3.000000 2.000000 2,-4.000000 6.000000 1,-8.000000 7.000000 2,-8.000000 7.000000 3,-8.000000 8.000000 1,-2.000000 7.000000-3,3.000000 4.000000-8,2.000000 6.000000-8,2.000000 5.000000-8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9T01:46:02"/>
    </inkml:context>
    <inkml:brush xml:id="br0">
      <inkml:brushProperty name="width" value="0.0179586093872786" units="cm"/>
      <inkml:brushProperty name="height" value="0.0179586093872786" units="cm"/>
      <inkml:brushProperty name="color" value="#000000"/>
      <inkml:brushProperty name="ignorePressure" value="0"/>
    </inkml:brush>
  </inkml:definitions>
  <inkml:trace contextRef="#ctx0" brushRef="#br0">40212.000000 10134.000000 816,'-110.000000'0.000000'2,"22.000000"0.000000"4 ,24.000000 0.000000 4,22.000000 0.000000 4,17.000000 3.000000 1,14.000000 4.000000-1,12.000000 6.000000-2,13.000000 5.000000-2,11.000000-1.000000-4,6.000000-4.000000-6,9.000000-5.000000-6,6.000000-6.000000-6,5.000000-3.000000-2,0.000000-3.000000 3,-1.000000-2.000000 3,1.000000-3.000000 2,0.000000-5.000000-1,-1.000000-8.000000-5,1.000000-7.000000-5,0.000000-7.000000-5,-6.000000-4.000000 0,-9.000000 4.000000 4,-11.000000 1.000000 5,-10.000000 4.000000 5,-6.000000 2.000000 2,-2.000000 2.000000 3,-4.000000 3.000000 0,-1.000000 2.000000 3,-4.000000 3.000000 0,-1.000000 3.000000 3,-4.000000 2.000000 2,-2.000000 3.000000 1,-7.000000 2.000000 3,-13.000000 2.000000 2,-13.000000 4.000000 3,-13.000000 1.000000 2,-5.000000 6.000000 1,-1.000000 7.000000-1,0.000000 8.000000-1,0.000000 8.000000-1,0.000000 6.000000-1,1.000000 5.000000 0,-1.000000 5.000000-2,0.000000 5.000000-1,7.000000 3.000000-1,12.000000 0.000000-2,12.000000-1.000000-1,14.000000 1.000000-3,8.000000-4.000000-1,6.000000-8.000000-2,4.000000-7.000000-2,6.000000-8.000000-3,8.000000-9.000000-3,14.000000-10.000000-2,11.000000-10.000000-2,14.000000-10.000000-3,6.000000-11.000000-1,0.000000-9.000000 1,-1.000000-11.000000 1,1.000000-9.000000 0,-4.000000-2.000000 1,-7.000000 7.000000 2,-9.000000 8.000000 0,-6.000000 8.000000 2,-9.000000 4.000000 1,-7.000000-1.000000 2,-7.000000 1.000000 2,-9.000000 0.000000 1,-9.000000 3.000000 5,-13.000000 8.000000 10,-13.000000 8.000000 9,-12.000000 7.000000 9,-7.000000 10.000000 3,1.000000 13.000000-4,-1.000000 13.000000-3,0.000000 12.000000-3,3.000000 6.000000-3,5.000000-4.000000-4,5.000000-1.000000-3,5.000000-3.000000-4,7.000000-3.000000-2,7.000000-2.000000 0,7.000000-3.000000-2,8.000000-3.000000-1,9.000000-4.000000-2,11.000000-8.000000-6,9.000000-8.000000-3,10.000000-7.000000-6,11.000000-10.000000-2,10.000000-13.000000-1,10.000000-13.000000-1,10.000000-12.000000-2,1.000000-7.000000 1,-7.000000 1.000000 2,-8.000000-1.000000 1,-8.000000 0.000000 1,-7.000000 4.000000 2,-8.000000 8.000000-2,-7.000000 7.000000-1,-8.000000 8.000000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9T01:46:03"/>
    </inkml:context>
    <inkml:brush xml:id="br0">
      <inkml:brushProperty name="width" value="0.0199221055954695" units="cm"/>
      <inkml:brushProperty name="height" value="0.0199221055954695" units="cm"/>
      <inkml:brushProperty name="color" value="#000000"/>
      <inkml:brushProperty name="ignorePressure" value="0"/>
    </inkml:brush>
  </inkml:definitions>
  <inkml:trace contextRef="#ctx0" brushRef="#br0">44022.000000 10134.000000 736,'-76.000000'0.000000'2,"11.000000"0.000000"3 ,9.000000 0.000000 5,10.000000 0.000000 3,11.000000 3.000000 1,9.000000 4.000000 0,11.000000 6.000000-2,10.000000 5.000000 0,5.000000 2.000000-2,0.000000 0.000000 0,0.000000 0.000000-1,0.000000 1.000000-1,7.000000-4.000000-2,12.000000-4.000000-3,12.000000-5.000000-4,13.000000-6.000000-2,3.000000-2.000000-2,-8.000000 0.000000-1,-7.000000 0.000000 1,-8.000000 0.000000 0,0.000000-5.000000-1,8.000000-10.000000-3,7.000000-10.000000-2,8.000000-11.000000-2,1.000000-4.000000 0,-5.000000-1.000000-1,-5.000000 1.000000 1,-5.000000-1.000000 1,-6.000000 2.000000 2,-8.000000 2.000000 4,-8.000000 3.000000 3,-7.000000 2.000000 3,-9.000000 4.000000 3,-10.000000 5.000000 0,-11.000000 6.000000 1,-9.000000 4.000000-1,-9.000000 8.000000 3,-8.000000 10.000000 1,-8.000000 10.000000 2,-7.000000 11.000000 3,-1.000000 5.000000 0,4.000000 3.000000 1,6.000000 3.000000 1,5.000000 2.000000-1,9.000000-1.000000 0,12.000000-5.000000-5,13.000000-5.000000-3,13.000000-5.000000-3,4.000000 1.000000-2,-2.000000 8.000000 0,-2.000000 7.000000 0,-3.000000 8.000000 0,4.000000 0.000000-1,10.000000-8.000000 0,10.000000-7.000000-1,11.000000-8.000000-1,3.000000-6.000000-1,-3.000000-6.000000 0,-1.000000-4.000000-1,-4.000000-6.000000 0,8.000000-4.000000-2,18.000000-6.000000 0,18.000000-4.000000-2,17.000000-6.000000-1,5.000000-7.000000-2,-7.000000-11.000000-1,-8.000000-10.000000-2,-7.000000-9.000000-3,-9.000000-5.000000 2,-10.000000 3.000000 2,-11.000000 3.000000 3,-10.000000 2.000000 3,-11.000000 6.000000 4,-13.000000 11.000000 4,-12.000000 9.000000 5,-13.000000 11.000000 4,-11.000000 8.000000 4,-11.000000 4.000000 3,-10.000000 6.000000 4,-10.000000 4.000000 2,-4.000000 8.000000 2,-2.000000 11.000000 1,2.000000 9.000000 0,-1.000000 11.000000 1,3.000000 3.000000-1,9.000000-2.000000-3,7.000000-3.000000-3,8.000000-2.000000-2,8.000000-3.000000-3,11.000000-2.000000-3,10.000000-3.000000-2,10.000000-2.000000-2,12.000000-5.000000-4,16.000000-8.000000-5,15.000000-8.000000-6,15.000000-7.000000-6,4.000000-4.000000-3,-8.000000 0.000000 2,-7.000000 0.000000 2,-7.000000 0.000000 0,0.000000-4.000000 1,11.000000-7.000000-1,9.000000-8.000000 0,11.000000-8.000000 0,-1.000000-1.000000 0,-13.000000 5.000000-1,-13.000000 6.000000 1,-12.000000 4.000000 0,-3.000000 0.000000-2,7.000000-4.000000-3,9.000000-6.000000-4,7.000000-5.000000-3,-1.000000 1.000000-1,-6.000000 8.000000 2,-9.000000 8.000000 1,-7.000000 7.000000 3,-5.000000 3.000000 1,-2.000000-3.000000 4,-3.000000-2.000000 2,-3.000000-3.000000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9T01:46:04"/>
    </inkml:context>
    <inkml:brush xml:id="br0">
      <inkml:brushProperty name="width" value="0.0190300736576319" units="cm"/>
      <inkml:brushProperty name="height" value="0.0190300736576319" units="cm"/>
      <inkml:brushProperty name="color" value="#000000"/>
      <inkml:brushProperty name="ignorePressure" value="0"/>
    </inkml:brush>
  </inkml:definitions>
  <inkml:trace contextRef="#ctx0" brushRef="#br0">47184.000000 10134.000000 770,'-57.000000'0.000000'-3,"8.000000"0.000000"-6 ,7.000000 0.000000-7,8.000000 0.000000-5,6.000000 0.000000 0,5.000000 0.000000 8,5.000000 0.000000 8,6.000000 0.000000 9,2.000000 1.000000 5,0.000000 3.000000 3,0.000000 3.000000 4,-1.000000 1.000000 3,0.000000 4.000000 2,-3.000000 2.000000 0,-2.000000 2.000000 1,-4.000000 3.000000-1,3.000000 4.000000-2,4.000000 5.000000-3,6.000000 5.000000-4,4.000000 5.000000-4,8.000000-1.000000-2,10.000000-8.000000-3,11.000000-8.000000-2,9.000000-7.000000-3,9.000000-6.000000-1,8.000000-6.000000-3,8.000000-4.000000-2,7.000000-6.000000-1,3.000000-7.000000-3,-3.000000-10.000000-3,-2.000000-11.000000-1,-3.000000-9.000000-3,-6.000000-6.000000-1,-6.000000 0.000000 1,-8.000000 1.000000 2,-8.000000-1.000000 1,-7.000000 1.000000 2,-8.000000 4.000000 4,-8.000000 1.000000 2,-7.000000 3.000000 4,-8.000000 6.000000 3,-7.000000 7.000000 1,-8.000000 7.000000 3,-8.000000 8.000000 1,-2.000000 5.000000 2,2.000000 3.000000 1,3.000000 2.000000 2,3.000000 3.000000 0,-5.000000 3.000000 2,-9.000000 6.000000 0,-11.000000 5.000000 1,-9.000000 4.000000 1,-1.000000 2.000000-1,10.000000-2.000000 1,10.000000-3.000000 0,11.000000-3.000000-1,1.000000 7.000000 1,-7.000000 15.000000 3,-9.000000 15.000000 3,-7.000000 15.000000 1,0.000000 4.000000 1,8.000000-7.000000-2,8.000000-8.000000-2,6.000000-8.000000-2,14.000000-6.000000-5,17.000000-5.000000-7,19.000000-5.000000-7,16.000000-5.000000-6,16.000000-8.000000-5,13.000000-10.000000 0,12.000000-10.000000 0,13.000000-10.000000 0,2.000000-10.000000-1,-11.000000-11.000000-2,-10.000000-10.000000-3,-10.000000-9.000000-1,-10.000000-2.000000 0,-11.000000 7.000000 2,-9.000000 8.000000 1,-11.000000 8.000000 2,-13.000000 6.000000 4,-14.000000 6.000000 6,-16.000000 4.000000 7,-15.000000 5.000000 6,-11.000000 8.000000 6,-8.000000 10.000000 6,-7.000000 10.000000 6,-9.000000 11.000000 6,0.000000 5.000000 1,5.000000 4.000000-4,4.000000 1.000000-3,6.000000 4.000000-4,8.000000-2.000000-2,9.000000-5.000000 0,11.000000-6.000000-2,9.000000-4.000000 0,19.000000-8.000000-8,25.000000-9.000000-16,25.000000-12.000000-14,26.000000-9.000000-15,10.000000-10.000000-7,-1.000000-11.000000 3,-3.000000-9.000000 1,-3.000000-11.000000 3,-7.000000 0.000000 2,-13.000000 11.000000 3,-13.000000 9.000000 4,-12.000000 11.000000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699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57702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3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B50E599-4F58-4247-80F9-4C68A702DB4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5359127-9744-47F0-97BD-84502A18B9A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周四晚上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14:cpLocks xmlns:a14="http://schemas.microsoft.com/office/drawing/2010/main"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645EDF-7C3C-4D13-9521-9741E4183A84}" type="slidenum">
              <a:rPr lang="en-US" altLang="zh-CN" smtClean="0">
                <a:ea typeface="黑体" pitchFamily="2" charset="-122"/>
              </a:rPr>
            </a:fld>
            <a:endParaRPr lang="en-US" altLang="zh-CN">
              <a:ea typeface="黑体" pitchFamily="2" charset="-122"/>
            </a:endParaRPr>
          </a:p>
        </p:txBody>
      </p:sp>
      <p:sp>
        <p:nvSpPr>
          <p:cNvPr id="46083" name="Rectangle 1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46084" name="Rectangle 2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14:cpLocks xmlns:a14="http://schemas.microsoft.com/office/drawing/2010/main"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defTabSz="-635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894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D6D7CC-8E45-45EE-B54E-2F14645BB974}" type="slidenum">
              <a:rPr lang="en-US" altLang="zh-CN" smtClean="0">
                <a:ea typeface="黑体" pitchFamily="2" charset="-122"/>
              </a:rPr>
            </a:fld>
            <a:endParaRPr lang="en-US" altLang="zh-CN">
              <a:ea typeface="黑体" pitchFamily="2" charset="-122"/>
            </a:endParaRPr>
          </a:p>
        </p:txBody>
      </p:sp>
      <p:sp>
        <p:nvSpPr>
          <p:cNvPr id="48131" name="Rectangle 1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48132" name="Rectangle 2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altLang="zh-CN">
                <a:latin typeface="Times New Roman" pitchFamily="18" charset="0"/>
              </a:rPr>
              <a:t>|V|=|Chinese,Beijing,Shanghai,Macao, Tokyo, Japan|</a:t>
            </a:r>
            <a:endParaRPr lang="de-DE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没有就是所有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1/3 * 1/5 + 1/3 * 2/5 + 1/3 * 1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没有就是所有 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A1</a:t>
            </a:r>
            <a:r>
              <a:rPr lang="zh-CN" altLang="en-US"/>
              <a:t>中的事件是互斥</a:t>
            </a:r>
            <a:endParaRPr lang="zh-CN" altLang="en-US"/>
          </a:p>
        </p:txBody>
      </p:sp>
      <p:sp>
        <p:nvSpPr>
          <p:cNvPr id="31748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7C7206F-9892-49CB-876A-7AB45C9E76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事情</a:t>
            </a:r>
            <a:r>
              <a:rPr lang="en-US" altLang="zh-CN" dirty="0"/>
              <a:t>B</a:t>
            </a:r>
            <a:r>
              <a:rPr lang="zh-CN" altLang="en-US" dirty="0"/>
              <a:t>已经发生</a:t>
            </a:r>
            <a:r>
              <a:rPr lang="en-US" altLang="zh-CN" dirty="0"/>
              <a:t>,</a:t>
            </a:r>
            <a:r>
              <a:rPr lang="zh-CN" altLang="en-US" dirty="0"/>
              <a:t>要求这件事情发生的原因是由某个因素</a:t>
            </a:r>
            <a:r>
              <a:rPr lang="en-US" altLang="zh-CN" dirty="0"/>
              <a:t>Ai</a:t>
            </a:r>
            <a:r>
              <a:rPr lang="zh-CN" altLang="en-US" dirty="0"/>
              <a:t>引起的可能性的大小</a:t>
            </a:r>
            <a:r>
              <a:rPr lang="en-US" altLang="zh-CN" dirty="0"/>
              <a:t>,</a:t>
            </a:r>
            <a:r>
              <a:rPr lang="zh-CN" altLang="en-US" dirty="0"/>
              <a:t>是后验概率</a:t>
            </a:r>
            <a:r>
              <a:rPr lang="en-US" altLang="zh-CN" dirty="0"/>
              <a:t>P(</a:t>
            </a:r>
            <a:r>
              <a:rPr lang="en-US" altLang="zh-CN" dirty="0" err="1"/>
              <a:t>Ai|B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en-US" altLang="zh-CN" dirty="0"/>
              <a:t>P(Ai)</a:t>
            </a:r>
            <a:r>
              <a:rPr lang="zh-CN" altLang="en-US" dirty="0"/>
              <a:t>是先验概率，之所以称为</a:t>
            </a:r>
            <a:r>
              <a:rPr lang="en-US" altLang="zh-CN" dirty="0"/>
              <a:t>"</a:t>
            </a:r>
            <a:r>
              <a:rPr lang="zh-CN" altLang="en-US" dirty="0"/>
              <a:t>先验</a:t>
            </a:r>
            <a:r>
              <a:rPr lang="en-US" altLang="zh-CN" dirty="0"/>
              <a:t>"</a:t>
            </a:r>
            <a:r>
              <a:rPr lang="zh-CN" altLang="en-US" dirty="0"/>
              <a:t>是因为它不考虑任何</a:t>
            </a:r>
            <a:r>
              <a:rPr lang="en-US" altLang="zh-CN" dirty="0"/>
              <a:t>B</a:t>
            </a:r>
            <a:r>
              <a:rPr lang="zh-CN" altLang="en-US" dirty="0"/>
              <a:t>方面的因素。</a:t>
            </a:r>
            <a:endParaRPr lang="en-US" altLang="zh-CN" dirty="0"/>
          </a:p>
          <a:p>
            <a:r>
              <a:rPr lang="en-US" altLang="zh-CN" dirty="0"/>
              <a:t>P(</a:t>
            </a:r>
            <a:r>
              <a:rPr lang="en-US" altLang="zh-CN" dirty="0" err="1"/>
              <a:t>B|Ai</a:t>
            </a:r>
            <a:r>
              <a:rPr lang="en-US" altLang="zh-CN" dirty="0"/>
              <a:t>)</a:t>
            </a:r>
            <a:r>
              <a:rPr lang="zh-CN" altLang="en-US" dirty="0"/>
              <a:t>是已知</a:t>
            </a:r>
            <a:r>
              <a:rPr lang="en-US" altLang="zh-CN" dirty="0"/>
              <a:t>A</a:t>
            </a:r>
            <a:r>
              <a:rPr lang="zh-CN" altLang="en-US" dirty="0"/>
              <a:t>发生后</a:t>
            </a:r>
            <a:r>
              <a:rPr lang="en-US" altLang="zh-CN" dirty="0"/>
              <a:t>B</a:t>
            </a:r>
            <a:r>
              <a:rPr lang="zh-CN" altLang="en-US" dirty="0"/>
              <a:t>的条件概率，也由于得自</a:t>
            </a:r>
            <a:r>
              <a:rPr lang="en-US" altLang="zh-CN" dirty="0"/>
              <a:t>A</a:t>
            </a:r>
            <a:r>
              <a:rPr lang="zh-CN" altLang="en-US" dirty="0"/>
              <a:t>的取值而被称作</a:t>
            </a:r>
            <a:r>
              <a:rPr lang="en-US" altLang="zh-CN" dirty="0"/>
              <a:t>B</a:t>
            </a:r>
            <a:r>
              <a:rPr lang="zh-CN" altLang="en-US" dirty="0"/>
              <a:t>的后验概率。</a:t>
            </a:r>
            <a:endParaRPr lang="zh-CN" altLang="en-US" dirty="0"/>
          </a:p>
          <a:p>
            <a:r>
              <a:rPr lang="en-US" altLang="zh-CN" dirty="0"/>
              <a:t>P(B)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的先验概率或边缘概率，也作标准化常量（</a:t>
            </a:r>
            <a:r>
              <a:rPr lang="en-US" altLang="zh-CN" dirty="0"/>
              <a:t>normalized constant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按这些术语，</a:t>
            </a:r>
            <a:r>
              <a:rPr lang="en-US" altLang="zh-CN" b="1" dirty="0"/>
              <a:t>Bayes</a:t>
            </a:r>
            <a:r>
              <a:rPr lang="zh-CN" altLang="en-US" b="1" dirty="0"/>
              <a:t>法则可表述为：</a:t>
            </a:r>
            <a:endParaRPr lang="zh-CN" altLang="en-US" dirty="0"/>
          </a:p>
          <a:p>
            <a:r>
              <a:rPr lang="zh-CN" altLang="en-US" dirty="0"/>
              <a:t>后验概率 </a:t>
            </a:r>
            <a:r>
              <a:rPr lang="en-US" altLang="zh-CN" dirty="0"/>
              <a:t>= (</a:t>
            </a:r>
            <a:r>
              <a:rPr lang="zh-CN" altLang="en-US" dirty="0"/>
              <a:t>相似度 * 先验概率</a:t>
            </a:r>
            <a:r>
              <a:rPr lang="en-US" altLang="zh-CN" dirty="0"/>
              <a:t>)/</a:t>
            </a:r>
            <a:r>
              <a:rPr lang="zh-CN" altLang="en-US" dirty="0"/>
              <a:t>标准化常量　　也就是说，后验概率与先验概率和相似度的乘积成正比。</a:t>
            </a:r>
            <a:endParaRPr lang="en-US" altLang="zh-CN" dirty="0"/>
          </a:p>
          <a:p>
            <a:r>
              <a:rPr lang="zh-CN" altLang="en-US" dirty="0"/>
              <a:t>另外，比例</a:t>
            </a:r>
            <a:r>
              <a:rPr lang="en-US" altLang="zh-CN" dirty="0"/>
              <a:t>P(B|A)/P(B)</a:t>
            </a:r>
            <a:r>
              <a:rPr lang="zh-CN" altLang="en-US" dirty="0"/>
              <a:t>也有时被称作标准相似度（</a:t>
            </a:r>
            <a:r>
              <a:rPr lang="en-US" altLang="zh-CN" dirty="0" err="1"/>
              <a:t>standardised</a:t>
            </a:r>
            <a:r>
              <a:rPr lang="en-US" altLang="zh-CN" dirty="0"/>
              <a:t> likelihood</a:t>
            </a:r>
            <a:r>
              <a:rPr lang="zh-CN" altLang="en-US" dirty="0"/>
              <a:t>），</a:t>
            </a:r>
            <a:r>
              <a:rPr lang="en-US" altLang="zh-CN" dirty="0"/>
              <a:t>Bayes</a:t>
            </a:r>
            <a:r>
              <a:rPr lang="zh-CN" altLang="en-US" dirty="0"/>
              <a:t>法则可表述为：后验概率 </a:t>
            </a:r>
            <a:r>
              <a:rPr lang="en-US" altLang="zh-CN" dirty="0"/>
              <a:t>= </a:t>
            </a:r>
            <a:r>
              <a:rPr lang="zh-CN" altLang="en-US" dirty="0"/>
              <a:t>标准相似度 * 先验概率</a:t>
            </a:r>
            <a:endParaRPr lang="zh-CN" altLang="en-US" dirty="0"/>
          </a:p>
        </p:txBody>
      </p:sp>
      <p:sp>
        <p:nvSpPr>
          <p:cNvPr id="32772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3CF0AD-2A5E-4BD3-8D42-79BB78CBB29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6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9E0E2BD-0F60-4100-BFF5-C6346902A06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A642-91CB-41CA-A447-09E2513B41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9F61-5E32-4640-B470-B632DCCA8A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文本分类      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5" name="标题 1"/>
          <p:cNvSpPr txBox="1"/>
          <p:nvPr userDrawn="1"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2pPr>
            <a:lvl3pPr marL="9144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3pPr>
            <a:lvl4pPr marL="13716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4pPr>
            <a:lvl5pPr marL="18288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9pPr>
          </a:lstStyle>
          <a:p>
            <a:pPr algn="r" defTabSz="914400" eaLnBrk="1" hangingPunct="1">
              <a:defRPr/>
            </a:pPr>
            <a:fld id="{69A826D1-C609-4E63-B95B-DF1E71EFDBA3}" type="slidenum">
              <a:rPr lang="zh-CN" altLang="en-US" sz="1200" smtClean="0">
                <a:solidFill>
                  <a:srgbClr val="FFFFFF"/>
                </a:solidFill>
                <a:latin typeface="Calibri" pitchFamily="34" charset="0"/>
              </a:rPr>
            </a:fld>
            <a:endParaRPr lang="zh-CN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78818" y="860425"/>
            <a:ext cx="8785670" cy="5691188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 defTabSz="448945">
              <a:defRPr/>
            </a:lvl1pPr>
          </a:lstStyle>
          <a:p>
            <a:pPr>
              <a:defRPr/>
            </a:pPr>
            <a:fld id="{4568B8A1-3ACC-4219-9587-E246147017B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 defTabSz="448945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 defTabSz="448945">
              <a:defRPr/>
            </a:lvl1pPr>
          </a:lstStyle>
          <a:p>
            <a:pPr>
              <a:defRPr/>
            </a:pPr>
            <a:fld id="{BEB2D689-882C-4D0C-8BF0-28372807AF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 userDrawn="1"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文本分类                               </a:t>
            </a:r>
            <a:r>
              <a:rPr lang="en-US" altLang="zh-CN" sz="1200" dirty="0">
                <a:solidFill>
                  <a:prstClr val="white"/>
                </a:solidFill>
              </a:rPr>
              <a:t>	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2pPr>
            <a:lvl3pPr marL="9144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3pPr>
            <a:lvl4pPr marL="13716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4pPr>
            <a:lvl5pPr marL="1828800" eaLnBrk="0" hangingPunct="0"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itchFamily="34" charset="0"/>
                <a:ea typeface="宋体" charset="-122"/>
              </a:defRPr>
            </a:lvl9pPr>
          </a:lstStyle>
          <a:p>
            <a:pPr algn="r" defTabSz="914400" eaLnBrk="1" hangingPunct="1">
              <a:defRPr/>
            </a:pPr>
            <a:fld id="{974A2573-99A5-4508-AA9C-9F3838FF365C}" type="slidenum">
              <a:rPr lang="zh-CN" altLang="en-US" sz="1200" smtClean="0">
                <a:solidFill>
                  <a:srgbClr val="FFFFFF"/>
                </a:solidFill>
                <a:latin typeface="Calibri" pitchFamily="34" charset="0"/>
              </a:rPr>
            </a:fld>
            <a:endParaRPr lang="zh-CN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23527" y="692696"/>
            <a:ext cx="8569647" cy="5544616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 defTabSz="448945">
              <a:defRPr/>
            </a:lvl1pPr>
          </a:lstStyle>
          <a:p>
            <a:pPr>
              <a:defRPr/>
            </a:pPr>
            <a:fld id="{076684BE-1B99-4FFC-AC01-7B88B3843879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 defTabSz="448945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 defTabSz="448945">
              <a:defRPr/>
            </a:lvl1pPr>
          </a:lstStyle>
          <a:p>
            <a:pPr>
              <a:defRPr/>
            </a:pPr>
            <a:fld id="{23F6A3E8-3C36-45C3-B1B8-4E14AD08DE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8B1B01A-46C3-4267-BB57-2C44A296E7B8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120AD-620D-456D-A4E2-8BB8D7FA2E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B11514C-87B0-4290-864C-7627A7F2996D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E7137-0807-4D92-A077-42AB710F40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F7BA-5AD1-4B90-9C83-C085EF5557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1051-BAA7-47F8-8A1D-A1B4F51642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523E-757E-4F8A-838D-CD38AB3A9C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D19920C-3968-406A-A642-00B7F32C164E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67A9-0C76-4CC1-B1C6-60919B0151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灯片编号占位符 5"/>
          <p:cNvSpPr txBox="1"/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B1EBC86-B98D-4ECF-95A6-79A43601AAF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113C3-D513-4021-95FC-C6DB8638BD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83EA1-46DB-4D66-8CF8-2DDCC5F929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9FDD06-1EE8-494E-A2B3-7BD784D628B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8080B4-9441-4B60-B42D-F150F834010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21.bin"/><Relationship Id="rId1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1.wmf"/><Relationship Id="rId13" Type="http://schemas.openxmlformats.org/officeDocument/2006/relationships/notesSlide" Target="../notesSlides/notesSlide10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.xml"/><Relationship Id="rId8" Type="http://schemas.openxmlformats.org/officeDocument/2006/relationships/customXml" Target="../ink/ink1.xml"/><Relationship Id="rId7" Type="http://schemas.openxmlformats.org/officeDocument/2006/relationships/image" Target="../media/image45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43.wmf"/><Relationship Id="rId2" Type="http://schemas.openxmlformats.org/officeDocument/2006/relationships/oleObject" Target="../embeddings/oleObject45.bin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8.xml"/><Relationship Id="rId11" Type="http://schemas.openxmlformats.org/officeDocument/2006/relationships/customXml" Target="../ink/ink4.xml"/><Relationship Id="rId10" Type="http://schemas.openxmlformats.org/officeDocument/2006/relationships/customXml" Target="../ink/ink3.xml"/><Relationship Id="rId1" Type="http://schemas.openxmlformats.org/officeDocument/2006/relationships/hyperlink" Target="http://zh.wikipedia.org/w/index.php?title=Conditional_independence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7.wmf"/><Relationship Id="rId15" Type="http://schemas.openxmlformats.org/officeDocument/2006/relationships/notesSlide" Target="../notesSlides/notesSlide13.xml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06286" y="908720"/>
            <a:ext cx="843528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(The Law of Total Probability)</a:t>
            </a:r>
            <a:r>
              <a:rPr kumimoji="1" lang="zh-CN" altLang="en-US" sz="3200" b="1" dirty="0">
                <a:latin typeface="Times New Roman" pitchFamily="18" charset="0"/>
              </a:rPr>
              <a:t>和贝叶斯公式</a:t>
            </a:r>
            <a:r>
              <a:rPr kumimoji="1" lang="en-US" altLang="zh-CN" sz="3200" b="1" dirty="0">
                <a:latin typeface="Times New Roman" pitchFamily="18" charset="0"/>
              </a:rPr>
              <a:t>(Bayes’ Theorem)</a:t>
            </a:r>
            <a:r>
              <a:rPr kumimoji="1" lang="zh-CN" altLang="en-US" sz="3200" b="1" dirty="0">
                <a:latin typeface="Times New Roman" pitchFamily="18" charset="0"/>
              </a:rPr>
              <a:t>主要用于计算比较复杂事件的概率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它们实质上是加法公式和乘法公式的综合运用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9626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3581400" y="3103513"/>
            <a:ext cx="251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综合运用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96262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990600" y="4475113"/>
            <a:ext cx="3352800" cy="1600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加法公式</a:t>
            </a:r>
            <a:endParaRPr kumimoji="1" lang="zh-CN" altLang="en-US" sz="3200" b="1">
              <a:latin typeface="Times New Roman" pitchFamily="18" charset="0"/>
            </a:endParaRP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A+B</a:t>
            </a:r>
            <a:r>
              <a:rPr kumimoji="1" lang="en-US" altLang="zh-CN" sz="3200" b="1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)+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endParaRPr kumimoji="1" lang="en-US" altLang="zh-CN" sz="3200" b="1">
              <a:latin typeface="Times New Roman" pitchFamily="18" charset="0"/>
            </a:endParaRP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互斥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96263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5105400" y="4475113"/>
            <a:ext cx="3352800" cy="1600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乘法公式</a:t>
            </a:r>
            <a:endParaRPr kumimoji="1" lang="zh-CN" altLang="en-US" sz="3200" b="1">
              <a:latin typeface="Times New Roman" pitchFamily="18" charset="0"/>
            </a:endParaRP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AB</a:t>
            </a:r>
            <a:r>
              <a:rPr kumimoji="1" lang="en-US" altLang="zh-CN" sz="3200" b="1">
                <a:latin typeface="Times New Roman" pitchFamily="18" charset="0"/>
              </a:rPr>
              <a:t>)=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|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endParaRPr kumimoji="1" lang="en-US" altLang="zh-CN" sz="3200" b="1">
              <a:latin typeface="Times New Roman" pitchFamily="18" charset="0"/>
            </a:endParaRP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)&gt;0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96264" name="AutoShape 8"/>
          <p:cNvSpPr>
            <a14:cpLocks xmlns:a14="http://schemas.microsoft.com/office/drawing/2010/main" noChangeArrowheads="1"/>
          </p:cNvSpPr>
          <p:nvPr/>
        </p:nvSpPr>
        <p:spPr bwMode="auto">
          <a:xfrm rot="-2441895">
            <a:off x="3727450" y="3867101"/>
            <a:ext cx="914400" cy="284162"/>
          </a:xfrm>
          <a:prstGeom prst="rightArrow">
            <a:avLst>
              <a:gd name="adj1" fmla="val 50000"/>
              <a:gd name="adj2" fmla="val 8044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AutoShape 9"/>
          <p:cNvSpPr>
            <a14:cpLocks xmlns:a14="http://schemas.microsoft.com/office/drawing/2010/main" noChangeArrowheads="1"/>
          </p:cNvSpPr>
          <p:nvPr/>
        </p:nvSpPr>
        <p:spPr bwMode="auto">
          <a:xfrm rot="2441895" flipH="1">
            <a:off x="4881563" y="3867101"/>
            <a:ext cx="914400" cy="284162"/>
          </a:xfrm>
          <a:prstGeom prst="rightArrow">
            <a:avLst>
              <a:gd name="adj1" fmla="val 50000"/>
              <a:gd name="adj2" fmla="val 8044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§1.4  </a:t>
            </a:r>
            <a:r>
              <a:rPr lang="zh-CN" altLang="en-US" dirty="0">
                <a:solidFill>
                  <a:srgbClr val="000000"/>
                </a:solidFill>
              </a:rPr>
              <a:t>全概率公式和贝叶斯公式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2" grpId="0" animBg="1"/>
      <p:bldP spid="96263" grpId="0" animBg="1"/>
      <p:bldP spid="96264" grpId="0" animBg="1"/>
      <p:bldP spid="962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323850" y="116632"/>
          <a:ext cx="8569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632"/>
                        <a:ext cx="8569325" cy="1600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2709416"/>
            <a:ext cx="289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表示产品为次品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55650" y="1988691"/>
            <a:ext cx="7458075" cy="549275"/>
            <a:chOff x="476" y="1525"/>
            <a:chExt cx="4698" cy="346"/>
          </a:xfrm>
        </p:grpSpPr>
        <p:graphicFrame>
          <p:nvGraphicFramePr>
            <p:cNvPr id="18440" name="Object 4"/>
            <p:cNvGraphicFramePr>
              <a:graphicFrameLocks noChangeAspect="1"/>
            </p:cNvGraphicFramePr>
            <p:nvPr/>
          </p:nvGraphicFramePr>
          <p:xfrm>
            <a:off x="476" y="1525"/>
            <a:ext cx="104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1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525"/>
                          <a:ext cx="104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74" y="1525"/>
              <a:ext cx="37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2800">
                  <a:latin typeface="Times New Roman" pitchFamily="18" charset="0"/>
                  <a:cs typeface="Times New Roman" pitchFamily="18" charset="0"/>
                </a:rPr>
                <a:t>分别表示产品由甲、乙、丙车间生产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4457" name="AutoShap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5435600" y="2709416"/>
            <a:ext cx="2376488" cy="609600"/>
          </a:xfrm>
          <a:prstGeom prst="wedgeRoundRectCallout">
            <a:avLst>
              <a:gd name="adj1" fmla="val -120875"/>
              <a:gd name="adj2" fmla="val -77606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完备事件组</a:t>
            </a:r>
            <a:endParaRPr kumimoji="1" lang="zh-CN" altLang="en-US" sz="2800" b="1">
              <a:latin typeface="Verdana" pitchFamily="34" charset="0"/>
            </a:endParaRP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503238" y="4371528"/>
          <a:ext cx="86407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371528"/>
                        <a:ext cx="86407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827088" y="3501578"/>
            <a:ext cx="2216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04457" grpId="0" animBg="1"/>
      <p:bldP spid="1044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66863" y="4091588"/>
            <a:ext cx="7343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由全概率公式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)+        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eaLnBrk="0" hangingPunct="0"/>
            <a:r>
              <a:rPr kumimoji="1" lang="en-US" altLang="zh-CN" sz="3200" b="1" i="1" dirty="0">
                <a:latin typeface="Times New Roman" pitchFamily="18" charset="0"/>
              </a:rPr>
              <a:t>          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1366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7504" y="116632"/>
            <a:ext cx="89154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itchFamily="18" charset="0"/>
              </a:defRPr>
            </a:lvl1pPr>
          </a:lstStyle>
          <a:p>
            <a:r>
              <a:rPr lang="en-US" altLang="zh-CN" sz="2800" dirty="0"/>
              <a:t>  </a:t>
            </a:r>
            <a:r>
              <a:rPr lang="zh-CN" altLang="en-US" sz="2800" dirty="0"/>
              <a:t>例</a:t>
            </a:r>
            <a:r>
              <a:rPr lang="en-US" altLang="zh-CN" sz="2800" dirty="0"/>
              <a:t>3 </a:t>
            </a:r>
            <a:r>
              <a:rPr lang="zh-CN" altLang="en-US" sz="2800" dirty="0"/>
              <a:t>甲、乙、丙三人同时对飞机进行射击，三人击中的概率分别为</a:t>
            </a:r>
            <a:r>
              <a:rPr lang="en-US" altLang="zh-CN" sz="2800" dirty="0"/>
              <a:t>0.4</a:t>
            </a:r>
            <a:r>
              <a:rPr lang="zh-CN" altLang="en-US" sz="2800" dirty="0"/>
              <a:t>、</a:t>
            </a:r>
            <a:r>
              <a:rPr lang="en-US" altLang="zh-CN" sz="2800" dirty="0"/>
              <a:t>0.5</a:t>
            </a:r>
            <a:r>
              <a:rPr lang="zh-CN" altLang="en-US" sz="2800" dirty="0"/>
              <a:t>、</a:t>
            </a:r>
            <a:r>
              <a:rPr lang="en-US" altLang="zh-CN" sz="2800" dirty="0"/>
              <a:t>0.7. </a:t>
            </a:r>
            <a:r>
              <a:rPr lang="zh-CN" altLang="en-US" sz="2800" dirty="0"/>
              <a:t>飞机被一人击中而击落的概率为</a:t>
            </a:r>
            <a:r>
              <a:rPr lang="en-US" altLang="zh-CN" sz="2800" dirty="0"/>
              <a:t>0.2</a:t>
            </a:r>
            <a:r>
              <a:rPr lang="zh-CN" altLang="en-US" sz="2800" dirty="0"/>
              <a:t>，被两人击中而击落的概率为</a:t>
            </a:r>
            <a:r>
              <a:rPr lang="en-US" altLang="zh-CN" sz="2800" dirty="0"/>
              <a:t>0.6</a:t>
            </a:r>
            <a:r>
              <a:rPr lang="zh-CN" altLang="en-US" sz="2800" dirty="0"/>
              <a:t>，若三人都击中，飞机必定被击落</a:t>
            </a:r>
            <a:r>
              <a:rPr lang="en-US" altLang="zh-CN" sz="2800" dirty="0"/>
              <a:t>, </a:t>
            </a:r>
            <a:r>
              <a:rPr lang="zh-CN" altLang="en-US" sz="2800" dirty="0"/>
              <a:t>求飞机被击落的概率</a:t>
            </a:r>
            <a:r>
              <a:rPr lang="en-US" altLang="zh-CN" sz="2800" dirty="0"/>
              <a:t>. </a:t>
            </a:r>
            <a:endParaRPr lang="en-US" altLang="zh-CN" sz="2800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514850" y="283657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57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7504" y="2060848"/>
            <a:ext cx="4176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完备事件组是什么？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6863" y="2708050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设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={</a:t>
            </a:r>
            <a:r>
              <a:rPr kumimoji="1" lang="zh-CN" altLang="en-US" sz="3200" b="1" dirty="0">
                <a:latin typeface="Times New Roman" pitchFamily="18" charset="0"/>
              </a:rPr>
              <a:t>飞机被击落</a:t>
            </a:r>
            <a:r>
              <a:rPr kumimoji="1" lang="en-US" altLang="zh-CN" sz="3200" b="1" dirty="0">
                <a:latin typeface="Times New Roman" pitchFamily="18" charset="0"/>
              </a:rPr>
              <a:t>}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6863" y="3356992"/>
            <a:ext cx="3857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</a:rPr>
              <a:t>={</a:t>
            </a:r>
            <a:r>
              <a:rPr kumimoji="1" lang="zh-CN" altLang="en-US" sz="3200" b="1" dirty="0">
                <a:latin typeface="Times New Roman" pitchFamily="18" charset="0"/>
              </a:rPr>
              <a:t>飞机被</a:t>
            </a:r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zh-CN" altLang="en-US" sz="3200" b="1" dirty="0">
                <a:latin typeface="Times New Roman" pitchFamily="18" charset="0"/>
              </a:rPr>
              <a:t>人击中</a:t>
            </a:r>
            <a:r>
              <a:rPr kumimoji="1" lang="en-US" altLang="zh-CN" sz="3200" b="1" dirty="0">
                <a:latin typeface="Times New Roman" pitchFamily="18" charset="0"/>
              </a:rPr>
              <a:t>},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1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283968" y="2060848"/>
            <a:ext cx="291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甲、乙、丙？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95937" y="3348281"/>
            <a:ext cx="2304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=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, 1, 2, 3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utoUpdateAnimBg="0"/>
      <p:bldP spid="11366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514850" y="283657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57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3131840" y="2420888"/>
            <a:ext cx="2520950" cy="2247030"/>
            <a:chOff x="3936" y="2267"/>
            <a:chExt cx="1544" cy="1395"/>
          </a:xfrm>
        </p:grpSpPr>
        <p:sp>
          <p:nvSpPr>
            <p:cNvPr id="19463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36" y="2267"/>
              <a:ext cx="1536" cy="138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80" y="2267"/>
              <a:ext cx="1500" cy="139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Times New Roman" pitchFamily="18" charset="0"/>
                </a:rPr>
                <a:t>依题意，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0</a:t>
              </a:r>
              <a:r>
                <a:rPr kumimoji="1" lang="en-US" altLang="zh-CN" sz="2800" b="1" dirty="0">
                  <a:latin typeface="Times New Roman" pitchFamily="18" charset="0"/>
                </a:rPr>
                <a:t>)=0,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sz="2800" b="1" dirty="0">
                  <a:latin typeface="Times New Roman" pitchFamily="18" charset="0"/>
                </a:rPr>
                <a:t>)=0.2, 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</a:rPr>
                <a:t>)=0.6,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r>
                <a:rPr kumimoji="1" lang="en-US" altLang="zh-CN" sz="2800" b="1" dirty="0">
                  <a:latin typeface="Times New Roman" pitchFamily="18" charset="0"/>
                </a:rPr>
                <a:t>  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B|A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3</a:t>
              </a:r>
              <a:r>
                <a:rPr kumimoji="1" lang="en-US" altLang="zh-CN" sz="2800" b="1" dirty="0">
                  <a:latin typeface="Times New Roman" pitchFamily="18" charset="0"/>
                </a:rPr>
                <a:t>)=1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</p:grpSp>
      <p:sp>
        <p:nvSpPr>
          <p:cNvPr id="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404664"/>
            <a:ext cx="7343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由全概率公式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)+        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eaLnBrk="0" hangingPunct="0"/>
            <a:r>
              <a:rPr kumimoji="1" lang="en-US" altLang="zh-CN" sz="3200" b="1" i="1" dirty="0">
                <a:latin typeface="Times New Roman" pitchFamily="18" charset="0"/>
              </a:rPr>
              <a:t>          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13754"/>
            <a:ext cx="838200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为求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i </a:t>
            </a:r>
            <a:r>
              <a:rPr kumimoji="1" lang="en-US" altLang="zh-CN" sz="2800" b="1" dirty="0">
                <a:latin typeface="Times New Roman" pitchFamily="18" charset="0"/>
              </a:rPr>
              <a:t>) ,  </a:t>
            </a:r>
            <a:r>
              <a:rPr kumimoji="1" lang="zh-CN" altLang="en-US" sz="2800" b="1" dirty="0">
                <a:latin typeface="Times New Roman" pitchFamily="18" charset="0"/>
              </a:rPr>
              <a:t>设 </a:t>
            </a:r>
            <a:r>
              <a:rPr kumimoji="1" lang="en-US" altLang="zh-CN" sz="2800" b="1" i="1" dirty="0" err="1">
                <a:latin typeface="Times New Roman" pitchFamily="18" charset="0"/>
              </a:rPr>
              <a:t>H</a:t>
            </a:r>
            <a:r>
              <a:rPr kumimoji="1" lang="en-US" altLang="zh-CN" sz="2800" b="1" i="1" baseline="-25000" dirty="0" err="1"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latin typeface="Times New Roman" pitchFamily="18" charset="0"/>
              </a:rPr>
              <a:t>={</a:t>
            </a:r>
            <a:r>
              <a:rPr kumimoji="1" lang="zh-CN" altLang="en-US" sz="2800" b="1" dirty="0">
                <a:latin typeface="Times New Roman" pitchFamily="18" charset="0"/>
              </a:rPr>
              <a:t>飞机被第</a:t>
            </a:r>
            <a:r>
              <a:rPr kumimoji="1" lang="en-US" altLang="zh-CN" sz="2800" b="1" i="1" dirty="0" err="1">
                <a:latin typeface="Times New Roman" pitchFamily="18" charset="0"/>
              </a:rPr>
              <a:t>j</a:t>
            </a:r>
            <a:r>
              <a:rPr kumimoji="1" lang="zh-CN" altLang="en-US" sz="2800" b="1" dirty="0">
                <a:latin typeface="Times New Roman" pitchFamily="18" charset="0"/>
              </a:rPr>
              <a:t>人击中</a:t>
            </a:r>
            <a:r>
              <a:rPr kumimoji="1" lang="en-US" altLang="zh-CN" sz="2800" b="1" dirty="0">
                <a:latin typeface="Times New Roman" pitchFamily="18" charset="0"/>
              </a:rPr>
              <a:t>}, </a:t>
            </a:r>
            <a:r>
              <a:rPr kumimoji="1" lang="en-US" altLang="zh-CN" sz="2800" b="1" i="1" dirty="0">
                <a:latin typeface="Times New Roman" pitchFamily="18" charset="0"/>
              </a:rPr>
              <a:t> j</a:t>
            </a:r>
            <a:r>
              <a:rPr kumimoji="1" lang="en-US" altLang="zh-CN" sz="2800" b="1" dirty="0">
                <a:latin typeface="Times New Roman" pitchFamily="18" charset="0"/>
              </a:rPr>
              <a:t>=</a:t>
            </a:r>
            <a:r>
              <a:rPr kumimoji="1" lang="zh-CN" altLang="en-US" sz="2800" b="1" dirty="0">
                <a:latin typeface="Times New Roman" pitchFamily="18" charset="0"/>
              </a:rPr>
              <a:t>甲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乙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</a:rPr>
              <a:t>丙</a:t>
            </a:r>
            <a:r>
              <a:rPr kumimoji="1" lang="en-US" altLang="zh-CN" sz="2800" b="1">
                <a:latin typeface="Times New Roman" pitchFamily="18" charset="0"/>
              </a:rPr>
              <a:t>     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258888" y="834479"/>
          <a:ext cx="71516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4479"/>
                        <a:ext cx="71516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258888" y="1409154"/>
          <a:ext cx="7162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0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9154"/>
                        <a:ext cx="7162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281113" y="2077491"/>
          <a:ext cx="68722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1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077491"/>
                        <a:ext cx="68722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3426866"/>
            <a:ext cx="6354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)=0.36;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)=0.41;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)=0.14.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4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395288" y="4149080"/>
            <a:ext cx="87487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)+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)+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1" lang="en-US" altLang="zh-CN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488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388" y="520318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112650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6877050" y="479678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=0.458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51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4796780"/>
            <a:ext cx="5756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=0.36×0.2+0.41 ×0.6+0.14 ×1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52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1692275" y="5444480"/>
            <a:ext cx="5264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即飞机被击落的概率为</a:t>
            </a:r>
            <a:r>
              <a:rPr kumimoji="1" lang="en-US" altLang="zh-CN" sz="3200" b="1">
                <a:latin typeface="Times New Roman" pitchFamily="18" charset="0"/>
              </a:rPr>
              <a:t>0.458.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53" name="AutoShap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1835150" y="2706141"/>
            <a:ext cx="2089150" cy="609600"/>
          </a:xfrm>
          <a:prstGeom prst="wedgeRoundRectCallout">
            <a:avLst>
              <a:gd name="adj1" fmla="val 17782"/>
              <a:gd name="adj2" fmla="val 5731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800">
                <a:latin typeface="Verdana" pitchFamily="34" charset="0"/>
              </a:rPr>
              <a:t>加法公式</a:t>
            </a:r>
            <a:endParaRPr lang="zh-CN" altLang="en-US" sz="2800">
              <a:latin typeface="Verdana" pitchFamily="34" charset="0"/>
            </a:endParaRPr>
          </a:p>
        </p:txBody>
      </p:sp>
      <p:sp>
        <p:nvSpPr>
          <p:cNvPr id="112654" name="AutoShape 14"/>
          <p:cNvSpPr>
            <a14:cpLocks xmlns:a14="http://schemas.microsoft.com/office/drawing/2010/main" noChangeArrowheads="1"/>
          </p:cNvSpPr>
          <p:nvPr/>
        </p:nvSpPr>
        <p:spPr bwMode="auto">
          <a:xfrm>
            <a:off x="4787900" y="2706141"/>
            <a:ext cx="2089150" cy="609600"/>
          </a:xfrm>
          <a:prstGeom prst="wedgeRoundRectCallout">
            <a:avLst>
              <a:gd name="adj1" fmla="val -14361"/>
              <a:gd name="adj2" fmla="val 14843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800">
                <a:latin typeface="Verdana" pitchFamily="34" charset="0"/>
              </a:rPr>
              <a:t>独立性</a:t>
            </a:r>
            <a:endParaRPr lang="zh-CN" altLang="en-US" sz="2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7" grpId="0" autoUpdateAnimBg="0"/>
      <p:bldP spid="112648" grpId="0"/>
      <p:bldP spid="112650" grpId="0" autoUpdateAnimBg="0"/>
      <p:bldP spid="112651" grpId="0" autoUpdateAnimBg="0"/>
      <p:bldP spid="112652" grpId="0" animBg="1" autoUpdateAnimBg="0"/>
      <p:bldP spid="112653" grpId="0" animBg="1"/>
      <p:bldP spid="1126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08104" y="1903565"/>
            <a:ext cx="3533775" cy="1173957"/>
            <a:chOff x="6691313" y="3728243"/>
            <a:chExt cx="3533775" cy="1173957"/>
          </a:xfrm>
        </p:grpSpPr>
        <p:grpSp>
          <p:nvGrpSpPr>
            <p:cNvPr id="41" name="Group 45"/>
            <p:cNvGrpSpPr/>
            <p:nvPr/>
          </p:nvGrpSpPr>
          <p:grpSpPr bwMode="auto">
            <a:xfrm>
              <a:off x="6796088" y="3759200"/>
              <a:ext cx="3429000" cy="1143000"/>
              <a:chOff x="3321" y="2152"/>
              <a:chExt cx="2160" cy="720"/>
            </a:xfrm>
          </p:grpSpPr>
          <p:sp>
            <p:nvSpPr>
              <p:cNvPr id="42" name="Rectangle 1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1</a:t>
                </a:r>
                <a:endParaRPr kumimoji="1" lang="en-US" altLang="zh-CN" sz="3200" b="1">
                  <a:latin typeface="Times New Roman" pitchFamily="18" charset="0"/>
                </a:endParaRPr>
              </a:p>
            </p:txBody>
          </p:sp>
          <p:sp>
            <p:nvSpPr>
              <p:cNvPr id="43" name="Line 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32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70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70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89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04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2</a:t>
                </a:r>
                <a:endParaRPr kumimoji="1" lang="en-US" altLang="zh-CN" sz="3200" b="1">
                  <a:latin typeface="Times New Roman" pitchFamily="18" charset="0"/>
                </a:endParaRPr>
              </a:p>
            </p:txBody>
          </p:sp>
          <p:sp>
            <p:nvSpPr>
              <p:cNvPr id="48" name="Line 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04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42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42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1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2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809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3</a:t>
                </a:r>
                <a:endParaRPr kumimoji="1" lang="en-US" altLang="zh-CN" sz="3200" b="1">
                  <a:latin typeface="Times New Roman" pitchFamily="18" charset="0"/>
                </a:endParaRPr>
              </a:p>
            </p:txBody>
          </p:sp>
          <p:sp>
            <p:nvSpPr>
              <p:cNvPr id="53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809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5193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001" y="24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5193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385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8" name="Group 27"/>
              <p:cNvGrpSpPr/>
              <p:nvPr/>
            </p:nvGrpSpPr>
            <p:grpSpPr bwMode="auto">
              <a:xfrm>
                <a:off x="4953" y="2200"/>
                <a:ext cx="528" cy="144"/>
                <a:chOff x="4992" y="1488"/>
                <a:chExt cx="528" cy="144"/>
              </a:xfrm>
            </p:grpSpPr>
            <p:sp>
              <p:nvSpPr>
                <p:cNvPr id="73" name="Oval 2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992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Oval 2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6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3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368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31"/>
              <p:cNvGrpSpPr/>
              <p:nvPr/>
            </p:nvGrpSpPr>
            <p:grpSpPr bwMode="auto">
              <a:xfrm>
                <a:off x="4177" y="2152"/>
                <a:ext cx="536" cy="288"/>
                <a:chOff x="4216" y="1440"/>
                <a:chExt cx="536" cy="288"/>
              </a:xfrm>
            </p:grpSpPr>
            <p:sp>
              <p:nvSpPr>
                <p:cNvPr id="67" name="Line 3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427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3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3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3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3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8"/>
              <p:cNvGrpSpPr/>
              <p:nvPr/>
            </p:nvGrpSpPr>
            <p:grpSpPr bwMode="auto">
              <a:xfrm>
                <a:off x="3369" y="2152"/>
                <a:ext cx="531" cy="288"/>
                <a:chOff x="3408" y="1440"/>
                <a:chExt cx="531" cy="288"/>
              </a:xfrm>
            </p:grpSpPr>
            <p:sp>
              <p:nvSpPr>
                <p:cNvPr id="61" name="Line 3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55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Oval 4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4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78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59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688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4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496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" name="Rectangle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691313" y="3728243"/>
              <a:ext cx="1250950" cy="5191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</a:rPr>
                <a:t>红</a:t>
              </a:r>
              <a:r>
                <a:rPr kumimoji="1" lang="en-US" altLang="zh-CN" sz="2800" b="1" dirty="0">
                  <a:latin typeface="Times New Roman" pitchFamily="18" charset="0"/>
                </a:rPr>
                <a:t>4</a:t>
              </a:r>
              <a:r>
                <a:rPr kumimoji="1" lang="zh-CN" altLang="en-US" sz="2800" b="1" dirty="0">
                  <a:latin typeface="Times New Roman" pitchFamily="18" charset="0"/>
                </a:rPr>
                <a:t>白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  <p:sp>
        <p:nvSpPr>
          <p:cNvPr id="11161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750" y="3212033"/>
            <a:ext cx="6191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zh-CN" altLang="en-US" sz="3200" b="1">
                <a:latin typeface="Times New Roman" pitchFamily="18" charset="0"/>
              </a:rPr>
              <a:t>该球取自哪号箱的可能性最大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323528" y="116632"/>
            <a:ext cx="8718351" cy="58477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itchFamily="18" charset="0"/>
              </a:rPr>
              <a:t>实际中还有下面一类问题“已知结果求原因”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3932758"/>
            <a:ext cx="80359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这一类问题在实际中更为常见，它所求的是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条件概率</a:t>
            </a:r>
            <a:r>
              <a:rPr kumimoji="1" lang="zh-CN" altLang="en-US" sz="3200" b="1">
                <a:latin typeface="Times New Roman" pitchFamily="18" charset="0"/>
              </a:rPr>
              <a:t>，是已知某结果发生条件下，求各原因发生可能性大小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162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750" y="836712"/>
            <a:ext cx="4800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某人从任一箱中任意摸出一球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发现是红球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求该球是取自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696200" y="727898"/>
            <a:ext cx="1319213" cy="592138"/>
            <a:chOff x="4848" y="816"/>
            <a:chExt cx="831" cy="373"/>
          </a:xfrm>
        </p:grpSpPr>
        <p:pic>
          <p:nvPicPr>
            <p:cNvPr id="21543" name="Picture 7" descr="HANDRCV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4" name="Oval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25" name="AutoShape 9"/>
          <p:cNvSpPr>
            <a14:cpLocks xmlns:a14="http://schemas.microsoft.com/office/drawing/2010/main" noChangeArrowheads="1"/>
          </p:cNvSpPr>
          <p:nvPr/>
        </p:nvSpPr>
        <p:spPr bwMode="auto">
          <a:xfrm rot="-2215889">
            <a:off x="6172200" y="1337498"/>
            <a:ext cx="1676400" cy="228600"/>
          </a:xfrm>
          <a:prstGeom prst="leftArrow">
            <a:avLst>
              <a:gd name="adj1" fmla="val 50000"/>
              <a:gd name="adj2" fmla="val 18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6" name="Rectangle 40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2492896"/>
            <a:ext cx="153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或者问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nimBg="1" autoUpdateAnimBg="0"/>
      <p:bldP spid="111620" grpId="0" autoUpdateAnimBg="0"/>
      <p:bldP spid="111621" grpId="0" autoUpdateAnimBg="0"/>
      <p:bldP spid="111625" grpId="0" animBg="1"/>
      <p:bldP spid="1116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457200" y="263525"/>
            <a:ext cx="8229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有三个箱子，分别编号为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个红球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个白球，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白球，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某人从三箱中任取一箱，从中任意摸出一球，发现是红球，求该球是取自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号箱的概率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grpSp>
        <p:nvGrpSpPr>
          <p:cNvPr id="4" name="Group 31"/>
          <p:cNvGrpSpPr/>
          <p:nvPr/>
        </p:nvGrpSpPr>
        <p:grpSpPr bwMode="auto">
          <a:xfrm>
            <a:off x="4991100" y="3200400"/>
            <a:ext cx="1319213" cy="592138"/>
            <a:chOff x="4848" y="816"/>
            <a:chExt cx="831" cy="373"/>
          </a:xfrm>
        </p:grpSpPr>
        <p:pic>
          <p:nvPicPr>
            <p:cNvPr id="22543" name="Picture 32" descr="HANDRCV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4" name="Oval 3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3467100" y="3306763"/>
            <a:ext cx="1676400" cy="731837"/>
            <a:chOff x="2184" y="2083"/>
            <a:chExt cx="1056" cy="461"/>
          </a:xfrm>
        </p:grpSpPr>
        <p:graphicFrame>
          <p:nvGraphicFramePr>
            <p:cNvPr id="22540" name="Object 36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3" name="公式" r:id="rId2" imgW="0" imgH="0" progId="Equation.3">
                    <p:embed/>
                  </p:oleObj>
                </mc:Choice>
                <mc:Fallback>
                  <p:oleObj name="公式" r:id="rId2" imgW="0" imgH="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AutoShape 37"/>
            <p:cNvSpPr>
              <a14:cpLocks xmlns:a14="http://schemas.microsoft.com/office/drawing/2010/main" noChangeArrowheads="1"/>
            </p:cNvSpPr>
            <p:nvPr/>
          </p:nvSpPr>
          <p:spPr bwMode="auto">
            <a:xfrm rot="-2215889">
              <a:off x="2184" y="2400"/>
              <a:ext cx="1056" cy="144"/>
            </a:xfrm>
            <a:prstGeom prst="leftArrow">
              <a:avLst>
                <a:gd name="adj1" fmla="val 50000"/>
                <a:gd name="adj2" fmla="val 18333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Rectangle 3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40" y="208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?</a:t>
              </a:r>
              <a:endParaRPr kumimoji="1" lang="en-US" altLang="zh-CN" sz="32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38412" y="4412456"/>
            <a:ext cx="3533775" cy="1173957"/>
            <a:chOff x="6691313" y="3728243"/>
            <a:chExt cx="3533775" cy="1173957"/>
          </a:xfrm>
        </p:grpSpPr>
        <p:grpSp>
          <p:nvGrpSpPr>
            <p:cNvPr id="41" name="Group 45"/>
            <p:cNvGrpSpPr/>
            <p:nvPr/>
          </p:nvGrpSpPr>
          <p:grpSpPr bwMode="auto">
            <a:xfrm>
              <a:off x="6796088" y="3759200"/>
              <a:ext cx="3429000" cy="1143000"/>
              <a:chOff x="3321" y="2152"/>
              <a:chExt cx="2160" cy="720"/>
            </a:xfrm>
          </p:grpSpPr>
          <p:sp>
            <p:nvSpPr>
              <p:cNvPr id="43" name="Rectangle 1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2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latin typeface="Times New Roman" pitchFamily="18" charset="0"/>
                  </a:rPr>
                  <a:t>1</a:t>
                </a:r>
                <a:endParaRPr kumimoji="1" lang="en-US" altLang="zh-CN" sz="3200" b="1" dirty="0">
                  <a:latin typeface="Times New Roman" pitchFamily="18" charset="0"/>
                </a:endParaRPr>
              </a:p>
            </p:txBody>
          </p:sp>
          <p:sp>
            <p:nvSpPr>
              <p:cNvPr id="44" name="Line 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32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70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70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89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04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2</a:t>
                </a:r>
                <a:endParaRPr kumimoji="1" lang="en-US" altLang="zh-CN" sz="3200" b="1">
                  <a:latin typeface="Times New Roman" pitchFamily="18" charset="0"/>
                </a:endParaRPr>
              </a:p>
            </p:txBody>
          </p:sp>
          <p:sp>
            <p:nvSpPr>
              <p:cNvPr id="49" name="Line 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04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42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42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1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2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809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3</a:t>
                </a:r>
                <a:endParaRPr kumimoji="1" lang="en-US" altLang="zh-CN" sz="3200" b="1">
                  <a:latin typeface="Times New Roman" pitchFamily="18" charset="0"/>
                </a:endParaRPr>
              </a:p>
            </p:txBody>
          </p:sp>
          <p:sp>
            <p:nvSpPr>
              <p:cNvPr id="54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809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5193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001" y="24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5193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385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" name="Group 27"/>
              <p:cNvGrpSpPr/>
              <p:nvPr/>
            </p:nvGrpSpPr>
            <p:grpSpPr bwMode="auto">
              <a:xfrm>
                <a:off x="4953" y="2200"/>
                <a:ext cx="528" cy="144"/>
                <a:chOff x="4992" y="1488"/>
                <a:chExt cx="528" cy="144"/>
              </a:xfrm>
            </p:grpSpPr>
            <p:sp>
              <p:nvSpPr>
                <p:cNvPr id="74" name="Oval 28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992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2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176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Oval 3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5368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1"/>
              <p:cNvGrpSpPr/>
              <p:nvPr/>
            </p:nvGrpSpPr>
            <p:grpSpPr bwMode="auto">
              <a:xfrm>
                <a:off x="4177" y="2152"/>
                <a:ext cx="536" cy="288"/>
                <a:chOff x="4216" y="1440"/>
                <a:chExt cx="536" cy="288"/>
              </a:xfrm>
            </p:grpSpPr>
            <p:sp>
              <p:nvSpPr>
                <p:cNvPr id="68" name="Line 3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427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3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3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35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6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7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38"/>
              <p:cNvGrpSpPr/>
              <p:nvPr/>
            </p:nvGrpSpPr>
            <p:grpSpPr bwMode="auto">
              <a:xfrm>
                <a:off x="3369" y="2152"/>
                <a:ext cx="531" cy="288"/>
                <a:chOff x="3408" y="1440"/>
                <a:chExt cx="531" cy="288"/>
              </a:xfrm>
            </p:grpSpPr>
            <p:sp>
              <p:nvSpPr>
                <p:cNvPr id="62" name="Line 3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55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4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78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59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688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496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Rectangle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691313" y="3728243"/>
              <a:ext cx="1250950" cy="5191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</a:rPr>
                <a:t>红</a:t>
              </a:r>
              <a:r>
                <a:rPr kumimoji="1" lang="en-US" altLang="zh-CN" sz="2800" b="1" dirty="0">
                  <a:latin typeface="Times New Roman" pitchFamily="18" charset="0"/>
                </a:rPr>
                <a:t>4</a:t>
              </a:r>
              <a:r>
                <a:rPr kumimoji="1" lang="zh-CN" altLang="en-US" sz="2800" b="1" dirty="0">
                  <a:latin typeface="Times New Roman" pitchFamily="18" charset="0"/>
                </a:rPr>
                <a:t>白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1116013" y="2060303"/>
          <a:ext cx="31162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303"/>
                        <a:ext cx="31162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468313" y="188640"/>
            <a:ext cx="8443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3200" b="1">
                <a:latin typeface="Times New Roman" pitchFamily="18" charset="0"/>
              </a:rPr>
              <a:t>记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={</a:t>
            </a:r>
            <a:r>
              <a:rPr kumimoji="1" lang="zh-CN" altLang="en-US" sz="3200" b="1">
                <a:latin typeface="Times New Roman" pitchFamily="18" charset="0"/>
              </a:rPr>
              <a:t>球取自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号箱</a:t>
            </a:r>
            <a:r>
              <a:rPr kumimoji="1" lang="en-US" altLang="zh-CN" sz="3200" b="1">
                <a:latin typeface="Times New Roman" pitchFamily="18" charset="0"/>
              </a:rPr>
              <a:t>}, </a:t>
            </a:r>
            <a:r>
              <a:rPr kumimoji="1" lang="en-US" altLang="zh-CN" sz="2800" b="1" i="1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=1,2,3;</a:t>
            </a:r>
            <a:r>
              <a:rPr kumimoji="1" lang="en-US" altLang="zh-CN" sz="3200" b="1">
                <a:latin typeface="Times New Roman" pitchFamily="18" charset="0"/>
              </a:rPr>
              <a:t>  </a:t>
            </a:r>
            <a:r>
              <a:rPr kumimoji="1" lang="en-US" altLang="zh-CN" sz="3200" b="1" i="1">
                <a:latin typeface="Times New Roman" pitchFamily="18" charset="0"/>
              </a:rPr>
              <a:t> B</a:t>
            </a:r>
            <a:r>
              <a:rPr kumimoji="1" lang="en-US" altLang="zh-CN" sz="3200" b="1">
                <a:latin typeface="Times New Roman" pitchFamily="18" charset="0"/>
              </a:rPr>
              <a:t> ={</a:t>
            </a:r>
            <a:r>
              <a:rPr kumimoji="1" lang="zh-CN" altLang="en-US" sz="3200" b="1">
                <a:latin typeface="Times New Roman" pitchFamily="18" charset="0"/>
              </a:rPr>
              <a:t>取得红球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09573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3352800" y="918095"/>
            <a:ext cx="1758950" cy="519113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zh-CN" sz="2800" b="1">
                <a:latin typeface="Times New Roman" pitchFamily="18" charset="0"/>
              </a:rPr>
              <a:t>求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|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).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4284663" y="2060303"/>
          <a:ext cx="34940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303"/>
                        <a:ext cx="34940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372200" y="3501008"/>
            <a:ext cx="2667000" cy="914400"/>
          </a:xfrm>
          <a:prstGeom prst="wedgeRectCallout">
            <a:avLst>
              <a:gd name="adj1" fmla="val -52145"/>
              <a:gd name="adj2" fmla="val -68056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运用全概率公式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计算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09576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443679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将这里得到的公式一般化，就得到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09577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3276600" y="5228953"/>
            <a:ext cx="2216150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09615" name="AutoShape 47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1434828"/>
            <a:ext cx="2303463" cy="625475"/>
          </a:xfrm>
          <a:prstGeom prst="wedgeRectCallout">
            <a:avLst>
              <a:gd name="adj1" fmla="val 55167"/>
              <a:gd name="adj2" fmla="val 10659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条件概率公式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0" name="AutoShape 47"/>
          <p:cNvSpPr>
            <a14:cpLocks xmlns:a14="http://schemas.microsoft.com/office/drawing/2010/main" noChangeArrowheads="1"/>
          </p:cNvSpPr>
          <p:nvPr/>
        </p:nvSpPr>
        <p:spPr bwMode="auto">
          <a:xfrm>
            <a:off x="6156176" y="1220516"/>
            <a:ext cx="1861097" cy="625475"/>
          </a:xfrm>
          <a:prstGeom prst="wedgeRectCallout">
            <a:avLst>
              <a:gd name="adj1" fmla="val -56862"/>
              <a:gd name="adj2" fmla="val 97460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乘法公式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109575" grpId="0" animBg="1" autoUpdateAnimBg="0"/>
      <p:bldP spid="109576" grpId="0" autoUpdateAnimBg="0"/>
      <p:bldP spid="109577" grpId="0" animBg="1" autoUpdateAnimBg="0"/>
      <p:bldP spid="109615" grpId="0" animBg="1" autoUpdateAnimBg="0"/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4514850" y="4054922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54922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051720" y="2345184"/>
          <a:ext cx="4971780" cy="171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0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345184"/>
                        <a:ext cx="4971780" cy="1713636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560" y="4630315"/>
            <a:ext cx="81978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该公式于</a:t>
            </a:r>
            <a:r>
              <a:rPr kumimoji="1" lang="en-US" altLang="zh-CN" sz="3200" b="1" dirty="0">
                <a:latin typeface="Times New Roman" pitchFamily="18" charset="0"/>
              </a:rPr>
              <a:t>1763</a:t>
            </a:r>
            <a:r>
              <a:rPr kumimoji="1" lang="zh-CN" altLang="en-US" sz="3200" b="1" dirty="0">
                <a:latin typeface="Times New Roman" pitchFamily="18" charset="0"/>
              </a:rPr>
              <a:t>年由贝叶斯</a:t>
            </a:r>
            <a:r>
              <a:rPr kumimoji="1" lang="en-US" altLang="zh-CN" sz="3200" b="1" dirty="0">
                <a:latin typeface="Times New Roman" pitchFamily="18" charset="0"/>
              </a:rPr>
              <a:t>(Bayes)</a:t>
            </a:r>
            <a:r>
              <a:rPr kumimoji="1" lang="zh-CN" altLang="en-US" sz="3200" b="1" dirty="0">
                <a:latin typeface="Times New Roman" pitchFamily="18" charset="0"/>
              </a:rPr>
              <a:t>给出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它是在观察到事件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已发生的条件下，寻找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导致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发生的每个原因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zh-CN" altLang="en-US" sz="3200" b="1" dirty="0">
                <a:latin typeface="Times New Roman" pitchFamily="18" charset="0"/>
              </a:rPr>
              <a:t>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14695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836712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zh-CN" altLang="en-US" sz="3200" b="1" dirty="0">
                <a:latin typeface="Times New Roman" pitchFamily="18" charset="0"/>
              </a:rPr>
              <a:t>   设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,A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是完备事件组，则对任一事件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，有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7092280" y="2708920"/>
          <a:ext cx="19669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1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708920"/>
                        <a:ext cx="19669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贝叶斯公式</a:t>
            </a:r>
            <a:r>
              <a:rPr lang="en-US" altLang="zh-CN" dirty="0"/>
              <a:t>Bayes’ Theorem</a:t>
            </a: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6300192" y="1453298"/>
            <a:ext cx="1584176" cy="720080"/>
          </a:xfrm>
          <a:prstGeom prst="wedgeRoundRectCallout">
            <a:avLst>
              <a:gd name="adj1" fmla="val -70858"/>
              <a:gd name="adj2" fmla="val 9424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相似度</a:t>
            </a:r>
            <a:r>
              <a:rPr lang="en-US" altLang="zh-CN" sz="2000" b="1" dirty="0"/>
              <a:t>Likelihood</a:t>
            </a:r>
            <a:endParaRPr lang="zh-CN" altLang="en-US" sz="2000" b="1" dirty="0"/>
          </a:p>
        </p:txBody>
      </p:sp>
      <p:sp>
        <p:nvSpPr>
          <p:cNvPr id="10" name="圆角矩形标注 9"/>
          <p:cNvSpPr/>
          <p:nvPr/>
        </p:nvSpPr>
        <p:spPr>
          <a:xfrm>
            <a:off x="3209717" y="1453298"/>
            <a:ext cx="1584176" cy="720080"/>
          </a:xfrm>
          <a:prstGeom prst="wedgeRoundRectCallout">
            <a:avLst>
              <a:gd name="adj1" fmla="val 54203"/>
              <a:gd name="adj2" fmla="val 9001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先验概率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Prior Prob.</a:t>
            </a:r>
            <a:endParaRPr lang="zh-CN" altLang="en-US" sz="2000" b="1" dirty="0"/>
          </a:p>
        </p:txBody>
      </p:sp>
      <p:sp>
        <p:nvSpPr>
          <p:cNvPr id="11" name="圆角矩形标注 10"/>
          <p:cNvSpPr/>
          <p:nvPr/>
        </p:nvSpPr>
        <p:spPr>
          <a:xfrm>
            <a:off x="15592" y="2924944"/>
            <a:ext cx="2036128" cy="720080"/>
          </a:xfrm>
          <a:prstGeom prst="wedgeRoundRectCallout">
            <a:avLst>
              <a:gd name="adj1" fmla="val 79209"/>
              <a:gd name="adj2" fmla="val -47555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后验概率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Posterior Prob.</a:t>
            </a:r>
            <a:endParaRPr lang="zh-CN" altLang="en-US" sz="2000" b="1" dirty="0"/>
          </a:p>
        </p:txBody>
      </p:sp>
      <p:sp>
        <p:nvSpPr>
          <p:cNvPr id="12" name="圆角矩形标注 11"/>
          <p:cNvSpPr/>
          <p:nvPr/>
        </p:nvSpPr>
        <p:spPr>
          <a:xfrm>
            <a:off x="4427984" y="3878261"/>
            <a:ext cx="3312368" cy="720080"/>
          </a:xfrm>
          <a:prstGeom prst="wedgeRoundRectCallout">
            <a:avLst>
              <a:gd name="adj1" fmla="val -53069"/>
              <a:gd name="adj2" fmla="val -9438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全概率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Sum over Space hypotheses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5" grpId="0"/>
      <p:bldP spid="2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843794"/>
            <a:ext cx="76962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贝叶斯公式在实际中有很多应用，它可以帮助人们确定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某结果发生的最可能原因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5603" name="Picture 3" descr="MEETING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00300"/>
            <a:ext cx="3413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9" name="Rectangle 37"/>
          <p:cNvSpPr>
            <a14:cpLocks xmlns:a14="http://schemas.microsoft.com/office/drawing/2010/main" noChangeArrowheads="1"/>
          </p:cNvSpPr>
          <p:nvPr/>
        </p:nvSpPr>
        <p:spPr bwMode="auto">
          <a:xfrm>
            <a:off x="-12700" y="5406315"/>
            <a:ext cx="9155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 dirty="0"/>
              <a:t>       </a:t>
            </a:r>
            <a:r>
              <a:rPr lang="en-US" altLang="zh-CN" sz="2400" b="0" dirty="0"/>
              <a:t>Bayes</a:t>
            </a:r>
            <a:r>
              <a:rPr lang="en-US" altLang="zh-CN" sz="2400" i="1" dirty="0"/>
              <a:t> </a:t>
            </a:r>
            <a:r>
              <a:rPr lang="zh-CN" altLang="en-US" sz="2400" dirty="0"/>
              <a:t>方法广泛应用于网络、分类、诊断、估计、检验、判别、推理等方面</a:t>
            </a:r>
            <a:endParaRPr lang="zh-CN" altLang="en-US" sz="2400" dirty="0"/>
          </a:p>
        </p:txBody>
      </p:sp>
      <p:grpSp>
        <p:nvGrpSpPr>
          <p:cNvPr id="402485" name="Group 53"/>
          <p:cNvGrpSpPr/>
          <p:nvPr/>
        </p:nvGrpSpPr>
        <p:grpSpPr bwMode="auto">
          <a:xfrm>
            <a:off x="35496" y="837283"/>
            <a:ext cx="7613651" cy="503238"/>
            <a:chOff x="540" y="680"/>
            <a:chExt cx="4796" cy="317"/>
          </a:xfrm>
        </p:grpSpPr>
        <p:sp>
          <p:nvSpPr>
            <p:cNvPr id="402458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40" y="680"/>
              <a:ext cx="47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/>
                <a:t>假定                      为导致试验结果的“</a:t>
              </a:r>
              <a:r>
                <a:rPr lang="zh-CN" altLang="en-US" sz="2400" b="1" u="sng" dirty="0">
                  <a:solidFill>
                    <a:srgbClr val="0000FF"/>
                  </a:solidFill>
                </a:rPr>
                <a:t>原因</a:t>
              </a:r>
              <a:r>
                <a:rPr lang="zh-CN" altLang="en-US" sz="2400" dirty="0"/>
                <a:t>”</a:t>
              </a:r>
              <a:endParaRPr lang="zh-CN" altLang="en-US" sz="2400" dirty="0"/>
            </a:p>
          </p:txBody>
        </p:sp>
        <p:graphicFrame>
          <p:nvGraphicFramePr>
            <p:cNvPr id="402480" name="Object 48"/>
            <p:cNvGraphicFramePr>
              <a:graphicFrameLocks noChangeAspect="1"/>
            </p:cNvGraphicFramePr>
            <p:nvPr/>
          </p:nvGraphicFramePr>
          <p:xfrm>
            <a:off x="1039" y="724"/>
            <a:ext cx="10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9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图片 29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724"/>
                          <a:ext cx="106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90" name="Group 58"/>
          <p:cNvGrpSpPr/>
          <p:nvPr/>
        </p:nvGrpSpPr>
        <p:grpSpPr bwMode="auto">
          <a:xfrm>
            <a:off x="50725" y="1412776"/>
            <a:ext cx="5313363" cy="485775"/>
            <a:chOff x="236" y="1008"/>
            <a:chExt cx="3347" cy="306"/>
          </a:xfrm>
        </p:grpSpPr>
        <p:sp>
          <p:nvSpPr>
            <p:cNvPr id="402486" name="Rectangle 5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6" y="1015"/>
              <a:ext cx="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/>
                <a:t>称</a:t>
              </a:r>
              <a:endParaRPr lang="zh-CN" altLang="en-US" sz="2400" dirty="0"/>
            </a:p>
          </p:txBody>
        </p:sp>
        <p:graphicFrame>
          <p:nvGraphicFramePr>
            <p:cNvPr id="402488" name="Object 56"/>
            <p:cNvGraphicFramePr>
              <a:graphicFrameLocks noChangeAspect="1"/>
            </p:cNvGraphicFramePr>
            <p:nvPr/>
          </p:nvGraphicFramePr>
          <p:xfrm>
            <a:off x="499" y="1021"/>
            <a:ext cx="17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0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图片 29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021"/>
                          <a:ext cx="17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89" name="Rectangle 5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197" y="1008"/>
              <a:ext cx="1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为</a:t>
              </a:r>
              <a:r>
                <a:rPr lang="zh-CN" altLang="en-US" sz="2400" b="1" u="sng" dirty="0">
                  <a:solidFill>
                    <a:srgbClr val="0000FF"/>
                  </a:solidFill>
                </a:rPr>
                <a:t>先验概率</a:t>
              </a:r>
              <a:endParaRPr lang="zh-CN" altLang="en-US" sz="2400" b="1" u="sng" dirty="0">
                <a:solidFill>
                  <a:srgbClr val="0000FF"/>
                </a:solidFill>
              </a:endParaRPr>
            </a:p>
          </p:txBody>
        </p:sp>
      </p:grpSp>
      <p:sp>
        <p:nvSpPr>
          <p:cNvPr id="402461" name="Rectangle 29"/>
          <p:cNvSpPr>
            <a14:cpLocks xmlns:a14="http://schemas.microsoft.com/office/drawing/2010/main" noChangeArrowheads="1"/>
          </p:cNvSpPr>
          <p:nvPr/>
        </p:nvSpPr>
        <p:spPr bwMode="auto">
          <a:xfrm>
            <a:off x="35496" y="2175247"/>
            <a:ext cx="789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若试验产生“</a:t>
            </a:r>
            <a:r>
              <a:rPr lang="zh-CN" altLang="en-US" sz="2400" b="1" u="sng" dirty="0">
                <a:solidFill>
                  <a:srgbClr val="0000FF"/>
                </a:solidFill>
              </a:rPr>
              <a:t>结果</a:t>
            </a:r>
            <a:r>
              <a:rPr lang="zh-CN" altLang="en-US" sz="2400" dirty="0"/>
              <a:t>”事件 </a:t>
            </a:r>
            <a:r>
              <a:rPr lang="en-US" altLang="zh-CN" sz="2400" i="1" dirty="0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,  </a:t>
            </a:r>
            <a:r>
              <a:rPr lang="zh-CN" altLang="en-US" sz="2400" dirty="0"/>
              <a:t>则要探讨事件发生的“</a:t>
            </a:r>
            <a:r>
              <a:rPr lang="zh-CN" altLang="en-US" sz="2400" b="1" u="sng" dirty="0">
                <a:solidFill>
                  <a:srgbClr val="0000FF"/>
                </a:solidFill>
              </a:rPr>
              <a:t>原因</a:t>
            </a:r>
            <a:r>
              <a:rPr lang="zh-CN" altLang="en-US" sz="2400" dirty="0"/>
              <a:t>”</a:t>
            </a:r>
            <a:endParaRPr lang="zh-CN" altLang="en-US" sz="2400" dirty="0"/>
          </a:p>
        </p:txBody>
      </p:sp>
      <p:graphicFrame>
        <p:nvGraphicFramePr>
          <p:cNvPr id="402497" name="Object 65"/>
          <p:cNvGraphicFramePr>
            <a:graphicFrameLocks noChangeAspect="1"/>
          </p:cNvGraphicFramePr>
          <p:nvPr/>
        </p:nvGraphicFramePr>
        <p:xfrm>
          <a:off x="2413620" y="2603823"/>
          <a:ext cx="3238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图片 29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620" y="2603823"/>
                        <a:ext cx="3238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3" name="Rectangle 31"/>
          <p:cNvSpPr>
            <a14:cpLocks xmlns:a14="http://schemas.microsoft.com/office/drawing/2010/main" noChangeArrowheads="1"/>
          </p:cNvSpPr>
          <p:nvPr/>
        </p:nvSpPr>
        <p:spPr bwMode="auto">
          <a:xfrm>
            <a:off x="107504" y="3102059"/>
            <a:ext cx="3965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称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后验概率</a:t>
            </a:r>
            <a:endParaRPr lang="zh-CN" altLang="en-US" sz="2400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2503" name="WordArt 71"/>
          <p:cNvSpPr>
            <a14:cpLocks xmlns:a14="http://schemas.microsoft.com/office/drawing/2010/main" noChangeArrowheads="1" noChangeShapeType="1"/>
          </p:cNvSpPr>
          <p:nvPr/>
        </p:nvSpPr>
        <p:spPr bwMode="auto">
          <a:xfrm>
            <a:off x="358130" y="3924771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0000FF"/>
                </a:solidFill>
                <a:latin typeface="隶书"/>
                <a:ea typeface="隶书"/>
              </a:rPr>
              <a:t>①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rgbClr val="0000FF"/>
              </a:solidFill>
              <a:latin typeface="隶书"/>
              <a:ea typeface="隶书"/>
            </a:endParaRPr>
          </a:p>
        </p:txBody>
      </p:sp>
      <p:sp>
        <p:nvSpPr>
          <p:cNvPr id="402504" name="WordArt 72"/>
          <p:cNvSpPr>
            <a14:cpLocks xmlns:a14="http://schemas.microsoft.com/office/drawing/2010/main" noChangeArrowheads="1" noChangeShapeType="1"/>
          </p:cNvSpPr>
          <p:nvPr/>
        </p:nvSpPr>
        <p:spPr bwMode="auto">
          <a:xfrm>
            <a:off x="286122" y="538502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latin typeface="隶书"/>
                <a:ea typeface="隶书"/>
              </a:rPr>
              <a:t>②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latin typeface="隶书"/>
              <a:ea typeface="隶书"/>
            </a:endParaRPr>
          </a:p>
        </p:txBody>
      </p:sp>
      <p:sp>
        <p:nvSpPr>
          <p:cNvPr id="402505" name="Rectangle 73"/>
          <p:cNvSpPr>
            <a14:cpLocks xmlns:a14="http://schemas.microsoft.com/office/drawing/2010/main" noChangeArrowheads="1"/>
          </p:cNvSpPr>
          <p:nvPr/>
        </p:nvSpPr>
        <p:spPr bwMode="auto">
          <a:xfrm>
            <a:off x="683568" y="3831431"/>
            <a:ext cx="6754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后验概率</a:t>
            </a:r>
            <a:r>
              <a:rPr lang="zh-CN" altLang="en-US" sz="2400" dirty="0"/>
              <a:t>可以通过 </a:t>
            </a:r>
            <a:r>
              <a:rPr lang="en-US" altLang="zh-CN" sz="2400" b="0" dirty="0"/>
              <a:t>Bayes</a:t>
            </a:r>
            <a:r>
              <a:rPr lang="en-US" altLang="zh-CN" sz="2400" i="1" dirty="0"/>
              <a:t> </a:t>
            </a:r>
            <a:r>
              <a:rPr lang="zh-CN" altLang="en-US" sz="2400" dirty="0"/>
              <a:t>公式进行计算</a:t>
            </a:r>
            <a:endParaRPr lang="zh-CN" altLang="en-US" sz="2400" dirty="0"/>
          </a:p>
        </p:txBody>
      </p:sp>
      <p:graphicFrame>
        <p:nvGraphicFramePr>
          <p:cNvPr id="402507" name="Object 75"/>
          <p:cNvGraphicFramePr>
            <a:graphicFrameLocks noChangeAspect="1"/>
          </p:cNvGraphicFramePr>
          <p:nvPr/>
        </p:nvGraphicFramePr>
        <p:xfrm>
          <a:off x="2228850" y="4252913"/>
          <a:ext cx="55864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2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图片 29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252913"/>
                        <a:ext cx="55864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02" name="AutoShape 70"/>
          <p:cNvSpPr>
            <a14:cpLocks xmlns:a14="http://schemas.microsoft.com/office/drawing/2010/main" noChangeArrowheads="1"/>
          </p:cNvSpPr>
          <p:nvPr/>
        </p:nvSpPr>
        <p:spPr bwMode="auto">
          <a:xfrm>
            <a:off x="4860032" y="3105606"/>
            <a:ext cx="4008710" cy="644525"/>
          </a:xfrm>
          <a:prstGeom prst="wedgeRectCallout">
            <a:avLst>
              <a:gd name="adj1" fmla="val -59030"/>
              <a:gd name="adj2" fmla="val -18740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后验概率反映了试验后对各种“原因”发生的可能性大小的推断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2491" name="AutoShape 59"/>
          <p:cNvSpPr>
            <a14:cpLocks xmlns:a14="http://schemas.microsoft.com/office/drawing/2010/main" noChangeArrowheads="1"/>
          </p:cNvSpPr>
          <p:nvPr/>
        </p:nvSpPr>
        <p:spPr bwMode="auto">
          <a:xfrm>
            <a:off x="5364088" y="1340768"/>
            <a:ext cx="3672408" cy="792088"/>
          </a:xfrm>
          <a:prstGeom prst="wedgeRectCallout">
            <a:avLst>
              <a:gd name="adj1" fmla="val -54598"/>
              <a:gd name="adj2" fmla="val -5082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先验概率反映了各种</a:t>
            </a:r>
            <a:r>
              <a:rPr lang="zh-CN" altLang="en-US" sz="2000" dirty="0">
                <a:latin typeface="Times New Roman" pitchFamily="18" charset="0"/>
                <a:ea typeface="华文新魏" pitchFamily="2" charset="-122"/>
              </a:rPr>
              <a:t>“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原因</a:t>
            </a:r>
            <a:r>
              <a:rPr lang="zh-CN" altLang="en-US" sz="2000" dirty="0">
                <a:latin typeface="Times New Roman" pitchFamily="18" charset="0"/>
                <a:ea typeface="华文新魏" pitchFamily="2" charset="-122"/>
              </a:rPr>
              <a:t>”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发生的可能性大小（在试验前是知道的，以往的经验得到）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2509" name="AutoShape 77"/>
          <p:cNvSpPr>
            <a14:cpLocks xmlns:a14="http://schemas.microsoft.com/office/drawing/2010/main" noChangeArrowheads="1"/>
          </p:cNvSpPr>
          <p:nvPr/>
        </p:nvSpPr>
        <p:spPr bwMode="auto">
          <a:xfrm>
            <a:off x="2483768" y="5860604"/>
            <a:ext cx="6336704" cy="736748"/>
          </a:xfrm>
          <a:prstGeom prst="wedgeRectCallout">
            <a:avLst>
              <a:gd name="adj1" fmla="val -59796"/>
              <a:gd name="adj2" fmla="val -64039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Bayes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公式的重要意义在于利用人们掌握的先验知识来推断后验概率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</a:t>
            </a:r>
            <a:r>
              <a:rPr lang="zh-CN" altLang="en-US" dirty="0"/>
              <a:t>公式的实际意义</a:t>
            </a:r>
            <a:endParaRPr lang="zh-CN" altLang="en-US" dirty="0"/>
          </a:p>
        </p:txBody>
      </p:sp>
      <p:sp>
        <p:nvSpPr>
          <p:cNvPr id="35" name="AutoShape 77"/>
          <p:cNvSpPr>
            <a14:cpLocks xmlns:a14="http://schemas.microsoft.com/office/drawing/2010/main" noChangeArrowheads="1"/>
          </p:cNvSpPr>
          <p:nvPr/>
        </p:nvSpPr>
        <p:spPr bwMode="auto">
          <a:xfrm>
            <a:off x="6217069" y="4058121"/>
            <a:ext cx="1811315" cy="428758"/>
          </a:xfrm>
          <a:prstGeom prst="wedgeRectCallout">
            <a:avLst>
              <a:gd name="adj1" fmla="val -83452"/>
              <a:gd name="adj2" fmla="val 35172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后验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转</a:t>
            </a:r>
            <a:r>
              <a:rPr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先验</a:t>
            </a:r>
            <a:endParaRPr lang="zh-CN" altLang="en-US" sz="20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9" grpId="0"/>
      <p:bldP spid="402461" grpId="0"/>
      <p:bldP spid="402463" grpId="0"/>
      <p:bldP spid="402503" grpId="0"/>
      <p:bldP spid="402504" grpId="0"/>
      <p:bldP spid="402505" grpId="0"/>
      <p:bldP spid="402502" grpId="0" animBg="1"/>
      <p:bldP spid="402491" grpId="0" animBg="1"/>
      <p:bldP spid="402509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452938" y="4235103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235103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468313" y="980728"/>
            <a:ext cx="8229600" cy="204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</a:rPr>
              <a:t>例</a:t>
            </a:r>
            <a:r>
              <a:rPr kumimoji="1" lang="en-US" altLang="zh-CN" sz="3200" b="1" dirty="0">
                <a:latin typeface="Times New Roman" pitchFamily="18" charset="0"/>
              </a:rPr>
              <a:t>1 </a:t>
            </a:r>
            <a:r>
              <a:rPr kumimoji="1" lang="zh-CN" altLang="en-US" sz="3200" b="1" dirty="0">
                <a:latin typeface="Times New Roman" pitchFamily="18" charset="0"/>
              </a:rPr>
              <a:t>有三个箱子，分别编号为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个红球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个白球，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红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白球，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某人从三箱中任取一箱，从中任意摸出一球，求取得红球的概率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0240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468313" y="3141316"/>
            <a:ext cx="480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zh-CN" altLang="en-US" sz="3200" b="1">
                <a:latin typeface="Times New Roman" pitchFamily="18" charset="0"/>
              </a:rPr>
              <a:t>解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r>
              <a:rPr kumimoji="1" lang="zh-CN" altLang="en-US" sz="3200" b="1">
                <a:latin typeface="Times New Roman" pitchFamily="18" charset="0"/>
              </a:rPr>
              <a:t>记</a:t>
            </a:r>
            <a:r>
              <a:rPr kumimoji="1" lang="zh-CN" altLang="en-US" sz="3200" b="1" i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={</a:t>
            </a:r>
            <a:r>
              <a:rPr kumimoji="1" lang="zh-CN" altLang="en-US" sz="3200" b="1">
                <a:latin typeface="Times New Roman" pitchFamily="18" charset="0"/>
              </a:rPr>
              <a:t>球取自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号箱</a:t>
            </a:r>
            <a:r>
              <a:rPr kumimoji="1" lang="en-US" altLang="zh-CN" sz="3200" b="1">
                <a:latin typeface="Times New Roman" pitchFamily="18" charset="0"/>
              </a:rPr>
              <a:t>},              </a:t>
            </a:r>
            <a:endParaRPr kumimoji="1" lang="en-US" altLang="zh-CN" sz="3200" b="1">
              <a:latin typeface="Times New Roman" pitchFamily="18" charset="0"/>
            </a:endParaRPr>
          </a:p>
          <a:p>
            <a:pPr algn="just" eaLnBrk="0" hangingPunct="0"/>
            <a:r>
              <a:rPr kumimoji="1" lang="en-US" altLang="zh-CN" sz="3200" b="1">
                <a:latin typeface="Times New Roman" pitchFamily="18" charset="0"/>
              </a:rPr>
              <a:t>            </a:t>
            </a:r>
            <a:r>
              <a:rPr kumimoji="1" lang="en-US" altLang="zh-CN" sz="3200" b="1" i="1">
                <a:latin typeface="Times New Roman" pitchFamily="18" charset="0"/>
              </a:rPr>
              <a:t> B</a:t>
            </a:r>
            <a:r>
              <a:rPr kumimoji="1" lang="en-US" altLang="zh-CN" sz="3200" b="1">
                <a:latin typeface="Times New Roman" pitchFamily="18" charset="0"/>
              </a:rPr>
              <a:t> ={</a:t>
            </a:r>
            <a:r>
              <a:rPr kumimoji="1" lang="zh-CN" altLang="en-US" sz="3200" b="1">
                <a:latin typeface="Times New Roman" pitchFamily="18" charset="0"/>
              </a:rPr>
              <a:t>取得红球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0240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5013176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即        </a:t>
            </a:r>
            <a:r>
              <a:rPr kumimoji="1" lang="en-US" altLang="zh-CN" sz="3200" b="1" i="1">
                <a:latin typeface="Times New Roman" pitchFamily="18" charset="0"/>
              </a:rPr>
              <a:t>B= 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B+A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B+A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 baseline="-25000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  </a:t>
            </a:r>
            <a:endParaRPr kumimoji="1" lang="zh-CN" altLang="en-US" sz="3200" b="1">
              <a:latin typeface="Times New Roman" pitchFamily="18" charset="0"/>
            </a:endParaRPr>
          </a:p>
          <a:p>
            <a:r>
              <a:rPr kumimoji="1" lang="zh-CN" altLang="en-US" sz="3200" b="1">
                <a:latin typeface="Times New Roman" pitchFamily="18" charset="0"/>
              </a:rPr>
              <a:t>且      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两两互斥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0240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4437112"/>
            <a:ext cx="823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发生总是伴随着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 </a:t>
            </a:r>
            <a:r>
              <a:rPr kumimoji="1" lang="zh-CN" altLang="en-US" sz="3200" b="1">
                <a:latin typeface="Times New Roman" pitchFamily="18" charset="0"/>
              </a:rPr>
              <a:t>之一同时发生，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5272088" y="3200053"/>
            <a:ext cx="3429000" cy="1143000"/>
            <a:chOff x="3321" y="2152"/>
            <a:chExt cx="2160" cy="720"/>
          </a:xfrm>
        </p:grpSpPr>
        <p:sp>
          <p:nvSpPr>
            <p:cNvPr id="12297" name="Rectangle 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21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1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12298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21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05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05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97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Rectangle 1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41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2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12303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041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25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25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17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809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3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12308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809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5193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01" y="24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5193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385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13" name="Group 27"/>
            <p:cNvGrpSpPr/>
            <p:nvPr/>
          </p:nvGrpSpPr>
          <p:grpSpPr bwMode="auto">
            <a:xfrm>
              <a:off x="4953" y="2200"/>
              <a:ext cx="528" cy="144"/>
              <a:chOff x="4992" y="1488"/>
              <a:chExt cx="528" cy="144"/>
            </a:xfrm>
          </p:grpSpPr>
          <p:sp>
            <p:nvSpPr>
              <p:cNvPr id="12328" name="Oval 2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992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9" name="Oval 2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176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Oval 3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368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4" name="Group 31"/>
            <p:cNvGrpSpPr/>
            <p:nvPr/>
          </p:nvGrpSpPr>
          <p:grpSpPr bwMode="auto">
            <a:xfrm>
              <a:off x="4177" y="2152"/>
              <a:ext cx="536" cy="288"/>
              <a:chOff x="4216" y="1440"/>
              <a:chExt cx="536" cy="288"/>
            </a:xfrm>
          </p:grpSpPr>
          <p:sp>
            <p:nvSpPr>
              <p:cNvPr id="12322" name="Line 3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27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3" name="Oval 3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16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Oval 3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Oval 3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504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Oval 3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20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Oval 3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600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5" name="Group 38"/>
            <p:cNvGrpSpPr/>
            <p:nvPr/>
          </p:nvGrpSpPr>
          <p:grpSpPr bwMode="auto">
            <a:xfrm>
              <a:off x="3369" y="2152"/>
              <a:ext cx="531" cy="288"/>
              <a:chOff x="3408" y="1440"/>
              <a:chExt cx="531" cy="288"/>
            </a:xfrm>
          </p:grpSpPr>
          <p:sp>
            <p:nvSpPr>
              <p:cNvPr id="12316" name="Line 3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55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Oval 4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Oval 4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8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Oval 4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59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Oval 4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88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Oval 4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496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6" name="标题 2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07504" y="95250"/>
            <a:ext cx="8964488" cy="706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全概率公式</a:t>
            </a:r>
            <a:r>
              <a:rPr lang="en-US" altLang="zh-CN" dirty="0"/>
              <a:t>The Law of Total Probability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utoUpdateAnimBg="0"/>
      <p:bldP spid="102407" grpId="0" autoUpdateAnimBg="0"/>
      <p:bldP spid="10240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2348880"/>
            <a:ext cx="8768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应用统计方法确定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先验概率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比如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表示人们“抽烟”的概率，可以进行抽样统计的方法获得。随机抽取一大帮人，“抽烟”的频率。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09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5174704"/>
            <a:ext cx="7048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应用</a:t>
            </a:r>
            <a:r>
              <a:rPr lang="zh-CN" altLang="en-US" sz="2400" b="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altLang="zh-CN" sz="2400" b="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公式计算机可计算出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后验概率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11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3645024"/>
            <a:ext cx="8768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可以应用统计方法获得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，如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唱歌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多的人得肺癌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的概率。随机抽取的一大帮人中，“唱歌”的人中得肺癌的概率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24" name="Rectangle 24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932527"/>
            <a:ext cx="8768084" cy="120032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32000"/>
                  <a:lumOff val="68000"/>
                  <a:alpha val="68000"/>
                </a:schemeClr>
              </a:gs>
              <a:gs pos="54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假定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为“肺癌”。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为“抽烟”，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为“喝酒”，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为“唱歌”，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为“生活在雾霾严重的城市”。要确定那种习惯是“肺癌”的主要杀手？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33" name="Object 33"/>
          <p:cNvGraphicFramePr>
            <a:graphicFrameLocks noChangeAspect="1"/>
          </p:cNvGraphicFramePr>
          <p:nvPr/>
        </p:nvGraphicFramePr>
        <p:xfrm>
          <a:off x="2915816" y="4581128"/>
          <a:ext cx="31416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30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81128"/>
                        <a:ext cx="31416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6" name="Object 36"/>
          <p:cNvGraphicFramePr>
            <a:graphicFrameLocks noChangeAspect="1"/>
          </p:cNvGraphicFramePr>
          <p:nvPr/>
        </p:nvGraphicFramePr>
        <p:xfrm>
          <a:off x="2632770" y="5700166"/>
          <a:ext cx="3140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30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770" y="5700166"/>
                        <a:ext cx="31400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例如：肺癌</a:t>
            </a:r>
            <a:r>
              <a:rPr lang="zh-CN" altLang="en-US" sz="3200" dirty="0"/>
              <a:t>计算机自动辅助</a:t>
            </a:r>
            <a:r>
              <a:rPr lang="zh-CN" altLang="en-US" sz="3200" dirty="0">
                <a:cs typeface="Times New Roman" pitchFamily="18" charset="0"/>
              </a:rPr>
              <a:t>诊断系统</a:t>
            </a:r>
            <a:endParaRPr lang="zh-CN" alt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  <p:bldP spid="409609" grpId="0"/>
      <p:bldP spid="4096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525463" y="44624"/>
          <a:ext cx="80930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4624"/>
                        <a:ext cx="8093075" cy="2039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476375" y="5750099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该产品由乙车间生产的可能性最大。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0854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9131" y="2924944"/>
            <a:ext cx="2216150" cy="579438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916238" y="2149649"/>
          <a:ext cx="22844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49649"/>
                        <a:ext cx="22844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389063" y="2633837"/>
          <a:ext cx="53334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0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633837"/>
                        <a:ext cx="53334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406526" y="3641899"/>
          <a:ext cx="5407085" cy="10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1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6" y="3641899"/>
                        <a:ext cx="5407085" cy="10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395414" y="4649962"/>
          <a:ext cx="5375711" cy="10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2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4" y="4649962"/>
                        <a:ext cx="5375711" cy="10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4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536" y="44624"/>
            <a:ext cx="853281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itchFamily="18" charset="0"/>
              </a:defRPr>
            </a:lvl1pPr>
          </a:lstStyle>
          <a:p>
            <a:r>
              <a:rPr lang="zh-CN" altLang="en-US" sz="2800" dirty="0"/>
              <a:t>例</a:t>
            </a:r>
            <a:r>
              <a:rPr lang="en-US" altLang="zh-CN" sz="2800" dirty="0"/>
              <a:t>4 </a:t>
            </a:r>
            <a:r>
              <a:rPr lang="zh-CN" altLang="en-US" sz="2800" dirty="0"/>
              <a:t>用甲胎蛋白检测法</a:t>
            </a:r>
            <a:r>
              <a:rPr lang="en-US" altLang="zh-CN" sz="2800" dirty="0"/>
              <a:t>(AFP)</a:t>
            </a:r>
            <a:r>
              <a:rPr lang="zh-CN" altLang="en-US" sz="2800" dirty="0"/>
              <a:t>诊断肝病，已知确实患肝病者被诊断为肝病的概率为</a:t>
            </a:r>
            <a:r>
              <a:rPr lang="en-US" altLang="zh-CN" sz="2800" dirty="0"/>
              <a:t>0.95</a:t>
            </a:r>
            <a:r>
              <a:rPr lang="zh-CN" altLang="en-US" sz="2800" dirty="0"/>
              <a:t>，未患肝病者被误诊为肝病的概率为</a:t>
            </a:r>
            <a:r>
              <a:rPr lang="en-US" altLang="zh-CN" sz="2800" dirty="0"/>
              <a:t>0.02</a:t>
            </a:r>
            <a:r>
              <a:rPr lang="zh-CN" altLang="en-US" sz="2800" dirty="0"/>
              <a:t>，假设人群中肝病的发病率为</a:t>
            </a:r>
            <a:r>
              <a:rPr lang="en-US" altLang="zh-CN" sz="2800" dirty="0"/>
              <a:t>0.0004</a:t>
            </a:r>
            <a:r>
              <a:rPr lang="zh-CN" altLang="en-US" sz="2800" dirty="0"/>
              <a:t>，现在有一个人被诊断为患有肝病，求此人确实为肝病患者的概率。</a:t>
            </a:r>
            <a:endParaRPr lang="zh-CN" altLang="en-US" sz="2800" dirty="0"/>
          </a:p>
        </p:txBody>
      </p:sp>
      <p:sp>
        <p:nvSpPr>
          <p:cNvPr id="103436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2266926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</a:rPr>
              <a:t>设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Verdana" pitchFamily="34" charset="0"/>
              </a:rPr>
              <a:t>肝病患者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Verdana" pitchFamily="34" charset="0"/>
              </a:rPr>
              <a:t>被诊断为患有肝病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03440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914626"/>
            <a:ext cx="3097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由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贝叶斯公式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</a:rPr>
              <a:t> 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971600" y="3356992"/>
          <a:ext cx="64198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56992"/>
                        <a:ext cx="64198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2101412" y="4561904"/>
          <a:ext cx="6935134" cy="10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412" y="4561904"/>
                        <a:ext cx="6935134" cy="10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/>
      <p:bldP spid="1034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6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2736850" y="332656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这一讲我们介绍了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16747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1735138" y="1247056"/>
            <a:ext cx="2224087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16748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4859338" y="1243881"/>
            <a:ext cx="2224087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1674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836613" y="2009056"/>
            <a:ext cx="7467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它们是加法公式和乘法公式的综合运用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同学们可通过进一步的练习去掌握它们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6750" name="Rectangle 14"/>
          <p:cNvSpPr>
            <a14:cpLocks xmlns:a14="http://schemas.microsoft.com/office/drawing/2010/main" noChangeArrowheads="1"/>
          </p:cNvSpPr>
          <p:nvPr/>
        </p:nvSpPr>
        <p:spPr bwMode="auto">
          <a:xfrm>
            <a:off x="914400" y="3420343"/>
            <a:ext cx="769461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值得一提的是，后来的学者依据贝叶斯公式的思想发展了一整套统计推断方法，叫作“贝叶斯统计”</a:t>
            </a:r>
            <a:r>
              <a:rPr kumimoji="1" lang="en-US" altLang="zh-CN" sz="3200" b="1">
                <a:latin typeface="Times New Roman" pitchFamily="18" charset="0"/>
              </a:rPr>
              <a:t>. </a:t>
            </a:r>
            <a:r>
              <a:rPr kumimoji="1" lang="zh-CN" altLang="en-US" sz="3200" b="1">
                <a:latin typeface="Times New Roman" pitchFamily="18" charset="0"/>
              </a:rPr>
              <a:t>可见贝叶斯公式的影响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7" grpId="0" animBg="1"/>
      <p:bldP spid="116748" grpId="0" animBg="1" autoUpdateAnimBg="0"/>
      <p:bldP spid="116749" grpId="0" autoUpdateAnimBg="0"/>
      <p:bldP spid="1167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朴素贝叶斯分类器</a:t>
            </a:r>
            <a:endParaRPr lang="zh-CN" altLang="en-US" sz="6000" dirty="0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2267744" y="3886200"/>
            <a:ext cx="5504656" cy="1752600"/>
          </a:xfrm>
        </p:spPr>
        <p:txBody>
          <a:bodyPr/>
          <a:lstStyle/>
          <a:p>
            <a:r>
              <a:rPr lang="zh-CN" altLang="en-US" dirty="0"/>
              <a:t>贝叶斯在机器学习中的应用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贝叶斯分类的基础是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概率推理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，就是在各种条件的存在不确定，仅知其出现概率的情况下，如何完成推理和决策任务。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朴素贝叶斯分类器是基于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独立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假设的，即假设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样本每个特征与其它特征都不相关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举个例子，如果一种水果其具有红，圆，直径大概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英寸等特征，该水果可以被判定为是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苹果、西瓜、香蕉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453987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理论上，概率模型分类器是一个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条件概率模型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42900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独立的类别变量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有若干类别，条件依赖于若干特征变量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。但问题在于如果特征数量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较大或者每个特征能取大量值时，基于概率模型列出概率表变得不现实。所以我们修改这个模型使之变得可行。 贝叶斯定理有以下式子：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80927" y="5013176"/>
          <a:ext cx="533037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318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0927" y="5013176"/>
                        <a:ext cx="5330378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用朴素的语言可以表达为：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467544" y="1633982"/>
            <a:ext cx="7811572" cy="143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952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只关心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上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式中的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分子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部分，因为分母不依赖于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且特征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kumimoji="0" lang="en-US" altLang="zh-CN" sz="2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的值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是给定的，于是分母可以认为是一个常数。这样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分子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就等价于</a:t>
            </a:r>
            <a:r>
              <a:rPr kumimoji="0" lang="zh-CN" altLang="zh-CN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联合分布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模型。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933056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重复使用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链式法则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，可将该式写成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条件概率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的形式，如下所示：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52204" y="700474"/>
          <a:ext cx="443200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329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2204" y="700474"/>
                        <a:ext cx="4432000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96129" y="3249448"/>
          <a:ext cx="5479733" cy="53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329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129" y="3249448"/>
                        <a:ext cx="5479733" cy="539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47" y="332656"/>
            <a:ext cx="3826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00FF"/>
                </a:solidFill>
                <a:ea typeface="黑体" pitchFamily="2" charset="-122"/>
              </a:rPr>
              <a:t>Chain Rule</a:t>
            </a:r>
            <a:r>
              <a:rPr kumimoji="1" lang="zh-CN" altLang="en-US" sz="3200" b="1" dirty="0">
                <a:solidFill>
                  <a:srgbClr val="0000FF"/>
                </a:solidFill>
                <a:ea typeface="黑体" pitchFamily="2" charset="-122"/>
              </a:rPr>
              <a:t>链式规则</a:t>
            </a:r>
            <a:endParaRPr kumimoji="1"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8541" y="1055349"/>
          <a:ext cx="7484233" cy="111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35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41" y="1055349"/>
                        <a:ext cx="7484233" cy="1112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504" y="2564904"/>
          <a:ext cx="8956516" cy="2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359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2564904"/>
                        <a:ext cx="8956516" cy="296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14:cpLocks xmlns:a14="http://schemas.microsoft.com/office/drawing/2010/main" noChangeArrowheads="1"/>
          </p:cNvSpPr>
          <p:nvPr/>
        </p:nvSpPr>
        <p:spPr bwMode="auto">
          <a:xfrm>
            <a:off x="394420" y="116632"/>
            <a:ext cx="8120930" cy="8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95220" numCol="1" anchor="ctr" anchorCtr="0" compatLnSpc="1">
            <a:spAutoFit/>
          </a:bodyPr>
          <a:lstStyle/>
          <a:p>
            <a:pPr lvl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现在“朴素”的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820E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  <a:hlinkClick r:id="rId1" tooltip="Conditional independence（页面不存在）"/>
              </a:rPr>
              <a:t>条件独立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假设开始发挥作用:假设每个特征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对于其他特征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kumimoji="0" lang="en-US" altLang="zh-CN" sz="24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≠</a:t>
            </a:r>
            <a:r>
              <a:rPr lang="en-US" altLang="zh-CN" sz="2400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Times New Roman" pitchFamily="18" charset="0"/>
              </a:rPr>
              <a:t>  是条件独立的。这就意味着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558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itchFamily="18" charset="0"/>
              </a:rPr>
              <a:t> ≠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，所以联合分布模型可以表达为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7" y="4149080"/>
            <a:ext cx="779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这意味着上述假设下，类变量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的条件分布可以表达为：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373216"/>
            <a:ext cx="81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证据因子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是一个只依赖于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等的缩放因子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即分母部分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，当特征变量的值已知时是一个常数。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87471" y="1032915"/>
          <a:ext cx="3413837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"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图片 340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7471" y="1032915"/>
                        <a:ext cx="3413837" cy="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39263" y="2215505"/>
          <a:ext cx="59626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0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63" y="2215505"/>
                        <a:ext cx="59626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56788" y="4519712"/>
          <a:ext cx="4927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1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788" y="4519712"/>
                        <a:ext cx="4927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409964" y="909175"/>
              <a:ext cx="62571" cy="6198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409964" y="909175"/>
                <a:ext cx="62571" cy="619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685074" y="905418"/>
              <a:ext cx="77916" cy="5447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685074" y="905418"/>
                <a:ext cx="77916" cy="54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4042316" y="910584"/>
              <a:ext cx="98127" cy="5870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042316" y="910584"/>
                <a:ext cx="98127" cy="58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4333857" y="909175"/>
              <a:ext cx="92011" cy="5917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333857" y="909175"/>
                <a:ext cx="92011" cy="59172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530380" y="905109"/>
            <a:ext cx="6665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BS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)+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)+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1"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7523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3059113" y="188640"/>
            <a:ext cx="2736850" cy="576263"/>
          </a:xfrm>
          <a:prstGeom prst="wedgeRectCallout">
            <a:avLst>
              <a:gd name="adj1" fmla="val -9454"/>
              <a:gd name="adj2" fmla="val 17769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800" dirty="0">
                <a:latin typeface="Times New Roman" pitchFamily="18" charset="0"/>
              </a:rPr>
              <a:t>运用加法公式得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10752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4149030"/>
            <a:ext cx="800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将此例中所用的方法推广到一般的情形，就得到在概率计算中常用的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07525" name="AutoShap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6659563" y="1421309"/>
            <a:ext cx="2232025" cy="1143000"/>
          </a:xfrm>
          <a:prstGeom prst="wedgeRoundRectCallout">
            <a:avLst>
              <a:gd name="adj1" fmla="val -96659"/>
              <a:gd name="adj2" fmla="val -50139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对每一项运</a:t>
            </a:r>
            <a:endParaRPr kumimoji="1" lang="zh-CN" altLang="en-US" sz="280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用乘法公式</a:t>
            </a:r>
            <a:endParaRPr kumimoji="1" lang="zh-CN" altLang="en-US" sz="2800">
              <a:latin typeface="Times New Roman" pitchFamily="18" charset="0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1652588" y="1794781"/>
          <a:ext cx="475773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794781"/>
                        <a:ext cx="475773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1619250" y="3140968"/>
            <a:ext cx="517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代入数据计算得：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)=8/15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nimBg="1" autoUpdateAnimBg="0"/>
      <p:bldP spid="107524" grpId="0" autoUpdateAnimBg="0"/>
      <p:bldP spid="107525" grpId="0" animBg="1" autoUpdateAnimBg="0"/>
      <p:bldP spid="1075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只要知道先验概率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和独立概率分布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，就可以设计出一个贝叶斯分类器。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先验概率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不是一个分布函数，仅仅是一个值，它表达了样本空间中各个类的样本所占数量的比例。当训练集中样本数量足够多且来自于样本空间的随机选取时，可以以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训练集中各类样本所占的比例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来估计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的值。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独立概率分布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是以某种形式分布的概率密度函数，需要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从训练集中样本特征的分布情况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进行估计。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950" y="836613"/>
          <a:ext cx="8928100" cy="310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4"/>
                <a:gridCol w="1105384"/>
                <a:gridCol w="4485305"/>
                <a:gridCol w="2232027"/>
              </a:tblGrid>
              <a:tr h="45709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</a:t>
                      </a:r>
                      <a:r>
                        <a:rPr lang="en-US" altLang="zh-CN" sz="2400" dirty="0"/>
                        <a:t>ID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文档中词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属于</a:t>
                      </a:r>
                      <a:r>
                        <a:rPr lang="en-US" altLang="zh-CN" sz="2400" dirty="0"/>
                        <a:t>c=China</a:t>
                      </a:r>
                      <a:r>
                        <a:rPr lang="zh-CN" altLang="en-US" sz="2400" dirty="0"/>
                        <a:t>类？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</a:tr>
              <a:tr h="457095">
                <a:tc rowSpan="4">
                  <a:txBody>
                    <a:bodyPr/>
                    <a:lstStyle/>
                    <a:p>
                      <a:r>
                        <a:rPr lang="zh-CN" altLang="en-US" sz="2400" b="1" dirty="0"/>
                        <a:t>训练集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Beijing Chinese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</a:tr>
              <a:tr h="45709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Chinese</a:t>
                      </a:r>
                      <a:r>
                        <a:rPr lang="en-US" altLang="zh-CN" sz="2400" b="1" baseline="0" dirty="0"/>
                        <a:t> Shanghai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</a:tr>
              <a:tr h="45709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Macao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</a:tr>
              <a:tr h="45709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Tokyo Japan Chinese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No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</a:tr>
              <a:tr h="822852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测试集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Tokyo Japan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?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</a:tr>
            </a:tbl>
          </a:graphicData>
        </a:graphic>
      </p:graphicFrame>
      <p:sp>
        <p:nvSpPr>
          <p:cNvPr id="4509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zh-CN" altLang="en-US" dirty="0"/>
              <a:t> 朴素贝叶斯分类示例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732588" y="1211263"/>
            <a:ext cx="792162" cy="193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955" indent="-274955" algn="ctr" eaLnBrk="1" hangingPunct="1">
              <a:buFont typeface="Arial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45094" name="对象 5"/>
          <p:cNvGraphicFramePr>
            <a:graphicFrameLocks noChangeAspect="1"/>
          </p:cNvGraphicFramePr>
          <p:nvPr/>
        </p:nvGraphicFramePr>
        <p:xfrm>
          <a:off x="323850" y="4005263"/>
          <a:ext cx="1449388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1449388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950" y="115888"/>
          <a:ext cx="8928100" cy="310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4"/>
                <a:gridCol w="1105384"/>
                <a:gridCol w="4485305"/>
                <a:gridCol w="2232027"/>
              </a:tblGrid>
              <a:tr h="4573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</a:t>
                      </a:r>
                      <a:r>
                        <a:rPr lang="en-US" altLang="zh-CN" sz="2400" dirty="0"/>
                        <a:t>ID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文档中词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属于</a:t>
                      </a:r>
                      <a:r>
                        <a:rPr lang="en-US" altLang="zh-CN" sz="2400" dirty="0"/>
                        <a:t>c=China</a:t>
                      </a:r>
                      <a:r>
                        <a:rPr lang="zh-CN" altLang="en-US" sz="2400" dirty="0"/>
                        <a:t>类？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</a:tr>
              <a:tr h="457340">
                <a:tc rowSpan="4">
                  <a:txBody>
                    <a:bodyPr/>
                    <a:lstStyle/>
                    <a:p>
                      <a:r>
                        <a:rPr lang="zh-CN" altLang="en-US" sz="2400" b="1" dirty="0"/>
                        <a:t>训练集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Chinese Beijing</a:t>
                      </a:r>
                      <a:r>
                        <a:rPr lang="en-US" altLang="zh-CN" sz="2400" b="1" dirty="0"/>
                        <a:t> Chinese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</a:tr>
              <a:tr h="4573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Chinese</a:t>
                      </a:r>
                      <a:r>
                        <a:rPr lang="en-US" altLang="zh-CN" sz="2400" b="1" baseline="0" dirty="0"/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Shanghai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</a:tr>
              <a:tr h="4573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Macao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</a:tr>
              <a:tr h="4573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Tokyo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  <a:r>
                        <a:rPr lang="en-US" altLang="zh-CN" sz="2400" b="1" dirty="0"/>
                        <a:t> Chinese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No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</a:tr>
              <a:tr h="823212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测试集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Tokyo Japan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?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</a:tr>
            </a:tbl>
          </a:graphicData>
        </a:graphic>
      </p:graphicFrame>
      <p:graphicFrame>
        <p:nvGraphicFramePr>
          <p:cNvPr id="47140" name="对象 6"/>
          <p:cNvGraphicFramePr>
            <a:graphicFrameLocks noChangeAspect="1"/>
          </p:cNvGraphicFramePr>
          <p:nvPr/>
        </p:nvGraphicFramePr>
        <p:xfrm>
          <a:off x="107950" y="3573463"/>
          <a:ext cx="35036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73463"/>
                        <a:ext cx="35036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1" name="Text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925" y="3213100"/>
            <a:ext cx="397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ea typeface="MS PGothic" pitchFamily="34" charset="-128"/>
              </a:rPr>
              <a:t>Conditional probabilities:</a:t>
            </a:r>
            <a:endParaRPr lang="zh-CN" altLang="en-US">
              <a:solidFill>
                <a:schemeClr val="tx1"/>
              </a:solidFill>
              <a:ea typeface="MS PGothic" pitchFamily="34" charset="-128"/>
            </a:endParaRPr>
          </a:p>
        </p:txBody>
      </p:sp>
      <p:graphicFrame>
        <p:nvGraphicFramePr>
          <p:cNvPr id="47142" name="对象 8"/>
          <p:cNvGraphicFramePr>
            <a:graphicFrameLocks noChangeAspect="1"/>
          </p:cNvGraphicFramePr>
          <p:nvPr/>
        </p:nvGraphicFramePr>
        <p:xfrm>
          <a:off x="3705225" y="3573463"/>
          <a:ext cx="53308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573463"/>
                        <a:ext cx="53308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3" name="对象 9"/>
          <p:cNvGraphicFramePr>
            <a:graphicFrameLocks noChangeAspect="1"/>
          </p:cNvGraphicFramePr>
          <p:nvPr/>
        </p:nvGraphicFramePr>
        <p:xfrm>
          <a:off x="109538" y="4292600"/>
          <a:ext cx="74866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292600"/>
                        <a:ext cx="74866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2260600" y="4027488"/>
            <a:ext cx="871538" cy="4810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955" indent="-274955" algn="ctr" eaLnBrk="1" hangingPunct="1">
              <a:buFont typeface="Arial" charset="0"/>
              <a:buChar char="•"/>
              <a:defRPr/>
            </a:pPr>
            <a:endParaRPr lang="zh-CN" altLang="en-US" sz="2800" dirty="0"/>
          </a:p>
        </p:txBody>
      </p:sp>
      <p:sp>
        <p:nvSpPr>
          <p:cNvPr id="14" name="椭圆 13"/>
          <p:cNvSpPr/>
          <p:nvPr/>
        </p:nvSpPr>
        <p:spPr>
          <a:xfrm>
            <a:off x="6221413" y="4724400"/>
            <a:ext cx="871537" cy="482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955" indent="-274955" algn="ctr" eaLnBrk="1" hangingPunct="1">
              <a:buFont typeface="Arial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47146" name="对象 14"/>
          <p:cNvGraphicFramePr>
            <a:graphicFrameLocks noChangeAspect="1"/>
          </p:cNvGraphicFramePr>
          <p:nvPr/>
        </p:nvGraphicFramePr>
        <p:xfrm>
          <a:off x="4194175" y="2863850"/>
          <a:ext cx="31051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63850"/>
                        <a:ext cx="31051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7" name="对象 15"/>
          <p:cNvGraphicFramePr>
            <a:graphicFrameLocks noChangeAspect="1"/>
          </p:cNvGraphicFramePr>
          <p:nvPr/>
        </p:nvGraphicFramePr>
        <p:xfrm>
          <a:off x="169863" y="5083175"/>
          <a:ext cx="43418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5083175"/>
                        <a:ext cx="43418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8" name="对象 16"/>
          <p:cNvGraphicFramePr>
            <a:graphicFrameLocks noChangeAspect="1"/>
          </p:cNvGraphicFramePr>
          <p:nvPr/>
        </p:nvGraphicFramePr>
        <p:xfrm>
          <a:off x="4797425" y="5084763"/>
          <a:ext cx="4102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084763"/>
                        <a:ext cx="41021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9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34925" y="5910263"/>
            <a:ext cx="8823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测试文档分到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= 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China</a:t>
            </a:r>
            <a:r>
              <a:rPr lang="zh-CN" altLang="en-US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类，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这是因为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中起正向作用的</a:t>
            </a:r>
            <a:r>
              <a:rPr lang="en-US" altLang="zh-CN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CHINESE</a:t>
            </a:r>
            <a:r>
              <a:rPr lang="zh-CN" altLang="en-US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出现</a:t>
            </a:r>
            <a:r>
              <a:rPr lang="en-US" altLang="zh-CN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次的权重高于起反向作用的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JAPAN</a:t>
            </a:r>
            <a:r>
              <a:rPr lang="zh-CN" altLang="en-US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TOKYO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的权重之和。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7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552" y="332656"/>
            <a:ext cx="3068469" cy="5847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itchFamily="18" charset="0"/>
              </a:rPr>
              <a:t>外文书上的推导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528" y="1844824"/>
          <a:ext cx="841293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44824"/>
                        <a:ext cx="841293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2843808" y="3068960"/>
            <a:ext cx="2232025" cy="1143000"/>
          </a:xfrm>
          <a:prstGeom prst="wedgeRoundRectCallout">
            <a:avLst>
              <a:gd name="adj1" fmla="val -11056"/>
              <a:gd name="adj2" fmla="val -92501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800" dirty="0">
                <a:latin typeface="Times New Roman" pitchFamily="18" charset="0"/>
              </a:rPr>
              <a:t>Sum rule</a:t>
            </a:r>
            <a:endParaRPr kumimoji="1" lang="en-US" altLang="zh-CN" sz="2800" dirty="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加法公式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7" name="AutoShap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6444208" y="3212976"/>
            <a:ext cx="2232025" cy="1143000"/>
          </a:xfrm>
          <a:prstGeom prst="wedgeRoundRectCallout">
            <a:avLst>
              <a:gd name="adj1" fmla="val -38868"/>
              <a:gd name="adj2" fmla="val -113052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800" dirty="0">
                <a:latin typeface="Times New Roman" pitchFamily="18" charset="0"/>
              </a:rPr>
              <a:t>Product rule</a:t>
            </a:r>
            <a:endParaRPr kumimoji="1" lang="en-US" altLang="zh-CN" sz="2800" dirty="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乘法公式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 autoUpdateAnimBg="0"/>
      <p:bldP spid="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46100" y="764704"/>
            <a:ext cx="83058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zh-CN" altLang="en-US" sz="3200" b="1" dirty="0">
                <a:latin typeface="Times New Roman" pitchFamily="18" charset="0"/>
              </a:rPr>
              <a:t>   设</a:t>
            </a:r>
            <a:r>
              <a:rPr kumimoji="1" lang="en-US" altLang="zh-CN" sz="3200" b="1" i="1" dirty="0">
                <a:latin typeface="Times New Roman" pitchFamily="18" charset="0"/>
              </a:rPr>
              <a:t>S</a:t>
            </a:r>
            <a:r>
              <a:rPr kumimoji="1" lang="zh-CN" altLang="en-US" sz="3200" b="1" dirty="0">
                <a:latin typeface="Times New Roman" pitchFamily="18" charset="0"/>
              </a:rPr>
              <a:t>为随机试验的样本空间，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,A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两两互斥</a:t>
            </a:r>
            <a:r>
              <a:rPr kumimoji="1" lang="zh-CN" altLang="en-US" sz="3200" b="1" dirty="0">
                <a:latin typeface="Times New Roman" pitchFamily="18" charset="0"/>
              </a:rPr>
              <a:t>的事件，且有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</a:rPr>
              <a:t>)&gt;0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latin typeface="Times New Roman" pitchFamily="18" charset="0"/>
              </a:rPr>
              <a:t> =</a:t>
            </a:r>
            <a:r>
              <a:rPr kumimoji="1" lang="en-US" altLang="zh-CN" sz="3200" b="1" dirty="0">
                <a:latin typeface="Times New Roman" pitchFamily="18" charset="0"/>
              </a:rPr>
              <a:t>1,2,…,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527550" y="4130204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130204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077164" y="2910845"/>
          <a:ext cx="4734084" cy="133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164" y="2910845"/>
                        <a:ext cx="4734084" cy="1330643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116632"/>
            <a:ext cx="2216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06502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4573116"/>
            <a:ext cx="791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称满足上述条件的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,A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为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完备事件组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98488" y="1845791"/>
          <a:ext cx="17002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845791"/>
                        <a:ext cx="170021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2363788" y="2060104"/>
            <a:ext cx="37068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则对任一事件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，有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2" grpId="0" autoUpdateAnimBg="0"/>
      <p:bldP spid="1065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116632"/>
            <a:ext cx="9969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Verdana" pitchFamily="34" charset="0"/>
              </a:rPr>
              <a:t>证明</a:t>
            </a:r>
            <a:endParaRPr lang="zh-CN" altLang="en-US" sz="3200">
              <a:latin typeface="Verdana" pitchFamily="34" charset="0"/>
            </a:endParaRP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987675" y="1627932"/>
          <a:ext cx="26241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7932"/>
                        <a:ext cx="26241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2568575" y="2851895"/>
          <a:ext cx="3841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851895"/>
                        <a:ext cx="38417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573088" y="4275882"/>
          <a:ext cx="81549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2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275882"/>
                        <a:ext cx="815498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2195513" y="188070"/>
          <a:ext cx="58150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8070"/>
                        <a:ext cx="58150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755650" y="980232"/>
          <a:ext cx="76628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0232"/>
                        <a:ext cx="76628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AutoShap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1240433" y="3586908"/>
            <a:ext cx="1800225" cy="609600"/>
          </a:xfrm>
          <a:prstGeom prst="wedgeRoundRectCallout">
            <a:avLst>
              <a:gd name="adj1" fmla="val 43472"/>
              <a:gd name="adj2" fmla="val 110417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加法公式</a:t>
            </a:r>
            <a:endParaRPr kumimoji="1" lang="zh-CN" altLang="en-US" sz="2800" b="1">
              <a:latin typeface="Verdana" pitchFamily="34" charset="0"/>
            </a:endParaRPr>
          </a:p>
        </p:txBody>
      </p:sp>
      <p:sp>
        <p:nvSpPr>
          <p:cNvPr id="121869" name="AutoShap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372225" y="3644057"/>
            <a:ext cx="1944688" cy="609600"/>
          </a:xfrm>
          <a:prstGeom prst="wedgeRoundRectCallout">
            <a:avLst>
              <a:gd name="adj1" fmla="val -67958"/>
              <a:gd name="adj2" fmla="val -82292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乘法公式</a:t>
            </a:r>
            <a:endParaRPr kumimoji="1" lang="zh-CN" altLang="en-US" sz="28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96913" y="991468"/>
            <a:ext cx="7924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</a:t>
            </a:r>
            <a:r>
              <a:rPr kumimoji="1" lang="zh-CN" altLang="en-US" sz="3200" b="1">
                <a:latin typeface="Times New Roman" pitchFamily="18" charset="0"/>
              </a:rPr>
              <a:t>某一事件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的发生有各种可能的原因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=1,2,…,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，如果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是由原因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所引起，则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发生的概率是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525963" y="3272706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272706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655807"/>
            <a:ext cx="67056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每一原因都可能导致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发生，故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发生的概率是各原因引起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发生概率的总和，即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05477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528763" y="2877418"/>
            <a:ext cx="412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BA</a:t>
            </a:r>
            <a:r>
              <a:rPr kumimoji="1" lang="en-US" altLang="zh-CN" sz="3200" b="1" i="1" baseline="-25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1"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105478" name="Picture 6" descr="TALK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3152056"/>
            <a:ext cx="14382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423025" y="332656"/>
            <a:ext cx="2216150" cy="579437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6392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439738" y="332656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我们还可以从另一个角度去理解</a:t>
            </a:r>
            <a:endParaRPr kumimoji="1" lang="zh-CN" altLang="en-US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6" grpId="0" autoUpdateAnimBg="0"/>
      <p:bldP spid="105477" grpId="0" autoUpdateAnimBg="0"/>
      <p:bldP spid="10547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979613" y="1557338"/>
            <a:ext cx="4298950" cy="6413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全概率公式的关键：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20838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3429000"/>
            <a:ext cx="2951163" cy="1079500"/>
          </a:xfrm>
          <a:prstGeom prst="wedgeEllipseCallout">
            <a:avLst>
              <a:gd name="adj1" fmla="val 19769"/>
              <a:gd name="adj2" fmla="val -81616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latin typeface="Verdana" pitchFamily="34" charset="0"/>
              </a:rPr>
              <a:t>数学模型</a:t>
            </a:r>
            <a:endParaRPr lang="zh-CN" altLang="en-US" sz="3200" b="1">
              <a:latin typeface="Verdana" pitchFamily="34" charset="0"/>
            </a:endParaRPr>
          </a:p>
        </p:txBody>
      </p:sp>
      <p:sp>
        <p:nvSpPr>
          <p:cNvPr id="120839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5003800" y="3357563"/>
            <a:ext cx="3097213" cy="1152525"/>
          </a:xfrm>
          <a:prstGeom prst="wedgeEllipseCallout">
            <a:avLst>
              <a:gd name="adj1" fmla="val -36620"/>
              <a:gd name="adj2" fmla="val -8719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Verdana" pitchFamily="34" charset="0"/>
              </a:rPr>
              <a:t>完备事件组</a:t>
            </a:r>
            <a:endParaRPr kumimoji="1" lang="zh-CN" altLang="en-US" sz="32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8" grpId="0" animBg="1"/>
      <p:bldP spid="120839" grpId="0" animBg="1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0</TotalTime>
  <Words>0</Words>
  <Application/>
  <PresentationFormat>全屏显示(4:3)</PresentationFormat>
  <Paragraphs>228</Paragraphs>
  <Slides>0</Slides>
  <Notes>13</Notes>
  <HiddenSlides>10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Times New Roman</vt:lpstr>
      <vt:lpstr>Lucida Sans</vt:lpstr>
      <vt:lpstr>Verdana</vt:lpstr>
      <vt:lpstr>隶书</vt:lpstr>
      <vt:lpstr>华文新魏</vt:lpstr>
      <vt:lpstr>黑体</vt:lpstr>
      <vt:lpstr>MS PGothic</vt:lpstr>
      <vt:lpstr>chapter1-3</vt:lpstr>
      <vt:lpstr>1_chapter1-3</vt:lpstr>
      <vt:lpstr>Equation.3</vt:lpstr>
      <vt:lpstr>Equation.DSMT4</vt:lpstr>
      <vt:lpstr>§1.4  全概率公式和贝叶斯公式</vt:lpstr>
      <vt:lpstr>一. 全概率公式The Law of Total Probability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贝叶斯公式Bayes’ Theorem</vt:lpstr>
      <vt:lpstr>PowerPoint 演示文稿</vt:lpstr>
      <vt:lpstr>Bayes公式的实际意义</vt:lpstr>
      <vt:lpstr>例如：肺癌计算机自动辅助诊断系统</vt:lpstr>
      <vt:lpstr>PowerPoint 演示文稿</vt:lpstr>
      <vt:lpstr>PowerPoint 演示文稿</vt:lpstr>
      <vt:lpstr>PowerPoint 演示文稿</vt:lpstr>
      <vt:lpstr>朴素贝叶斯分类器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朴素贝叶斯分类示例</vt:lpstr>
      <vt:lpstr>PowerPoint 演示文稿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iPad</cp:lastModifiedBy>
  <cp:revision>163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82608282AE845EE02D296E610DA62330</vt:lpwstr>
  </property>
  <property fmtid="{D5CDD505-2E9C-101B-9397-08002B2CF9AE}" pid="4" name="KSOProductBuildVer">
    <vt:lpwstr>2052-11.15.1</vt:lpwstr>
  </property>
</Properties>
</file>