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9" r:id="rId10"/>
    <p:sldId id="280" r:id="rId11"/>
    <p:sldId id="278" r:id="rId12"/>
    <p:sldId id="269" r:id="rId13"/>
    <p:sldId id="31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13" r:id="rId36"/>
    <p:sldId id="318" r:id="rId37"/>
    <p:sldId id="302" r:id="rId38"/>
    <p:sldId id="303" r:id="rId39"/>
    <p:sldId id="319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4" r:id="rId48"/>
    <p:sldId id="322" r:id="rId49"/>
    <p:sldId id="32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11E1"/>
    <a:srgbClr val="FFFFCC"/>
    <a:srgbClr val="99FF33"/>
    <a:srgbClr val="336600"/>
    <a:srgbClr val="99D35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7" autoAdjust="0"/>
  </p:normalViewPr>
  <p:slideViewPr>
    <p:cSldViewPr>
      <p:cViewPr varScale="1">
        <p:scale>
          <a:sx n="61" d="100"/>
          <a:sy n="61" d="100"/>
        </p:scale>
        <p:origin x="1434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6A92C1-CB8E-446F-AC8D-E7FD5269E6C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指数分布常用来描述“寿命”类随机变量的分布，例如家电使用寿命，动植物寿命，电话问题里的通话时间等等。 </a:t>
            </a:r>
            <a:br>
              <a:rPr lang="zh-CN" altLang="en-US" dirty="0"/>
            </a:br>
            <a:r>
              <a:rPr lang="zh-CN" altLang="en-US" dirty="0"/>
              <a:t>“寿命”类分布的方差非常大，以致于已经使用的时间是可以忽略不计的。 </a:t>
            </a:r>
            <a:br>
              <a:rPr lang="zh-CN" altLang="en-US" dirty="0"/>
            </a:br>
            <a:r>
              <a:rPr lang="zh-CN" altLang="en-US" dirty="0"/>
              <a:t>例如有一种电池标称可以充放电</a:t>
            </a:r>
            <a:r>
              <a:rPr lang="en-US" altLang="zh-CN" dirty="0"/>
              <a:t>500</a:t>
            </a:r>
            <a:r>
              <a:rPr lang="zh-CN" altLang="en-US" dirty="0"/>
              <a:t>次（平均寿命），但实际上，很多充放电次数数倍于</a:t>
            </a:r>
            <a:r>
              <a:rPr lang="en-US" altLang="zh-CN" dirty="0"/>
              <a:t>500</a:t>
            </a:r>
            <a:r>
              <a:rPr lang="zh-CN" altLang="en-US" dirty="0"/>
              <a:t>次的电池仍然在正常使用，也用很多电池没有使用几次就坏了</a:t>
            </a:r>
            <a:r>
              <a:rPr lang="en-US" altLang="zh-CN" dirty="0"/>
              <a:t>——</a:t>
            </a:r>
            <a:r>
              <a:rPr lang="zh-CN" altLang="en-US" dirty="0"/>
              <a:t>这是正常的，不是厂方欺骗你，是因为方差太大的缘故。随机取一节电池，求它还能继续使用</a:t>
            </a:r>
            <a:r>
              <a:rPr lang="en-US" altLang="zh-CN" dirty="0"/>
              <a:t>300</a:t>
            </a:r>
            <a:r>
              <a:rPr lang="zh-CN" altLang="en-US" dirty="0"/>
              <a:t>次的概率，我们认为与这节电池是否使用过与曾经使用过多少次是没有关系的。 </a:t>
            </a:r>
            <a:br>
              <a:rPr lang="zh-CN" altLang="en-US" dirty="0"/>
            </a:br>
            <a:r>
              <a:rPr lang="zh-CN" altLang="en-US" dirty="0"/>
              <a:t>有人戏称服从指数分布的随机变量是“永远年轻的”，一个</a:t>
            </a:r>
            <a:r>
              <a:rPr lang="en-US" altLang="zh-CN" dirty="0"/>
              <a:t>60</a:t>
            </a:r>
            <a:r>
              <a:rPr lang="zh-CN" altLang="en-US" dirty="0"/>
              <a:t>岁的老人与一个刚出生的婴儿，他们能够再活十年的概率是相等的，你相信吗？</a:t>
            </a:r>
            <a:r>
              <a:rPr lang="en-US" altLang="zh-CN" dirty="0"/>
              <a:t>——</a:t>
            </a:r>
            <a:r>
              <a:rPr lang="zh-CN" altLang="en-US" dirty="0"/>
              <a:t>如果人的寿命确实是服从指数分布的话，回答是肯定的。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也就是说现实生活中婴儿和老人面临的危险是一样的，比如才车祸、生病、喝水呛着，吃鱼卡着，等等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0E92A2-6040-454A-8C43-CA61E6440B81}" type="slidenum">
              <a:rPr lang="en-US" altLang="zh-CN" smtClean="0">
                <a:latin typeface="Arial" panose="020B0604020202020204" pitchFamily="34" charset="0"/>
              </a:r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C1A78E-4F1F-41AC-83A7-D42D32E1A216}" type="slidenum">
              <a:rPr lang="en-US" altLang="zh-CN" smtClean="0">
                <a:latin typeface="Arial" panose="020B0604020202020204" pitchFamily="34" charset="0"/>
              </a:r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34</a:t>
            </a: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5A4750-C847-4FB9-A741-672C3C0E710B}" type="slidenum">
              <a:rPr lang="en-US" altLang="zh-CN" smtClean="0">
                <a:latin typeface="Arial" panose="020B0604020202020204" pitchFamily="34" charset="0"/>
              </a:r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±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处存在</a:t>
            </a:r>
            <a:r>
              <a:rPr lang="zh-CN" altLang="en-US"/>
              <a:t>二阶导数的零点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8E6DB-430A-4710-9343-EA6018DD33FD}" type="slidenum">
              <a:rPr lang="en-US" altLang="zh-CN" smtClean="0">
                <a:latin typeface="Arial" panose="020B0604020202020204" pitchFamily="34" charset="0"/>
              </a:r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6A92C1-CB8E-446F-AC8D-E7FD5269E6C5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AE769F-2E22-4B85-B4DA-3AE037F1B3B3}" type="slidenum">
              <a:rPr lang="en-US" altLang="zh-CN" smtClean="0">
                <a:latin typeface="Arial" panose="020B0604020202020204" pitchFamily="34" charset="0"/>
              </a:r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对立事件：所有</a:t>
            </a:r>
            <a:r>
              <a:rPr lang="en-US" altLang="zh-CN" dirty="0"/>
              <a:t>n</a:t>
            </a:r>
            <a:r>
              <a:rPr lang="zh-CN" altLang="en-US" dirty="0"/>
              <a:t>次的概率都超过</a:t>
            </a:r>
            <a:r>
              <a:rPr lang="en-US" altLang="zh-CN" dirty="0"/>
              <a:t>10</a:t>
            </a:r>
            <a:r>
              <a:rPr lang="zh-CN" altLang="en-US" dirty="0"/>
              <a:t>米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9E5DD-4F1A-44D8-91D3-82A5DCCB950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B0908-2C16-40A8-8847-9937802271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905BA4-68B4-4DEB-8DA5-A321E9FC7A9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2.wmf"/><Relationship Id="rId5" Type="http://schemas.openxmlformats.org/officeDocument/2006/relationships/image" Target="../media/image59.e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7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7491;&#24577;&#20998;&#24067;1.swf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jpeg"/><Relationship Id="rId4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emf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3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7544" y="908720"/>
            <a:ext cx="8470776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连续型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continuous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的所有可能取值充满一个区间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对这种类型的随机变量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不能象离散型随机变量那样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以指定它取每个值概率的方式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去给出其概率分布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而是通过给出所谓“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概率密度函数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Probability Density Function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”的方式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67544" y="4509120"/>
            <a:ext cx="835292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下面就来介绍对连续型随机变量的描述方法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5897"/>
            <a:ext cx="8686800" cy="70609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§2.3  </a:t>
            </a:r>
            <a:r>
              <a:rPr lang="zh-CN" altLang="en-US" dirty="0">
                <a:solidFill>
                  <a:srgbClr val="000000"/>
                </a:solidFill>
              </a:rPr>
              <a:t>连续型随机变量及其分布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889939" y="3288371"/>
          <a:ext cx="6718011" cy="165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" name="Equation" r:id="rId3" imgW="62179200" imgH="14630400" progId="Equation.DSMT4">
                  <p:embed/>
                </p:oleObj>
              </mc:Choice>
              <mc:Fallback>
                <p:oleObj name="Equation" r:id="rId3" imgW="62179200" imgH="146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939" y="3288371"/>
                        <a:ext cx="6718011" cy="165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720725" y="1224260"/>
          <a:ext cx="53276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" name="Equation" r:id="rId5" imgW="47244000" imgH="17678400" progId="Equation.DSMT4">
                  <p:embed/>
                </p:oleObj>
              </mc:Choice>
              <mc:Fallback>
                <p:oleObj name="Equation" r:id="rId5" imgW="47244000" imgH="1767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224260"/>
                        <a:ext cx="532765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58813" y="260648"/>
          <a:ext cx="79009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" name="Equation" r:id="rId7" imgW="74066400" imgH="8534400" progId="Equation.DSMT4">
                  <p:embed/>
                </p:oleObj>
              </mc:Choice>
              <mc:Fallback>
                <p:oleObj name="Equation" r:id="rId7" imgW="74066400" imgH="853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60648"/>
                        <a:ext cx="79009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378816" y="5178795"/>
          <a:ext cx="7065818" cy="69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" name="Equation" r:id="rId9" imgW="65532000" imgH="5486400" progId="Equation.DSMT4">
                  <p:embed/>
                </p:oleObj>
              </mc:Choice>
              <mc:Fallback>
                <p:oleObj name="Equation" r:id="rId9" imgW="655320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816" y="5178795"/>
                        <a:ext cx="7065818" cy="69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28198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777443" y="188640"/>
          <a:ext cx="7516091" cy="170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Equation" r:id="rId3" imgW="79552800" imgH="17068800" progId="Equation.DSMT4">
                  <p:embed/>
                </p:oleObj>
              </mc:Choice>
              <mc:Fallback>
                <p:oleObj name="Equation" r:id="rId3" imgW="79552800" imgH="1706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43" y="188640"/>
                        <a:ext cx="7516091" cy="170295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23245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735591" y="2204864"/>
          <a:ext cx="7314045" cy="255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Equation" r:id="rId5" imgW="74980800" imgH="25603200" progId="Equation.DSMT4">
                  <p:embed/>
                </p:oleObj>
              </mc:Choice>
              <mc:Fallback>
                <p:oleObj name="Equation" r:id="rId5" imgW="74980800" imgH="256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91" y="2204864"/>
                        <a:ext cx="7314045" cy="255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1359766" y="4790955"/>
          <a:ext cx="668481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Equation" r:id="rId7" imgW="62179200" imgH="9448800" progId="Equation.DSMT4">
                  <p:embed/>
                </p:oleObj>
              </mc:Choice>
              <mc:Fallback>
                <p:oleObj name="Equation" r:id="rId7" imgW="62179200" imgH="944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766" y="4790955"/>
                        <a:ext cx="668481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187624" y="1915612"/>
          <a:ext cx="5216446" cy="65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" name="Equation" r:id="rId3" imgW="48463200" imgH="5181600" progId="Equation.DSMT4">
                  <p:embed/>
                </p:oleObj>
              </mc:Choice>
              <mc:Fallback>
                <p:oleObj name="Equation" r:id="rId3" imgW="48463200" imgH="518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5612"/>
                        <a:ext cx="5216446" cy="65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585264" y="3109338"/>
          <a:ext cx="25270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" name="Equation" r:id="rId5" imgW="20116800" imgH="4876800" progId="Equation.DSMT4">
                  <p:embed/>
                </p:oleObj>
              </mc:Choice>
              <mc:Fallback>
                <p:oleObj name="Equation" r:id="rId5" imgW="201168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264" y="3109338"/>
                        <a:ext cx="252701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2696009" y="4004904"/>
          <a:ext cx="5120409" cy="11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Equation" r:id="rId7" imgW="46329600" imgH="9448800" progId="Equation.DSMT4">
                  <p:embed/>
                </p:oleObj>
              </mc:Choice>
              <mc:Fallback>
                <p:oleObj name="Equation" r:id="rId7" imgW="463296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009" y="4004904"/>
                        <a:ext cx="5120409" cy="1115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210180" y="332656"/>
          <a:ext cx="6868103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Equation" r:id="rId9" imgW="63398400" imgH="9448800" progId="Equation.DSMT4">
                  <p:embed/>
                </p:oleObj>
              </mc:Choice>
              <mc:Fallback>
                <p:oleObj name="Equation" r:id="rId9" imgW="63398400" imgH="944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80" y="332656"/>
                        <a:ext cx="6868103" cy="110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3665" y="1529591"/>
          <a:ext cx="8362791" cy="168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4" name="Equation" r:id="rId3" imgW="69799200" imgH="13411200" progId="Equation.DSMT4">
                  <p:embed/>
                </p:oleObj>
              </mc:Choice>
              <mc:Fallback>
                <p:oleObj name="Equation" r:id="rId3" imgW="69799200" imgH="134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65" y="1529591"/>
                        <a:ext cx="8362791" cy="168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4223" y="3801789"/>
          <a:ext cx="450183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" name="Equation" r:id="rId5" imgW="37490400" imgH="7924800" progId="Equation.DSMT4">
                  <p:embed/>
                </p:oleObj>
              </mc:Choice>
              <mc:Fallback>
                <p:oleObj name="Equation" r:id="rId5" imgW="37490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3" y="3801789"/>
                        <a:ext cx="450183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2828" y="5085184"/>
                <a:ext cx="24260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</a:rPr>
                      <m:t>𝐹</m:t>
                    </m:r>
                    <m:r>
                      <a:rPr lang="zh-CN" altLang="en-US" sz="3600">
                        <a:latin typeface="Cambria Math"/>
                      </a:rPr>
                      <m:t>(</m:t>
                    </m:r>
                    <m:r>
                      <a:rPr lang="en-US" altLang="zh-CN" sz="3600" b="0" i="0" smtClean="0">
                        <a:latin typeface="Cambria Math"/>
                      </a:rPr>
                      <m:t>−</m:t>
                    </m:r>
                    <m:r>
                      <a:rPr lang="zh-CN" altLang="en-US" sz="3600">
                        <a:latin typeface="Cambria Math"/>
                      </a:rPr>
                      <m:t>∞)=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5085184"/>
                <a:ext cx="242604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5094" r="-7035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3723" y="1052736"/>
            <a:ext cx="515237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定义和相互关系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010" y="3204265"/>
            <a:ext cx="351089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的性质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95535" y="1052736"/>
            <a:ext cx="640871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(1) </a:t>
            </a:r>
            <a:r>
              <a:rPr lang="zh-CN" altLang="en-US" dirty="0"/>
              <a:t>均匀分布 </a:t>
            </a:r>
            <a:r>
              <a:rPr lang="en-US" altLang="zh-CN" dirty="0"/>
              <a:t>Uniform distribution</a:t>
            </a:r>
            <a:endParaRPr lang="zh-CN" altLang="en-US" dirty="0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706813" y="1710118"/>
            <a:ext cx="3397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5369" name="Object 7"/>
          <p:cNvGraphicFramePr>
            <a:graphicFrameLocks noChangeAspect="1"/>
          </p:cNvGraphicFramePr>
          <p:nvPr/>
        </p:nvGraphicFramePr>
        <p:xfrm>
          <a:off x="1693502" y="2214075"/>
          <a:ext cx="4991127" cy="22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Equation" r:id="rId3" imgW="39319200" imgH="17678400" progId="Equation.DSMT4">
                  <p:embed/>
                </p:oleObj>
              </mc:Choice>
              <mc:Fallback>
                <p:oleObj name="Equation" r:id="rId3" imgW="39319200" imgH="1767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502" y="2214075"/>
                        <a:ext cx="4991127" cy="224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779463" y="4497768"/>
            <a:ext cx="7475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服从区间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上的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均匀分布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3086567" y="5301208"/>
          <a:ext cx="2641616" cy="69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5" imgW="18592800" imgH="4876800" progId="Equation.DSMT4">
                  <p:embed/>
                </p:oleObj>
              </mc:Choice>
              <mc:Fallback>
                <p:oleObj name="Equation" r:id="rId5" imgW="18592800" imgH="487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567" y="5301208"/>
                        <a:ext cx="2641616" cy="6926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755650" y="5166106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二</a:t>
            </a:r>
            <a:r>
              <a:rPr lang="en-US" altLang="zh-CN" dirty="0"/>
              <a:t>. </a:t>
            </a:r>
            <a:r>
              <a:rPr lang="zh-CN" altLang="en-US" dirty="0"/>
              <a:t>常见连续型随机变量的分布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 autoUpdateAnimBg="0"/>
      <p:bldP spid="136197" grpId="0" autoUpdateAnimBg="0"/>
      <p:bldP spid="136201" grpId="0" autoUpdateAnimBg="0"/>
      <p:bldP spid="1362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11188" y="260648"/>
            <a:ext cx="37417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的分布函数为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699705" y="817106"/>
            <a:ext cx="3567280" cy="2419809"/>
            <a:chOff x="2490" y="1088"/>
            <a:chExt cx="2462" cy="1955"/>
          </a:xfrm>
        </p:grpSpPr>
        <p:graphicFrame>
          <p:nvGraphicFramePr>
            <p:cNvPr id="16394" name="Object 4"/>
            <p:cNvGraphicFramePr>
              <a:graphicFrameLocks noChangeAspect="1"/>
            </p:cNvGraphicFramePr>
            <p:nvPr/>
          </p:nvGraphicFramePr>
          <p:xfrm>
            <a:off x="2490" y="1088"/>
            <a:ext cx="1337" cy="1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0" name="Equation" r:id="rId3" imgW="15240000" imgH="24993600" progId="Equation.DSMT4">
                    <p:embed/>
                  </p:oleObj>
                </mc:Choice>
                <mc:Fallback>
                  <p:oleObj name="Equation" r:id="rId3" imgW="15240000" imgH="24993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1088"/>
                          <a:ext cx="1337" cy="1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5"/>
            <p:cNvGraphicFramePr>
              <a:graphicFrameLocks noChangeAspect="1"/>
            </p:cNvGraphicFramePr>
            <p:nvPr/>
          </p:nvGraphicFramePr>
          <p:xfrm>
            <a:off x="3837" y="1162"/>
            <a:ext cx="1115" cy="1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1" name="Equation" r:id="rId5" imgW="14935200" imgH="23774400" progId="Equation.DSMT4">
                    <p:embed/>
                  </p:oleObj>
                </mc:Choice>
                <mc:Fallback>
                  <p:oleObj name="Equation" r:id="rId5" imgW="14935200" imgH="23774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1162"/>
                          <a:ext cx="1115" cy="1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1045184" y="1628651"/>
          <a:ext cx="2779014" cy="73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" name="Equation" r:id="rId7" imgW="29870400" imgH="7924800" progId="Equation.DSMT4">
                  <p:embed/>
                </p:oleObj>
              </mc:Choice>
              <mc:Fallback>
                <p:oleObj name="Equation" r:id="rId7" imgW="29870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84" y="1628651"/>
                        <a:ext cx="2779014" cy="737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1115616" y="3533759"/>
          <a:ext cx="2255342" cy="45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" name="Equation" r:id="rId9" imgW="24384000" imgH="4876800" progId="Equation.DSMT4">
                  <p:embed/>
                </p:oleObj>
              </mc:Choice>
              <mc:Fallback>
                <p:oleObj name="Equation" r:id="rId9" imgW="243840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33759"/>
                        <a:ext cx="2255342" cy="45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3348039" y="3336089"/>
            <a:ext cx="4948239" cy="956129"/>
            <a:chOff x="673" y="785"/>
            <a:chExt cx="3117" cy="527"/>
          </a:xfrm>
        </p:grpSpPr>
        <p:graphicFrame>
          <p:nvGraphicFramePr>
            <p:cNvPr id="16392" name="Object 9"/>
            <p:cNvGraphicFramePr>
              <a:graphicFrameLocks noChangeAspect="1"/>
            </p:cNvGraphicFramePr>
            <p:nvPr/>
          </p:nvGraphicFramePr>
          <p:xfrm>
            <a:off x="673" y="787"/>
            <a:ext cx="234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4" name="Equation" r:id="rId11" imgW="39928800" imgH="9448800" progId="Equation.DSMT4">
                    <p:embed/>
                  </p:oleObj>
                </mc:Choice>
                <mc:Fallback>
                  <p:oleObj name="Equation" r:id="rId11" imgW="39928800" imgH="9448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787"/>
                          <a:ext cx="234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0"/>
            <p:cNvGraphicFramePr>
              <a:graphicFrameLocks noChangeAspect="1"/>
            </p:cNvGraphicFramePr>
            <p:nvPr/>
          </p:nvGraphicFramePr>
          <p:xfrm>
            <a:off x="3032" y="785"/>
            <a:ext cx="75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5" name="Equation" r:id="rId13" imgW="11887200" imgH="9448800" progId="Equation.DSMT4">
                    <p:embed/>
                  </p:oleObj>
                </mc:Choice>
                <mc:Fallback>
                  <p:oleObj name="Equation" r:id="rId13" imgW="11887200" imgH="9448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785"/>
                          <a:ext cx="75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23850" y="4437360"/>
            <a:ext cx="8642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即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落在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内任何长为</a:t>
            </a:r>
            <a:r>
              <a:rPr kumimoji="1" lang="zh-CN" altLang="en-US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d – c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的小区间的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概率与小区间的位置无关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只与其长度成正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比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这正是几何概型的情形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build="p" autoUpdateAnimBg="0" advAuto="3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43000" y="188640"/>
            <a:ext cx="6156325" cy="2808288"/>
            <a:chOff x="720" y="247"/>
            <a:chExt cx="3878" cy="1769"/>
          </a:xfrm>
        </p:grpSpPr>
        <p:sp>
          <p:nvSpPr>
            <p:cNvPr id="17424" name="Line 3"/>
            <p:cNvSpPr>
              <a:spLocks noChangeShapeType="1"/>
            </p:cNvSpPr>
            <p:nvPr/>
          </p:nvSpPr>
          <p:spPr bwMode="auto">
            <a:xfrm>
              <a:off x="720" y="1488"/>
              <a:ext cx="3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4"/>
            <p:cNvSpPr>
              <a:spLocks noChangeShapeType="1"/>
            </p:cNvSpPr>
            <p:nvPr/>
          </p:nvSpPr>
          <p:spPr bwMode="auto">
            <a:xfrm flipV="1">
              <a:off x="2352" y="38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Text Box 5"/>
            <p:cNvSpPr txBox="1">
              <a:spLocks noChangeArrowheads="1"/>
            </p:cNvSpPr>
            <p:nvPr/>
          </p:nvSpPr>
          <p:spPr bwMode="auto">
            <a:xfrm>
              <a:off x="4368" y="149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7427" name="Text Box 6"/>
            <p:cNvSpPr txBox="1">
              <a:spLocks noChangeArrowheads="1"/>
            </p:cNvSpPr>
            <p:nvPr/>
          </p:nvSpPr>
          <p:spPr bwMode="auto">
            <a:xfrm>
              <a:off x="1736" y="247"/>
              <a:ext cx="5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8" name="Text Box 7"/>
            <p:cNvSpPr txBox="1">
              <a:spLocks noChangeArrowheads="1"/>
            </p:cNvSpPr>
            <p:nvPr/>
          </p:nvSpPr>
          <p:spPr bwMode="auto">
            <a:xfrm>
              <a:off x="1505" y="145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29" name="Text Box 8"/>
            <p:cNvSpPr txBox="1">
              <a:spLocks noChangeArrowheads="1"/>
            </p:cNvSpPr>
            <p:nvPr/>
          </p:nvSpPr>
          <p:spPr bwMode="auto">
            <a:xfrm>
              <a:off x="3211" y="144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30" name="Line 9"/>
            <p:cNvSpPr>
              <a:spLocks noChangeShapeType="1"/>
            </p:cNvSpPr>
            <p:nvPr/>
          </p:nvSpPr>
          <p:spPr bwMode="auto">
            <a:xfrm>
              <a:off x="1728" y="960"/>
              <a:ext cx="148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10"/>
            <p:cNvSpPr>
              <a:spLocks noChangeShapeType="1"/>
            </p:cNvSpPr>
            <p:nvPr/>
          </p:nvSpPr>
          <p:spPr bwMode="auto">
            <a:xfrm>
              <a:off x="76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Line 11"/>
            <p:cNvSpPr>
              <a:spLocks noChangeShapeType="1"/>
            </p:cNvSpPr>
            <p:nvPr/>
          </p:nvSpPr>
          <p:spPr bwMode="auto">
            <a:xfrm>
              <a:off x="319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143000" y="1342753"/>
            <a:ext cx="6156325" cy="4713287"/>
            <a:chOff x="720" y="960"/>
            <a:chExt cx="3878" cy="2969"/>
          </a:xfrm>
        </p:grpSpPr>
        <p:grpSp>
          <p:nvGrpSpPr>
            <p:cNvPr id="17412" name="Group 13"/>
            <p:cNvGrpSpPr/>
            <p:nvPr/>
          </p:nvGrpSpPr>
          <p:grpSpPr bwMode="auto">
            <a:xfrm>
              <a:off x="720" y="2160"/>
              <a:ext cx="3878" cy="1769"/>
              <a:chOff x="720" y="583"/>
              <a:chExt cx="3878" cy="1769"/>
            </a:xfrm>
          </p:grpSpPr>
          <p:sp>
            <p:nvSpPr>
              <p:cNvPr id="17420" name="Line 14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1" name="Line 15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2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17423" name="Text Box 17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413" name="Line 18"/>
            <p:cNvSpPr>
              <a:spLocks noChangeShapeType="1"/>
            </p:cNvSpPr>
            <p:nvPr/>
          </p:nvSpPr>
          <p:spPr bwMode="auto">
            <a:xfrm>
              <a:off x="1728" y="96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4" name="Line 19"/>
            <p:cNvSpPr>
              <a:spLocks noChangeShapeType="1"/>
            </p:cNvSpPr>
            <p:nvPr/>
          </p:nvSpPr>
          <p:spPr bwMode="auto">
            <a:xfrm>
              <a:off x="3220" y="969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5" name="Text Box 20"/>
            <p:cNvSpPr txBox="1">
              <a:spLocks noChangeArrowheads="1"/>
            </p:cNvSpPr>
            <p:nvPr/>
          </p:nvSpPr>
          <p:spPr bwMode="auto">
            <a:xfrm>
              <a:off x="3190" y="339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16" name="Text Box 21"/>
            <p:cNvSpPr txBox="1">
              <a:spLocks noChangeArrowheads="1"/>
            </p:cNvSpPr>
            <p:nvPr/>
          </p:nvSpPr>
          <p:spPr bwMode="auto">
            <a:xfrm>
              <a:off x="1492" y="33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17" name="Line 22"/>
            <p:cNvSpPr>
              <a:spLocks noChangeShapeType="1"/>
            </p:cNvSpPr>
            <p:nvPr/>
          </p:nvSpPr>
          <p:spPr bwMode="auto">
            <a:xfrm>
              <a:off x="772" y="339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Line 23"/>
            <p:cNvSpPr>
              <a:spLocks noChangeShapeType="1"/>
            </p:cNvSpPr>
            <p:nvPr/>
          </p:nvSpPr>
          <p:spPr bwMode="auto">
            <a:xfrm>
              <a:off x="3220" y="284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Line 24"/>
            <p:cNvSpPr>
              <a:spLocks noChangeShapeType="1"/>
            </p:cNvSpPr>
            <p:nvPr/>
          </p:nvSpPr>
          <p:spPr bwMode="auto">
            <a:xfrm flipH="1">
              <a:off x="1732" y="2832"/>
              <a:ext cx="1488" cy="5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5148064" y="866639"/>
          <a:ext cx="814623" cy="90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Equation" r:id="rId3" imgW="8534400" imgH="9448800" progId="Equation.DSMT4">
                  <p:embed/>
                </p:oleObj>
              </mc:Choice>
              <mc:Fallback>
                <p:oleObj name="Equation" r:id="rId3" imgW="8534400" imgH="9448800" progId="Equation.DSMT4">
                  <p:embed/>
                  <p:pic>
                    <p:nvPicPr>
                      <p:cNvPr id="0" name="图片 52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866639"/>
                        <a:ext cx="814623" cy="90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697371" y="4063109"/>
          <a:ext cx="270459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" name="Equation" r:id="rId5" imgW="2133600" imgH="3962400" progId="Equation.DSMT4">
                  <p:embed/>
                </p:oleObj>
              </mc:Choice>
              <mc:Fallback>
                <p:oleObj name="Equation" r:id="rId5" imgW="2133600" imgH="3962400" progId="Equation.DSMT4">
                  <p:embed/>
                  <p:pic>
                    <p:nvPicPr>
                      <p:cNvPr id="0" name="图片 52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371" y="4063109"/>
                        <a:ext cx="270459" cy="50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757238" y="1629247"/>
          <a:ext cx="6016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7" name="公式" r:id="rId3" imgW="342900" imgH="279400" progId="Equation.3">
                  <p:embed/>
                </p:oleObj>
              </mc:Choice>
              <mc:Fallback>
                <p:oleObj name="公式" r:id="rId3" imgW="3429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629247"/>
                        <a:ext cx="601662" cy="5064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1668823" y="1596054"/>
          <a:ext cx="3912466" cy="60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" name="Equation" r:id="rId5" imgW="40233600" imgH="5181600" progId="Equation.DSMT4">
                  <p:embed/>
                </p:oleObj>
              </mc:Choice>
              <mc:Fallback>
                <p:oleObj name="Equation" r:id="rId5" imgW="40233600" imgH="518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23" y="1596054"/>
                        <a:ext cx="3912466" cy="606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2555776" y="2056284"/>
          <a:ext cx="31496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" name="Equation" r:id="rId7" imgW="32613600" imgH="15240000" progId="Equation.DSMT4">
                  <p:embed/>
                </p:oleObj>
              </mc:Choice>
              <mc:Fallback>
                <p:oleObj name="Equation" r:id="rId7" imgW="32613600" imgH="15240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056284"/>
                        <a:ext cx="31496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376363" y="3413164"/>
          <a:ext cx="3556000" cy="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" name="Equation" r:id="rId9" imgW="36271200" imgH="6096000" progId="Equation.DSMT4">
                  <p:embed/>
                </p:oleObj>
              </mc:Choice>
              <mc:Fallback>
                <p:oleObj name="Equation" r:id="rId9" imgW="36271200" imgH="6096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413164"/>
                        <a:ext cx="3556000" cy="721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1416411" y="4122993"/>
          <a:ext cx="5150716" cy="120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name="Equation" r:id="rId11" imgW="52730400" imgH="11582400" progId="Equation.DSMT4">
                  <p:embed/>
                </p:oleObj>
              </mc:Choice>
              <mc:Fallback>
                <p:oleObj name="Equation" r:id="rId11" imgW="52730400" imgH="115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11" y="4122993"/>
                        <a:ext cx="5150716" cy="120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2938896" y="5373216"/>
          <a:ext cx="1786659" cy="119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2" name="Equation" r:id="rId13" imgW="17678400" imgH="11582400" progId="Equation.DSMT4">
                  <p:embed/>
                </p:oleObj>
              </mc:Choice>
              <mc:Fallback>
                <p:oleObj name="Equation" r:id="rId13" imgW="17678400" imgH="115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96" y="5373216"/>
                        <a:ext cx="1786659" cy="119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4767841" y="5447329"/>
          <a:ext cx="710045" cy="98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3" name="Equation" r:id="rId15" imgW="6400800" imgH="9448800" progId="Equation.DSMT4">
                  <p:embed/>
                </p:oleObj>
              </mc:Choice>
              <mc:Fallback>
                <p:oleObj name="Equation" r:id="rId15" imgW="6400800" imgH="9448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841" y="5447329"/>
                        <a:ext cx="710045" cy="98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5940425" y="1484784"/>
            <a:ext cx="3132138" cy="13731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ax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+bx+c=0</a:t>
            </a:r>
            <a:r>
              <a:rPr lang="zh-CN" altLang="en-US" sz="2800" dirty="0"/>
              <a:t>有实根的条件：</a:t>
            </a:r>
          </a:p>
          <a:p>
            <a:pPr eaLnBrk="1" hangingPunct="1"/>
            <a:r>
              <a:rPr lang="en-US" altLang="zh-CN" sz="2800" dirty="0"/>
              <a:t>a&gt;0</a:t>
            </a:r>
            <a:r>
              <a:rPr lang="zh-CN" altLang="en-US" sz="2800" dirty="0"/>
              <a:t>且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-4ac≥0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9552" y="188640"/>
            <a:ext cx="8064252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服从区间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[1,6]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上的均匀分布，试求方程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+1=0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有实根的概率。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17524" y="273050"/>
            <a:ext cx="68627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(2) </a:t>
            </a:r>
            <a:r>
              <a:rPr lang="zh-CN" altLang="en-US" dirty="0"/>
              <a:t>指数分布 </a:t>
            </a:r>
            <a:r>
              <a:rPr lang="en-US" altLang="zh-CN" dirty="0"/>
              <a:t>Exponential distribution</a:t>
            </a:r>
            <a:endParaRPr lang="zh-CN" altLang="en-US" dirty="0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27125" y="915988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550988" y="1570038"/>
          <a:ext cx="3933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9" name="Equation" r:id="rId3" imgW="33528000" imgH="14020800" progId="Equation.DSMT4">
                  <p:embed/>
                </p:oleObj>
              </mc:Choice>
              <mc:Fallback>
                <p:oleObj name="Equation" r:id="rId3" imgW="33528000" imgH="1402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570038"/>
                        <a:ext cx="3933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81000" y="3276600"/>
            <a:ext cx="677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服从</a:t>
            </a:r>
            <a:r>
              <a:rPr kumimoji="1" lang="zh-CN" altLang="en-US" sz="36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参数为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指数分布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81000" y="4038609"/>
            <a:ext cx="2895602" cy="658814"/>
            <a:chOff x="768" y="2703"/>
            <a:chExt cx="1824" cy="415"/>
          </a:xfrm>
        </p:grpSpPr>
        <p:graphicFrame>
          <p:nvGraphicFramePr>
            <p:cNvPr id="19466" name="Object 7"/>
            <p:cNvGraphicFramePr>
              <a:graphicFrameLocks noChangeAspect="1"/>
            </p:cNvGraphicFramePr>
            <p:nvPr/>
          </p:nvGraphicFramePr>
          <p:xfrm>
            <a:off x="1507" y="2757"/>
            <a:ext cx="108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0" name="Equation" r:id="rId5" imgW="15544800" imgH="4876800" progId="Equation.DSMT4">
                    <p:embed/>
                  </p:oleObj>
                </mc:Choice>
                <mc:Fallback>
                  <p:oleObj name="Equation" r:id="rId5" imgW="15544800" imgH="4876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757"/>
                          <a:ext cx="1085" cy="36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768" y="2703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</p:grp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83568" y="5013176"/>
            <a:ext cx="3583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4441825" y="4725144"/>
          <a:ext cx="32527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" name="Equation" r:id="rId7" imgW="35966400" imgH="10972800" progId="Equation.DSMT4">
                  <p:embed/>
                </p:oleObj>
              </mc:Choice>
              <mc:Fallback>
                <p:oleObj name="Equation" r:id="rId7" imgW="35966400" imgH="1097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725144"/>
                        <a:ext cx="32527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003925" y="2068513"/>
            <a:ext cx="2465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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 0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为常数</a:t>
            </a:r>
            <a:endParaRPr kumimoji="1" lang="zh-CN" altLang="en-US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7" grpId="0" autoUpdateAnimBg="0"/>
      <p:bldP spid="141321" grpId="0" autoUpdateAnimBg="0"/>
      <p:bldP spid="1413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447800" y="3676650"/>
            <a:ext cx="5181600" cy="590550"/>
            <a:chOff x="912" y="2316"/>
            <a:chExt cx="3264" cy="372"/>
          </a:xfrm>
        </p:grpSpPr>
        <p:sp>
          <p:nvSpPr>
            <p:cNvPr id="20502" name="Line 3"/>
            <p:cNvSpPr>
              <a:spLocks noChangeShapeType="1"/>
            </p:cNvSpPr>
            <p:nvPr/>
          </p:nvSpPr>
          <p:spPr bwMode="auto">
            <a:xfrm>
              <a:off x="912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Text Box 4"/>
            <p:cNvSpPr txBox="1">
              <a:spLocks noChangeArrowheads="1"/>
            </p:cNvSpPr>
            <p:nvPr/>
          </p:nvSpPr>
          <p:spPr bwMode="auto">
            <a:xfrm>
              <a:off x="2342" y="231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143000" y="3429000"/>
            <a:ext cx="6156325" cy="2808288"/>
            <a:chOff x="720" y="2160"/>
            <a:chExt cx="3878" cy="1769"/>
          </a:xfrm>
        </p:grpSpPr>
        <p:grpSp>
          <p:nvGrpSpPr>
            <p:cNvPr id="20494" name="Group 6"/>
            <p:cNvGrpSpPr/>
            <p:nvPr/>
          </p:nvGrpSpPr>
          <p:grpSpPr bwMode="auto">
            <a:xfrm>
              <a:off x="720" y="2160"/>
              <a:ext cx="3878" cy="1769"/>
              <a:chOff x="720" y="583"/>
              <a:chExt cx="3878" cy="1769"/>
            </a:xfrm>
          </p:grpSpPr>
          <p:sp>
            <p:nvSpPr>
              <p:cNvPr id="20498" name="Line 7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9" name="Line 8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0" name="Text Box 9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20501" name="Text Box 10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772" y="3399"/>
              <a:ext cx="15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Arc 12"/>
            <p:cNvSpPr/>
            <p:nvPr/>
          </p:nvSpPr>
          <p:spPr bwMode="auto">
            <a:xfrm flipH="1">
              <a:off x="2383" y="2736"/>
              <a:ext cx="14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3"/>
            <p:cNvSpPr txBox="1">
              <a:spLocks noChangeArrowheads="1"/>
            </p:cNvSpPr>
            <p:nvPr/>
          </p:nvSpPr>
          <p:spPr bwMode="auto">
            <a:xfrm>
              <a:off x="2346" y="336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43000" y="381000"/>
            <a:ext cx="6156325" cy="2808288"/>
            <a:chOff x="720" y="245"/>
            <a:chExt cx="3878" cy="1769"/>
          </a:xfrm>
        </p:grpSpPr>
        <p:sp>
          <p:nvSpPr>
            <p:cNvPr id="20485" name="Arc 15"/>
            <p:cNvSpPr/>
            <p:nvPr/>
          </p:nvSpPr>
          <p:spPr bwMode="auto">
            <a:xfrm flipH="1" flipV="1">
              <a:off x="2370" y="600"/>
              <a:ext cx="1536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86" name="Group 16"/>
            <p:cNvGrpSpPr/>
            <p:nvPr/>
          </p:nvGrpSpPr>
          <p:grpSpPr bwMode="auto">
            <a:xfrm>
              <a:off x="720" y="245"/>
              <a:ext cx="3878" cy="1769"/>
              <a:chOff x="720" y="245"/>
              <a:chExt cx="3878" cy="1769"/>
            </a:xfrm>
          </p:grpSpPr>
          <p:grpSp>
            <p:nvGrpSpPr>
              <p:cNvPr id="20487" name="Group 17"/>
              <p:cNvGrpSpPr/>
              <p:nvPr/>
            </p:nvGrpSpPr>
            <p:grpSpPr bwMode="auto">
              <a:xfrm>
                <a:off x="720" y="245"/>
                <a:ext cx="3878" cy="1769"/>
                <a:chOff x="720" y="583"/>
                <a:chExt cx="3878" cy="1769"/>
              </a:xfrm>
            </p:grpSpPr>
            <p:sp>
              <p:nvSpPr>
                <p:cNvPr id="20490" name="Line 18"/>
                <p:cNvSpPr>
                  <a:spLocks noChangeShapeType="1"/>
                </p:cNvSpPr>
                <p:nvPr/>
              </p:nvSpPr>
              <p:spPr bwMode="auto">
                <a:xfrm>
                  <a:off x="720" y="1824"/>
                  <a:ext cx="37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352" y="72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8" y="1829"/>
                  <a:ext cx="23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04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36" y="583"/>
                  <a:ext cx="59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f</a:t>
                  </a:r>
                  <a:r>
                    <a:rPr kumimoji="1" lang="en-US" altLang="zh-CN" sz="3200">
                      <a:latin typeface="Times New Roman" panose="02020603050405020304" pitchFamily="18" charset="0"/>
                      <a:ea typeface="楷体_GB2312" pitchFamily="49" charset="-122"/>
                    </a:rPr>
                    <a:t> ( </a:t>
                  </a:r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  <a:r>
                    <a:rPr kumimoji="1" lang="en-US" altLang="zh-CN" sz="3200">
                      <a:latin typeface="Times New Roman" panose="02020603050405020304" pitchFamily="18" charset="0"/>
                      <a:ea typeface="楷体_GB2312" pitchFamily="49" charset="-122"/>
                    </a:rPr>
                    <a:t>)</a:t>
                  </a:r>
                  <a:endPara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0488" name="Line 22"/>
              <p:cNvSpPr>
                <a:spLocks noChangeShapeType="1"/>
              </p:cNvSpPr>
              <p:nvPr/>
            </p:nvSpPr>
            <p:spPr bwMode="auto">
              <a:xfrm>
                <a:off x="768" y="1479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9" name="Text Box 23"/>
              <p:cNvSpPr txBox="1">
                <a:spLocks noChangeArrowheads="1"/>
              </p:cNvSpPr>
              <p:nvPr/>
            </p:nvSpPr>
            <p:spPr bwMode="auto">
              <a:xfrm>
                <a:off x="2352" y="14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83033" y="980728"/>
            <a:ext cx="850944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kumimoji="1"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是随机变量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若存在一个非负可积函数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使得</a:t>
            </a: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2170505" y="2188660"/>
          <a:ext cx="5676117" cy="90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52120800" imgH="7924800" progId="Equation.DSMT4">
                  <p:embed/>
                </p:oleObj>
              </mc:Choice>
              <mc:Fallback>
                <p:oleObj name="Equation" r:id="rId3" imgW="521208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05" y="2188660"/>
                        <a:ext cx="5676117" cy="90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83033" y="3200053"/>
            <a:ext cx="8653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是它的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分布函数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Distribution Function / Cumulative Distribution Function)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00062" y="4449639"/>
            <a:ext cx="83924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连续型 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是它的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概率密度函数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(Probability Density Function)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简记为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5897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连续型随机变量</a:t>
            </a:r>
            <a:r>
              <a:rPr lang="en-US" altLang="zh-CN"/>
              <a:t>Continuous </a:t>
            </a:r>
            <a:r>
              <a:rPr lang="en-US" altLang="zh-CN" dirty="0"/>
              <a:t>RV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utoUpdateAnimBg="0"/>
      <p:bldP spid="112647" grpId="0" autoUpdateAnimBg="0"/>
      <p:bldP spid="1126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98475" y="692696"/>
            <a:ext cx="20129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3399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应用场合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555875" y="721271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</a:rPr>
              <a:t>用指数分布描述的实例有：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68313" y="1800771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随机服务系统中的服务时间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68313" y="2808833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电话问题中的通话时间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68313" y="3889921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无线电元件的寿命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512763" y="4567783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动物的寿命</a:t>
            </a:r>
          </a:p>
        </p:txBody>
      </p:sp>
      <p:sp>
        <p:nvSpPr>
          <p:cNvPr id="143368" name="AutoShape 8"/>
          <p:cNvSpPr/>
          <p:nvPr/>
        </p:nvSpPr>
        <p:spPr bwMode="auto">
          <a:xfrm>
            <a:off x="4430713" y="4066133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003800" y="3818483"/>
            <a:ext cx="3800475" cy="174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</a:rPr>
              <a:t>       </a:t>
            </a:r>
            <a:r>
              <a:rPr kumimoji="1" lang="zh-CN" altLang="en-US" sz="3600">
                <a:latin typeface="Times New Roman" panose="02020603050405020304" pitchFamily="18" charset="0"/>
              </a:rPr>
              <a:t>指数分布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</a:rPr>
              <a:t>常作为各种“寿命”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</a:rPr>
              <a:t>     分布的近似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nimBg="1"/>
      <p:bldP spid="14336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666875" y="958850"/>
            <a:ext cx="298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~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Ｅ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67544" y="5805264"/>
            <a:ext cx="800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</a:rPr>
              <a:t>故又把指数分布称为“永远年轻”的分布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2068683" y="1616992"/>
          <a:ext cx="4919616" cy="65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6" name="Equation" r:id="rId3" imgW="45415200" imgH="6096000" progId="Equation.DSMT4">
                  <p:embed/>
                </p:oleObj>
              </mc:Choice>
              <mc:Fallback>
                <p:oleObj name="Equation" r:id="rId3" imgW="454152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683" y="1616992"/>
                        <a:ext cx="4919616" cy="659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20700" y="225425"/>
            <a:ext cx="58336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</a:rPr>
              <a:t>指数分布的“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无记忆性</a:t>
            </a:r>
            <a:r>
              <a:rPr kumimoji="1" lang="zh-CN" altLang="en-US" sz="4000" dirty="0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533400" y="21494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事实上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467544" y="2606676"/>
          <a:ext cx="8276893" cy="99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" name="Equation" r:id="rId5" imgW="83820000" imgH="10058400" progId="Equation.DSMT4">
                  <p:embed/>
                </p:oleObj>
              </mc:Choice>
              <mc:Fallback>
                <p:oleObj name="Equation" r:id="rId5" imgW="83820000" imgH="1005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06676"/>
                        <a:ext cx="8276893" cy="99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3335600" y="3628102"/>
          <a:ext cx="5196840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" name="Equation" r:id="rId7" imgW="47853600" imgH="20726400" progId="Equation.DSMT4">
                  <p:embed/>
                </p:oleObj>
              </mc:Choice>
              <mc:Fallback>
                <p:oleObj name="Equation" r:id="rId7" imgW="47853600" imgH="2072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00" y="3628102"/>
                        <a:ext cx="5196840" cy="224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367581" y="958850"/>
            <a:ext cx="1108075" cy="650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90" grpId="0" autoUpdateAnimBg="0"/>
      <p:bldP spid="1443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84213" y="2045990"/>
          <a:ext cx="5508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公式" r:id="rId4" imgW="342900" imgH="279400" progId="Equation.3">
                  <p:embed/>
                </p:oleObj>
              </mc:Choice>
              <mc:Fallback>
                <p:oleObj name="公式" r:id="rId4" imgW="342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45990"/>
                        <a:ext cx="550862" cy="463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419225" y="1988840"/>
          <a:ext cx="2587756" cy="51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Equation" r:id="rId6" imgW="26212800" imgH="5181600" progId="Equation.DSMT4">
                  <p:embed/>
                </p:oleObj>
              </mc:Choice>
              <mc:Fallback>
                <p:oleObj name="Equation" r:id="rId6" imgW="262128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988840"/>
                        <a:ext cx="2587756" cy="511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738438" y="2405658"/>
          <a:ext cx="3594413" cy="161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Equation" r:id="rId8" imgW="35356800" imgH="15849600" progId="Equation.DSMT4">
                  <p:embed/>
                </p:oleObj>
              </mc:Choice>
              <mc:Fallback>
                <p:oleObj name="Equation" r:id="rId8" imgW="35356800" imgH="1584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05658"/>
                        <a:ext cx="3594413" cy="1610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403351" y="4288681"/>
          <a:ext cx="3098117" cy="5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10" imgW="30480000" imgH="5181600" progId="Equation.DSMT4">
                  <p:embed/>
                </p:oleObj>
              </mc:Choice>
              <mc:Fallback>
                <p:oleObj name="Equation" r:id="rId10" imgW="30480000" imgH="5181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4288681"/>
                        <a:ext cx="3098117" cy="52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4449764" y="4009281"/>
          <a:ext cx="2014171" cy="117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Equation" r:id="rId12" imgW="19812000" imgH="11582400" progId="Equation.DSMT4">
                  <p:embed/>
                </p:oleObj>
              </mc:Choice>
              <mc:Fallback>
                <p:oleObj name="Equation" r:id="rId12" imgW="19812000" imgH="115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4" y="4009281"/>
                        <a:ext cx="2014171" cy="117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6397625" y="4301381"/>
          <a:ext cx="1599671" cy="50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14" imgW="15544800" imgH="4876800" progId="Equation.DSMT4">
                  <p:embed/>
                </p:oleObj>
              </mc:Choice>
              <mc:Fallback>
                <p:oleObj name="Equation" r:id="rId14" imgW="15544800" imgH="487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4301381"/>
                        <a:ext cx="1599671" cy="501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4213" y="5285631"/>
            <a:ext cx="3384550" cy="519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有没有更简便方法？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4067175" y="5307856"/>
          <a:ext cx="4866368" cy="48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16" imgW="48463200" imgH="4876800" progId="Equation.DSMT4">
                  <p:embed/>
                </p:oleObj>
              </mc:Choice>
              <mc:Fallback>
                <p:oleObj name="Equation" r:id="rId16" imgW="48463200" imgH="487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07856"/>
                        <a:ext cx="4866368" cy="48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9925" y="125598"/>
            <a:ext cx="8712324" cy="1717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设打一次电话所用的时间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单位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分钟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是以</a:t>
            </a:r>
            <a:r>
              <a:rPr kumimoji="1" lang="el-GR" altLang="zh-CN" sz="2800" i="1" dirty="0">
                <a:latin typeface="Times New Roman" panose="02020603050405020304"/>
                <a:cs typeface="Times New Roman" panose="02020603050405020304"/>
              </a:rPr>
              <a:t>λ</a:t>
            </a:r>
            <a:r>
              <a:rPr kumimoji="1" lang="en-US" altLang="zh-CN" sz="2800" dirty="0">
                <a:latin typeface="Times New Roman" panose="02020603050405020304"/>
                <a:cs typeface="Times New Roman" panose="02020603050405020304"/>
              </a:rPr>
              <a:t>=0.1</a:t>
            </a:r>
            <a:r>
              <a:rPr kumimoji="1" lang="zh-CN" altLang="en-US" sz="2800" dirty="0">
                <a:latin typeface="Times New Roman" panose="02020603050405020304"/>
                <a:cs typeface="Times New Roman" panose="02020603050405020304"/>
              </a:rPr>
              <a:t>为参数的指数随机变量。如果某人刚好在你前面走进公用电话间，求你需等待</a:t>
            </a:r>
            <a:r>
              <a:rPr kumimoji="1" lang="en-US" altLang="zh-CN" sz="28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kumimoji="1" lang="zh-CN" altLang="en-US" sz="2800" dirty="0">
                <a:latin typeface="Times New Roman" panose="02020603050405020304"/>
                <a:cs typeface="Times New Roman" panose="02020603050405020304"/>
              </a:rPr>
              <a:t>分钟到</a:t>
            </a:r>
            <a:r>
              <a:rPr kumimoji="1" lang="en-US" altLang="zh-CN" sz="2800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kumimoji="1" lang="zh-CN" altLang="en-US" sz="2800" dirty="0">
                <a:latin typeface="Times New Roman" panose="02020603050405020304"/>
                <a:cs typeface="Times New Roman" panose="02020603050405020304"/>
              </a:rPr>
              <a:t>分钟之间的概率。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5502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(3) </a:t>
            </a:r>
            <a:r>
              <a:rPr lang="zh-CN" altLang="en-US" dirty="0"/>
              <a:t>正态分布 </a:t>
            </a:r>
            <a:r>
              <a:rPr lang="en-US" altLang="zh-CN" dirty="0"/>
              <a:t>Normal/Gaussian distribution</a:t>
            </a:r>
            <a:endParaRPr lang="zh-CN" altLang="en-US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27125" y="1463675"/>
            <a:ext cx="397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751847" y="2102554"/>
          <a:ext cx="7065572" cy="13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6" name="Equation" r:id="rId3" imgW="59436000" imgH="11582400" progId="Equation.DSMT4">
                  <p:embed/>
                </p:oleObj>
              </mc:Choice>
              <mc:Fallback>
                <p:oleObj name="Equation" r:id="rId3" imgW="594360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7" y="2102554"/>
                        <a:ext cx="7065572" cy="137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066800" y="4365104"/>
            <a:ext cx="759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服从参数为 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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,  </a:t>
            </a:r>
            <a:r>
              <a:rPr kumimoji="1" lang="en-US" altLang="zh-CN" sz="3600" baseline="30000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2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正态分布</a:t>
            </a:r>
            <a:endParaRPr kumimoji="1" lang="zh-CN" altLang="en-US" sz="3600" i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066800" y="5229200"/>
            <a:ext cx="436529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记作 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 ,  </a:t>
            </a:r>
            <a:r>
              <a:rPr kumimoji="1" lang="en-US" altLang="zh-CN" sz="3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2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044063" y="3521079"/>
            <a:ext cx="3824450" cy="714376"/>
            <a:chOff x="670" y="1786"/>
            <a:chExt cx="2140" cy="450"/>
          </a:xfrm>
        </p:grpSpPr>
        <p:graphicFrame>
          <p:nvGraphicFramePr>
            <p:cNvPr id="24585" name="Object 8"/>
            <p:cNvGraphicFramePr>
              <a:graphicFrameLocks noChangeAspect="1"/>
            </p:cNvGraphicFramePr>
            <p:nvPr/>
          </p:nvGraphicFramePr>
          <p:xfrm>
            <a:off x="670" y="1864"/>
            <a:ext cx="63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7" name="Equation" r:id="rId5" imgW="7315200" imgH="3962400" progId="Equation.DSMT4">
                    <p:embed/>
                  </p:oleObj>
                </mc:Choice>
                <mc:Fallback>
                  <p:oleObj name="Equation" r:id="rId5" imgW="7315200" imgH="396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864"/>
                          <a:ext cx="63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238" y="1786"/>
              <a:ext cx="11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为常数，</a:t>
              </a:r>
            </a:p>
          </p:txBody>
        </p:sp>
        <p:graphicFrame>
          <p:nvGraphicFramePr>
            <p:cNvPr id="24587" name="Object 10"/>
            <p:cNvGraphicFramePr>
              <a:graphicFrameLocks noChangeAspect="1"/>
            </p:cNvGraphicFramePr>
            <p:nvPr/>
          </p:nvGraphicFramePr>
          <p:xfrm>
            <a:off x="2161" y="1839"/>
            <a:ext cx="6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" name="Equation" r:id="rId7" imgW="9144000" imgH="4267200" progId="Equation.DSMT4">
                    <p:embed/>
                  </p:oleObj>
                </mc:Choice>
                <mc:Fallback>
                  <p:oleObj name="Equation" r:id="rId7" imgW="91440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1839"/>
                          <a:ext cx="64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868144" y="5229225"/>
            <a:ext cx="3185487" cy="6463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亦称高斯分布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7" grpId="0" autoUpdateAnimBg="0"/>
      <p:bldP spid="146438" grpId="0" animBg="1" autoUpdateAnimBg="0"/>
      <p:bldP spid="14644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547813" y="3212182"/>
            <a:ext cx="6096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宋体" panose="02010600030101010101" pitchFamily="2" charset="-122"/>
              </a:rPr>
              <a:t>    </a:t>
            </a:r>
            <a:r>
              <a:rPr kumimoji="1" lang="zh-CN" altLang="en-US" sz="3200" b="1">
                <a:latin typeface="宋体" panose="02010600030101010101" pitchFamily="2" charset="-122"/>
              </a:rPr>
              <a:t>正态分布在十九世纪前叶由高斯加以推广，所以通常称为高斯分布</a:t>
            </a:r>
            <a:r>
              <a:rPr kumimoji="1" lang="en-US" altLang="zh-CN" sz="32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476375" y="908720"/>
            <a:ext cx="60483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棣莫弗最早发现了二项概率的一个近似公式，这一公式被认为是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正态分布的首次露面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06500" y="404664"/>
            <a:ext cx="6553200" cy="609600"/>
            <a:chOff x="624" y="279"/>
            <a:chExt cx="4128" cy="384"/>
          </a:xfrm>
        </p:grpSpPr>
        <p:sp>
          <p:nvSpPr>
            <p:cNvPr id="26632" name="Text Box 3"/>
            <p:cNvSpPr txBox="1">
              <a:spLocks noChangeArrowheads="1"/>
            </p:cNvSpPr>
            <p:nvPr/>
          </p:nvSpPr>
          <p:spPr bwMode="auto">
            <a:xfrm>
              <a:off x="624" y="288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 b="1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正态分布                  的图形特点</a:t>
              </a:r>
            </a:p>
          </p:txBody>
        </p:sp>
        <p:graphicFrame>
          <p:nvGraphicFramePr>
            <p:cNvPr id="26633" name="Object 4"/>
            <p:cNvGraphicFramePr>
              <a:graphicFrameLocks noChangeAspect="1"/>
            </p:cNvGraphicFramePr>
            <p:nvPr/>
          </p:nvGraphicFramePr>
          <p:xfrm>
            <a:off x="2127" y="279"/>
            <a:ext cx="10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0" name="Equation" r:id="rId4" imgW="14630400" imgH="5486400" progId="Equation.DSMT4">
                    <p:embed/>
                  </p:oleObj>
                </mc:Choice>
                <mc:Fallback>
                  <p:oleObj name="Equation" r:id="rId4" imgW="14630400" imgH="548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79"/>
                          <a:ext cx="10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977900" y="3717032"/>
            <a:ext cx="7772400" cy="1260475"/>
            <a:chOff x="336" y="2448"/>
            <a:chExt cx="4896" cy="794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6" y="2448"/>
              <a:ext cx="4896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 dirty="0">
                  <a:latin typeface="宋体" panose="02010600030101010101" pitchFamily="2" charset="-122"/>
                </a:rPr>
                <a:t>    </a:t>
              </a:r>
              <a:r>
                <a:rPr kumimoji="1" lang="zh-CN" altLang="en-US" sz="3200" b="1" dirty="0">
                  <a:latin typeface="宋体" panose="02010600030101010101" pitchFamily="2" charset="-122"/>
                </a:rPr>
                <a:t>正态分布的密度曲线是一条关于  对称的钟形曲线</a:t>
              </a:r>
              <a:r>
                <a:rPr kumimoji="1" lang="en-US" altLang="zh-CN" sz="3200" b="1" dirty="0">
                  <a:latin typeface="宋体" panose="02010600030101010101" pitchFamily="2" charset="-122"/>
                </a:rPr>
                <a:t>.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4480" y="2502"/>
            <a:ext cx="31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1"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2502"/>
                          <a:ext cx="31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8488" name="Picture 8" descr="正态图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257152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1042988" y="5013176"/>
            <a:ext cx="73949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特点是“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两头小，中间大，左右对称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”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3"/>
          <p:cNvSpPr>
            <a:spLocks noChangeArrowheads="1"/>
          </p:cNvSpPr>
          <p:nvPr/>
        </p:nvSpPr>
        <p:spPr bwMode="auto">
          <a:xfrm>
            <a:off x="609600" y="3656114"/>
            <a:ext cx="82296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</a:t>
            </a:r>
            <a:r>
              <a:rPr kumimoji="1" lang="el-G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决定了图形的中心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center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位置，</a:t>
            </a:r>
            <a:r>
              <a:rPr kumimoji="1" lang="el-G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决定了图形中峰的陡峭程度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spread.</a:t>
            </a:r>
          </a:p>
        </p:txBody>
      </p:sp>
      <p:pic>
        <p:nvPicPr>
          <p:cNvPr id="149510" name="Picture 6" descr="正态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6712"/>
            <a:ext cx="3200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1" name="Picture 7" descr="正态图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6712"/>
            <a:ext cx="3124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8"/>
          <p:cNvGrpSpPr/>
          <p:nvPr/>
        </p:nvGrpSpPr>
        <p:grpSpPr bwMode="auto">
          <a:xfrm>
            <a:off x="990600" y="188912"/>
            <a:ext cx="6553200" cy="671513"/>
            <a:chOff x="624" y="263"/>
            <a:chExt cx="4128" cy="423"/>
          </a:xfrm>
        </p:grpSpPr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624" y="288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 b="1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正态分布                  的图形特点</a:t>
              </a:r>
            </a:p>
          </p:txBody>
        </p:sp>
        <p:graphicFrame>
          <p:nvGraphicFramePr>
            <p:cNvPr id="27659" name="Object 10"/>
            <p:cNvGraphicFramePr>
              <a:graphicFrameLocks noChangeAspect="1"/>
            </p:cNvGraphicFramePr>
            <p:nvPr/>
          </p:nvGraphicFramePr>
          <p:xfrm>
            <a:off x="2071" y="263"/>
            <a:ext cx="112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" name="Equation" r:id="rId5" imgW="14630400" imgH="5486400" progId="Equation.DSMT4">
                    <p:embed/>
                  </p:oleObj>
                </mc:Choice>
                <mc:Fallback>
                  <p:oleObj name="Equation" r:id="rId5" imgW="14630400" imgH="5486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63"/>
                          <a:ext cx="1127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331913" y="5003304"/>
            <a:ext cx="291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—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位置参数</a:t>
            </a:r>
            <a:endParaRPr kumimoji="1"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076825" y="5003304"/>
            <a:ext cx="297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形状参数</a:t>
            </a:r>
            <a:endParaRPr kumimoji="1"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7" name="AutoShape 14">
            <a:hlinkClick r:id="rId7" action="ppaction://program" highlightClick="1"/>
          </p:cNvPr>
          <p:cNvSpPr>
            <a:spLocks noChangeArrowheads="1"/>
          </p:cNvSpPr>
          <p:nvPr/>
        </p:nvSpPr>
        <p:spPr bwMode="auto">
          <a:xfrm>
            <a:off x="4234010" y="6093296"/>
            <a:ext cx="647700" cy="288925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5" grpId="0" autoUpdateAnimBg="0"/>
      <p:bldP spid="14951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17525" y="908720"/>
            <a:ext cx="63946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图形关于直线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对称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即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39552" y="2440657"/>
            <a:ext cx="63450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时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取得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最大值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6819316" y="2082279"/>
          <a:ext cx="1209068" cy="105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4" imgW="11887200" imgH="10363200" progId="Equation.DSMT4">
                  <p:embed/>
                </p:oleObj>
              </mc:Choice>
              <mc:Fallback>
                <p:oleObj name="Equation" r:id="rId4" imgW="118872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316" y="2082279"/>
                        <a:ext cx="1209068" cy="1055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611560" y="3234407"/>
            <a:ext cx="8353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±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时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曲线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在对应的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点处有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拐点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942975" y="4352751"/>
            <a:ext cx="5940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曲线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轴为渐近线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28688" y="5144839"/>
            <a:ext cx="5965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曲线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的图形呈单峰状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422525" y="1634207"/>
            <a:ext cx="372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+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-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f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的性质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4" grpId="0" autoUpdateAnimBg="0"/>
      <p:bldP spid="150535" grpId="0" autoUpdateAnimBg="0"/>
      <p:bldP spid="150536" grpId="0" autoUpdateAnimBg="0"/>
      <p:bldP spid="15053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1306572" y="476672"/>
          <a:ext cx="6365757" cy="279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3" imgW="50901600" imgH="20116800" progId="Equation.DSMT4">
                  <p:embed/>
                </p:oleObj>
              </mc:Choice>
              <mc:Fallback>
                <p:oleObj name="Equation" r:id="rId3" imgW="50901600" imgH="2011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72" y="476672"/>
                        <a:ext cx="6365757" cy="2791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55" name="Picture 3" descr="正态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47315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Freeform 4" descr="大网格"/>
          <p:cNvSpPr/>
          <p:nvPr/>
        </p:nvSpPr>
        <p:spPr bwMode="auto">
          <a:xfrm>
            <a:off x="4067175" y="3852140"/>
            <a:ext cx="647700" cy="1579563"/>
          </a:xfrm>
          <a:custGeom>
            <a:avLst/>
            <a:gdLst>
              <a:gd name="T0" fmla="*/ 2147483647 w 1344"/>
              <a:gd name="T1" fmla="*/ 0 h 1584"/>
              <a:gd name="T2" fmla="*/ 2147483647 w 1344"/>
              <a:gd name="T3" fmla="*/ 2147483647 h 1584"/>
              <a:gd name="T4" fmla="*/ 2147483647 w 1344"/>
              <a:gd name="T5" fmla="*/ 2147483647 h 1584"/>
              <a:gd name="T6" fmla="*/ 2147483647 w 1344"/>
              <a:gd name="T7" fmla="*/ 2147483647 h 1584"/>
              <a:gd name="T8" fmla="*/ 2147483647 w 1344"/>
              <a:gd name="T9" fmla="*/ 2147483647 h 1584"/>
              <a:gd name="T10" fmla="*/ 2147483647 w 1344"/>
              <a:gd name="T11" fmla="*/ 2147483647 h 1584"/>
              <a:gd name="T12" fmla="*/ 2147483647 w 1344"/>
              <a:gd name="T13" fmla="*/ 2147483647 h 1584"/>
              <a:gd name="T14" fmla="*/ 2147483647 w 1344"/>
              <a:gd name="T15" fmla="*/ 2147483647 h 1584"/>
              <a:gd name="T16" fmla="*/ 2147483647 w 1344"/>
              <a:gd name="T17" fmla="*/ 2147483647 h 1584"/>
              <a:gd name="T18" fmla="*/ 2147483647 w 1344"/>
              <a:gd name="T19" fmla="*/ 2147483647 h 1584"/>
              <a:gd name="T20" fmla="*/ 2147483647 w 1344"/>
              <a:gd name="T21" fmla="*/ 2147483647 h 1584"/>
              <a:gd name="T22" fmla="*/ 0 w 1344"/>
              <a:gd name="T23" fmla="*/ 2147483647 h 1584"/>
              <a:gd name="T24" fmla="*/ 2147483647 w 1344"/>
              <a:gd name="T25" fmla="*/ 2147483647 h 1584"/>
              <a:gd name="T26" fmla="*/ 2147483647 w 1344"/>
              <a:gd name="T27" fmla="*/ 2147483647 h 1584"/>
              <a:gd name="T28" fmla="*/ 2147483647 w 1344"/>
              <a:gd name="T29" fmla="*/ 0 h 15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44"/>
              <a:gd name="T46" fmla="*/ 0 h 1584"/>
              <a:gd name="T47" fmla="*/ 1344 w 1344"/>
              <a:gd name="T48" fmla="*/ 1584 h 15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44" h="1584">
                <a:moveTo>
                  <a:pt x="1344" y="0"/>
                </a:moveTo>
                <a:lnTo>
                  <a:pt x="1248" y="48"/>
                </a:lnTo>
                <a:lnTo>
                  <a:pt x="1152" y="144"/>
                </a:lnTo>
                <a:lnTo>
                  <a:pt x="1104" y="240"/>
                </a:lnTo>
                <a:lnTo>
                  <a:pt x="1008" y="384"/>
                </a:lnTo>
                <a:lnTo>
                  <a:pt x="912" y="576"/>
                </a:lnTo>
                <a:lnTo>
                  <a:pt x="816" y="720"/>
                </a:lnTo>
                <a:lnTo>
                  <a:pt x="624" y="1008"/>
                </a:lnTo>
                <a:lnTo>
                  <a:pt x="480" y="1248"/>
                </a:lnTo>
                <a:lnTo>
                  <a:pt x="336" y="1392"/>
                </a:lnTo>
                <a:lnTo>
                  <a:pt x="192" y="1488"/>
                </a:lnTo>
                <a:lnTo>
                  <a:pt x="0" y="1584"/>
                </a:lnTo>
                <a:cubicBezTo>
                  <a:pt x="3" y="1584"/>
                  <a:pt x="5" y="1584"/>
                  <a:pt x="8" y="1584"/>
                </a:cubicBezTo>
                <a:lnTo>
                  <a:pt x="1344" y="1584"/>
                </a:lnTo>
                <a:lnTo>
                  <a:pt x="1344" y="0"/>
                </a:lnTo>
                <a:close/>
              </a:path>
            </a:pathLst>
          </a:custGeom>
          <a:pattFill prst="lgGrid">
            <a:fgClr>
              <a:srgbClr val="336600"/>
            </a:fgClr>
            <a:bgClr>
              <a:schemeClr val="bg2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95288" y="1340768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各种测量的误差；  人体的生理特征；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95288" y="2275806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工厂产品的尺寸；  农作物的收获量；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95288" y="3190206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海洋波浪的高度；  金属线抗拉强度；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95288" y="4160168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热噪声电流强度；  学生的考试成绩；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76537" y="4893598"/>
            <a:ext cx="6083980" cy="693738"/>
            <a:chOff x="941" y="3545"/>
            <a:chExt cx="3336" cy="437"/>
          </a:xfrm>
        </p:grpSpPr>
        <p:graphicFrame>
          <p:nvGraphicFramePr>
            <p:cNvPr id="30728" name="Object 7"/>
            <p:cNvGraphicFramePr>
              <a:graphicFrameLocks noChangeAspect="1"/>
            </p:cNvGraphicFramePr>
            <p:nvPr/>
          </p:nvGraphicFramePr>
          <p:xfrm>
            <a:off x="941" y="3545"/>
            <a:ext cx="1039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6" name="Equation" r:id="rId3" imgW="7620000" imgH="2438400" progId="Equation.DSMT4">
                    <p:embed/>
                  </p:oleObj>
                </mc:Choice>
                <mc:Fallback>
                  <p:oleObj name="Equation" r:id="rId3" imgW="7620000" imgH="2438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3545"/>
                          <a:ext cx="1039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8"/>
            <p:cNvGraphicFramePr>
              <a:graphicFrameLocks noChangeAspect="1"/>
            </p:cNvGraphicFramePr>
            <p:nvPr/>
          </p:nvGraphicFramePr>
          <p:xfrm>
            <a:off x="3209" y="3589"/>
            <a:ext cx="106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7" name="Equation" r:id="rId5" imgW="7620000" imgH="2438400" progId="Equation.DSMT4">
                    <p:embed/>
                  </p:oleObj>
                </mc:Choice>
                <mc:Fallback>
                  <p:oleObj name="Equation" r:id="rId5" imgW="7620000" imgH="2438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589"/>
                          <a:ext cx="106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683568" y="404664"/>
            <a:ext cx="756083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正态分布是应用最广泛的一种连续型分布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0" grpId="0" autoUpdateAnimBg="0"/>
      <p:bldP spid="152581" grpId="0" autoUpdateAnimBg="0"/>
      <p:bldP spid="1525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600200" y="2081089"/>
            <a:ext cx="6019800" cy="4408487"/>
            <a:chOff x="768" y="583"/>
            <a:chExt cx="3792" cy="2777"/>
          </a:xfrm>
        </p:grpSpPr>
        <p:sp>
          <p:nvSpPr>
            <p:cNvPr id="5134" name="Line 4"/>
            <p:cNvSpPr>
              <a:spLocks noChangeShapeType="1"/>
            </p:cNvSpPr>
            <p:nvPr/>
          </p:nvSpPr>
          <p:spPr bwMode="auto">
            <a:xfrm>
              <a:off x="768" y="2747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5" name="Line 5"/>
            <p:cNvSpPr>
              <a:spLocks noChangeShapeType="1"/>
            </p:cNvSpPr>
            <p:nvPr/>
          </p:nvSpPr>
          <p:spPr bwMode="auto">
            <a:xfrm flipV="1">
              <a:off x="2352" y="720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4310" y="2844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1736" y="583"/>
              <a:ext cx="475" cy="36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694339" y="3374493"/>
            <a:ext cx="3473450" cy="2667000"/>
            <a:chOff x="816" y="2160"/>
            <a:chExt cx="2188" cy="1680"/>
          </a:xfrm>
        </p:grpSpPr>
        <p:sp>
          <p:nvSpPr>
            <p:cNvPr id="5132" name="Freeform 9" descr="大网格"/>
            <p:cNvSpPr/>
            <p:nvPr/>
          </p:nvSpPr>
          <p:spPr bwMode="auto">
            <a:xfrm>
              <a:off x="816" y="2160"/>
              <a:ext cx="2076" cy="1326"/>
            </a:xfrm>
            <a:custGeom>
              <a:avLst/>
              <a:gdLst>
                <a:gd name="T0" fmla="*/ 2076 w 2076"/>
                <a:gd name="T1" fmla="*/ 684 h 1326"/>
                <a:gd name="T2" fmla="*/ 1992 w 2076"/>
                <a:gd name="T3" fmla="*/ 606 h 1326"/>
                <a:gd name="T4" fmla="*/ 1944 w 2076"/>
                <a:gd name="T5" fmla="*/ 528 h 1326"/>
                <a:gd name="T6" fmla="*/ 1884 w 2076"/>
                <a:gd name="T7" fmla="*/ 486 h 1326"/>
                <a:gd name="T8" fmla="*/ 1824 w 2076"/>
                <a:gd name="T9" fmla="*/ 432 h 1326"/>
                <a:gd name="T10" fmla="*/ 1758 w 2076"/>
                <a:gd name="T11" fmla="*/ 348 h 1326"/>
                <a:gd name="T12" fmla="*/ 1752 w 2076"/>
                <a:gd name="T13" fmla="*/ 336 h 1326"/>
                <a:gd name="T14" fmla="*/ 1722 w 2076"/>
                <a:gd name="T15" fmla="*/ 306 h 1326"/>
                <a:gd name="T16" fmla="*/ 1638 w 2076"/>
                <a:gd name="T17" fmla="*/ 222 h 1326"/>
                <a:gd name="T18" fmla="*/ 1512 w 2076"/>
                <a:gd name="T19" fmla="*/ 132 h 1326"/>
                <a:gd name="T20" fmla="*/ 1458 w 2076"/>
                <a:gd name="T21" fmla="*/ 90 h 1326"/>
                <a:gd name="T22" fmla="*/ 1296 w 2076"/>
                <a:gd name="T23" fmla="*/ 12 h 1326"/>
                <a:gd name="T24" fmla="*/ 1152 w 2076"/>
                <a:gd name="T25" fmla="*/ 0 h 1326"/>
                <a:gd name="T26" fmla="*/ 1080 w 2076"/>
                <a:gd name="T27" fmla="*/ 36 h 1326"/>
                <a:gd name="T28" fmla="*/ 1044 w 2076"/>
                <a:gd name="T29" fmla="*/ 72 h 1326"/>
                <a:gd name="T30" fmla="*/ 1008 w 2076"/>
                <a:gd name="T31" fmla="*/ 84 h 1326"/>
                <a:gd name="T32" fmla="*/ 990 w 2076"/>
                <a:gd name="T33" fmla="*/ 96 h 1326"/>
                <a:gd name="T34" fmla="*/ 954 w 2076"/>
                <a:gd name="T35" fmla="*/ 108 h 1326"/>
                <a:gd name="T36" fmla="*/ 918 w 2076"/>
                <a:gd name="T37" fmla="*/ 132 h 1326"/>
                <a:gd name="T38" fmla="*/ 894 w 2076"/>
                <a:gd name="T39" fmla="*/ 168 h 1326"/>
                <a:gd name="T40" fmla="*/ 858 w 2076"/>
                <a:gd name="T41" fmla="*/ 192 h 1326"/>
                <a:gd name="T42" fmla="*/ 762 w 2076"/>
                <a:gd name="T43" fmla="*/ 282 h 1326"/>
                <a:gd name="T44" fmla="*/ 702 w 2076"/>
                <a:gd name="T45" fmla="*/ 324 h 1326"/>
                <a:gd name="T46" fmla="*/ 636 w 2076"/>
                <a:gd name="T47" fmla="*/ 402 h 1326"/>
                <a:gd name="T48" fmla="*/ 576 w 2076"/>
                <a:gd name="T49" fmla="*/ 450 h 1326"/>
                <a:gd name="T50" fmla="*/ 510 w 2076"/>
                <a:gd name="T51" fmla="*/ 522 h 1326"/>
                <a:gd name="T52" fmla="*/ 480 w 2076"/>
                <a:gd name="T53" fmla="*/ 594 h 1326"/>
                <a:gd name="T54" fmla="*/ 444 w 2076"/>
                <a:gd name="T55" fmla="*/ 618 h 1326"/>
                <a:gd name="T56" fmla="*/ 426 w 2076"/>
                <a:gd name="T57" fmla="*/ 630 h 1326"/>
                <a:gd name="T58" fmla="*/ 366 w 2076"/>
                <a:gd name="T59" fmla="*/ 696 h 1326"/>
                <a:gd name="T60" fmla="*/ 282 w 2076"/>
                <a:gd name="T61" fmla="*/ 780 h 1326"/>
                <a:gd name="T62" fmla="*/ 240 w 2076"/>
                <a:gd name="T63" fmla="*/ 822 h 1326"/>
                <a:gd name="T64" fmla="*/ 186 w 2076"/>
                <a:gd name="T65" fmla="*/ 858 h 1326"/>
                <a:gd name="T66" fmla="*/ 168 w 2076"/>
                <a:gd name="T67" fmla="*/ 870 h 1326"/>
                <a:gd name="T68" fmla="*/ 138 w 2076"/>
                <a:gd name="T69" fmla="*/ 900 h 1326"/>
                <a:gd name="T70" fmla="*/ 102 w 2076"/>
                <a:gd name="T71" fmla="*/ 936 h 1326"/>
                <a:gd name="T72" fmla="*/ 18 w 2076"/>
                <a:gd name="T73" fmla="*/ 972 h 1326"/>
                <a:gd name="T74" fmla="*/ 0 w 2076"/>
                <a:gd name="T75" fmla="*/ 1326 h 1326"/>
                <a:gd name="T76" fmla="*/ 0 w 2076"/>
                <a:gd name="T77" fmla="*/ 990 h 1326"/>
                <a:gd name="T78" fmla="*/ 0 w 2076"/>
                <a:gd name="T79" fmla="*/ 1326 h 1326"/>
                <a:gd name="T80" fmla="*/ 2064 w 2076"/>
                <a:gd name="T81" fmla="*/ 1326 h 1326"/>
                <a:gd name="T82" fmla="*/ 2076 w 2076"/>
                <a:gd name="T83" fmla="*/ 684 h 1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76"/>
                <a:gd name="T127" fmla="*/ 0 h 1326"/>
                <a:gd name="T128" fmla="*/ 2076 w 2076"/>
                <a:gd name="T129" fmla="*/ 1326 h 13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76" h="1326">
                  <a:moveTo>
                    <a:pt x="2076" y="684"/>
                  </a:moveTo>
                  <a:cubicBezTo>
                    <a:pt x="2037" y="658"/>
                    <a:pt x="2026" y="640"/>
                    <a:pt x="1992" y="606"/>
                  </a:cubicBezTo>
                  <a:cubicBezTo>
                    <a:pt x="1973" y="587"/>
                    <a:pt x="1964" y="551"/>
                    <a:pt x="1944" y="528"/>
                  </a:cubicBezTo>
                  <a:cubicBezTo>
                    <a:pt x="1927" y="508"/>
                    <a:pt x="1905" y="500"/>
                    <a:pt x="1884" y="486"/>
                  </a:cubicBezTo>
                  <a:cubicBezTo>
                    <a:pt x="1862" y="453"/>
                    <a:pt x="1860" y="444"/>
                    <a:pt x="1824" y="432"/>
                  </a:cubicBezTo>
                  <a:cubicBezTo>
                    <a:pt x="1797" y="405"/>
                    <a:pt x="1775" y="383"/>
                    <a:pt x="1758" y="348"/>
                  </a:cubicBezTo>
                  <a:cubicBezTo>
                    <a:pt x="1694" y="386"/>
                    <a:pt x="1746" y="360"/>
                    <a:pt x="1752" y="336"/>
                  </a:cubicBezTo>
                  <a:cubicBezTo>
                    <a:pt x="1755" y="325"/>
                    <a:pt x="1727" y="309"/>
                    <a:pt x="1722" y="306"/>
                  </a:cubicBezTo>
                  <a:cubicBezTo>
                    <a:pt x="1698" y="271"/>
                    <a:pt x="1674" y="246"/>
                    <a:pt x="1638" y="222"/>
                  </a:cubicBezTo>
                  <a:cubicBezTo>
                    <a:pt x="1607" y="176"/>
                    <a:pt x="1560" y="156"/>
                    <a:pt x="1512" y="132"/>
                  </a:cubicBezTo>
                  <a:cubicBezTo>
                    <a:pt x="1491" y="121"/>
                    <a:pt x="1479" y="101"/>
                    <a:pt x="1458" y="90"/>
                  </a:cubicBezTo>
                  <a:cubicBezTo>
                    <a:pt x="1404" y="63"/>
                    <a:pt x="1353" y="31"/>
                    <a:pt x="1296" y="12"/>
                  </a:cubicBezTo>
                  <a:cubicBezTo>
                    <a:pt x="1261" y="0"/>
                    <a:pt x="1157" y="0"/>
                    <a:pt x="1152" y="0"/>
                  </a:cubicBezTo>
                  <a:cubicBezTo>
                    <a:pt x="1123" y="10"/>
                    <a:pt x="1103" y="13"/>
                    <a:pt x="1080" y="36"/>
                  </a:cubicBezTo>
                  <a:cubicBezTo>
                    <a:pt x="1068" y="48"/>
                    <a:pt x="1060" y="67"/>
                    <a:pt x="1044" y="72"/>
                  </a:cubicBezTo>
                  <a:cubicBezTo>
                    <a:pt x="1032" y="76"/>
                    <a:pt x="1019" y="77"/>
                    <a:pt x="1008" y="84"/>
                  </a:cubicBezTo>
                  <a:cubicBezTo>
                    <a:pt x="1002" y="88"/>
                    <a:pt x="997" y="93"/>
                    <a:pt x="990" y="96"/>
                  </a:cubicBezTo>
                  <a:cubicBezTo>
                    <a:pt x="978" y="101"/>
                    <a:pt x="966" y="104"/>
                    <a:pt x="954" y="108"/>
                  </a:cubicBezTo>
                  <a:cubicBezTo>
                    <a:pt x="940" y="113"/>
                    <a:pt x="918" y="132"/>
                    <a:pt x="918" y="132"/>
                  </a:cubicBezTo>
                  <a:cubicBezTo>
                    <a:pt x="910" y="144"/>
                    <a:pt x="906" y="160"/>
                    <a:pt x="894" y="168"/>
                  </a:cubicBezTo>
                  <a:cubicBezTo>
                    <a:pt x="882" y="176"/>
                    <a:pt x="858" y="192"/>
                    <a:pt x="858" y="192"/>
                  </a:cubicBezTo>
                  <a:cubicBezTo>
                    <a:pt x="839" y="220"/>
                    <a:pt x="792" y="267"/>
                    <a:pt x="762" y="282"/>
                  </a:cubicBezTo>
                  <a:cubicBezTo>
                    <a:pt x="739" y="293"/>
                    <a:pt x="718" y="303"/>
                    <a:pt x="702" y="324"/>
                  </a:cubicBezTo>
                  <a:cubicBezTo>
                    <a:pt x="680" y="352"/>
                    <a:pt x="671" y="390"/>
                    <a:pt x="636" y="402"/>
                  </a:cubicBezTo>
                  <a:cubicBezTo>
                    <a:pt x="625" y="436"/>
                    <a:pt x="599" y="428"/>
                    <a:pt x="576" y="450"/>
                  </a:cubicBezTo>
                  <a:cubicBezTo>
                    <a:pt x="572" y="453"/>
                    <a:pt x="520" y="499"/>
                    <a:pt x="510" y="522"/>
                  </a:cubicBezTo>
                  <a:cubicBezTo>
                    <a:pt x="500" y="543"/>
                    <a:pt x="497" y="576"/>
                    <a:pt x="480" y="594"/>
                  </a:cubicBezTo>
                  <a:cubicBezTo>
                    <a:pt x="470" y="605"/>
                    <a:pt x="456" y="610"/>
                    <a:pt x="444" y="618"/>
                  </a:cubicBezTo>
                  <a:cubicBezTo>
                    <a:pt x="438" y="622"/>
                    <a:pt x="426" y="630"/>
                    <a:pt x="426" y="630"/>
                  </a:cubicBezTo>
                  <a:cubicBezTo>
                    <a:pt x="410" y="654"/>
                    <a:pt x="390" y="680"/>
                    <a:pt x="366" y="696"/>
                  </a:cubicBezTo>
                  <a:cubicBezTo>
                    <a:pt x="344" y="729"/>
                    <a:pt x="311" y="753"/>
                    <a:pt x="282" y="780"/>
                  </a:cubicBezTo>
                  <a:cubicBezTo>
                    <a:pt x="267" y="793"/>
                    <a:pt x="256" y="811"/>
                    <a:pt x="240" y="822"/>
                  </a:cubicBezTo>
                  <a:cubicBezTo>
                    <a:pt x="231" y="828"/>
                    <a:pt x="200" y="849"/>
                    <a:pt x="186" y="858"/>
                  </a:cubicBezTo>
                  <a:cubicBezTo>
                    <a:pt x="180" y="862"/>
                    <a:pt x="168" y="870"/>
                    <a:pt x="168" y="870"/>
                  </a:cubicBezTo>
                  <a:cubicBezTo>
                    <a:pt x="143" y="907"/>
                    <a:pt x="171" y="871"/>
                    <a:pt x="138" y="900"/>
                  </a:cubicBezTo>
                  <a:cubicBezTo>
                    <a:pt x="125" y="911"/>
                    <a:pt x="118" y="931"/>
                    <a:pt x="102" y="936"/>
                  </a:cubicBezTo>
                  <a:cubicBezTo>
                    <a:pt x="74" y="945"/>
                    <a:pt x="45" y="959"/>
                    <a:pt x="18" y="972"/>
                  </a:cubicBezTo>
                  <a:lnTo>
                    <a:pt x="0" y="1326"/>
                  </a:lnTo>
                  <a:lnTo>
                    <a:pt x="0" y="990"/>
                  </a:lnTo>
                  <a:lnTo>
                    <a:pt x="0" y="1326"/>
                  </a:lnTo>
                  <a:lnTo>
                    <a:pt x="2064" y="1326"/>
                  </a:lnTo>
                  <a:lnTo>
                    <a:pt x="2076" y="684"/>
                  </a:lnTo>
                  <a:close/>
                </a:path>
              </a:pathLst>
            </a:custGeom>
            <a:pattFill prst="lgGrid">
              <a:fgClr>
                <a:schemeClr val="tx2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" name="Text Box 10"/>
            <p:cNvSpPr txBox="1">
              <a:spLocks noChangeArrowheads="1"/>
            </p:cNvSpPr>
            <p:nvPr/>
          </p:nvSpPr>
          <p:spPr bwMode="auto">
            <a:xfrm>
              <a:off x="2774" y="3475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524000" y="3130277"/>
            <a:ext cx="1524000" cy="1371600"/>
            <a:chOff x="768" y="1344"/>
            <a:chExt cx="960" cy="864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768" y="1344"/>
              <a:ext cx="5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31" name="Line 13"/>
            <p:cNvSpPr>
              <a:spLocks noChangeShapeType="1"/>
            </p:cNvSpPr>
            <p:nvPr/>
          </p:nvSpPr>
          <p:spPr bwMode="auto">
            <a:xfrm>
              <a:off x="1200" y="1776"/>
              <a:ext cx="52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1828800" y="188640"/>
            <a:ext cx="4495800" cy="1493837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黑体" panose="02010609060101010101" pitchFamily="2" charset="-122"/>
                <a:ea typeface="黑体" panose="02010609060101010101" pitchFamily="2" charset="-122"/>
              </a:rPr>
              <a:t>分布函数与密度函数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黑体" panose="02010609060101010101" pitchFamily="2" charset="-122"/>
                <a:ea typeface="黑体" panose="02010609060101010101" pitchFamily="2" charset="-122"/>
              </a:rPr>
              <a:t>     几何意义</a:t>
            </a: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4570414" y="3047727"/>
            <a:ext cx="1973263" cy="1073150"/>
            <a:chOff x="2639" y="1964"/>
            <a:chExt cx="1243" cy="676"/>
          </a:xfrm>
        </p:grpSpPr>
        <p:sp>
          <p:nvSpPr>
            <p:cNvPr id="5128" name="Line 16"/>
            <p:cNvSpPr>
              <a:spLocks noChangeShapeType="1"/>
            </p:cNvSpPr>
            <p:nvPr/>
          </p:nvSpPr>
          <p:spPr bwMode="auto">
            <a:xfrm flipV="1">
              <a:off x="2736" y="2304"/>
              <a:ext cx="288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9" name="Object 17"/>
            <p:cNvGraphicFramePr>
              <a:graphicFrameLocks noChangeAspect="1"/>
            </p:cNvGraphicFramePr>
            <p:nvPr/>
          </p:nvGraphicFramePr>
          <p:xfrm>
            <a:off x="2639" y="1964"/>
            <a:ext cx="124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6" name="Equation" r:id="rId3" imgW="14325600" imgH="4876800" progId="Equation.DSMT4">
                    <p:embed/>
                  </p:oleObj>
                </mc:Choice>
                <mc:Fallback>
                  <p:oleObj name="Equation" r:id="rId3" imgW="14325600" imgH="4876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964"/>
                          <a:ext cx="124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009" name="组合 126008"/>
          <p:cNvGrpSpPr/>
          <p:nvPr/>
        </p:nvGrpSpPr>
        <p:grpSpPr>
          <a:xfrm>
            <a:off x="1724025" y="3344578"/>
            <a:ext cx="4248150" cy="1768470"/>
            <a:chOff x="1724025" y="3795701"/>
            <a:chExt cx="4248150" cy="1768470"/>
          </a:xfrm>
        </p:grpSpPr>
        <p:sp>
          <p:nvSpPr>
            <p:cNvPr id="125979" name="Line 110"/>
            <p:cNvSpPr>
              <a:spLocks noChangeShapeType="1"/>
            </p:cNvSpPr>
            <p:nvPr/>
          </p:nvSpPr>
          <p:spPr bwMode="auto">
            <a:xfrm flipV="1">
              <a:off x="1724025" y="5222859"/>
              <a:ext cx="171450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0" name="Line 111"/>
            <p:cNvSpPr>
              <a:spLocks noChangeShapeType="1"/>
            </p:cNvSpPr>
            <p:nvPr/>
          </p:nvSpPr>
          <p:spPr bwMode="auto">
            <a:xfrm flipV="1">
              <a:off x="1895475" y="5072047"/>
              <a:ext cx="171450" cy="1508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1" name="Line 112"/>
            <p:cNvSpPr>
              <a:spLocks noChangeShapeType="1"/>
            </p:cNvSpPr>
            <p:nvPr/>
          </p:nvSpPr>
          <p:spPr bwMode="auto">
            <a:xfrm flipV="1">
              <a:off x="2066925" y="4906948"/>
              <a:ext cx="187325" cy="1651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2" name="Line 113"/>
            <p:cNvSpPr>
              <a:spLocks noChangeShapeType="1"/>
            </p:cNvSpPr>
            <p:nvPr/>
          </p:nvSpPr>
          <p:spPr bwMode="auto">
            <a:xfrm flipV="1">
              <a:off x="2254250" y="4718036"/>
              <a:ext cx="171450" cy="1889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3" name="Line 114"/>
            <p:cNvSpPr>
              <a:spLocks noChangeShapeType="1"/>
            </p:cNvSpPr>
            <p:nvPr/>
          </p:nvSpPr>
          <p:spPr bwMode="auto">
            <a:xfrm flipV="1">
              <a:off x="2425700" y="4516424"/>
              <a:ext cx="188913" cy="2016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0" name="Line 115"/>
            <p:cNvSpPr>
              <a:spLocks noChangeShapeType="1"/>
            </p:cNvSpPr>
            <p:nvPr/>
          </p:nvSpPr>
          <p:spPr bwMode="auto">
            <a:xfrm flipV="1">
              <a:off x="2614613" y="4325924"/>
              <a:ext cx="171450" cy="1904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1" name="Line 116"/>
            <p:cNvSpPr>
              <a:spLocks noChangeShapeType="1"/>
            </p:cNvSpPr>
            <p:nvPr/>
          </p:nvSpPr>
          <p:spPr bwMode="auto">
            <a:xfrm flipV="1">
              <a:off x="2786063" y="4149712"/>
              <a:ext cx="171450" cy="1762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2" name="Line 117"/>
            <p:cNvSpPr>
              <a:spLocks noChangeShapeType="1"/>
            </p:cNvSpPr>
            <p:nvPr/>
          </p:nvSpPr>
          <p:spPr bwMode="auto">
            <a:xfrm flipV="1">
              <a:off x="2957513" y="3997313"/>
              <a:ext cx="188913" cy="1524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3" name="Line 118"/>
            <p:cNvSpPr>
              <a:spLocks noChangeShapeType="1"/>
            </p:cNvSpPr>
            <p:nvPr/>
          </p:nvSpPr>
          <p:spPr bwMode="auto">
            <a:xfrm flipV="1">
              <a:off x="3146425" y="3933813"/>
              <a:ext cx="84138" cy="635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4" name="Line 119"/>
            <p:cNvSpPr>
              <a:spLocks noChangeShapeType="1"/>
            </p:cNvSpPr>
            <p:nvPr/>
          </p:nvSpPr>
          <p:spPr bwMode="auto">
            <a:xfrm flipV="1">
              <a:off x="3230563" y="3883013"/>
              <a:ext cx="85725" cy="508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5" name="Line 120"/>
            <p:cNvSpPr>
              <a:spLocks noChangeShapeType="1"/>
            </p:cNvSpPr>
            <p:nvPr/>
          </p:nvSpPr>
          <p:spPr bwMode="auto">
            <a:xfrm flipV="1">
              <a:off x="3316288" y="3859201"/>
              <a:ext cx="52388" cy="238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6" name="Line 121"/>
            <p:cNvSpPr>
              <a:spLocks noChangeShapeType="1"/>
            </p:cNvSpPr>
            <p:nvPr/>
          </p:nvSpPr>
          <p:spPr bwMode="auto">
            <a:xfrm flipV="1">
              <a:off x="3368675" y="3833801"/>
              <a:ext cx="33338" cy="254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7" name="Line 122"/>
            <p:cNvSpPr>
              <a:spLocks noChangeShapeType="1"/>
            </p:cNvSpPr>
            <p:nvPr/>
          </p:nvSpPr>
          <p:spPr bwMode="auto">
            <a:xfrm flipV="1">
              <a:off x="3402013" y="3821101"/>
              <a:ext cx="5238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8" name="Line 123"/>
            <p:cNvSpPr>
              <a:spLocks noChangeShapeType="1"/>
            </p:cNvSpPr>
            <p:nvPr/>
          </p:nvSpPr>
          <p:spPr bwMode="auto">
            <a:xfrm flipV="1">
              <a:off x="3454400" y="3808401"/>
              <a:ext cx="3333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9" name="Line 124"/>
            <p:cNvSpPr>
              <a:spLocks noChangeShapeType="1"/>
            </p:cNvSpPr>
            <p:nvPr/>
          </p:nvSpPr>
          <p:spPr bwMode="auto">
            <a:xfrm>
              <a:off x="3487738" y="3808401"/>
              <a:ext cx="3492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0" name="Line 125"/>
            <p:cNvSpPr>
              <a:spLocks noChangeShapeType="1"/>
            </p:cNvSpPr>
            <p:nvPr/>
          </p:nvSpPr>
          <p:spPr bwMode="auto">
            <a:xfrm>
              <a:off x="3522663" y="38084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1" name="Line 126"/>
            <p:cNvSpPr>
              <a:spLocks noChangeShapeType="1"/>
            </p:cNvSpPr>
            <p:nvPr/>
          </p:nvSpPr>
          <p:spPr bwMode="auto">
            <a:xfrm flipV="1">
              <a:off x="35401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2" name="Line 127"/>
            <p:cNvSpPr>
              <a:spLocks noChangeShapeType="1"/>
            </p:cNvSpPr>
            <p:nvPr/>
          </p:nvSpPr>
          <p:spPr bwMode="auto">
            <a:xfrm>
              <a:off x="3557588" y="3795701"/>
              <a:ext cx="1587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3" name="Line 128"/>
            <p:cNvSpPr>
              <a:spLocks noChangeShapeType="1"/>
            </p:cNvSpPr>
            <p:nvPr/>
          </p:nvSpPr>
          <p:spPr bwMode="auto">
            <a:xfrm>
              <a:off x="3573463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4" name="Line 129"/>
            <p:cNvSpPr>
              <a:spLocks noChangeShapeType="1"/>
            </p:cNvSpPr>
            <p:nvPr/>
          </p:nvSpPr>
          <p:spPr bwMode="auto">
            <a:xfrm>
              <a:off x="35909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5" name="Line 130"/>
            <p:cNvSpPr>
              <a:spLocks noChangeShapeType="1"/>
            </p:cNvSpPr>
            <p:nvPr/>
          </p:nvSpPr>
          <p:spPr bwMode="auto">
            <a:xfrm>
              <a:off x="3590925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6" name="Line 131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7" name="Line 132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8" name="Line 133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9" name="Line 134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0" name="Line 135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1" name="Line 136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4" name="Line 137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5" name="Line 138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6" name="Line 139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7" name="Line 140"/>
            <p:cNvSpPr>
              <a:spLocks noChangeShapeType="1"/>
            </p:cNvSpPr>
            <p:nvPr/>
          </p:nvSpPr>
          <p:spPr bwMode="auto">
            <a:xfrm>
              <a:off x="36591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8" name="Line 141"/>
            <p:cNvSpPr>
              <a:spLocks noChangeShapeType="1"/>
            </p:cNvSpPr>
            <p:nvPr/>
          </p:nvSpPr>
          <p:spPr bwMode="auto">
            <a:xfrm>
              <a:off x="3659188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9" name="Line 142"/>
            <p:cNvSpPr>
              <a:spLocks noChangeShapeType="1"/>
            </p:cNvSpPr>
            <p:nvPr/>
          </p:nvSpPr>
          <p:spPr bwMode="auto">
            <a:xfrm>
              <a:off x="3676650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0" name="Line 143"/>
            <p:cNvSpPr>
              <a:spLocks noChangeShapeType="1"/>
            </p:cNvSpPr>
            <p:nvPr/>
          </p:nvSpPr>
          <p:spPr bwMode="auto">
            <a:xfrm>
              <a:off x="3676650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1" name="Line 144"/>
            <p:cNvSpPr>
              <a:spLocks noChangeShapeType="1"/>
            </p:cNvSpPr>
            <p:nvPr/>
          </p:nvSpPr>
          <p:spPr bwMode="auto">
            <a:xfrm>
              <a:off x="3694113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2" name="Line 145"/>
            <p:cNvSpPr>
              <a:spLocks noChangeShapeType="1"/>
            </p:cNvSpPr>
            <p:nvPr/>
          </p:nvSpPr>
          <p:spPr bwMode="auto">
            <a:xfrm>
              <a:off x="3711575" y="3795701"/>
              <a:ext cx="3333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3" name="Line 146"/>
            <p:cNvSpPr>
              <a:spLocks noChangeShapeType="1"/>
            </p:cNvSpPr>
            <p:nvPr/>
          </p:nvSpPr>
          <p:spPr bwMode="auto">
            <a:xfrm>
              <a:off x="3744913" y="38084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4" name="Line 147"/>
            <p:cNvSpPr>
              <a:spLocks noChangeShapeType="1"/>
            </p:cNvSpPr>
            <p:nvPr/>
          </p:nvSpPr>
          <p:spPr bwMode="auto">
            <a:xfrm>
              <a:off x="3762375" y="3808401"/>
              <a:ext cx="3492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5" name="Line 148"/>
            <p:cNvSpPr>
              <a:spLocks noChangeShapeType="1"/>
            </p:cNvSpPr>
            <p:nvPr/>
          </p:nvSpPr>
          <p:spPr bwMode="auto">
            <a:xfrm>
              <a:off x="3797300" y="3821101"/>
              <a:ext cx="50800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6" name="Line 149"/>
            <p:cNvSpPr>
              <a:spLocks noChangeShapeType="1"/>
            </p:cNvSpPr>
            <p:nvPr/>
          </p:nvSpPr>
          <p:spPr bwMode="auto">
            <a:xfrm>
              <a:off x="3848100" y="3833801"/>
              <a:ext cx="85725" cy="365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7" name="Line 150"/>
            <p:cNvSpPr>
              <a:spLocks noChangeShapeType="1"/>
            </p:cNvSpPr>
            <p:nvPr/>
          </p:nvSpPr>
          <p:spPr bwMode="auto">
            <a:xfrm>
              <a:off x="3933825" y="3870313"/>
              <a:ext cx="85725" cy="508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8" name="Line 151"/>
            <p:cNvSpPr>
              <a:spLocks noChangeShapeType="1"/>
            </p:cNvSpPr>
            <p:nvPr/>
          </p:nvSpPr>
          <p:spPr bwMode="auto">
            <a:xfrm>
              <a:off x="4019550" y="3921113"/>
              <a:ext cx="188913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9" name="Line 152"/>
            <p:cNvSpPr>
              <a:spLocks noChangeShapeType="1"/>
            </p:cNvSpPr>
            <p:nvPr/>
          </p:nvSpPr>
          <p:spPr bwMode="auto">
            <a:xfrm>
              <a:off x="4208463" y="4048113"/>
              <a:ext cx="171450" cy="1635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0" name="Line 153"/>
            <p:cNvSpPr>
              <a:spLocks noChangeShapeType="1"/>
            </p:cNvSpPr>
            <p:nvPr/>
          </p:nvSpPr>
          <p:spPr bwMode="auto">
            <a:xfrm>
              <a:off x="4379913" y="4211625"/>
              <a:ext cx="169863" cy="1904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1" name="Line 154"/>
            <p:cNvSpPr>
              <a:spLocks noChangeShapeType="1"/>
            </p:cNvSpPr>
            <p:nvPr/>
          </p:nvSpPr>
          <p:spPr bwMode="auto">
            <a:xfrm>
              <a:off x="4549775" y="4402124"/>
              <a:ext cx="188913" cy="1889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2" name="Line 155"/>
            <p:cNvSpPr>
              <a:spLocks noChangeShapeType="1"/>
            </p:cNvSpPr>
            <p:nvPr/>
          </p:nvSpPr>
          <p:spPr bwMode="auto">
            <a:xfrm>
              <a:off x="4738688" y="4591036"/>
              <a:ext cx="171450" cy="2031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3" name="Line 156"/>
            <p:cNvSpPr>
              <a:spLocks noChangeShapeType="1"/>
            </p:cNvSpPr>
            <p:nvPr/>
          </p:nvSpPr>
          <p:spPr bwMode="auto">
            <a:xfrm>
              <a:off x="4910138" y="4794235"/>
              <a:ext cx="171450" cy="1762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4" name="Line 157"/>
            <p:cNvSpPr>
              <a:spLocks noChangeShapeType="1"/>
            </p:cNvSpPr>
            <p:nvPr/>
          </p:nvSpPr>
          <p:spPr bwMode="auto">
            <a:xfrm>
              <a:off x="5081588" y="4970448"/>
              <a:ext cx="188913" cy="1651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5" name="Line 158"/>
            <p:cNvSpPr>
              <a:spLocks noChangeShapeType="1"/>
            </p:cNvSpPr>
            <p:nvPr/>
          </p:nvSpPr>
          <p:spPr bwMode="auto">
            <a:xfrm>
              <a:off x="5270500" y="5135547"/>
              <a:ext cx="171450" cy="1381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6" name="Line 159"/>
            <p:cNvSpPr>
              <a:spLocks noChangeShapeType="1"/>
            </p:cNvSpPr>
            <p:nvPr/>
          </p:nvSpPr>
          <p:spPr bwMode="auto">
            <a:xfrm>
              <a:off x="5441950" y="5273659"/>
              <a:ext cx="187325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7" name="Line 160"/>
            <p:cNvSpPr>
              <a:spLocks noChangeShapeType="1"/>
            </p:cNvSpPr>
            <p:nvPr/>
          </p:nvSpPr>
          <p:spPr bwMode="auto">
            <a:xfrm>
              <a:off x="5629275" y="5400659"/>
              <a:ext cx="171450" cy="889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8" name="Line 161"/>
            <p:cNvSpPr>
              <a:spLocks noChangeShapeType="1"/>
            </p:cNvSpPr>
            <p:nvPr/>
          </p:nvSpPr>
          <p:spPr bwMode="auto">
            <a:xfrm>
              <a:off x="5800725" y="5489559"/>
              <a:ext cx="171450" cy="746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539750" y="908720"/>
            <a:ext cx="814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正态分布是概率论中最重要的分布，这可以由以下情形加以说明：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39750" y="1916832"/>
            <a:ext cx="81470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⑴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．正态分布是自然界及工程技术中最常见的分布之一，大量的随机现象都是服从或近似服从正态分布的．可以证明，如果一个随机指标受到诸多因素的影响，但其中任何一个因素都不起决定性作用，则该随机指标一定服从或近似服从正态分布．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39750" y="4149080"/>
            <a:ext cx="81470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⑵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．正态分布有许多良好的性质，这些性质是其它许多分布所不具备的．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39750" y="5301208"/>
            <a:ext cx="817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⑶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．正态分布可以作为许多分布的近似分布．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正态分布的重要性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16013" y="836712"/>
            <a:ext cx="6858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宋体" panose="02010600030101010101" pitchFamily="2" charset="-122"/>
              </a:rPr>
              <a:t>    </a:t>
            </a:r>
            <a:r>
              <a:rPr kumimoji="1" lang="zh-CN" altLang="en-US" sz="3200" b="1">
                <a:latin typeface="宋体" panose="02010600030101010101" pitchFamily="2" charset="-122"/>
              </a:rPr>
              <a:t>正态分布由它的两个参数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μ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唯一确定， 当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μ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不同时，是不同的正态分布</a:t>
            </a:r>
            <a:r>
              <a: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240088" y="4126012"/>
            <a:ext cx="2632075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标准正态分布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116013" y="2741712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下面介绍一种最重要的正态分布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 autoUpdateAnimBg="0"/>
      <p:bldP spid="15462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2627784" y="1700808"/>
          <a:ext cx="5154446" cy="118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" name="Equation" r:id="rId3" imgW="52120800" imgH="11582400" progId="Equation.DSMT4">
                  <p:embed/>
                </p:oleObj>
              </mc:Choice>
              <mc:Fallback>
                <p:oleObj name="Equation" r:id="rId3" imgW="52120800" imgH="115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5154446" cy="1182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2924944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是偶函数，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分布函数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endParaRPr kumimoji="1" lang="zh-CN" altLang="en-US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319686" y="3573016"/>
          <a:ext cx="7089722" cy="133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" name="Equation" r:id="rId5" imgW="61569600" imgH="11582400" progId="Equation.DSMT4">
                  <p:embed/>
                </p:oleObj>
              </mc:Choice>
              <mc:Fallback>
                <p:oleObj name="Equation" r:id="rId5" imgW="615696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686" y="3573016"/>
                        <a:ext cx="7089722" cy="133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313012" y="5157192"/>
            <a:ext cx="464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其值有专门的表供查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033940" y="1052736"/>
            <a:ext cx="5311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标准正态分布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(0,1)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373337" y="1988840"/>
            <a:ext cx="2263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密度函数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一种重要的正态分布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utoUpdateAnimBg="0"/>
      <p:bldP spid="155654" grpId="0" autoUpdateAnimBg="0"/>
      <p:bldP spid="155655" grpId="0" autoUpdateAnimBg="0"/>
      <p:bldP spid="1556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reeform 2" descr="宽上对角线"/>
          <p:cNvSpPr/>
          <p:nvPr/>
        </p:nvSpPr>
        <p:spPr bwMode="auto">
          <a:xfrm>
            <a:off x="2514600" y="1066800"/>
            <a:ext cx="1828800" cy="2714625"/>
          </a:xfrm>
          <a:custGeom>
            <a:avLst/>
            <a:gdLst>
              <a:gd name="T0" fmla="*/ 2147483647 w 1152"/>
              <a:gd name="T1" fmla="*/ 0 h 1710"/>
              <a:gd name="T2" fmla="*/ 2147483647 w 1152"/>
              <a:gd name="T3" fmla="*/ 2147483647 h 1710"/>
              <a:gd name="T4" fmla="*/ 2147483647 w 1152"/>
              <a:gd name="T5" fmla="*/ 2147483647 h 1710"/>
              <a:gd name="T6" fmla="*/ 2147483647 w 1152"/>
              <a:gd name="T7" fmla="*/ 2147483647 h 1710"/>
              <a:gd name="T8" fmla="*/ 2147483647 w 1152"/>
              <a:gd name="T9" fmla="*/ 2147483647 h 1710"/>
              <a:gd name="T10" fmla="*/ 2147483647 w 1152"/>
              <a:gd name="T11" fmla="*/ 2147483647 h 1710"/>
              <a:gd name="T12" fmla="*/ 2147483647 w 1152"/>
              <a:gd name="T13" fmla="*/ 2147483647 h 1710"/>
              <a:gd name="T14" fmla="*/ 2147483647 w 1152"/>
              <a:gd name="T15" fmla="*/ 2147483647 h 1710"/>
              <a:gd name="T16" fmla="*/ 2147483647 w 1152"/>
              <a:gd name="T17" fmla="*/ 2147483647 h 1710"/>
              <a:gd name="T18" fmla="*/ 2147483647 w 1152"/>
              <a:gd name="T19" fmla="*/ 2147483647 h 1710"/>
              <a:gd name="T20" fmla="*/ 0 w 1152"/>
              <a:gd name="T21" fmla="*/ 2147483647 h 1710"/>
              <a:gd name="T22" fmla="*/ 2147483647 w 1152"/>
              <a:gd name="T23" fmla="*/ 2147483647 h 1710"/>
              <a:gd name="T24" fmla="*/ 214748364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3117669" y="4725437"/>
          <a:ext cx="1976801" cy="62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Equation" r:id="rId3" imgW="16459200" imgH="4876800" progId="Equation.DSMT4">
                  <p:embed/>
                </p:oleObj>
              </mc:Choice>
              <mc:Fallback>
                <p:oleObj name="Equation" r:id="rId3" imgW="164592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669" y="4725437"/>
                        <a:ext cx="1976801" cy="621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2019300" y="908050"/>
            <a:ext cx="4624388" cy="3378200"/>
            <a:chOff x="1272" y="572"/>
            <a:chExt cx="2913" cy="2128"/>
          </a:xfrm>
        </p:grpSpPr>
        <p:sp>
          <p:nvSpPr>
            <p:cNvPr id="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272" y="576"/>
              <a:ext cx="2913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Line 23"/>
            <p:cNvSpPr>
              <a:spLocks noChangeShapeType="1"/>
            </p:cNvSpPr>
            <p:nvPr/>
          </p:nvSpPr>
          <p:spPr bwMode="auto">
            <a:xfrm flipV="1">
              <a:off x="1525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1457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-3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V="1">
              <a:off x="1925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857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-2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2334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2266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-1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3133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3103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V="1">
              <a:off x="3542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513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V="1">
              <a:off x="3941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912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1603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1681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769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1847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2003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9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2168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2246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2412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2490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2568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655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811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899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2977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3055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2" name="Line 51"/>
            <p:cNvSpPr>
              <a:spLocks noChangeShapeType="1"/>
            </p:cNvSpPr>
            <p:nvPr/>
          </p:nvSpPr>
          <p:spPr bwMode="auto">
            <a:xfrm>
              <a:off x="322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3" name="Line 52"/>
            <p:cNvSpPr>
              <a:spLocks noChangeShapeType="1"/>
            </p:cNvSpPr>
            <p:nvPr/>
          </p:nvSpPr>
          <p:spPr bwMode="auto">
            <a:xfrm>
              <a:off x="3298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7" name="Line 53"/>
            <p:cNvSpPr>
              <a:spLocks noChangeShapeType="1"/>
            </p:cNvSpPr>
            <p:nvPr/>
          </p:nvSpPr>
          <p:spPr bwMode="auto">
            <a:xfrm>
              <a:off x="3376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8" name="Line 54"/>
            <p:cNvSpPr>
              <a:spLocks noChangeShapeType="1"/>
            </p:cNvSpPr>
            <p:nvPr/>
          </p:nvSpPr>
          <p:spPr bwMode="auto">
            <a:xfrm>
              <a:off x="3464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9" name="Line 55"/>
            <p:cNvSpPr>
              <a:spLocks noChangeShapeType="1"/>
            </p:cNvSpPr>
            <p:nvPr/>
          </p:nvSpPr>
          <p:spPr bwMode="auto">
            <a:xfrm>
              <a:off x="362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0" name="Line 56"/>
            <p:cNvSpPr>
              <a:spLocks noChangeShapeType="1"/>
            </p:cNvSpPr>
            <p:nvPr/>
          </p:nvSpPr>
          <p:spPr bwMode="auto">
            <a:xfrm>
              <a:off x="3698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1" name="Line 57"/>
            <p:cNvSpPr>
              <a:spLocks noChangeShapeType="1"/>
            </p:cNvSpPr>
            <p:nvPr/>
          </p:nvSpPr>
          <p:spPr bwMode="auto">
            <a:xfrm>
              <a:off x="3785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2" name="Line 58"/>
            <p:cNvSpPr>
              <a:spLocks noChangeShapeType="1"/>
            </p:cNvSpPr>
            <p:nvPr/>
          </p:nvSpPr>
          <p:spPr bwMode="auto">
            <a:xfrm>
              <a:off x="3863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3" name="Line 59"/>
            <p:cNvSpPr>
              <a:spLocks noChangeShapeType="1"/>
            </p:cNvSpPr>
            <p:nvPr/>
          </p:nvSpPr>
          <p:spPr bwMode="auto">
            <a:xfrm>
              <a:off x="1467" y="2424"/>
              <a:ext cx="253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4" name="Line 60"/>
            <p:cNvSpPr>
              <a:spLocks noChangeShapeType="1"/>
            </p:cNvSpPr>
            <p:nvPr/>
          </p:nvSpPr>
          <p:spPr bwMode="auto">
            <a:xfrm>
              <a:off x="2733" y="1988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5" name="Rectangle 61"/>
            <p:cNvSpPr>
              <a:spLocks noChangeArrowheads="1"/>
            </p:cNvSpPr>
            <p:nvPr/>
          </p:nvSpPr>
          <p:spPr bwMode="auto">
            <a:xfrm>
              <a:off x="2480" y="1908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86" name="Line 62"/>
            <p:cNvSpPr>
              <a:spLocks noChangeShapeType="1"/>
            </p:cNvSpPr>
            <p:nvPr/>
          </p:nvSpPr>
          <p:spPr bwMode="auto">
            <a:xfrm>
              <a:off x="2733" y="1552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7" name="Rectangle 63"/>
            <p:cNvSpPr>
              <a:spLocks noChangeArrowheads="1"/>
            </p:cNvSpPr>
            <p:nvPr/>
          </p:nvSpPr>
          <p:spPr bwMode="auto">
            <a:xfrm>
              <a:off x="2480" y="1471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88" name="Line 64"/>
            <p:cNvSpPr>
              <a:spLocks noChangeShapeType="1"/>
            </p:cNvSpPr>
            <p:nvPr/>
          </p:nvSpPr>
          <p:spPr bwMode="auto">
            <a:xfrm>
              <a:off x="2733" y="1104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9" name="Rectangle 65"/>
            <p:cNvSpPr>
              <a:spLocks noChangeArrowheads="1"/>
            </p:cNvSpPr>
            <p:nvPr/>
          </p:nvSpPr>
          <p:spPr bwMode="auto">
            <a:xfrm>
              <a:off x="2480" y="1024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90" name="Line 66"/>
            <p:cNvSpPr>
              <a:spLocks noChangeShapeType="1"/>
            </p:cNvSpPr>
            <p:nvPr/>
          </p:nvSpPr>
          <p:spPr bwMode="auto">
            <a:xfrm>
              <a:off x="2733" y="668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1" name="Rectangle 67"/>
            <p:cNvSpPr>
              <a:spLocks noChangeArrowheads="1"/>
            </p:cNvSpPr>
            <p:nvPr/>
          </p:nvSpPr>
          <p:spPr bwMode="auto">
            <a:xfrm>
              <a:off x="2480" y="587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0.4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92" name="Line 68"/>
            <p:cNvSpPr>
              <a:spLocks noChangeShapeType="1"/>
            </p:cNvSpPr>
            <p:nvPr/>
          </p:nvSpPr>
          <p:spPr bwMode="auto">
            <a:xfrm>
              <a:off x="2733" y="2344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3" name="Line 69"/>
            <p:cNvSpPr>
              <a:spLocks noChangeShapeType="1"/>
            </p:cNvSpPr>
            <p:nvPr/>
          </p:nvSpPr>
          <p:spPr bwMode="auto">
            <a:xfrm>
              <a:off x="2733" y="225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4" name="Line 70"/>
            <p:cNvSpPr>
              <a:spLocks noChangeShapeType="1"/>
            </p:cNvSpPr>
            <p:nvPr/>
          </p:nvSpPr>
          <p:spPr bwMode="auto">
            <a:xfrm>
              <a:off x="2733" y="216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5" name="Line 71"/>
            <p:cNvSpPr>
              <a:spLocks noChangeShapeType="1"/>
            </p:cNvSpPr>
            <p:nvPr/>
          </p:nvSpPr>
          <p:spPr bwMode="auto">
            <a:xfrm>
              <a:off x="2733" y="208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6" name="Line 72"/>
            <p:cNvSpPr>
              <a:spLocks noChangeShapeType="1"/>
            </p:cNvSpPr>
            <p:nvPr/>
          </p:nvSpPr>
          <p:spPr bwMode="auto">
            <a:xfrm>
              <a:off x="2733" y="189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7" name="Line 73"/>
            <p:cNvSpPr>
              <a:spLocks noChangeShapeType="1"/>
            </p:cNvSpPr>
            <p:nvPr/>
          </p:nvSpPr>
          <p:spPr bwMode="auto">
            <a:xfrm>
              <a:off x="2733" y="181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8" name="Line 74"/>
            <p:cNvSpPr>
              <a:spLocks noChangeShapeType="1"/>
            </p:cNvSpPr>
            <p:nvPr/>
          </p:nvSpPr>
          <p:spPr bwMode="auto">
            <a:xfrm>
              <a:off x="2733" y="1724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9" name="Line 75"/>
            <p:cNvSpPr>
              <a:spLocks noChangeShapeType="1"/>
            </p:cNvSpPr>
            <p:nvPr/>
          </p:nvSpPr>
          <p:spPr bwMode="auto">
            <a:xfrm>
              <a:off x="2733" y="163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0" name="Line 76"/>
            <p:cNvSpPr>
              <a:spLocks noChangeShapeType="1"/>
            </p:cNvSpPr>
            <p:nvPr/>
          </p:nvSpPr>
          <p:spPr bwMode="auto">
            <a:xfrm>
              <a:off x="2733" y="146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1" name="Line 77"/>
            <p:cNvSpPr>
              <a:spLocks noChangeShapeType="1"/>
            </p:cNvSpPr>
            <p:nvPr/>
          </p:nvSpPr>
          <p:spPr bwMode="auto">
            <a:xfrm>
              <a:off x="2733" y="1368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2" name="Line 78"/>
            <p:cNvSpPr>
              <a:spLocks noChangeShapeType="1"/>
            </p:cNvSpPr>
            <p:nvPr/>
          </p:nvSpPr>
          <p:spPr bwMode="auto">
            <a:xfrm>
              <a:off x="2733" y="127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3" name="Line 79"/>
            <p:cNvSpPr>
              <a:spLocks noChangeShapeType="1"/>
            </p:cNvSpPr>
            <p:nvPr/>
          </p:nvSpPr>
          <p:spPr bwMode="auto">
            <a:xfrm>
              <a:off x="2733" y="119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4" name="Line 80"/>
            <p:cNvSpPr>
              <a:spLocks noChangeShapeType="1"/>
            </p:cNvSpPr>
            <p:nvPr/>
          </p:nvSpPr>
          <p:spPr bwMode="auto">
            <a:xfrm>
              <a:off x="2733" y="101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5" name="Line 81"/>
            <p:cNvSpPr>
              <a:spLocks noChangeShapeType="1"/>
            </p:cNvSpPr>
            <p:nvPr/>
          </p:nvSpPr>
          <p:spPr bwMode="auto">
            <a:xfrm>
              <a:off x="2733" y="93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6" name="Line 82"/>
            <p:cNvSpPr>
              <a:spLocks noChangeShapeType="1"/>
            </p:cNvSpPr>
            <p:nvPr/>
          </p:nvSpPr>
          <p:spPr bwMode="auto">
            <a:xfrm>
              <a:off x="2733" y="84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7" name="Line 83"/>
            <p:cNvSpPr>
              <a:spLocks noChangeShapeType="1"/>
            </p:cNvSpPr>
            <p:nvPr/>
          </p:nvSpPr>
          <p:spPr bwMode="auto">
            <a:xfrm>
              <a:off x="2733" y="748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8" name="Line 84"/>
            <p:cNvSpPr>
              <a:spLocks noChangeShapeType="1"/>
            </p:cNvSpPr>
            <p:nvPr/>
          </p:nvSpPr>
          <p:spPr bwMode="auto">
            <a:xfrm flipV="1">
              <a:off x="2733" y="572"/>
              <a:ext cx="0" cy="18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9" name="Line 85"/>
            <p:cNvSpPr>
              <a:spLocks noChangeShapeType="1"/>
            </p:cNvSpPr>
            <p:nvPr/>
          </p:nvSpPr>
          <p:spPr bwMode="auto">
            <a:xfrm flipV="1">
              <a:off x="1525" y="2401"/>
              <a:ext cx="49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0" name="Line 86"/>
            <p:cNvSpPr>
              <a:spLocks noChangeShapeType="1"/>
            </p:cNvSpPr>
            <p:nvPr/>
          </p:nvSpPr>
          <p:spPr bwMode="auto">
            <a:xfrm flipV="1">
              <a:off x="1574" y="2390"/>
              <a:ext cx="49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1" name="Line 87"/>
            <p:cNvSpPr>
              <a:spLocks noChangeShapeType="1"/>
            </p:cNvSpPr>
            <p:nvPr/>
          </p:nvSpPr>
          <p:spPr bwMode="auto">
            <a:xfrm flipV="1">
              <a:off x="1623" y="2378"/>
              <a:ext cx="48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2" name="Line 88"/>
            <p:cNvSpPr>
              <a:spLocks noChangeShapeType="1"/>
            </p:cNvSpPr>
            <p:nvPr/>
          </p:nvSpPr>
          <p:spPr bwMode="auto">
            <a:xfrm flipV="1">
              <a:off x="1671" y="2355"/>
              <a:ext cx="4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3" name="Line 89"/>
            <p:cNvSpPr>
              <a:spLocks noChangeShapeType="1"/>
            </p:cNvSpPr>
            <p:nvPr/>
          </p:nvSpPr>
          <p:spPr bwMode="auto">
            <a:xfrm flipV="1">
              <a:off x="1720" y="2321"/>
              <a:ext cx="59" cy="3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4" name="Line 90"/>
            <p:cNvSpPr>
              <a:spLocks noChangeShapeType="1"/>
            </p:cNvSpPr>
            <p:nvPr/>
          </p:nvSpPr>
          <p:spPr bwMode="auto">
            <a:xfrm flipV="1">
              <a:off x="1779" y="2286"/>
              <a:ext cx="48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5" name="Line 91"/>
            <p:cNvSpPr>
              <a:spLocks noChangeShapeType="1"/>
            </p:cNvSpPr>
            <p:nvPr/>
          </p:nvSpPr>
          <p:spPr bwMode="auto">
            <a:xfrm flipV="1">
              <a:off x="1827" y="2240"/>
              <a:ext cx="49" cy="4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6" name="Line 92"/>
            <p:cNvSpPr>
              <a:spLocks noChangeShapeType="1"/>
            </p:cNvSpPr>
            <p:nvPr/>
          </p:nvSpPr>
          <p:spPr bwMode="auto">
            <a:xfrm flipV="1">
              <a:off x="1876" y="2195"/>
              <a:ext cx="49" cy="4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7" name="Line 93"/>
            <p:cNvSpPr>
              <a:spLocks noChangeShapeType="1"/>
            </p:cNvSpPr>
            <p:nvPr/>
          </p:nvSpPr>
          <p:spPr bwMode="auto">
            <a:xfrm flipV="1">
              <a:off x="1925" y="2045"/>
              <a:ext cx="107" cy="15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8" name="Line 94"/>
            <p:cNvSpPr>
              <a:spLocks noChangeShapeType="1"/>
            </p:cNvSpPr>
            <p:nvPr/>
          </p:nvSpPr>
          <p:spPr bwMode="auto">
            <a:xfrm flipV="1">
              <a:off x="2032" y="1862"/>
              <a:ext cx="97" cy="18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9" name="Line 95"/>
            <p:cNvSpPr>
              <a:spLocks noChangeShapeType="1"/>
            </p:cNvSpPr>
            <p:nvPr/>
          </p:nvSpPr>
          <p:spPr bwMode="auto">
            <a:xfrm flipV="1">
              <a:off x="2129" y="1621"/>
              <a:ext cx="98" cy="24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0" name="Line 96"/>
            <p:cNvSpPr>
              <a:spLocks noChangeShapeType="1"/>
            </p:cNvSpPr>
            <p:nvPr/>
          </p:nvSpPr>
          <p:spPr bwMode="auto">
            <a:xfrm flipV="1">
              <a:off x="2227" y="1357"/>
              <a:ext cx="107" cy="26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1" name="Line 97"/>
            <p:cNvSpPr>
              <a:spLocks noChangeShapeType="1"/>
            </p:cNvSpPr>
            <p:nvPr/>
          </p:nvSpPr>
          <p:spPr bwMode="auto">
            <a:xfrm flipV="1">
              <a:off x="2334" y="1104"/>
              <a:ext cx="97" cy="25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2" name="Line 98"/>
            <p:cNvSpPr>
              <a:spLocks noChangeShapeType="1"/>
            </p:cNvSpPr>
            <p:nvPr/>
          </p:nvSpPr>
          <p:spPr bwMode="auto">
            <a:xfrm flipV="1">
              <a:off x="2431" y="978"/>
              <a:ext cx="49" cy="12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3" name="Line 99"/>
            <p:cNvSpPr>
              <a:spLocks noChangeShapeType="1"/>
            </p:cNvSpPr>
            <p:nvPr/>
          </p:nvSpPr>
          <p:spPr bwMode="auto">
            <a:xfrm flipV="1">
              <a:off x="2480" y="874"/>
              <a:ext cx="49" cy="10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4" name="Line 100"/>
            <p:cNvSpPr>
              <a:spLocks noChangeShapeType="1"/>
            </p:cNvSpPr>
            <p:nvPr/>
          </p:nvSpPr>
          <p:spPr bwMode="auto">
            <a:xfrm flipV="1">
              <a:off x="2529" y="783"/>
              <a:ext cx="48" cy="9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5" name="Line 101"/>
            <p:cNvSpPr>
              <a:spLocks noChangeShapeType="1"/>
            </p:cNvSpPr>
            <p:nvPr/>
          </p:nvSpPr>
          <p:spPr bwMode="auto">
            <a:xfrm flipV="1">
              <a:off x="2577" y="748"/>
              <a:ext cx="30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6" name="Line 102"/>
            <p:cNvSpPr>
              <a:spLocks noChangeShapeType="1"/>
            </p:cNvSpPr>
            <p:nvPr/>
          </p:nvSpPr>
          <p:spPr bwMode="auto">
            <a:xfrm flipV="1">
              <a:off x="2607" y="725"/>
              <a:ext cx="2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7" name="Line 103"/>
            <p:cNvSpPr>
              <a:spLocks noChangeShapeType="1"/>
            </p:cNvSpPr>
            <p:nvPr/>
          </p:nvSpPr>
          <p:spPr bwMode="auto">
            <a:xfrm flipV="1">
              <a:off x="2636" y="702"/>
              <a:ext cx="1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8" name="Line 104"/>
            <p:cNvSpPr>
              <a:spLocks noChangeShapeType="1"/>
            </p:cNvSpPr>
            <p:nvPr/>
          </p:nvSpPr>
          <p:spPr bwMode="auto">
            <a:xfrm flipV="1">
              <a:off x="2655" y="691"/>
              <a:ext cx="2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9" name="Line 105"/>
            <p:cNvSpPr>
              <a:spLocks noChangeShapeType="1"/>
            </p:cNvSpPr>
            <p:nvPr/>
          </p:nvSpPr>
          <p:spPr bwMode="auto">
            <a:xfrm flipV="1">
              <a:off x="2675" y="679"/>
              <a:ext cx="10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0" name="Line 106"/>
            <p:cNvSpPr>
              <a:spLocks noChangeShapeType="1"/>
            </p:cNvSpPr>
            <p:nvPr/>
          </p:nvSpPr>
          <p:spPr bwMode="auto">
            <a:xfrm>
              <a:off x="2685" y="679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1" name="Line 107"/>
            <p:cNvSpPr>
              <a:spLocks noChangeShapeType="1"/>
            </p:cNvSpPr>
            <p:nvPr/>
          </p:nvSpPr>
          <p:spPr bwMode="auto">
            <a:xfrm flipV="1">
              <a:off x="2694" y="668"/>
              <a:ext cx="1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2" name="Rectangle 108"/>
            <p:cNvSpPr>
              <a:spLocks noChangeArrowheads="1"/>
            </p:cNvSpPr>
            <p:nvPr/>
          </p:nvSpPr>
          <p:spPr bwMode="auto">
            <a:xfrm>
              <a:off x="270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3" name="Line 109"/>
            <p:cNvSpPr>
              <a:spLocks noChangeShapeType="1"/>
            </p:cNvSpPr>
            <p:nvPr/>
          </p:nvSpPr>
          <p:spPr bwMode="auto">
            <a:xfrm>
              <a:off x="2704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4" name="Rectangle 110"/>
            <p:cNvSpPr>
              <a:spLocks noChangeArrowheads="1"/>
            </p:cNvSpPr>
            <p:nvPr/>
          </p:nvSpPr>
          <p:spPr bwMode="auto">
            <a:xfrm>
              <a:off x="271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5" name="Line 111"/>
            <p:cNvSpPr>
              <a:spLocks noChangeShapeType="1"/>
            </p:cNvSpPr>
            <p:nvPr/>
          </p:nvSpPr>
          <p:spPr bwMode="auto">
            <a:xfrm>
              <a:off x="2714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6" name="Rectangle 112"/>
            <p:cNvSpPr>
              <a:spLocks noChangeArrowheads="1"/>
            </p:cNvSpPr>
            <p:nvPr/>
          </p:nvSpPr>
          <p:spPr bwMode="auto">
            <a:xfrm>
              <a:off x="272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7" name="Rectangle 113"/>
            <p:cNvSpPr>
              <a:spLocks noChangeArrowheads="1"/>
            </p:cNvSpPr>
            <p:nvPr/>
          </p:nvSpPr>
          <p:spPr bwMode="auto">
            <a:xfrm>
              <a:off x="272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8" name="Line 114"/>
            <p:cNvSpPr>
              <a:spLocks noChangeShapeType="1"/>
            </p:cNvSpPr>
            <p:nvPr/>
          </p:nvSpPr>
          <p:spPr bwMode="auto">
            <a:xfrm>
              <a:off x="2724" y="668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9" name="Rectangle 115"/>
            <p:cNvSpPr>
              <a:spLocks noChangeArrowheads="1"/>
            </p:cNvSpPr>
            <p:nvPr/>
          </p:nvSpPr>
          <p:spPr bwMode="auto">
            <a:xfrm>
              <a:off x="273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0" name="Rectangle 116"/>
            <p:cNvSpPr>
              <a:spLocks noChangeArrowheads="1"/>
            </p:cNvSpPr>
            <p:nvPr/>
          </p:nvSpPr>
          <p:spPr bwMode="auto">
            <a:xfrm>
              <a:off x="273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1" name="Line 117"/>
            <p:cNvSpPr>
              <a:spLocks noChangeShapeType="1"/>
            </p:cNvSpPr>
            <p:nvPr/>
          </p:nvSpPr>
          <p:spPr bwMode="auto">
            <a:xfrm>
              <a:off x="2733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2" name="Rectangle 118"/>
            <p:cNvSpPr>
              <a:spLocks noChangeArrowheads="1"/>
            </p:cNvSpPr>
            <p:nvPr/>
          </p:nvSpPr>
          <p:spPr bwMode="auto">
            <a:xfrm>
              <a:off x="274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3" name="Rectangle 119"/>
            <p:cNvSpPr>
              <a:spLocks noChangeArrowheads="1"/>
            </p:cNvSpPr>
            <p:nvPr/>
          </p:nvSpPr>
          <p:spPr bwMode="auto">
            <a:xfrm>
              <a:off x="274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4" name="Line 120"/>
            <p:cNvSpPr>
              <a:spLocks noChangeShapeType="1"/>
            </p:cNvSpPr>
            <p:nvPr/>
          </p:nvSpPr>
          <p:spPr bwMode="auto">
            <a:xfrm>
              <a:off x="2743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5" name="Line 121"/>
            <p:cNvSpPr>
              <a:spLocks noChangeShapeType="1"/>
            </p:cNvSpPr>
            <p:nvPr/>
          </p:nvSpPr>
          <p:spPr bwMode="auto">
            <a:xfrm>
              <a:off x="2753" y="668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6" name="Rectangle 122"/>
            <p:cNvSpPr>
              <a:spLocks noChangeArrowheads="1"/>
            </p:cNvSpPr>
            <p:nvPr/>
          </p:nvSpPr>
          <p:spPr bwMode="auto">
            <a:xfrm>
              <a:off x="2762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7" name="Line 123"/>
            <p:cNvSpPr>
              <a:spLocks noChangeShapeType="1"/>
            </p:cNvSpPr>
            <p:nvPr/>
          </p:nvSpPr>
          <p:spPr bwMode="auto">
            <a:xfrm>
              <a:off x="2762" y="668"/>
              <a:ext cx="1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8" name="Line 124"/>
            <p:cNvSpPr>
              <a:spLocks noChangeShapeType="1"/>
            </p:cNvSpPr>
            <p:nvPr/>
          </p:nvSpPr>
          <p:spPr bwMode="auto">
            <a:xfrm>
              <a:off x="2772" y="679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9" name="Line 125"/>
            <p:cNvSpPr>
              <a:spLocks noChangeShapeType="1"/>
            </p:cNvSpPr>
            <p:nvPr/>
          </p:nvSpPr>
          <p:spPr bwMode="auto">
            <a:xfrm>
              <a:off x="2782" y="679"/>
              <a:ext cx="2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0" name="Line 126"/>
            <p:cNvSpPr>
              <a:spLocks noChangeShapeType="1"/>
            </p:cNvSpPr>
            <p:nvPr/>
          </p:nvSpPr>
          <p:spPr bwMode="auto">
            <a:xfrm>
              <a:off x="2811" y="702"/>
              <a:ext cx="20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1" name="Line 127"/>
            <p:cNvSpPr>
              <a:spLocks noChangeShapeType="1"/>
            </p:cNvSpPr>
            <p:nvPr/>
          </p:nvSpPr>
          <p:spPr bwMode="auto">
            <a:xfrm>
              <a:off x="2831" y="725"/>
              <a:ext cx="58" cy="58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2" name="Line 128"/>
            <p:cNvSpPr>
              <a:spLocks noChangeShapeType="1"/>
            </p:cNvSpPr>
            <p:nvPr/>
          </p:nvSpPr>
          <p:spPr bwMode="auto">
            <a:xfrm>
              <a:off x="2889" y="783"/>
              <a:ext cx="49" cy="9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3" name="Line 129"/>
            <p:cNvSpPr>
              <a:spLocks noChangeShapeType="1"/>
            </p:cNvSpPr>
            <p:nvPr/>
          </p:nvSpPr>
          <p:spPr bwMode="auto">
            <a:xfrm>
              <a:off x="2938" y="874"/>
              <a:ext cx="97" cy="23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4" name="Line 130"/>
            <p:cNvSpPr>
              <a:spLocks noChangeShapeType="1"/>
            </p:cNvSpPr>
            <p:nvPr/>
          </p:nvSpPr>
          <p:spPr bwMode="auto">
            <a:xfrm>
              <a:off x="3035" y="1104"/>
              <a:ext cx="98" cy="25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5" name="Line 131"/>
            <p:cNvSpPr>
              <a:spLocks noChangeShapeType="1"/>
            </p:cNvSpPr>
            <p:nvPr/>
          </p:nvSpPr>
          <p:spPr bwMode="auto">
            <a:xfrm>
              <a:off x="3133" y="1357"/>
              <a:ext cx="107" cy="26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6" name="Line 132"/>
            <p:cNvSpPr>
              <a:spLocks noChangeShapeType="1"/>
            </p:cNvSpPr>
            <p:nvPr/>
          </p:nvSpPr>
          <p:spPr bwMode="auto">
            <a:xfrm>
              <a:off x="3240" y="1621"/>
              <a:ext cx="97" cy="24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7" name="Line 133"/>
            <p:cNvSpPr>
              <a:spLocks noChangeShapeType="1"/>
            </p:cNvSpPr>
            <p:nvPr/>
          </p:nvSpPr>
          <p:spPr bwMode="auto">
            <a:xfrm>
              <a:off x="3337" y="1862"/>
              <a:ext cx="98" cy="18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8" name="Line 134"/>
            <p:cNvSpPr>
              <a:spLocks noChangeShapeType="1"/>
            </p:cNvSpPr>
            <p:nvPr/>
          </p:nvSpPr>
          <p:spPr bwMode="auto">
            <a:xfrm>
              <a:off x="3435" y="2045"/>
              <a:ext cx="58" cy="8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9" name="Line 135"/>
            <p:cNvSpPr>
              <a:spLocks noChangeShapeType="1"/>
            </p:cNvSpPr>
            <p:nvPr/>
          </p:nvSpPr>
          <p:spPr bwMode="auto">
            <a:xfrm>
              <a:off x="3493" y="2126"/>
              <a:ext cx="49" cy="69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0" name="Line 136"/>
            <p:cNvSpPr>
              <a:spLocks noChangeShapeType="1"/>
            </p:cNvSpPr>
            <p:nvPr/>
          </p:nvSpPr>
          <p:spPr bwMode="auto">
            <a:xfrm>
              <a:off x="3542" y="2195"/>
              <a:ext cx="49" cy="4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1" name="Line 137"/>
            <p:cNvSpPr>
              <a:spLocks noChangeShapeType="1"/>
            </p:cNvSpPr>
            <p:nvPr/>
          </p:nvSpPr>
          <p:spPr bwMode="auto">
            <a:xfrm>
              <a:off x="3591" y="2240"/>
              <a:ext cx="48" cy="4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2" name="Line 138"/>
            <p:cNvSpPr>
              <a:spLocks noChangeShapeType="1"/>
            </p:cNvSpPr>
            <p:nvPr/>
          </p:nvSpPr>
          <p:spPr bwMode="auto">
            <a:xfrm>
              <a:off x="3639" y="2286"/>
              <a:ext cx="49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3" name="Line 139"/>
            <p:cNvSpPr>
              <a:spLocks noChangeShapeType="1"/>
            </p:cNvSpPr>
            <p:nvPr/>
          </p:nvSpPr>
          <p:spPr bwMode="auto">
            <a:xfrm>
              <a:off x="3688" y="2321"/>
              <a:ext cx="58" cy="3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4" name="Line 140"/>
            <p:cNvSpPr>
              <a:spLocks noChangeShapeType="1"/>
            </p:cNvSpPr>
            <p:nvPr/>
          </p:nvSpPr>
          <p:spPr bwMode="auto">
            <a:xfrm>
              <a:off x="3746" y="2355"/>
              <a:ext cx="4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5" name="Line 141"/>
            <p:cNvSpPr>
              <a:spLocks noChangeShapeType="1"/>
            </p:cNvSpPr>
            <p:nvPr/>
          </p:nvSpPr>
          <p:spPr bwMode="auto">
            <a:xfrm>
              <a:off x="3795" y="2378"/>
              <a:ext cx="49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6" name="Line 142"/>
            <p:cNvSpPr>
              <a:spLocks noChangeShapeType="1"/>
            </p:cNvSpPr>
            <p:nvPr/>
          </p:nvSpPr>
          <p:spPr bwMode="auto">
            <a:xfrm>
              <a:off x="3844" y="2390"/>
              <a:ext cx="49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7" name="Line 143"/>
            <p:cNvSpPr>
              <a:spLocks noChangeShapeType="1"/>
            </p:cNvSpPr>
            <p:nvPr/>
          </p:nvSpPr>
          <p:spPr bwMode="auto">
            <a:xfrm>
              <a:off x="3893" y="2401"/>
              <a:ext cx="48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68" name="AutoShape 154"/>
          <p:cNvSpPr>
            <a:spLocks noChangeAspect="1" noChangeArrowheads="1" noTextEdit="1"/>
          </p:cNvSpPr>
          <p:nvPr/>
        </p:nvSpPr>
        <p:spPr bwMode="auto">
          <a:xfrm>
            <a:off x="4427538" y="333375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30"/>
          <p:cNvSpPr>
            <a:spLocks noChangeAspect="1" noChangeArrowheads="1" noTextEdit="1"/>
          </p:cNvSpPr>
          <p:nvPr/>
        </p:nvSpPr>
        <p:spPr bwMode="auto">
          <a:xfrm>
            <a:off x="34925" y="333375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698" name="Freeform 2" descr="宽上对角线"/>
          <p:cNvSpPr/>
          <p:nvPr/>
        </p:nvSpPr>
        <p:spPr bwMode="auto">
          <a:xfrm>
            <a:off x="530225" y="2028825"/>
            <a:ext cx="1066800" cy="1219200"/>
          </a:xfrm>
          <a:custGeom>
            <a:avLst/>
            <a:gdLst>
              <a:gd name="T0" fmla="*/ 2147483647 w 672"/>
              <a:gd name="T1" fmla="*/ 0 h 768"/>
              <a:gd name="T2" fmla="*/ 2147483647 w 672"/>
              <a:gd name="T3" fmla="*/ 2147483647 h 768"/>
              <a:gd name="T4" fmla="*/ 2147483647 w 672"/>
              <a:gd name="T5" fmla="*/ 2147483647 h 768"/>
              <a:gd name="T6" fmla="*/ 2147483647 w 672"/>
              <a:gd name="T7" fmla="*/ 2147483647 h 768"/>
              <a:gd name="T8" fmla="*/ 2147483647 w 672"/>
              <a:gd name="T9" fmla="*/ 2147483647 h 768"/>
              <a:gd name="T10" fmla="*/ 2147483647 w 672"/>
              <a:gd name="T11" fmla="*/ 2147483647 h 768"/>
              <a:gd name="T12" fmla="*/ 2147483647 w 672"/>
              <a:gd name="T13" fmla="*/ 2147483647 h 768"/>
              <a:gd name="T14" fmla="*/ 0 w 672"/>
              <a:gd name="T15" fmla="*/ 2147483647 h 768"/>
              <a:gd name="T16" fmla="*/ 2147483647 w 672"/>
              <a:gd name="T17" fmla="*/ 2147483647 h 768"/>
              <a:gd name="T18" fmla="*/ 2147483647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87450" y="141287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-x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7596188" y="1412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090820" y="4583600"/>
          <a:ext cx="3855892" cy="7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" name="Equation" r:id="rId3" imgW="26517600" imgH="4876800" progId="Equation.DSMT4">
                  <p:embed/>
                </p:oleObj>
              </mc:Choice>
              <mc:Fallback>
                <p:oleObj name="Equation" r:id="rId3" imgW="26517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820" y="4583600"/>
                        <a:ext cx="3855892" cy="70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0" name="Freeform 14" descr="宽上对角线"/>
          <p:cNvSpPr/>
          <p:nvPr/>
        </p:nvSpPr>
        <p:spPr bwMode="auto">
          <a:xfrm>
            <a:off x="5047456" y="498475"/>
            <a:ext cx="1828800" cy="2714625"/>
          </a:xfrm>
          <a:custGeom>
            <a:avLst/>
            <a:gdLst>
              <a:gd name="T0" fmla="*/ 2147483647 w 1152"/>
              <a:gd name="T1" fmla="*/ 0 h 1710"/>
              <a:gd name="T2" fmla="*/ 2147483647 w 1152"/>
              <a:gd name="T3" fmla="*/ 2147483647 h 1710"/>
              <a:gd name="T4" fmla="*/ 2147483647 w 1152"/>
              <a:gd name="T5" fmla="*/ 2147483647 h 1710"/>
              <a:gd name="T6" fmla="*/ 2147483647 w 1152"/>
              <a:gd name="T7" fmla="*/ 2147483647 h 1710"/>
              <a:gd name="T8" fmla="*/ 2147483647 w 1152"/>
              <a:gd name="T9" fmla="*/ 2147483647 h 1710"/>
              <a:gd name="T10" fmla="*/ 2147483647 w 1152"/>
              <a:gd name="T11" fmla="*/ 2147483647 h 1710"/>
              <a:gd name="T12" fmla="*/ 2147483647 w 1152"/>
              <a:gd name="T13" fmla="*/ 2147483647 h 1710"/>
              <a:gd name="T14" fmla="*/ 2147483647 w 1152"/>
              <a:gd name="T15" fmla="*/ 2147483647 h 1710"/>
              <a:gd name="T16" fmla="*/ 2147483647 w 1152"/>
              <a:gd name="T17" fmla="*/ 2147483647 h 1710"/>
              <a:gd name="T18" fmla="*/ 2147483647 w 1152"/>
              <a:gd name="T19" fmla="*/ 2147483647 h 1710"/>
              <a:gd name="T20" fmla="*/ 0 w 1152"/>
              <a:gd name="T21" fmla="*/ 2147483647 h 1710"/>
              <a:gd name="T22" fmla="*/ 2147483647 w 1152"/>
              <a:gd name="T23" fmla="*/ 2147483647 h 1710"/>
              <a:gd name="T24" fmla="*/ 214748364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6"/>
          <p:cNvGrpSpPr/>
          <p:nvPr/>
        </p:nvGrpSpPr>
        <p:grpSpPr bwMode="auto">
          <a:xfrm>
            <a:off x="6876256" y="549275"/>
            <a:ext cx="1930400" cy="2663825"/>
            <a:chOff x="4332" y="346"/>
            <a:chExt cx="1216" cy="1678"/>
          </a:xfrm>
        </p:grpSpPr>
        <p:sp>
          <p:nvSpPr>
            <p:cNvPr id="35850" name="Freeform 15" descr="宽上对角线"/>
            <p:cNvSpPr/>
            <p:nvPr/>
          </p:nvSpPr>
          <p:spPr bwMode="auto">
            <a:xfrm rot="10800000" flipV="1">
              <a:off x="4332" y="346"/>
              <a:ext cx="1179" cy="1678"/>
            </a:xfrm>
            <a:custGeom>
              <a:avLst/>
              <a:gdLst>
                <a:gd name="T0" fmla="*/ 1326 w 1152"/>
                <a:gd name="T1" fmla="*/ 0 h 1710"/>
                <a:gd name="T2" fmla="*/ 1277 w 1152"/>
                <a:gd name="T3" fmla="*/ 12 h 1710"/>
                <a:gd name="T4" fmla="*/ 1263 w 1152"/>
                <a:gd name="T5" fmla="*/ 26 h 1710"/>
                <a:gd name="T6" fmla="*/ 1242 w 1152"/>
                <a:gd name="T7" fmla="*/ 29 h 1710"/>
                <a:gd name="T8" fmla="*/ 1186 w 1152"/>
                <a:gd name="T9" fmla="*/ 65 h 1710"/>
                <a:gd name="T10" fmla="*/ 960 w 1152"/>
                <a:gd name="T11" fmla="*/ 446 h 1710"/>
                <a:gd name="T12" fmla="*/ 678 w 1152"/>
                <a:gd name="T13" fmla="*/ 994 h 1710"/>
                <a:gd name="T14" fmla="*/ 508 w 1152"/>
                <a:gd name="T15" fmla="*/ 1204 h 1710"/>
                <a:gd name="T16" fmla="*/ 339 w 1152"/>
                <a:gd name="T17" fmla="*/ 1372 h 1710"/>
                <a:gd name="T18" fmla="*/ 227 w 1152"/>
                <a:gd name="T19" fmla="*/ 1456 h 1710"/>
                <a:gd name="T20" fmla="*/ 0 w 1152"/>
                <a:gd name="T21" fmla="*/ 1498 h 1710"/>
                <a:gd name="T22" fmla="*/ 1355 w 1152"/>
                <a:gd name="T23" fmla="*/ 1498 h 1710"/>
                <a:gd name="T24" fmla="*/ 1326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1" name="Freeform 3"/>
            <p:cNvSpPr/>
            <p:nvPr/>
          </p:nvSpPr>
          <p:spPr bwMode="auto">
            <a:xfrm flipH="1">
              <a:off x="4876" y="1253"/>
              <a:ext cx="672" cy="768"/>
            </a:xfrm>
            <a:custGeom>
              <a:avLst/>
              <a:gdLst>
                <a:gd name="T0" fmla="*/ 672 w 672"/>
                <a:gd name="T1" fmla="*/ 0 h 768"/>
                <a:gd name="T2" fmla="*/ 624 w 672"/>
                <a:gd name="T3" fmla="*/ 144 h 768"/>
                <a:gd name="T4" fmla="*/ 480 w 672"/>
                <a:gd name="T5" fmla="*/ 432 h 768"/>
                <a:gd name="T6" fmla="*/ 336 w 672"/>
                <a:gd name="T7" fmla="*/ 624 h 768"/>
                <a:gd name="T8" fmla="*/ 192 w 672"/>
                <a:gd name="T9" fmla="*/ 720 h 768"/>
                <a:gd name="T10" fmla="*/ 96 w 672"/>
                <a:gd name="T11" fmla="*/ 768 h 768"/>
                <a:gd name="T12" fmla="*/ 48 w 672"/>
                <a:gd name="T13" fmla="*/ 768 h 768"/>
                <a:gd name="T14" fmla="*/ 0 w 672"/>
                <a:gd name="T15" fmla="*/ 768 h 768"/>
                <a:gd name="T16" fmla="*/ 672 w 672"/>
                <a:gd name="T17" fmla="*/ 768 h 768"/>
                <a:gd name="T18" fmla="*/ 672 w 672"/>
                <a:gd name="T19" fmla="*/ 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2"/>
                <a:gd name="T31" fmla="*/ 0 h 768"/>
                <a:gd name="T32" fmla="*/ 672 w 672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2" h="768">
                  <a:moveTo>
                    <a:pt x="672" y="0"/>
                  </a:moveTo>
                  <a:lnTo>
                    <a:pt x="624" y="144"/>
                  </a:lnTo>
                  <a:lnTo>
                    <a:pt x="480" y="432"/>
                  </a:lnTo>
                  <a:lnTo>
                    <a:pt x="336" y="624"/>
                  </a:lnTo>
                  <a:lnTo>
                    <a:pt x="192" y="720"/>
                  </a:lnTo>
                  <a:lnTo>
                    <a:pt x="96" y="768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672" y="76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Line 32"/>
          <p:cNvSpPr>
            <a:spLocks noChangeShapeType="1"/>
          </p:cNvSpPr>
          <p:nvPr/>
        </p:nvSpPr>
        <p:spPr bwMode="auto">
          <a:xfrm flipV="1">
            <a:off x="46513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349250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 flipV="1">
            <a:off x="114458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028700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V="1">
            <a:off x="1839913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24025" y="3413125"/>
            <a:ext cx="291747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-1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V="1">
            <a:off x="3198813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149600" y="3413125"/>
            <a:ext cx="145874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dirty="0"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 flipV="1">
            <a:off x="389413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3844925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 flipV="1">
            <a:off x="457358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4524375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>
            <a:off x="5984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7302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87947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>
            <a:off x="101282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12779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142557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>
            <a:off x="155892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16906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>
            <a:off x="197326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210502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>
            <a:off x="22383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238760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26527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8003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293370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40" name="Line 59"/>
          <p:cNvSpPr>
            <a:spLocks noChangeShapeType="1"/>
          </p:cNvSpPr>
          <p:nvPr/>
        </p:nvSpPr>
        <p:spPr bwMode="auto">
          <a:xfrm>
            <a:off x="30654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1" name="Line 60"/>
          <p:cNvSpPr>
            <a:spLocks noChangeShapeType="1"/>
          </p:cNvSpPr>
          <p:nvPr/>
        </p:nvSpPr>
        <p:spPr bwMode="auto">
          <a:xfrm>
            <a:off x="33480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2" name="Line 61"/>
          <p:cNvSpPr>
            <a:spLocks noChangeShapeType="1"/>
          </p:cNvSpPr>
          <p:nvPr/>
        </p:nvSpPr>
        <p:spPr bwMode="auto">
          <a:xfrm>
            <a:off x="347980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3" name="Line 62"/>
          <p:cNvSpPr>
            <a:spLocks noChangeShapeType="1"/>
          </p:cNvSpPr>
          <p:nvPr/>
        </p:nvSpPr>
        <p:spPr bwMode="auto">
          <a:xfrm>
            <a:off x="361315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4" name="Line 63"/>
          <p:cNvSpPr>
            <a:spLocks noChangeShapeType="1"/>
          </p:cNvSpPr>
          <p:nvPr/>
        </p:nvSpPr>
        <p:spPr bwMode="auto">
          <a:xfrm>
            <a:off x="37623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5" name="Line 64"/>
          <p:cNvSpPr>
            <a:spLocks noChangeShapeType="1"/>
          </p:cNvSpPr>
          <p:nvPr/>
        </p:nvSpPr>
        <p:spPr bwMode="auto">
          <a:xfrm>
            <a:off x="40274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6" name="Line 65"/>
          <p:cNvSpPr>
            <a:spLocks noChangeShapeType="1"/>
          </p:cNvSpPr>
          <p:nvPr/>
        </p:nvSpPr>
        <p:spPr bwMode="auto">
          <a:xfrm>
            <a:off x="41592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7" name="Line 66"/>
          <p:cNvSpPr>
            <a:spLocks noChangeShapeType="1"/>
          </p:cNvSpPr>
          <p:nvPr/>
        </p:nvSpPr>
        <p:spPr bwMode="auto">
          <a:xfrm>
            <a:off x="43084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8" name="Line 67"/>
          <p:cNvSpPr>
            <a:spLocks noChangeShapeType="1"/>
          </p:cNvSpPr>
          <p:nvPr/>
        </p:nvSpPr>
        <p:spPr bwMode="auto">
          <a:xfrm>
            <a:off x="444023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9" name="Line 68"/>
          <p:cNvSpPr>
            <a:spLocks noChangeShapeType="1"/>
          </p:cNvSpPr>
          <p:nvPr/>
        </p:nvSpPr>
        <p:spPr bwMode="auto">
          <a:xfrm>
            <a:off x="366713" y="3284984"/>
            <a:ext cx="430688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52" name="Line 69"/>
          <p:cNvSpPr>
            <a:spLocks noChangeShapeType="1"/>
          </p:cNvSpPr>
          <p:nvPr/>
        </p:nvSpPr>
        <p:spPr bwMode="auto">
          <a:xfrm>
            <a:off x="2519363" y="257492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3" name="Rectangle 70"/>
          <p:cNvSpPr>
            <a:spLocks noChangeArrowheads="1"/>
          </p:cNvSpPr>
          <p:nvPr/>
        </p:nvSpPr>
        <p:spPr bwMode="auto">
          <a:xfrm>
            <a:off x="2089150" y="2447925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0.1</a:t>
            </a:r>
          </a:p>
        </p:txBody>
      </p:sp>
      <p:sp>
        <p:nvSpPr>
          <p:cNvPr id="35854" name="Line 71"/>
          <p:cNvSpPr>
            <a:spLocks noChangeShapeType="1"/>
          </p:cNvSpPr>
          <p:nvPr/>
        </p:nvSpPr>
        <p:spPr bwMode="auto">
          <a:xfrm>
            <a:off x="2519363" y="188277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5" name="Rectangle 72"/>
          <p:cNvSpPr>
            <a:spLocks noChangeArrowheads="1"/>
          </p:cNvSpPr>
          <p:nvPr/>
        </p:nvSpPr>
        <p:spPr bwMode="auto">
          <a:xfrm>
            <a:off x="2089150" y="1754188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0.2</a:t>
            </a:r>
          </a:p>
        </p:txBody>
      </p:sp>
      <p:sp>
        <p:nvSpPr>
          <p:cNvPr id="35856" name="Line 73"/>
          <p:cNvSpPr>
            <a:spLocks noChangeShapeType="1"/>
          </p:cNvSpPr>
          <p:nvPr/>
        </p:nvSpPr>
        <p:spPr bwMode="auto">
          <a:xfrm>
            <a:off x="2519363" y="117157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7" name="Rectangle 74"/>
          <p:cNvSpPr>
            <a:spLocks noChangeArrowheads="1"/>
          </p:cNvSpPr>
          <p:nvPr/>
        </p:nvSpPr>
        <p:spPr bwMode="auto">
          <a:xfrm>
            <a:off x="2089150" y="1044575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0.3</a:t>
            </a:r>
          </a:p>
        </p:txBody>
      </p:sp>
      <p:sp>
        <p:nvSpPr>
          <p:cNvPr id="35858" name="Line 75"/>
          <p:cNvSpPr>
            <a:spLocks noChangeShapeType="1"/>
          </p:cNvSpPr>
          <p:nvPr/>
        </p:nvSpPr>
        <p:spPr bwMode="auto">
          <a:xfrm>
            <a:off x="2519363" y="47942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9" name="Rectangle 76"/>
          <p:cNvSpPr>
            <a:spLocks noChangeArrowheads="1"/>
          </p:cNvSpPr>
          <p:nvPr/>
        </p:nvSpPr>
        <p:spPr bwMode="auto">
          <a:xfrm>
            <a:off x="2089150" y="350838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60" name="Line 77"/>
          <p:cNvSpPr>
            <a:spLocks noChangeShapeType="1"/>
          </p:cNvSpPr>
          <p:nvPr/>
        </p:nvSpPr>
        <p:spPr bwMode="auto">
          <a:xfrm>
            <a:off x="2519363" y="31400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1" name="Line 78"/>
          <p:cNvSpPr>
            <a:spLocks noChangeShapeType="1"/>
          </p:cNvSpPr>
          <p:nvPr/>
        </p:nvSpPr>
        <p:spPr bwMode="auto">
          <a:xfrm>
            <a:off x="2519363" y="29940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2" name="Line 79"/>
          <p:cNvSpPr>
            <a:spLocks noChangeShapeType="1"/>
          </p:cNvSpPr>
          <p:nvPr/>
        </p:nvSpPr>
        <p:spPr bwMode="auto">
          <a:xfrm>
            <a:off x="2519363" y="28479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3" name="Line 80"/>
          <p:cNvSpPr>
            <a:spLocks noChangeShapeType="1"/>
          </p:cNvSpPr>
          <p:nvPr/>
        </p:nvSpPr>
        <p:spPr bwMode="auto">
          <a:xfrm>
            <a:off x="2519363" y="27209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4" name="Line 81"/>
          <p:cNvSpPr>
            <a:spLocks noChangeShapeType="1"/>
          </p:cNvSpPr>
          <p:nvPr/>
        </p:nvSpPr>
        <p:spPr bwMode="auto">
          <a:xfrm>
            <a:off x="2519363" y="24288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5" name="Line 82"/>
          <p:cNvSpPr>
            <a:spLocks noChangeShapeType="1"/>
          </p:cNvSpPr>
          <p:nvPr/>
        </p:nvSpPr>
        <p:spPr bwMode="auto">
          <a:xfrm>
            <a:off x="2519363" y="23018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6" name="Line 83"/>
          <p:cNvSpPr>
            <a:spLocks noChangeShapeType="1"/>
          </p:cNvSpPr>
          <p:nvPr/>
        </p:nvSpPr>
        <p:spPr bwMode="auto">
          <a:xfrm>
            <a:off x="2519363" y="21558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7" name="Line 84"/>
          <p:cNvSpPr>
            <a:spLocks noChangeShapeType="1"/>
          </p:cNvSpPr>
          <p:nvPr/>
        </p:nvSpPr>
        <p:spPr bwMode="auto">
          <a:xfrm>
            <a:off x="2519363" y="20097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8" name="Line 85"/>
          <p:cNvSpPr>
            <a:spLocks noChangeShapeType="1"/>
          </p:cNvSpPr>
          <p:nvPr/>
        </p:nvSpPr>
        <p:spPr bwMode="auto">
          <a:xfrm>
            <a:off x="2519363" y="17367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9" name="Line 86"/>
          <p:cNvSpPr>
            <a:spLocks noChangeShapeType="1"/>
          </p:cNvSpPr>
          <p:nvPr/>
        </p:nvSpPr>
        <p:spPr bwMode="auto">
          <a:xfrm>
            <a:off x="2519363" y="15906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70" name="Line 87"/>
          <p:cNvSpPr>
            <a:spLocks noChangeShapeType="1"/>
          </p:cNvSpPr>
          <p:nvPr/>
        </p:nvSpPr>
        <p:spPr bwMode="auto">
          <a:xfrm>
            <a:off x="2519363" y="14446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71" name="Line 88"/>
          <p:cNvSpPr>
            <a:spLocks noChangeShapeType="1"/>
          </p:cNvSpPr>
          <p:nvPr/>
        </p:nvSpPr>
        <p:spPr bwMode="auto">
          <a:xfrm>
            <a:off x="2519363" y="13176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6" name="Line 89"/>
          <p:cNvSpPr>
            <a:spLocks noChangeShapeType="1"/>
          </p:cNvSpPr>
          <p:nvPr/>
        </p:nvSpPr>
        <p:spPr bwMode="auto">
          <a:xfrm>
            <a:off x="2519363" y="10255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7" name="Line 90"/>
          <p:cNvSpPr>
            <a:spLocks noChangeShapeType="1"/>
          </p:cNvSpPr>
          <p:nvPr/>
        </p:nvSpPr>
        <p:spPr bwMode="auto">
          <a:xfrm>
            <a:off x="2519363" y="8985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9" name="Line 91"/>
          <p:cNvSpPr>
            <a:spLocks noChangeShapeType="1"/>
          </p:cNvSpPr>
          <p:nvPr/>
        </p:nvSpPr>
        <p:spPr bwMode="auto">
          <a:xfrm>
            <a:off x="2519363" y="7524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3" name="Line 92"/>
          <p:cNvSpPr>
            <a:spLocks noChangeShapeType="1"/>
          </p:cNvSpPr>
          <p:nvPr/>
        </p:nvSpPr>
        <p:spPr bwMode="auto">
          <a:xfrm>
            <a:off x="2519363" y="6064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5" name="Line 93"/>
          <p:cNvSpPr>
            <a:spLocks noChangeShapeType="1"/>
          </p:cNvSpPr>
          <p:nvPr/>
        </p:nvSpPr>
        <p:spPr bwMode="auto">
          <a:xfrm flipV="1">
            <a:off x="2519363" y="406400"/>
            <a:ext cx="0" cy="2933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6" name="Line 94"/>
          <p:cNvSpPr>
            <a:spLocks noChangeShapeType="1"/>
          </p:cNvSpPr>
          <p:nvPr/>
        </p:nvSpPr>
        <p:spPr bwMode="auto">
          <a:xfrm flipV="1">
            <a:off x="465138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07" name="Line 95"/>
          <p:cNvSpPr>
            <a:spLocks noChangeShapeType="1"/>
          </p:cNvSpPr>
          <p:nvPr/>
        </p:nvSpPr>
        <p:spPr bwMode="auto">
          <a:xfrm flipV="1">
            <a:off x="547688" y="3213100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08" name="Line 96"/>
          <p:cNvSpPr>
            <a:spLocks noChangeShapeType="1"/>
          </p:cNvSpPr>
          <p:nvPr/>
        </p:nvSpPr>
        <p:spPr bwMode="auto">
          <a:xfrm flipV="1">
            <a:off x="631825" y="3194050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1" name="Line 97"/>
          <p:cNvSpPr>
            <a:spLocks noChangeShapeType="1"/>
          </p:cNvSpPr>
          <p:nvPr/>
        </p:nvSpPr>
        <p:spPr bwMode="auto">
          <a:xfrm flipV="1">
            <a:off x="714375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2" name="Line 98"/>
          <p:cNvSpPr>
            <a:spLocks noChangeShapeType="1"/>
          </p:cNvSpPr>
          <p:nvPr/>
        </p:nvSpPr>
        <p:spPr bwMode="auto">
          <a:xfrm flipV="1">
            <a:off x="796925" y="3103563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3" name="Line 99"/>
          <p:cNvSpPr>
            <a:spLocks noChangeShapeType="1"/>
          </p:cNvSpPr>
          <p:nvPr/>
        </p:nvSpPr>
        <p:spPr bwMode="auto">
          <a:xfrm flipV="1">
            <a:off x="896938" y="3048000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4" name="Line 100"/>
          <p:cNvSpPr>
            <a:spLocks noChangeShapeType="1"/>
          </p:cNvSpPr>
          <p:nvPr/>
        </p:nvSpPr>
        <p:spPr bwMode="auto">
          <a:xfrm flipV="1">
            <a:off x="979488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5" name="Line 101"/>
          <p:cNvSpPr>
            <a:spLocks noChangeShapeType="1"/>
          </p:cNvSpPr>
          <p:nvPr/>
        </p:nvSpPr>
        <p:spPr bwMode="auto">
          <a:xfrm flipV="1">
            <a:off x="1062038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6" name="Line 102"/>
          <p:cNvSpPr>
            <a:spLocks noChangeShapeType="1"/>
          </p:cNvSpPr>
          <p:nvPr/>
        </p:nvSpPr>
        <p:spPr bwMode="auto">
          <a:xfrm flipV="1">
            <a:off x="1144588" y="2665413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7" name="Line 103"/>
          <p:cNvSpPr>
            <a:spLocks noChangeShapeType="1"/>
          </p:cNvSpPr>
          <p:nvPr/>
        </p:nvSpPr>
        <p:spPr bwMode="auto">
          <a:xfrm flipV="1">
            <a:off x="1327150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8" name="Line 104"/>
          <p:cNvSpPr>
            <a:spLocks noChangeShapeType="1"/>
          </p:cNvSpPr>
          <p:nvPr/>
        </p:nvSpPr>
        <p:spPr bwMode="auto">
          <a:xfrm flipV="1">
            <a:off x="1492250" y="1992313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9" name="Line 105"/>
          <p:cNvSpPr>
            <a:spLocks noChangeShapeType="1"/>
          </p:cNvSpPr>
          <p:nvPr/>
        </p:nvSpPr>
        <p:spPr bwMode="auto">
          <a:xfrm flipV="1">
            <a:off x="1658938" y="1573213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0" name="Line 106"/>
          <p:cNvSpPr>
            <a:spLocks noChangeShapeType="1"/>
          </p:cNvSpPr>
          <p:nvPr/>
        </p:nvSpPr>
        <p:spPr bwMode="auto">
          <a:xfrm flipV="1">
            <a:off x="1839913" y="1171575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1" name="Line 107"/>
          <p:cNvSpPr>
            <a:spLocks noChangeShapeType="1"/>
          </p:cNvSpPr>
          <p:nvPr/>
        </p:nvSpPr>
        <p:spPr bwMode="auto">
          <a:xfrm flipV="1">
            <a:off x="2006600" y="971550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2" name="Line 108"/>
          <p:cNvSpPr>
            <a:spLocks noChangeShapeType="1"/>
          </p:cNvSpPr>
          <p:nvPr/>
        </p:nvSpPr>
        <p:spPr bwMode="auto">
          <a:xfrm flipV="1">
            <a:off x="2089150" y="806450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3" name="Line 109"/>
          <p:cNvSpPr>
            <a:spLocks noChangeShapeType="1"/>
          </p:cNvSpPr>
          <p:nvPr/>
        </p:nvSpPr>
        <p:spPr bwMode="auto">
          <a:xfrm flipV="1">
            <a:off x="2171700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4" name="Line 110"/>
          <p:cNvSpPr>
            <a:spLocks noChangeShapeType="1"/>
          </p:cNvSpPr>
          <p:nvPr/>
        </p:nvSpPr>
        <p:spPr bwMode="auto">
          <a:xfrm flipV="1">
            <a:off x="2254250" y="606425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5" name="Line 111"/>
          <p:cNvSpPr>
            <a:spLocks noChangeShapeType="1"/>
          </p:cNvSpPr>
          <p:nvPr/>
        </p:nvSpPr>
        <p:spPr bwMode="auto">
          <a:xfrm flipV="1">
            <a:off x="2303463" y="569913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6" name="Line 112"/>
          <p:cNvSpPr>
            <a:spLocks noChangeShapeType="1"/>
          </p:cNvSpPr>
          <p:nvPr/>
        </p:nvSpPr>
        <p:spPr bwMode="auto">
          <a:xfrm flipV="1">
            <a:off x="2354263" y="533400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7" name="Line 113"/>
          <p:cNvSpPr>
            <a:spLocks noChangeShapeType="1"/>
          </p:cNvSpPr>
          <p:nvPr/>
        </p:nvSpPr>
        <p:spPr bwMode="auto">
          <a:xfrm flipV="1">
            <a:off x="2387600" y="515938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8" name="Line 114"/>
          <p:cNvSpPr>
            <a:spLocks noChangeShapeType="1"/>
          </p:cNvSpPr>
          <p:nvPr/>
        </p:nvSpPr>
        <p:spPr bwMode="auto">
          <a:xfrm flipV="1">
            <a:off x="2420938" y="496888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9" name="Line 115"/>
          <p:cNvSpPr>
            <a:spLocks noChangeShapeType="1"/>
          </p:cNvSpPr>
          <p:nvPr/>
        </p:nvSpPr>
        <p:spPr bwMode="auto">
          <a:xfrm>
            <a:off x="2436813" y="496888"/>
            <a:ext cx="15875" cy="0"/>
          </a:xfrm>
          <a:prstGeom prst="line">
            <a:avLst/>
          </a:prstGeom>
          <a:noFill/>
          <a:ln w="33338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0" name="Line 116"/>
          <p:cNvSpPr>
            <a:spLocks noChangeShapeType="1"/>
          </p:cNvSpPr>
          <p:nvPr/>
        </p:nvSpPr>
        <p:spPr bwMode="auto">
          <a:xfrm flipV="1">
            <a:off x="2452688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1" name="Rectangle 117"/>
          <p:cNvSpPr>
            <a:spLocks noChangeArrowheads="1"/>
          </p:cNvSpPr>
          <p:nvPr/>
        </p:nvSpPr>
        <p:spPr bwMode="auto">
          <a:xfrm>
            <a:off x="2470150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2" name="Line 118"/>
          <p:cNvSpPr>
            <a:spLocks noChangeShapeType="1"/>
          </p:cNvSpPr>
          <p:nvPr/>
        </p:nvSpPr>
        <p:spPr bwMode="auto">
          <a:xfrm>
            <a:off x="2470150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3" name="Rectangle 119"/>
          <p:cNvSpPr>
            <a:spLocks noChangeArrowheads="1"/>
          </p:cNvSpPr>
          <p:nvPr/>
        </p:nvSpPr>
        <p:spPr bwMode="auto">
          <a:xfrm>
            <a:off x="248602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4" name="Line 120"/>
          <p:cNvSpPr>
            <a:spLocks noChangeShapeType="1"/>
          </p:cNvSpPr>
          <p:nvPr/>
        </p:nvSpPr>
        <p:spPr bwMode="auto">
          <a:xfrm>
            <a:off x="2486025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5" name="Rectangle 121"/>
          <p:cNvSpPr>
            <a:spLocks noChangeArrowheads="1"/>
          </p:cNvSpPr>
          <p:nvPr/>
        </p:nvSpPr>
        <p:spPr bwMode="auto">
          <a:xfrm>
            <a:off x="2503488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6" name="Rectangle 122"/>
          <p:cNvSpPr>
            <a:spLocks noChangeArrowheads="1"/>
          </p:cNvSpPr>
          <p:nvPr/>
        </p:nvSpPr>
        <p:spPr bwMode="auto">
          <a:xfrm>
            <a:off x="250348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57737" name="Line 123"/>
          <p:cNvSpPr>
            <a:spLocks noChangeShapeType="1"/>
          </p:cNvSpPr>
          <p:nvPr/>
        </p:nvSpPr>
        <p:spPr bwMode="auto">
          <a:xfrm>
            <a:off x="2503488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8" name="Rectangle 124"/>
          <p:cNvSpPr>
            <a:spLocks noChangeArrowheads="1"/>
          </p:cNvSpPr>
          <p:nvPr/>
        </p:nvSpPr>
        <p:spPr bwMode="auto">
          <a:xfrm>
            <a:off x="2519363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9" name="Rectangle 125"/>
          <p:cNvSpPr>
            <a:spLocks noChangeArrowheads="1"/>
          </p:cNvSpPr>
          <p:nvPr/>
        </p:nvSpPr>
        <p:spPr bwMode="auto">
          <a:xfrm>
            <a:off x="2519363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0" name="Line 126"/>
          <p:cNvSpPr>
            <a:spLocks noChangeShapeType="1"/>
          </p:cNvSpPr>
          <p:nvPr/>
        </p:nvSpPr>
        <p:spPr bwMode="auto">
          <a:xfrm>
            <a:off x="2519363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1" name="Rectangle 127"/>
          <p:cNvSpPr>
            <a:spLocks noChangeArrowheads="1"/>
          </p:cNvSpPr>
          <p:nvPr/>
        </p:nvSpPr>
        <p:spPr bwMode="auto">
          <a:xfrm>
            <a:off x="2536825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42" name="Rectangle 128"/>
          <p:cNvSpPr>
            <a:spLocks noChangeArrowheads="1"/>
          </p:cNvSpPr>
          <p:nvPr/>
        </p:nvSpPr>
        <p:spPr bwMode="auto">
          <a:xfrm>
            <a:off x="253682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3" name="Line 129"/>
          <p:cNvSpPr>
            <a:spLocks noChangeShapeType="1"/>
          </p:cNvSpPr>
          <p:nvPr/>
        </p:nvSpPr>
        <p:spPr bwMode="auto">
          <a:xfrm>
            <a:off x="2536825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4" name="Line 130"/>
          <p:cNvSpPr>
            <a:spLocks noChangeShapeType="1"/>
          </p:cNvSpPr>
          <p:nvPr/>
        </p:nvSpPr>
        <p:spPr bwMode="auto">
          <a:xfrm>
            <a:off x="2552700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5" name="Rectangle 131"/>
          <p:cNvSpPr>
            <a:spLocks noChangeArrowheads="1"/>
          </p:cNvSpPr>
          <p:nvPr/>
        </p:nvSpPr>
        <p:spPr bwMode="auto">
          <a:xfrm>
            <a:off x="256857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6" name="Line 132"/>
          <p:cNvSpPr>
            <a:spLocks noChangeShapeType="1"/>
          </p:cNvSpPr>
          <p:nvPr/>
        </p:nvSpPr>
        <p:spPr bwMode="auto">
          <a:xfrm>
            <a:off x="2568575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7" name="Line 133"/>
          <p:cNvSpPr>
            <a:spLocks noChangeShapeType="1"/>
          </p:cNvSpPr>
          <p:nvPr/>
        </p:nvSpPr>
        <p:spPr bwMode="auto">
          <a:xfrm>
            <a:off x="2586038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8" name="Line 134"/>
          <p:cNvSpPr>
            <a:spLocks noChangeShapeType="1"/>
          </p:cNvSpPr>
          <p:nvPr/>
        </p:nvSpPr>
        <p:spPr bwMode="auto">
          <a:xfrm>
            <a:off x="2601913" y="496888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9" name="Line 135"/>
          <p:cNvSpPr>
            <a:spLocks noChangeShapeType="1"/>
          </p:cNvSpPr>
          <p:nvPr/>
        </p:nvSpPr>
        <p:spPr bwMode="auto">
          <a:xfrm>
            <a:off x="2652713" y="533400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0" name="Line 136"/>
          <p:cNvSpPr>
            <a:spLocks noChangeShapeType="1"/>
          </p:cNvSpPr>
          <p:nvPr/>
        </p:nvSpPr>
        <p:spPr bwMode="auto">
          <a:xfrm>
            <a:off x="2684463" y="569913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1" name="Line 137"/>
          <p:cNvSpPr>
            <a:spLocks noChangeShapeType="1"/>
          </p:cNvSpPr>
          <p:nvPr/>
        </p:nvSpPr>
        <p:spPr bwMode="auto">
          <a:xfrm>
            <a:off x="2784475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2" name="Line 138"/>
          <p:cNvSpPr>
            <a:spLocks noChangeShapeType="1"/>
          </p:cNvSpPr>
          <p:nvPr/>
        </p:nvSpPr>
        <p:spPr bwMode="auto">
          <a:xfrm>
            <a:off x="2867025" y="806450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3" name="Line 139"/>
          <p:cNvSpPr>
            <a:spLocks noChangeShapeType="1"/>
          </p:cNvSpPr>
          <p:nvPr/>
        </p:nvSpPr>
        <p:spPr bwMode="auto">
          <a:xfrm>
            <a:off x="3033713" y="1171575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4" name="Line 140"/>
          <p:cNvSpPr>
            <a:spLocks noChangeShapeType="1"/>
          </p:cNvSpPr>
          <p:nvPr/>
        </p:nvSpPr>
        <p:spPr bwMode="auto">
          <a:xfrm>
            <a:off x="3198813" y="1573213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5" name="Line 141"/>
          <p:cNvSpPr>
            <a:spLocks noChangeShapeType="1"/>
          </p:cNvSpPr>
          <p:nvPr/>
        </p:nvSpPr>
        <p:spPr bwMode="auto">
          <a:xfrm>
            <a:off x="3381375" y="1992313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6" name="Line 142"/>
          <p:cNvSpPr>
            <a:spLocks noChangeShapeType="1"/>
          </p:cNvSpPr>
          <p:nvPr/>
        </p:nvSpPr>
        <p:spPr bwMode="auto">
          <a:xfrm>
            <a:off x="3546475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7" name="Line 143"/>
          <p:cNvSpPr>
            <a:spLocks noChangeShapeType="1"/>
          </p:cNvSpPr>
          <p:nvPr/>
        </p:nvSpPr>
        <p:spPr bwMode="auto">
          <a:xfrm>
            <a:off x="3711575" y="2665413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8" name="Line 144"/>
          <p:cNvSpPr>
            <a:spLocks noChangeShapeType="1"/>
          </p:cNvSpPr>
          <p:nvPr/>
        </p:nvSpPr>
        <p:spPr bwMode="auto">
          <a:xfrm>
            <a:off x="3811588" y="2794000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9" name="Line 145"/>
          <p:cNvSpPr>
            <a:spLocks noChangeShapeType="1"/>
          </p:cNvSpPr>
          <p:nvPr/>
        </p:nvSpPr>
        <p:spPr bwMode="auto">
          <a:xfrm>
            <a:off x="3894138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0" name="Line 146"/>
          <p:cNvSpPr>
            <a:spLocks noChangeShapeType="1"/>
          </p:cNvSpPr>
          <p:nvPr/>
        </p:nvSpPr>
        <p:spPr bwMode="auto">
          <a:xfrm>
            <a:off x="3976688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1" name="Line 147"/>
          <p:cNvSpPr>
            <a:spLocks noChangeShapeType="1"/>
          </p:cNvSpPr>
          <p:nvPr/>
        </p:nvSpPr>
        <p:spPr bwMode="auto">
          <a:xfrm>
            <a:off x="4059238" y="3048000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2" name="Line 148"/>
          <p:cNvSpPr>
            <a:spLocks noChangeShapeType="1"/>
          </p:cNvSpPr>
          <p:nvPr/>
        </p:nvSpPr>
        <p:spPr bwMode="auto">
          <a:xfrm>
            <a:off x="4143375" y="3103563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3" name="Line 149"/>
          <p:cNvSpPr>
            <a:spLocks noChangeShapeType="1"/>
          </p:cNvSpPr>
          <p:nvPr/>
        </p:nvSpPr>
        <p:spPr bwMode="auto">
          <a:xfrm>
            <a:off x="4241800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4" name="Line 150"/>
          <p:cNvSpPr>
            <a:spLocks noChangeShapeType="1"/>
          </p:cNvSpPr>
          <p:nvPr/>
        </p:nvSpPr>
        <p:spPr bwMode="auto">
          <a:xfrm>
            <a:off x="4324350" y="3194050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5" name="Line 151"/>
          <p:cNvSpPr>
            <a:spLocks noChangeShapeType="1"/>
          </p:cNvSpPr>
          <p:nvPr/>
        </p:nvSpPr>
        <p:spPr bwMode="auto">
          <a:xfrm>
            <a:off x="4408488" y="3213100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6" name="Line 152"/>
          <p:cNvSpPr>
            <a:spLocks noChangeShapeType="1"/>
          </p:cNvSpPr>
          <p:nvPr/>
        </p:nvSpPr>
        <p:spPr bwMode="auto">
          <a:xfrm>
            <a:off x="4491038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9" name="Line 156"/>
          <p:cNvSpPr>
            <a:spLocks noChangeShapeType="1"/>
          </p:cNvSpPr>
          <p:nvPr/>
        </p:nvSpPr>
        <p:spPr bwMode="auto">
          <a:xfrm flipV="1">
            <a:off x="485775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0" name="Rectangle 157"/>
          <p:cNvSpPr>
            <a:spLocks noChangeArrowheads="1"/>
          </p:cNvSpPr>
          <p:nvPr/>
        </p:nvSpPr>
        <p:spPr bwMode="auto">
          <a:xfrm>
            <a:off x="4741863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1" name="Line 158"/>
          <p:cNvSpPr>
            <a:spLocks noChangeShapeType="1"/>
          </p:cNvSpPr>
          <p:nvPr/>
        </p:nvSpPr>
        <p:spPr bwMode="auto">
          <a:xfrm flipV="1">
            <a:off x="553720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2" name="Rectangle 159"/>
          <p:cNvSpPr>
            <a:spLocks noChangeArrowheads="1"/>
          </p:cNvSpPr>
          <p:nvPr/>
        </p:nvSpPr>
        <p:spPr bwMode="auto">
          <a:xfrm>
            <a:off x="5421313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3" name="Line 160"/>
          <p:cNvSpPr>
            <a:spLocks noChangeShapeType="1"/>
          </p:cNvSpPr>
          <p:nvPr/>
        </p:nvSpPr>
        <p:spPr bwMode="auto">
          <a:xfrm flipV="1">
            <a:off x="6232526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4" name="Rectangle 161"/>
          <p:cNvSpPr>
            <a:spLocks noChangeArrowheads="1"/>
          </p:cNvSpPr>
          <p:nvPr/>
        </p:nvSpPr>
        <p:spPr bwMode="auto">
          <a:xfrm>
            <a:off x="6116638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5" name="Line 162"/>
          <p:cNvSpPr>
            <a:spLocks noChangeShapeType="1"/>
          </p:cNvSpPr>
          <p:nvPr/>
        </p:nvSpPr>
        <p:spPr bwMode="auto">
          <a:xfrm flipV="1">
            <a:off x="7591426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6" name="Rectangle 163"/>
          <p:cNvSpPr>
            <a:spLocks noChangeArrowheads="1"/>
          </p:cNvSpPr>
          <p:nvPr/>
        </p:nvSpPr>
        <p:spPr bwMode="auto">
          <a:xfrm>
            <a:off x="7542213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7" name="Line 164"/>
          <p:cNvSpPr>
            <a:spLocks noChangeShapeType="1"/>
          </p:cNvSpPr>
          <p:nvPr/>
        </p:nvSpPr>
        <p:spPr bwMode="auto">
          <a:xfrm flipV="1">
            <a:off x="828675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8" name="Rectangle 165"/>
          <p:cNvSpPr>
            <a:spLocks noChangeArrowheads="1"/>
          </p:cNvSpPr>
          <p:nvPr/>
        </p:nvSpPr>
        <p:spPr bwMode="auto">
          <a:xfrm>
            <a:off x="8237538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9" name="Line 166"/>
          <p:cNvSpPr>
            <a:spLocks noChangeShapeType="1"/>
          </p:cNvSpPr>
          <p:nvPr/>
        </p:nvSpPr>
        <p:spPr bwMode="auto">
          <a:xfrm flipV="1">
            <a:off x="896620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0" name="Rectangle 167"/>
          <p:cNvSpPr>
            <a:spLocks noChangeArrowheads="1"/>
          </p:cNvSpPr>
          <p:nvPr/>
        </p:nvSpPr>
        <p:spPr bwMode="auto">
          <a:xfrm>
            <a:off x="8916988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81" name="Line 168"/>
          <p:cNvSpPr>
            <a:spLocks noChangeShapeType="1"/>
          </p:cNvSpPr>
          <p:nvPr/>
        </p:nvSpPr>
        <p:spPr bwMode="auto">
          <a:xfrm>
            <a:off x="499110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2" name="Line 169"/>
          <p:cNvSpPr>
            <a:spLocks noChangeShapeType="1"/>
          </p:cNvSpPr>
          <p:nvPr/>
        </p:nvSpPr>
        <p:spPr bwMode="auto">
          <a:xfrm>
            <a:off x="51228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3" name="Line 170"/>
          <p:cNvSpPr>
            <a:spLocks noChangeShapeType="1"/>
          </p:cNvSpPr>
          <p:nvPr/>
        </p:nvSpPr>
        <p:spPr bwMode="auto">
          <a:xfrm>
            <a:off x="52720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4" name="Line 171"/>
          <p:cNvSpPr>
            <a:spLocks noChangeShapeType="1"/>
          </p:cNvSpPr>
          <p:nvPr/>
        </p:nvSpPr>
        <p:spPr bwMode="auto">
          <a:xfrm>
            <a:off x="54054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5" name="Line 172"/>
          <p:cNvSpPr>
            <a:spLocks noChangeShapeType="1"/>
          </p:cNvSpPr>
          <p:nvPr/>
        </p:nvSpPr>
        <p:spPr bwMode="auto">
          <a:xfrm>
            <a:off x="567055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6" name="Line 173"/>
          <p:cNvSpPr>
            <a:spLocks noChangeShapeType="1"/>
          </p:cNvSpPr>
          <p:nvPr/>
        </p:nvSpPr>
        <p:spPr bwMode="auto">
          <a:xfrm>
            <a:off x="58181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7" name="Line 174"/>
          <p:cNvSpPr>
            <a:spLocks noChangeShapeType="1"/>
          </p:cNvSpPr>
          <p:nvPr/>
        </p:nvSpPr>
        <p:spPr bwMode="auto">
          <a:xfrm>
            <a:off x="59515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8" name="Line 175"/>
          <p:cNvSpPr>
            <a:spLocks noChangeShapeType="1"/>
          </p:cNvSpPr>
          <p:nvPr/>
        </p:nvSpPr>
        <p:spPr bwMode="auto">
          <a:xfrm>
            <a:off x="6083301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9" name="Line 176"/>
          <p:cNvSpPr>
            <a:spLocks noChangeShapeType="1"/>
          </p:cNvSpPr>
          <p:nvPr/>
        </p:nvSpPr>
        <p:spPr bwMode="auto">
          <a:xfrm>
            <a:off x="6365876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0" name="Line 177"/>
          <p:cNvSpPr>
            <a:spLocks noChangeShapeType="1"/>
          </p:cNvSpPr>
          <p:nvPr/>
        </p:nvSpPr>
        <p:spPr bwMode="auto">
          <a:xfrm>
            <a:off x="649763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1" name="Line 178"/>
          <p:cNvSpPr>
            <a:spLocks noChangeShapeType="1"/>
          </p:cNvSpPr>
          <p:nvPr/>
        </p:nvSpPr>
        <p:spPr bwMode="auto">
          <a:xfrm>
            <a:off x="66309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2" name="Line 179"/>
          <p:cNvSpPr>
            <a:spLocks noChangeShapeType="1"/>
          </p:cNvSpPr>
          <p:nvPr/>
        </p:nvSpPr>
        <p:spPr bwMode="auto">
          <a:xfrm>
            <a:off x="67802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3" name="Line 180"/>
          <p:cNvSpPr>
            <a:spLocks noChangeShapeType="1"/>
          </p:cNvSpPr>
          <p:nvPr/>
        </p:nvSpPr>
        <p:spPr bwMode="auto">
          <a:xfrm>
            <a:off x="7045326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4" name="Line 181"/>
          <p:cNvSpPr>
            <a:spLocks noChangeShapeType="1"/>
          </p:cNvSpPr>
          <p:nvPr/>
        </p:nvSpPr>
        <p:spPr bwMode="auto">
          <a:xfrm>
            <a:off x="71929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5" name="Line 182"/>
          <p:cNvSpPr>
            <a:spLocks noChangeShapeType="1"/>
          </p:cNvSpPr>
          <p:nvPr/>
        </p:nvSpPr>
        <p:spPr bwMode="auto">
          <a:xfrm>
            <a:off x="73263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6" name="Line 183"/>
          <p:cNvSpPr>
            <a:spLocks noChangeShapeType="1"/>
          </p:cNvSpPr>
          <p:nvPr/>
        </p:nvSpPr>
        <p:spPr bwMode="auto">
          <a:xfrm>
            <a:off x="7458076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7" name="Line 184"/>
          <p:cNvSpPr>
            <a:spLocks noChangeShapeType="1"/>
          </p:cNvSpPr>
          <p:nvPr/>
        </p:nvSpPr>
        <p:spPr bwMode="auto">
          <a:xfrm>
            <a:off x="774065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8" name="Line 185"/>
          <p:cNvSpPr>
            <a:spLocks noChangeShapeType="1"/>
          </p:cNvSpPr>
          <p:nvPr/>
        </p:nvSpPr>
        <p:spPr bwMode="auto">
          <a:xfrm>
            <a:off x="787241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9" name="Line 186"/>
          <p:cNvSpPr>
            <a:spLocks noChangeShapeType="1"/>
          </p:cNvSpPr>
          <p:nvPr/>
        </p:nvSpPr>
        <p:spPr bwMode="auto">
          <a:xfrm>
            <a:off x="800576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0" name="Line 187"/>
          <p:cNvSpPr>
            <a:spLocks noChangeShapeType="1"/>
          </p:cNvSpPr>
          <p:nvPr/>
        </p:nvSpPr>
        <p:spPr bwMode="auto">
          <a:xfrm>
            <a:off x="81549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1" name="Line 188"/>
          <p:cNvSpPr>
            <a:spLocks noChangeShapeType="1"/>
          </p:cNvSpPr>
          <p:nvPr/>
        </p:nvSpPr>
        <p:spPr bwMode="auto">
          <a:xfrm>
            <a:off x="842010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2" name="Line 189"/>
          <p:cNvSpPr>
            <a:spLocks noChangeShapeType="1"/>
          </p:cNvSpPr>
          <p:nvPr/>
        </p:nvSpPr>
        <p:spPr bwMode="auto">
          <a:xfrm>
            <a:off x="85518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3" name="Line 190"/>
          <p:cNvSpPr>
            <a:spLocks noChangeShapeType="1"/>
          </p:cNvSpPr>
          <p:nvPr/>
        </p:nvSpPr>
        <p:spPr bwMode="auto">
          <a:xfrm>
            <a:off x="87010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4" name="Line 191"/>
          <p:cNvSpPr>
            <a:spLocks noChangeShapeType="1"/>
          </p:cNvSpPr>
          <p:nvPr/>
        </p:nvSpPr>
        <p:spPr bwMode="auto">
          <a:xfrm>
            <a:off x="8832851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5" name="Line 192"/>
          <p:cNvSpPr>
            <a:spLocks noChangeShapeType="1"/>
          </p:cNvSpPr>
          <p:nvPr/>
        </p:nvSpPr>
        <p:spPr bwMode="auto">
          <a:xfrm>
            <a:off x="4759326" y="3284984"/>
            <a:ext cx="430688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6" name="Line 193"/>
          <p:cNvSpPr>
            <a:spLocks noChangeShapeType="1"/>
          </p:cNvSpPr>
          <p:nvPr/>
        </p:nvSpPr>
        <p:spPr bwMode="auto">
          <a:xfrm>
            <a:off x="6911976" y="257492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07" name="Rectangle 194"/>
          <p:cNvSpPr>
            <a:spLocks noChangeArrowheads="1"/>
          </p:cNvSpPr>
          <p:nvPr/>
        </p:nvSpPr>
        <p:spPr bwMode="auto">
          <a:xfrm>
            <a:off x="6481763" y="2447925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08" name="Line 195"/>
          <p:cNvSpPr>
            <a:spLocks noChangeShapeType="1"/>
          </p:cNvSpPr>
          <p:nvPr/>
        </p:nvSpPr>
        <p:spPr bwMode="auto">
          <a:xfrm>
            <a:off x="6911976" y="188277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09" name="Rectangle 196"/>
          <p:cNvSpPr>
            <a:spLocks noChangeArrowheads="1"/>
          </p:cNvSpPr>
          <p:nvPr/>
        </p:nvSpPr>
        <p:spPr bwMode="auto">
          <a:xfrm>
            <a:off x="6481763" y="1754188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10" name="Line 197"/>
          <p:cNvSpPr>
            <a:spLocks noChangeShapeType="1"/>
          </p:cNvSpPr>
          <p:nvPr/>
        </p:nvSpPr>
        <p:spPr bwMode="auto">
          <a:xfrm>
            <a:off x="6911976" y="117157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1" name="Rectangle 198"/>
          <p:cNvSpPr>
            <a:spLocks noChangeArrowheads="1"/>
          </p:cNvSpPr>
          <p:nvPr/>
        </p:nvSpPr>
        <p:spPr bwMode="auto">
          <a:xfrm>
            <a:off x="6481763" y="1044575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12" name="Line 199"/>
          <p:cNvSpPr>
            <a:spLocks noChangeShapeType="1"/>
          </p:cNvSpPr>
          <p:nvPr/>
        </p:nvSpPr>
        <p:spPr bwMode="auto">
          <a:xfrm>
            <a:off x="6911976" y="479425"/>
            <a:ext cx="33338" cy="0"/>
          </a:xfrm>
          <a:prstGeom prst="line">
            <a:avLst/>
          </a:prstGeom>
          <a:noFill/>
          <a:ln w="15875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3" name="Rectangle 200"/>
          <p:cNvSpPr>
            <a:spLocks noChangeArrowheads="1"/>
          </p:cNvSpPr>
          <p:nvPr/>
        </p:nvSpPr>
        <p:spPr bwMode="auto">
          <a:xfrm>
            <a:off x="6481763" y="350838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14" name="Line 201"/>
          <p:cNvSpPr>
            <a:spLocks noChangeShapeType="1"/>
          </p:cNvSpPr>
          <p:nvPr/>
        </p:nvSpPr>
        <p:spPr bwMode="auto">
          <a:xfrm>
            <a:off x="6911976" y="31400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5" name="Line 202"/>
          <p:cNvSpPr>
            <a:spLocks noChangeShapeType="1"/>
          </p:cNvSpPr>
          <p:nvPr/>
        </p:nvSpPr>
        <p:spPr bwMode="auto">
          <a:xfrm>
            <a:off x="6911976" y="29940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6" name="Line 203"/>
          <p:cNvSpPr>
            <a:spLocks noChangeShapeType="1"/>
          </p:cNvSpPr>
          <p:nvPr/>
        </p:nvSpPr>
        <p:spPr bwMode="auto">
          <a:xfrm>
            <a:off x="6911976" y="28479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7" name="Line 204"/>
          <p:cNvSpPr>
            <a:spLocks noChangeShapeType="1"/>
          </p:cNvSpPr>
          <p:nvPr/>
        </p:nvSpPr>
        <p:spPr bwMode="auto">
          <a:xfrm>
            <a:off x="6911976" y="27209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8" name="Line 205"/>
          <p:cNvSpPr>
            <a:spLocks noChangeShapeType="1"/>
          </p:cNvSpPr>
          <p:nvPr/>
        </p:nvSpPr>
        <p:spPr bwMode="auto">
          <a:xfrm>
            <a:off x="6911976" y="24288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9" name="Line 206"/>
          <p:cNvSpPr>
            <a:spLocks noChangeShapeType="1"/>
          </p:cNvSpPr>
          <p:nvPr/>
        </p:nvSpPr>
        <p:spPr bwMode="auto">
          <a:xfrm>
            <a:off x="6911976" y="23018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0" name="Line 207"/>
          <p:cNvSpPr>
            <a:spLocks noChangeShapeType="1"/>
          </p:cNvSpPr>
          <p:nvPr/>
        </p:nvSpPr>
        <p:spPr bwMode="auto">
          <a:xfrm>
            <a:off x="6911976" y="21558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1" name="Line 208"/>
          <p:cNvSpPr>
            <a:spLocks noChangeShapeType="1"/>
          </p:cNvSpPr>
          <p:nvPr/>
        </p:nvSpPr>
        <p:spPr bwMode="auto">
          <a:xfrm>
            <a:off x="6911976" y="20097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2" name="Line 209"/>
          <p:cNvSpPr>
            <a:spLocks noChangeShapeType="1"/>
          </p:cNvSpPr>
          <p:nvPr/>
        </p:nvSpPr>
        <p:spPr bwMode="auto">
          <a:xfrm>
            <a:off x="6911976" y="17367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3" name="Line 210"/>
          <p:cNvSpPr>
            <a:spLocks noChangeShapeType="1"/>
          </p:cNvSpPr>
          <p:nvPr/>
        </p:nvSpPr>
        <p:spPr bwMode="auto">
          <a:xfrm>
            <a:off x="6911976" y="15906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4" name="Line 211"/>
          <p:cNvSpPr>
            <a:spLocks noChangeShapeType="1"/>
          </p:cNvSpPr>
          <p:nvPr/>
        </p:nvSpPr>
        <p:spPr bwMode="auto">
          <a:xfrm>
            <a:off x="6911976" y="14446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5" name="Line 212"/>
          <p:cNvSpPr>
            <a:spLocks noChangeShapeType="1"/>
          </p:cNvSpPr>
          <p:nvPr/>
        </p:nvSpPr>
        <p:spPr bwMode="auto">
          <a:xfrm>
            <a:off x="6911976" y="13176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6" name="Line 213"/>
          <p:cNvSpPr>
            <a:spLocks noChangeShapeType="1"/>
          </p:cNvSpPr>
          <p:nvPr/>
        </p:nvSpPr>
        <p:spPr bwMode="auto">
          <a:xfrm>
            <a:off x="6911976" y="10255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7" name="Line 214"/>
          <p:cNvSpPr>
            <a:spLocks noChangeShapeType="1"/>
          </p:cNvSpPr>
          <p:nvPr/>
        </p:nvSpPr>
        <p:spPr bwMode="auto">
          <a:xfrm>
            <a:off x="6911976" y="8985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8" name="Line 215"/>
          <p:cNvSpPr>
            <a:spLocks noChangeShapeType="1"/>
          </p:cNvSpPr>
          <p:nvPr/>
        </p:nvSpPr>
        <p:spPr bwMode="auto">
          <a:xfrm>
            <a:off x="6911976" y="7524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9" name="Line 216"/>
          <p:cNvSpPr>
            <a:spLocks noChangeShapeType="1"/>
          </p:cNvSpPr>
          <p:nvPr/>
        </p:nvSpPr>
        <p:spPr bwMode="auto">
          <a:xfrm>
            <a:off x="6911976" y="606425"/>
            <a:ext cx="17463" cy="0"/>
          </a:xfrm>
          <a:prstGeom prst="line">
            <a:avLst/>
          </a:prstGeom>
          <a:noFill/>
          <a:ln w="0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30" name="Line 217"/>
          <p:cNvSpPr>
            <a:spLocks noChangeShapeType="1"/>
          </p:cNvSpPr>
          <p:nvPr/>
        </p:nvSpPr>
        <p:spPr bwMode="auto">
          <a:xfrm flipV="1">
            <a:off x="6876256" y="406400"/>
            <a:ext cx="0" cy="2933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1" name="Line 218"/>
          <p:cNvSpPr>
            <a:spLocks noChangeShapeType="1"/>
          </p:cNvSpPr>
          <p:nvPr/>
        </p:nvSpPr>
        <p:spPr bwMode="auto">
          <a:xfrm flipV="1">
            <a:off x="4857751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2" name="Line 219"/>
          <p:cNvSpPr>
            <a:spLocks noChangeShapeType="1"/>
          </p:cNvSpPr>
          <p:nvPr/>
        </p:nvSpPr>
        <p:spPr bwMode="auto">
          <a:xfrm flipV="1">
            <a:off x="4940301" y="3213100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3" name="Line 220"/>
          <p:cNvSpPr>
            <a:spLocks noChangeShapeType="1"/>
          </p:cNvSpPr>
          <p:nvPr/>
        </p:nvSpPr>
        <p:spPr bwMode="auto">
          <a:xfrm flipV="1">
            <a:off x="5024438" y="3194050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4" name="Line 221"/>
          <p:cNvSpPr>
            <a:spLocks noChangeShapeType="1"/>
          </p:cNvSpPr>
          <p:nvPr/>
        </p:nvSpPr>
        <p:spPr bwMode="auto">
          <a:xfrm flipV="1">
            <a:off x="5106988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5" name="Line 222"/>
          <p:cNvSpPr>
            <a:spLocks noChangeShapeType="1"/>
          </p:cNvSpPr>
          <p:nvPr/>
        </p:nvSpPr>
        <p:spPr bwMode="auto">
          <a:xfrm flipV="1">
            <a:off x="5189538" y="3103563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6" name="Line 223"/>
          <p:cNvSpPr>
            <a:spLocks noChangeShapeType="1"/>
          </p:cNvSpPr>
          <p:nvPr/>
        </p:nvSpPr>
        <p:spPr bwMode="auto">
          <a:xfrm flipV="1">
            <a:off x="5289551" y="3048000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7" name="Line 224"/>
          <p:cNvSpPr>
            <a:spLocks noChangeShapeType="1"/>
          </p:cNvSpPr>
          <p:nvPr/>
        </p:nvSpPr>
        <p:spPr bwMode="auto">
          <a:xfrm flipV="1">
            <a:off x="5372101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8" name="Line 225"/>
          <p:cNvSpPr>
            <a:spLocks noChangeShapeType="1"/>
          </p:cNvSpPr>
          <p:nvPr/>
        </p:nvSpPr>
        <p:spPr bwMode="auto">
          <a:xfrm flipV="1">
            <a:off x="5454651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9" name="Line 226"/>
          <p:cNvSpPr>
            <a:spLocks noChangeShapeType="1"/>
          </p:cNvSpPr>
          <p:nvPr/>
        </p:nvSpPr>
        <p:spPr bwMode="auto">
          <a:xfrm flipV="1">
            <a:off x="5537201" y="2665413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0" name="Line 227"/>
          <p:cNvSpPr>
            <a:spLocks noChangeShapeType="1"/>
          </p:cNvSpPr>
          <p:nvPr/>
        </p:nvSpPr>
        <p:spPr bwMode="auto">
          <a:xfrm flipV="1">
            <a:off x="5719763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1" name="Line 228"/>
          <p:cNvSpPr>
            <a:spLocks noChangeShapeType="1"/>
          </p:cNvSpPr>
          <p:nvPr/>
        </p:nvSpPr>
        <p:spPr bwMode="auto">
          <a:xfrm flipV="1">
            <a:off x="5884863" y="1992313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2" name="Line 229"/>
          <p:cNvSpPr>
            <a:spLocks noChangeShapeType="1"/>
          </p:cNvSpPr>
          <p:nvPr/>
        </p:nvSpPr>
        <p:spPr bwMode="auto">
          <a:xfrm flipV="1">
            <a:off x="6051551" y="1573213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3" name="Line 230"/>
          <p:cNvSpPr>
            <a:spLocks noChangeShapeType="1"/>
          </p:cNvSpPr>
          <p:nvPr/>
        </p:nvSpPr>
        <p:spPr bwMode="auto">
          <a:xfrm flipV="1">
            <a:off x="6232526" y="1171575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4" name="Line 231"/>
          <p:cNvSpPr>
            <a:spLocks noChangeShapeType="1"/>
          </p:cNvSpPr>
          <p:nvPr/>
        </p:nvSpPr>
        <p:spPr bwMode="auto">
          <a:xfrm flipV="1">
            <a:off x="6399213" y="971550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5" name="Line 232"/>
          <p:cNvSpPr>
            <a:spLocks noChangeShapeType="1"/>
          </p:cNvSpPr>
          <p:nvPr/>
        </p:nvSpPr>
        <p:spPr bwMode="auto">
          <a:xfrm flipV="1">
            <a:off x="6481763" y="806450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6" name="Line 233"/>
          <p:cNvSpPr>
            <a:spLocks noChangeShapeType="1"/>
          </p:cNvSpPr>
          <p:nvPr/>
        </p:nvSpPr>
        <p:spPr bwMode="auto">
          <a:xfrm flipV="1">
            <a:off x="6564313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7" name="Line 234"/>
          <p:cNvSpPr>
            <a:spLocks noChangeShapeType="1"/>
          </p:cNvSpPr>
          <p:nvPr/>
        </p:nvSpPr>
        <p:spPr bwMode="auto">
          <a:xfrm flipV="1">
            <a:off x="6646863" y="606425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48" name="Line 235"/>
          <p:cNvSpPr>
            <a:spLocks noChangeShapeType="1"/>
          </p:cNvSpPr>
          <p:nvPr/>
        </p:nvSpPr>
        <p:spPr bwMode="auto">
          <a:xfrm flipV="1">
            <a:off x="6696076" y="569913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9" name="Line 236"/>
          <p:cNvSpPr>
            <a:spLocks noChangeShapeType="1"/>
          </p:cNvSpPr>
          <p:nvPr/>
        </p:nvSpPr>
        <p:spPr bwMode="auto">
          <a:xfrm flipV="1">
            <a:off x="6746876" y="533400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0" name="Line 237"/>
          <p:cNvSpPr>
            <a:spLocks noChangeShapeType="1"/>
          </p:cNvSpPr>
          <p:nvPr/>
        </p:nvSpPr>
        <p:spPr bwMode="auto">
          <a:xfrm flipV="1">
            <a:off x="6780213" y="515938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1" name="Line 238"/>
          <p:cNvSpPr>
            <a:spLocks noChangeShapeType="1"/>
          </p:cNvSpPr>
          <p:nvPr/>
        </p:nvSpPr>
        <p:spPr bwMode="auto">
          <a:xfrm flipV="1">
            <a:off x="6813551" y="496888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2" name="Line 239"/>
          <p:cNvSpPr>
            <a:spLocks noChangeShapeType="1"/>
          </p:cNvSpPr>
          <p:nvPr/>
        </p:nvSpPr>
        <p:spPr bwMode="auto">
          <a:xfrm>
            <a:off x="6829426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3" name="Line 240"/>
          <p:cNvSpPr>
            <a:spLocks noChangeShapeType="1"/>
          </p:cNvSpPr>
          <p:nvPr/>
        </p:nvSpPr>
        <p:spPr bwMode="auto">
          <a:xfrm flipV="1">
            <a:off x="6845301" y="479425"/>
            <a:ext cx="17463" cy="17463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54" name="Rectangle 241"/>
          <p:cNvSpPr>
            <a:spLocks noChangeArrowheads="1"/>
          </p:cNvSpPr>
          <p:nvPr/>
        </p:nvSpPr>
        <p:spPr bwMode="auto">
          <a:xfrm>
            <a:off x="6862763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5" name="Line 242"/>
          <p:cNvSpPr>
            <a:spLocks noChangeShapeType="1"/>
          </p:cNvSpPr>
          <p:nvPr/>
        </p:nvSpPr>
        <p:spPr bwMode="auto">
          <a:xfrm>
            <a:off x="6862763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6" name="Rectangle 243"/>
          <p:cNvSpPr>
            <a:spLocks noChangeArrowheads="1"/>
          </p:cNvSpPr>
          <p:nvPr/>
        </p:nvSpPr>
        <p:spPr bwMode="auto">
          <a:xfrm>
            <a:off x="6878638" y="479425"/>
            <a:ext cx="1588" cy="1588"/>
          </a:xfrm>
          <a:prstGeom prst="rect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7" name="Line 244"/>
          <p:cNvSpPr>
            <a:spLocks noChangeShapeType="1"/>
          </p:cNvSpPr>
          <p:nvPr/>
        </p:nvSpPr>
        <p:spPr bwMode="auto">
          <a:xfrm>
            <a:off x="6878638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8" name="Rectangle 245"/>
          <p:cNvSpPr>
            <a:spLocks noChangeArrowheads="1"/>
          </p:cNvSpPr>
          <p:nvPr/>
        </p:nvSpPr>
        <p:spPr bwMode="auto">
          <a:xfrm>
            <a:off x="6896101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59" name="Rectangle 246"/>
          <p:cNvSpPr>
            <a:spLocks noChangeArrowheads="1"/>
          </p:cNvSpPr>
          <p:nvPr/>
        </p:nvSpPr>
        <p:spPr bwMode="auto">
          <a:xfrm>
            <a:off x="6896101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0" name="Line 247"/>
          <p:cNvSpPr>
            <a:spLocks noChangeShapeType="1"/>
          </p:cNvSpPr>
          <p:nvPr/>
        </p:nvSpPr>
        <p:spPr bwMode="auto">
          <a:xfrm>
            <a:off x="6896101" y="479425"/>
            <a:ext cx="15875" cy="0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1" name="Rectangle 248"/>
          <p:cNvSpPr>
            <a:spLocks noChangeArrowheads="1"/>
          </p:cNvSpPr>
          <p:nvPr/>
        </p:nvSpPr>
        <p:spPr bwMode="auto">
          <a:xfrm>
            <a:off x="6911976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2" name="Rectangle 249"/>
          <p:cNvSpPr>
            <a:spLocks noChangeArrowheads="1"/>
          </p:cNvSpPr>
          <p:nvPr/>
        </p:nvSpPr>
        <p:spPr bwMode="auto">
          <a:xfrm>
            <a:off x="6911976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3" name="Line 250"/>
          <p:cNvSpPr>
            <a:spLocks noChangeShapeType="1"/>
          </p:cNvSpPr>
          <p:nvPr/>
        </p:nvSpPr>
        <p:spPr bwMode="auto">
          <a:xfrm>
            <a:off x="6911976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4" name="Rectangle 251"/>
          <p:cNvSpPr>
            <a:spLocks noChangeArrowheads="1"/>
          </p:cNvSpPr>
          <p:nvPr/>
        </p:nvSpPr>
        <p:spPr bwMode="auto">
          <a:xfrm>
            <a:off x="6929438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5" name="Rectangle 252"/>
          <p:cNvSpPr>
            <a:spLocks noChangeArrowheads="1"/>
          </p:cNvSpPr>
          <p:nvPr/>
        </p:nvSpPr>
        <p:spPr bwMode="auto">
          <a:xfrm>
            <a:off x="692943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6" name="Line 253"/>
          <p:cNvSpPr>
            <a:spLocks noChangeShapeType="1"/>
          </p:cNvSpPr>
          <p:nvPr/>
        </p:nvSpPr>
        <p:spPr bwMode="auto">
          <a:xfrm>
            <a:off x="6929438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7" name="Line 254"/>
          <p:cNvSpPr>
            <a:spLocks noChangeShapeType="1"/>
          </p:cNvSpPr>
          <p:nvPr/>
        </p:nvSpPr>
        <p:spPr bwMode="auto">
          <a:xfrm>
            <a:off x="6945313" y="479425"/>
            <a:ext cx="15875" cy="0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8" name="Rectangle 255"/>
          <p:cNvSpPr>
            <a:spLocks noChangeArrowheads="1"/>
          </p:cNvSpPr>
          <p:nvPr/>
        </p:nvSpPr>
        <p:spPr bwMode="auto">
          <a:xfrm>
            <a:off x="696118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9" name="Line 256"/>
          <p:cNvSpPr>
            <a:spLocks noChangeShapeType="1"/>
          </p:cNvSpPr>
          <p:nvPr/>
        </p:nvSpPr>
        <p:spPr bwMode="auto">
          <a:xfrm>
            <a:off x="6961188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0" name="Line 257"/>
          <p:cNvSpPr>
            <a:spLocks noChangeShapeType="1"/>
          </p:cNvSpPr>
          <p:nvPr/>
        </p:nvSpPr>
        <p:spPr bwMode="auto">
          <a:xfrm>
            <a:off x="6978651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1" name="Line 258"/>
          <p:cNvSpPr>
            <a:spLocks noChangeShapeType="1"/>
          </p:cNvSpPr>
          <p:nvPr/>
        </p:nvSpPr>
        <p:spPr bwMode="auto">
          <a:xfrm>
            <a:off x="6994526" y="496888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2" name="Line 259"/>
          <p:cNvSpPr>
            <a:spLocks noChangeShapeType="1"/>
          </p:cNvSpPr>
          <p:nvPr/>
        </p:nvSpPr>
        <p:spPr bwMode="auto">
          <a:xfrm>
            <a:off x="7045326" y="533400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73" name="Line 260"/>
          <p:cNvSpPr>
            <a:spLocks noChangeShapeType="1"/>
          </p:cNvSpPr>
          <p:nvPr/>
        </p:nvSpPr>
        <p:spPr bwMode="auto">
          <a:xfrm>
            <a:off x="7077076" y="569913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4" name="Line 261"/>
          <p:cNvSpPr>
            <a:spLocks noChangeShapeType="1"/>
          </p:cNvSpPr>
          <p:nvPr/>
        </p:nvSpPr>
        <p:spPr bwMode="auto">
          <a:xfrm>
            <a:off x="7177088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5" name="Line 262"/>
          <p:cNvSpPr>
            <a:spLocks noChangeShapeType="1"/>
          </p:cNvSpPr>
          <p:nvPr/>
        </p:nvSpPr>
        <p:spPr bwMode="auto">
          <a:xfrm>
            <a:off x="7259638" y="806450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6" name="Line 263"/>
          <p:cNvSpPr>
            <a:spLocks noChangeShapeType="1"/>
          </p:cNvSpPr>
          <p:nvPr/>
        </p:nvSpPr>
        <p:spPr bwMode="auto">
          <a:xfrm>
            <a:off x="7426326" y="1171575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7" name="Line 264"/>
          <p:cNvSpPr>
            <a:spLocks noChangeShapeType="1"/>
          </p:cNvSpPr>
          <p:nvPr/>
        </p:nvSpPr>
        <p:spPr bwMode="auto">
          <a:xfrm>
            <a:off x="7591426" y="1573213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8" name="Line 265"/>
          <p:cNvSpPr>
            <a:spLocks noChangeShapeType="1"/>
          </p:cNvSpPr>
          <p:nvPr/>
        </p:nvSpPr>
        <p:spPr bwMode="auto">
          <a:xfrm>
            <a:off x="7773988" y="1992313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9" name="Line 266"/>
          <p:cNvSpPr>
            <a:spLocks noChangeShapeType="1"/>
          </p:cNvSpPr>
          <p:nvPr/>
        </p:nvSpPr>
        <p:spPr bwMode="auto">
          <a:xfrm>
            <a:off x="7939088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0" name="Line 267"/>
          <p:cNvSpPr>
            <a:spLocks noChangeShapeType="1"/>
          </p:cNvSpPr>
          <p:nvPr/>
        </p:nvSpPr>
        <p:spPr bwMode="auto">
          <a:xfrm>
            <a:off x="8104188" y="2665413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1" name="Line 268"/>
          <p:cNvSpPr>
            <a:spLocks noChangeShapeType="1"/>
          </p:cNvSpPr>
          <p:nvPr/>
        </p:nvSpPr>
        <p:spPr bwMode="auto">
          <a:xfrm>
            <a:off x="8204201" y="2794000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2" name="Line 269"/>
          <p:cNvSpPr>
            <a:spLocks noChangeShapeType="1"/>
          </p:cNvSpPr>
          <p:nvPr/>
        </p:nvSpPr>
        <p:spPr bwMode="auto">
          <a:xfrm>
            <a:off x="8286751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3" name="Line 270"/>
          <p:cNvSpPr>
            <a:spLocks noChangeShapeType="1"/>
          </p:cNvSpPr>
          <p:nvPr/>
        </p:nvSpPr>
        <p:spPr bwMode="auto">
          <a:xfrm>
            <a:off x="8369301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4" name="Line 271"/>
          <p:cNvSpPr>
            <a:spLocks noChangeShapeType="1"/>
          </p:cNvSpPr>
          <p:nvPr/>
        </p:nvSpPr>
        <p:spPr bwMode="auto">
          <a:xfrm>
            <a:off x="8451851" y="3048000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5" name="Line 272"/>
          <p:cNvSpPr>
            <a:spLocks noChangeShapeType="1"/>
          </p:cNvSpPr>
          <p:nvPr/>
        </p:nvSpPr>
        <p:spPr bwMode="auto">
          <a:xfrm>
            <a:off x="8535988" y="3103563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6" name="Line 273"/>
          <p:cNvSpPr>
            <a:spLocks noChangeShapeType="1"/>
          </p:cNvSpPr>
          <p:nvPr/>
        </p:nvSpPr>
        <p:spPr bwMode="auto">
          <a:xfrm>
            <a:off x="8634413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7" name="Line 274"/>
          <p:cNvSpPr>
            <a:spLocks noChangeShapeType="1"/>
          </p:cNvSpPr>
          <p:nvPr/>
        </p:nvSpPr>
        <p:spPr bwMode="auto">
          <a:xfrm>
            <a:off x="8716963" y="3194050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8" name="Line 275"/>
          <p:cNvSpPr>
            <a:spLocks noChangeShapeType="1"/>
          </p:cNvSpPr>
          <p:nvPr/>
        </p:nvSpPr>
        <p:spPr bwMode="auto">
          <a:xfrm>
            <a:off x="8801101" y="3213100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9" name="Line 276"/>
          <p:cNvSpPr>
            <a:spLocks noChangeShapeType="1"/>
          </p:cNvSpPr>
          <p:nvPr/>
        </p:nvSpPr>
        <p:spPr bwMode="auto">
          <a:xfrm>
            <a:off x="8883651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700" grpId="0" autoUpdateAnimBg="0"/>
      <p:bldP spid="157701" grpId="0" autoUpdateAnimBg="0"/>
      <p:bldP spid="1577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Text Box 4"/>
          <p:cNvSpPr txBox="1">
            <a:spLocks noChangeArrowheads="1"/>
          </p:cNvSpPr>
          <p:nvPr/>
        </p:nvSpPr>
        <p:spPr bwMode="auto">
          <a:xfrm>
            <a:off x="7634294" y="950913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pic>
        <p:nvPicPr>
          <p:cNvPr id="368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5" y="117475"/>
            <a:ext cx="3584578" cy="25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Freeform 8" descr="宽上对角线"/>
          <p:cNvSpPr/>
          <p:nvPr/>
        </p:nvSpPr>
        <p:spPr bwMode="auto">
          <a:xfrm>
            <a:off x="5778505" y="244475"/>
            <a:ext cx="1323976" cy="2098677"/>
          </a:xfrm>
          <a:custGeom>
            <a:avLst/>
            <a:gdLst>
              <a:gd name="T0" fmla="*/ 117 w 1152"/>
              <a:gd name="T1" fmla="*/ 0 h 1710"/>
              <a:gd name="T2" fmla="*/ 113 w 1152"/>
              <a:gd name="T3" fmla="*/ 2 h 1710"/>
              <a:gd name="T4" fmla="*/ 112 w 1152"/>
              <a:gd name="T5" fmla="*/ 5 h 1710"/>
              <a:gd name="T6" fmla="*/ 110 w 1152"/>
              <a:gd name="T7" fmla="*/ 6 h 1710"/>
              <a:gd name="T8" fmla="*/ 106 w 1152"/>
              <a:gd name="T9" fmla="*/ 12 h 1710"/>
              <a:gd name="T10" fmla="*/ 85 w 1152"/>
              <a:gd name="T11" fmla="*/ 84 h 1710"/>
              <a:gd name="T12" fmla="*/ 60 w 1152"/>
              <a:gd name="T13" fmla="*/ 187 h 1710"/>
              <a:gd name="T14" fmla="*/ 45 w 1152"/>
              <a:gd name="T15" fmla="*/ 227 h 1710"/>
              <a:gd name="T16" fmla="*/ 30 w 1152"/>
              <a:gd name="T17" fmla="*/ 259 h 1710"/>
              <a:gd name="T18" fmla="*/ 20 w 1152"/>
              <a:gd name="T19" fmla="*/ 274 h 1710"/>
              <a:gd name="T20" fmla="*/ 0 w 1152"/>
              <a:gd name="T21" fmla="*/ 282 h 1710"/>
              <a:gd name="T22" fmla="*/ 120 w 1152"/>
              <a:gd name="T23" fmla="*/ 282 h 1710"/>
              <a:gd name="T24" fmla="*/ 11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91" name="Group 9"/>
          <p:cNvGrpSpPr/>
          <p:nvPr/>
        </p:nvGrpSpPr>
        <p:grpSpPr bwMode="auto">
          <a:xfrm>
            <a:off x="7081844" y="284163"/>
            <a:ext cx="1397001" cy="2058989"/>
            <a:chOff x="4332" y="346"/>
            <a:chExt cx="1216" cy="1678"/>
          </a:xfrm>
        </p:grpSpPr>
        <p:sp>
          <p:nvSpPr>
            <p:cNvPr id="36894" name="Freeform 10" descr="宽上对角线"/>
            <p:cNvSpPr/>
            <p:nvPr/>
          </p:nvSpPr>
          <p:spPr bwMode="auto">
            <a:xfrm rot="10800000" flipV="1">
              <a:off x="4332" y="346"/>
              <a:ext cx="1179" cy="1678"/>
            </a:xfrm>
            <a:custGeom>
              <a:avLst/>
              <a:gdLst>
                <a:gd name="T0" fmla="*/ 1326 w 1152"/>
                <a:gd name="T1" fmla="*/ 0 h 1710"/>
                <a:gd name="T2" fmla="*/ 1277 w 1152"/>
                <a:gd name="T3" fmla="*/ 12 h 1710"/>
                <a:gd name="T4" fmla="*/ 1263 w 1152"/>
                <a:gd name="T5" fmla="*/ 26 h 1710"/>
                <a:gd name="T6" fmla="*/ 1242 w 1152"/>
                <a:gd name="T7" fmla="*/ 29 h 1710"/>
                <a:gd name="T8" fmla="*/ 1186 w 1152"/>
                <a:gd name="T9" fmla="*/ 65 h 1710"/>
                <a:gd name="T10" fmla="*/ 960 w 1152"/>
                <a:gd name="T11" fmla="*/ 446 h 1710"/>
                <a:gd name="T12" fmla="*/ 678 w 1152"/>
                <a:gd name="T13" fmla="*/ 994 h 1710"/>
                <a:gd name="T14" fmla="*/ 508 w 1152"/>
                <a:gd name="T15" fmla="*/ 1204 h 1710"/>
                <a:gd name="T16" fmla="*/ 339 w 1152"/>
                <a:gd name="T17" fmla="*/ 1372 h 1710"/>
                <a:gd name="T18" fmla="*/ 227 w 1152"/>
                <a:gd name="T19" fmla="*/ 1456 h 1710"/>
                <a:gd name="T20" fmla="*/ 0 w 1152"/>
                <a:gd name="T21" fmla="*/ 1498 h 1710"/>
                <a:gd name="T22" fmla="*/ 1355 w 1152"/>
                <a:gd name="T23" fmla="*/ 1498 h 1710"/>
                <a:gd name="T24" fmla="*/ 1326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Freeform 11"/>
            <p:cNvSpPr/>
            <p:nvPr/>
          </p:nvSpPr>
          <p:spPr bwMode="auto">
            <a:xfrm flipH="1">
              <a:off x="4876" y="1253"/>
              <a:ext cx="672" cy="768"/>
            </a:xfrm>
            <a:custGeom>
              <a:avLst/>
              <a:gdLst>
                <a:gd name="T0" fmla="*/ 672 w 672"/>
                <a:gd name="T1" fmla="*/ 0 h 768"/>
                <a:gd name="T2" fmla="*/ 624 w 672"/>
                <a:gd name="T3" fmla="*/ 144 h 768"/>
                <a:gd name="T4" fmla="*/ 480 w 672"/>
                <a:gd name="T5" fmla="*/ 432 h 768"/>
                <a:gd name="T6" fmla="*/ 336 w 672"/>
                <a:gd name="T7" fmla="*/ 624 h 768"/>
                <a:gd name="T8" fmla="*/ 192 w 672"/>
                <a:gd name="T9" fmla="*/ 720 h 768"/>
                <a:gd name="T10" fmla="*/ 96 w 672"/>
                <a:gd name="T11" fmla="*/ 768 h 768"/>
                <a:gd name="T12" fmla="*/ 48 w 672"/>
                <a:gd name="T13" fmla="*/ 768 h 768"/>
                <a:gd name="T14" fmla="*/ 0 w 672"/>
                <a:gd name="T15" fmla="*/ 768 h 768"/>
                <a:gd name="T16" fmla="*/ 672 w 672"/>
                <a:gd name="T17" fmla="*/ 768 h 768"/>
                <a:gd name="T18" fmla="*/ 672 w 672"/>
                <a:gd name="T19" fmla="*/ 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2"/>
                <a:gd name="T31" fmla="*/ 0 h 768"/>
                <a:gd name="T32" fmla="*/ 672 w 672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2" h="768">
                  <a:moveTo>
                    <a:pt x="672" y="0"/>
                  </a:moveTo>
                  <a:lnTo>
                    <a:pt x="624" y="144"/>
                  </a:lnTo>
                  <a:lnTo>
                    <a:pt x="480" y="432"/>
                  </a:lnTo>
                  <a:lnTo>
                    <a:pt x="336" y="624"/>
                  </a:lnTo>
                  <a:lnTo>
                    <a:pt x="192" y="720"/>
                  </a:lnTo>
                  <a:lnTo>
                    <a:pt x="96" y="768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672" y="76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92" name="Freeform 2"/>
          <p:cNvSpPr/>
          <p:nvPr/>
        </p:nvSpPr>
        <p:spPr bwMode="auto">
          <a:xfrm>
            <a:off x="5726118" y="1427164"/>
            <a:ext cx="771526" cy="942976"/>
          </a:xfrm>
          <a:custGeom>
            <a:avLst/>
            <a:gdLst>
              <a:gd name="T0" fmla="*/ 69 w 672"/>
              <a:gd name="T1" fmla="*/ 0 h 768"/>
              <a:gd name="T2" fmla="*/ 65 w 672"/>
              <a:gd name="T3" fmla="*/ 24 h 768"/>
              <a:gd name="T4" fmla="*/ 50 w 672"/>
              <a:gd name="T5" fmla="*/ 72 h 768"/>
              <a:gd name="T6" fmla="*/ 35 w 672"/>
              <a:gd name="T7" fmla="*/ 104 h 768"/>
              <a:gd name="T8" fmla="*/ 20 w 672"/>
              <a:gd name="T9" fmla="*/ 120 h 768"/>
              <a:gd name="T10" fmla="*/ 10 w 672"/>
              <a:gd name="T11" fmla="*/ 128 h 768"/>
              <a:gd name="T12" fmla="*/ 5 w 672"/>
              <a:gd name="T13" fmla="*/ 128 h 768"/>
              <a:gd name="T14" fmla="*/ 0 w 672"/>
              <a:gd name="T15" fmla="*/ 128 h 768"/>
              <a:gd name="T16" fmla="*/ 69 w 672"/>
              <a:gd name="T17" fmla="*/ 128 h 768"/>
              <a:gd name="T18" fmla="*/ 69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Text Box 12"/>
          <p:cNvSpPr txBox="1">
            <a:spLocks noChangeArrowheads="1"/>
          </p:cNvSpPr>
          <p:nvPr/>
        </p:nvSpPr>
        <p:spPr bwMode="auto">
          <a:xfrm>
            <a:off x="6011868" y="950913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-a</a:t>
            </a:r>
          </a:p>
        </p:txBody>
      </p:sp>
      <p:graphicFrame>
        <p:nvGraphicFramePr>
          <p:cNvPr id="171147" name="Object 139"/>
          <p:cNvGraphicFramePr>
            <a:graphicFrameLocks noChangeAspect="1"/>
          </p:cNvGraphicFramePr>
          <p:nvPr/>
        </p:nvGraphicFramePr>
        <p:xfrm>
          <a:off x="680464" y="801567"/>
          <a:ext cx="4685861" cy="71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" name="Equation" r:id="rId4" imgW="34442400" imgH="4876800" progId="Equation.DSMT4">
                  <p:embed/>
                </p:oleObj>
              </mc:Choice>
              <mc:Fallback>
                <p:oleObj name="Equation" r:id="rId4" imgW="34442400" imgH="48768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64" y="801567"/>
                        <a:ext cx="4685861" cy="71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6"/>
          <p:cNvGrpSpPr/>
          <p:nvPr/>
        </p:nvGrpSpPr>
        <p:grpSpPr bwMode="auto">
          <a:xfrm>
            <a:off x="-252413" y="2925763"/>
            <a:ext cx="3600451" cy="2735262"/>
            <a:chOff x="2789" y="210"/>
            <a:chExt cx="3120" cy="2112"/>
          </a:xfrm>
        </p:grpSpPr>
        <p:sp>
          <p:nvSpPr>
            <p:cNvPr id="36882" name="Text Box 140"/>
            <p:cNvSpPr txBox="1">
              <a:spLocks noChangeArrowheads="1"/>
            </p:cNvSpPr>
            <p:nvPr/>
          </p:nvSpPr>
          <p:spPr bwMode="auto">
            <a:xfrm>
              <a:off x="4813" y="890"/>
              <a:ext cx="33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pic>
          <p:nvPicPr>
            <p:cNvPr id="36883" name="Picture 1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10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4" name="Freeform 142" descr="宽上对角线"/>
            <p:cNvSpPr/>
            <p:nvPr/>
          </p:nvSpPr>
          <p:spPr bwMode="auto">
            <a:xfrm>
              <a:off x="3198" y="314"/>
              <a:ext cx="1152" cy="1710"/>
            </a:xfrm>
            <a:custGeom>
              <a:avLst/>
              <a:gdLst>
                <a:gd name="T0" fmla="*/ 1128 w 1152"/>
                <a:gd name="T1" fmla="*/ 0 h 1710"/>
                <a:gd name="T2" fmla="*/ 1086 w 1152"/>
                <a:gd name="T3" fmla="*/ 12 h 1710"/>
                <a:gd name="T4" fmla="*/ 1074 w 1152"/>
                <a:gd name="T5" fmla="*/ 30 h 1710"/>
                <a:gd name="T6" fmla="*/ 1056 w 1152"/>
                <a:gd name="T7" fmla="*/ 36 h 1710"/>
                <a:gd name="T8" fmla="*/ 1008 w 1152"/>
                <a:gd name="T9" fmla="*/ 72 h 1710"/>
                <a:gd name="T10" fmla="*/ 816 w 1152"/>
                <a:gd name="T11" fmla="*/ 510 h 1710"/>
                <a:gd name="T12" fmla="*/ 576 w 1152"/>
                <a:gd name="T13" fmla="*/ 1134 h 1710"/>
                <a:gd name="T14" fmla="*/ 432 w 1152"/>
                <a:gd name="T15" fmla="*/ 1374 h 1710"/>
                <a:gd name="T16" fmla="*/ 288 w 1152"/>
                <a:gd name="T17" fmla="*/ 1566 h 1710"/>
                <a:gd name="T18" fmla="*/ 192 w 1152"/>
                <a:gd name="T19" fmla="*/ 1662 h 1710"/>
                <a:gd name="T20" fmla="*/ 0 w 1152"/>
                <a:gd name="T21" fmla="*/ 1710 h 1710"/>
                <a:gd name="T22" fmla="*/ 1152 w 1152"/>
                <a:gd name="T23" fmla="*/ 1710 h 1710"/>
                <a:gd name="T24" fmla="*/ 1128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85" name="Group 143"/>
            <p:cNvGrpSpPr/>
            <p:nvPr/>
          </p:nvGrpSpPr>
          <p:grpSpPr bwMode="auto">
            <a:xfrm>
              <a:off x="4332" y="346"/>
              <a:ext cx="1216" cy="1678"/>
              <a:chOff x="4332" y="346"/>
              <a:chExt cx="1216" cy="1678"/>
            </a:xfrm>
          </p:grpSpPr>
          <p:sp>
            <p:nvSpPr>
              <p:cNvPr id="36886" name="Freeform 144" descr="宽上对角线"/>
              <p:cNvSpPr/>
              <p:nvPr/>
            </p:nvSpPr>
            <p:spPr bwMode="auto">
              <a:xfrm rot="10800000" flipV="1">
                <a:off x="4332" y="346"/>
                <a:ext cx="1179" cy="1678"/>
              </a:xfrm>
              <a:custGeom>
                <a:avLst/>
                <a:gdLst>
                  <a:gd name="T0" fmla="*/ 1326 w 1152"/>
                  <a:gd name="T1" fmla="*/ 0 h 1710"/>
                  <a:gd name="T2" fmla="*/ 1277 w 1152"/>
                  <a:gd name="T3" fmla="*/ 12 h 1710"/>
                  <a:gd name="T4" fmla="*/ 1263 w 1152"/>
                  <a:gd name="T5" fmla="*/ 26 h 1710"/>
                  <a:gd name="T6" fmla="*/ 1242 w 1152"/>
                  <a:gd name="T7" fmla="*/ 29 h 1710"/>
                  <a:gd name="T8" fmla="*/ 1186 w 1152"/>
                  <a:gd name="T9" fmla="*/ 65 h 1710"/>
                  <a:gd name="T10" fmla="*/ 960 w 1152"/>
                  <a:gd name="T11" fmla="*/ 446 h 1710"/>
                  <a:gd name="T12" fmla="*/ 678 w 1152"/>
                  <a:gd name="T13" fmla="*/ 994 h 1710"/>
                  <a:gd name="T14" fmla="*/ 508 w 1152"/>
                  <a:gd name="T15" fmla="*/ 1204 h 1710"/>
                  <a:gd name="T16" fmla="*/ 339 w 1152"/>
                  <a:gd name="T17" fmla="*/ 1372 h 1710"/>
                  <a:gd name="T18" fmla="*/ 227 w 1152"/>
                  <a:gd name="T19" fmla="*/ 1456 h 1710"/>
                  <a:gd name="T20" fmla="*/ 0 w 1152"/>
                  <a:gd name="T21" fmla="*/ 1498 h 1710"/>
                  <a:gd name="T22" fmla="*/ 1355 w 1152"/>
                  <a:gd name="T23" fmla="*/ 1498 h 1710"/>
                  <a:gd name="T24" fmla="*/ 1326 w 1152"/>
                  <a:gd name="T25" fmla="*/ 0 h 17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52"/>
                  <a:gd name="T40" fmla="*/ 0 h 1710"/>
                  <a:gd name="T41" fmla="*/ 1152 w 1152"/>
                  <a:gd name="T42" fmla="*/ 1710 h 17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52" h="1710">
                    <a:moveTo>
                      <a:pt x="1128" y="0"/>
                    </a:moveTo>
                    <a:cubicBezTo>
                      <a:pt x="1114" y="5"/>
                      <a:pt x="1098" y="4"/>
                      <a:pt x="1086" y="12"/>
                    </a:cubicBezTo>
                    <a:cubicBezTo>
                      <a:pt x="1080" y="16"/>
                      <a:pt x="1080" y="25"/>
                      <a:pt x="1074" y="30"/>
                    </a:cubicBezTo>
                    <a:cubicBezTo>
                      <a:pt x="1069" y="34"/>
                      <a:pt x="1062" y="33"/>
                      <a:pt x="1056" y="36"/>
                    </a:cubicBezTo>
                    <a:cubicBezTo>
                      <a:pt x="1025" y="53"/>
                      <a:pt x="1026" y="54"/>
                      <a:pt x="1008" y="72"/>
                    </a:cubicBezTo>
                    <a:lnTo>
                      <a:pt x="816" y="510"/>
                    </a:lnTo>
                    <a:lnTo>
                      <a:pt x="576" y="1134"/>
                    </a:lnTo>
                    <a:lnTo>
                      <a:pt x="432" y="1374"/>
                    </a:lnTo>
                    <a:lnTo>
                      <a:pt x="288" y="1566"/>
                    </a:lnTo>
                    <a:lnTo>
                      <a:pt x="192" y="1662"/>
                    </a:lnTo>
                    <a:lnTo>
                      <a:pt x="0" y="1710"/>
                    </a:lnTo>
                    <a:lnTo>
                      <a:pt x="1152" y="1710"/>
                    </a:lnTo>
                    <a:lnTo>
                      <a:pt x="1128" y="0"/>
                    </a:lnTo>
                    <a:close/>
                  </a:path>
                </a:pathLst>
              </a:custGeom>
              <a:pattFill prst="wdUpDiag">
                <a:fgClr>
                  <a:srgbClr val="33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7" name="Freeform 145"/>
              <p:cNvSpPr/>
              <p:nvPr/>
            </p:nvSpPr>
            <p:spPr bwMode="auto">
              <a:xfrm flipH="1">
                <a:off x="4876" y="1253"/>
                <a:ext cx="672" cy="768"/>
              </a:xfrm>
              <a:custGeom>
                <a:avLst/>
                <a:gdLst>
                  <a:gd name="T0" fmla="*/ 672 w 672"/>
                  <a:gd name="T1" fmla="*/ 0 h 768"/>
                  <a:gd name="T2" fmla="*/ 624 w 672"/>
                  <a:gd name="T3" fmla="*/ 144 h 768"/>
                  <a:gd name="T4" fmla="*/ 480 w 672"/>
                  <a:gd name="T5" fmla="*/ 432 h 768"/>
                  <a:gd name="T6" fmla="*/ 336 w 672"/>
                  <a:gd name="T7" fmla="*/ 624 h 768"/>
                  <a:gd name="T8" fmla="*/ 192 w 672"/>
                  <a:gd name="T9" fmla="*/ 720 h 768"/>
                  <a:gd name="T10" fmla="*/ 96 w 672"/>
                  <a:gd name="T11" fmla="*/ 768 h 768"/>
                  <a:gd name="T12" fmla="*/ 48 w 672"/>
                  <a:gd name="T13" fmla="*/ 768 h 768"/>
                  <a:gd name="T14" fmla="*/ 0 w 672"/>
                  <a:gd name="T15" fmla="*/ 768 h 768"/>
                  <a:gd name="T16" fmla="*/ 672 w 672"/>
                  <a:gd name="T17" fmla="*/ 768 h 768"/>
                  <a:gd name="T18" fmla="*/ 672 w 672"/>
                  <a:gd name="T19" fmla="*/ 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2"/>
                  <a:gd name="T31" fmla="*/ 0 h 768"/>
                  <a:gd name="T32" fmla="*/ 672 w 67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2" h="768">
                    <a:moveTo>
                      <a:pt x="672" y="0"/>
                    </a:moveTo>
                    <a:lnTo>
                      <a:pt x="624" y="144"/>
                    </a:lnTo>
                    <a:lnTo>
                      <a:pt x="480" y="432"/>
                    </a:lnTo>
                    <a:lnTo>
                      <a:pt x="336" y="624"/>
                    </a:lnTo>
                    <a:lnTo>
                      <a:pt x="192" y="720"/>
                    </a:lnTo>
                    <a:lnTo>
                      <a:pt x="96" y="768"/>
                    </a:lnTo>
                    <a:lnTo>
                      <a:pt x="48" y="768"/>
                    </a:lnTo>
                    <a:lnTo>
                      <a:pt x="0" y="768"/>
                    </a:lnTo>
                    <a:lnTo>
                      <a:pt x="672" y="76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3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47"/>
          <p:cNvGrpSpPr/>
          <p:nvPr/>
        </p:nvGrpSpPr>
        <p:grpSpPr bwMode="auto">
          <a:xfrm>
            <a:off x="2843213" y="2925763"/>
            <a:ext cx="3600450" cy="2735262"/>
            <a:chOff x="2789" y="210"/>
            <a:chExt cx="3120" cy="2112"/>
          </a:xfrm>
        </p:grpSpPr>
        <p:sp>
          <p:nvSpPr>
            <p:cNvPr id="36876" name="Text Box 148"/>
            <p:cNvSpPr txBox="1">
              <a:spLocks noChangeArrowheads="1"/>
            </p:cNvSpPr>
            <p:nvPr/>
          </p:nvSpPr>
          <p:spPr bwMode="auto">
            <a:xfrm>
              <a:off x="4813" y="890"/>
              <a:ext cx="33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pic>
          <p:nvPicPr>
            <p:cNvPr id="36877" name="Picture 14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10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8" name="Freeform 150" descr="宽上对角线"/>
            <p:cNvSpPr/>
            <p:nvPr/>
          </p:nvSpPr>
          <p:spPr bwMode="auto">
            <a:xfrm>
              <a:off x="3198" y="314"/>
              <a:ext cx="1152" cy="1710"/>
            </a:xfrm>
            <a:custGeom>
              <a:avLst/>
              <a:gdLst>
                <a:gd name="T0" fmla="*/ 1128 w 1152"/>
                <a:gd name="T1" fmla="*/ 0 h 1710"/>
                <a:gd name="T2" fmla="*/ 1086 w 1152"/>
                <a:gd name="T3" fmla="*/ 12 h 1710"/>
                <a:gd name="T4" fmla="*/ 1074 w 1152"/>
                <a:gd name="T5" fmla="*/ 30 h 1710"/>
                <a:gd name="T6" fmla="*/ 1056 w 1152"/>
                <a:gd name="T7" fmla="*/ 36 h 1710"/>
                <a:gd name="T8" fmla="*/ 1008 w 1152"/>
                <a:gd name="T9" fmla="*/ 72 h 1710"/>
                <a:gd name="T10" fmla="*/ 816 w 1152"/>
                <a:gd name="T11" fmla="*/ 510 h 1710"/>
                <a:gd name="T12" fmla="*/ 576 w 1152"/>
                <a:gd name="T13" fmla="*/ 1134 h 1710"/>
                <a:gd name="T14" fmla="*/ 432 w 1152"/>
                <a:gd name="T15" fmla="*/ 1374 h 1710"/>
                <a:gd name="T16" fmla="*/ 288 w 1152"/>
                <a:gd name="T17" fmla="*/ 1566 h 1710"/>
                <a:gd name="T18" fmla="*/ 192 w 1152"/>
                <a:gd name="T19" fmla="*/ 1662 h 1710"/>
                <a:gd name="T20" fmla="*/ 0 w 1152"/>
                <a:gd name="T21" fmla="*/ 1710 h 1710"/>
                <a:gd name="T22" fmla="*/ 1152 w 1152"/>
                <a:gd name="T23" fmla="*/ 1710 h 1710"/>
                <a:gd name="T24" fmla="*/ 1128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79" name="Group 151"/>
            <p:cNvGrpSpPr/>
            <p:nvPr/>
          </p:nvGrpSpPr>
          <p:grpSpPr bwMode="auto">
            <a:xfrm>
              <a:off x="4332" y="346"/>
              <a:ext cx="1216" cy="1678"/>
              <a:chOff x="4332" y="346"/>
              <a:chExt cx="1216" cy="1678"/>
            </a:xfrm>
          </p:grpSpPr>
          <p:sp>
            <p:nvSpPr>
              <p:cNvPr id="36880" name="Freeform 152" descr="宽上对角线"/>
              <p:cNvSpPr/>
              <p:nvPr/>
            </p:nvSpPr>
            <p:spPr bwMode="auto">
              <a:xfrm rot="10800000" flipV="1">
                <a:off x="4332" y="346"/>
                <a:ext cx="1179" cy="1678"/>
              </a:xfrm>
              <a:custGeom>
                <a:avLst/>
                <a:gdLst>
                  <a:gd name="T0" fmla="*/ 1326 w 1152"/>
                  <a:gd name="T1" fmla="*/ 0 h 1710"/>
                  <a:gd name="T2" fmla="*/ 1277 w 1152"/>
                  <a:gd name="T3" fmla="*/ 12 h 1710"/>
                  <a:gd name="T4" fmla="*/ 1263 w 1152"/>
                  <a:gd name="T5" fmla="*/ 26 h 1710"/>
                  <a:gd name="T6" fmla="*/ 1242 w 1152"/>
                  <a:gd name="T7" fmla="*/ 29 h 1710"/>
                  <a:gd name="T8" fmla="*/ 1186 w 1152"/>
                  <a:gd name="T9" fmla="*/ 65 h 1710"/>
                  <a:gd name="T10" fmla="*/ 960 w 1152"/>
                  <a:gd name="T11" fmla="*/ 446 h 1710"/>
                  <a:gd name="T12" fmla="*/ 678 w 1152"/>
                  <a:gd name="T13" fmla="*/ 994 h 1710"/>
                  <a:gd name="T14" fmla="*/ 508 w 1152"/>
                  <a:gd name="T15" fmla="*/ 1204 h 1710"/>
                  <a:gd name="T16" fmla="*/ 339 w 1152"/>
                  <a:gd name="T17" fmla="*/ 1372 h 1710"/>
                  <a:gd name="T18" fmla="*/ 227 w 1152"/>
                  <a:gd name="T19" fmla="*/ 1456 h 1710"/>
                  <a:gd name="T20" fmla="*/ 0 w 1152"/>
                  <a:gd name="T21" fmla="*/ 1498 h 1710"/>
                  <a:gd name="T22" fmla="*/ 1355 w 1152"/>
                  <a:gd name="T23" fmla="*/ 1498 h 1710"/>
                  <a:gd name="T24" fmla="*/ 1326 w 1152"/>
                  <a:gd name="T25" fmla="*/ 0 h 17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52"/>
                  <a:gd name="T40" fmla="*/ 0 h 1710"/>
                  <a:gd name="T41" fmla="*/ 1152 w 1152"/>
                  <a:gd name="T42" fmla="*/ 1710 h 17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52" h="1710">
                    <a:moveTo>
                      <a:pt x="1128" y="0"/>
                    </a:moveTo>
                    <a:cubicBezTo>
                      <a:pt x="1114" y="5"/>
                      <a:pt x="1098" y="4"/>
                      <a:pt x="1086" y="12"/>
                    </a:cubicBezTo>
                    <a:cubicBezTo>
                      <a:pt x="1080" y="16"/>
                      <a:pt x="1080" y="25"/>
                      <a:pt x="1074" y="30"/>
                    </a:cubicBezTo>
                    <a:cubicBezTo>
                      <a:pt x="1069" y="34"/>
                      <a:pt x="1062" y="33"/>
                      <a:pt x="1056" y="36"/>
                    </a:cubicBezTo>
                    <a:cubicBezTo>
                      <a:pt x="1025" y="53"/>
                      <a:pt x="1026" y="54"/>
                      <a:pt x="1008" y="72"/>
                    </a:cubicBezTo>
                    <a:lnTo>
                      <a:pt x="816" y="510"/>
                    </a:lnTo>
                    <a:lnTo>
                      <a:pt x="576" y="1134"/>
                    </a:lnTo>
                    <a:lnTo>
                      <a:pt x="432" y="1374"/>
                    </a:lnTo>
                    <a:lnTo>
                      <a:pt x="288" y="1566"/>
                    </a:lnTo>
                    <a:lnTo>
                      <a:pt x="192" y="1662"/>
                    </a:lnTo>
                    <a:lnTo>
                      <a:pt x="0" y="1710"/>
                    </a:lnTo>
                    <a:lnTo>
                      <a:pt x="1152" y="1710"/>
                    </a:lnTo>
                    <a:lnTo>
                      <a:pt x="1128" y="0"/>
                    </a:lnTo>
                    <a:close/>
                  </a:path>
                </a:pathLst>
              </a:custGeom>
              <a:pattFill prst="wdUpDiag">
                <a:fgClr>
                  <a:srgbClr val="33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1" name="Freeform 153"/>
              <p:cNvSpPr/>
              <p:nvPr/>
            </p:nvSpPr>
            <p:spPr bwMode="auto">
              <a:xfrm flipH="1">
                <a:off x="4876" y="1253"/>
                <a:ext cx="672" cy="768"/>
              </a:xfrm>
              <a:custGeom>
                <a:avLst/>
                <a:gdLst>
                  <a:gd name="T0" fmla="*/ 672 w 672"/>
                  <a:gd name="T1" fmla="*/ 0 h 768"/>
                  <a:gd name="T2" fmla="*/ 624 w 672"/>
                  <a:gd name="T3" fmla="*/ 144 h 768"/>
                  <a:gd name="T4" fmla="*/ 480 w 672"/>
                  <a:gd name="T5" fmla="*/ 432 h 768"/>
                  <a:gd name="T6" fmla="*/ 336 w 672"/>
                  <a:gd name="T7" fmla="*/ 624 h 768"/>
                  <a:gd name="T8" fmla="*/ 192 w 672"/>
                  <a:gd name="T9" fmla="*/ 720 h 768"/>
                  <a:gd name="T10" fmla="*/ 96 w 672"/>
                  <a:gd name="T11" fmla="*/ 768 h 768"/>
                  <a:gd name="T12" fmla="*/ 48 w 672"/>
                  <a:gd name="T13" fmla="*/ 768 h 768"/>
                  <a:gd name="T14" fmla="*/ 0 w 672"/>
                  <a:gd name="T15" fmla="*/ 768 h 768"/>
                  <a:gd name="T16" fmla="*/ 672 w 672"/>
                  <a:gd name="T17" fmla="*/ 768 h 768"/>
                  <a:gd name="T18" fmla="*/ 672 w 672"/>
                  <a:gd name="T19" fmla="*/ 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2"/>
                  <a:gd name="T31" fmla="*/ 0 h 768"/>
                  <a:gd name="T32" fmla="*/ 672 w 67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2" h="768">
                    <a:moveTo>
                      <a:pt x="672" y="0"/>
                    </a:moveTo>
                    <a:lnTo>
                      <a:pt x="624" y="144"/>
                    </a:lnTo>
                    <a:lnTo>
                      <a:pt x="480" y="432"/>
                    </a:lnTo>
                    <a:lnTo>
                      <a:pt x="336" y="624"/>
                    </a:lnTo>
                    <a:lnTo>
                      <a:pt x="192" y="720"/>
                    </a:lnTo>
                    <a:lnTo>
                      <a:pt x="96" y="768"/>
                    </a:lnTo>
                    <a:lnTo>
                      <a:pt x="48" y="768"/>
                    </a:lnTo>
                    <a:lnTo>
                      <a:pt x="0" y="768"/>
                    </a:lnTo>
                    <a:lnTo>
                      <a:pt x="672" y="76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3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1"/>
          <p:cNvGrpSpPr/>
          <p:nvPr/>
        </p:nvGrpSpPr>
        <p:grpSpPr bwMode="auto">
          <a:xfrm>
            <a:off x="5940425" y="2924175"/>
            <a:ext cx="3600450" cy="2735263"/>
            <a:chOff x="3492" y="0"/>
            <a:chExt cx="2268" cy="1723"/>
          </a:xfrm>
        </p:grpSpPr>
        <p:pic>
          <p:nvPicPr>
            <p:cNvPr id="36873" name="Picture 15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0"/>
              <a:ext cx="2268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Freeform 157" descr="宽上对角线"/>
            <p:cNvSpPr/>
            <p:nvPr/>
          </p:nvSpPr>
          <p:spPr bwMode="auto">
            <a:xfrm>
              <a:off x="3789" y="85"/>
              <a:ext cx="838" cy="1395"/>
            </a:xfrm>
            <a:custGeom>
              <a:avLst/>
              <a:gdLst>
                <a:gd name="T0" fmla="*/ 121 w 1152"/>
                <a:gd name="T1" fmla="*/ 0 h 1710"/>
                <a:gd name="T2" fmla="*/ 117 w 1152"/>
                <a:gd name="T3" fmla="*/ 3 h 1710"/>
                <a:gd name="T4" fmla="*/ 116 w 1152"/>
                <a:gd name="T5" fmla="*/ 7 h 1710"/>
                <a:gd name="T6" fmla="*/ 113 w 1152"/>
                <a:gd name="T7" fmla="*/ 9 h 1710"/>
                <a:gd name="T8" fmla="*/ 108 w 1152"/>
                <a:gd name="T9" fmla="*/ 17 h 1710"/>
                <a:gd name="T10" fmla="*/ 88 w 1152"/>
                <a:gd name="T11" fmla="*/ 122 h 1710"/>
                <a:gd name="T12" fmla="*/ 62 w 1152"/>
                <a:gd name="T13" fmla="*/ 272 h 1710"/>
                <a:gd name="T14" fmla="*/ 47 w 1152"/>
                <a:gd name="T15" fmla="*/ 330 h 1710"/>
                <a:gd name="T16" fmla="*/ 31 w 1152"/>
                <a:gd name="T17" fmla="*/ 377 h 1710"/>
                <a:gd name="T18" fmla="*/ 20 w 1152"/>
                <a:gd name="T19" fmla="*/ 399 h 1710"/>
                <a:gd name="T20" fmla="*/ 0 w 1152"/>
                <a:gd name="T21" fmla="*/ 411 h 1710"/>
                <a:gd name="T22" fmla="*/ 124 w 1152"/>
                <a:gd name="T23" fmla="*/ 411 h 1710"/>
                <a:gd name="T24" fmla="*/ 121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5" name="Freeform 159" descr="宽上对角线"/>
            <p:cNvSpPr/>
            <p:nvPr/>
          </p:nvSpPr>
          <p:spPr bwMode="auto">
            <a:xfrm rot="10800000" flipV="1">
              <a:off x="4614" y="111"/>
              <a:ext cx="857" cy="1369"/>
            </a:xfrm>
            <a:custGeom>
              <a:avLst/>
              <a:gdLst>
                <a:gd name="T0" fmla="*/ 142 w 1152"/>
                <a:gd name="T1" fmla="*/ 0 h 1710"/>
                <a:gd name="T2" fmla="*/ 137 w 1152"/>
                <a:gd name="T3" fmla="*/ 2 h 1710"/>
                <a:gd name="T4" fmla="*/ 135 w 1152"/>
                <a:gd name="T5" fmla="*/ 6 h 1710"/>
                <a:gd name="T6" fmla="*/ 133 w 1152"/>
                <a:gd name="T7" fmla="*/ 7 h 1710"/>
                <a:gd name="T8" fmla="*/ 127 w 1152"/>
                <a:gd name="T9" fmla="*/ 15 h 1710"/>
                <a:gd name="T10" fmla="*/ 103 w 1152"/>
                <a:gd name="T11" fmla="*/ 107 h 1710"/>
                <a:gd name="T12" fmla="*/ 72 w 1152"/>
                <a:gd name="T13" fmla="*/ 239 h 1710"/>
                <a:gd name="T14" fmla="*/ 54 w 1152"/>
                <a:gd name="T15" fmla="*/ 290 h 1710"/>
                <a:gd name="T16" fmla="*/ 36 w 1152"/>
                <a:gd name="T17" fmla="*/ 331 h 1710"/>
                <a:gd name="T18" fmla="*/ 25 w 1152"/>
                <a:gd name="T19" fmla="*/ 351 h 1710"/>
                <a:gd name="T20" fmla="*/ 0 w 1152"/>
                <a:gd name="T21" fmla="*/ 360 h 1710"/>
                <a:gd name="T22" fmla="*/ 146 w 1152"/>
                <a:gd name="T23" fmla="*/ 360 h 1710"/>
                <a:gd name="T24" fmla="*/ 142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170" name="Text Box 162"/>
          <p:cNvSpPr txBox="1">
            <a:spLocks noChangeArrowheads="1"/>
          </p:cNvSpPr>
          <p:nvPr/>
        </p:nvSpPr>
        <p:spPr bwMode="auto">
          <a:xfrm>
            <a:off x="2628900" y="3429000"/>
            <a:ext cx="647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/>
              <a:t>+</a:t>
            </a:r>
          </a:p>
        </p:txBody>
      </p:sp>
      <p:sp>
        <p:nvSpPr>
          <p:cNvPr id="171178" name="Text Box 170"/>
          <p:cNvSpPr txBox="1">
            <a:spLocks noChangeArrowheads="1"/>
          </p:cNvSpPr>
          <p:nvPr/>
        </p:nvSpPr>
        <p:spPr bwMode="auto">
          <a:xfrm>
            <a:off x="5868988" y="3429000"/>
            <a:ext cx="9350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70" grpId="0"/>
      <p:bldP spid="1711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正态分布的性质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087511" y="1214661"/>
          <a:ext cx="269240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6" name="Equation" r:id="rId3" imgW="21336000" imgH="5486400" progId="Equation.DSMT4">
                  <p:embed/>
                </p:oleObj>
              </mc:Choice>
              <mc:Fallback>
                <p:oleObj name="Equation" r:id="rId3" imgW="21336000" imgH="5486400" progId="Equation.DSMT4">
                  <p:embed/>
                  <p:pic>
                    <p:nvPicPr>
                      <p:cNvPr id="0" name="图片 51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11" y="1214661"/>
                        <a:ext cx="2692401" cy="692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392883" y="1052736"/>
          <a:ext cx="1982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7" name="Equation" r:id="rId5" imgW="16764000" imgH="9448800" progId="Equation.DSMT4">
                  <p:embed/>
                </p:oleObj>
              </mc:Choice>
              <mc:Fallback>
                <p:oleObj name="Equation" r:id="rId5" imgW="16764000" imgH="9448800" progId="Equation.DSMT4">
                  <p:embed/>
                  <p:pic>
                    <p:nvPicPr>
                      <p:cNvPr id="0" name="图片 51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883" y="1052736"/>
                        <a:ext cx="1982788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7517" y="1255936"/>
            <a:ext cx="11271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367734" y="1332136"/>
            <a:ext cx="16605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        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7504" y="1243236"/>
            <a:ext cx="11176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if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201291" y="2422229"/>
          <a:ext cx="2232026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8" name="Equation" r:id="rId7" imgW="17678400" imgH="4876800" progId="Equation.DSMT4">
                  <p:embed/>
                </p:oleObj>
              </mc:Choice>
              <mc:Fallback>
                <p:oleObj name="Equation" r:id="rId7" imgW="17678400" imgH="4876800" progId="Equation.DSMT4">
                  <p:embed/>
                  <p:pic>
                    <p:nvPicPr>
                      <p:cNvPr id="0" name="图片 51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91" y="2422229"/>
                        <a:ext cx="2232026" cy="615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4278583" y="2492079"/>
          <a:ext cx="2162176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9" name="Equation" r:id="rId9" imgW="18288000" imgH="4876800" progId="Equation.DSMT4">
                  <p:embed/>
                </p:oleObj>
              </mc:Choice>
              <mc:Fallback>
                <p:oleObj name="Equation" r:id="rId9" imgW="18288000" imgH="4876800" progId="Equation.DSMT4">
                  <p:embed/>
                  <p:pic>
                    <p:nvPicPr>
                      <p:cNvPr id="0" name="图片 51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583" y="2492079"/>
                        <a:ext cx="2162176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72742" y="2425404"/>
            <a:ext cx="11271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67733" y="2458742"/>
            <a:ext cx="1660526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10691" y="2412704"/>
            <a:ext cx="10144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171078" y="3475608"/>
          <a:ext cx="7889876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" name="Equation" r:id="rId11" imgW="62484000" imgH="5791200" progId="Equation.DSMT4">
                  <p:embed/>
                </p:oleObj>
              </mc:Choice>
              <mc:Fallback>
                <p:oleObj name="Equation" r:id="rId11" imgW="62484000" imgH="5791200" progId="Equation.DSMT4">
                  <p:embed/>
                  <p:pic>
                    <p:nvPicPr>
                      <p:cNvPr id="0" name="图片 51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78" y="3475608"/>
                        <a:ext cx="7889876" cy="731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519586" y="4353837"/>
          <a:ext cx="428783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" name="Equation" r:id="rId13" imgW="36271200" imgH="10363200" progId="Equation.DSMT4">
                  <p:embed/>
                </p:oleObj>
              </mc:Choice>
              <mc:Fallback>
                <p:oleObj name="Equation" r:id="rId13" imgW="36271200" imgH="10363200" progId="Equation.DSMT4">
                  <p:embed/>
                  <p:pic>
                    <p:nvPicPr>
                      <p:cNvPr id="0" name="图片 51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586" y="4353837"/>
                        <a:ext cx="4287837" cy="1223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07540" y="4391668"/>
            <a:ext cx="11271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9741" y="3532960"/>
            <a:ext cx="10144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539750" y="864245"/>
            <a:ext cx="8077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标准正态分布的重要性在于，任何一个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panose="02010600030101010101" pitchFamily="2" charset="-122"/>
              </a:rPr>
              <a:t>一般的正态分布都可以通过线性变换转化为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panose="02010600030101010101" pitchFamily="2" charset="-122"/>
              </a:rPr>
              <a:t>标准正态分布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55650" y="4221088"/>
            <a:ext cx="777716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根据定理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只要将标准正态分布的分布函数制成表，就可以解决一般正态分布的概率计算问题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16013" y="2780928"/>
            <a:ext cx="7315200" cy="1143000"/>
            <a:chOff x="672" y="1967"/>
            <a:chExt cx="4608" cy="720"/>
          </a:xfrm>
          <a:noFill/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672" y="1967"/>
              <a:ext cx="4560" cy="7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015" y="2085"/>
            <a:ext cx="169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7" name="Equation" r:id="rId3" imgW="21336000" imgH="5486400" progId="Equation.DSMT4">
                    <p:embed/>
                  </p:oleObj>
                </mc:Choice>
                <mc:Fallback>
                  <p:oleObj name="Equation" r:id="rId3" imgW="21336000" imgH="5486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2085"/>
                          <a:ext cx="1696" cy="4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3054" y="1983"/>
            <a:ext cx="124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8" name="Equation" r:id="rId5" imgW="16764000" imgH="9448800" progId="Equation.DSMT4">
                    <p:embed/>
                  </p:oleObj>
                </mc:Choice>
                <mc:Fallback>
                  <p:oleObj name="Equation" r:id="rId5" imgW="16764000" imgH="9448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1983"/>
                          <a:ext cx="1249" cy="7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650" y="2111"/>
              <a:ext cx="710" cy="3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宋体" panose="02010600030101010101" pitchFamily="2" charset="-122"/>
                </a:rPr>
                <a:t>,</a:t>
              </a:r>
              <a:r>
                <a:rPr kumimoji="1" lang="zh-CN" altLang="en-US" sz="3200" b="1" dirty="0">
                  <a:latin typeface="宋体" panose="02010600030101010101" pitchFamily="2" charset="-122"/>
                </a:rPr>
                <a:t>则         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234" y="2159"/>
              <a:ext cx="1046" cy="3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(0, 1)</a:t>
              </a:r>
              <a:r>
                <a:rPr kumimoji="1" lang="en-US" altLang="zh-CN" sz="3200" b="1" dirty="0">
                  <a:latin typeface="宋体" panose="02010600030101010101" pitchFamily="2" charset="-122"/>
                </a:rPr>
                <a:t>         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720" y="2130"/>
              <a:ext cx="379" cy="3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宋体" panose="02010600030101010101" pitchFamily="2" charset="-122"/>
                </a:rPr>
                <a:t>设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3528" y="113259"/>
            <a:ext cx="6378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对一般的正态分布 ：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i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11560" y="1080618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其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分布函数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3457608" y="836712"/>
          <a:ext cx="3790885" cy="104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8" name="Equation" r:id="rId3" imgW="42062400" imgH="11277600" progId="Equation.DSMT4">
                  <p:embed/>
                </p:oleObj>
              </mc:Choice>
              <mc:Fallback>
                <p:oleObj name="Equation" r:id="rId3" imgW="42062400" imgH="1127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8" y="836712"/>
                        <a:ext cx="3790885" cy="104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17525" y="1988840"/>
            <a:ext cx="3735389" cy="1123952"/>
            <a:chOff x="326" y="1268"/>
            <a:chExt cx="2353" cy="708"/>
          </a:xfrm>
        </p:grpSpPr>
        <p:sp>
          <p:nvSpPr>
            <p:cNvPr id="38924" name="Text Box 6"/>
            <p:cNvSpPr txBox="1">
              <a:spLocks noChangeArrowheads="1"/>
            </p:cNvSpPr>
            <p:nvPr/>
          </p:nvSpPr>
          <p:spPr bwMode="auto">
            <a:xfrm>
              <a:off x="326" y="1471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作变量代换</a:t>
              </a:r>
            </a:p>
          </p:txBody>
        </p:sp>
        <p:graphicFrame>
          <p:nvGraphicFramePr>
            <p:cNvPr id="38925" name="Object 7"/>
            <p:cNvGraphicFramePr>
              <a:graphicFrameLocks noChangeAspect="1"/>
            </p:cNvGraphicFramePr>
            <p:nvPr/>
          </p:nvGraphicFramePr>
          <p:xfrm>
            <a:off x="1642" y="1268"/>
            <a:ext cx="1037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89" name="Equation" r:id="rId5" imgW="9144000" imgH="6096000" progId="Equation.DSMT4">
                    <p:embed/>
                  </p:oleObj>
                </mc:Choice>
                <mc:Fallback>
                  <p:oleObj name="Equation" r:id="rId5" imgW="9144000" imgH="6096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268"/>
                          <a:ext cx="1037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52" name="AutoShape 8"/>
          <p:cNvSpPr>
            <a:spLocks noChangeArrowheads="1"/>
          </p:cNvSpPr>
          <p:nvPr/>
        </p:nvSpPr>
        <p:spPr bwMode="auto">
          <a:xfrm>
            <a:off x="4267200" y="2547637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5529817" y="2106073"/>
          <a:ext cx="2732567" cy="105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0" name="Equation" r:id="rId7" imgW="27432000" imgH="10363200" progId="Equation.DSMT4">
                  <p:embed/>
                </p:oleObj>
              </mc:Choice>
              <mc:Fallback>
                <p:oleObj name="Equation" r:id="rId7" imgW="274320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17" y="2106073"/>
                        <a:ext cx="2732567" cy="105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2098933" y="3187085"/>
          <a:ext cx="6266935" cy="175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1" name="Equation" r:id="rId9" imgW="57607200" imgH="15849600" progId="Equation.DSMT4">
                  <p:embed/>
                </p:oleObj>
              </mc:Choice>
              <mc:Fallback>
                <p:oleObj name="Equation" r:id="rId9" imgW="57607200" imgH="1584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933" y="3187085"/>
                        <a:ext cx="6266935" cy="175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212038" y="4941168"/>
          <a:ext cx="4224625" cy="175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2" name="Equation" r:id="rId11" imgW="38709600" imgH="15849600" progId="Equation.DSMT4">
                  <p:embed/>
                </p:oleObj>
              </mc:Choice>
              <mc:Fallback>
                <p:oleObj name="Equation" r:id="rId11" imgW="38709600" imgH="1584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038" y="4941168"/>
                        <a:ext cx="4224625" cy="175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933450" y="3212976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5257800" y="2033287"/>
            <a:ext cx="3276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52" grpId="0" animBg="1"/>
      <p:bldP spid="159756" grpId="0" animBg="1"/>
      <p:bldP spid="389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04" y="3356992"/>
            <a:ext cx="5436000" cy="34648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504" y="1"/>
            <a:ext cx="5436000" cy="3430527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4149080"/>
            <a:ext cx="37418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Cumulative Distribution Function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311820"/>
            <a:ext cx="3563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Probability Density Function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8616" y="1"/>
            <a:ext cx="374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Normal Distribution</a:t>
            </a:r>
            <a:endParaRPr kumimoji="1"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52120" y="1311820"/>
            <a:ext cx="144016" cy="3702919"/>
            <a:chOff x="5652120" y="1311820"/>
            <a:chExt cx="144016" cy="370291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724128" y="1391228"/>
              <a:ext cx="0" cy="3477932"/>
            </a:xfrm>
            <a:prstGeom prst="straightConnector1">
              <a:avLst/>
            </a:prstGeom>
            <a:ln>
              <a:solidFill>
                <a:srgbClr val="FD11E1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652120" y="1311820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52120" y="4841775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51280" y="2801522"/>
            <a:ext cx="144016" cy="857976"/>
            <a:chOff x="6551280" y="2801522"/>
            <a:chExt cx="144016" cy="857976"/>
          </a:xfrm>
        </p:grpSpPr>
        <p:sp>
          <p:nvSpPr>
            <p:cNvPr id="15" name="椭圆 14"/>
            <p:cNvSpPr/>
            <p:nvPr/>
          </p:nvSpPr>
          <p:spPr>
            <a:xfrm>
              <a:off x="6551280" y="2801522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551280" y="3486534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623288" y="2924944"/>
              <a:ext cx="0" cy="648072"/>
            </a:xfrm>
            <a:prstGeom prst="straightConnector1">
              <a:avLst/>
            </a:prstGeom>
            <a:ln>
              <a:solidFill>
                <a:srgbClr val="FD11E1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33783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PDF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的性质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17525" y="1220788"/>
            <a:ext cx="647700" cy="5794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057895" y="1146778"/>
          <a:ext cx="1843435" cy="69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" name="Equation" r:id="rId3" imgW="13716000" imgH="4876800" progId="Equation.DSMT4">
                  <p:embed/>
                </p:oleObj>
              </mc:Choice>
              <mc:Fallback>
                <p:oleObj name="Equation" r:id="rId3" imgW="137160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95" y="1146778"/>
                        <a:ext cx="1843435" cy="692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527050" y="2060575"/>
            <a:ext cx="64770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099994" y="1928318"/>
          <a:ext cx="4092862" cy="9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" name="Equation" r:id="rId5" imgW="37490400" imgH="7924800" progId="Equation.DSMT4">
                  <p:embed/>
                </p:oleObj>
              </mc:Choice>
              <mc:Fallback>
                <p:oleObj name="Equation" r:id="rId5" imgW="37490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994" y="1928318"/>
                        <a:ext cx="4092862" cy="905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AutoShape 7"/>
          <p:cNvSpPr/>
          <p:nvPr/>
        </p:nvSpPr>
        <p:spPr bwMode="auto">
          <a:xfrm>
            <a:off x="5219700" y="1341438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87375" y="5233988"/>
            <a:ext cx="647700" cy="5794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187450" y="5229225"/>
            <a:ext cx="44037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的连续点处，</a:t>
            </a: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5090450" y="5256677"/>
          <a:ext cx="3009942" cy="65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" name="Equation" r:id="rId7" imgW="20116800" imgH="4876800" progId="Equation.DSMT4">
                  <p:embed/>
                </p:oleObj>
              </mc:Choice>
              <mc:Fallback>
                <p:oleObj name="Equation" r:id="rId7" imgW="20116800" imgH="487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450" y="5256677"/>
                        <a:ext cx="3009942" cy="650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AutoShape 13"/>
          <p:cNvSpPr>
            <a:spLocks noChangeArrowheads="1"/>
          </p:cNvSpPr>
          <p:nvPr/>
        </p:nvSpPr>
        <p:spPr bwMode="auto">
          <a:xfrm>
            <a:off x="5795963" y="1196975"/>
            <a:ext cx="3113087" cy="1328738"/>
          </a:xfrm>
          <a:prstGeom prst="wedgeRectCallout">
            <a:avLst>
              <a:gd name="adj1" fmla="val -61472"/>
              <a:gd name="adj2" fmla="val 18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判定函数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是否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r.v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X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的概率密度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函数的充要条件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908175" y="2924175"/>
            <a:ext cx="4324350" cy="2255838"/>
            <a:chOff x="816" y="2064"/>
            <a:chExt cx="2724" cy="1421"/>
          </a:xfrm>
        </p:grpSpPr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1596" y="20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f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161" name="Group 16"/>
            <p:cNvGrpSpPr/>
            <p:nvPr/>
          </p:nvGrpSpPr>
          <p:grpSpPr bwMode="auto">
            <a:xfrm>
              <a:off x="816" y="2160"/>
              <a:ext cx="2724" cy="1325"/>
              <a:chOff x="816" y="2160"/>
              <a:chExt cx="2724" cy="1325"/>
            </a:xfrm>
          </p:grpSpPr>
          <p:sp>
            <p:nvSpPr>
              <p:cNvPr id="616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0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3" name="Line 18"/>
              <p:cNvSpPr>
                <a:spLocks noChangeShapeType="1"/>
              </p:cNvSpPr>
              <p:nvPr/>
            </p:nvSpPr>
            <p:spPr bwMode="auto">
              <a:xfrm>
                <a:off x="816" y="3216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Text Box 19"/>
              <p:cNvSpPr txBox="1">
                <a:spLocks noChangeArrowheads="1"/>
              </p:cNvSpPr>
              <p:nvPr/>
            </p:nvSpPr>
            <p:spPr bwMode="auto">
              <a:xfrm>
                <a:off x="1392" y="3120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6165" name="Freeform 20"/>
              <p:cNvSpPr/>
              <p:nvPr/>
            </p:nvSpPr>
            <p:spPr bwMode="auto">
              <a:xfrm>
                <a:off x="884" y="3218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21"/>
              <p:cNvSpPr>
                <a:spLocks noChangeShapeType="1"/>
              </p:cNvSpPr>
              <p:nvPr/>
            </p:nvSpPr>
            <p:spPr bwMode="auto">
              <a:xfrm flipV="1">
                <a:off x="1632" y="2160"/>
                <a:ext cx="0" cy="12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Freeform 22"/>
              <p:cNvSpPr/>
              <p:nvPr/>
            </p:nvSpPr>
            <p:spPr bwMode="auto">
              <a:xfrm>
                <a:off x="1200" y="2496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3"/>
          <p:cNvGrpSpPr/>
          <p:nvPr/>
        </p:nvGrpSpPr>
        <p:grpSpPr bwMode="auto">
          <a:xfrm>
            <a:off x="4041775" y="3076575"/>
            <a:ext cx="2514600" cy="838200"/>
            <a:chOff x="2160" y="2160"/>
            <a:chExt cx="1584" cy="528"/>
          </a:xfrm>
        </p:grpSpPr>
        <p:sp>
          <p:nvSpPr>
            <p:cNvPr id="6158" name="AutoShape 24"/>
            <p:cNvSpPr>
              <a:spLocks noChangeArrowheads="1"/>
            </p:cNvSpPr>
            <p:nvPr/>
          </p:nvSpPr>
          <p:spPr bwMode="auto">
            <a:xfrm rot="-1240256">
              <a:off x="2160" y="2544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336600"/>
            </a:solidFill>
            <a:ln w="9525">
              <a:solidFill>
                <a:srgbClr val="FFFF99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25"/>
            <p:cNvSpPr>
              <a:spLocks noChangeArrowheads="1"/>
            </p:cNvSpPr>
            <p:nvPr/>
          </p:nvSpPr>
          <p:spPr bwMode="auto">
            <a:xfrm>
              <a:off x="2688" y="2160"/>
              <a:ext cx="1056" cy="3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zh-CN" sz="2800" b="1">
                  <a:latin typeface="Times New Roman" panose="02020603050405020304" pitchFamily="18" charset="0"/>
                </a:rPr>
                <a:t>面积为1</a:t>
              </a:r>
              <a:endParaRPr kumimoji="1" lang="en-US" altLang="zh-CN" sz="3200" b="1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3" grpId="0" autoUpdateAnimBg="0"/>
      <p:bldP spid="124935" grpId="0" animBg="1"/>
      <p:bldP spid="124937" grpId="0" autoUpdateAnimBg="0"/>
      <p:bldP spid="124938" grpId="0" autoUpdateAnimBg="0"/>
      <p:bldP spid="12494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683568" y="1514897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2" name="公式" r:id="rId3" imgW="342900" imgH="279400" progId="Equation.3">
                  <p:embed/>
                </p:oleObj>
              </mc:Choice>
              <mc:Fallback>
                <p:oleObj name="公式" r:id="rId3" imgW="342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14897"/>
                        <a:ext cx="533400" cy="450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447800" y="1484784"/>
          <a:ext cx="5248152" cy="63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3" name="Equation" r:id="rId5" imgW="49987200" imgH="6096000" progId="Equation.DSMT4">
                  <p:embed/>
                </p:oleObj>
              </mc:Choice>
              <mc:Fallback>
                <p:oleObj name="Equation" r:id="rId5" imgW="499872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84784"/>
                        <a:ext cx="5248152" cy="63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055813" y="2188493"/>
          <a:ext cx="3302964" cy="45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4" name="Equation" r:id="rId7" imgW="31089600" imgH="4267200" progId="Equation.DSMT4">
                  <p:embed/>
                </p:oleObj>
              </mc:Choice>
              <mc:Fallback>
                <p:oleObj name="Equation" r:id="rId7" imgW="31089600" imgH="426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188493"/>
                        <a:ext cx="3302964" cy="45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89877" y="2181771"/>
          <a:ext cx="1409070" cy="46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5" name="Equation" r:id="rId9" imgW="15544800" imgH="4267200" progId="Equation.DSMT4">
                  <p:embed/>
                </p:oleObj>
              </mc:Choice>
              <mc:Fallback>
                <p:oleObj name="Equation" r:id="rId9" imgW="15544800" imgH="426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77" y="2181771"/>
                        <a:ext cx="1409070" cy="468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74788" y="3359175"/>
          <a:ext cx="5692140" cy="6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" name="Equation" r:id="rId11" imgW="54864000" imgH="6096000" progId="Equation.DSMT4">
                  <p:embed/>
                </p:oleObj>
              </mc:Choice>
              <mc:Fallback>
                <p:oleObj name="Equation" r:id="rId11" imgW="548640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359175"/>
                        <a:ext cx="5692140" cy="6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1939925" y="4113238"/>
          <a:ext cx="3212392" cy="70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7" name="Equation" r:id="rId13" imgW="30480000" imgH="6705600" progId="Equation.DSMT4">
                  <p:embed/>
                </p:oleObj>
              </mc:Choice>
              <mc:Fallback>
                <p:oleObj name="Equation" r:id="rId13" imgW="30480000" imgH="670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113238"/>
                        <a:ext cx="3212392" cy="70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2122488" y="4924450"/>
          <a:ext cx="3714300" cy="4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8" name="Equation" r:id="rId15" imgW="35661600" imgH="4267200" progId="Equation.DSMT4">
                  <p:embed/>
                </p:oleObj>
              </mc:Choice>
              <mc:Fallback>
                <p:oleObj name="Equation" r:id="rId15" imgW="35661600" imgH="426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924450"/>
                        <a:ext cx="3714300" cy="44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/>
        </p:nvGraphicFramePr>
        <p:xfrm>
          <a:off x="2152650" y="5573738"/>
          <a:ext cx="1703419" cy="45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9" name="Equation" r:id="rId17" imgW="15849600" imgH="4267200" progId="Equation.DSMT4">
                  <p:embed/>
                </p:oleObj>
              </mc:Choice>
              <mc:Fallback>
                <p:oleObj name="Equation" r:id="rId17" imgW="15849600" imgH="426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573738"/>
                        <a:ext cx="1703419" cy="45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23528" y="2687568"/>
            <a:ext cx="38779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标准正态分布附表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9552" y="44624"/>
            <a:ext cx="8064252" cy="129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，试求：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  (1)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{1 ≤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&lt; 2} 	(2)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(-1 ≤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&lt; 2)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17525" y="116632"/>
            <a:ext cx="6916738" cy="64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(1,4) 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(0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1.6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17525" y="1183432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174684" y="961951"/>
          <a:ext cx="6526344" cy="116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9" name="Equation" r:id="rId3" imgW="60045600" imgH="10363200" progId="Equation.DSMT4">
                  <p:embed/>
                </p:oleObj>
              </mc:Choice>
              <mc:Fallback>
                <p:oleObj name="Equation" r:id="rId3" imgW="600456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684" y="961951"/>
                        <a:ext cx="6526344" cy="116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3931460" y="2326761"/>
          <a:ext cx="3222592" cy="72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0" name="Equation" r:id="rId5" imgW="30480000" imgH="6096000" progId="Equation.DSMT4">
                  <p:embed/>
                </p:oleObj>
              </mc:Choice>
              <mc:Fallback>
                <p:oleObj name="Equation" r:id="rId5" imgW="30480000" imgH="609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460" y="2326761"/>
                        <a:ext cx="3222592" cy="72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3923928" y="3261115"/>
          <a:ext cx="3807895" cy="74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1" name="Equation" r:id="rId7" imgW="35356800" imgH="6096000" progId="Equation.DSMT4">
                  <p:embed/>
                </p:oleObj>
              </mc:Choice>
              <mc:Fallback>
                <p:oleObj name="Equation" r:id="rId7" imgW="353568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261115"/>
                        <a:ext cx="3807895" cy="745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3923928" y="4224524"/>
          <a:ext cx="3644556" cy="60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2" name="Equation" r:id="rId9" imgW="34137600" imgH="4876800" progId="Equation.DSMT4">
                  <p:embed/>
                </p:oleObj>
              </mc:Choice>
              <mc:Fallback>
                <p:oleObj name="Equation" r:id="rId9" imgW="34137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24524"/>
                        <a:ext cx="3644556" cy="609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4038171" y="5059198"/>
          <a:ext cx="1674252" cy="57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3" name="Equation" r:id="rId11" imgW="14020800" imgH="4267200" progId="Equation.DSMT4">
                  <p:embed/>
                </p:oleObj>
              </mc:Choice>
              <mc:Fallback>
                <p:oleObj name="Equation" r:id="rId11" imgW="14020800" imgH="426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171" y="5059198"/>
                        <a:ext cx="1674252" cy="571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813197" y="2708343"/>
            <a:ext cx="2606675" cy="1290638"/>
            <a:chOff x="506" y="1947"/>
            <a:chExt cx="1642" cy="813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06" y="1947"/>
              <a:ext cx="12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标准正态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分布附表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1" name="AutoShape 11"/>
            <p:cNvSpPr>
              <a:spLocks noChangeArrowheads="1"/>
            </p:cNvSpPr>
            <p:nvPr/>
          </p:nvSpPr>
          <p:spPr bwMode="auto">
            <a:xfrm>
              <a:off x="516" y="2616"/>
              <a:ext cx="1632" cy="144"/>
            </a:xfrm>
            <a:prstGeom prst="rightArrow">
              <a:avLst>
                <a:gd name="adj1" fmla="val 50000"/>
                <a:gd name="adj2" fmla="val 28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684213" y="1300510"/>
          <a:ext cx="60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9" name="公式" r:id="rId3" imgW="342900" imgH="279400" progId="Equation.3">
                  <p:embed/>
                </p:oleObj>
              </mc:Choice>
              <mc:Fallback>
                <p:oleObj name="公式" r:id="rId3" imgW="342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00510"/>
                        <a:ext cx="609600" cy="514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84212" y="44624"/>
            <a:ext cx="8064252" cy="1215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(2,9)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，试求：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  (1)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{|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-2|&gt;6} 	(2)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&gt;0)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412875" y="1268760"/>
          <a:ext cx="6326928" cy="74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0" name="Equation" r:id="rId5" imgW="57302400" imgH="6705600" progId="Equation.DSMT4">
                  <p:embed/>
                </p:oleObj>
              </mc:Choice>
              <mc:Fallback>
                <p:oleObj name="Equation" r:id="rId5" imgW="57302400" imgH="670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268760"/>
                        <a:ext cx="6326928" cy="740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808164" y="1968848"/>
          <a:ext cx="3877729" cy="66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1" name="Equation" r:id="rId7" imgW="35661600" imgH="6096000" progId="Equation.DSMT4">
                  <p:embed/>
                </p:oleObj>
              </mc:Choice>
              <mc:Fallback>
                <p:oleObj name="Equation" r:id="rId7" imgW="356616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4" y="1968848"/>
                        <a:ext cx="3877729" cy="662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5603292" y="2020739"/>
          <a:ext cx="3001156" cy="59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2" name="Equation" r:id="rId9" imgW="30480000" imgH="6096000" progId="Equation.DSMT4">
                  <p:embed/>
                </p:oleObj>
              </mc:Choice>
              <mc:Fallback>
                <p:oleObj name="Equation" r:id="rId9" imgW="304800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292" y="2020739"/>
                        <a:ext cx="3001156" cy="59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1827423" y="2668811"/>
          <a:ext cx="4040721" cy="90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3" name="Equation" r:id="rId11" imgW="42367200" imgH="9448800" progId="Equation.DSMT4">
                  <p:embed/>
                </p:oleObj>
              </mc:Choice>
              <mc:Fallback>
                <p:oleObj name="Equation" r:id="rId11" imgW="423672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423" y="2668811"/>
                        <a:ext cx="4040721" cy="900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5866004" y="2835936"/>
          <a:ext cx="3020073" cy="60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4" name="Equation" r:id="rId13" imgW="33223200" imgH="6705600" progId="Equation.DSMT4">
                  <p:embed/>
                </p:oleObj>
              </mc:Choice>
              <mc:Fallback>
                <p:oleObj name="Equation" r:id="rId13" imgW="33223200" imgH="670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004" y="2835936"/>
                        <a:ext cx="3020073" cy="60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1747769" y="3522334"/>
          <a:ext cx="2561950" cy="69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5" name="Equation" r:id="rId15" imgW="24688800" imgH="6705600" progId="Equation.DSMT4">
                  <p:embed/>
                </p:oleObj>
              </mc:Choice>
              <mc:Fallback>
                <p:oleObj name="Equation" r:id="rId15" imgW="24688800" imgH="670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769" y="3522334"/>
                        <a:ext cx="2561950" cy="69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4309357" y="3604915"/>
          <a:ext cx="4367099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6" name="Equation" r:id="rId17" imgW="41757600" imgH="6096000" progId="Equation.DSMT4">
                  <p:embed/>
                </p:oleObj>
              </mc:Choice>
              <mc:Fallback>
                <p:oleObj name="Equation" r:id="rId17" imgW="41757600" imgH="6096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357" y="3604915"/>
                        <a:ext cx="4367099" cy="63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1144704" y="4397003"/>
          <a:ext cx="4764803" cy="6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7" name="Equation" r:id="rId19" imgW="45415200" imgH="6096000" progId="Equation.DSMT4">
                  <p:embed/>
                </p:oleObj>
              </mc:Choice>
              <mc:Fallback>
                <p:oleObj name="Equation" r:id="rId19" imgW="45415200" imgH="609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04" y="4397003"/>
                        <a:ext cx="4764803" cy="63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6012160" y="4180979"/>
          <a:ext cx="2248521" cy="98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8" name="Equation" r:id="rId21" imgW="21640800" imgH="9448800" progId="Equation.DSMT4">
                  <p:embed/>
                </p:oleObj>
              </mc:Choice>
              <mc:Fallback>
                <p:oleObj name="Equation" r:id="rId21" imgW="21640800" imgH="9448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180979"/>
                        <a:ext cx="2248521" cy="98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3569039" y="4973067"/>
          <a:ext cx="2121906" cy="107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9" name="Equation" r:id="rId23" imgW="20421600" imgH="10363200" progId="Equation.DSMT4">
                  <p:embed/>
                </p:oleObj>
              </mc:Choice>
              <mc:Fallback>
                <p:oleObj name="Equation" r:id="rId23" imgW="20421600" imgH="1036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039" y="4973067"/>
                        <a:ext cx="2121906" cy="1076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 noChangeAspect="1"/>
          </p:cNvGraphicFramePr>
          <p:nvPr/>
        </p:nvGraphicFramePr>
        <p:xfrm>
          <a:off x="5724128" y="5045075"/>
          <a:ext cx="2682889" cy="102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50" name="Equation" r:id="rId25" imgW="27127200" imgH="10363200" progId="Equation.DSMT4">
                  <p:embed/>
                </p:oleObj>
              </mc:Choice>
              <mc:Fallback>
                <p:oleObj name="Equation" r:id="rId25" imgW="27127200" imgH="1036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045075"/>
                        <a:ext cx="2682889" cy="102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17525" y="-27384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zh-CN" altLang="en-US" sz="3600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原理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74725" y="506016"/>
            <a:ext cx="6335713" cy="587375"/>
            <a:chOff x="614" y="400"/>
            <a:chExt cx="3991" cy="370"/>
          </a:xfrm>
        </p:grpSpPr>
        <p:sp>
          <p:nvSpPr>
            <p:cNvPr id="43024" name="Text Box 4"/>
            <p:cNvSpPr txBox="1">
              <a:spLocks noChangeArrowheads="1"/>
            </p:cNvSpPr>
            <p:nvPr/>
          </p:nvSpPr>
          <p:spPr bwMode="auto">
            <a:xfrm>
              <a:off x="614" y="400"/>
              <a:ext cx="23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r>
                <a:rPr kumimoji="1" lang="zh-CN" altLang="en-US" sz="32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 ~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 </a:t>
              </a:r>
              <a:r>
                <a:rPr kumimoji="1" lang="en-US" altLang="zh-CN" sz="3200" baseline="30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), 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</a:p>
          </p:txBody>
        </p:sp>
        <p:graphicFrame>
          <p:nvGraphicFramePr>
            <p:cNvPr id="43025" name="Object 5"/>
            <p:cNvGraphicFramePr>
              <a:graphicFrameLocks noChangeAspect="1"/>
            </p:cNvGraphicFramePr>
            <p:nvPr/>
          </p:nvGraphicFramePr>
          <p:xfrm>
            <a:off x="2925" y="436"/>
            <a:ext cx="168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16" name="Equation" r:id="rId3" imgW="24688800" imgH="4876800" progId="Equation.DSMT4">
                    <p:embed/>
                  </p:oleObj>
                </mc:Choice>
                <mc:Fallback>
                  <p:oleObj name="Equation" r:id="rId3" imgW="246888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436"/>
                          <a:ext cx="168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17525" y="1114029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1467879" y="1245429"/>
          <a:ext cx="6307171" cy="48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7" name="Equation" r:id="rId5" imgW="64008000" imgH="4876800" progId="Equation.DSMT4">
                  <p:embed/>
                </p:oleObj>
              </mc:Choice>
              <mc:Fallback>
                <p:oleObj name="Equation" r:id="rId5" imgW="640080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879" y="1245429"/>
                        <a:ext cx="6307171" cy="48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547664" y="1763273"/>
          <a:ext cx="4868597" cy="93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8" name="Equation" r:id="rId7" imgW="53949600" imgH="10363200" progId="Equation.DSMT4">
                  <p:embed/>
                </p:oleObj>
              </mc:Choice>
              <mc:Fallback>
                <p:oleObj name="Equation" r:id="rId7" imgW="539496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63273"/>
                        <a:ext cx="4868597" cy="934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1516951" y="2775359"/>
          <a:ext cx="2262961" cy="59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9" name="Equation" r:id="rId9" imgW="24993600" imgH="6096000" progId="Equation.DSMT4">
                  <p:embed/>
                </p:oleObj>
              </mc:Choice>
              <mc:Fallback>
                <p:oleObj name="Equation" r:id="rId9" imgW="249936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51" y="2775359"/>
                        <a:ext cx="2262961" cy="59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1521163" y="3354800"/>
          <a:ext cx="1826701" cy="6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0" name="Equation" r:id="rId11" imgW="18288000" imgH="6096000" progId="Equation.DSMT4">
                  <p:embed/>
                </p:oleObj>
              </mc:Choice>
              <mc:Fallback>
                <p:oleObj name="Equation" r:id="rId11" imgW="18288000" imgH="6096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163" y="3354800"/>
                        <a:ext cx="1826701" cy="6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3347864" y="3372024"/>
            <a:ext cx="3817940" cy="490207"/>
            <a:chOff x="1973" y="2534"/>
            <a:chExt cx="2405" cy="232"/>
          </a:xfrm>
        </p:grpSpPr>
        <p:graphicFrame>
          <p:nvGraphicFramePr>
            <p:cNvPr id="43022" name="Object 12"/>
            <p:cNvGraphicFramePr>
              <a:graphicFrameLocks noChangeAspect="1"/>
            </p:cNvGraphicFramePr>
            <p:nvPr/>
          </p:nvGraphicFramePr>
          <p:xfrm>
            <a:off x="1973" y="2550"/>
            <a:ext cx="145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1" name="Equation" r:id="rId13" imgW="23469600" imgH="4267200" progId="Equation.DSMT4">
                    <p:embed/>
                  </p:oleObj>
                </mc:Choice>
                <mc:Fallback>
                  <p:oleObj name="Equation" r:id="rId13" imgW="234696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50"/>
                          <a:ext cx="145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3"/>
            <p:cNvGraphicFramePr>
              <a:graphicFrameLocks noChangeAspect="1"/>
            </p:cNvGraphicFramePr>
            <p:nvPr/>
          </p:nvGraphicFramePr>
          <p:xfrm>
            <a:off x="3502" y="2534"/>
            <a:ext cx="8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" name="Equation" r:id="rId15" imgW="14020800" imgH="4267200" progId="Equation.DSMT4">
                    <p:embed/>
                  </p:oleObj>
                </mc:Choice>
                <mc:Fallback>
                  <p:oleObj name="Equation" r:id="rId15" imgW="14020800" imgH="426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534"/>
                          <a:ext cx="8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33400" y="3935016"/>
            <a:ext cx="81430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一次试验中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落入区间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- 3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+3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的概率为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0.9974,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而超出此区间可能性很小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914400" y="5028208"/>
            <a:ext cx="2791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原理知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3856" name="Object 16"/>
          <p:cNvGraphicFramePr>
            <a:graphicFrameLocks noChangeAspect="1"/>
          </p:cNvGraphicFramePr>
          <p:nvPr/>
        </p:nvGraphicFramePr>
        <p:xfrm>
          <a:off x="1374042" y="5618732"/>
          <a:ext cx="6088356" cy="56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3" name="Equation" r:id="rId17" imgW="55778400" imgH="5181600" progId="Equation.DSMT4">
                  <p:embed/>
                </p:oleObj>
              </mc:Choice>
              <mc:Fallback>
                <p:oleObj name="Equation" r:id="rId17" imgW="55778400" imgH="5181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042" y="5618732"/>
                        <a:ext cx="6088356" cy="56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838200" y="5604272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6" grpId="0" autoUpdateAnimBg="0"/>
      <p:bldP spid="163854" grpId="0" autoUpdateAnimBg="0"/>
      <p:bldP spid="163855" grpId="0" autoUpdateAnimBg="0"/>
      <p:bldP spid="1638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3"/>
          <p:cNvSpPr>
            <a:spLocks noChangeAspect="1" noChangeArrowheads="1" noTextEdit="1"/>
          </p:cNvSpPr>
          <p:nvPr/>
        </p:nvSpPr>
        <p:spPr bwMode="auto">
          <a:xfrm>
            <a:off x="647700" y="2564904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17525" y="44624"/>
            <a:ext cx="6265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标准正态分布的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上 </a:t>
            </a:r>
            <a:r>
              <a:rPr kumimoji="1"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分位数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endParaRPr kumimoji="1" lang="en-US" altLang="zh-CN" sz="3600" i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17525" y="692696"/>
            <a:ext cx="658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(0,1) , 0 &lt;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 1,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称满足</a:t>
            </a:r>
            <a:endParaRPr kumimoji="1" lang="zh-CN" altLang="en-US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2862263" y="1375322"/>
          <a:ext cx="2723292" cy="65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1" name="Equation" r:id="rId3" imgW="22860000" imgH="5486400" progId="Equation.DSMT4">
                  <p:embed/>
                </p:oleObj>
              </mc:Choice>
              <mc:Fallback>
                <p:oleObj name="Equation" r:id="rId3" imgW="228600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375322"/>
                        <a:ext cx="2723292" cy="65379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9600" y="1988840"/>
            <a:ext cx="536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的点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3600" i="1" baseline="-25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kumimoji="1"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分位数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4870" name="Freeform 6" descr="深色竖线"/>
          <p:cNvSpPr/>
          <p:nvPr/>
        </p:nvSpPr>
        <p:spPr bwMode="auto">
          <a:xfrm>
            <a:off x="4591050" y="5250954"/>
            <a:ext cx="6096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2147483647 h 144"/>
              <a:gd name="T6" fmla="*/ 2147483647 w 336"/>
              <a:gd name="T7" fmla="*/ 2147483647 h 144"/>
              <a:gd name="T8" fmla="*/ 2147483647 w 336"/>
              <a:gd name="T9" fmla="*/ 2147483647 h 144"/>
              <a:gd name="T10" fmla="*/ 2147483647 w 336"/>
              <a:gd name="T11" fmla="*/ 2147483647 h 144"/>
              <a:gd name="T12" fmla="*/ 0 w 336"/>
              <a:gd name="T13" fmla="*/ 2147483647 h 144"/>
              <a:gd name="T14" fmla="*/ 0 w 33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6"/>
              <a:gd name="T25" fmla="*/ 0 h 144"/>
              <a:gd name="T26" fmla="*/ 336 w 336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6" h="144">
                <a:moveTo>
                  <a:pt x="0" y="0"/>
                </a:moveTo>
                <a:lnTo>
                  <a:pt x="48" y="48"/>
                </a:lnTo>
                <a:lnTo>
                  <a:pt x="144" y="96"/>
                </a:lnTo>
                <a:lnTo>
                  <a:pt x="240" y="144"/>
                </a:lnTo>
                <a:lnTo>
                  <a:pt x="288" y="144"/>
                </a:lnTo>
                <a:lnTo>
                  <a:pt x="336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336600"/>
            </a:fgClr>
            <a:bgClr>
              <a:schemeClr val="bg2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356100" y="5674817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i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686300" y="464135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5127625" y="4195267"/>
            <a:ext cx="441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6011863" y="2941142"/>
            <a:ext cx="2090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常用数据</a:t>
            </a:r>
          </a:p>
        </p:txBody>
      </p:sp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6343651" y="3906342"/>
          <a:ext cx="1995811" cy="59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" name="Equation" r:id="rId5" imgW="18288000" imgH="5486400" progId="Equation.DSMT4">
                  <p:embed/>
                </p:oleObj>
              </mc:Choice>
              <mc:Fallback>
                <p:oleObj name="Equation" r:id="rId5" imgW="18288000" imgH="548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1" y="3906342"/>
                        <a:ext cx="1995811" cy="598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6324601" y="4681042"/>
          <a:ext cx="1996078" cy="61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3" name="Equation" r:id="rId7" imgW="17678400" imgH="5486400" progId="Equation.DSMT4">
                  <p:embed/>
                </p:oleObj>
              </mc:Choice>
              <mc:Fallback>
                <p:oleObj name="Equation" r:id="rId7" imgW="176784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681042"/>
                        <a:ext cx="1996078" cy="619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95"/>
          <p:cNvSpPr>
            <a:spLocks noChangeShapeType="1"/>
          </p:cNvSpPr>
          <p:nvPr/>
        </p:nvSpPr>
        <p:spPr bwMode="auto">
          <a:xfrm flipV="1">
            <a:off x="107791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962025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 flipV="1">
            <a:off x="175736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98"/>
          <p:cNvSpPr>
            <a:spLocks noChangeArrowheads="1"/>
          </p:cNvSpPr>
          <p:nvPr/>
        </p:nvSpPr>
        <p:spPr bwMode="auto">
          <a:xfrm>
            <a:off x="1641475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V="1">
            <a:off x="2452688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100"/>
          <p:cNvSpPr>
            <a:spLocks noChangeArrowheads="1"/>
          </p:cNvSpPr>
          <p:nvPr/>
        </p:nvSpPr>
        <p:spPr bwMode="auto">
          <a:xfrm>
            <a:off x="2336800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 flipV="1">
            <a:off x="3811588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3762375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Line 103"/>
          <p:cNvSpPr>
            <a:spLocks noChangeShapeType="1"/>
          </p:cNvSpPr>
          <p:nvPr/>
        </p:nvSpPr>
        <p:spPr bwMode="auto">
          <a:xfrm flipV="1">
            <a:off x="450691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4457700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 flipV="1">
            <a:off x="518636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6"/>
          <p:cNvSpPr>
            <a:spLocks noChangeArrowheads="1"/>
          </p:cNvSpPr>
          <p:nvPr/>
        </p:nvSpPr>
        <p:spPr bwMode="auto">
          <a:xfrm>
            <a:off x="5137150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>
            <a:off x="121126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>
            <a:off x="13430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>
            <a:off x="149225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>
            <a:off x="162560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>
            <a:off x="189071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>
            <a:off x="203835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>
            <a:off x="217170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ne 114"/>
          <p:cNvSpPr>
            <a:spLocks noChangeShapeType="1"/>
          </p:cNvSpPr>
          <p:nvPr/>
        </p:nvSpPr>
        <p:spPr bwMode="auto">
          <a:xfrm>
            <a:off x="2303463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115"/>
          <p:cNvSpPr>
            <a:spLocks noChangeShapeType="1"/>
          </p:cNvSpPr>
          <p:nvPr/>
        </p:nvSpPr>
        <p:spPr bwMode="auto">
          <a:xfrm>
            <a:off x="2586038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Line 116"/>
          <p:cNvSpPr>
            <a:spLocks noChangeShapeType="1"/>
          </p:cNvSpPr>
          <p:nvPr/>
        </p:nvSpPr>
        <p:spPr bwMode="auto">
          <a:xfrm>
            <a:off x="271780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117"/>
          <p:cNvSpPr>
            <a:spLocks noChangeShapeType="1"/>
          </p:cNvSpPr>
          <p:nvPr/>
        </p:nvSpPr>
        <p:spPr bwMode="auto">
          <a:xfrm>
            <a:off x="28511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Line 118"/>
          <p:cNvSpPr>
            <a:spLocks noChangeShapeType="1"/>
          </p:cNvSpPr>
          <p:nvPr/>
        </p:nvSpPr>
        <p:spPr bwMode="auto">
          <a:xfrm>
            <a:off x="300037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Line 119"/>
          <p:cNvSpPr>
            <a:spLocks noChangeShapeType="1"/>
          </p:cNvSpPr>
          <p:nvPr/>
        </p:nvSpPr>
        <p:spPr bwMode="auto">
          <a:xfrm>
            <a:off x="3265488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Line 120"/>
          <p:cNvSpPr>
            <a:spLocks noChangeShapeType="1"/>
          </p:cNvSpPr>
          <p:nvPr/>
        </p:nvSpPr>
        <p:spPr bwMode="auto">
          <a:xfrm>
            <a:off x="34131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Line 121"/>
          <p:cNvSpPr>
            <a:spLocks noChangeShapeType="1"/>
          </p:cNvSpPr>
          <p:nvPr/>
        </p:nvSpPr>
        <p:spPr bwMode="auto">
          <a:xfrm>
            <a:off x="354647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Line 122"/>
          <p:cNvSpPr>
            <a:spLocks noChangeShapeType="1"/>
          </p:cNvSpPr>
          <p:nvPr/>
        </p:nvSpPr>
        <p:spPr bwMode="auto">
          <a:xfrm>
            <a:off x="3678238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64" name="Line 123"/>
          <p:cNvSpPr>
            <a:spLocks noChangeShapeType="1"/>
          </p:cNvSpPr>
          <p:nvPr/>
        </p:nvSpPr>
        <p:spPr bwMode="auto">
          <a:xfrm>
            <a:off x="396081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65" name="Line 124"/>
          <p:cNvSpPr>
            <a:spLocks noChangeShapeType="1"/>
          </p:cNvSpPr>
          <p:nvPr/>
        </p:nvSpPr>
        <p:spPr bwMode="auto">
          <a:xfrm>
            <a:off x="409257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78" name="Line 125"/>
          <p:cNvSpPr>
            <a:spLocks noChangeShapeType="1"/>
          </p:cNvSpPr>
          <p:nvPr/>
        </p:nvSpPr>
        <p:spPr bwMode="auto">
          <a:xfrm>
            <a:off x="422592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79" name="Line 126"/>
          <p:cNvSpPr>
            <a:spLocks noChangeShapeType="1"/>
          </p:cNvSpPr>
          <p:nvPr/>
        </p:nvSpPr>
        <p:spPr bwMode="auto">
          <a:xfrm>
            <a:off x="43751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0" name="Line 127"/>
          <p:cNvSpPr>
            <a:spLocks noChangeShapeType="1"/>
          </p:cNvSpPr>
          <p:nvPr/>
        </p:nvSpPr>
        <p:spPr bwMode="auto">
          <a:xfrm>
            <a:off x="464026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1" name="Line 128"/>
          <p:cNvSpPr>
            <a:spLocks noChangeShapeType="1"/>
          </p:cNvSpPr>
          <p:nvPr/>
        </p:nvSpPr>
        <p:spPr bwMode="auto">
          <a:xfrm>
            <a:off x="47720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2" name="Line 129"/>
          <p:cNvSpPr>
            <a:spLocks noChangeShapeType="1"/>
          </p:cNvSpPr>
          <p:nvPr/>
        </p:nvSpPr>
        <p:spPr bwMode="auto">
          <a:xfrm>
            <a:off x="49212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3" name="Line 130"/>
          <p:cNvSpPr>
            <a:spLocks noChangeShapeType="1"/>
          </p:cNvSpPr>
          <p:nvPr/>
        </p:nvSpPr>
        <p:spPr bwMode="auto">
          <a:xfrm>
            <a:off x="5053013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4" name="Line 131"/>
          <p:cNvSpPr>
            <a:spLocks noChangeShapeType="1"/>
          </p:cNvSpPr>
          <p:nvPr/>
        </p:nvSpPr>
        <p:spPr bwMode="auto">
          <a:xfrm>
            <a:off x="979488" y="5498604"/>
            <a:ext cx="4306888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5" name="Line 132"/>
          <p:cNvSpPr>
            <a:spLocks noChangeShapeType="1"/>
          </p:cNvSpPr>
          <p:nvPr/>
        </p:nvSpPr>
        <p:spPr bwMode="auto">
          <a:xfrm>
            <a:off x="3132138" y="480645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6" name="Rectangle 133"/>
          <p:cNvSpPr>
            <a:spLocks noChangeArrowheads="1"/>
          </p:cNvSpPr>
          <p:nvPr/>
        </p:nvSpPr>
        <p:spPr bwMode="auto">
          <a:xfrm>
            <a:off x="2701925" y="4679454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87" name="Line 134"/>
          <p:cNvSpPr>
            <a:spLocks noChangeShapeType="1"/>
          </p:cNvSpPr>
          <p:nvPr/>
        </p:nvSpPr>
        <p:spPr bwMode="auto">
          <a:xfrm>
            <a:off x="3132138" y="411430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8" name="Rectangle 135"/>
          <p:cNvSpPr>
            <a:spLocks noChangeArrowheads="1"/>
          </p:cNvSpPr>
          <p:nvPr/>
        </p:nvSpPr>
        <p:spPr bwMode="auto">
          <a:xfrm>
            <a:off x="2701925" y="3985717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0.2</a:t>
            </a:r>
            <a:endParaRPr kumimoji="0" lang="zh-CN" altLang="zh-CN" sz="1800" b="0" i="0" u="none" strike="noStrike" cap="none" normalizeH="0" baseline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89" name="Line 136"/>
          <p:cNvSpPr>
            <a:spLocks noChangeShapeType="1"/>
          </p:cNvSpPr>
          <p:nvPr/>
        </p:nvSpPr>
        <p:spPr bwMode="auto">
          <a:xfrm>
            <a:off x="3132138" y="340310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0" name="Rectangle 137"/>
          <p:cNvSpPr>
            <a:spLocks noChangeArrowheads="1"/>
          </p:cNvSpPr>
          <p:nvPr/>
        </p:nvSpPr>
        <p:spPr bwMode="auto">
          <a:xfrm>
            <a:off x="2701925" y="3276104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91" name="Line 138"/>
          <p:cNvSpPr>
            <a:spLocks noChangeShapeType="1"/>
          </p:cNvSpPr>
          <p:nvPr/>
        </p:nvSpPr>
        <p:spPr bwMode="auto">
          <a:xfrm>
            <a:off x="3132138" y="271095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2" name="Rectangle 139"/>
          <p:cNvSpPr>
            <a:spLocks noChangeArrowheads="1"/>
          </p:cNvSpPr>
          <p:nvPr/>
        </p:nvSpPr>
        <p:spPr bwMode="auto">
          <a:xfrm>
            <a:off x="2701925" y="2582367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endParaRPr kumimoji="0" lang="zh-CN" altLang="zh-CN" sz="1800" b="0" i="0" u="none" strike="noStrike" cap="none" normalizeH="0" baseline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93" name="Line 140"/>
          <p:cNvSpPr>
            <a:spLocks noChangeShapeType="1"/>
          </p:cNvSpPr>
          <p:nvPr/>
        </p:nvSpPr>
        <p:spPr bwMode="auto">
          <a:xfrm>
            <a:off x="3132138" y="53716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4" name="Line 141"/>
          <p:cNvSpPr>
            <a:spLocks noChangeShapeType="1"/>
          </p:cNvSpPr>
          <p:nvPr/>
        </p:nvSpPr>
        <p:spPr bwMode="auto">
          <a:xfrm>
            <a:off x="3132138" y="52255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5" name="Line 142"/>
          <p:cNvSpPr>
            <a:spLocks noChangeShapeType="1"/>
          </p:cNvSpPr>
          <p:nvPr/>
        </p:nvSpPr>
        <p:spPr bwMode="auto">
          <a:xfrm>
            <a:off x="3132138" y="50795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6" name="Line 143"/>
          <p:cNvSpPr>
            <a:spLocks noChangeShapeType="1"/>
          </p:cNvSpPr>
          <p:nvPr/>
        </p:nvSpPr>
        <p:spPr bwMode="auto">
          <a:xfrm>
            <a:off x="3132138" y="49525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7" name="Line 144"/>
          <p:cNvSpPr>
            <a:spLocks noChangeShapeType="1"/>
          </p:cNvSpPr>
          <p:nvPr/>
        </p:nvSpPr>
        <p:spPr bwMode="auto">
          <a:xfrm>
            <a:off x="3132138" y="46604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8" name="Line 145"/>
          <p:cNvSpPr>
            <a:spLocks noChangeShapeType="1"/>
          </p:cNvSpPr>
          <p:nvPr/>
        </p:nvSpPr>
        <p:spPr bwMode="auto">
          <a:xfrm>
            <a:off x="3132138" y="45334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9" name="Line 146"/>
          <p:cNvSpPr>
            <a:spLocks noChangeShapeType="1"/>
          </p:cNvSpPr>
          <p:nvPr/>
        </p:nvSpPr>
        <p:spPr bwMode="auto">
          <a:xfrm>
            <a:off x="3132138" y="43873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0" name="Line 147"/>
          <p:cNvSpPr>
            <a:spLocks noChangeShapeType="1"/>
          </p:cNvSpPr>
          <p:nvPr/>
        </p:nvSpPr>
        <p:spPr bwMode="auto">
          <a:xfrm>
            <a:off x="3132138" y="42413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1" name="Line 148"/>
          <p:cNvSpPr>
            <a:spLocks noChangeShapeType="1"/>
          </p:cNvSpPr>
          <p:nvPr/>
        </p:nvSpPr>
        <p:spPr bwMode="auto">
          <a:xfrm>
            <a:off x="3132138" y="39682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2" name="Line 149"/>
          <p:cNvSpPr>
            <a:spLocks noChangeShapeType="1"/>
          </p:cNvSpPr>
          <p:nvPr/>
        </p:nvSpPr>
        <p:spPr bwMode="auto">
          <a:xfrm>
            <a:off x="3132138" y="38222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3" name="Line 150"/>
          <p:cNvSpPr>
            <a:spLocks noChangeShapeType="1"/>
          </p:cNvSpPr>
          <p:nvPr/>
        </p:nvSpPr>
        <p:spPr bwMode="auto">
          <a:xfrm>
            <a:off x="3132138" y="36761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4" name="Line 151"/>
          <p:cNvSpPr>
            <a:spLocks noChangeShapeType="1"/>
          </p:cNvSpPr>
          <p:nvPr/>
        </p:nvSpPr>
        <p:spPr bwMode="auto">
          <a:xfrm>
            <a:off x="3132138" y="35491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5" name="Line 152"/>
          <p:cNvSpPr>
            <a:spLocks noChangeShapeType="1"/>
          </p:cNvSpPr>
          <p:nvPr/>
        </p:nvSpPr>
        <p:spPr bwMode="auto">
          <a:xfrm>
            <a:off x="3132138" y="32570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6" name="Line 153"/>
          <p:cNvSpPr>
            <a:spLocks noChangeShapeType="1"/>
          </p:cNvSpPr>
          <p:nvPr/>
        </p:nvSpPr>
        <p:spPr bwMode="auto">
          <a:xfrm>
            <a:off x="3132138" y="31300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7" name="Line 154"/>
          <p:cNvSpPr>
            <a:spLocks noChangeShapeType="1"/>
          </p:cNvSpPr>
          <p:nvPr/>
        </p:nvSpPr>
        <p:spPr bwMode="auto">
          <a:xfrm>
            <a:off x="3132138" y="29840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8" name="Line 155"/>
          <p:cNvSpPr>
            <a:spLocks noChangeShapeType="1"/>
          </p:cNvSpPr>
          <p:nvPr/>
        </p:nvSpPr>
        <p:spPr bwMode="auto">
          <a:xfrm>
            <a:off x="3132138" y="28379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9" name="Line 156"/>
          <p:cNvSpPr>
            <a:spLocks noChangeShapeType="1"/>
          </p:cNvSpPr>
          <p:nvPr/>
        </p:nvSpPr>
        <p:spPr bwMode="auto">
          <a:xfrm flipV="1">
            <a:off x="3132138" y="2637929"/>
            <a:ext cx="0" cy="2933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0" name="Line 157"/>
          <p:cNvSpPr>
            <a:spLocks noChangeShapeType="1"/>
          </p:cNvSpPr>
          <p:nvPr/>
        </p:nvSpPr>
        <p:spPr bwMode="auto">
          <a:xfrm flipV="1">
            <a:off x="1077913" y="5462092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1" name="Line 158"/>
          <p:cNvSpPr>
            <a:spLocks noChangeShapeType="1"/>
          </p:cNvSpPr>
          <p:nvPr/>
        </p:nvSpPr>
        <p:spPr bwMode="auto">
          <a:xfrm flipV="1">
            <a:off x="1160463" y="5444629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2" name="Line 159"/>
          <p:cNvSpPr>
            <a:spLocks noChangeShapeType="1"/>
          </p:cNvSpPr>
          <p:nvPr/>
        </p:nvSpPr>
        <p:spPr bwMode="auto">
          <a:xfrm flipV="1">
            <a:off x="1244600" y="5425579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3" name="Line 160"/>
          <p:cNvSpPr>
            <a:spLocks noChangeShapeType="1"/>
          </p:cNvSpPr>
          <p:nvPr/>
        </p:nvSpPr>
        <p:spPr bwMode="auto">
          <a:xfrm flipV="1">
            <a:off x="1327150" y="5389067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4" name="Line 161"/>
          <p:cNvSpPr>
            <a:spLocks noChangeShapeType="1"/>
          </p:cNvSpPr>
          <p:nvPr/>
        </p:nvSpPr>
        <p:spPr bwMode="auto">
          <a:xfrm flipV="1">
            <a:off x="1409700" y="5335092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5" name="Line 162"/>
          <p:cNvSpPr>
            <a:spLocks noChangeShapeType="1"/>
          </p:cNvSpPr>
          <p:nvPr/>
        </p:nvSpPr>
        <p:spPr bwMode="auto">
          <a:xfrm flipV="1">
            <a:off x="1509713" y="5279529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6" name="Line 163"/>
          <p:cNvSpPr>
            <a:spLocks noChangeShapeType="1"/>
          </p:cNvSpPr>
          <p:nvPr/>
        </p:nvSpPr>
        <p:spPr bwMode="auto">
          <a:xfrm flipV="1">
            <a:off x="1592263" y="5206504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7" name="Line 164"/>
          <p:cNvSpPr>
            <a:spLocks noChangeShapeType="1"/>
          </p:cNvSpPr>
          <p:nvPr/>
        </p:nvSpPr>
        <p:spPr bwMode="auto">
          <a:xfrm flipV="1">
            <a:off x="1674813" y="5135067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8" name="Line 165"/>
          <p:cNvSpPr>
            <a:spLocks noChangeShapeType="1"/>
          </p:cNvSpPr>
          <p:nvPr/>
        </p:nvSpPr>
        <p:spPr bwMode="auto">
          <a:xfrm flipV="1">
            <a:off x="1757363" y="4896942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9" name="Line 166"/>
          <p:cNvSpPr>
            <a:spLocks noChangeShapeType="1"/>
          </p:cNvSpPr>
          <p:nvPr/>
        </p:nvSpPr>
        <p:spPr bwMode="auto">
          <a:xfrm flipV="1">
            <a:off x="1939925" y="4606429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0" name="Line 167"/>
          <p:cNvSpPr>
            <a:spLocks noChangeShapeType="1"/>
          </p:cNvSpPr>
          <p:nvPr/>
        </p:nvSpPr>
        <p:spPr bwMode="auto">
          <a:xfrm flipV="1">
            <a:off x="2105025" y="4223842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1" name="Line 168"/>
          <p:cNvSpPr>
            <a:spLocks noChangeShapeType="1"/>
          </p:cNvSpPr>
          <p:nvPr/>
        </p:nvSpPr>
        <p:spPr bwMode="auto">
          <a:xfrm flipV="1">
            <a:off x="2271713" y="3804742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2" name="Line 169"/>
          <p:cNvSpPr>
            <a:spLocks noChangeShapeType="1"/>
          </p:cNvSpPr>
          <p:nvPr/>
        </p:nvSpPr>
        <p:spPr bwMode="auto">
          <a:xfrm flipV="1">
            <a:off x="2452688" y="3403104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3" name="Line 170"/>
          <p:cNvSpPr>
            <a:spLocks noChangeShapeType="1"/>
          </p:cNvSpPr>
          <p:nvPr/>
        </p:nvSpPr>
        <p:spPr bwMode="auto">
          <a:xfrm flipV="1">
            <a:off x="2619375" y="3203079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4" name="Line 171"/>
          <p:cNvSpPr>
            <a:spLocks noChangeShapeType="1"/>
          </p:cNvSpPr>
          <p:nvPr/>
        </p:nvSpPr>
        <p:spPr bwMode="auto">
          <a:xfrm flipV="1">
            <a:off x="2701925" y="3037979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5" name="Line 172"/>
          <p:cNvSpPr>
            <a:spLocks noChangeShapeType="1"/>
          </p:cNvSpPr>
          <p:nvPr/>
        </p:nvSpPr>
        <p:spPr bwMode="auto">
          <a:xfrm flipV="1">
            <a:off x="2784475" y="2893517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6" name="Line 173"/>
          <p:cNvSpPr>
            <a:spLocks noChangeShapeType="1"/>
          </p:cNvSpPr>
          <p:nvPr/>
        </p:nvSpPr>
        <p:spPr bwMode="auto">
          <a:xfrm flipV="1">
            <a:off x="2867025" y="2837954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7" name="Line 174"/>
          <p:cNvSpPr>
            <a:spLocks noChangeShapeType="1"/>
          </p:cNvSpPr>
          <p:nvPr/>
        </p:nvSpPr>
        <p:spPr bwMode="auto">
          <a:xfrm flipV="1">
            <a:off x="2916238" y="2801442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8" name="Line 175"/>
          <p:cNvSpPr>
            <a:spLocks noChangeShapeType="1"/>
          </p:cNvSpPr>
          <p:nvPr/>
        </p:nvSpPr>
        <p:spPr bwMode="auto">
          <a:xfrm flipV="1">
            <a:off x="2967038" y="2764929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9" name="Line 176"/>
          <p:cNvSpPr>
            <a:spLocks noChangeShapeType="1"/>
          </p:cNvSpPr>
          <p:nvPr/>
        </p:nvSpPr>
        <p:spPr bwMode="auto">
          <a:xfrm flipV="1">
            <a:off x="3000375" y="2747467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0" name="Line 177"/>
          <p:cNvSpPr>
            <a:spLocks noChangeShapeType="1"/>
          </p:cNvSpPr>
          <p:nvPr/>
        </p:nvSpPr>
        <p:spPr bwMode="auto">
          <a:xfrm flipV="1">
            <a:off x="3033713" y="2728417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1" name="Line 178"/>
          <p:cNvSpPr>
            <a:spLocks noChangeShapeType="1"/>
          </p:cNvSpPr>
          <p:nvPr/>
        </p:nvSpPr>
        <p:spPr bwMode="auto">
          <a:xfrm>
            <a:off x="3049588" y="2728417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2" name="Line 179"/>
          <p:cNvSpPr>
            <a:spLocks noChangeShapeType="1"/>
          </p:cNvSpPr>
          <p:nvPr/>
        </p:nvSpPr>
        <p:spPr bwMode="auto">
          <a:xfrm flipV="1">
            <a:off x="3065463" y="2710954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3" name="Rectangle 180"/>
          <p:cNvSpPr>
            <a:spLocks noChangeArrowheads="1"/>
          </p:cNvSpPr>
          <p:nvPr/>
        </p:nvSpPr>
        <p:spPr bwMode="auto">
          <a:xfrm>
            <a:off x="3082925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4" name="Line 181"/>
          <p:cNvSpPr>
            <a:spLocks noChangeShapeType="1"/>
          </p:cNvSpPr>
          <p:nvPr/>
        </p:nvSpPr>
        <p:spPr bwMode="auto">
          <a:xfrm>
            <a:off x="3082925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5" name="Rectangle 182"/>
          <p:cNvSpPr>
            <a:spLocks noChangeArrowheads="1"/>
          </p:cNvSpPr>
          <p:nvPr/>
        </p:nvSpPr>
        <p:spPr bwMode="auto">
          <a:xfrm>
            <a:off x="30988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6" name="Line 183"/>
          <p:cNvSpPr>
            <a:spLocks noChangeShapeType="1"/>
          </p:cNvSpPr>
          <p:nvPr/>
        </p:nvSpPr>
        <p:spPr bwMode="auto">
          <a:xfrm>
            <a:off x="3098800" y="2710954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7" name="Rectangle 184"/>
          <p:cNvSpPr>
            <a:spLocks noChangeArrowheads="1"/>
          </p:cNvSpPr>
          <p:nvPr/>
        </p:nvSpPr>
        <p:spPr bwMode="auto">
          <a:xfrm>
            <a:off x="3116263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8" name="Rectangle 185"/>
          <p:cNvSpPr>
            <a:spLocks noChangeArrowheads="1"/>
          </p:cNvSpPr>
          <p:nvPr/>
        </p:nvSpPr>
        <p:spPr bwMode="auto">
          <a:xfrm>
            <a:off x="3116263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9" name="Line 186"/>
          <p:cNvSpPr>
            <a:spLocks noChangeShapeType="1"/>
          </p:cNvSpPr>
          <p:nvPr/>
        </p:nvSpPr>
        <p:spPr bwMode="auto">
          <a:xfrm>
            <a:off x="3116263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0" name="Rectangle 187"/>
          <p:cNvSpPr>
            <a:spLocks noChangeArrowheads="1"/>
          </p:cNvSpPr>
          <p:nvPr/>
        </p:nvSpPr>
        <p:spPr bwMode="auto">
          <a:xfrm>
            <a:off x="3132138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1" name="Rectangle 188"/>
          <p:cNvSpPr>
            <a:spLocks noChangeArrowheads="1"/>
          </p:cNvSpPr>
          <p:nvPr/>
        </p:nvSpPr>
        <p:spPr bwMode="auto">
          <a:xfrm>
            <a:off x="3132138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2" name="Line 189"/>
          <p:cNvSpPr>
            <a:spLocks noChangeShapeType="1"/>
          </p:cNvSpPr>
          <p:nvPr/>
        </p:nvSpPr>
        <p:spPr bwMode="auto">
          <a:xfrm>
            <a:off x="3132138" y="2710954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3" name="Rectangle 190"/>
          <p:cNvSpPr>
            <a:spLocks noChangeArrowheads="1"/>
          </p:cNvSpPr>
          <p:nvPr/>
        </p:nvSpPr>
        <p:spPr bwMode="auto">
          <a:xfrm>
            <a:off x="31496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4" name="Rectangle 191"/>
          <p:cNvSpPr>
            <a:spLocks noChangeArrowheads="1"/>
          </p:cNvSpPr>
          <p:nvPr/>
        </p:nvSpPr>
        <p:spPr bwMode="auto">
          <a:xfrm>
            <a:off x="31496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5" name="Line 192"/>
          <p:cNvSpPr>
            <a:spLocks noChangeShapeType="1"/>
          </p:cNvSpPr>
          <p:nvPr/>
        </p:nvSpPr>
        <p:spPr bwMode="auto">
          <a:xfrm>
            <a:off x="3149600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6" name="Line 193"/>
          <p:cNvSpPr>
            <a:spLocks noChangeShapeType="1"/>
          </p:cNvSpPr>
          <p:nvPr/>
        </p:nvSpPr>
        <p:spPr bwMode="auto">
          <a:xfrm>
            <a:off x="3165475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7" name="Rectangle 194"/>
          <p:cNvSpPr>
            <a:spLocks noChangeArrowheads="1"/>
          </p:cNvSpPr>
          <p:nvPr/>
        </p:nvSpPr>
        <p:spPr bwMode="auto">
          <a:xfrm>
            <a:off x="318135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8" name="Line 195"/>
          <p:cNvSpPr>
            <a:spLocks noChangeShapeType="1"/>
          </p:cNvSpPr>
          <p:nvPr/>
        </p:nvSpPr>
        <p:spPr bwMode="auto">
          <a:xfrm>
            <a:off x="3181350" y="2710954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9" name="Line 196"/>
          <p:cNvSpPr>
            <a:spLocks noChangeShapeType="1"/>
          </p:cNvSpPr>
          <p:nvPr/>
        </p:nvSpPr>
        <p:spPr bwMode="auto">
          <a:xfrm>
            <a:off x="3198813" y="2728417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0" name="Line 197"/>
          <p:cNvSpPr>
            <a:spLocks noChangeShapeType="1"/>
          </p:cNvSpPr>
          <p:nvPr/>
        </p:nvSpPr>
        <p:spPr bwMode="auto">
          <a:xfrm>
            <a:off x="3214688" y="2728417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1" name="Line 198"/>
          <p:cNvSpPr>
            <a:spLocks noChangeShapeType="1"/>
          </p:cNvSpPr>
          <p:nvPr/>
        </p:nvSpPr>
        <p:spPr bwMode="auto">
          <a:xfrm>
            <a:off x="3265488" y="2764929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2" name="Line 199"/>
          <p:cNvSpPr>
            <a:spLocks noChangeShapeType="1"/>
          </p:cNvSpPr>
          <p:nvPr/>
        </p:nvSpPr>
        <p:spPr bwMode="auto">
          <a:xfrm>
            <a:off x="3297238" y="2801442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3" name="Line 200"/>
          <p:cNvSpPr>
            <a:spLocks noChangeShapeType="1"/>
          </p:cNvSpPr>
          <p:nvPr/>
        </p:nvSpPr>
        <p:spPr bwMode="auto">
          <a:xfrm>
            <a:off x="3397250" y="2893517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4" name="Line 201"/>
          <p:cNvSpPr>
            <a:spLocks noChangeShapeType="1"/>
          </p:cNvSpPr>
          <p:nvPr/>
        </p:nvSpPr>
        <p:spPr bwMode="auto">
          <a:xfrm>
            <a:off x="3479800" y="3037979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5" name="Line 202"/>
          <p:cNvSpPr>
            <a:spLocks noChangeShapeType="1"/>
          </p:cNvSpPr>
          <p:nvPr/>
        </p:nvSpPr>
        <p:spPr bwMode="auto">
          <a:xfrm>
            <a:off x="3646488" y="3403104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6" name="Line 203"/>
          <p:cNvSpPr>
            <a:spLocks noChangeShapeType="1"/>
          </p:cNvSpPr>
          <p:nvPr/>
        </p:nvSpPr>
        <p:spPr bwMode="auto">
          <a:xfrm>
            <a:off x="3811588" y="3804742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7" name="Line 204"/>
          <p:cNvSpPr>
            <a:spLocks noChangeShapeType="1"/>
          </p:cNvSpPr>
          <p:nvPr/>
        </p:nvSpPr>
        <p:spPr bwMode="auto">
          <a:xfrm>
            <a:off x="3994150" y="4223842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8" name="Line 205"/>
          <p:cNvSpPr>
            <a:spLocks noChangeShapeType="1"/>
          </p:cNvSpPr>
          <p:nvPr/>
        </p:nvSpPr>
        <p:spPr bwMode="auto">
          <a:xfrm>
            <a:off x="4159250" y="4606429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9" name="Line 206"/>
          <p:cNvSpPr>
            <a:spLocks noChangeShapeType="1"/>
          </p:cNvSpPr>
          <p:nvPr/>
        </p:nvSpPr>
        <p:spPr bwMode="auto">
          <a:xfrm>
            <a:off x="4324350" y="4896942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0" name="Line 207"/>
          <p:cNvSpPr>
            <a:spLocks noChangeShapeType="1"/>
          </p:cNvSpPr>
          <p:nvPr/>
        </p:nvSpPr>
        <p:spPr bwMode="auto">
          <a:xfrm>
            <a:off x="4424363" y="5025529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1" name="Line 208"/>
          <p:cNvSpPr>
            <a:spLocks noChangeShapeType="1"/>
          </p:cNvSpPr>
          <p:nvPr/>
        </p:nvSpPr>
        <p:spPr bwMode="auto">
          <a:xfrm>
            <a:off x="4506913" y="5135067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2" name="Line 209"/>
          <p:cNvSpPr>
            <a:spLocks noChangeShapeType="1"/>
          </p:cNvSpPr>
          <p:nvPr/>
        </p:nvSpPr>
        <p:spPr bwMode="auto">
          <a:xfrm>
            <a:off x="4589463" y="5206504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3" name="Line 210"/>
          <p:cNvSpPr>
            <a:spLocks noChangeShapeType="1"/>
          </p:cNvSpPr>
          <p:nvPr/>
        </p:nvSpPr>
        <p:spPr bwMode="auto">
          <a:xfrm>
            <a:off x="4672013" y="5279529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4" name="Line 211"/>
          <p:cNvSpPr>
            <a:spLocks noChangeShapeType="1"/>
          </p:cNvSpPr>
          <p:nvPr/>
        </p:nvSpPr>
        <p:spPr bwMode="auto">
          <a:xfrm>
            <a:off x="4756150" y="5335092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5" name="Line 212"/>
          <p:cNvSpPr>
            <a:spLocks noChangeShapeType="1"/>
          </p:cNvSpPr>
          <p:nvPr/>
        </p:nvSpPr>
        <p:spPr bwMode="auto">
          <a:xfrm>
            <a:off x="4854575" y="5389067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6" name="Line 213"/>
          <p:cNvSpPr>
            <a:spLocks noChangeShapeType="1"/>
          </p:cNvSpPr>
          <p:nvPr/>
        </p:nvSpPr>
        <p:spPr bwMode="auto">
          <a:xfrm>
            <a:off x="4937125" y="5425579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7" name="Line 214"/>
          <p:cNvSpPr>
            <a:spLocks noChangeShapeType="1"/>
          </p:cNvSpPr>
          <p:nvPr/>
        </p:nvSpPr>
        <p:spPr bwMode="auto">
          <a:xfrm>
            <a:off x="5021263" y="5444629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8" name="Line 215"/>
          <p:cNvSpPr>
            <a:spLocks noChangeShapeType="1"/>
          </p:cNvSpPr>
          <p:nvPr/>
        </p:nvSpPr>
        <p:spPr bwMode="auto">
          <a:xfrm>
            <a:off x="5103813" y="5462092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69" grpId="0" autoUpdateAnimBg="0"/>
      <p:bldP spid="164870" grpId="0" animBg="1"/>
      <p:bldP spid="164871" grpId="0" autoUpdateAnimBg="0"/>
      <p:bldP spid="164872" grpId="0" animBg="1"/>
      <p:bldP spid="164873" grpId="0" autoUpdateAnimBg="0"/>
      <p:bldP spid="16487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457200" y="332656"/>
            <a:ext cx="793122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设测量的误差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(7.5,100)(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单位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米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    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问要进行多少次独立测量，才能使至少有一次误差的绝对值不超过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米的概率大于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0.9 ?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17525" y="2204864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1447933" y="2346350"/>
          <a:ext cx="6290076" cy="100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" name="Equation" r:id="rId3" imgW="64617600" imgH="10363200" progId="Equation.DSMT4">
                  <p:embed/>
                </p:oleObj>
              </mc:Choice>
              <mc:Fallback>
                <p:oleObj name="Equation" r:id="rId3" imgW="646176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933" y="2346350"/>
                        <a:ext cx="6290076" cy="100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3382754" y="3386386"/>
          <a:ext cx="3578113" cy="63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" name="Equation" r:id="rId5" imgW="34137600" imgH="6096000" progId="Equation.DSMT4">
                  <p:embed/>
                </p:oleObj>
              </mc:Choice>
              <mc:Fallback>
                <p:oleObj name="Equation" r:id="rId5" imgW="34137600" imgH="609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754" y="3386386"/>
                        <a:ext cx="3578113" cy="638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3419872" y="4074542"/>
          <a:ext cx="3800041" cy="59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" name="Equation" r:id="rId7" imgW="38709600" imgH="6096000" progId="Equation.DSMT4">
                  <p:embed/>
                </p:oleObj>
              </mc:Choice>
              <mc:Fallback>
                <p:oleObj name="Equation" r:id="rId7" imgW="387096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4542"/>
                        <a:ext cx="3800041" cy="597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3405869" y="4831036"/>
          <a:ext cx="1349498" cy="4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7" name="Equation" r:id="rId9" imgW="14020800" imgH="4267200" progId="Equation.DSMT4">
                  <p:embed/>
                </p:oleObj>
              </mc:Choice>
              <mc:Fallback>
                <p:oleObj name="Equation" r:id="rId9" imgW="14020800" imgH="426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869" y="4831036"/>
                        <a:ext cx="1349498" cy="4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79450" y="476672"/>
            <a:ext cx="8007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表示进行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次独立测量至少有一次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误差的绝对值不超过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米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061395" y="1892839"/>
          <a:ext cx="5950855" cy="74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Equation" r:id="rId4" imgW="43891200" imgH="5486400" progId="Equation.DSMT4">
                  <p:embed/>
                </p:oleObj>
              </mc:Choice>
              <mc:Fallback>
                <p:oleObj name="Equation" r:id="rId4" imgW="438912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95" y="1892839"/>
                        <a:ext cx="5950855" cy="74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2014538" y="2838872"/>
            <a:ext cx="2557462" cy="762000"/>
            <a:chOff x="1269" y="1920"/>
            <a:chExt cx="1611" cy="480"/>
          </a:xfrm>
        </p:grpSpPr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37" y="1920"/>
              <a:ext cx="8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400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4400">
                  <a:latin typeface="Times New Roman" panose="02020603050405020304" pitchFamily="18" charset="0"/>
                  <a:ea typeface="楷体_GB2312" pitchFamily="49" charset="-122"/>
                </a:rPr>
                <a:t> &gt; 3</a:t>
              </a:r>
              <a:endParaRPr kumimoji="1" lang="en-US" altLang="zh-CN" sz="44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087" name="AutoShape 6"/>
            <p:cNvSpPr>
              <a:spLocks noChangeArrowheads="1"/>
            </p:cNvSpPr>
            <p:nvPr/>
          </p:nvSpPr>
          <p:spPr bwMode="auto">
            <a:xfrm>
              <a:off x="1269" y="2125"/>
              <a:ext cx="624" cy="128"/>
            </a:xfrm>
            <a:prstGeom prst="rightArrow">
              <a:avLst>
                <a:gd name="adj1" fmla="val 50000"/>
                <a:gd name="adj2" fmla="val 121875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768350" y="3905672"/>
            <a:ext cx="7499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故至少要进行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次独立测量才能满足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要求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44624"/>
            <a:ext cx="784887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3200" dirty="0"/>
              <a:t>例： 某地区的月降水量服从</a:t>
            </a:r>
            <a:r>
              <a:rPr lang="el-GR" altLang="zh-CN" sz="3200" i="1" dirty="0">
                <a:latin typeface="Times New Roman" panose="02020603050405020304"/>
                <a:cs typeface="Times New Roman" panose="02020603050405020304"/>
              </a:rPr>
              <a:t>μ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= 40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l-GR" altLang="zh-CN" sz="3200" i="1" dirty="0">
                <a:latin typeface="Times New Roman" panose="02020603050405020304"/>
                <a:cs typeface="Times New Roman" panose="02020603050405020304"/>
              </a:rPr>
              <a:t>σ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= 4 (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单位：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cm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的正态分布。求从某月起连续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个月的月降水量都不超过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cm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的概率。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0561" y="1628800"/>
            <a:ext cx="78488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解：设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：该地区的月降水量。则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~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(40, 4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        再设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={</a:t>
            </a:r>
            <a:r>
              <a:rPr lang="zh-CN" altLang="en-US" sz="2800" dirty="0">
                <a:latin typeface="Times New Roman" panose="02020603050405020304" pitchFamily="18" charset="0"/>
              </a:rPr>
              <a:t>月降水量不超过</a:t>
            </a:r>
            <a:r>
              <a:rPr lang="en-US" altLang="zh-CN" sz="2800" dirty="0">
                <a:latin typeface="Times New Roman" panose="02020603050405020304" pitchFamily="18" charset="0"/>
              </a:rPr>
              <a:t>50</a:t>
            </a:r>
            <a:r>
              <a:rPr lang="en-US" altLang="zh-CN" sz="2800" i="1" dirty="0">
                <a:latin typeface="Times New Roman" panose="02020603050405020304" pitchFamily="18" charset="0"/>
              </a:rPr>
              <a:t>cm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则：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23728" y="2581873"/>
          <a:ext cx="4328548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4" name="Equation" r:id="rId3" imgW="48463200" imgH="9448800" progId="Equation.DSMT4">
                  <p:embed/>
                </p:oleObj>
              </mc:Choice>
              <mc:Fallback>
                <p:oleObj name="Equation" r:id="rId3" imgW="48463200" imgH="9448800" progId="Equation.DSMT4">
                  <p:embed/>
                  <p:pic>
                    <p:nvPicPr>
                      <p:cNvPr id="0" name="图片 483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581873"/>
                        <a:ext cx="4328548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91773" y="3399463"/>
          <a:ext cx="2904363" cy="48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5" name="Equation" r:id="rId5" imgW="29565600" imgH="4876800" progId="Equation.DSMT4">
                  <p:embed/>
                </p:oleObj>
              </mc:Choice>
              <mc:Fallback>
                <p:oleObj name="Equation" r:id="rId5" imgW="29565600" imgH="4876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73" y="3399463"/>
                        <a:ext cx="2904363" cy="480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3561" y="4034969"/>
            <a:ext cx="784887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所以，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r>
              <a:rPr lang="zh-CN" altLang="en-US" sz="2800" dirty="0">
                <a:latin typeface="Times New Roman" panose="02020603050405020304" pitchFamily="18" charset="0"/>
              </a:rPr>
              <a:t>连续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个月降水量不超过</a:t>
            </a:r>
            <a:r>
              <a:rPr lang="en-US" altLang="zh-CN" sz="2800" dirty="0">
                <a:latin typeface="Times New Roman" panose="02020603050405020304" pitchFamily="18" charset="0"/>
              </a:rPr>
              <a:t>50</a:t>
            </a:r>
            <a:r>
              <a:rPr lang="en-US" altLang="zh-CN" sz="2800" i="1" dirty="0">
                <a:latin typeface="Times New Roman" panose="02020603050405020304" pitchFamily="18" charset="0"/>
              </a:rPr>
              <a:t>cm</a:t>
            </a:r>
            <a:r>
              <a:rPr lang="en-US" altLang="zh-CN" sz="2800" dirty="0">
                <a:latin typeface="Times New Roman" panose="02020603050405020304" pitchFamily="18" charset="0"/>
              </a:rPr>
              <a:t>}     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     =0.99379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</a:rPr>
              <a:t>=0.9396</a:t>
            </a:r>
          </a:p>
        </p:txBody>
      </p:sp>
      <p:sp>
        <p:nvSpPr>
          <p:cNvPr id="8" name="矩形 7"/>
          <p:cNvSpPr/>
          <p:nvPr/>
        </p:nvSpPr>
        <p:spPr>
          <a:xfrm>
            <a:off x="2104622" y="499401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降水量可以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吗？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3688" y="188640"/>
          <a:ext cx="29670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3" imgW="33223200" imgH="4876800" progId="Equation.DSMT4">
                  <p:embed/>
                </p:oleObj>
              </mc:Choice>
              <mc:Fallback>
                <p:oleObj name="Equation" r:id="rId3" imgW="33223200" imgH="4876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88640"/>
                        <a:ext cx="2967037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99792" y="2924944"/>
          <a:ext cx="1676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5" imgW="17068800" imgH="9753600" progId="Equation.DSMT4">
                  <p:embed/>
                </p:oleObj>
              </mc:Choice>
              <mc:Fallback>
                <p:oleObj name="Equation" r:id="rId5" imgW="17068800" imgH="9753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24944"/>
                        <a:ext cx="1676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407707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因为，降水量近似服从正态分布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08274" y="712242"/>
          <a:ext cx="3238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7" imgW="36271200" imgH="9448800" progId="Equation.DSMT4">
                  <p:embed/>
                </p:oleObj>
              </mc:Choice>
              <mc:Fallback>
                <p:oleObj name="Equation" r:id="rId7" imgW="36271200" imgH="9448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8274" y="712242"/>
                        <a:ext cx="32385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27784" y="1642036"/>
          <a:ext cx="2339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9" imgW="26212800" imgH="4876800" progId="Equation.DSMT4">
                  <p:embed/>
                </p:oleObj>
              </mc:Choice>
              <mc:Fallback>
                <p:oleObj name="Equation" r:id="rId9" imgW="26212800" imgH="4876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784" y="1642036"/>
                        <a:ext cx="2339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9792" y="2276872"/>
          <a:ext cx="2584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11" imgW="28956000" imgH="4876800" progId="Equation.DSMT4">
                  <p:embed/>
                </p:oleObj>
              </mc:Choice>
              <mc:Fallback>
                <p:oleObj name="Equation" r:id="rId11" imgW="28956000" imgH="48768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9792" y="2276872"/>
                        <a:ext cx="25844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580112" y="2272358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13" imgW="14020800" imgH="4876800" progId="Equation.DSMT4">
                  <p:embed/>
                </p:oleObj>
              </mc:Choice>
              <mc:Fallback>
                <p:oleObj name="Equation" r:id="rId13" imgW="14020800" imgH="4876800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0112" y="2272358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948264" y="2272358"/>
          <a:ext cx="13065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15" imgW="14630400" imgH="4876800" progId="Equation.DSMT4">
                  <p:embed/>
                </p:oleObj>
              </mc:Choice>
              <mc:Fallback>
                <p:oleObj name="Equation" r:id="rId15" imgW="14630400" imgH="487680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8264" y="2272358"/>
                        <a:ext cx="130651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5370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、均匀分布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、指数分布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、正态分布、标准正态分布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50825" y="4364211"/>
            <a:ext cx="875592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/>
              <a:t>注意</a:t>
            </a:r>
            <a:r>
              <a:rPr kumimoji="1" lang="en-US" altLang="zh-CN" sz="3600" dirty="0"/>
              <a:t>:</a:t>
            </a:r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概率为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0 (1)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的事件未必不发生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发生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755650" y="692324"/>
            <a:ext cx="6132513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连续型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r.v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取任一指定值的概率为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0</a:t>
            </a:r>
            <a:endParaRPr kumimoji="1" lang="en-US" altLang="zh-CN" sz="3200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Line 22"/>
          <p:cNvSpPr>
            <a:spLocks noChangeShapeType="1"/>
          </p:cNvSpPr>
          <p:nvPr/>
        </p:nvSpPr>
        <p:spPr bwMode="auto">
          <a:xfrm>
            <a:off x="1806575" y="3043411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23"/>
          <p:cNvSpPr>
            <a:spLocks noChangeShapeType="1"/>
          </p:cNvSpPr>
          <p:nvPr/>
        </p:nvSpPr>
        <p:spPr bwMode="auto">
          <a:xfrm>
            <a:off x="1806575" y="3043411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24"/>
          <p:cNvSpPr>
            <a:spLocks noChangeShapeType="1"/>
          </p:cNvSpPr>
          <p:nvPr/>
        </p:nvSpPr>
        <p:spPr bwMode="auto">
          <a:xfrm>
            <a:off x="1882775" y="3043411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755650" y="1340025"/>
            <a:ext cx="3840163" cy="687388"/>
            <a:chOff x="480" y="786"/>
            <a:chExt cx="2419" cy="433"/>
          </a:xfrm>
        </p:grpSpPr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480" y="786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anose="02020603050405020304" pitchFamily="18" charset="0"/>
                </a:rPr>
                <a:t>即：</a:t>
              </a:r>
              <a:endPara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7" name="Object 27"/>
            <p:cNvGraphicFramePr>
              <a:graphicFrameLocks noChangeAspect="1"/>
            </p:cNvGraphicFramePr>
            <p:nvPr/>
          </p:nvGraphicFramePr>
          <p:xfrm>
            <a:off x="1324" y="807"/>
            <a:ext cx="157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0" name="Equation" r:id="rId3" imgW="21336000" imgH="4876800" progId="Equation.DSMT4">
                    <p:embed/>
                  </p:oleObj>
                </mc:Choice>
                <mc:Fallback>
                  <p:oleObj name="Equation" r:id="rId3" imgW="21336000" imgH="4876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807"/>
                          <a:ext cx="157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4859338" y="1340024"/>
            <a:ext cx="283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为任一指定值</a:t>
            </a:r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827088" y="1916286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这是因为</a:t>
            </a:r>
            <a:endParaRPr kumimoji="1" lang="zh-CN" altLang="en-US" sz="3200" b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934" name="Object 30"/>
          <p:cNvGraphicFramePr>
            <a:graphicFrameLocks noChangeAspect="1"/>
          </p:cNvGraphicFramePr>
          <p:nvPr/>
        </p:nvGraphicFramePr>
        <p:xfrm>
          <a:off x="1112405" y="2567739"/>
          <a:ext cx="6309591" cy="80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" name="Equation" r:id="rId5" imgW="50901600" imgH="6400800" progId="Equation.DSMT4">
                  <p:embed/>
                </p:oleObj>
              </mc:Choice>
              <mc:Fallback>
                <p:oleObj name="Equation" r:id="rId5" imgW="50901600" imgH="6400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405" y="2567739"/>
                        <a:ext cx="6309591" cy="805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/>
          <p:cNvGraphicFramePr>
            <a:graphicFrameLocks noChangeAspect="1"/>
          </p:cNvGraphicFramePr>
          <p:nvPr/>
        </p:nvGraphicFramePr>
        <p:xfrm>
          <a:off x="2902960" y="3364086"/>
          <a:ext cx="319520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" name="Equation" r:id="rId7" imgW="27736800" imgH="7924800" progId="Equation.DSMT4">
                  <p:embed/>
                </p:oleObj>
              </mc:Choice>
              <mc:Fallback>
                <p:oleObj name="Equation" r:id="rId7" imgW="27736800" imgH="7924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60" y="3364086"/>
                        <a:ext cx="319520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6" name="Object 32"/>
          <p:cNvGraphicFramePr>
            <a:graphicFrameLocks noChangeAspect="1"/>
          </p:cNvGraphicFramePr>
          <p:nvPr/>
        </p:nvGraphicFramePr>
        <p:xfrm>
          <a:off x="6173788" y="3502199"/>
          <a:ext cx="758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" name="Equation" r:id="rId9" imgW="5791200" imgH="4267200" progId="Equation.DSMT4">
                  <p:embed/>
                </p:oleObj>
              </mc:Choice>
              <mc:Fallback>
                <p:oleObj name="Equation" r:id="rId9" imgW="57912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3502199"/>
                        <a:ext cx="7588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755650" y="44624"/>
            <a:ext cx="276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需要指出的是</a:t>
            </a:r>
            <a:r>
              <a:rPr kumimoji="1" lang="en-US" altLang="zh-CN" sz="3200" b="1">
                <a:latin typeface="Times New Roman" panose="02020603050405020304" pitchFamily="18" charset="0"/>
              </a:rPr>
              <a:t>:</a:t>
            </a:r>
            <a:endParaRPr kumimoji="1" lang="en-US" altLang="zh-CN" sz="3200" b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4" name="Text Box 36"/>
          <p:cNvSpPr txBox="1">
            <a:spLocks noChangeArrowheads="1"/>
          </p:cNvSpPr>
          <p:nvPr/>
        </p:nvSpPr>
        <p:spPr bwMode="auto">
          <a:xfrm>
            <a:off x="2124075" y="5084933"/>
            <a:ext cx="48187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)=0,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不能推出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l-GR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ϕ</a:t>
            </a:r>
            <a:endParaRPr kumimoji="1"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2154238" y="5661099"/>
            <a:ext cx="501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)=1,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不能推出 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 = S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 animBg="1" autoUpdateAnimBg="0"/>
      <p:bldP spid="123925" grpId="0" animBg="1" autoUpdateAnimBg="0"/>
      <p:bldP spid="123932" grpId="0" autoUpdateAnimBg="0"/>
      <p:bldP spid="123933" grpId="0" autoUpdateAnimBg="0"/>
      <p:bldP spid="123937" grpId="0" autoUpdateAnimBg="0"/>
      <p:bldP spid="7184" grpId="0"/>
      <p:bldP spid="123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066800" y="44624"/>
            <a:ext cx="609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对于连续型 </a:t>
            </a:r>
            <a:r>
              <a:rPr kumimoji="1" lang="en-US" altLang="zh-CN" sz="4400" i="1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244902" y="974800"/>
          <a:ext cx="2252309" cy="70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3" imgW="20421600" imgH="4876800" progId="Equation.DSMT4">
                  <p:embed/>
                </p:oleObj>
              </mc:Choice>
              <mc:Fallback>
                <p:oleObj name="Equation" r:id="rId3" imgW="204216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02" y="974800"/>
                        <a:ext cx="2252309" cy="70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4644601" y="1009206"/>
          <a:ext cx="2818661" cy="62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5" imgW="23469600" imgH="4876800" progId="Equation.DSMT4">
                  <p:embed/>
                </p:oleObj>
              </mc:Choice>
              <mc:Fallback>
                <p:oleObj name="Equation" r:id="rId5" imgW="234696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01" y="1009206"/>
                        <a:ext cx="2818661" cy="625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4651518" y="1690576"/>
          <a:ext cx="2811177" cy="66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7" imgW="23469600" imgH="4876800" progId="Equation.DSMT4">
                  <p:embed/>
                </p:oleObj>
              </mc:Choice>
              <mc:Fallback>
                <p:oleObj name="Equation" r:id="rId7" imgW="23469600" imgH="487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518" y="1690576"/>
                        <a:ext cx="2811177" cy="66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4674528" y="2404894"/>
          <a:ext cx="2863583" cy="67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9" imgW="23469600" imgH="4876800" progId="Equation.DSMT4">
                  <p:embed/>
                </p:oleObj>
              </mc:Choice>
              <mc:Fallback>
                <p:oleObj name="Equation" r:id="rId9" imgW="23469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528" y="2404894"/>
                        <a:ext cx="2863583" cy="673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4619625" y="4154373"/>
          <a:ext cx="2667000" cy="72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11" imgW="21945600" imgH="4876800" progId="Equation.DSMT4">
                  <p:embed/>
                </p:oleObj>
              </mc:Choice>
              <mc:Fallback>
                <p:oleObj name="Equation" r:id="rId11" imgW="21945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154373"/>
                        <a:ext cx="2667000" cy="72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309688" y="5392912"/>
            <a:ext cx="41195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3763963" y="5342112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V="1">
            <a:off x="3030538" y="2370312"/>
            <a:ext cx="0" cy="36941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5157788" y="5342112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174875" y="2178224"/>
            <a:ext cx="950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322513" y="5316712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8210" name="Freeform 17" descr="大网格"/>
          <p:cNvSpPr/>
          <p:nvPr/>
        </p:nvSpPr>
        <p:spPr bwMode="auto">
          <a:xfrm>
            <a:off x="2505075" y="3549824"/>
            <a:ext cx="1447800" cy="1828800"/>
          </a:xfrm>
          <a:custGeom>
            <a:avLst/>
            <a:gdLst>
              <a:gd name="T0" fmla="*/ 912 w 912"/>
              <a:gd name="T1" fmla="*/ 576 h 1152"/>
              <a:gd name="T2" fmla="*/ 912 w 912"/>
              <a:gd name="T3" fmla="*/ 1152 h 1152"/>
              <a:gd name="T4" fmla="*/ 0 w 912"/>
              <a:gd name="T5" fmla="*/ 1152 h 1152"/>
              <a:gd name="T6" fmla="*/ 0 w 912"/>
              <a:gd name="T7" fmla="*/ 96 h 1152"/>
              <a:gd name="T8" fmla="*/ 0 w 912"/>
              <a:gd name="T9" fmla="*/ 144 h 1152"/>
              <a:gd name="T10" fmla="*/ 48 w 912"/>
              <a:gd name="T11" fmla="*/ 96 h 1152"/>
              <a:gd name="T12" fmla="*/ 96 w 912"/>
              <a:gd name="T13" fmla="*/ 48 h 1152"/>
              <a:gd name="T14" fmla="*/ 144 w 912"/>
              <a:gd name="T15" fmla="*/ 48 h 1152"/>
              <a:gd name="T16" fmla="*/ 192 w 912"/>
              <a:gd name="T17" fmla="*/ 0 h 1152"/>
              <a:gd name="T18" fmla="*/ 240 w 912"/>
              <a:gd name="T19" fmla="*/ 0 h 1152"/>
              <a:gd name="T20" fmla="*/ 288 w 912"/>
              <a:gd name="T21" fmla="*/ 0 h 1152"/>
              <a:gd name="T22" fmla="*/ 336 w 912"/>
              <a:gd name="T23" fmla="*/ 0 h 1152"/>
              <a:gd name="T24" fmla="*/ 384 w 912"/>
              <a:gd name="T25" fmla="*/ 48 h 1152"/>
              <a:gd name="T26" fmla="*/ 480 w 912"/>
              <a:gd name="T27" fmla="*/ 96 h 1152"/>
              <a:gd name="T28" fmla="*/ 528 w 912"/>
              <a:gd name="T29" fmla="*/ 144 h 1152"/>
              <a:gd name="T30" fmla="*/ 576 w 912"/>
              <a:gd name="T31" fmla="*/ 192 h 1152"/>
              <a:gd name="T32" fmla="*/ 624 w 912"/>
              <a:gd name="T33" fmla="*/ 240 h 1152"/>
              <a:gd name="T34" fmla="*/ 672 w 912"/>
              <a:gd name="T35" fmla="*/ 288 h 1152"/>
              <a:gd name="T36" fmla="*/ 768 w 912"/>
              <a:gd name="T37" fmla="*/ 384 h 1152"/>
              <a:gd name="T38" fmla="*/ 816 w 912"/>
              <a:gd name="T39" fmla="*/ 432 h 1152"/>
              <a:gd name="T40" fmla="*/ 864 w 912"/>
              <a:gd name="T41" fmla="*/ 528 h 1152"/>
              <a:gd name="T42" fmla="*/ 912 w 912"/>
              <a:gd name="T43" fmla="*/ 576 h 11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2"/>
              <a:gd name="T67" fmla="*/ 0 h 1152"/>
              <a:gd name="T68" fmla="*/ 912 w 912"/>
              <a:gd name="T69" fmla="*/ 1152 h 115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2" h="1152">
                <a:moveTo>
                  <a:pt x="912" y="576"/>
                </a:moveTo>
                <a:lnTo>
                  <a:pt x="912" y="1152"/>
                </a:lnTo>
                <a:lnTo>
                  <a:pt x="0" y="1152"/>
                </a:lnTo>
                <a:lnTo>
                  <a:pt x="0" y="96"/>
                </a:lnTo>
                <a:lnTo>
                  <a:pt x="0" y="144"/>
                </a:lnTo>
                <a:lnTo>
                  <a:pt x="48" y="96"/>
                </a:lnTo>
                <a:lnTo>
                  <a:pt x="96" y="48"/>
                </a:lnTo>
                <a:lnTo>
                  <a:pt x="144" y="48"/>
                </a:lnTo>
                <a:lnTo>
                  <a:pt x="192" y="0"/>
                </a:lnTo>
                <a:lnTo>
                  <a:pt x="240" y="0"/>
                </a:lnTo>
                <a:lnTo>
                  <a:pt x="288" y="0"/>
                </a:lnTo>
                <a:lnTo>
                  <a:pt x="336" y="0"/>
                </a:lnTo>
                <a:lnTo>
                  <a:pt x="384" y="48"/>
                </a:lnTo>
                <a:lnTo>
                  <a:pt x="480" y="96"/>
                </a:lnTo>
                <a:lnTo>
                  <a:pt x="528" y="144"/>
                </a:lnTo>
                <a:lnTo>
                  <a:pt x="576" y="192"/>
                </a:lnTo>
                <a:lnTo>
                  <a:pt x="624" y="240"/>
                </a:lnTo>
                <a:lnTo>
                  <a:pt x="672" y="288"/>
                </a:lnTo>
                <a:lnTo>
                  <a:pt x="768" y="384"/>
                </a:lnTo>
                <a:lnTo>
                  <a:pt x="816" y="432"/>
                </a:lnTo>
                <a:lnTo>
                  <a:pt x="864" y="528"/>
                </a:lnTo>
                <a:lnTo>
                  <a:pt x="912" y="576"/>
                </a:lnTo>
                <a:close/>
              </a:path>
            </a:pathLst>
          </a:cu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4697781" y="3070110"/>
          <a:ext cx="2120165" cy="101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13" imgW="19202400" imgH="7924800" progId="Equation.DSMT4">
                  <p:embed/>
                </p:oleObj>
              </mc:Choice>
              <mc:Fallback>
                <p:oleObj name="Equation" r:id="rId13" imgW="19202400" imgH="7924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81" y="3070110"/>
                        <a:ext cx="2120165" cy="101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 noChangeAspect="1"/>
          </p:cNvGrpSpPr>
          <p:nvPr/>
        </p:nvGrpSpPr>
        <p:grpSpPr bwMode="auto">
          <a:xfrm>
            <a:off x="1066800" y="3438699"/>
            <a:ext cx="4057650" cy="2049462"/>
            <a:chOff x="672" y="2547"/>
            <a:chExt cx="2556" cy="1291"/>
          </a:xfrm>
        </p:grpSpPr>
        <p:sp>
          <p:nvSpPr>
            <p:cNvPr id="5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72" y="2547"/>
              <a:ext cx="2556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04" name="Line 77"/>
            <p:cNvSpPr>
              <a:spLocks noChangeShapeType="1"/>
            </p:cNvSpPr>
            <p:nvPr/>
          </p:nvSpPr>
          <p:spPr bwMode="auto">
            <a:xfrm>
              <a:off x="2164" y="2926"/>
              <a:ext cx="9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05" name="Line 78"/>
            <p:cNvSpPr>
              <a:spLocks noChangeShapeType="1"/>
            </p:cNvSpPr>
            <p:nvPr/>
          </p:nvSpPr>
          <p:spPr bwMode="auto">
            <a:xfrm>
              <a:off x="2164" y="2814"/>
              <a:ext cx="9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0" name="Line 83"/>
            <p:cNvSpPr>
              <a:spLocks noChangeShapeType="1"/>
            </p:cNvSpPr>
            <p:nvPr/>
          </p:nvSpPr>
          <p:spPr bwMode="auto">
            <a:xfrm flipV="1">
              <a:off x="886" y="3396"/>
              <a:ext cx="86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1" name="Line 84"/>
            <p:cNvSpPr>
              <a:spLocks noChangeShapeType="1"/>
            </p:cNvSpPr>
            <p:nvPr/>
          </p:nvSpPr>
          <p:spPr bwMode="auto">
            <a:xfrm flipV="1">
              <a:off x="972" y="3312"/>
              <a:ext cx="86" cy="8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2" name="Line 85"/>
            <p:cNvSpPr>
              <a:spLocks noChangeShapeType="1"/>
            </p:cNvSpPr>
            <p:nvPr/>
          </p:nvSpPr>
          <p:spPr bwMode="auto">
            <a:xfrm flipV="1">
              <a:off x="1058" y="3221"/>
              <a:ext cx="94" cy="9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3" name="Line 86"/>
            <p:cNvSpPr>
              <a:spLocks noChangeShapeType="1"/>
            </p:cNvSpPr>
            <p:nvPr/>
          </p:nvSpPr>
          <p:spPr bwMode="auto">
            <a:xfrm flipV="1">
              <a:off x="1152" y="3115"/>
              <a:ext cx="86" cy="10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4" name="Line 87"/>
            <p:cNvSpPr>
              <a:spLocks noChangeShapeType="1"/>
            </p:cNvSpPr>
            <p:nvPr/>
          </p:nvSpPr>
          <p:spPr bwMode="auto">
            <a:xfrm flipV="1">
              <a:off x="1238" y="3003"/>
              <a:ext cx="94" cy="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5" name="Line 88"/>
            <p:cNvSpPr>
              <a:spLocks noChangeShapeType="1"/>
            </p:cNvSpPr>
            <p:nvPr/>
          </p:nvSpPr>
          <p:spPr bwMode="auto">
            <a:xfrm flipV="1">
              <a:off x="1332" y="2898"/>
              <a:ext cx="86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6" name="Line 89"/>
            <p:cNvSpPr>
              <a:spLocks noChangeShapeType="1"/>
            </p:cNvSpPr>
            <p:nvPr/>
          </p:nvSpPr>
          <p:spPr bwMode="auto">
            <a:xfrm flipV="1">
              <a:off x="1418" y="2800"/>
              <a:ext cx="86" cy="9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7" name="Line 90"/>
            <p:cNvSpPr>
              <a:spLocks noChangeShapeType="1"/>
            </p:cNvSpPr>
            <p:nvPr/>
          </p:nvSpPr>
          <p:spPr bwMode="auto">
            <a:xfrm flipV="1">
              <a:off x="1504" y="2715"/>
              <a:ext cx="94" cy="8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8" name="Line 91"/>
            <p:cNvSpPr>
              <a:spLocks noChangeShapeType="1"/>
            </p:cNvSpPr>
            <p:nvPr/>
          </p:nvSpPr>
          <p:spPr bwMode="auto">
            <a:xfrm flipV="1">
              <a:off x="1598" y="2680"/>
              <a:ext cx="43" cy="3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9" name="Line 92"/>
            <p:cNvSpPr>
              <a:spLocks noChangeShapeType="1"/>
            </p:cNvSpPr>
            <p:nvPr/>
          </p:nvSpPr>
          <p:spPr bwMode="auto">
            <a:xfrm flipV="1">
              <a:off x="1641" y="2652"/>
              <a:ext cx="43" cy="2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0" name="Line 93"/>
            <p:cNvSpPr>
              <a:spLocks noChangeShapeType="1"/>
            </p:cNvSpPr>
            <p:nvPr/>
          </p:nvSpPr>
          <p:spPr bwMode="auto">
            <a:xfrm flipV="1">
              <a:off x="1684" y="2638"/>
              <a:ext cx="26" cy="1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1" name="Line 94"/>
            <p:cNvSpPr>
              <a:spLocks noChangeShapeType="1"/>
            </p:cNvSpPr>
            <p:nvPr/>
          </p:nvSpPr>
          <p:spPr bwMode="auto">
            <a:xfrm flipV="1">
              <a:off x="1710" y="2624"/>
              <a:ext cx="17" cy="1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1" name="Line 95"/>
            <p:cNvSpPr>
              <a:spLocks noChangeShapeType="1"/>
            </p:cNvSpPr>
            <p:nvPr/>
          </p:nvSpPr>
          <p:spPr bwMode="auto">
            <a:xfrm flipV="1">
              <a:off x="1727" y="2617"/>
              <a:ext cx="26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2" name="Line 96"/>
            <p:cNvSpPr>
              <a:spLocks noChangeShapeType="1"/>
            </p:cNvSpPr>
            <p:nvPr/>
          </p:nvSpPr>
          <p:spPr bwMode="auto">
            <a:xfrm flipV="1">
              <a:off x="1753" y="2610"/>
              <a:ext cx="17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3" name="Line 97"/>
            <p:cNvSpPr>
              <a:spLocks noChangeShapeType="1"/>
            </p:cNvSpPr>
            <p:nvPr/>
          </p:nvSpPr>
          <p:spPr bwMode="auto">
            <a:xfrm>
              <a:off x="1770" y="2610"/>
              <a:ext cx="17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4" name="Line 98"/>
            <p:cNvSpPr>
              <a:spLocks noChangeShapeType="1"/>
            </p:cNvSpPr>
            <p:nvPr/>
          </p:nvSpPr>
          <p:spPr bwMode="auto">
            <a:xfrm>
              <a:off x="1787" y="2610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5" name="Line 99"/>
            <p:cNvSpPr>
              <a:spLocks noChangeShapeType="1"/>
            </p:cNvSpPr>
            <p:nvPr/>
          </p:nvSpPr>
          <p:spPr bwMode="auto">
            <a:xfrm flipV="1">
              <a:off x="1796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6" name="Line 100"/>
            <p:cNvSpPr>
              <a:spLocks noChangeShapeType="1"/>
            </p:cNvSpPr>
            <p:nvPr/>
          </p:nvSpPr>
          <p:spPr bwMode="auto">
            <a:xfrm>
              <a:off x="1804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7" name="Line 101"/>
            <p:cNvSpPr>
              <a:spLocks noChangeShapeType="1"/>
            </p:cNvSpPr>
            <p:nvPr/>
          </p:nvSpPr>
          <p:spPr bwMode="auto">
            <a:xfrm>
              <a:off x="1813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8" name="Line 102"/>
            <p:cNvSpPr>
              <a:spLocks noChangeShapeType="1"/>
            </p:cNvSpPr>
            <p:nvPr/>
          </p:nvSpPr>
          <p:spPr bwMode="auto">
            <a:xfrm>
              <a:off x="1821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9" name="Line 103"/>
            <p:cNvSpPr>
              <a:spLocks noChangeShapeType="1"/>
            </p:cNvSpPr>
            <p:nvPr/>
          </p:nvSpPr>
          <p:spPr bwMode="auto">
            <a:xfrm>
              <a:off x="1821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0" name="Line 104"/>
            <p:cNvSpPr>
              <a:spLocks noChangeShapeType="1"/>
            </p:cNvSpPr>
            <p:nvPr/>
          </p:nvSpPr>
          <p:spPr bwMode="auto">
            <a:xfrm>
              <a:off x="1830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1" name="Line 105"/>
            <p:cNvSpPr>
              <a:spLocks noChangeShapeType="1"/>
            </p:cNvSpPr>
            <p:nvPr/>
          </p:nvSpPr>
          <p:spPr bwMode="auto">
            <a:xfrm>
              <a:off x="1830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2" name="Line 106"/>
            <p:cNvSpPr>
              <a:spLocks noChangeShapeType="1"/>
            </p:cNvSpPr>
            <p:nvPr/>
          </p:nvSpPr>
          <p:spPr bwMode="auto">
            <a:xfrm>
              <a:off x="1830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3" name="Line 107"/>
            <p:cNvSpPr>
              <a:spLocks noChangeShapeType="1"/>
            </p:cNvSpPr>
            <p:nvPr/>
          </p:nvSpPr>
          <p:spPr bwMode="auto">
            <a:xfrm>
              <a:off x="1838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2" name="Line 108"/>
            <p:cNvSpPr>
              <a:spLocks noChangeShapeType="1"/>
            </p:cNvSpPr>
            <p:nvPr/>
          </p:nvSpPr>
          <p:spPr bwMode="auto">
            <a:xfrm>
              <a:off x="1838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3" name="Line 109"/>
            <p:cNvSpPr>
              <a:spLocks noChangeShapeType="1"/>
            </p:cNvSpPr>
            <p:nvPr/>
          </p:nvSpPr>
          <p:spPr bwMode="auto">
            <a:xfrm>
              <a:off x="1838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4" name="Line 110"/>
            <p:cNvSpPr>
              <a:spLocks noChangeShapeType="1"/>
            </p:cNvSpPr>
            <p:nvPr/>
          </p:nvSpPr>
          <p:spPr bwMode="auto">
            <a:xfrm>
              <a:off x="1847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5" name="Line 111"/>
            <p:cNvSpPr>
              <a:spLocks noChangeShapeType="1"/>
            </p:cNvSpPr>
            <p:nvPr/>
          </p:nvSpPr>
          <p:spPr bwMode="auto">
            <a:xfrm>
              <a:off x="1847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6" name="Line 112"/>
            <p:cNvSpPr>
              <a:spLocks noChangeShapeType="1"/>
            </p:cNvSpPr>
            <p:nvPr/>
          </p:nvSpPr>
          <p:spPr bwMode="auto">
            <a:xfrm>
              <a:off x="1847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7" name="Line 113"/>
            <p:cNvSpPr>
              <a:spLocks noChangeShapeType="1"/>
            </p:cNvSpPr>
            <p:nvPr/>
          </p:nvSpPr>
          <p:spPr bwMode="auto">
            <a:xfrm>
              <a:off x="1856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8" name="Line 114"/>
            <p:cNvSpPr>
              <a:spLocks noChangeShapeType="1"/>
            </p:cNvSpPr>
            <p:nvPr/>
          </p:nvSpPr>
          <p:spPr bwMode="auto">
            <a:xfrm>
              <a:off x="1856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9" name="Line 115"/>
            <p:cNvSpPr>
              <a:spLocks noChangeShapeType="1"/>
            </p:cNvSpPr>
            <p:nvPr/>
          </p:nvSpPr>
          <p:spPr bwMode="auto">
            <a:xfrm>
              <a:off x="1864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0" name="Line 116"/>
            <p:cNvSpPr>
              <a:spLocks noChangeShapeType="1"/>
            </p:cNvSpPr>
            <p:nvPr/>
          </p:nvSpPr>
          <p:spPr bwMode="auto">
            <a:xfrm>
              <a:off x="1864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1" name="Line 117"/>
            <p:cNvSpPr>
              <a:spLocks noChangeShapeType="1"/>
            </p:cNvSpPr>
            <p:nvPr/>
          </p:nvSpPr>
          <p:spPr bwMode="auto">
            <a:xfrm>
              <a:off x="1873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2" name="Line 118"/>
            <p:cNvSpPr>
              <a:spLocks noChangeShapeType="1"/>
            </p:cNvSpPr>
            <p:nvPr/>
          </p:nvSpPr>
          <p:spPr bwMode="auto">
            <a:xfrm>
              <a:off x="1881" y="2603"/>
              <a:ext cx="1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3" name="Line 119"/>
            <p:cNvSpPr>
              <a:spLocks noChangeShapeType="1"/>
            </p:cNvSpPr>
            <p:nvPr/>
          </p:nvSpPr>
          <p:spPr bwMode="auto">
            <a:xfrm>
              <a:off x="1899" y="2610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4" name="Line 120"/>
            <p:cNvSpPr>
              <a:spLocks noChangeShapeType="1"/>
            </p:cNvSpPr>
            <p:nvPr/>
          </p:nvSpPr>
          <p:spPr bwMode="auto">
            <a:xfrm>
              <a:off x="1907" y="2610"/>
              <a:ext cx="17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5" name="Line 121"/>
            <p:cNvSpPr>
              <a:spLocks noChangeShapeType="1"/>
            </p:cNvSpPr>
            <p:nvPr/>
          </p:nvSpPr>
          <p:spPr bwMode="auto">
            <a:xfrm>
              <a:off x="1924" y="2617"/>
              <a:ext cx="26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6" name="Line 122"/>
            <p:cNvSpPr>
              <a:spLocks noChangeShapeType="1"/>
            </p:cNvSpPr>
            <p:nvPr/>
          </p:nvSpPr>
          <p:spPr bwMode="auto">
            <a:xfrm>
              <a:off x="1950" y="2624"/>
              <a:ext cx="43" cy="2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7" name="Line 123"/>
            <p:cNvSpPr>
              <a:spLocks noChangeShapeType="1"/>
            </p:cNvSpPr>
            <p:nvPr/>
          </p:nvSpPr>
          <p:spPr bwMode="auto">
            <a:xfrm>
              <a:off x="1993" y="2645"/>
              <a:ext cx="43" cy="2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8" name="Line 124"/>
            <p:cNvSpPr>
              <a:spLocks noChangeShapeType="1"/>
            </p:cNvSpPr>
            <p:nvPr/>
          </p:nvSpPr>
          <p:spPr bwMode="auto">
            <a:xfrm>
              <a:off x="2036" y="2673"/>
              <a:ext cx="94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9" name="Line 125"/>
            <p:cNvSpPr>
              <a:spLocks noChangeShapeType="1"/>
            </p:cNvSpPr>
            <p:nvPr/>
          </p:nvSpPr>
          <p:spPr bwMode="auto">
            <a:xfrm>
              <a:off x="2130" y="2743"/>
              <a:ext cx="86" cy="9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0" name="Line 126"/>
            <p:cNvSpPr>
              <a:spLocks noChangeShapeType="1"/>
            </p:cNvSpPr>
            <p:nvPr/>
          </p:nvSpPr>
          <p:spPr bwMode="auto">
            <a:xfrm>
              <a:off x="2216" y="2835"/>
              <a:ext cx="86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1" name="Line 127"/>
            <p:cNvSpPr>
              <a:spLocks noChangeShapeType="1"/>
            </p:cNvSpPr>
            <p:nvPr/>
          </p:nvSpPr>
          <p:spPr bwMode="auto">
            <a:xfrm>
              <a:off x="2302" y="2940"/>
              <a:ext cx="94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2" name="Line 128"/>
            <p:cNvSpPr>
              <a:spLocks noChangeShapeType="1"/>
            </p:cNvSpPr>
            <p:nvPr/>
          </p:nvSpPr>
          <p:spPr bwMode="auto">
            <a:xfrm>
              <a:off x="2396" y="3045"/>
              <a:ext cx="86" cy="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3" name="Line 129"/>
            <p:cNvSpPr>
              <a:spLocks noChangeShapeType="1"/>
            </p:cNvSpPr>
            <p:nvPr/>
          </p:nvSpPr>
          <p:spPr bwMode="auto">
            <a:xfrm>
              <a:off x="2482" y="3157"/>
              <a:ext cx="86" cy="99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4" name="Line 130"/>
            <p:cNvSpPr>
              <a:spLocks noChangeShapeType="1"/>
            </p:cNvSpPr>
            <p:nvPr/>
          </p:nvSpPr>
          <p:spPr bwMode="auto">
            <a:xfrm>
              <a:off x="2568" y="3256"/>
              <a:ext cx="94" cy="9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5" name="Line 131"/>
            <p:cNvSpPr>
              <a:spLocks noChangeShapeType="1"/>
            </p:cNvSpPr>
            <p:nvPr/>
          </p:nvSpPr>
          <p:spPr bwMode="auto">
            <a:xfrm>
              <a:off x="2662" y="3347"/>
              <a:ext cx="86" cy="7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6" name="Line 132"/>
            <p:cNvSpPr>
              <a:spLocks noChangeShapeType="1"/>
            </p:cNvSpPr>
            <p:nvPr/>
          </p:nvSpPr>
          <p:spPr bwMode="auto">
            <a:xfrm>
              <a:off x="2748" y="3424"/>
              <a:ext cx="94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7" name="Line 133"/>
            <p:cNvSpPr>
              <a:spLocks noChangeShapeType="1"/>
            </p:cNvSpPr>
            <p:nvPr/>
          </p:nvSpPr>
          <p:spPr bwMode="auto">
            <a:xfrm>
              <a:off x="2842" y="3494"/>
              <a:ext cx="86" cy="49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8" name="Line 134"/>
            <p:cNvSpPr>
              <a:spLocks noChangeShapeType="1"/>
            </p:cNvSpPr>
            <p:nvPr/>
          </p:nvSpPr>
          <p:spPr bwMode="auto">
            <a:xfrm>
              <a:off x="2928" y="3543"/>
              <a:ext cx="86" cy="4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383023" y="620688"/>
          <a:ext cx="5488954" cy="67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Equation" r:id="rId3" imgW="48463200" imgH="4876800" progId="Equation.DSMT4">
                  <p:embed/>
                </p:oleObj>
              </mc:Choice>
              <mc:Fallback>
                <p:oleObj name="Equation" r:id="rId3" imgW="484632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23" y="620688"/>
                        <a:ext cx="5488954" cy="670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676400" y="1537521"/>
            <a:ext cx="4456113" cy="3948112"/>
            <a:chOff x="1676400" y="2605088"/>
            <a:chExt cx="4456113" cy="3948112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919288" y="5840413"/>
              <a:ext cx="4119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V="1">
              <a:off x="3722688" y="2859088"/>
              <a:ext cx="0" cy="369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5767388" y="5789613"/>
              <a:ext cx="365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784475" y="2605088"/>
              <a:ext cx="9509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170238" y="5764213"/>
              <a:ext cx="3873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9228" name="Freeform 12" descr="大网格"/>
            <p:cNvSpPr/>
            <p:nvPr/>
          </p:nvSpPr>
          <p:spPr bwMode="auto">
            <a:xfrm>
              <a:off x="3352800" y="3976688"/>
              <a:ext cx="2009775" cy="1847850"/>
            </a:xfrm>
            <a:custGeom>
              <a:avLst/>
              <a:gdLst>
                <a:gd name="T0" fmla="*/ 1266 w 1266"/>
                <a:gd name="T1" fmla="*/ 990 h 1164"/>
                <a:gd name="T2" fmla="*/ 1182 w 1266"/>
                <a:gd name="T3" fmla="*/ 930 h 1164"/>
                <a:gd name="T4" fmla="*/ 1050 w 1266"/>
                <a:gd name="T5" fmla="*/ 870 h 1164"/>
                <a:gd name="T6" fmla="*/ 1038 w 1266"/>
                <a:gd name="T7" fmla="*/ 852 h 1164"/>
                <a:gd name="T8" fmla="*/ 1020 w 1266"/>
                <a:gd name="T9" fmla="*/ 834 h 1164"/>
                <a:gd name="T10" fmla="*/ 972 w 1266"/>
                <a:gd name="T11" fmla="*/ 756 h 1164"/>
                <a:gd name="T12" fmla="*/ 918 w 1266"/>
                <a:gd name="T13" fmla="*/ 732 h 1164"/>
                <a:gd name="T14" fmla="*/ 840 w 1266"/>
                <a:gd name="T15" fmla="*/ 660 h 1164"/>
                <a:gd name="T16" fmla="*/ 780 w 1266"/>
                <a:gd name="T17" fmla="*/ 594 h 1164"/>
                <a:gd name="T18" fmla="*/ 756 w 1266"/>
                <a:gd name="T19" fmla="*/ 576 h 1164"/>
                <a:gd name="T20" fmla="*/ 660 w 1266"/>
                <a:gd name="T21" fmla="*/ 438 h 1164"/>
                <a:gd name="T22" fmla="*/ 648 w 1266"/>
                <a:gd name="T23" fmla="*/ 420 h 1164"/>
                <a:gd name="T24" fmla="*/ 630 w 1266"/>
                <a:gd name="T25" fmla="*/ 408 h 1164"/>
                <a:gd name="T26" fmla="*/ 588 w 1266"/>
                <a:gd name="T27" fmla="*/ 366 h 1164"/>
                <a:gd name="T28" fmla="*/ 534 w 1266"/>
                <a:gd name="T29" fmla="*/ 294 h 1164"/>
                <a:gd name="T30" fmla="*/ 408 w 1266"/>
                <a:gd name="T31" fmla="*/ 168 h 1164"/>
                <a:gd name="T32" fmla="*/ 396 w 1266"/>
                <a:gd name="T33" fmla="*/ 150 h 1164"/>
                <a:gd name="T34" fmla="*/ 360 w 1266"/>
                <a:gd name="T35" fmla="*/ 126 h 1164"/>
                <a:gd name="T36" fmla="*/ 318 w 1266"/>
                <a:gd name="T37" fmla="*/ 72 h 1164"/>
                <a:gd name="T38" fmla="*/ 258 w 1266"/>
                <a:gd name="T39" fmla="*/ 48 h 1164"/>
                <a:gd name="T40" fmla="*/ 114 w 1266"/>
                <a:gd name="T41" fmla="*/ 0 h 1164"/>
                <a:gd name="T42" fmla="*/ 0 w 1266"/>
                <a:gd name="T43" fmla="*/ 30 h 1164"/>
                <a:gd name="T44" fmla="*/ 0 w 1266"/>
                <a:gd name="T45" fmla="*/ 1164 h 1164"/>
                <a:gd name="T46" fmla="*/ 1260 w 1266"/>
                <a:gd name="T47" fmla="*/ 1164 h 1164"/>
                <a:gd name="T48" fmla="*/ 1266 w 1266"/>
                <a:gd name="T49" fmla="*/ 990 h 1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66"/>
                <a:gd name="T76" fmla="*/ 0 h 1164"/>
                <a:gd name="T77" fmla="*/ 1266 w 1266"/>
                <a:gd name="T78" fmla="*/ 1164 h 1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66" h="1164">
                  <a:moveTo>
                    <a:pt x="1266" y="990"/>
                  </a:moveTo>
                  <a:cubicBezTo>
                    <a:pt x="1234" y="979"/>
                    <a:pt x="1216" y="941"/>
                    <a:pt x="1182" y="930"/>
                  </a:cubicBezTo>
                  <a:cubicBezTo>
                    <a:pt x="1136" y="915"/>
                    <a:pt x="1090" y="896"/>
                    <a:pt x="1050" y="870"/>
                  </a:cubicBezTo>
                  <a:cubicBezTo>
                    <a:pt x="1046" y="864"/>
                    <a:pt x="1043" y="858"/>
                    <a:pt x="1038" y="852"/>
                  </a:cubicBezTo>
                  <a:cubicBezTo>
                    <a:pt x="1033" y="845"/>
                    <a:pt x="1025" y="841"/>
                    <a:pt x="1020" y="834"/>
                  </a:cubicBezTo>
                  <a:cubicBezTo>
                    <a:pt x="1004" y="812"/>
                    <a:pt x="995" y="771"/>
                    <a:pt x="972" y="756"/>
                  </a:cubicBezTo>
                  <a:cubicBezTo>
                    <a:pt x="956" y="745"/>
                    <a:pt x="918" y="732"/>
                    <a:pt x="918" y="732"/>
                  </a:cubicBezTo>
                  <a:cubicBezTo>
                    <a:pt x="894" y="700"/>
                    <a:pt x="873" y="682"/>
                    <a:pt x="840" y="660"/>
                  </a:cubicBezTo>
                  <a:cubicBezTo>
                    <a:pt x="815" y="643"/>
                    <a:pt x="803" y="613"/>
                    <a:pt x="780" y="594"/>
                  </a:cubicBezTo>
                  <a:cubicBezTo>
                    <a:pt x="772" y="587"/>
                    <a:pt x="763" y="583"/>
                    <a:pt x="756" y="576"/>
                  </a:cubicBezTo>
                  <a:cubicBezTo>
                    <a:pt x="719" y="535"/>
                    <a:pt x="706" y="469"/>
                    <a:pt x="660" y="438"/>
                  </a:cubicBezTo>
                  <a:cubicBezTo>
                    <a:pt x="656" y="432"/>
                    <a:pt x="653" y="425"/>
                    <a:pt x="648" y="420"/>
                  </a:cubicBezTo>
                  <a:cubicBezTo>
                    <a:pt x="643" y="415"/>
                    <a:pt x="635" y="413"/>
                    <a:pt x="630" y="408"/>
                  </a:cubicBezTo>
                  <a:cubicBezTo>
                    <a:pt x="590" y="363"/>
                    <a:pt x="625" y="378"/>
                    <a:pt x="588" y="366"/>
                  </a:cubicBezTo>
                  <a:cubicBezTo>
                    <a:pt x="570" y="339"/>
                    <a:pt x="556" y="316"/>
                    <a:pt x="534" y="294"/>
                  </a:cubicBezTo>
                  <a:cubicBezTo>
                    <a:pt x="518" y="246"/>
                    <a:pt x="450" y="196"/>
                    <a:pt x="408" y="168"/>
                  </a:cubicBezTo>
                  <a:cubicBezTo>
                    <a:pt x="404" y="162"/>
                    <a:pt x="401" y="155"/>
                    <a:pt x="396" y="150"/>
                  </a:cubicBezTo>
                  <a:cubicBezTo>
                    <a:pt x="385" y="141"/>
                    <a:pt x="360" y="126"/>
                    <a:pt x="360" y="126"/>
                  </a:cubicBezTo>
                  <a:cubicBezTo>
                    <a:pt x="349" y="109"/>
                    <a:pt x="333" y="84"/>
                    <a:pt x="318" y="72"/>
                  </a:cubicBezTo>
                  <a:cubicBezTo>
                    <a:pt x="302" y="59"/>
                    <a:pt x="275" y="56"/>
                    <a:pt x="258" y="48"/>
                  </a:cubicBezTo>
                  <a:cubicBezTo>
                    <a:pt x="213" y="26"/>
                    <a:pt x="163" y="10"/>
                    <a:pt x="114" y="0"/>
                  </a:cubicBezTo>
                  <a:cubicBezTo>
                    <a:pt x="62" y="5"/>
                    <a:pt x="42" y="9"/>
                    <a:pt x="0" y="30"/>
                  </a:cubicBezTo>
                  <a:lnTo>
                    <a:pt x="0" y="1164"/>
                  </a:lnTo>
                  <a:lnTo>
                    <a:pt x="1260" y="1164"/>
                  </a:lnTo>
                  <a:lnTo>
                    <a:pt x="1266" y="990"/>
                  </a:lnTo>
                  <a:close/>
                </a:path>
              </a:pathLst>
            </a:custGeom>
            <a:pattFill prst="lgGrid">
              <a:fgClr>
                <a:srgbClr val="99FF33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676400" y="3827463"/>
              <a:ext cx="4057650" cy="204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76" name="Line 65"/>
            <p:cNvSpPr>
              <a:spLocks noChangeShapeType="1"/>
            </p:cNvSpPr>
            <p:nvPr/>
          </p:nvSpPr>
          <p:spPr bwMode="auto">
            <a:xfrm>
              <a:off x="4044950" y="4173538"/>
              <a:ext cx="14288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0" name="Line 69"/>
            <p:cNvSpPr>
              <a:spLocks noChangeShapeType="1"/>
            </p:cNvSpPr>
            <p:nvPr/>
          </p:nvSpPr>
          <p:spPr bwMode="auto">
            <a:xfrm flipV="1">
              <a:off x="2016125" y="5175250"/>
              <a:ext cx="1365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1" name="Line 70"/>
            <p:cNvSpPr>
              <a:spLocks noChangeShapeType="1"/>
            </p:cNvSpPr>
            <p:nvPr/>
          </p:nvSpPr>
          <p:spPr bwMode="auto">
            <a:xfrm flipV="1">
              <a:off x="2152650" y="5041900"/>
              <a:ext cx="136525" cy="1333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2" name="Line 71"/>
            <p:cNvSpPr>
              <a:spLocks noChangeShapeType="1"/>
            </p:cNvSpPr>
            <p:nvPr/>
          </p:nvSpPr>
          <p:spPr bwMode="auto">
            <a:xfrm flipV="1">
              <a:off x="2289175" y="4897438"/>
              <a:ext cx="149225" cy="1444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3" name="Line 72"/>
            <p:cNvSpPr>
              <a:spLocks noChangeShapeType="1"/>
            </p:cNvSpPr>
            <p:nvPr/>
          </p:nvSpPr>
          <p:spPr bwMode="auto">
            <a:xfrm flipV="1">
              <a:off x="2438400" y="4729163"/>
              <a:ext cx="136525" cy="1682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4" name="Line 73"/>
            <p:cNvSpPr>
              <a:spLocks noChangeShapeType="1"/>
            </p:cNvSpPr>
            <p:nvPr/>
          </p:nvSpPr>
          <p:spPr bwMode="auto">
            <a:xfrm flipV="1">
              <a:off x="2574925" y="4551363"/>
              <a:ext cx="149225" cy="17780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5" name="Line 74"/>
            <p:cNvSpPr>
              <a:spLocks noChangeShapeType="1"/>
            </p:cNvSpPr>
            <p:nvPr/>
          </p:nvSpPr>
          <p:spPr bwMode="auto">
            <a:xfrm flipV="1">
              <a:off x="2724150" y="4384675"/>
              <a:ext cx="1365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6" name="Line 75"/>
            <p:cNvSpPr>
              <a:spLocks noChangeShapeType="1"/>
            </p:cNvSpPr>
            <p:nvPr/>
          </p:nvSpPr>
          <p:spPr bwMode="auto">
            <a:xfrm flipV="1">
              <a:off x="2860675" y="4229100"/>
              <a:ext cx="136525" cy="1555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7" name="Line 76"/>
            <p:cNvSpPr>
              <a:spLocks noChangeShapeType="1"/>
            </p:cNvSpPr>
            <p:nvPr/>
          </p:nvSpPr>
          <p:spPr bwMode="auto">
            <a:xfrm flipV="1">
              <a:off x="2997200" y="4094163"/>
              <a:ext cx="149225" cy="1349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6" name="Line 77"/>
            <p:cNvSpPr>
              <a:spLocks noChangeShapeType="1"/>
            </p:cNvSpPr>
            <p:nvPr/>
          </p:nvSpPr>
          <p:spPr bwMode="auto">
            <a:xfrm flipV="1">
              <a:off x="3146425" y="4038600"/>
              <a:ext cx="68263" cy="555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7" name="Line 78"/>
            <p:cNvSpPr>
              <a:spLocks noChangeShapeType="1"/>
            </p:cNvSpPr>
            <p:nvPr/>
          </p:nvSpPr>
          <p:spPr bwMode="auto">
            <a:xfrm flipV="1">
              <a:off x="3214688" y="3994150"/>
              <a:ext cx="68263" cy="444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8" name="Line 79"/>
            <p:cNvSpPr>
              <a:spLocks noChangeShapeType="1"/>
            </p:cNvSpPr>
            <p:nvPr/>
          </p:nvSpPr>
          <p:spPr bwMode="auto">
            <a:xfrm flipV="1">
              <a:off x="3282950" y="3971925"/>
              <a:ext cx="41275" cy="222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9" name="Line 80"/>
            <p:cNvSpPr>
              <a:spLocks noChangeShapeType="1"/>
            </p:cNvSpPr>
            <p:nvPr/>
          </p:nvSpPr>
          <p:spPr bwMode="auto">
            <a:xfrm flipV="1">
              <a:off x="3324225" y="3949700"/>
              <a:ext cx="26988" cy="222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20" name="Line 81"/>
            <p:cNvSpPr>
              <a:spLocks noChangeShapeType="1"/>
            </p:cNvSpPr>
            <p:nvPr/>
          </p:nvSpPr>
          <p:spPr bwMode="auto">
            <a:xfrm flipV="1">
              <a:off x="3351213" y="3938588"/>
              <a:ext cx="412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29" name="Line 82"/>
            <p:cNvSpPr>
              <a:spLocks noChangeShapeType="1"/>
            </p:cNvSpPr>
            <p:nvPr/>
          </p:nvSpPr>
          <p:spPr bwMode="auto">
            <a:xfrm flipV="1">
              <a:off x="3392488" y="3927475"/>
              <a:ext cx="269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0" name="Line 83"/>
            <p:cNvSpPr>
              <a:spLocks noChangeShapeType="1"/>
            </p:cNvSpPr>
            <p:nvPr/>
          </p:nvSpPr>
          <p:spPr bwMode="auto">
            <a:xfrm>
              <a:off x="3419475" y="3927475"/>
              <a:ext cx="269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1" name="Line 84"/>
            <p:cNvSpPr>
              <a:spLocks noChangeShapeType="1"/>
            </p:cNvSpPr>
            <p:nvPr/>
          </p:nvSpPr>
          <p:spPr bwMode="auto">
            <a:xfrm>
              <a:off x="3446463" y="3927475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2" name="Line 85"/>
            <p:cNvSpPr>
              <a:spLocks noChangeShapeType="1"/>
            </p:cNvSpPr>
            <p:nvPr/>
          </p:nvSpPr>
          <p:spPr bwMode="auto">
            <a:xfrm flipV="1">
              <a:off x="3460750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3" name="Line 86"/>
            <p:cNvSpPr>
              <a:spLocks noChangeShapeType="1"/>
            </p:cNvSpPr>
            <p:nvPr/>
          </p:nvSpPr>
          <p:spPr bwMode="auto">
            <a:xfrm>
              <a:off x="3473450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4" name="Line 87"/>
            <p:cNvSpPr>
              <a:spLocks noChangeShapeType="1"/>
            </p:cNvSpPr>
            <p:nvPr/>
          </p:nvSpPr>
          <p:spPr bwMode="auto">
            <a:xfrm>
              <a:off x="3487738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5" name="Line 88"/>
            <p:cNvSpPr>
              <a:spLocks noChangeShapeType="1"/>
            </p:cNvSpPr>
            <p:nvPr/>
          </p:nvSpPr>
          <p:spPr bwMode="auto">
            <a:xfrm>
              <a:off x="3500438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6" name="Line 89"/>
            <p:cNvSpPr>
              <a:spLocks noChangeShapeType="1"/>
            </p:cNvSpPr>
            <p:nvPr/>
          </p:nvSpPr>
          <p:spPr bwMode="auto">
            <a:xfrm>
              <a:off x="3500438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7" name="Line 90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8" name="Line 91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9" name="Line 92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0" name="Line 93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1" name="Line 94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2" name="Line 95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3" name="Line 96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4" name="Line 97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5" name="Line 98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6" name="Line 99"/>
            <p:cNvSpPr>
              <a:spLocks noChangeShapeType="1"/>
            </p:cNvSpPr>
            <p:nvPr/>
          </p:nvSpPr>
          <p:spPr bwMode="auto">
            <a:xfrm>
              <a:off x="3556000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7" name="Line 100"/>
            <p:cNvSpPr>
              <a:spLocks noChangeShapeType="1"/>
            </p:cNvSpPr>
            <p:nvPr/>
          </p:nvSpPr>
          <p:spPr bwMode="auto">
            <a:xfrm>
              <a:off x="3556000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8" name="Line 101"/>
            <p:cNvSpPr>
              <a:spLocks noChangeShapeType="1"/>
            </p:cNvSpPr>
            <p:nvPr/>
          </p:nvSpPr>
          <p:spPr bwMode="auto">
            <a:xfrm>
              <a:off x="3568700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9" name="Line 102"/>
            <p:cNvSpPr>
              <a:spLocks noChangeShapeType="1"/>
            </p:cNvSpPr>
            <p:nvPr/>
          </p:nvSpPr>
          <p:spPr bwMode="auto">
            <a:xfrm>
              <a:off x="3568700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0" name="Line 103"/>
            <p:cNvSpPr>
              <a:spLocks noChangeShapeType="1"/>
            </p:cNvSpPr>
            <p:nvPr/>
          </p:nvSpPr>
          <p:spPr bwMode="auto">
            <a:xfrm>
              <a:off x="3582988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1" name="Line 104"/>
            <p:cNvSpPr>
              <a:spLocks noChangeShapeType="1"/>
            </p:cNvSpPr>
            <p:nvPr/>
          </p:nvSpPr>
          <p:spPr bwMode="auto">
            <a:xfrm>
              <a:off x="3595688" y="3916363"/>
              <a:ext cx="285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2" name="Line 105"/>
            <p:cNvSpPr>
              <a:spLocks noChangeShapeType="1"/>
            </p:cNvSpPr>
            <p:nvPr/>
          </p:nvSpPr>
          <p:spPr bwMode="auto">
            <a:xfrm>
              <a:off x="3624263" y="3927475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3" name="Line 106"/>
            <p:cNvSpPr>
              <a:spLocks noChangeShapeType="1"/>
            </p:cNvSpPr>
            <p:nvPr/>
          </p:nvSpPr>
          <p:spPr bwMode="auto">
            <a:xfrm>
              <a:off x="3636963" y="3927475"/>
              <a:ext cx="269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4" name="Line 107"/>
            <p:cNvSpPr>
              <a:spLocks noChangeShapeType="1"/>
            </p:cNvSpPr>
            <p:nvPr/>
          </p:nvSpPr>
          <p:spPr bwMode="auto">
            <a:xfrm>
              <a:off x="3663950" y="3938588"/>
              <a:ext cx="412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5" name="Line 108"/>
            <p:cNvSpPr>
              <a:spLocks noChangeShapeType="1"/>
            </p:cNvSpPr>
            <p:nvPr/>
          </p:nvSpPr>
          <p:spPr bwMode="auto">
            <a:xfrm>
              <a:off x="3705225" y="3949700"/>
              <a:ext cx="68263" cy="333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6" name="Line 109"/>
            <p:cNvSpPr>
              <a:spLocks noChangeShapeType="1"/>
            </p:cNvSpPr>
            <p:nvPr/>
          </p:nvSpPr>
          <p:spPr bwMode="auto">
            <a:xfrm>
              <a:off x="3773488" y="3983038"/>
              <a:ext cx="68263" cy="444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7" name="Line 110"/>
            <p:cNvSpPr>
              <a:spLocks noChangeShapeType="1"/>
            </p:cNvSpPr>
            <p:nvPr/>
          </p:nvSpPr>
          <p:spPr bwMode="auto">
            <a:xfrm>
              <a:off x="3841750" y="4027488"/>
              <a:ext cx="1492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8" name="Line 111"/>
            <p:cNvSpPr>
              <a:spLocks noChangeShapeType="1"/>
            </p:cNvSpPr>
            <p:nvPr/>
          </p:nvSpPr>
          <p:spPr bwMode="auto">
            <a:xfrm>
              <a:off x="3990975" y="4138613"/>
              <a:ext cx="136525" cy="1460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9" name="Line 112"/>
            <p:cNvSpPr>
              <a:spLocks noChangeShapeType="1"/>
            </p:cNvSpPr>
            <p:nvPr/>
          </p:nvSpPr>
          <p:spPr bwMode="auto">
            <a:xfrm>
              <a:off x="4127500" y="4284663"/>
              <a:ext cx="1365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0" name="Line 113"/>
            <p:cNvSpPr>
              <a:spLocks noChangeShapeType="1"/>
            </p:cNvSpPr>
            <p:nvPr/>
          </p:nvSpPr>
          <p:spPr bwMode="auto">
            <a:xfrm>
              <a:off x="4264025" y="4451350"/>
              <a:ext cx="1492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1" name="Line 114"/>
            <p:cNvSpPr>
              <a:spLocks noChangeShapeType="1"/>
            </p:cNvSpPr>
            <p:nvPr/>
          </p:nvSpPr>
          <p:spPr bwMode="auto">
            <a:xfrm>
              <a:off x="4413250" y="4618038"/>
              <a:ext cx="136525" cy="17780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2" name="Line 115"/>
            <p:cNvSpPr>
              <a:spLocks noChangeShapeType="1"/>
            </p:cNvSpPr>
            <p:nvPr/>
          </p:nvSpPr>
          <p:spPr bwMode="auto">
            <a:xfrm>
              <a:off x="4549775" y="4795838"/>
              <a:ext cx="136525" cy="1571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3" name="Line 116"/>
            <p:cNvSpPr>
              <a:spLocks noChangeShapeType="1"/>
            </p:cNvSpPr>
            <p:nvPr/>
          </p:nvSpPr>
          <p:spPr bwMode="auto">
            <a:xfrm>
              <a:off x="4686300" y="4953000"/>
              <a:ext cx="149225" cy="1444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4" name="Line 117"/>
            <p:cNvSpPr>
              <a:spLocks noChangeShapeType="1"/>
            </p:cNvSpPr>
            <p:nvPr/>
          </p:nvSpPr>
          <p:spPr bwMode="auto">
            <a:xfrm>
              <a:off x="4835525" y="5097463"/>
              <a:ext cx="136525" cy="1222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5" name="Line 118"/>
            <p:cNvSpPr>
              <a:spLocks noChangeShapeType="1"/>
            </p:cNvSpPr>
            <p:nvPr/>
          </p:nvSpPr>
          <p:spPr bwMode="auto">
            <a:xfrm>
              <a:off x="4972050" y="5219700"/>
              <a:ext cx="1492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6" name="Line 119"/>
            <p:cNvSpPr>
              <a:spLocks noChangeShapeType="1"/>
            </p:cNvSpPr>
            <p:nvPr/>
          </p:nvSpPr>
          <p:spPr bwMode="auto">
            <a:xfrm>
              <a:off x="5121275" y="5330825"/>
              <a:ext cx="136525" cy="777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7" name="Line 120"/>
            <p:cNvSpPr>
              <a:spLocks noChangeShapeType="1"/>
            </p:cNvSpPr>
            <p:nvPr/>
          </p:nvSpPr>
          <p:spPr bwMode="auto">
            <a:xfrm>
              <a:off x="5257800" y="5408613"/>
              <a:ext cx="136525" cy="666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827088" y="260648"/>
            <a:ext cx="7920037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zh-CN" altLang="en-US" sz="2800" b="1" dirty="0"/>
              <a:t>由上述性质可知，对于连续型随机变量，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关心它在某一点取值的问题没有太大的意义；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我们所关心的是它在某一</a:t>
            </a:r>
            <a:r>
              <a:rPr lang="zh-CN" altLang="en-US" sz="2800" b="1" dirty="0">
                <a:solidFill>
                  <a:srgbClr val="0000FF"/>
                </a:solidFill>
              </a:rPr>
              <a:t>区间</a:t>
            </a:r>
            <a:r>
              <a:rPr lang="zh-CN" altLang="en-US" sz="2800" b="1" dirty="0"/>
              <a:t>上取值的问题．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1691680" y="2276872"/>
          <a:ext cx="6439279" cy="58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4" name="Equation" r:id="rId3" imgW="68884800" imgH="5181600" progId="Equation.DSMT4">
                  <p:embed/>
                </p:oleObj>
              </mc:Choice>
              <mc:Fallback>
                <p:oleObj name="Equation" r:id="rId3" imgW="68884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6439279" cy="584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719138" y="2909635"/>
          <a:ext cx="76358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" name="Equation" r:id="rId5" imgW="71628000" imgH="16154400" progId="Equation.DSMT4">
                  <p:embed/>
                </p:oleObj>
              </mc:Choice>
              <mc:Fallback>
                <p:oleObj name="Equation" r:id="rId5" imgW="71628000" imgH="1615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09635"/>
                        <a:ext cx="763587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2606675" y="4841622"/>
          <a:ext cx="34004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" name="Equation" r:id="rId7" imgW="33832800" imgH="9448800" progId="Equation.DSMT4">
                  <p:embed/>
                </p:oleObj>
              </mc:Choice>
              <mc:Fallback>
                <p:oleObj name="Equation" r:id="rId7" imgW="338328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841622"/>
                        <a:ext cx="34004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0" y="282957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971600" y="188640"/>
          <a:ext cx="7621587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" name="Equation" r:id="rId3" imgW="60655200" imgH="19812000" progId="Equation.DSMT4">
                  <p:embed/>
                </p:oleObj>
              </mc:Choice>
              <mc:Fallback>
                <p:oleObj name="Equation" r:id="rId3" imgW="60655200" imgH="1981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8640"/>
                        <a:ext cx="7621587" cy="2547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757363" y="5301208"/>
          <a:ext cx="54149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" name="Equation" r:id="rId5" imgW="49377600" imgH="8534400" progId="Equation.DSMT4">
                  <p:embed/>
                </p:oleObj>
              </mc:Choice>
              <mc:Fallback>
                <p:oleObj name="Equation" r:id="rId5" imgW="49377600" imgH="853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301208"/>
                        <a:ext cx="541496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38175" y="2708920"/>
          <a:ext cx="82280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" name="Equation" r:id="rId7" imgW="76809600" imgH="15240000" progId="Equation.DSMT4">
                  <p:embed/>
                </p:oleObj>
              </mc:Choice>
              <mc:Fallback>
                <p:oleObj name="Equation" r:id="rId7" imgW="76809600" imgH="1524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708920"/>
                        <a:ext cx="822801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382713" y="4293096"/>
          <a:ext cx="42211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" name="Equation" r:id="rId9" imgW="35966400" imgH="8534400" progId="Equation.DSMT4">
                  <p:embed/>
                </p:oleObj>
              </mc:Choice>
              <mc:Fallback>
                <p:oleObj name="Equation" r:id="rId9" imgW="35966400" imgH="853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293096"/>
                        <a:ext cx="42211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1479</TotalTime>
  <Words>1984</Words>
  <Application>Microsoft Office PowerPoint</Application>
  <PresentationFormat>全屏显示(4:3)</PresentationFormat>
  <Paragraphs>274</Paragraphs>
  <Slides>49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Euclid Symbol</vt:lpstr>
      <vt:lpstr>黑体</vt:lpstr>
      <vt:lpstr>楷体_GB2312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ps</vt:lpstr>
      <vt:lpstr>Equation</vt:lpstr>
      <vt:lpstr>公式</vt:lpstr>
      <vt:lpstr>§2.3  连续型随机变量及其分布</vt:lpstr>
      <vt:lpstr>一. 连续型随机变量Continuous RV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 二. 常见连续型随机变量的分布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 (x) 的性质</vt:lpstr>
      <vt:lpstr>PowerPoint 演示文稿</vt:lpstr>
      <vt:lpstr>PowerPoint 演示文稿</vt:lpstr>
      <vt:lpstr>正态分布的重要性</vt:lpstr>
      <vt:lpstr>PowerPoint 演示文稿</vt:lpstr>
      <vt:lpstr>一种重要的正态分布</vt:lpstr>
      <vt:lpstr>PowerPoint 演示文稿</vt:lpstr>
      <vt:lpstr>PowerPoint 演示文稿</vt:lpstr>
      <vt:lpstr>PowerPoint 演示文稿</vt:lpstr>
      <vt:lpstr>正态分布的性质</vt:lpstr>
      <vt:lpstr>性质1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201</cp:revision>
  <cp:lastPrinted>2113-01-01T00:00:00Z</cp:lastPrinted>
  <dcterms:created xsi:type="dcterms:W3CDTF">2006-11-18T07:32:00Z</dcterms:created>
  <dcterms:modified xsi:type="dcterms:W3CDTF">2021-09-28T07:00:34Z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2052-11.1.0.9999</vt:lpwstr>
  </property>
</Properties>
</file>