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wmf" ContentType="image/x-wmf"/>
  <Default Extension="emf" ContentType="image/x-em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3"/>
    <p:sldId id="258" r:id="rId4"/>
    <p:sldId id="259" r:id="rId6"/>
    <p:sldId id="260" r:id="rId7"/>
    <p:sldId id="261" r:id="rId8"/>
    <p:sldId id="262" r:id="rId9"/>
    <p:sldId id="263" r:id="rId10"/>
    <p:sldId id="264" r:id="rId11"/>
    <p:sldId id="265" r:id="rId12"/>
    <p:sldId id="266" r:id="rId13"/>
    <p:sldId id="267" r:id="rId14"/>
    <p:sldId id="272" r:id="rId15"/>
    <p:sldId id="308" r:id="rId16"/>
    <p:sldId id="273" r:id="rId17"/>
    <p:sldId id="319"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317" r:id="rId32"/>
    <p:sldId id="289" r:id="rId33"/>
    <p:sldId id="309" r:id="rId34"/>
    <p:sldId id="295" r:id="rId35"/>
    <p:sldId id="296" r:id="rId36"/>
    <p:sldId id="297" r:id="rId37"/>
    <p:sldId id="298" r:id="rId38"/>
    <p:sldId id="299" r:id="rId39"/>
    <p:sldId id="314" r:id="rId40"/>
    <p:sldId id="320" r:id="rId41"/>
    <p:sldId id="311" r:id="rId42"/>
    <p:sldId id="300" r:id="rId43"/>
    <p:sldId id="301" r:id="rId44"/>
    <p:sldId id="302" r:id="rId45"/>
    <p:sldId id="303" r:id="rId46"/>
    <p:sldId id="304" r:id="rId47"/>
    <p:sldId id="305" r:id="rId48"/>
    <p:sldId id="312" r:id="rId49"/>
    <p:sldId id="313" r:id="rId50"/>
    <p:sldId id="306" r:id="rId51"/>
    <p:sldId id="307"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3333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33" autoAdjust="0"/>
    <p:restoredTop sz="92417" autoAdjust="0"/>
  </p:normalViewPr>
  <p:slideViewPr>
    <p:cSldViewPr>
      <p:cViewPr varScale="1">
        <p:scale>
          <a:sx n="75" d="100"/>
          <a:sy n="75" d="100"/>
        </p:scale>
        <p:origin x="1246"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03"/>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80.wmf"/><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3.vml.rels><?xml version="1.0" encoding="UTF-8" standalone="yes"?>
<Relationships xmlns="http://schemas.openxmlformats.org/package/2006/relationships"><Relationship Id="rId5" Type="http://schemas.openxmlformats.org/officeDocument/2006/relationships/image" Target="../media/image86.wmf"/><Relationship Id="rId4" Type="http://schemas.openxmlformats.org/officeDocument/2006/relationships/image" Target="../media/image85.wmf"/><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92.wmf"/><Relationship Id="rId4" Type="http://schemas.openxmlformats.org/officeDocument/2006/relationships/image" Target="../media/image91.wmf"/><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96.wmf"/><Relationship Id="rId3" Type="http://schemas.openxmlformats.org/officeDocument/2006/relationships/image" Target="../media/image95.wmf"/><Relationship Id="rId2" Type="http://schemas.openxmlformats.org/officeDocument/2006/relationships/image" Target="../media/image93.wmf"/><Relationship Id="rId1" Type="http://schemas.openxmlformats.org/officeDocument/2006/relationships/image" Target="../media/image94.jpeg"/></Relationships>
</file>

<file path=ppt/drawings/_rels/vmlDrawing26.vml.rels><?xml version="1.0" encoding="UTF-8" standalone="yes"?>
<Relationships xmlns="http://schemas.openxmlformats.org/package/2006/relationships"><Relationship Id="rId4" Type="http://schemas.openxmlformats.org/officeDocument/2006/relationships/image" Target="../media/image101.wmf"/><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8.vml.rels><?xml version="1.0" encoding="UTF-8" standalone="yes"?>
<Relationships xmlns="http://schemas.openxmlformats.org/package/2006/relationships"><Relationship Id="rId5" Type="http://schemas.openxmlformats.org/officeDocument/2006/relationships/image" Target="../media/image109.wmf"/><Relationship Id="rId4" Type="http://schemas.openxmlformats.org/officeDocument/2006/relationships/image" Target="../media/image108.wmf"/><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e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118.wmf"/><Relationship Id="rId8" Type="http://schemas.openxmlformats.org/officeDocument/2006/relationships/image" Target="../media/image117.wmf"/><Relationship Id="rId7" Type="http://schemas.openxmlformats.org/officeDocument/2006/relationships/image" Target="../media/image116.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7" Type="http://schemas.openxmlformats.org/officeDocument/2006/relationships/image" Target="../media/image125.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31.vml.rels><?xml version="1.0" encoding="UTF-8" standalone="yes"?>
<Relationships xmlns="http://schemas.openxmlformats.org/package/2006/relationships"><Relationship Id="rId6" Type="http://schemas.openxmlformats.org/officeDocument/2006/relationships/image" Target="../media/image131.wmf"/><Relationship Id="rId5" Type="http://schemas.openxmlformats.org/officeDocument/2006/relationships/image" Target="../media/image130.wmf"/><Relationship Id="rId4" Type="http://schemas.openxmlformats.org/officeDocument/2006/relationships/image" Target="../media/image129.wmf"/><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136.wmf"/><Relationship Id="rId4" Type="http://schemas.openxmlformats.org/officeDocument/2006/relationships/image" Target="../media/image135.wmf"/><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140.wmf"/><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s>
</file>

<file path=ppt/drawings/_rels/vmlDrawing34.vml.rels><?xml version="1.0" encoding="UTF-8" standalone="yes"?>
<Relationships xmlns="http://schemas.openxmlformats.org/package/2006/relationships"><Relationship Id="rId4" Type="http://schemas.openxmlformats.org/officeDocument/2006/relationships/image" Target="../media/image144.wmf"/><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35.vml.rels><?xml version="1.0" encoding="UTF-8" standalone="yes"?>
<Relationships xmlns="http://schemas.openxmlformats.org/package/2006/relationships"><Relationship Id="rId5" Type="http://schemas.openxmlformats.org/officeDocument/2006/relationships/image" Target="../media/image149.wmf"/><Relationship Id="rId4" Type="http://schemas.openxmlformats.org/officeDocument/2006/relationships/image" Target="../media/image148.wmf"/><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36.vml.rels><?xml version="1.0" encoding="UTF-8" standalone="yes"?>
<Relationships xmlns="http://schemas.openxmlformats.org/package/2006/relationships"><Relationship Id="rId7" Type="http://schemas.openxmlformats.org/officeDocument/2006/relationships/image" Target="../media/image156.wmf"/><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153.wmf"/><Relationship Id="rId3" Type="http://schemas.openxmlformats.org/officeDocument/2006/relationships/image" Target="../media/image152.emf"/><Relationship Id="rId2" Type="http://schemas.openxmlformats.org/officeDocument/2006/relationships/image" Target="../media/image151.emf"/><Relationship Id="rId1" Type="http://schemas.openxmlformats.org/officeDocument/2006/relationships/image" Target="../media/image15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s>
</file>

<file path=ppt/drawings/_rels/vmlDrawing38.vml.rels><?xml version="1.0" encoding="UTF-8" standalone="yes"?>
<Relationships xmlns="http://schemas.openxmlformats.org/package/2006/relationships"><Relationship Id="rId5" Type="http://schemas.openxmlformats.org/officeDocument/2006/relationships/image" Target="../media/image164.wmf"/><Relationship Id="rId4" Type="http://schemas.openxmlformats.org/officeDocument/2006/relationships/image" Target="../media/image163.wmf"/><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39.vml.rels><?xml version="1.0" encoding="UTF-8" standalone="yes"?>
<Relationships xmlns="http://schemas.openxmlformats.org/package/2006/relationships"><Relationship Id="rId5" Type="http://schemas.openxmlformats.org/officeDocument/2006/relationships/image" Target="../media/image169.wmf"/><Relationship Id="rId4" Type="http://schemas.openxmlformats.org/officeDocument/2006/relationships/image" Target="../media/image168.wmf"/><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3" Type="http://schemas.openxmlformats.org/officeDocument/2006/relationships/image" Target="../media/image25.wmf"/><Relationship Id="rId12" Type="http://schemas.openxmlformats.org/officeDocument/2006/relationships/image" Target="../media/image24.wmf"/><Relationship Id="rId11" Type="http://schemas.openxmlformats.org/officeDocument/2006/relationships/image" Target="../media/image23.wmf"/><Relationship Id="rId10" Type="http://schemas.openxmlformats.org/officeDocument/2006/relationships/image" Target="../media/image22.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37.e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38"/>
    </inkml:context>
    <inkml:brush xml:id="br0">
      <inkml:brushProperty name="width" value="0.0188984647393227" units="cm"/>
      <inkml:brushProperty name="height" value="0.0188984647393227" units="cm"/>
      <inkml:brushProperty name="color" value="#000000"/>
      <inkml:brushProperty name="ignorePressure" value="0"/>
    </inkml:brush>
  </inkml:definitions>
  <inkml:trace contextRef="#ctx0" brushRef="#br0">21446.000000 2805.000000 776,'16.000000'2.000000'97,"4.000000"5.000000"-27 ,5.000000 6.000000-28,4.000000 3.000000-27,2.000000 3.000000-18,-4.000000-2.000000-4,-3.000000-2.000000-5,-3.000000-2.000000-6,1.000000 1.000000-3,4.000000 1.000000 0,5.000000 2.000000-1,5.000000 2.000000 1,1.000000 0.000000-5,-3.000000 0.000000-6,-4.000000 0.000000-6,-2.000000 1.000000-8</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41"/>
    </inkml:context>
    <inkml:brush xml:id="br0">
      <inkml:brushProperty name="width" value="0.0182245373725891" units="cm"/>
      <inkml:brushProperty name="height" value="0.0182245373725891" units="cm"/>
      <inkml:brushProperty name="color" value="#000000"/>
      <inkml:brushProperty name="ignorePressure" value="0"/>
    </inkml:brush>
  </inkml:definitions>
  <inkml:trace contextRef="#ctx0" brushRef="#br0">24807.000000 2343.000000 804,'-12.000000'-22.000000'-1,"2.000000"6.000000"-3 ,1.000000 6.000000-3,2.000000 7.000000-2,1.000000 10.000000 0,2.000000 15.000000 1,2.000000 14.000000 3,1.000000 14.000000 2,2.000000 18.000000 1,1.000000 21.000000 0,2.000000 21.000000 1,2.000000 21.000000 1,2.000000 21.000000-1,3.000000 23.000000 1,3.000000 22.000000 0,4.000000 23.000000 0,0.000000 4.000000 0,-4.000000-15.000000 0,-3.000000-14.000000 0,-3.000000-15.000000 0,-1.000000-23.000000 4,-1.000000-32.000000 10,1.000000-32.000000 10,-1.000000-32.000000 9,0.000000-8.000000 4,-2.000000 16.000000-3,-2.000000 16.000000-1,-1.000000 16.000000-2,-1.000000 0.000000-7,0.000000-16.000000-12,0.000000-16.000000-11,0.000000-16.000000-10,-3.000000-15.000000-9,-4.000000-12.000000-4,-5.000000-13.000000-3,-5.000000-13.000000-5,-1.000000-13.000000 0,1.000000-13.000000 4,2.000000-12.000000 2,1.000000-14.000000 5,2.000000-2.000000-1,2.000000 6.000000-2,1.000000 6.000000-4,2.000000 7.000000-2</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41"/>
    </inkml:context>
    <inkml:brush xml:id="br0">
      <inkml:brushProperty name="width" value="0.0214596167206764" units="cm"/>
      <inkml:brushProperty name="height" value="0.0214596167206764" units="cm"/>
      <inkml:brushProperty name="color" value="#000000"/>
      <inkml:brushProperty name="ignorePressure" value="0"/>
    </inkml:brush>
  </inkml:definitions>
  <inkml:trace contextRef="#ctx0" brushRef="#br0">24730.000000 3805.000000 683,'-25.000000'-30.000000'7,"2.000000"15.000000"5 ,1.000000 17.000000 5,2.000000 16.000000 4,0.000000 14.000000 4,-5.000000 13.000000 0,-2.000000 12.000000 1,-3.000000 14.000000 1,-3.000000 12.000000 0,-2.000000 10.000000-1,-1.000000 12.000000-2,-1.000000 12.000000-1,0.000000 0.000000-2,3.000000-7.000000-5,4.000000-8.000000-4,2.000000-8.000000-4,6.000000-13.000000-10,6.000000-18.000000-13,6.000000-17.000000-14,7.000000-18.000000-13,5.000000-13.000000-9,3.000000-8.000000-2,3.000000-7.000000-3,3.000000-9.000000-1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41"/>
    </inkml:context>
    <inkml:brush xml:id="br0">
      <inkml:brushProperty name="width" value="0.0196350086480379" units="cm"/>
      <inkml:brushProperty name="height" value="0.0196350086480379" units="cm"/>
      <inkml:brushProperty name="color" value="#000000"/>
      <inkml:brushProperty name="ignorePressure" value="0"/>
    </inkml:brush>
  </inkml:definitions>
  <inkml:trace contextRef="#ctx0" brushRef="#br0">24628.000000 4036.000000 746,'25.000000'-89.000000'29,"1.000000"28.000000"0 ,0.000000 26.000000 0,-1.000000 28.000000 1,3.000000 20.000000-2,2.000000 16.000000-1,4.000000 13.000000-2,2.000000 15.000000-3,7.000000 11.000000-4,7.000000 8.000000-6,9.000000 8.000000-8,8.000000 9.000000-5,1.000000 0.000000-4,-2.000000-7.000000-1,-3.000000-6.000000 0,-4.000000-6.000000 0,-6.000000-10.000000-4,-10.000000-12.000000-6,-9.000000-14.000000-6,-10.000000-12.000000-7,-5.000000-7.000000-6,0.000000 0.000000-5,1.000000 0.000000-6,-1.000000 1.000000-5</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42"/>
    </inkml:context>
    <inkml:brush xml:id="br0">
      <inkml:brushProperty name="width" value="0.0233207922428846" units="cm"/>
      <inkml:brushProperty name="height" value="0.0233207922428846" units="cm"/>
      <inkml:brushProperty name="color" value="#000000"/>
      <inkml:brushProperty name="ignorePressure" value="0"/>
    </inkml:brush>
  </inkml:definitions>
  <inkml:trace contextRef="#ctx0" brushRef="#br0">26449.000000 2343.000000 628,'-24.000000'-34.000000'4,"3.000000"7.000000"6 ,4.000000 9.000000 7,2.000000 7.000000 6,1.000000 10.000000 6,-4.000000 9.000000 3,-3.000000 9.000000 3,-3.000000 11.000000 4,-4.000000 8.000000-1,-5.000000 11.000000-5,-5.000000 9.000000-4,-4.000000 10.000000-5,0.000000 0.000000-5,7.000000-10.000000-4,6.000000-10.000000-6,7.000000-9.000000-5,-1.000000 3.000000-2,-6.000000 16.000000 1,-6.000000 16.000000-1,-7.000000 17.000000 2,2.000000-2.000000-4,10.000000-17.000000-3,9.000000-18.000000-5,10.000000-18.000000-4,4.000000-2.000000-4,-2.000000 13.000000-2,-2.000000 13.000000-2,-1.000000 13.000000-3,2.000000-3.000000 0,4.000000-18.000000 2,6.000000-17.000000 1,4.000000-18.000000 2,3.000000-9.000000-5,2.000000-2.000000-11,1.000000-2.000000-10,2.000000-1.000000-12</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42"/>
    </inkml:context>
    <inkml:brush xml:id="br0">
      <inkml:brushProperty name="width" value="0.0168198253959417" units="cm"/>
      <inkml:brushProperty name="height" value="0.0168198253959417" units="cm"/>
      <inkml:brushProperty name="color" value="#000000"/>
      <inkml:brushProperty name="ignorePressure" value="0"/>
    </inkml:brush>
  </inkml:definitions>
  <inkml:trace contextRef="#ctx0" brushRef="#br0">26449.000000 2805.000000 871,'13.000000'-12.000000'-1,"0.000000"1.000000"-2 ,-1.000000 3.000000-1,1.000000 0.000000-3,3.000000 4.000000 4,7.000000 2.000000 12,6.000000 4.000000 12,6.000000 2.000000 11,0.000000 4.000000 1,-6.000000 0.000000-9,-6.000000 3.000000-8,-7.000000 1.000000-9,1.000000 1.000000-6,10.000000 3.000000 1,10.000000 1.000000-1,10.000000 1.000000-1,0.000000 0.000000-1,-8.000000-1.000000-6,-7.000000-2.000000-4,-9.000000-1.000000-4,-1.000000 1.000000-3,7.000000 2.000000-1,7.000000 4.000000-1,5.000000 3.000000 0,1.000000 0.000000-3,-7.000000-3.000000-4,-6.000000-3.000000-4,-7.000000-4.000000-4</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42"/>
    </inkml:context>
    <inkml:brush xml:id="br0">
      <inkml:brushProperty name="width" value="0.0207702331244946" units="cm"/>
      <inkml:brushProperty name="height" value="0.0207702331244946" units="cm"/>
      <inkml:brushProperty name="color" value="#000000"/>
      <inkml:brushProperty name="ignorePressure" value="0"/>
    </inkml:brush>
  </inkml:definitions>
  <inkml:trace contextRef="#ctx0" brushRef="#br0">26706.000000 3472.000000 706,'-104.000000'23.000000'1,"25.000000"-4.000000"2 ,23.000000-6.000000 2,25.000000-4.000000 2,9.000000 1.000000 1,-7.000000 9.000000 4,-6.000000 7.000000 1,-7.000000 9.000000 2,1.000000 0.000000 1,8.000000-6.000000-1,8.000000-7.000000-1,8.000000-6.000000 0,1.000000 4.000000 0,-9.000000 15.000000 1,-8.000000 14.000000 1,-8.000000 14.000000 2,-1.000000 8.000000 0,4.000000-1.000000-1,5.000000 1.000000-2,5.000000-1.000000-1,5.000000-1.000000-1,4.000000-6.000000-3,6.000000-5.000000-1,4.000000-4.000000-3,3.000000-4.000000-2,2.000000-4.000000-2,2.000000-2.000000-3,1.000000-4.000000-1,0.000000-3.000000-2,-1.000000-4.000000-1,-2.000000-2.000000-2,-2.000000-4.000000-1,3.000000-4.000000 0,6.000000-4.000000 1,7.000000-6.000000 2,6.000000-4.000000 0,5.000000-5.000000 1,6.000000-5.000000 1,4.000000-4.000000 0,5.000000-6.000000 0,6.000000-4.000000-3,6.000000-5.000000-3,7.000000-5.000000-5,5.000000-5.000000-5,5.000000-2.000000-4,2.000000-3.000000-3,1.000000-1.000000-4,2.000000-2.000000-4,-3.000000 2.000000-1,-6.000000 5.000000 2,-6.000000 5.000000 2,-7.000000 4.000000 2,-7.000000 3.000000 3,-9.000000 3.000000 4,-7.000000 0.000000 4,-8.000000 3.000000 5</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42"/>
    </inkml:context>
    <inkml:brush xml:id="br0">
      <inkml:brushProperty name="width" value="0.0226959865540266" units="cm"/>
      <inkml:brushProperty name="height" value="0.0226959865540266" units="cm"/>
      <inkml:brushProperty name="color" value="#000000"/>
      <inkml:brushProperty name="ignorePressure" value="0"/>
    </inkml:brush>
  </inkml:definitions>
  <inkml:trace contextRef="#ctx0" brushRef="#br0">26680.000000 4113.000000 646,'-23.000000'-23.000000'1,"7.000000"5.000000"1 ,7.000000 4.000000 3,6.000000 5.000000 3,2.000000 3.000000 0,-2.000000 2.000000 3,-1.000000 2.000000 0,-1.000000 1.000000 2,-1.000000 2.000000 3,2.000000 1.000000 2,2.000000 2.000000 5,1.000000 2.000000 3,3.000000 8.000000 1,2.000000 14.000000-2,4.000000 14.000000-1,4.000000 15.000000-1,1.000000 11.000000-2,3.000000 8.000000-2,0.000000 9.000000-1,3.000000 7.000000-2,0.000000 4.000000-2,0.000000 0.000000-3,0.000000 0.000000-4,1.000000 1.000000-2,-1.000000-4.000000-4,0.000000-7.000000-4,0.000000-6.000000-6,1.000000-6.000000-4,-3.000000-11.000000-3,-2.000000-17.000000-2,-4.000000-15.000000-2,-3.000000-17.000000-2,-2.000000-9.000000 1,-2.000000-3.000000 4,-2.000000-4.000000 4,-1.000000-3.000000 3,-2.000000-2.000000-6,-1.000000-2.000000-14,-2.000000-1.000000-14,-2.000000-2.000000-15</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43"/>
    </inkml:context>
    <inkml:brush xml:id="br0">
      <inkml:brushProperty name="width" value="0.0222636871039867" units="cm"/>
      <inkml:brushProperty name="height" value="0.0222636871039867" units="cm"/>
      <inkml:brushProperty name="color" value="#000000"/>
      <inkml:brushProperty name="ignorePressure" value="0"/>
    </inkml:brush>
  </inkml:definitions>
  <inkml:trace contextRef="#ctx0" brushRef="#br0">27860.000000 2933.000000 658,'-22.000000'-68.000000'1,"6.000000"17.000000"1 ,6.000000 19.000000 1,7.000000 16.000000 2,5.000000 6.000000 1,5.000000-8.000000 4,5.000000-9.000000 2,5.000000-7.000000 3,7.000000-3.000000 1,10.000000 3.000000 1,9.000000 4.000000-1,10.000000 2.000000 0,6.000000 7.000000 1,4.000000 7.000000-1,3.000000 8.000000 0,3.000000 9.000000 0,-3.000000 11.000000 0,-7.000000 17.000000 0,-9.000000 15.000000 1,-7.000000 17.000000-1,-13.000000 13.000000 0,-15.000000 11.000000-1,-17.000000 12.000000 1,-16.000000 11.000000-2,-11.000000 4.000000-1,-6.000000-4.000000-3,-6.000000-2.000000-4,-8.000000-4.000000-3,2.000000-10.000000-4,8.000000-18.000000-1,8.000000-18.000000-3,7.000000-17.000000-2,2.000000-5.000000-6,-7.000000 8.000000-10,-6.000000 9.000000-8,-7.000000 7.000000-10,0.000000-3.000000-6,7.000000-12.000000-2,6.000000-13.000000-4,7.000000-12.000000-4</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43"/>
    </inkml:context>
    <inkml:brush xml:id="br0">
      <inkml:brushProperty name="width" value="0.0200892686843872" units="cm"/>
      <inkml:brushProperty name="height" value="0.0200892686843872" units="cm"/>
      <inkml:brushProperty name="color" value="#000000"/>
      <inkml:brushProperty name="ignorePressure" value="0"/>
    </inkml:brush>
  </inkml:definitions>
  <inkml:trace contextRef="#ctx0" brushRef="#br0">28168.000000 5242.000000 730,'-58.000000'0.000000'4,"13.000000"0.000000"9 ,13.000000 0.000000 9,13.000000 0.000000 8,6.000000 0.000000 5,0.000000 0.000000 0,0.000000 0.000000 1,1.000000 0.000000 1,0.000000 0.000000-6,1.000000 0.000000-12,2.000000 0.000000-11,2.000000 0.000000-13,2.000000-1.000000-15,1.000000-1.000000-18,1.000000-2.000000-19,2.000000-2.000000-18</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2-05T05:46:57"/>
    </inkml:context>
    <inkml:brush xml:id="br0">
      <inkml:brushProperty name="width" value="0.0364186726510525" units="cm"/>
      <inkml:brushProperty name="height" value="0.0364186726510525" units="cm"/>
      <inkml:brushProperty name="color" value="#000000"/>
      <inkml:brushProperty name="ignorePressure" value="0"/>
    </inkml:brush>
  </inkml:definitions>
  <inkml:trace contextRef="#ctx0" brushRef="#br0">12300.000000 22650.000000 402,'-158.000000'67.000000'2,"34.000000"-16.000000"3 ,35.000000-15.000000 4,35.000000-15.000000 4,14.000000-6.000000 1,-2.000000 7.000000-1,-3.000000 6.000000-2,-3.000000 7.000000 0,-6.000000 5.000000-2,-5.000000 7.000000 1,-7.000000 6.000000-1,-5.000000 7.000000-1,-3.000000 5.000000 0,4.000000 7.000000-1,3.000000 6.000000 0,3.000000 7.000000 0,-2.000000 5.000000-1,-6.000000 7.000000 0,-6.000000 6.000000 0,-6.000000 7.000000 0,-2.000000 5.000000-1,3.000000 7.000000-1,3.000000 6.000000 0,4.000000 7.000000-1,5.000000 0.000000-1,10.000000-2.000000 0,10.000000-3.000000-1,9.000000-3.000000 1,6.000000-1.000000-1,3.000000 4.000000-1,3.000000 3.000000 0,4.000000 3.000000 0,4.000000 1.000000 0,6.000000 1.000000 0,7.000000-1.000000 0,6.000000 1.000000 0,3.000000-6.000000 1,0.000000-8.000000-1,0.000000-10.000000 1,0.000000-9.000000 0,0.000000-13.000000 0,0.000000-16.000000 0,0.000000-15.000000 0,0.000000-15.000000 0,0.000000 0.000000 1,0.000000 20.000000-1,0.000000 18.000000 0,0.000000 20.000000 1,0.000000-1.000000-1,0.000000-19.000000 1,0.000000-18.000000-1,0.000000-19.000000 1,0.000000-1.000000 0,0.000000 20.000000 0,0.000000 18.000000-1,0.000000 20.000000 1,1.000000 0.000000 0,4.000000-15.000000 0,3.000000-15.000000 0,3.000000-16.000000 0,4.000000 2.000000 0,7.000000 23.000000 1,6.000000 22.000000 1,7.000000 22.000000-1,5.000000 7.000000 1,7.000000-6.000000 0,6.000000-6.000000-1,7.000000-6.000000 0,5.000000-9.000000 0,7.000000-8.000000-1,6.000000-10.000000 1,7.000000-9.000000-1,5.000000-5.000000 1,7.000000 0.000000-1,6.000000 0.000000 0,7.000000 0.000000 0,-1.000000-2.000000-1,-6.000000-3.000000 0,-6.000000-3.000000 0,-6.000000-2.000000 0,-12.000000-8.000000 0,-15.000000-8.000000-1,-15.000000-10.000000 0,-16.000000-9.000000-1,-1.000000-1.000000 0,17.000000 10.000000 0,15.000000 10.000000-1,16.000000 9.000000 1,4.000000-1.000000 0,-6.000000-8.000000 1,-6.000000-10.000000-1,-6.000000-9.000000 2,-9.000000-7.000000-1,-8.000000-3.000000-1,-10.000000-3.000000 0,-9.000000-2.000000-1,5.000000-5.000000 0,23.000000-2.000000 0,22.000000-3.000000 1,22.000000-3.000000-1,13.000000-4.000000 0,7.000000-3.000000 1,6.000000-3.000000 0,7.000000-2.000000 0,0.000000-3.000000 1,-2.000000 1.000000 0,-3.000000-1.000000 1,-3.000000 1.000000 0,-7.000000-3.000000 1,-9.000000-2.000000-1,-10.000000-3.000000 0,-8.000000-3.000000 0,-8.000000-1.000000 0,-2.000000 4.000000 0,-3.000000 3.000000 0,-3.000000 3.000000 0,-2.000000-2.000000 0,0.000000-6.000000-1,0.000000-6.000000 1,0.000000-6.000000 0,0.000000-7.000000-1,0.000000-6.000000-1,0.000000-6.000000-1,0.000000-6.000000-2,0.000000-4.000000 0,0.000000 1.000000 1,0.000000-1.000000 1,0.000000 1.000000 1,-4.000000-3.000000 0,-5.000000-2.000000 0,-7.000000-3.000000 0,-5.000000-3.000000 1,-6.000000-1.000000 0,-3.000000 4.000000-1,-3.000000 3.000000 1,-2.000000 3.000000-1,-8.000000 6.000000 1,-8.000000 9.000000 0,-10.000000 10.000000 0,-9.000000 10.000000 0,-2.000000-3.000000 1,6.000000-11.000000-1,7.000000-14.000000 0,6.000000-11.000000 0,3.000000-6.000000 0,0.000000 4.000000 0,0.000000 3.000000-1,0.000000 3.000000 0,-2.000000-2.000000 1,-3.000000-6.000000-1,-3.000000-6.000000 0,-2.000000-6.000000 1,-3.000000-2.000000-1,1.000000 3.000000 1,-1.000000 3.000000-1,1.000000 4.000000 1,-1.000000-3.000000 0,1.000000-5.000000 0,-1.000000-7.000000 0,1.000000-5.000000-1,-3.000000-3.000000 1,-2.000000 4.000000 0,-3.000000 3.000000 1,-3.000000 3.000000-1,-4.000000 3.000000 0,-3.000000 3.000000 2,-3.000000 3.000000 0,-2.000000 4.000000 1,-3.000000 4.000000 0,1.000000 6.000000-1,-1.000000 7.000000 0,1.000000 6.000000-1,-1.000000 6.000000 0,1.000000 6.000000 1,-1.000000 7.000000-1,1.000000 6.000000 0,-4.000000-4.000000 0,-6.000000-11.000000 0,-6.000000-14.000000 1,-6.000000-11.000000-1,-2.000000-6.000000 1,3.000000 4.000000 0,3.000000 3.000000-1,4.000000 3.000000 1,2.000000 6.000000-1,4.000000 9.000000 1,3.000000 10.000000 0,3.000000 10.000000 0,-2.000000-4.000000 0,-6.000000-16.000000 1,-6.000000-15.000000 0,-6.000000-15.000000 0,-7.000000-9.000000 1,-6.000000 1.000000-1,-6.000000-1.000000 1,-6.000000 1.000000 0,-4.000000 2.000000 0,1.000000 7.000000 0,-1.000000 6.000000 1,1.000000 7.000000-1,-1.000000 2.000000 1,1.000000 1.000000-1,-1.000000-1.000000 1,1.000000 1.000000-1,-1.000000 1.000000 0,1.000000 3.000000 1,-1.000000 3.000000 0,1.000000 4.000000 0,2.000000 1.000000 0,7.000000 0.000000 2,6.000000 0.000000 0,7.000000 0.000000 1,2.000000 0.000000 0,1.000000 0.000000-1,-1.000000 0.000000 0,1.000000 0.000000 0,1.000000-2.000000-1,3.000000-3.000000 0,3.000000-3.000000 0,4.000000-2.000000 0,1.000000 0.000000 0,0.000000 7.000000-1,0.000000 6.000000 0,0.000000 7.000000 0,-5.000000-1.000000-1,-9.000000-6.000000 1,-10.000000-6.000000 0,-8.000000-6.000000 0,-8.000000-1.000000 0,-2.000000 7.000000 0,-3.000000 6.000000 1,-3.000000 7.000000 1,-6.000000 5.000000 0,-5.000000 7.000000 1,-7.000000 6.000000 1,-5.000000 7.000000 0,-6.000000 2.000000 0,-3.000000 1.000000 1,-3.000000-1.000000-1,-2.000000 1.000000 1,-1.000000 1.000000-2,3.000000 3.000000 0,3.000000 3.000000-3,4.000000 4.000000-1,2.000000 5.000000-4,4.000000 10.000000-9,3.000000 10.000000-7,3.000000 9.000000-8,6.000000 9.000000-3,9.000000 9.000000 1,10.000000 10.000000 3,10.000000 10.000000 2,7.000000-3.000000 0,6.000000-11.000000-5,7.000000-14.000000-2,6.000000-11.000000-4,4.000000-6.000000-7,4.000000 4.000000-11,3.000000 3.000000-9,3.000000 3.000000-10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39"/>
    </inkml:context>
    <inkml:brush xml:id="br0">
      <inkml:brushProperty name="width" value="0.0172389447689056" units="cm"/>
      <inkml:brushProperty name="height" value="0.0172389447689056" units="cm"/>
      <inkml:brushProperty name="color" value="#000000"/>
      <inkml:brushProperty name="ignorePressure" value="0"/>
    </inkml:brush>
  </inkml:definitions>
  <inkml:trace contextRef="#ctx0" brushRef="#br0">21446.000000 3805.000000 850,'-56.000000'0.000000'0,"13.000000"0.000000"-1 ,15.000000 0.000000-1,14.000000 0.000000-1,9.000000 0.000000-1,1.000000-3.000000-3,1.000000-1.000000-2,3.000000-1.000000-3,0.000000-1.000000 4,3.000000 2.000000 9,1.000000 2.000000 9,1.000000 1.000000 10,6.000000 0.000000 5,7.000000-1.000000 2,9.000000-2.000000 3,7.000000-2.000000 1,2.000000 0.000000-4,-5.000000 2.000000-9,-4.000000 2.000000-12,-5.000000 1.000000-9,2.000000 2.000000-10,12.000000 1.000000-10,12.000000 2.000000-10,10.000000 2.000000-10,0.000000 1.000000-3,-13.000000 2.000000 6,-13.000000 1.000000 4,-13.000000 2.000000 4</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2-05T05:46:59"/>
    </inkml:context>
    <inkml:brush xml:id="br0">
      <inkml:brushProperty name="width" value="0.0349338538944721" units="cm"/>
      <inkml:brushProperty name="height" value="0.0349338538944721" units="cm"/>
      <inkml:brushProperty name="color" value="#000000"/>
      <inkml:brushProperty name="ignorePressure" value="0"/>
    </inkml:brush>
  </inkml:definitions>
  <inkml:trace contextRef="#ctx0" brushRef="#br0">12900.000000 44000.000000 419,'-205.000000'-44.000000'8,"41.000000"13.000000"1 ,40.000000 12.000000 0,42.000000 13.000000 1,22.000000 6.000000 0,7.000000 0.000000 0,6.000000 0.000000-2,7.000000 0.000000 0,2.000000 3.000000 0,1.000000 6.000000 0,-1.000000 7.000000-1,1.000000 6.000000 1,-4.000000 4.000000-1,-6.000000 4.000000 1,-6.000000 3.000000 0,-6.000000 3.000000 0,-1.000000 3.000000 0,7.000000 3.000000-1,6.000000 3.000000-1,7.000000 4.000000-1,4.000000-4.000000 0,3.000000-9.000000-2,3.000000-10.000000 0,4.000000-8.000000-1,-4.000000 5.000000 0,-9.000000 22.000000 0,-10.000000 22.000000 2,-8.000000 23.000000 1,-4.000000 6.000000 0,3.000000-5.000000 1,3.000000-7.000000-1,4.000000-5.000000 1,4.000000-9.000000-1,6.000000-9.000000-2,7.000000-10.000000 0,6.000000-8.000000-3,1.000000-3.000000 1,-3.000000 7.000000-1,-3.000000 6.000000 1,-2.000000 7.000000 0,0.000000-3.000000 0,7.000000-8.000000 0,6.000000-10.000000-1,7.000000-9.000000 0,-1.000000-1.000000 0,-6.000000 10.000000 0,-6.000000 10.000000 1,-6.000000 9.000000 0,-2.000000 6.000000 1,3.000000 3.000000 1,3.000000 3.000000 0,4.000000 4.000000 1,2.000000 1.000000 0,4.000000 0.000000 1,3.000000 0.000000 0,3.000000 0.000000 1,-1.000000 4.000000 1,-2.000000 10.000000-1,-3.000000 10.000000 1,-3.000000 9.000000 0,1.000000 6.000000 0,6.000000 3.000000-1,7.000000 3.000000-1,6.000000 4.000000-1,4.000000 1.000000-1,4.000000 0.000000 0,3.000000 0.000000-2,3.000000 0.000000 0,3.000000-2.000000-2,3.000000-3.000000 1,3.000000-3.000000 0,4.000000-2.000000-1,4.000000-3.000000 0,6.000000 1.000000 1,7.000000-1.000000 0,6.000000 1.000000 1,1.000000-4.000000 0,-3.000000-6.000000 0,-3.000000-6.000000 0,-2.000000-6.000000 0,-6.000000-12.000000-1,-6.000000-15.000000 1,-6.000000-15.000000-1,-6.000000-16.000000 0,2.000000 1.000000 0,14.000000 19.000000 1,11.000000 19.000000-1,14.000000 19.000000 0,7.000000 9.000000 1,3.000000 0.000000 0,3.000000 0.000000-1,4.000000 0.000000 1,2.000000-5.000000 0,4.000000-9.000000 0,3.000000-10.000000 1,3.000000-8.000000 0,-1.000000-6.000000 0,-2.000000 1.000000 0,-3.000000-1.000000 1,-3.000000 1.000000-1,-2.000000-3.000000 0,0.000000-2.000000 0,0.000000-3.000000 1,0.000000-3.000000 0,-2.000000-6.000000-1,-3.000000-5.000000 0,-3.000000-7.000000 0,-2.000000-5.000000-1,2.000000-6.000000-1,9.000000-3.000000 0,10.000000-3.000000-1,10.000000-2.000000-1,2.000000-6.000000 0,-3.000000-6.000000 0,-3.000000-6.000000 0,-2.000000-6.000000 0,-9.000000-2.000000 0,-12.000000 3.000000 1,-13.000000 3.000000 0,-12.000000 4.000000 0,2.000000-3.000000 0,20.000000-5.000000 0,18.000000-7.000000 1,20.000000-5.000000-1,8.000000-4.000000 1,1.000000 0.000000-1,-1.000000 0.000000 0,1.000000 0.000000 1,-3.000000 1.000000-1,-2.000000 4.000000 1,-3.000000 3.000000 0,-3.000000 3.000000 0,-4.000000-1.000000-1,-3.000000-2.000000 1,-3.000000-3.000000-2,-2.000000-3.000000 1,-1.000000-6.000000-2,3.000000-5.000000 1,3.000000-7.000000-1,4.000000-5.000000 0,-1.000000-6.000000 0,-3.000000-3.000000 0,-3.000000-3.000000 0,-2.000000-2.000000 1,-6.000000-1.000000 0,-6.000000 3.000000-1,-6.000000 3.000000 1,-6.000000 4.000000-1,-7.000000 1.000000 1,-6.000000 0.000000 0,-6.000000 0.000000 1,-6.000000 0.000000-1,-4.000000-2.000000 1,1.000000-3.000000-1,-1.000000-3.000000 0,1.000000-2.000000-1,-4.000000-5.000000-1,-6.000000-2.000000 1,-6.000000-3.000000 0,-6.000000-3.000000 0,-4.000000-4.000000 0,1.000000-3.000000 1,-1.000000-3.000000-1,1.000000-2.000000 1,-3.000000-1.000000 0,-2.000000 3.000000 1,-3.000000 3.000000 0,-3.000000 4.000000 0,-2.000000-1.000000 1,0.000000-3.000000 0,0.000000-3.000000 0,0.000000-2.000000 1,0.000000-1.000000-1,0.000000 3.000000 1,0.000000 3.000000 0,0.000000 4.000000-1,0.000000 1.000000 1,0.000000 0.000000 0,0.000000 0.000000 0,0.000000 0.000000-1,-2.000000 4.000000 1,-3.000000 10.000000-1,-3.000000 10.000000 1,-2.000000 9.000000-1,-1.000000 6.000000 0,3.000000 3.000000 0,3.000000 3.000000 1,4.000000 4.000000-1,-1.000000-3.000000 0,-3.000000-5.000000 0,-3.000000-7.000000 0,-2.000000-5.000000 0,-1.000000-1.000000 0,3.000000 6.000000 1,3.000000 7.000000 0,4.000000 6.000000 0,-3.000000-2.000000 1,-5.000000-9.000000-1,-7.000000-10.000000 0,-5.000000-8.000000-1,-1.000000-1.000000 1,6.000000 9.000000 0,7.000000 10.000000 0,6.000000 10.000000 0,1.000000-3.000000 1,-3.000000-11.000000-1,-3.000000-14.000000 0,-2.000000-11.000000 0,-3.000000-7.000000 0,1.000000 0.000000-1,-1.000000 0.000000 1,1.000000 0.000000 0,-3.000000 1.000000 0,-2.000000 4.000000 0,-3.000000 3.000000 1,-3.000000 3.000000 0,-2.000000 4.000000 0,0.000000 7.000000 1,0.000000 6.000000 0,0.000000 7.000000 1,0.000000 0.000000 0,0.000000-2.000000 2,0.000000-3.000000 0,0.000000-3.000000 0,0.000000-2.000000 1,0.000000 0.000000 0,0.000000 0.000000 0,0.000000 0.000000-1,-2.000000 0.000000-1,-3.000000 0.000000 0,-3.000000 0.000000 0,-2.000000 0.000000-1,-3.000000 1.000000-1,1.000000 4.000000 0,-1.000000 3.000000 1,1.000000 3.000000-1,2.000000 3.000000 0,7.000000 3.000000 0,6.000000 3.000000-1,7.000000 4.000000 0,-1.000000-1.000000-1,-6.000000-3.000000 1,-6.000000-3.000000 0,-6.000000-2.000000 0,-2.000000 0.000000 1,3.000000 7.000000-1,3.000000 6.000000 1,4.000000 7.000000 0,-3.000000-1.000000 0,-5.000000-6.000000-1,-7.000000-6.000000 1,-5.000000-6.000000 0,-8.000000-6.000000 1,-5.000000-2.000000 3,-7.000000-3.000000 2,-5.000000-3.000000 3,-3.000000 1.000000 0,4.000000 6.000000 0,3.000000 7.000000-2,3.000000 6.000000 0,-1.000000 3.000000-1,-2.000000 0.000000 0,-3.000000 0.000000 0,-3.000000 0.000000-1,-2.000000-2.000000 1,0.000000-3.000000-1,0.000000-3.000000 1,0.000000-2.000000-1,-4.000000-1.000000-1,-5.000000 3.000000-2,-7.000000 3.000000-2,-5.000000 4.000000-2,-4.000000 2.000000-1,0.000000 4.000000 0,0.000000 3.000000-2,0.000000 3.000000 0,-2.000000 4.000000-4,-3.000000 7.000000-6,-3.000000 6.000000-7,-2.000000 7.000000-7,3.000000 7.000000-2,14.000000 9.000000 0,11.000000 10.000000 2,14.000000 10.000000 1,10.000000 0.000000 2,9.000000-5.000000 0,10.000000-7.000000 2,10.000000-5.000000 2,4.000000-1.000000 0,0.000000 6.000000 1,0.000000 7.000000 1,0.000000 6.000000 0,1.000000-1.000000-6,4.000000-5.000000-11,3.000000-7.000000-12,3.000000-5.000000-11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39"/>
    </inkml:context>
    <inkml:brush xml:id="br0">
      <inkml:brushProperty name="width" value="0.0190662164241076" units="cm"/>
      <inkml:brushProperty name="height" value="0.0190662164241076" units="cm"/>
      <inkml:brushProperty name="color" value="#000000"/>
      <inkml:brushProperty name="ignorePressure" value="0"/>
    </inkml:brush>
  </inkml:definitions>
  <inkml:trace contextRef="#ctx0" brushRef="#br0">21344.000000 4985.000000 769,'-80.000000'34.000000'3,"19.000000"-10.000000"8 ,19.000000-9.000000 8,20.000000-11.000000 7,15.000000-6.000000 2,14.000000-5.000000-2,12.000000-5.000000-2,13.000000-5.000000-3,10.000000-3.000000-2,6.000000-2.000000-2,6.000000-1.000000-2,7.000000-2.000000-3,-2.000000 1.000000-4,-9.000000 3.000000-7,-10.000000 4.000000-5,-9.000000 2.000000-8,-2.000000 1.000000-2,9.000000-4.000000 0,8.000000-3.000000 1,7.000000-3.000000 1,3.000000-1.000000-6,-6.000000 2.000000-14,-4.000000 1.000000-13,-5.000000 2.000000-13</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39"/>
    </inkml:context>
    <inkml:brush xml:id="br0">
      <inkml:brushProperty name="width" value="0.021790973842144" units="cm"/>
      <inkml:brushProperty name="height" value="0.021790973842144" units="cm"/>
      <inkml:brushProperty name="color" value="#000000"/>
      <inkml:brushProperty name="ignorePressure" value="0"/>
    </inkml:brush>
  </inkml:definitions>
  <inkml:trace contextRef="#ctx0" brushRef="#br0">23370.000000 1881.000000 673,'0.000000'-48.000000'2,"0.000000"7.000000"4 ,0.000000 5.000000 4,0.000000 7.000000 5,0.000000 6.000000 3,0.000000 5.000000 2,0.000000 4.000000 3,0.000000 5.000000 3,0.000000 4.000000 0,-3.000000 1.000000-4,-1.000000 1.000000-3,-1.000000 2.000000-3,-3.000000 4.000000-2,-4.000000 4.000000 2,-2.000000 5.000000 1,-4.000000 5.000000 2,1.000000 1.000000-2,2.000000-1.000000-4,4.000000-2.000000-3,3.000000-1.000000-3,-6.000000 9.000000-3,-14.000000 21.000000-1,-14.000000 21.000000-1,-15.000000 21.000000-1,-9.000000 15.000000-1,-3.000000 10.000000-2,-3.000000 9.000000-3,-3.000000 10.000000-1,2.000000 0.000000-6,8.000000-10.000000-10,8.000000-9.000000-8,8.000000-10.000000-10,9.000000-14.000000-6,10.000000-17.000000-3,9.000000-18.000000-3,9.000000-18.000000-3</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39"/>
    </inkml:context>
    <inkml:brush xml:id="br0">
      <inkml:brushProperty name="width" value="0.0211066044867039" units="cm"/>
      <inkml:brushProperty name="height" value="0.0211066044867039" units="cm"/>
      <inkml:brushProperty name="color" value="#000000"/>
      <inkml:brushProperty name="ignorePressure" value="0"/>
    </inkml:brush>
  </inkml:definitions>
  <inkml:trace contextRef="#ctx0" brushRef="#br0">22370.000000 3267.000000 694,'-23.000000'-13.000000'2,"4.000000"0.000000"5 ,6.000000 0.000000 3,4.000000 0.000000 5,3.000000 5.000000 2,2.000000 7.000000 3,2.000000 8.000000 0,1.000000 8.000000 3,3.000000 11.000000 0,2.000000 12.000000-2,4.000000 14.000000 0,4.000000 12.000000-2,1.000000 12.000000-1,-1.000000 11.000000-1,1.000000 12.000000-1,0.000000 11.000000-2,-2.000000 4.000000-1,-3.000000-1.000000-3,-3.000000-1.000000-2,-3.000000-2.000000-2,-2.000000-11.000000-3,0.000000-19.000000-1,0.000000-19.000000-1,0.000000-19.000000-3,0.000000-4.000000 0,0.000000 10.000000 0,0.000000 13.000000-1,0.000000 10.000000 1,0.000000-1.000000-1,0.000000-15.000000-2,0.000000-14.000000-3,0.000000-15.000000-2,0.000000-5.000000-1,0.000000 3.000000 0,0.000000 3.000000-1,0.000000 4.000000-1,-1.000000-5.000000-8,-2.000000-14.000000-14,-1.000000-12.000000-16,-1.000000-12.000000-14</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40"/>
    </inkml:context>
    <inkml:brush xml:id="br0">
      <inkml:brushProperty name="width" value="0.0185589157044888" units="cm"/>
      <inkml:brushProperty name="height" value="0.0185589157044888" units="cm"/>
      <inkml:brushProperty name="color" value="#000000"/>
      <inkml:brushProperty name="ignorePressure" value="0"/>
    </inkml:brush>
  </inkml:definitions>
  <inkml:trace contextRef="#ctx0" brushRef="#br0">22550.000000 3241.000000 790,'2.000000'-36.000000'3,"5.000000"5.000000"4 ,5.000000 4.000000 3,5.000000 6.000000 3,6.000000 1.000000 1,9.000000 1.000000 0,7.000000 0.000000 0,8.000000 0.000000 0,10.000000-1.000000-1,11.000000-2.000000-4,12.000000-1.000000-2,10.000000-2.000000-3,4.000000 1.000000-3,-5.000000 3.000000-2,-5.000000 3.000000-2,-5.000000 4.000000-2,-7.000000 6.000000-1,-12.000000 9.000000 0,-11.000000 11.000000-1,-11.000000 8.000000 0,-10.000000 13.000000 2,-5.000000 15.000000 3,-7.000000 13.000000 4,-6.000000 16.000000 5,-5.000000 12.000000 2,-1.000000 11.000000 2,-1.000000 11.000000 1,-3.000000 12.000000 3,0.000000 2.000000 0,0.000000-6.000000-2,0.000000-7.000000-1,0.000000-6.000000-2,0.000000-12.000000-2,0.000000-15.000000-3,0.000000-17.000000-1,0.000000-15.000000-4,0.000000-2.000000 0,0.000000 12.000000 1,0.000000 14.000000 0,0.000000 12.000000 1,0.000000-1.000000-1,0.000000-16.000000 0,0.000000-16.000000-2,0.000000-17.000000-1,0.000000-5.000000-1,0.000000 5.000000 1,0.000000 5.000000-1,0.000000 4.000000 1,0.000000-1.000000-1,0.000000-8.000000 1,0.000000-8.000000-1,0.000000-8.000000 1,-1.000000-5.000000-1,-4.000000-2.000000 2,-3.000000-1.000000-1,-3.000000-2.000000 1,-6.000000-5.000000 1,-8.000000-10.000000 0,-8.000000-10.000000-1,-8.000000-9.000000 1,-5.000000-8.000000-2,-4.000000-7.000000-4,-3.000000-6.000000-5,-3.000000-7.000000-3,0.000000-3.000000-3,3.000000-2.000000-1,3.000000-2.000000-2,4.000000-1.000000-2,5.000000 4.000000 0,8.000000 12.000000 0,8.000000 11.000000-1,8.000000 11.000000 1,5.000000 6.000000 0,-1.000000-1.000000-2,0.000000 1.000000 0,0.000000 0.000000-1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40"/>
    </inkml:context>
    <inkml:brush xml:id="br0">
      <inkml:brushProperty name="width" value="0.0187665373086929" units="cm"/>
      <inkml:brushProperty name="height" value="0.0187665373086929" units="cm"/>
      <inkml:brushProperty name="color" value="#000000"/>
      <inkml:brushProperty name="ignorePressure" value="0"/>
    </inkml:brush>
  </inkml:definitions>
  <inkml:trace contextRef="#ctx0" brushRef="#br0">22601.000000 4036.000000 781,'-44.000000'0.000000'4,"14.000000"0.000000"10 ,15.000000 0.000000 8,14.000000 0.000000 9,13.000000-2.000000 3,11.000000-5.000000-5,12.000000-5.000000-4,11.000000-5.000000-5,1.000000-2.000000-3,-8.000000 3.000000-5,-8.000000 0.000000-5,-7.000000 3.000000-3,6.000000-3.000000-5,23.000000-7.000000-4,22.000000-6.000000-3,23.000000-6.000000-4,6.000000 0.000000-2,-9.000000 6.000000-1,-10.000000 6.000000 0,-10.000000 7.000000 0,-11.000000 5.000000 0,-15.000000 3.000000-1,-15.000000 3.000000 0,-14.000000 4.000000 0,-7.000000 2.000000-4,0.000000 1.000000-7,0.000000 2.000000-7,-1.000000 2.000000-8</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40"/>
    </inkml:context>
    <inkml:brush xml:id="br0">
      <inkml:brushProperty name="width" value="0.0182293131947517" units="cm"/>
      <inkml:brushProperty name="height" value="0.0182293131947517" units="cm"/>
      <inkml:brushProperty name="color" value="#000000"/>
      <inkml:brushProperty name="ignorePressure" value="0"/>
    </inkml:brush>
  </inkml:definitions>
  <inkml:trace contextRef="#ctx0" brushRef="#br0">22704.000000 4755.000000 804,'-69.000000'24.000000'0,"16.000000"-4.000000"1 ,16.000000-2.000000 0,16.000000-3.000000 0,11.000000-4.000000 6,7.000000-3.000000 10,6.000000-3.000000 12,7.000000-4.000000 10,3.000000-1.000000 1,0.000000 0.000000-11,-1.000000 0.000000-11,1.000000 0.000000-10,7.000000-2.000000-6,12.000000-5.000000 0,12.000000-5.000000-1,14.000000-5.000000 0,2.000000-2.000000-4,-8.000000 2.000000-6,-8.000000 2.000000-5,-7.000000 2.000000-7,-2.000000-1.000000-2,7.000000-1.000000 0,6.000000-2.000000 0,6.000000-2.000000 0,1.000000 0.000000-2,-4.000000 0.000000-4,-5.000000 0.000000-6,-5.000000-1.000000-4</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1-28T22:40:41"/>
    </inkml:context>
    <inkml:brush xml:id="br0">
      <inkml:brushProperty name="width" value="0.0156233850866556" units="cm"/>
      <inkml:brushProperty name="height" value="0.0156233850866556" units="cm"/>
      <inkml:brushProperty name="color" value="#000000"/>
      <inkml:brushProperty name="ignorePressure" value="0"/>
    </inkml:brush>
  </inkml:definitions>
  <inkml:trace contextRef="#ctx0" brushRef="#br0">24268.000000 3626.000000 938,'-26.000000'-1.000000'2,"24.000000"-1.000000"4 ,23.000000-2.000000 3,25.000000-2.000000 4,17.000000-4.000000 0,12.000000-9.000000-4,11.000000-7.000000-2,11.000000-9.000000-4,10.000000-5.000000-5,10.000000-3.000000-3,10.000000-4.000000-6,9.000000-2.000000-3,0.000000-1.000000-5,-12.000000 3.000000-4,-11.000000 4.000000-3,-11.000000 3.000000-4,-17.000000 6.000000 0,-23.000000 7.000000 3,-22.000000 9.000000 3,-22.000000 7.000000 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22C095A7-6444-4875-B849-8CF61A216D34}" type="datetimeFigureOut">
              <a:rPr lang="zh-CN" altLang="en-US"/>
            </a:fld>
            <a:endParaRPr lang="zh-CN" altLang="en-US"/>
          </a:p>
        </p:txBody>
      </p:sp>
      <p:sp>
        <p:nvSpPr>
          <p:cNvPr id="4" name="幻灯片图像占位符 3"/>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45CAC984-356B-4124-834D-25C809CC140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3251" name="备注占位符 2"/>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数理统计的基本任务：样本推断总体。</a:t>
            </a:r>
            <a:endParaRPr lang="zh-CN" altLang="en-US"/>
          </a:p>
        </p:txBody>
      </p:sp>
      <p:sp>
        <p:nvSpPr>
          <p:cNvPr id="53252" name="灯片编号占位符 3"/>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DCC9AC9B-6586-4155-A069-B73DF9DD6E8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dirty="0"/>
          </a:p>
        </p:txBody>
      </p:sp>
      <p:sp>
        <p:nvSpPr>
          <p:cNvPr id="4" name="灯片编号占位符 3"/>
          <p:cNvSpPr/>
          <p:nvPr>
            <p:ph type="sldNum" sz="quarter" idx="5"/>
          </p:nvPr>
        </p:nvSpPr>
        <p:spPr/>
        <p:txBody>
          <a:bodyPr/>
          <a:lstStyle/>
          <a:p>
            <a:pPr>
              <a:defRPr/>
            </a:pPr>
            <a:fld id="{45CAC984-356B-4124-834D-25C809CC140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44" name="灯片编号占位符 3"/>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19A281E3-C334-441D-A64E-7093AE6EC04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前提：根据经验可以事先确定总体的分布形式，但对某些参数不清楚。</a:t>
            </a:r>
            <a:endParaRPr lang="zh-CN" altLang="en-US"/>
          </a:p>
        </p:txBody>
      </p:sp>
      <p:sp>
        <p:nvSpPr>
          <p:cNvPr id="54276" name="灯片编号占位符 3"/>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1129373A-5A5F-4465-AC50-A5BCAC67DBD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5299" name="备注占位符 2"/>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如果推导过程不清楚，可以从</a:t>
            </a:r>
            <a:r>
              <a:rPr lang="en-US" altLang="zh-CN"/>
              <a:t>s</a:t>
            </a:r>
            <a:r>
              <a:rPr lang="en-US" altLang="zh-CN" baseline="-25000"/>
              <a:t>n</a:t>
            </a:r>
            <a:r>
              <a:rPr lang="en-US" altLang="zh-CN" baseline="30000"/>
              <a:t>2</a:t>
            </a:r>
            <a:r>
              <a:rPr lang="zh-CN" altLang="en-US"/>
              <a:t>来展开推导</a:t>
            </a:r>
            <a:endParaRPr lang="zh-CN" altLang="en-US"/>
          </a:p>
        </p:txBody>
      </p:sp>
      <p:sp>
        <p:nvSpPr>
          <p:cNvPr id="55300" name="灯片编号占位符 3"/>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D3EF5FB1-CA9E-4A1E-957E-C14C1312172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3" name="备注占位符 2"/>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dirty="0"/>
              <a:t>最大似然估计就是选择一个</a:t>
            </a:r>
            <a:r>
              <a:rPr lang="el-GR" altLang="zh-CN" dirty="0"/>
              <a:t>θ</a:t>
            </a:r>
            <a:r>
              <a:rPr lang="zh-CN" altLang="en-US" dirty="0"/>
              <a:t>使得实验发生的结果</a:t>
            </a:r>
            <a:r>
              <a:rPr lang="en-US" altLang="zh-CN" dirty="0"/>
              <a:t>(</a:t>
            </a:r>
            <a:r>
              <a:rPr lang="zh-CN" altLang="en-US" dirty="0"/>
              <a:t>同时发生，联合概率</a:t>
            </a:r>
            <a:r>
              <a:rPr lang="en-US" altLang="zh-CN" dirty="0"/>
              <a:t>)</a:t>
            </a:r>
            <a:r>
              <a:rPr lang="zh-CN" altLang="en-US" dirty="0"/>
              <a:t>的概率最大。</a:t>
            </a:r>
            <a:endParaRPr lang="en-US" altLang="zh-CN" dirty="0"/>
          </a:p>
          <a:p>
            <a:r>
              <a:rPr lang="zh-CN" altLang="en-US" dirty="0"/>
              <a:t>如果</a:t>
            </a:r>
            <a:r>
              <a:rPr lang="el-GR" altLang="zh-CN" dirty="0"/>
              <a:t>θ</a:t>
            </a:r>
            <a:r>
              <a:rPr lang="en-US" altLang="zh-CN" dirty="0"/>
              <a:t>=0.9</a:t>
            </a:r>
            <a:r>
              <a:rPr lang="zh-CN" altLang="en-US" dirty="0"/>
              <a:t>，那么</a:t>
            </a:r>
            <a:r>
              <a:rPr lang="en-US" altLang="zh-CN" dirty="0"/>
              <a:t>L(</a:t>
            </a:r>
            <a:r>
              <a:rPr lang="el-GR" altLang="zh-CN" dirty="0"/>
              <a:t>θ</a:t>
            </a:r>
            <a:r>
              <a:rPr lang="en-US" altLang="zh-CN" dirty="0"/>
              <a:t>)=0.93</a:t>
            </a:r>
            <a:r>
              <a:rPr lang="zh-CN" altLang="en-US" dirty="0"/>
              <a:t>；如果</a:t>
            </a:r>
            <a:r>
              <a:rPr lang="el-GR" altLang="zh-CN" dirty="0"/>
              <a:t>θ</a:t>
            </a:r>
            <a:r>
              <a:rPr lang="en-US" altLang="zh-CN" dirty="0"/>
              <a:t>=0.1</a:t>
            </a:r>
            <a:r>
              <a:rPr lang="zh-CN" altLang="en-US" dirty="0"/>
              <a:t>，那么</a:t>
            </a:r>
            <a:r>
              <a:rPr lang="en-US" altLang="zh-CN" dirty="0"/>
              <a:t>L(</a:t>
            </a:r>
            <a:r>
              <a:rPr lang="el-GR" altLang="zh-CN" dirty="0"/>
              <a:t>θ</a:t>
            </a:r>
            <a:r>
              <a:rPr lang="en-US" altLang="zh-CN" dirty="0"/>
              <a:t>)=0.13</a:t>
            </a:r>
            <a:r>
              <a:rPr lang="zh-CN" altLang="en-US" dirty="0"/>
              <a:t>。</a:t>
            </a:r>
            <a:endParaRPr lang="en-US" altLang="zh-CN" dirty="0"/>
          </a:p>
          <a:p>
            <a:r>
              <a:rPr lang="zh-CN" altLang="en-US" dirty="0"/>
              <a:t>所以取</a:t>
            </a:r>
            <a:r>
              <a:rPr lang="el-GR" altLang="zh-CN" dirty="0"/>
              <a:t>θ</a:t>
            </a:r>
            <a:r>
              <a:rPr lang="en-US" altLang="zh-CN" dirty="0"/>
              <a:t>=0.9</a:t>
            </a:r>
            <a:r>
              <a:rPr lang="zh-CN" altLang="en-US" dirty="0"/>
              <a:t>，从而使得</a:t>
            </a:r>
            <a:r>
              <a:rPr lang="en-US" altLang="zh-CN" dirty="0"/>
              <a:t>L</a:t>
            </a:r>
            <a:r>
              <a:rPr lang="zh-CN" altLang="en-US" dirty="0"/>
              <a:t>取得最大值。</a:t>
            </a:r>
            <a:endParaRPr lang="en-US" altLang="zh-CN" dirty="0"/>
          </a:p>
          <a:p>
            <a:r>
              <a:rPr lang="zh-CN" altLang="en-US" dirty="0"/>
              <a:t>而这里</a:t>
            </a:r>
            <a:r>
              <a:rPr lang="el-GR" altLang="zh-CN" dirty="0"/>
              <a:t>θ</a:t>
            </a:r>
            <a:r>
              <a:rPr lang="zh-CN" altLang="en-US" dirty="0"/>
              <a:t>是两个值，实际可以是一个区间</a:t>
            </a:r>
            <a:endParaRPr lang="zh-CN" altLang="en-US" dirty="0"/>
          </a:p>
        </p:txBody>
      </p:sp>
      <p:sp>
        <p:nvSpPr>
          <p:cNvPr id="56324" name="灯片编号占位符 3"/>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B72092B6-19F1-48E4-8518-283D438264E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dirty="0"/>
          </a:p>
        </p:txBody>
      </p:sp>
      <p:sp>
        <p:nvSpPr>
          <p:cNvPr id="4" name="灯片编号占位符 3"/>
          <p:cNvSpPr/>
          <p:nvPr>
            <p:ph type="sldNum" sz="quarter" idx="10"/>
          </p:nvPr>
        </p:nvSpPr>
        <p:spPr/>
        <p:txBody>
          <a:bodyPr/>
          <a:lstStyle/>
          <a:p>
            <a:pPr>
              <a:defRPr/>
            </a:pPr>
            <a:fld id="{45CAC984-356B-4124-834D-25C809CC140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7" name="备注占位符 2"/>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驻点：导数为</a:t>
            </a:r>
            <a:r>
              <a:rPr lang="en-US" altLang="zh-CN"/>
              <a:t>0</a:t>
            </a:r>
            <a:r>
              <a:rPr lang="zh-CN" altLang="en-US"/>
              <a:t>的点</a:t>
            </a:r>
            <a:endParaRPr lang="zh-CN" altLang="en-US"/>
          </a:p>
        </p:txBody>
      </p:sp>
      <p:sp>
        <p:nvSpPr>
          <p:cNvPr id="57348" name="灯片编号占位符 3"/>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B8C62918-7F17-47F4-84C0-BB501F8585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a:t>maximum likelihood estimation</a:t>
            </a:r>
            <a:endParaRPr lang="zh-CN" altLang="en-US"/>
          </a:p>
        </p:txBody>
      </p:sp>
      <p:sp>
        <p:nvSpPr>
          <p:cNvPr id="58372" name="灯片编号占位符 3"/>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6541369E-B2DD-442E-AC08-B749E314CE5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5" name="备注占位符 2"/>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59396" name="灯片编号占位符 3"/>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4C002206-A9B5-4592-89D9-60DD914C4A9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9E50DBF9-A48E-4BC0-A561-56A445FCF03B}" type="slidenum">
              <a:rPr lang="en-US" altLang="zh-CN" smtClean="0">
                <a:latin typeface="Arial" charset="0"/>
              </a:rPr>
            </a:fld>
            <a:endParaRPr lang="en-US" altLang="zh-CN">
              <a:latin typeface="Arial" charset="0"/>
            </a:endParaRPr>
          </a:p>
        </p:txBody>
      </p:sp>
      <p:sp>
        <p:nvSpPr>
          <p:cNvPr id="60419" name="Rectangle 2"/>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20" name="Rectangle 3"/>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根据上页</a:t>
            </a:r>
            <a:r>
              <a:rPr lang="en-US" altLang="zh-CN"/>
              <a:t>B</a:t>
            </a:r>
            <a:r>
              <a:rPr lang="en-US" altLang="zh-CN" baseline="-25000"/>
              <a:t>2</a:t>
            </a:r>
            <a:r>
              <a:rPr lang="en-US" altLang="zh-CN"/>
              <a:t> </a:t>
            </a:r>
            <a:endParaRPr lang="en-US" altLang="zh-CN" baseline="-25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4" name="日期占位符 3"/>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p:nvPr>
            <p:ph type="sldNum" sz="quarter" idx="12"/>
          </p:nvPr>
        </p:nvSpPr>
        <p:spPr/>
        <p:txBody>
          <a:bodyPr/>
          <a:lstStyle/>
          <a:p>
            <a:pPr>
              <a:defRPr/>
            </a:pPr>
            <a:fld id="{0BE8F875-83A1-41C4-AFD9-439285844EFA}" type="slidenum">
              <a:rPr lang="en-US" altLang="zh-CN" smtClean="0">
                <a:solidFill>
                  <a:prstClr val="black">
                    <a:tint val="75000"/>
                  </a:prstClr>
                </a:solidFill>
              </a:rPr>
            </a:fld>
            <a:endParaRPr lang="en-US" altLang="zh-CN">
              <a:solidFill>
                <a:prstClr val="black">
                  <a:tint val="75000"/>
                </a:prstClr>
              </a:solidFill>
            </a:endParaRPr>
          </a:p>
        </p:txBody>
      </p:sp>
      <p:sp>
        <p:nvSpPr>
          <p:cNvPr id="7" name="TextBox 6"/>
          <p:cNvSpPr txBox="1"/>
          <p:nvPr/>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fontAlgn="auto">
              <a:spcAft>
                <a:spcPts val="0"/>
              </a:spcAft>
            </a:pPr>
            <a:r>
              <a:rPr lang="en-US" altLang="zh-CN" sz="1200" dirty="0">
                <a:solidFill>
                  <a:prstClr val="white"/>
                </a:solidFill>
              </a:rPr>
              <a:t>     </a:t>
            </a:r>
            <a:r>
              <a:rPr lang="zh-CN" altLang="en-US" sz="1200" dirty="0">
                <a:solidFill>
                  <a:prstClr val="white"/>
                </a:solidFill>
              </a:rPr>
              <a:t>第</a:t>
            </a:r>
            <a:r>
              <a:rPr lang="en-US" altLang="zh-CN" sz="1200" dirty="0">
                <a:solidFill>
                  <a:prstClr val="white"/>
                </a:solidFill>
              </a:rPr>
              <a:t>6</a:t>
            </a:r>
            <a:r>
              <a:rPr lang="zh-CN" altLang="en-US" sz="1200" dirty="0">
                <a:solidFill>
                  <a:prstClr val="white"/>
                </a:solidFill>
              </a:rPr>
              <a:t>章参数估计和假设检验</a:t>
            </a:r>
            <a:r>
              <a:rPr lang="en-US" altLang="zh-CN" sz="1200" dirty="0">
                <a:solidFill>
                  <a:prstClr val="white"/>
                </a:solidFill>
              </a:rPr>
              <a:t>                                                                                                                                        </a:t>
            </a:r>
            <a:r>
              <a:rPr lang="zh-CN" altLang="en-US" sz="1200" dirty="0">
                <a:solidFill>
                  <a:prstClr val="white"/>
                </a:solidFill>
              </a:rPr>
              <a:t>计算机科学与技术学院</a:t>
            </a:r>
            <a:endParaRPr lang="zh-CN" altLang="en-US" sz="1200" dirty="0">
              <a:solidFill>
                <a:prstClr val="white"/>
              </a:solidFill>
            </a:endParaRPr>
          </a:p>
        </p:txBody>
      </p:sp>
      <p:sp>
        <p:nvSpPr>
          <p:cNvPr id="8" name="标题 1"/>
          <p:cNvSpPr txBox="1"/>
          <p:nvPr/>
        </p:nvSpPr>
        <p:spPr>
          <a:xfrm>
            <a:off x="0" y="17538"/>
            <a:ext cx="9144000" cy="842324"/>
          </a:xfrm>
          <a:prstGeom prst="rect">
            <a:avLst/>
          </a:prstGeom>
        </p:spPr>
        <p:style>
          <a:lnRef idx="1">
            <a:schemeClr val="accent1"/>
          </a:lnRef>
          <a:fillRef idx="3">
            <a:schemeClr val="accent1"/>
          </a:fillRef>
          <a:effectRef idx="2">
            <a:schemeClr val="accent1"/>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pPr>
            <a:endParaRPr lang="zh-CN" altLang="en-US" dirty="0">
              <a:solidFill>
                <a:prstClr val="white"/>
              </a:solidFill>
            </a:endParaRPr>
          </a:p>
        </p:txBody>
      </p:sp>
      <p:sp>
        <p:nvSpPr>
          <p:cNvPr id="9" name="灯片编号占位符 5"/>
          <p:cNvSpPr txBox="1"/>
          <p:nvPr/>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8DF23776-A7A3-40CC-A908-6FD92DB23DA5}" type="slidenum">
              <a:rPr lang="zh-CN" altLang="en-US" smtClean="0">
                <a:solidFill>
                  <a:prstClr val="white"/>
                </a:solidFill>
              </a:rPr>
            </a:fld>
            <a:endParaRPr lang="zh-CN" altLang="en-US" dirty="0">
              <a:solidFill>
                <a:prstClr val="white"/>
              </a:solidFill>
            </a:endParaRPr>
          </a:p>
        </p:txBody>
      </p:sp>
      <p:sp>
        <p:nvSpPr>
          <p:cNvPr id="10" name="标题占位符 1"/>
          <p:cNvSpPr/>
          <p:nvPr>
            <p:ph type="title"/>
          </p:nvPr>
        </p:nvSpPr>
        <p:spPr>
          <a:xfrm>
            <a:off x="457200" y="95897"/>
            <a:ext cx="8229600" cy="706090"/>
          </a:xfrm>
          <a:prstGeom prst="rect">
            <a:avLst/>
          </a:prstGeom>
        </p:spPr>
        <p:txBody>
          <a:bodyPr vert="horz" lIns="91440" tIns="45720" rIns="91440" bIns="45720" rtlCol="0" anchor="ctr">
            <a:normAutofit/>
          </a:bodyPr>
          <a:lstStyle>
            <a:lvl1pPr>
              <a:defRPr sz="4000" b="1" baseline="0">
                <a:solidFill>
                  <a:schemeClr val="bg1"/>
                </a:solidFill>
                <a:latin typeface="Times New Roman" pitchFamily="18" charset="0"/>
              </a:defRPr>
            </a:lvl1pPr>
          </a:lstStyle>
          <a:p>
            <a:r>
              <a:rPr lang="zh-CN" altLang="en-US" dirty="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4" name="日期占位符 3"/>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p:nvPr>
            <p:ph type="sldNum" sz="quarter" idx="12"/>
          </p:nvPr>
        </p:nvSpPr>
        <p:spPr/>
        <p:txBody>
          <a:bodyPr/>
          <a:lstStyle/>
          <a:p>
            <a:pPr>
              <a:defRPr/>
            </a:pPr>
            <a:fld id="{0BE8F875-83A1-41C4-AFD9-439285844EFA}" type="slidenum">
              <a:rPr lang="en-US" altLang="zh-CN" smtClean="0">
                <a:solidFill>
                  <a:prstClr val="black">
                    <a:tint val="75000"/>
                  </a:prstClr>
                </a:solidFill>
              </a:rPr>
            </a:fld>
            <a:endParaRPr lang="en-US" altLang="zh-CN">
              <a:solidFill>
                <a:prstClr val="black">
                  <a:tint val="75000"/>
                </a:prstClr>
              </a:solidFill>
            </a:endParaRPr>
          </a:p>
        </p:txBody>
      </p:sp>
      <p:sp>
        <p:nvSpPr>
          <p:cNvPr id="7" name="TextBox 6"/>
          <p:cNvSpPr txBox="1"/>
          <p:nvPr/>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fontAlgn="auto">
              <a:spcAft>
                <a:spcPts val="0"/>
              </a:spcAft>
            </a:pPr>
            <a:r>
              <a:rPr lang="en-US" altLang="zh-CN" sz="1200" dirty="0">
                <a:solidFill>
                  <a:prstClr val="white"/>
                </a:solidFill>
              </a:rPr>
              <a:t>     </a:t>
            </a:r>
            <a:r>
              <a:rPr lang="zh-CN" altLang="en-US" sz="1200" dirty="0">
                <a:solidFill>
                  <a:prstClr val="white"/>
                </a:solidFill>
              </a:rPr>
              <a:t>第</a:t>
            </a:r>
            <a:r>
              <a:rPr lang="en-US" altLang="zh-CN" sz="1200" dirty="0">
                <a:solidFill>
                  <a:prstClr val="white"/>
                </a:solidFill>
              </a:rPr>
              <a:t>6</a:t>
            </a:r>
            <a:r>
              <a:rPr lang="zh-CN" altLang="en-US" sz="1200" dirty="0">
                <a:solidFill>
                  <a:prstClr val="white"/>
                </a:solidFill>
              </a:rPr>
              <a:t>章 参数估计和假设检验</a:t>
            </a:r>
            <a:r>
              <a:rPr lang="en-US" altLang="zh-CN" sz="1200" dirty="0">
                <a:solidFill>
                  <a:prstClr val="white"/>
                </a:solidFill>
              </a:rPr>
              <a:t>                                                                                                                                        </a:t>
            </a:r>
            <a:r>
              <a:rPr lang="zh-CN" altLang="en-US" sz="1200" dirty="0">
                <a:solidFill>
                  <a:prstClr val="white"/>
                </a:solidFill>
              </a:rPr>
              <a:t>计算机科学与技术学院</a:t>
            </a:r>
            <a:endParaRPr lang="zh-CN" altLang="en-US" sz="1200" dirty="0">
              <a:solidFill>
                <a:prstClr val="white"/>
              </a:solidFill>
            </a:endParaRPr>
          </a:p>
        </p:txBody>
      </p:sp>
      <p:sp>
        <p:nvSpPr>
          <p:cNvPr id="9" name="灯片编号占位符 5"/>
          <p:cNvSpPr txBox="1"/>
          <p:nvPr/>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8DF23776-A7A3-40CC-A908-6FD92DB23DA5}" type="slidenum">
              <a:rPr lang="zh-CN" altLang="en-US" smtClean="0">
                <a:solidFill>
                  <a:prstClr val="white"/>
                </a:solidFill>
              </a:rPr>
            </a:fld>
            <a:endParaRPr lang="zh-CN" altLang="en-US" dirty="0">
              <a:solidFill>
                <a:prstClr val="white"/>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p:nvPr>
            <p:ph type="title"/>
          </p:nvPr>
        </p:nvSpPr>
        <p:spPr>
          <a:xfrm>
            <a:off x="457200" y="116632"/>
            <a:ext cx="8229600" cy="70609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solidFill>
                <a:prstClr val="black">
                  <a:tint val="75000"/>
                </a:prstClr>
              </a:solidFill>
              <a:ea typeface="宋体" charset="-122"/>
            </a:endParaRPr>
          </a:p>
        </p:txBody>
      </p:sp>
      <p:sp>
        <p:nvSpPr>
          <p:cNvPr id="5" name="页脚占位符 4"/>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solidFill>
                <a:prstClr val="black">
                  <a:tint val="75000"/>
                </a:prstClr>
              </a:solidFill>
              <a:ea typeface="宋体" charset="-122"/>
            </a:endParaRPr>
          </a:p>
        </p:txBody>
      </p:sp>
      <p:sp>
        <p:nvSpPr>
          <p:cNvPr id="6" name="灯片编号占位符 5"/>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BE8F875-83A1-41C4-AFD9-439285844EFA}" type="slidenum">
              <a:rPr lang="en-US" altLang="zh-CN" smtClean="0">
                <a:solidFill>
                  <a:prstClr val="black">
                    <a:tint val="75000"/>
                  </a:prstClr>
                </a:solidFill>
                <a:ea typeface="宋体" charset="-122"/>
              </a:rPr>
            </a:fld>
            <a:endParaRPr lang="en-US" altLang="zh-CN">
              <a:solidFill>
                <a:prstClr val="black">
                  <a:tint val="75000"/>
                </a:prstClr>
              </a:solidFill>
              <a:ea typeface="宋体"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16.wmf"/><Relationship Id="rId7" Type="http://schemas.openxmlformats.org/officeDocument/2006/relationships/oleObject" Target="../embeddings/oleObject16.bin"/><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 Id="rId3" Type="http://schemas.openxmlformats.org/officeDocument/2006/relationships/oleObject" Target="../embeddings/oleObject14.bin"/><Relationship Id="rId29" Type="http://schemas.openxmlformats.org/officeDocument/2006/relationships/notesSlide" Target="../notesSlides/notesSlide3.xml"/><Relationship Id="rId28" Type="http://schemas.openxmlformats.org/officeDocument/2006/relationships/vmlDrawing" Target="../drawings/vmlDrawing5.vml"/><Relationship Id="rId27" Type="http://schemas.openxmlformats.org/officeDocument/2006/relationships/slideLayout" Target="../slideLayouts/slideLayout2.xml"/><Relationship Id="rId26" Type="http://schemas.openxmlformats.org/officeDocument/2006/relationships/image" Target="../media/image25.wmf"/><Relationship Id="rId25" Type="http://schemas.openxmlformats.org/officeDocument/2006/relationships/oleObject" Target="../embeddings/oleObject25.bin"/><Relationship Id="rId24" Type="http://schemas.openxmlformats.org/officeDocument/2006/relationships/image" Target="../media/image24.wmf"/><Relationship Id="rId23" Type="http://schemas.openxmlformats.org/officeDocument/2006/relationships/oleObject" Target="../embeddings/oleObject24.bin"/><Relationship Id="rId22" Type="http://schemas.openxmlformats.org/officeDocument/2006/relationships/image" Target="../media/image23.wmf"/><Relationship Id="rId21" Type="http://schemas.openxmlformats.org/officeDocument/2006/relationships/oleObject" Target="../embeddings/oleObject23.bin"/><Relationship Id="rId20" Type="http://schemas.openxmlformats.org/officeDocument/2006/relationships/image" Target="../media/image22.wmf"/><Relationship Id="rId2" Type="http://schemas.openxmlformats.org/officeDocument/2006/relationships/image" Target="../media/image13.wmf"/><Relationship Id="rId19" Type="http://schemas.openxmlformats.org/officeDocument/2006/relationships/oleObject" Target="../embeddings/oleObject22.bin"/><Relationship Id="rId18" Type="http://schemas.openxmlformats.org/officeDocument/2006/relationships/image" Target="../media/image21.wmf"/><Relationship Id="rId17" Type="http://schemas.openxmlformats.org/officeDocument/2006/relationships/oleObject" Target="../embeddings/oleObject21.bin"/><Relationship Id="rId16" Type="http://schemas.openxmlformats.org/officeDocument/2006/relationships/image" Target="../media/image20.wmf"/><Relationship Id="rId15" Type="http://schemas.openxmlformats.org/officeDocument/2006/relationships/oleObject" Target="../embeddings/oleObject20.bin"/><Relationship Id="rId14" Type="http://schemas.openxmlformats.org/officeDocument/2006/relationships/image" Target="../media/image19.wmf"/><Relationship Id="rId13" Type="http://schemas.openxmlformats.org/officeDocument/2006/relationships/oleObject" Target="../embeddings/oleObject19.bin"/><Relationship Id="rId12" Type="http://schemas.openxmlformats.org/officeDocument/2006/relationships/image" Target="../media/image18.wmf"/><Relationship Id="rId11" Type="http://schemas.openxmlformats.org/officeDocument/2006/relationships/oleObject" Target="../embeddings/oleObject18.bin"/><Relationship Id="rId10" Type="http://schemas.openxmlformats.org/officeDocument/2006/relationships/image" Target="../media/image17.wmf"/><Relationship Id="rId1"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9" Type="http://schemas.openxmlformats.org/officeDocument/2006/relationships/customXml" Target="../ink/ink1.xml"/><Relationship Id="rId8" Type="http://schemas.openxmlformats.org/officeDocument/2006/relationships/image" Target="../media/image29.wmf"/><Relationship Id="rId7" Type="http://schemas.openxmlformats.org/officeDocument/2006/relationships/oleObject" Target="../embeddings/oleObject29.bin"/><Relationship Id="rId6" Type="http://schemas.openxmlformats.org/officeDocument/2006/relationships/image" Target="../media/image28.wmf"/><Relationship Id="rId5" Type="http://schemas.openxmlformats.org/officeDocument/2006/relationships/oleObject" Target="../embeddings/oleObject28.bin"/><Relationship Id="rId4" Type="http://schemas.openxmlformats.org/officeDocument/2006/relationships/image" Target="../media/image27.wmf"/><Relationship Id="rId3" Type="http://schemas.openxmlformats.org/officeDocument/2006/relationships/oleObject" Target="../embeddings/oleObject27.bin"/><Relationship Id="rId28" Type="http://schemas.openxmlformats.org/officeDocument/2006/relationships/vmlDrawing" Target="../drawings/vmlDrawing6.vml"/><Relationship Id="rId27" Type="http://schemas.openxmlformats.org/officeDocument/2006/relationships/slideLayout" Target="../slideLayouts/slideLayout2.xml"/><Relationship Id="rId26" Type="http://schemas.openxmlformats.org/officeDocument/2006/relationships/customXml" Target="../ink/ink18.xml"/><Relationship Id="rId25" Type="http://schemas.openxmlformats.org/officeDocument/2006/relationships/customXml" Target="../ink/ink17.xml"/><Relationship Id="rId24" Type="http://schemas.openxmlformats.org/officeDocument/2006/relationships/customXml" Target="../ink/ink16.xml"/><Relationship Id="rId23" Type="http://schemas.openxmlformats.org/officeDocument/2006/relationships/customXml" Target="../ink/ink15.xml"/><Relationship Id="rId22" Type="http://schemas.openxmlformats.org/officeDocument/2006/relationships/customXml" Target="../ink/ink14.xml"/><Relationship Id="rId21" Type="http://schemas.openxmlformats.org/officeDocument/2006/relationships/customXml" Target="../ink/ink13.xml"/><Relationship Id="rId20" Type="http://schemas.openxmlformats.org/officeDocument/2006/relationships/customXml" Target="../ink/ink12.xml"/><Relationship Id="rId2" Type="http://schemas.openxmlformats.org/officeDocument/2006/relationships/image" Target="../media/image26.wmf"/><Relationship Id="rId19" Type="http://schemas.openxmlformats.org/officeDocument/2006/relationships/customXml" Target="../ink/ink11.xml"/><Relationship Id="rId18" Type="http://schemas.openxmlformats.org/officeDocument/2006/relationships/customXml" Target="../ink/ink10.xml"/><Relationship Id="rId17" Type="http://schemas.openxmlformats.org/officeDocument/2006/relationships/customXml" Target="../ink/ink9.xml"/><Relationship Id="rId16" Type="http://schemas.openxmlformats.org/officeDocument/2006/relationships/customXml" Target="../ink/ink8.xml"/><Relationship Id="rId15" Type="http://schemas.openxmlformats.org/officeDocument/2006/relationships/customXml" Target="../ink/ink7.xml"/><Relationship Id="rId14" Type="http://schemas.openxmlformats.org/officeDocument/2006/relationships/customXml" Target="../ink/ink6.xml"/><Relationship Id="rId13" Type="http://schemas.openxmlformats.org/officeDocument/2006/relationships/customXml" Target="../ink/ink5.xml"/><Relationship Id="rId12" Type="http://schemas.openxmlformats.org/officeDocument/2006/relationships/customXml" Target="../ink/ink4.xml"/><Relationship Id="rId11" Type="http://schemas.openxmlformats.org/officeDocument/2006/relationships/customXml" Target="../ink/ink3.xml"/><Relationship Id="rId10" Type="http://schemas.openxmlformats.org/officeDocument/2006/relationships/customXml" Target="../ink/ink2.xml"/><Relationship Id="rId1" Type="http://schemas.openxmlformats.org/officeDocument/2006/relationships/oleObject" Target="../embeddings/oleObject26.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3.wmf"/><Relationship Id="rId7" Type="http://schemas.openxmlformats.org/officeDocument/2006/relationships/oleObject" Target="../embeddings/oleObject33.bin"/><Relationship Id="rId6" Type="http://schemas.openxmlformats.org/officeDocument/2006/relationships/image" Target="../media/image32.wmf"/><Relationship Id="rId5" Type="http://schemas.openxmlformats.org/officeDocument/2006/relationships/oleObject" Target="../embeddings/oleObject32.bin"/><Relationship Id="rId4" Type="http://schemas.openxmlformats.org/officeDocument/2006/relationships/image" Target="../media/image31.wmf"/><Relationship Id="rId3" Type="http://schemas.openxmlformats.org/officeDocument/2006/relationships/oleObject" Target="../embeddings/oleObject31.bin"/><Relationship Id="rId2" Type="http://schemas.openxmlformats.org/officeDocument/2006/relationships/image" Target="../media/image30.wmf"/><Relationship Id="rId10" Type="http://schemas.openxmlformats.org/officeDocument/2006/relationships/vmlDrawing" Target="../drawings/vmlDrawing7.vml"/><Relationship Id="rId1" Type="http://schemas.openxmlformats.org/officeDocument/2006/relationships/oleObject" Target="../embeddings/oleObject30.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7.emf"/><Relationship Id="rId7" Type="http://schemas.openxmlformats.org/officeDocument/2006/relationships/oleObject" Target="../embeddings/oleObject37.bin"/><Relationship Id="rId6" Type="http://schemas.openxmlformats.org/officeDocument/2006/relationships/image" Target="../media/image36.wmf"/><Relationship Id="rId5" Type="http://schemas.openxmlformats.org/officeDocument/2006/relationships/oleObject" Target="../embeddings/oleObject36.bin"/><Relationship Id="rId4" Type="http://schemas.openxmlformats.org/officeDocument/2006/relationships/image" Target="../media/image35.wmf"/><Relationship Id="rId3" Type="http://schemas.openxmlformats.org/officeDocument/2006/relationships/oleObject" Target="../embeddings/oleObject35.bin"/><Relationship Id="rId2" Type="http://schemas.openxmlformats.org/officeDocument/2006/relationships/image" Target="../media/image34.wmf"/><Relationship Id="rId10" Type="http://schemas.openxmlformats.org/officeDocument/2006/relationships/vmlDrawing" Target="../drawings/vmlDrawing8.vml"/><Relationship Id="rId1" Type="http://schemas.openxmlformats.org/officeDocument/2006/relationships/oleObject" Target="../embeddings/oleObject3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39.wmf"/><Relationship Id="rId3" Type="http://schemas.openxmlformats.org/officeDocument/2006/relationships/oleObject" Target="../embeddings/oleObject39.bin"/><Relationship Id="rId2" Type="http://schemas.openxmlformats.org/officeDocument/2006/relationships/image" Target="../media/image38.wmf"/><Relationship Id="rId1" Type="http://schemas.openxmlformats.org/officeDocument/2006/relationships/oleObject" Target="../embeddings/oleObject38.bin"/></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3.wmf"/><Relationship Id="rId7" Type="http://schemas.openxmlformats.org/officeDocument/2006/relationships/oleObject" Target="../embeddings/oleObject43.bin"/><Relationship Id="rId6" Type="http://schemas.openxmlformats.org/officeDocument/2006/relationships/image" Target="../media/image42.wmf"/><Relationship Id="rId5" Type="http://schemas.openxmlformats.org/officeDocument/2006/relationships/oleObject" Target="../embeddings/oleObject42.bin"/><Relationship Id="rId4" Type="http://schemas.openxmlformats.org/officeDocument/2006/relationships/image" Target="../media/image41.wmf"/><Relationship Id="rId3" Type="http://schemas.openxmlformats.org/officeDocument/2006/relationships/oleObject" Target="../embeddings/oleObject41.bin"/><Relationship Id="rId2" Type="http://schemas.openxmlformats.org/officeDocument/2006/relationships/image" Target="../media/image40.wmf"/><Relationship Id="rId10" Type="http://schemas.openxmlformats.org/officeDocument/2006/relationships/vmlDrawing" Target="../drawings/vmlDrawing10.vml"/><Relationship Id="rId1" Type="http://schemas.openxmlformats.org/officeDocument/2006/relationships/oleObject" Target="../embeddings/oleObject40.bin"/></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oleObject" Target="../embeddings/oleObject46.bin"/><Relationship Id="rId4" Type="http://schemas.openxmlformats.org/officeDocument/2006/relationships/image" Target="../media/image45.wmf"/><Relationship Id="rId3" Type="http://schemas.openxmlformats.org/officeDocument/2006/relationships/oleObject" Target="../embeddings/oleObject45.bin"/><Relationship Id="rId2" Type="http://schemas.openxmlformats.org/officeDocument/2006/relationships/image" Target="../media/image44.wmf"/><Relationship Id="rId1" Type="http://schemas.openxmlformats.org/officeDocument/2006/relationships/oleObject" Target="../embeddings/oleObject44.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0.wmf"/><Relationship Id="rId7" Type="http://schemas.openxmlformats.org/officeDocument/2006/relationships/oleObject" Target="../embeddings/oleObject50.bin"/><Relationship Id="rId6" Type="http://schemas.openxmlformats.org/officeDocument/2006/relationships/image" Target="../media/image49.wmf"/><Relationship Id="rId5" Type="http://schemas.openxmlformats.org/officeDocument/2006/relationships/oleObject" Target="../embeddings/oleObject49.bin"/><Relationship Id="rId4" Type="http://schemas.openxmlformats.org/officeDocument/2006/relationships/image" Target="../media/image48.wmf"/><Relationship Id="rId3" Type="http://schemas.openxmlformats.org/officeDocument/2006/relationships/oleObject" Target="../embeddings/oleObject48.bin"/><Relationship Id="rId2" Type="http://schemas.openxmlformats.org/officeDocument/2006/relationships/image" Target="../media/image47.wmf"/><Relationship Id="rId10" Type="http://schemas.openxmlformats.org/officeDocument/2006/relationships/vmlDrawing" Target="../drawings/vmlDrawing12.vml"/><Relationship Id="rId1" Type="http://schemas.openxmlformats.org/officeDocument/2006/relationships/oleObject" Target="../embeddings/oleObject47.bin"/></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52.wmf"/><Relationship Id="rId3" Type="http://schemas.openxmlformats.org/officeDocument/2006/relationships/oleObject" Target="../embeddings/oleObject52.bin"/><Relationship Id="rId2" Type="http://schemas.openxmlformats.org/officeDocument/2006/relationships/image" Target="../media/image51.wmf"/><Relationship Id="rId1" Type="http://schemas.openxmlformats.org/officeDocument/2006/relationships/oleObject" Target="../embeddings/oleObject51.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54.wmf"/><Relationship Id="rId3" Type="http://schemas.openxmlformats.org/officeDocument/2006/relationships/oleObject" Target="../embeddings/oleObject54.bin"/><Relationship Id="rId2" Type="http://schemas.openxmlformats.org/officeDocument/2006/relationships/image" Target="../media/image53.wmf"/><Relationship Id="rId1" Type="http://schemas.openxmlformats.org/officeDocument/2006/relationships/oleObject" Target="../embeddings/oleObject53.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56.wmf"/><Relationship Id="rId3" Type="http://schemas.openxmlformats.org/officeDocument/2006/relationships/oleObject" Target="../embeddings/oleObject56.bin"/><Relationship Id="rId2" Type="http://schemas.openxmlformats.org/officeDocument/2006/relationships/image" Target="../media/image55.wmf"/><Relationship Id="rId1" Type="http://schemas.openxmlformats.org/officeDocument/2006/relationships/oleObject" Target="../embeddings/oleObject55.bin"/></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57.wmf"/><Relationship Id="rId1" Type="http://schemas.openxmlformats.org/officeDocument/2006/relationships/oleObject" Target="../embeddings/oleObject57.bin"/></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1.wmf"/><Relationship Id="rId7" Type="http://schemas.openxmlformats.org/officeDocument/2006/relationships/oleObject" Target="../embeddings/oleObject61.bin"/><Relationship Id="rId6" Type="http://schemas.openxmlformats.org/officeDocument/2006/relationships/image" Target="../media/image60.wmf"/><Relationship Id="rId5" Type="http://schemas.openxmlformats.org/officeDocument/2006/relationships/oleObject" Target="../embeddings/oleObject60.bin"/><Relationship Id="rId4" Type="http://schemas.openxmlformats.org/officeDocument/2006/relationships/image" Target="../media/image59.wmf"/><Relationship Id="rId3" Type="http://schemas.openxmlformats.org/officeDocument/2006/relationships/oleObject" Target="../embeddings/oleObject59.bin"/><Relationship Id="rId2" Type="http://schemas.openxmlformats.org/officeDocument/2006/relationships/image" Target="../media/image58.wmf"/><Relationship Id="rId10" Type="http://schemas.openxmlformats.org/officeDocument/2006/relationships/vmlDrawing" Target="../drawings/vmlDrawing17.vml"/><Relationship Id="rId1" Type="http://schemas.openxmlformats.org/officeDocument/2006/relationships/oleObject" Target="../embeddings/oleObject58.bin"/></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64.wmf"/><Relationship Id="rId5" Type="http://schemas.openxmlformats.org/officeDocument/2006/relationships/oleObject" Target="../embeddings/oleObject64.bin"/><Relationship Id="rId4" Type="http://schemas.openxmlformats.org/officeDocument/2006/relationships/image" Target="../media/image63.wmf"/><Relationship Id="rId3" Type="http://schemas.openxmlformats.org/officeDocument/2006/relationships/oleObject" Target="../embeddings/oleObject63.bin"/><Relationship Id="rId2" Type="http://schemas.openxmlformats.org/officeDocument/2006/relationships/image" Target="../media/image62.wmf"/><Relationship Id="rId1" Type="http://schemas.openxmlformats.org/officeDocument/2006/relationships/oleObject" Target="../embeddings/oleObject62.bin"/></Relationships>
</file>

<file path=ppt/slides/_rels/slide26.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2.xml"/><Relationship Id="rId6" Type="http://schemas.openxmlformats.org/officeDocument/2006/relationships/image" Target="../media/image67.wmf"/><Relationship Id="rId5" Type="http://schemas.openxmlformats.org/officeDocument/2006/relationships/oleObject" Target="../embeddings/oleObject67.bin"/><Relationship Id="rId4" Type="http://schemas.openxmlformats.org/officeDocument/2006/relationships/image" Target="../media/image66.wmf"/><Relationship Id="rId3" Type="http://schemas.openxmlformats.org/officeDocument/2006/relationships/oleObject" Target="../embeddings/oleObject66.bin"/><Relationship Id="rId2" Type="http://schemas.openxmlformats.org/officeDocument/2006/relationships/image" Target="../media/image65.wmf"/><Relationship Id="rId1" Type="http://schemas.openxmlformats.org/officeDocument/2006/relationships/oleObject" Target="../embeddings/oleObject65.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71.wmf"/><Relationship Id="rId7" Type="http://schemas.openxmlformats.org/officeDocument/2006/relationships/oleObject" Target="../embeddings/oleObject71.bin"/><Relationship Id="rId6" Type="http://schemas.openxmlformats.org/officeDocument/2006/relationships/image" Target="../media/image70.wmf"/><Relationship Id="rId5" Type="http://schemas.openxmlformats.org/officeDocument/2006/relationships/oleObject" Target="../embeddings/oleObject70.bin"/><Relationship Id="rId4" Type="http://schemas.openxmlformats.org/officeDocument/2006/relationships/image" Target="../media/image69.wmf"/><Relationship Id="rId3" Type="http://schemas.openxmlformats.org/officeDocument/2006/relationships/oleObject" Target="../embeddings/oleObject69.bin"/><Relationship Id="rId2" Type="http://schemas.openxmlformats.org/officeDocument/2006/relationships/image" Target="../media/image68.wmf"/><Relationship Id="rId15" Type="http://schemas.openxmlformats.org/officeDocument/2006/relationships/notesSlide" Target="../notesSlides/notesSlide7.xml"/><Relationship Id="rId14" Type="http://schemas.openxmlformats.org/officeDocument/2006/relationships/vmlDrawing" Target="../drawings/vmlDrawing20.vml"/><Relationship Id="rId13" Type="http://schemas.openxmlformats.org/officeDocument/2006/relationships/slideLayout" Target="../slideLayouts/slideLayout2.xml"/><Relationship Id="rId12" Type="http://schemas.openxmlformats.org/officeDocument/2006/relationships/image" Target="../media/image73.wmf"/><Relationship Id="rId11" Type="http://schemas.openxmlformats.org/officeDocument/2006/relationships/oleObject" Target="../embeddings/oleObject73.bin"/><Relationship Id="rId10" Type="http://schemas.openxmlformats.org/officeDocument/2006/relationships/image" Target="../media/image72.wmf"/><Relationship Id="rId1" Type="http://schemas.openxmlformats.org/officeDocument/2006/relationships/oleObject" Target="../embeddings/oleObject68.bin"/></Relationships>
</file>

<file path=ppt/slides/_rels/slide28.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2.xml"/><Relationship Id="rId6" Type="http://schemas.openxmlformats.org/officeDocument/2006/relationships/image" Target="../media/image76.wmf"/><Relationship Id="rId5" Type="http://schemas.openxmlformats.org/officeDocument/2006/relationships/oleObject" Target="../embeddings/oleObject76.bin"/><Relationship Id="rId4" Type="http://schemas.openxmlformats.org/officeDocument/2006/relationships/image" Target="../media/image75.wmf"/><Relationship Id="rId3" Type="http://schemas.openxmlformats.org/officeDocument/2006/relationships/oleObject" Target="../embeddings/oleObject75.bin"/><Relationship Id="rId2" Type="http://schemas.openxmlformats.org/officeDocument/2006/relationships/image" Target="../media/image74.wmf"/><Relationship Id="rId1" Type="http://schemas.openxmlformats.org/officeDocument/2006/relationships/oleObject" Target="../embeddings/oleObject74.bin"/></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0.wmf"/><Relationship Id="rId7" Type="http://schemas.openxmlformats.org/officeDocument/2006/relationships/oleObject" Target="../embeddings/oleObject80.bin"/><Relationship Id="rId6" Type="http://schemas.openxmlformats.org/officeDocument/2006/relationships/image" Target="../media/image79.wmf"/><Relationship Id="rId5" Type="http://schemas.openxmlformats.org/officeDocument/2006/relationships/oleObject" Target="../embeddings/oleObject79.bin"/><Relationship Id="rId4" Type="http://schemas.openxmlformats.org/officeDocument/2006/relationships/image" Target="../media/image78.wmf"/><Relationship Id="rId3" Type="http://schemas.openxmlformats.org/officeDocument/2006/relationships/oleObject" Target="../embeddings/oleObject78.bin"/><Relationship Id="rId2" Type="http://schemas.openxmlformats.org/officeDocument/2006/relationships/image" Target="../media/image77.wmf"/><Relationship Id="rId10" Type="http://schemas.openxmlformats.org/officeDocument/2006/relationships/vmlDrawing" Target="../drawings/vmlDrawing22.vml"/><Relationship Id="rId1" Type="http://schemas.openxmlformats.org/officeDocument/2006/relationships/oleObject" Target="../embeddings/oleObject7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image" Target="../media/image85.wmf"/><Relationship Id="rId8" Type="http://schemas.openxmlformats.org/officeDocument/2006/relationships/oleObject" Target="../embeddings/oleObject84.bin"/><Relationship Id="rId7" Type="http://schemas.openxmlformats.org/officeDocument/2006/relationships/image" Target="../media/image84.png"/><Relationship Id="rId6" Type="http://schemas.openxmlformats.org/officeDocument/2006/relationships/image" Target="../media/image83.wmf"/><Relationship Id="rId5" Type="http://schemas.openxmlformats.org/officeDocument/2006/relationships/oleObject" Target="../embeddings/oleObject83.bin"/><Relationship Id="rId4" Type="http://schemas.openxmlformats.org/officeDocument/2006/relationships/image" Target="../media/image82.wmf"/><Relationship Id="rId3" Type="http://schemas.openxmlformats.org/officeDocument/2006/relationships/oleObject" Target="../embeddings/oleObject82.bin"/><Relationship Id="rId2" Type="http://schemas.openxmlformats.org/officeDocument/2006/relationships/image" Target="../media/image81.wmf"/><Relationship Id="rId14" Type="http://schemas.openxmlformats.org/officeDocument/2006/relationships/vmlDrawing" Target="../drawings/vmlDrawing23.vml"/><Relationship Id="rId13" Type="http://schemas.openxmlformats.org/officeDocument/2006/relationships/slideLayout" Target="../slideLayouts/slideLayout2.xml"/><Relationship Id="rId12" Type="http://schemas.openxmlformats.org/officeDocument/2006/relationships/image" Target="../media/image87.png"/><Relationship Id="rId11" Type="http://schemas.openxmlformats.org/officeDocument/2006/relationships/image" Target="../media/image86.wmf"/><Relationship Id="rId10" Type="http://schemas.openxmlformats.org/officeDocument/2006/relationships/oleObject" Target="../embeddings/oleObject85.bin"/><Relationship Id="rId1" Type="http://schemas.openxmlformats.org/officeDocument/2006/relationships/oleObject" Target="../embeddings/oleObject81.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90.bin"/><Relationship Id="rId8" Type="http://schemas.openxmlformats.org/officeDocument/2006/relationships/image" Target="../media/image91.wmf"/><Relationship Id="rId7" Type="http://schemas.openxmlformats.org/officeDocument/2006/relationships/oleObject" Target="../embeddings/oleObject89.bin"/><Relationship Id="rId6" Type="http://schemas.openxmlformats.org/officeDocument/2006/relationships/image" Target="../media/image90.wmf"/><Relationship Id="rId5" Type="http://schemas.openxmlformats.org/officeDocument/2006/relationships/oleObject" Target="../embeddings/oleObject88.bin"/><Relationship Id="rId4" Type="http://schemas.openxmlformats.org/officeDocument/2006/relationships/image" Target="../media/image89.wmf"/><Relationship Id="rId3" Type="http://schemas.openxmlformats.org/officeDocument/2006/relationships/oleObject" Target="../embeddings/oleObject87.bin"/><Relationship Id="rId2" Type="http://schemas.openxmlformats.org/officeDocument/2006/relationships/image" Target="../media/image88.wmf"/><Relationship Id="rId12" Type="http://schemas.openxmlformats.org/officeDocument/2006/relationships/vmlDrawing" Target="../drawings/vmlDrawing24.vml"/><Relationship Id="rId11" Type="http://schemas.openxmlformats.org/officeDocument/2006/relationships/slideLayout" Target="../slideLayouts/slideLayout2.xml"/><Relationship Id="rId10" Type="http://schemas.openxmlformats.org/officeDocument/2006/relationships/image" Target="../media/image92.wmf"/><Relationship Id="rId1" Type="http://schemas.openxmlformats.org/officeDocument/2006/relationships/oleObject" Target="../embeddings/oleObject86.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7.png"/><Relationship Id="rId7" Type="http://schemas.openxmlformats.org/officeDocument/2006/relationships/image" Target="../media/image96.wmf"/><Relationship Id="rId6" Type="http://schemas.openxmlformats.org/officeDocument/2006/relationships/oleObject" Target="../embeddings/oleObject93.bin"/><Relationship Id="rId5" Type="http://schemas.openxmlformats.org/officeDocument/2006/relationships/image" Target="../media/image95.wmf"/><Relationship Id="rId4" Type="http://schemas.openxmlformats.org/officeDocument/2006/relationships/oleObject" Target="../embeddings/oleObject92.bin"/><Relationship Id="rId3" Type="http://schemas.openxmlformats.org/officeDocument/2006/relationships/image" Target="../media/image94.jpeg"/><Relationship Id="rId2" Type="http://schemas.openxmlformats.org/officeDocument/2006/relationships/image" Target="../media/image93.wmf"/><Relationship Id="rId10" Type="http://schemas.openxmlformats.org/officeDocument/2006/relationships/vmlDrawing" Target="../drawings/vmlDrawing25.vml"/><Relationship Id="rId1" Type="http://schemas.openxmlformats.org/officeDocument/2006/relationships/oleObject" Target="../embeddings/oleObject91.bin"/></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1.wmf"/><Relationship Id="rId7" Type="http://schemas.openxmlformats.org/officeDocument/2006/relationships/oleObject" Target="../embeddings/oleObject97.bin"/><Relationship Id="rId6" Type="http://schemas.openxmlformats.org/officeDocument/2006/relationships/image" Target="../media/image100.wmf"/><Relationship Id="rId5" Type="http://schemas.openxmlformats.org/officeDocument/2006/relationships/oleObject" Target="../embeddings/oleObject96.bin"/><Relationship Id="rId4" Type="http://schemas.openxmlformats.org/officeDocument/2006/relationships/image" Target="../media/image99.wmf"/><Relationship Id="rId3" Type="http://schemas.openxmlformats.org/officeDocument/2006/relationships/oleObject" Target="../embeddings/oleObject95.bin"/><Relationship Id="rId2" Type="http://schemas.openxmlformats.org/officeDocument/2006/relationships/image" Target="../media/image98.wmf"/><Relationship Id="rId10" Type="http://schemas.openxmlformats.org/officeDocument/2006/relationships/vmlDrawing" Target="../drawings/vmlDrawing26.vml"/><Relationship Id="rId1" Type="http://schemas.openxmlformats.org/officeDocument/2006/relationships/oleObject" Target="../embeddings/oleObject94.bin"/></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2.xml"/><Relationship Id="rId6" Type="http://schemas.openxmlformats.org/officeDocument/2006/relationships/image" Target="../media/image104.wmf"/><Relationship Id="rId5" Type="http://schemas.openxmlformats.org/officeDocument/2006/relationships/oleObject" Target="../embeddings/oleObject100.bin"/><Relationship Id="rId4" Type="http://schemas.openxmlformats.org/officeDocument/2006/relationships/image" Target="../media/image103.wmf"/><Relationship Id="rId3" Type="http://schemas.openxmlformats.org/officeDocument/2006/relationships/oleObject" Target="../embeddings/oleObject99.bin"/><Relationship Id="rId2" Type="http://schemas.openxmlformats.org/officeDocument/2006/relationships/image" Target="../media/image102.wmf"/><Relationship Id="rId1" Type="http://schemas.openxmlformats.org/officeDocument/2006/relationships/oleObject" Target="../embeddings/oleObject98.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05.bin"/><Relationship Id="rId8" Type="http://schemas.openxmlformats.org/officeDocument/2006/relationships/image" Target="../media/image108.wmf"/><Relationship Id="rId7" Type="http://schemas.openxmlformats.org/officeDocument/2006/relationships/oleObject" Target="../embeddings/oleObject104.bin"/><Relationship Id="rId6" Type="http://schemas.openxmlformats.org/officeDocument/2006/relationships/image" Target="../media/image107.wmf"/><Relationship Id="rId5" Type="http://schemas.openxmlformats.org/officeDocument/2006/relationships/oleObject" Target="../embeddings/oleObject103.bin"/><Relationship Id="rId4" Type="http://schemas.openxmlformats.org/officeDocument/2006/relationships/image" Target="../media/image106.wmf"/><Relationship Id="rId3" Type="http://schemas.openxmlformats.org/officeDocument/2006/relationships/oleObject" Target="../embeddings/oleObject102.bin"/><Relationship Id="rId2" Type="http://schemas.openxmlformats.org/officeDocument/2006/relationships/image" Target="../media/image105.emf"/><Relationship Id="rId14" Type="http://schemas.openxmlformats.org/officeDocument/2006/relationships/vmlDrawing" Target="../drawings/vmlDrawing28.vml"/><Relationship Id="rId13" Type="http://schemas.openxmlformats.org/officeDocument/2006/relationships/slideLayout" Target="../slideLayouts/slideLayout2.xml"/><Relationship Id="rId12" Type="http://schemas.openxmlformats.org/officeDocument/2006/relationships/customXml" Target="../ink/ink20.xml"/><Relationship Id="rId11" Type="http://schemas.openxmlformats.org/officeDocument/2006/relationships/customXml" Target="../ink/ink19.xml"/><Relationship Id="rId10" Type="http://schemas.openxmlformats.org/officeDocument/2006/relationships/image" Target="../media/image109.wmf"/><Relationship Id="rId1" Type="http://schemas.openxmlformats.org/officeDocument/2006/relationships/oleObject" Target="../embeddings/oleObject101.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113.wmf"/><Relationship Id="rId7" Type="http://schemas.openxmlformats.org/officeDocument/2006/relationships/oleObject" Target="../embeddings/oleObject109.bin"/><Relationship Id="rId6" Type="http://schemas.openxmlformats.org/officeDocument/2006/relationships/image" Target="../media/image112.wmf"/><Relationship Id="rId5" Type="http://schemas.openxmlformats.org/officeDocument/2006/relationships/oleObject" Target="../embeddings/oleObject108.bin"/><Relationship Id="rId4" Type="http://schemas.openxmlformats.org/officeDocument/2006/relationships/image" Target="../media/image111.wmf"/><Relationship Id="rId3" Type="http://schemas.openxmlformats.org/officeDocument/2006/relationships/oleObject" Target="../embeddings/oleObject107.bin"/><Relationship Id="rId21" Type="http://schemas.openxmlformats.org/officeDocument/2006/relationships/notesSlide" Target="../notesSlides/notesSlide9.xml"/><Relationship Id="rId20" Type="http://schemas.openxmlformats.org/officeDocument/2006/relationships/vmlDrawing" Target="../drawings/vmlDrawing29.vml"/><Relationship Id="rId2" Type="http://schemas.openxmlformats.org/officeDocument/2006/relationships/image" Target="../media/image110.wmf"/><Relationship Id="rId19" Type="http://schemas.openxmlformats.org/officeDocument/2006/relationships/slideLayout" Target="../slideLayouts/slideLayout2.xml"/><Relationship Id="rId18" Type="http://schemas.openxmlformats.org/officeDocument/2006/relationships/image" Target="../media/image118.wmf"/><Relationship Id="rId17" Type="http://schemas.openxmlformats.org/officeDocument/2006/relationships/oleObject" Target="../embeddings/oleObject114.bin"/><Relationship Id="rId16" Type="http://schemas.openxmlformats.org/officeDocument/2006/relationships/image" Target="../media/image117.wmf"/><Relationship Id="rId15" Type="http://schemas.openxmlformats.org/officeDocument/2006/relationships/oleObject" Target="../embeddings/oleObject113.bin"/><Relationship Id="rId14" Type="http://schemas.openxmlformats.org/officeDocument/2006/relationships/image" Target="../media/image116.wmf"/><Relationship Id="rId13" Type="http://schemas.openxmlformats.org/officeDocument/2006/relationships/oleObject" Target="../embeddings/oleObject112.bin"/><Relationship Id="rId12" Type="http://schemas.openxmlformats.org/officeDocument/2006/relationships/image" Target="../media/image115.wmf"/><Relationship Id="rId11" Type="http://schemas.openxmlformats.org/officeDocument/2006/relationships/oleObject" Target="../embeddings/oleObject111.bin"/><Relationship Id="rId10" Type="http://schemas.openxmlformats.org/officeDocument/2006/relationships/image" Target="../media/image114.wmf"/><Relationship Id="rId1" Type="http://schemas.openxmlformats.org/officeDocument/2006/relationships/oleObject" Target="../embeddings/oleObject106.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19.bin"/><Relationship Id="rId8" Type="http://schemas.openxmlformats.org/officeDocument/2006/relationships/image" Target="../media/image122.wmf"/><Relationship Id="rId7" Type="http://schemas.openxmlformats.org/officeDocument/2006/relationships/oleObject" Target="../embeddings/oleObject118.bin"/><Relationship Id="rId6" Type="http://schemas.openxmlformats.org/officeDocument/2006/relationships/image" Target="../media/image121.wmf"/><Relationship Id="rId5" Type="http://schemas.openxmlformats.org/officeDocument/2006/relationships/oleObject" Target="../embeddings/oleObject117.bin"/><Relationship Id="rId4" Type="http://schemas.openxmlformats.org/officeDocument/2006/relationships/image" Target="../media/image120.wmf"/><Relationship Id="rId3" Type="http://schemas.openxmlformats.org/officeDocument/2006/relationships/oleObject" Target="../embeddings/oleObject116.bin"/><Relationship Id="rId2" Type="http://schemas.openxmlformats.org/officeDocument/2006/relationships/image" Target="../media/image119.wmf"/><Relationship Id="rId16" Type="http://schemas.openxmlformats.org/officeDocument/2006/relationships/vmlDrawing" Target="../drawings/vmlDrawing30.vml"/><Relationship Id="rId15" Type="http://schemas.openxmlformats.org/officeDocument/2006/relationships/slideLayout" Target="../slideLayouts/slideLayout2.xml"/><Relationship Id="rId14" Type="http://schemas.openxmlformats.org/officeDocument/2006/relationships/image" Target="../media/image125.wmf"/><Relationship Id="rId13" Type="http://schemas.openxmlformats.org/officeDocument/2006/relationships/oleObject" Target="../embeddings/oleObject121.bin"/><Relationship Id="rId12" Type="http://schemas.openxmlformats.org/officeDocument/2006/relationships/image" Target="../media/image124.wmf"/><Relationship Id="rId11" Type="http://schemas.openxmlformats.org/officeDocument/2006/relationships/oleObject" Target="../embeddings/oleObject120.bin"/><Relationship Id="rId10" Type="http://schemas.openxmlformats.org/officeDocument/2006/relationships/image" Target="../media/image123.wmf"/><Relationship Id="rId1" Type="http://schemas.openxmlformats.org/officeDocument/2006/relationships/oleObject" Target="../embeddings/oleObject11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26.bin"/><Relationship Id="rId8" Type="http://schemas.openxmlformats.org/officeDocument/2006/relationships/image" Target="../media/image129.wmf"/><Relationship Id="rId7" Type="http://schemas.openxmlformats.org/officeDocument/2006/relationships/oleObject" Target="../embeddings/oleObject125.bin"/><Relationship Id="rId6" Type="http://schemas.openxmlformats.org/officeDocument/2006/relationships/image" Target="../media/image128.wmf"/><Relationship Id="rId5" Type="http://schemas.openxmlformats.org/officeDocument/2006/relationships/oleObject" Target="../embeddings/oleObject124.bin"/><Relationship Id="rId4" Type="http://schemas.openxmlformats.org/officeDocument/2006/relationships/image" Target="../media/image127.wmf"/><Relationship Id="rId3" Type="http://schemas.openxmlformats.org/officeDocument/2006/relationships/oleObject" Target="../embeddings/oleObject123.bin"/><Relationship Id="rId2" Type="http://schemas.openxmlformats.org/officeDocument/2006/relationships/image" Target="../media/image126.wmf"/><Relationship Id="rId14" Type="http://schemas.openxmlformats.org/officeDocument/2006/relationships/vmlDrawing" Target="../drawings/vmlDrawing31.vml"/><Relationship Id="rId13" Type="http://schemas.openxmlformats.org/officeDocument/2006/relationships/slideLayout" Target="../slideLayouts/slideLayout2.xml"/><Relationship Id="rId12" Type="http://schemas.openxmlformats.org/officeDocument/2006/relationships/image" Target="../media/image131.wmf"/><Relationship Id="rId11" Type="http://schemas.openxmlformats.org/officeDocument/2006/relationships/oleObject" Target="../embeddings/oleObject127.bin"/><Relationship Id="rId10" Type="http://schemas.openxmlformats.org/officeDocument/2006/relationships/image" Target="../media/image130.wmf"/><Relationship Id="rId1" Type="http://schemas.openxmlformats.org/officeDocument/2006/relationships/oleObject" Target="../embeddings/oleObject122.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132.bin"/><Relationship Id="rId8" Type="http://schemas.openxmlformats.org/officeDocument/2006/relationships/image" Target="../media/image135.wmf"/><Relationship Id="rId7" Type="http://schemas.openxmlformats.org/officeDocument/2006/relationships/oleObject" Target="../embeddings/oleObject131.bin"/><Relationship Id="rId6" Type="http://schemas.openxmlformats.org/officeDocument/2006/relationships/image" Target="../media/image134.wmf"/><Relationship Id="rId5" Type="http://schemas.openxmlformats.org/officeDocument/2006/relationships/oleObject" Target="../embeddings/oleObject130.bin"/><Relationship Id="rId4" Type="http://schemas.openxmlformats.org/officeDocument/2006/relationships/image" Target="../media/image133.wmf"/><Relationship Id="rId3" Type="http://schemas.openxmlformats.org/officeDocument/2006/relationships/oleObject" Target="../embeddings/oleObject129.bin"/><Relationship Id="rId2" Type="http://schemas.openxmlformats.org/officeDocument/2006/relationships/image" Target="../media/image132.wmf"/><Relationship Id="rId12" Type="http://schemas.openxmlformats.org/officeDocument/2006/relationships/vmlDrawing" Target="../drawings/vmlDrawing32.vml"/><Relationship Id="rId11" Type="http://schemas.openxmlformats.org/officeDocument/2006/relationships/slideLayout" Target="../slideLayouts/slideLayout2.xml"/><Relationship Id="rId10" Type="http://schemas.openxmlformats.org/officeDocument/2006/relationships/image" Target="../media/image136.wmf"/><Relationship Id="rId1" Type="http://schemas.openxmlformats.org/officeDocument/2006/relationships/oleObject" Target="../embeddings/oleObject128.bin"/></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0.wmf"/><Relationship Id="rId7" Type="http://schemas.openxmlformats.org/officeDocument/2006/relationships/oleObject" Target="../embeddings/oleObject136.bin"/><Relationship Id="rId6" Type="http://schemas.openxmlformats.org/officeDocument/2006/relationships/image" Target="../media/image139.wmf"/><Relationship Id="rId5" Type="http://schemas.openxmlformats.org/officeDocument/2006/relationships/oleObject" Target="../embeddings/oleObject135.bin"/><Relationship Id="rId4" Type="http://schemas.openxmlformats.org/officeDocument/2006/relationships/image" Target="../media/image138.wmf"/><Relationship Id="rId3" Type="http://schemas.openxmlformats.org/officeDocument/2006/relationships/oleObject" Target="../embeddings/oleObject134.bin"/><Relationship Id="rId2" Type="http://schemas.openxmlformats.org/officeDocument/2006/relationships/image" Target="../media/image137.wmf"/><Relationship Id="rId10" Type="http://schemas.openxmlformats.org/officeDocument/2006/relationships/vmlDrawing" Target="../drawings/vmlDrawing33.vml"/><Relationship Id="rId1" Type="http://schemas.openxmlformats.org/officeDocument/2006/relationships/oleObject" Target="../embeddings/oleObject133.bin"/></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4.wmf"/><Relationship Id="rId7" Type="http://schemas.openxmlformats.org/officeDocument/2006/relationships/oleObject" Target="../embeddings/oleObject140.bin"/><Relationship Id="rId6" Type="http://schemas.openxmlformats.org/officeDocument/2006/relationships/image" Target="../media/image143.wmf"/><Relationship Id="rId5" Type="http://schemas.openxmlformats.org/officeDocument/2006/relationships/oleObject" Target="../embeddings/oleObject139.bin"/><Relationship Id="rId4" Type="http://schemas.openxmlformats.org/officeDocument/2006/relationships/image" Target="../media/image142.wmf"/><Relationship Id="rId3" Type="http://schemas.openxmlformats.org/officeDocument/2006/relationships/oleObject" Target="../embeddings/oleObject138.bin"/><Relationship Id="rId2" Type="http://schemas.openxmlformats.org/officeDocument/2006/relationships/image" Target="../media/image141.wmf"/><Relationship Id="rId10" Type="http://schemas.openxmlformats.org/officeDocument/2006/relationships/vmlDrawing" Target="../drawings/vmlDrawing34.vml"/><Relationship Id="rId1" Type="http://schemas.openxmlformats.org/officeDocument/2006/relationships/oleObject" Target="../embeddings/oleObject137.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45.bin"/><Relationship Id="rId8" Type="http://schemas.openxmlformats.org/officeDocument/2006/relationships/image" Target="../media/image148.wmf"/><Relationship Id="rId7" Type="http://schemas.openxmlformats.org/officeDocument/2006/relationships/oleObject" Target="../embeddings/oleObject144.bin"/><Relationship Id="rId6" Type="http://schemas.openxmlformats.org/officeDocument/2006/relationships/image" Target="../media/image147.wmf"/><Relationship Id="rId5" Type="http://schemas.openxmlformats.org/officeDocument/2006/relationships/oleObject" Target="../embeddings/oleObject143.bin"/><Relationship Id="rId4" Type="http://schemas.openxmlformats.org/officeDocument/2006/relationships/image" Target="../media/image146.wmf"/><Relationship Id="rId3" Type="http://schemas.openxmlformats.org/officeDocument/2006/relationships/oleObject" Target="../embeddings/oleObject142.bin"/><Relationship Id="rId2" Type="http://schemas.openxmlformats.org/officeDocument/2006/relationships/image" Target="../media/image145.wmf"/><Relationship Id="rId12" Type="http://schemas.openxmlformats.org/officeDocument/2006/relationships/vmlDrawing" Target="../drawings/vmlDrawing35.vml"/><Relationship Id="rId11" Type="http://schemas.openxmlformats.org/officeDocument/2006/relationships/slideLayout" Target="../slideLayouts/slideLayout2.xml"/><Relationship Id="rId10" Type="http://schemas.openxmlformats.org/officeDocument/2006/relationships/image" Target="../media/image149.wmf"/><Relationship Id="rId1" Type="http://schemas.openxmlformats.org/officeDocument/2006/relationships/oleObject" Target="../embeddings/oleObject141.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50.bin"/><Relationship Id="rId8" Type="http://schemas.openxmlformats.org/officeDocument/2006/relationships/image" Target="../media/image153.wmf"/><Relationship Id="rId7" Type="http://schemas.openxmlformats.org/officeDocument/2006/relationships/oleObject" Target="../embeddings/oleObject149.bin"/><Relationship Id="rId6" Type="http://schemas.openxmlformats.org/officeDocument/2006/relationships/image" Target="../media/image152.emf"/><Relationship Id="rId5" Type="http://schemas.openxmlformats.org/officeDocument/2006/relationships/oleObject" Target="../embeddings/oleObject148.bin"/><Relationship Id="rId4" Type="http://schemas.openxmlformats.org/officeDocument/2006/relationships/image" Target="../media/image151.emf"/><Relationship Id="rId3" Type="http://schemas.openxmlformats.org/officeDocument/2006/relationships/oleObject" Target="../embeddings/oleObject147.bin"/><Relationship Id="rId2" Type="http://schemas.openxmlformats.org/officeDocument/2006/relationships/image" Target="../media/image150.wmf"/><Relationship Id="rId16" Type="http://schemas.openxmlformats.org/officeDocument/2006/relationships/vmlDrawing" Target="../drawings/vmlDrawing36.vml"/><Relationship Id="rId15" Type="http://schemas.openxmlformats.org/officeDocument/2006/relationships/slideLayout" Target="../slideLayouts/slideLayout2.xml"/><Relationship Id="rId14" Type="http://schemas.openxmlformats.org/officeDocument/2006/relationships/image" Target="../media/image156.wmf"/><Relationship Id="rId13" Type="http://schemas.openxmlformats.org/officeDocument/2006/relationships/oleObject" Target="../embeddings/oleObject152.bin"/><Relationship Id="rId12" Type="http://schemas.openxmlformats.org/officeDocument/2006/relationships/image" Target="../media/image155.wmf"/><Relationship Id="rId11" Type="http://schemas.openxmlformats.org/officeDocument/2006/relationships/oleObject" Target="../embeddings/oleObject151.bin"/><Relationship Id="rId10" Type="http://schemas.openxmlformats.org/officeDocument/2006/relationships/image" Target="../media/image154.wmf"/><Relationship Id="rId1" Type="http://schemas.openxmlformats.org/officeDocument/2006/relationships/oleObject" Target="../embeddings/oleObject146.bin"/></Relationships>
</file>

<file path=ppt/slides/_rels/slide46.xml.rels><?xml version="1.0" encoding="UTF-8" standalone="yes"?>
<Relationships xmlns="http://schemas.openxmlformats.org/package/2006/relationships"><Relationship Id="rId8" Type="http://schemas.openxmlformats.org/officeDocument/2006/relationships/vmlDrawing" Target="../drawings/vmlDrawing37.vml"/><Relationship Id="rId7" Type="http://schemas.openxmlformats.org/officeDocument/2006/relationships/slideLayout" Target="../slideLayouts/slideLayout2.xml"/><Relationship Id="rId6" Type="http://schemas.openxmlformats.org/officeDocument/2006/relationships/image" Target="../media/image159.wmf"/><Relationship Id="rId5" Type="http://schemas.openxmlformats.org/officeDocument/2006/relationships/oleObject" Target="../embeddings/oleObject155.bin"/><Relationship Id="rId4" Type="http://schemas.openxmlformats.org/officeDocument/2006/relationships/image" Target="../media/image158.wmf"/><Relationship Id="rId3" Type="http://schemas.openxmlformats.org/officeDocument/2006/relationships/oleObject" Target="../embeddings/oleObject154.bin"/><Relationship Id="rId2" Type="http://schemas.openxmlformats.org/officeDocument/2006/relationships/image" Target="../media/image157.wmf"/><Relationship Id="rId1" Type="http://schemas.openxmlformats.org/officeDocument/2006/relationships/oleObject" Target="../embeddings/oleObject153.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160.bin"/><Relationship Id="rId8" Type="http://schemas.openxmlformats.org/officeDocument/2006/relationships/image" Target="../media/image163.wmf"/><Relationship Id="rId7" Type="http://schemas.openxmlformats.org/officeDocument/2006/relationships/oleObject" Target="../embeddings/oleObject159.bin"/><Relationship Id="rId6" Type="http://schemas.openxmlformats.org/officeDocument/2006/relationships/image" Target="../media/image162.wmf"/><Relationship Id="rId5" Type="http://schemas.openxmlformats.org/officeDocument/2006/relationships/oleObject" Target="../embeddings/oleObject158.bin"/><Relationship Id="rId4" Type="http://schemas.openxmlformats.org/officeDocument/2006/relationships/image" Target="../media/image161.wmf"/><Relationship Id="rId3" Type="http://schemas.openxmlformats.org/officeDocument/2006/relationships/oleObject" Target="../embeddings/oleObject157.bin"/><Relationship Id="rId2" Type="http://schemas.openxmlformats.org/officeDocument/2006/relationships/image" Target="../media/image160.wmf"/><Relationship Id="rId12" Type="http://schemas.openxmlformats.org/officeDocument/2006/relationships/vmlDrawing" Target="../drawings/vmlDrawing38.vml"/><Relationship Id="rId11" Type="http://schemas.openxmlformats.org/officeDocument/2006/relationships/slideLayout" Target="../slideLayouts/slideLayout2.xml"/><Relationship Id="rId10" Type="http://schemas.openxmlformats.org/officeDocument/2006/relationships/image" Target="../media/image164.wmf"/><Relationship Id="rId1" Type="http://schemas.openxmlformats.org/officeDocument/2006/relationships/oleObject" Target="../embeddings/oleObject156.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165.bin"/><Relationship Id="rId8" Type="http://schemas.openxmlformats.org/officeDocument/2006/relationships/image" Target="../media/image168.wmf"/><Relationship Id="rId7" Type="http://schemas.openxmlformats.org/officeDocument/2006/relationships/oleObject" Target="../embeddings/oleObject164.bin"/><Relationship Id="rId6" Type="http://schemas.openxmlformats.org/officeDocument/2006/relationships/image" Target="../media/image167.wmf"/><Relationship Id="rId5" Type="http://schemas.openxmlformats.org/officeDocument/2006/relationships/oleObject" Target="../embeddings/oleObject163.bin"/><Relationship Id="rId4" Type="http://schemas.openxmlformats.org/officeDocument/2006/relationships/image" Target="../media/image166.wmf"/><Relationship Id="rId3" Type="http://schemas.openxmlformats.org/officeDocument/2006/relationships/oleObject" Target="../embeddings/oleObject162.bin"/><Relationship Id="rId2" Type="http://schemas.openxmlformats.org/officeDocument/2006/relationships/image" Target="../media/image165.wmf"/><Relationship Id="rId12" Type="http://schemas.openxmlformats.org/officeDocument/2006/relationships/vmlDrawing" Target="../drawings/vmlDrawing39.vml"/><Relationship Id="rId11" Type="http://schemas.openxmlformats.org/officeDocument/2006/relationships/slideLayout" Target="../slideLayouts/slideLayout2.xml"/><Relationship Id="rId10" Type="http://schemas.openxmlformats.org/officeDocument/2006/relationships/image" Target="../media/image169.wmf"/><Relationship Id="rId1" Type="http://schemas.openxmlformats.org/officeDocument/2006/relationships/oleObject" Target="../embeddings/oleObject161.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6.wmf"/><Relationship Id="rId7" Type="http://schemas.openxmlformats.org/officeDocument/2006/relationships/oleObject" Target="../embeddings/oleObject6.bin"/><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4" Type="http://schemas.openxmlformats.org/officeDocument/2006/relationships/vmlDrawing" Target="../drawings/vmlDrawing2.vml"/><Relationship Id="rId13" Type="http://schemas.openxmlformats.org/officeDocument/2006/relationships/slideLayout" Target="../slideLayouts/slideLayout2.xml"/><Relationship Id="rId12" Type="http://schemas.openxmlformats.org/officeDocument/2006/relationships/image" Target="../media/image8.wmf"/><Relationship Id="rId11" Type="http://schemas.openxmlformats.org/officeDocument/2006/relationships/oleObject" Target="../embeddings/oleObject8.bin"/><Relationship Id="rId10" Type="http://schemas.openxmlformats.org/officeDocument/2006/relationships/image" Target="../media/image7.w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oleObject" Target="../embeddings/oleObject10.bin"/><Relationship Id="rId2" Type="http://schemas.openxmlformats.org/officeDocument/2006/relationships/image" Target="../media/image9.wmf"/><Relationship Id="rId1"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2.wmf"/><Relationship Id="rId3" Type="http://schemas.openxmlformats.org/officeDocument/2006/relationships/oleObject" Target="../embeddings/oleObject12.bin"/><Relationship Id="rId2" Type="http://schemas.openxmlformats.org/officeDocument/2006/relationships/image" Target="../media/image11.wmf"/><Relationship Id="rId1"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Text Box 4"/>
          <p:cNvSpPr txBox="1"/>
          <p:nvPr/>
        </p:nvSpPr>
        <p:spPr bwMode="auto">
          <a:xfrm>
            <a:off x="2843213" y="1124744"/>
            <a:ext cx="2592387" cy="1016000"/>
          </a:xfrm>
          <a:prstGeom prst="rect">
            <a:avLst/>
          </a:prstGeom>
          <a:solidFill>
            <a:srgbClr val="FFFF99"/>
          </a:solidFill>
          <a:ln w="9525">
            <a:solidFill>
              <a:srgbClr val="FF3300"/>
            </a:solidFill>
            <a:miter lim="800000"/>
          </a:ln>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6000" b="1">
                <a:solidFill>
                  <a:srgbClr val="FF3300"/>
                </a:solidFill>
                <a:latin typeface="华文新魏" pitchFamily="2" charset="-122"/>
                <a:ea typeface="华文新魏" pitchFamily="2" charset="-122"/>
              </a:rPr>
              <a:t>第六章</a:t>
            </a:r>
            <a:r>
              <a:rPr kumimoji="1" lang="zh-CN" altLang="en-US" sz="6000" b="1">
                <a:solidFill>
                  <a:srgbClr val="FFFF00"/>
                </a:solidFill>
                <a:latin typeface="华文新魏" pitchFamily="2" charset="-122"/>
                <a:ea typeface="华文新魏" pitchFamily="2" charset="-122"/>
              </a:rPr>
              <a:t>  </a:t>
            </a:r>
            <a:endParaRPr kumimoji="1" lang="zh-CN" altLang="en-US" sz="6000" b="1">
              <a:solidFill>
                <a:srgbClr val="FFFF00"/>
              </a:solidFill>
              <a:latin typeface="华文新魏" pitchFamily="2" charset="-122"/>
              <a:ea typeface="华文新魏" pitchFamily="2" charset="-122"/>
            </a:endParaRPr>
          </a:p>
        </p:txBody>
      </p:sp>
      <p:sp>
        <p:nvSpPr>
          <p:cNvPr id="167941" name="WordArt 5"/>
          <p:cNvSpPr/>
          <p:nvPr/>
        </p:nvSpPr>
        <p:spPr bwMode="auto">
          <a:xfrm>
            <a:off x="1331913" y="2781300"/>
            <a:ext cx="6335712" cy="2376488"/>
          </a:xfrm>
          <a:prstGeom prst="rect">
            <a:avLst/>
          </a:prstGeom>
        </p:spPr>
        <p:txBody>
          <a:bodyPr wrap="none" fromWordArt="1">
            <a:prstTxWarp prst="textCascadeUp">
              <a:avLst>
                <a:gd name="adj" fmla="val 44444"/>
              </a:avLst>
            </a:prstTxWarp>
            <a:scene3d>
              <a:camera prst="legacyPerspectiveFront">
                <a:rot lat="20519964" lon="1080000" rev="0"/>
              </a:camera>
              <a:lightRig rig="legacyHarsh2" dir="b"/>
            </a:scene3d>
            <a:sp3d extrusionH="430200" prstMaterial="legacyMatte">
              <a:extrusionClr>
                <a:srgbClr val="FF6600"/>
              </a:extrusionClr>
            </a:sp3d>
          </a:bodyPr>
          <a:lstStyle/>
          <a:p>
            <a:pPr algn="ctr"/>
            <a:r>
              <a:rPr lang="zh-CN" altLang="en-US" sz="3600" kern="10" normalizeH="1">
                <a:ln w="9525">
                  <a:round/>
                </a:ln>
                <a:gradFill rotWithShape="1">
                  <a:gsLst>
                    <a:gs pos="0">
                      <a:srgbClr val="FFE701"/>
                    </a:gs>
                    <a:gs pos="100000">
                      <a:srgbClr val="FE3E02"/>
                    </a:gs>
                  </a:gsLst>
                  <a:lin ang="5400000" scaled="1"/>
                </a:gradFill>
                <a:latin typeface="宋体" charset="-122"/>
                <a:ea typeface="宋体" charset="-122"/>
              </a:rPr>
              <a:t>参数估计与假设检验</a:t>
            </a:r>
            <a:endParaRPr lang="zh-CN" altLang="en-US" sz="3600" kern="10" normalizeH="1">
              <a:ln w="9525">
                <a:round/>
              </a:ln>
              <a:gradFill rotWithShape="1">
                <a:gsLst>
                  <a:gs pos="0">
                    <a:srgbClr val="FFE701"/>
                  </a:gs>
                  <a:gs pos="100000">
                    <a:srgbClr val="FE3E02"/>
                  </a:gs>
                </a:gsLst>
                <a:lin ang="5400000" scaled="1"/>
              </a:gradFill>
              <a:latin typeface="宋体" charset="-122"/>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3000"/>
                                  </p:stCondLst>
                                  <p:childTnLst>
                                    <p:set>
                                      <p:cBhvr>
                                        <p:cTn id="6" dur="1" fill="hold">
                                          <p:stCondLst>
                                            <p:cond delay="0"/>
                                          </p:stCondLst>
                                        </p:cTn>
                                        <p:tgtEl>
                                          <p:spTgt spid="167940"/>
                                        </p:tgtEl>
                                        <p:attrNameLst>
                                          <p:attrName>style.visibility</p:attrName>
                                        </p:attrNameLst>
                                      </p:cBhvr>
                                      <p:to>
                                        <p:strVal val="visible"/>
                                      </p:to>
                                    </p:set>
                                    <p:animEffect transition="in" filter="box(out)">
                                      <p:cBhvr>
                                        <p:cTn id="7" dur="500"/>
                                        <p:tgtEl>
                                          <p:spTgt spid="167940"/>
                                        </p:tgtEl>
                                      </p:cBhvr>
                                    </p:animEffect>
                                  </p:childTnLst>
                                </p:cTn>
                              </p:par>
                            </p:childTnLst>
                          </p:cTn>
                        </p:par>
                        <p:par>
                          <p:cTn id="8" fill="hold">
                            <p:stCondLst>
                              <p:cond delay="3500"/>
                            </p:stCondLst>
                            <p:childTnLst>
                              <p:par>
                                <p:cTn id="9" presetID="12" presetClass="entr" presetSubtype="4" fill="hold" grpId="0" nodeType="afterEffect">
                                  <p:stCondLst>
                                    <p:cond delay="5000"/>
                                  </p:stCondLst>
                                  <p:childTnLst>
                                    <p:set>
                                      <p:cBhvr>
                                        <p:cTn id="10" dur="1" fill="hold">
                                          <p:stCondLst>
                                            <p:cond delay="0"/>
                                          </p:stCondLst>
                                        </p:cTn>
                                        <p:tgtEl>
                                          <p:spTgt spid="167941"/>
                                        </p:tgtEl>
                                        <p:attrNameLst>
                                          <p:attrName>style.visibility</p:attrName>
                                        </p:attrNameLst>
                                      </p:cBhvr>
                                      <p:to>
                                        <p:strVal val="visible"/>
                                      </p:to>
                                    </p:set>
                                    <p:animEffect transition="in" filter="slide(fromBottom)">
                                      <p:cBhvr>
                                        <p:cTn id="11" dur="500"/>
                                        <p:tgtEl>
                                          <p:spTgt spid="167941"/>
                                        </p:tgtEl>
                                      </p:cBhvr>
                                    </p:animEffect>
                                  </p:childTnLst>
                                  <p:subTnLst>
                                    <p:audio>
                                      <p:cMediaNode>
                                        <p:cTn display="0" masterRel="sameClick">
                                          <p:stCondLst>
                                            <p:cond evt="begin" delay="0">
                                              <p:tn val="9"/>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animBg="1" autoUpdateAnimBg="0"/>
      <p:bldP spid="16794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
          <p:cNvGrpSpPr/>
          <p:nvPr/>
        </p:nvGrpSpPr>
        <p:grpSpPr bwMode="auto">
          <a:xfrm>
            <a:off x="5435600" y="914400"/>
            <a:ext cx="2643188" cy="785813"/>
            <a:chOff x="6357950" y="714356"/>
            <a:chExt cx="2643206" cy="785818"/>
          </a:xfrm>
        </p:grpSpPr>
        <p:sp>
          <p:nvSpPr>
            <p:cNvPr id="23" name="矩形标注 22"/>
            <p:cNvSpPr/>
            <p:nvPr/>
          </p:nvSpPr>
          <p:spPr>
            <a:xfrm>
              <a:off x="6357950" y="714356"/>
              <a:ext cx="2643206" cy="785818"/>
            </a:xfrm>
            <a:prstGeom prst="wedgeRectCallout">
              <a:avLst>
                <a:gd name="adj1" fmla="val -48135"/>
                <a:gd name="adj2" fmla="val 8049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aphicFrame>
          <p:nvGraphicFramePr>
            <p:cNvPr id="12312" name="Object 15"/>
            <p:cNvGraphicFramePr>
              <a:graphicFrameLocks noChangeAspect="1"/>
            </p:cNvGraphicFramePr>
            <p:nvPr/>
          </p:nvGraphicFramePr>
          <p:xfrm>
            <a:off x="7418892" y="721699"/>
            <a:ext cx="430128" cy="670493"/>
          </p:xfrm>
          <a:graphic>
            <a:graphicData uri="http://schemas.openxmlformats.org/presentationml/2006/ole">
              <mc:AlternateContent xmlns:mc="http://schemas.openxmlformats.org/markup-compatibility/2006">
                <mc:Choice xmlns:v="urn:schemas-microsoft-com:vml" Requires="v">
                  <p:oleObj spid="_x0000_s58880" name="Equation" r:id="rId1" imgW="0" imgH="0" progId="Equation.DSMT4">
                    <p:embed/>
                  </p:oleObj>
                </mc:Choice>
                <mc:Fallback>
                  <p:oleObj name="Equation" r:id="rId1" imgW="0" imgH="0" progId="Equation.DSMT4">
                    <p:embed/>
                    <p:pic>
                      <p:nvPicPr>
                        <p:cNvPr id="0" name="Objec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892" y="721699"/>
                          <a:ext cx="430128" cy="67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7154" name="Text Box 2"/>
          <p:cNvSpPr txBox="1"/>
          <p:nvPr/>
        </p:nvSpPr>
        <p:spPr bwMode="auto">
          <a:xfrm>
            <a:off x="358775" y="-26988"/>
            <a:ext cx="5772150" cy="701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a:latin typeface="Times New Roman" pitchFamily="18" charset="0"/>
                <a:ea typeface="楷体_GB2312" pitchFamily="49" charset="-122"/>
              </a:rPr>
              <a:t>事实上，按矩法原理，令</a:t>
            </a:r>
            <a:endParaRPr kumimoji="1" lang="zh-CN" altLang="en-US" sz="4000">
              <a:latin typeface="Times New Roman" pitchFamily="18" charset="0"/>
              <a:ea typeface="楷体_GB2312" pitchFamily="49" charset="-122"/>
            </a:endParaRPr>
          </a:p>
        </p:txBody>
      </p:sp>
      <p:grpSp>
        <p:nvGrpSpPr>
          <p:cNvPr id="3" name="Group 3"/>
          <p:cNvGrpSpPr/>
          <p:nvPr/>
        </p:nvGrpSpPr>
        <p:grpSpPr bwMode="auto">
          <a:xfrm>
            <a:off x="612775" y="608251"/>
            <a:ext cx="5937250" cy="2101282"/>
            <a:chOff x="1008" y="816"/>
            <a:chExt cx="3740" cy="1349"/>
          </a:xfrm>
        </p:grpSpPr>
        <p:graphicFrame>
          <p:nvGraphicFramePr>
            <p:cNvPr id="12308" name="Object 4"/>
            <p:cNvGraphicFramePr>
              <a:graphicFrameLocks noChangeAspect="1"/>
            </p:cNvGraphicFramePr>
            <p:nvPr/>
          </p:nvGraphicFramePr>
          <p:xfrm>
            <a:off x="1157" y="816"/>
            <a:ext cx="2916" cy="748"/>
          </p:xfrm>
          <a:graphic>
            <a:graphicData uri="http://schemas.openxmlformats.org/presentationml/2006/ole">
              <mc:AlternateContent xmlns:mc="http://schemas.openxmlformats.org/markup-compatibility/2006">
                <mc:Choice xmlns:v="urn:schemas-microsoft-com:vml" Requires="v">
                  <p:oleObj spid="_x0000_s58881" name="Equation" r:id="rId3" imgW="0" imgH="0" progId="Equation.DSMT4">
                    <p:embed/>
                  </p:oleObj>
                </mc:Choice>
                <mc:Fallback>
                  <p:oleObj name="Equation" r:id="rId3" imgW="0" imgH="0" progId="Equation.DSMT4">
                    <p:embed/>
                    <p:pic>
                      <p:nvPicPr>
                        <p:cNvPr id="0" name="Object 4"/>
                        <p:cNvPicPr>
                          <a:picLocks noChangeAspect="1" noChangeArrowheads="1"/>
                        </p:cNvPicPr>
                        <p:nvPr/>
                      </p:nvPicPr>
                      <p:blipFill>
                        <a:blip r:embed="rId4"/>
                        <a:srcRect/>
                        <a:stretch>
                          <a:fillRect/>
                        </a:stretch>
                      </p:blipFill>
                      <p:spPr bwMode="auto">
                        <a:xfrm>
                          <a:off x="1157" y="816"/>
                          <a:ext cx="291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9" name="Object 5"/>
            <p:cNvGraphicFramePr>
              <a:graphicFrameLocks noChangeAspect="1"/>
            </p:cNvGraphicFramePr>
            <p:nvPr/>
          </p:nvGraphicFramePr>
          <p:xfrm>
            <a:off x="1190" y="1395"/>
            <a:ext cx="3558" cy="770"/>
          </p:xfrm>
          <a:graphic>
            <a:graphicData uri="http://schemas.openxmlformats.org/presentationml/2006/ole">
              <mc:AlternateContent xmlns:mc="http://schemas.openxmlformats.org/markup-compatibility/2006">
                <mc:Choice xmlns:v="urn:schemas-microsoft-com:vml" Requires="v">
                  <p:oleObj spid="_x0000_s58882" name="Equation" r:id="rId5" imgW="0" imgH="0" progId="Equation.DSMT4">
                    <p:embed/>
                  </p:oleObj>
                </mc:Choice>
                <mc:Fallback>
                  <p:oleObj name="Equation" r:id="rId5" imgW="0" imgH="0" progId="Equation.DSMT4">
                    <p:embed/>
                    <p:pic>
                      <p:nvPicPr>
                        <p:cNvPr id="0" name="Object 5"/>
                        <p:cNvPicPr>
                          <a:picLocks noChangeAspect="1" noChangeArrowheads="1"/>
                        </p:cNvPicPr>
                        <p:nvPr/>
                      </p:nvPicPr>
                      <p:blipFill>
                        <a:blip r:embed="rId6"/>
                        <a:srcRect/>
                        <a:stretch>
                          <a:fillRect/>
                        </a:stretch>
                      </p:blipFill>
                      <p:spPr bwMode="auto">
                        <a:xfrm>
                          <a:off x="1190" y="1395"/>
                          <a:ext cx="3558" cy="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0" name="AutoShape 6"/>
            <p:cNvSpPr/>
            <p:nvPr/>
          </p:nvSpPr>
          <p:spPr bwMode="auto">
            <a:xfrm>
              <a:off x="1008" y="992"/>
              <a:ext cx="144" cy="1056"/>
            </a:xfrm>
            <a:prstGeom prst="leftBrace">
              <a:avLst>
                <a:gd name="adj1" fmla="val 61111"/>
                <a:gd name="adj2" fmla="val 50000"/>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pSp>
      <p:sp>
        <p:nvSpPr>
          <p:cNvPr id="177159" name="AutoShape 7"/>
          <p:cNvSpPr/>
          <p:nvPr/>
        </p:nvSpPr>
        <p:spPr bwMode="auto">
          <a:xfrm>
            <a:off x="107950" y="3086100"/>
            <a:ext cx="685800" cy="152400"/>
          </a:xfrm>
          <a:prstGeom prst="rightArrow">
            <a:avLst>
              <a:gd name="adj1" fmla="val 50000"/>
              <a:gd name="adj2" fmla="val 112500"/>
            </a:avLst>
          </a:prstGeom>
          <a:solidFill>
            <a:srgbClr val="FFFF00"/>
          </a:solidFill>
          <a:ln w="9525">
            <a:solidFill>
              <a:schemeClr val="tx1"/>
            </a:solidFill>
            <a:miter lim="800000"/>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aphicFrame>
        <p:nvGraphicFramePr>
          <p:cNvPr id="177160" name="Object 8"/>
          <p:cNvGraphicFramePr>
            <a:graphicFrameLocks noChangeAspect="1"/>
          </p:cNvGraphicFramePr>
          <p:nvPr/>
        </p:nvGraphicFramePr>
        <p:xfrm>
          <a:off x="1297133" y="2757747"/>
          <a:ext cx="1267452" cy="671253"/>
        </p:xfrm>
        <a:graphic>
          <a:graphicData uri="http://schemas.openxmlformats.org/presentationml/2006/ole">
            <mc:AlternateContent xmlns:mc="http://schemas.openxmlformats.org/markup-compatibility/2006">
              <mc:Choice xmlns:v="urn:schemas-microsoft-com:vml" Requires="v">
                <p:oleObj spid="_x0000_s58883" name="Equation" r:id="rId7" imgW="0" imgH="0" progId="Equation.DSMT4">
                  <p:embed/>
                </p:oleObj>
              </mc:Choice>
              <mc:Fallback>
                <p:oleObj name="Equation" r:id="rId7" imgW="0" imgH="0" progId="Equation.DSMT4">
                  <p:embed/>
                  <p:pic>
                    <p:nvPicPr>
                      <p:cNvPr id="0" name="Object 8"/>
                      <p:cNvPicPr>
                        <a:picLocks noChangeAspect="1" noChangeArrowheads="1"/>
                      </p:cNvPicPr>
                      <p:nvPr/>
                    </p:nvPicPr>
                    <p:blipFill>
                      <a:blip r:embed="rId8"/>
                      <a:srcRect/>
                      <a:stretch>
                        <a:fillRect/>
                      </a:stretch>
                    </p:blipFill>
                    <p:spPr bwMode="auto">
                      <a:xfrm>
                        <a:off x="1297133" y="2757747"/>
                        <a:ext cx="1267452" cy="671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61" name="Object 9"/>
          <p:cNvGraphicFramePr>
            <a:graphicFrameLocks noChangeAspect="1"/>
          </p:cNvGraphicFramePr>
          <p:nvPr/>
        </p:nvGraphicFramePr>
        <p:xfrm>
          <a:off x="1187798" y="3280147"/>
          <a:ext cx="3251153" cy="796072"/>
        </p:xfrm>
        <a:graphic>
          <a:graphicData uri="http://schemas.openxmlformats.org/presentationml/2006/ole">
            <mc:AlternateContent xmlns:mc="http://schemas.openxmlformats.org/markup-compatibility/2006">
              <mc:Choice xmlns:v="urn:schemas-microsoft-com:vml" Requires="v">
                <p:oleObj spid="_x0000_s58884" name="Equation" r:id="rId9" imgW="0" imgH="0" progId="Equation.DSMT4">
                  <p:embed/>
                </p:oleObj>
              </mc:Choice>
              <mc:Fallback>
                <p:oleObj name="Equation" r:id="rId9" imgW="0" imgH="0" progId="Equation.DSMT4">
                  <p:embed/>
                  <p:pic>
                    <p:nvPicPr>
                      <p:cNvPr id="0" name="Object 9"/>
                      <p:cNvPicPr>
                        <a:picLocks noChangeAspect="1" noChangeArrowheads="1"/>
                      </p:cNvPicPr>
                      <p:nvPr/>
                    </p:nvPicPr>
                    <p:blipFill>
                      <a:blip r:embed="rId10"/>
                      <a:srcRect/>
                      <a:stretch>
                        <a:fillRect/>
                      </a:stretch>
                    </p:blipFill>
                    <p:spPr bwMode="auto">
                      <a:xfrm>
                        <a:off x="1187798" y="3280147"/>
                        <a:ext cx="3251153" cy="7960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62" name="Object 10"/>
          <p:cNvGraphicFramePr>
            <a:graphicFrameLocks noChangeAspect="1"/>
          </p:cNvGraphicFramePr>
          <p:nvPr/>
        </p:nvGraphicFramePr>
        <p:xfrm>
          <a:off x="4337984" y="3357458"/>
          <a:ext cx="1818366" cy="719614"/>
        </p:xfrm>
        <a:graphic>
          <a:graphicData uri="http://schemas.openxmlformats.org/presentationml/2006/ole">
            <mc:AlternateContent xmlns:mc="http://schemas.openxmlformats.org/markup-compatibility/2006">
              <mc:Choice xmlns:v="urn:schemas-microsoft-com:vml" Requires="v">
                <p:oleObj spid="_x0000_s58885" name="Equation" r:id="rId11" imgW="0" imgH="0" progId="Equation.DSMT4">
                  <p:embed/>
                </p:oleObj>
              </mc:Choice>
              <mc:Fallback>
                <p:oleObj name="Equation" r:id="rId11" imgW="0" imgH="0" progId="Equation.DSMT4">
                  <p:embed/>
                  <p:pic>
                    <p:nvPicPr>
                      <p:cNvPr id="0" name="Object 10"/>
                      <p:cNvPicPr>
                        <a:picLocks noChangeAspect="1" noChangeArrowheads="1"/>
                      </p:cNvPicPr>
                      <p:nvPr/>
                    </p:nvPicPr>
                    <p:blipFill>
                      <a:blip r:embed="rId12"/>
                      <a:srcRect/>
                      <a:stretch>
                        <a:fillRect/>
                      </a:stretch>
                    </p:blipFill>
                    <p:spPr bwMode="auto">
                      <a:xfrm>
                        <a:off x="4337984" y="3357458"/>
                        <a:ext cx="1818366" cy="719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63" name="Object 11"/>
          <p:cNvGraphicFramePr>
            <a:graphicFrameLocks noChangeAspect="1"/>
          </p:cNvGraphicFramePr>
          <p:nvPr/>
        </p:nvGraphicFramePr>
        <p:xfrm>
          <a:off x="6185990" y="3185152"/>
          <a:ext cx="2346624" cy="1035936"/>
        </p:xfrm>
        <a:graphic>
          <a:graphicData uri="http://schemas.openxmlformats.org/presentationml/2006/ole">
            <mc:AlternateContent xmlns:mc="http://schemas.openxmlformats.org/markup-compatibility/2006">
              <mc:Choice xmlns:v="urn:schemas-microsoft-com:vml" Requires="v">
                <p:oleObj spid="_x0000_s58886" name="Equation" r:id="rId13" imgW="0" imgH="0" progId="Equation.DSMT4">
                  <p:embed/>
                </p:oleObj>
              </mc:Choice>
              <mc:Fallback>
                <p:oleObj name="Equation" r:id="rId13" imgW="0" imgH="0" progId="Equation.DSMT4">
                  <p:embed/>
                  <p:pic>
                    <p:nvPicPr>
                      <p:cNvPr id="0" name="Object 11"/>
                      <p:cNvPicPr>
                        <a:picLocks noChangeAspect="1" noChangeArrowheads="1"/>
                      </p:cNvPicPr>
                      <p:nvPr/>
                    </p:nvPicPr>
                    <p:blipFill>
                      <a:blip r:embed="rId14"/>
                      <a:srcRect/>
                      <a:stretch>
                        <a:fillRect/>
                      </a:stretch>
                    </p:blipFill>
                    <p:spPr bwMode="auto">
                      <a:xfrm>
                        <a:off x="6185990" y="3185152"/>
                        <a:ext cx="2346624" cy="1035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7165" name="AutoShape 13"/>
          <p:cNvSpPr/>
          <p:nvPr/>
        </p:nvSpPr>
        <p:spPr bwMode="auto">
          <a:xfrm>
            <a:off x="1043608" y="2869754"/>
            <a:ext cx="228600" cy="990600"/>
          </a:xfrm>
          <a:prstGeom prst="leftBrace">
            <a:avLst>
              <a:gd name="adj1" fmla="val 36111"/>
              <a:gd name="adj2" fmla="val 50000"/>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pSp>
        <p:nvGrpSpPr>
          <p:cNvPr id="4" name="组合 17"/>
          <p:cNvGrpSpPr/>
          <p:nvPr/>
        </p:nvGrpSpPr>
        <p:grpSpPr bwMode="auto">
          <a:xfrm>
            <a:off x="5457825" y="922338"/>
            <a:ext cx="2643188" cy="785812"/>
            <a:chOff x="6357950" y="714356"/>
            <a:chExt cx="2643206" cy="785818"/>
          </a:xfrm>
        </p:grpSpPr>
        <p:sp>
          <p:nvSpPr>
            <p:cNvPr id="16" name="矩形标注 15"/>
            <p:cNvSpPr/>
            <p:nvPr/>
          </p:nvSpPr>
          <p:spPr>
            <a:xfrm>
              <a:off x="6357950" y="714356"/>
              <a:ext cx="2643206" cy="785818"/>
            </a:xfrm>
            <a:prstGeom prst="wedgeRectCallout">
              <a:avLst>
                <a:gd name="adj1" fmla="val -48135"/>
                <a:gd name="adj2" fmla="val 80494"/>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dirty="0"/>
            </a:p>
          </p:txBody>
        </p:sp>
        <p:graphicFrame>
          <p:nvGraphicFramePr>
            <p:cNvPr id="12307" name="Object 15"/>
            <p:cNvGraphicFramePr>
              <a:graphicFrameLocks noChangeAspect="1"/>
            </p:cNvGraphicFramePr>
            <p:nvPr/>
          </p:nvGraphicFramePr>
          <p:xfrm>
            <a:off x="6442089" y="857232"/>
            <a:ext cx="2403491" cy="433390"/>
          </p:xfrm>
          <a:graphic>
            <a:graphicData uri="http://schemas.openxmlformats.org/presentationml/2006/ole">
              <mc:AlternateContent xmlns:mc="http://schemas.openxmlformats.org/markup-compatibility/2006">
                <mc:Choice xmlns:v="urn:schemas-microsoft-com:vml" Requires="v">
                  <p:oleObj spid="_x0000_s58887" name="Equation" r:id="rId15" imgW="0" imgH="0" progId="Equation.DSMT4">
                    <p:embed/>
                  </p:oleObj>
                </mc:Choice>
                <mc:Fallback>
                  <p:oleObj name="Equation" r:id="rId15" imgW="0" imgH="0" progId="Equation.DSMT4">
                    <p:embed/>
                    <p:pic>
                      <p:nvPicPr>
                        <p:cNvPr id="0" name="Object 15"/>
                        <p:cNvPicPr>
                          <a:picLocks noChangeAspect="1" noChangeArrowheads="1"/>
                        </p:cNvPicPr>
                        <p:nvPr/>
                      </p:nvPicPr>
                      <p:blipFill>
                        <a:blip r:embed="rId16"/>
                        <a:srcRect/>
                        <a:stretch>
                          <a:fillRect/>
                        </a:stretch>
                      </p:blipFill>
                      <p:spPr bwMode="auto">
                        <a:xfrm>
                          <a:off x="6442089" y="857232"/>
                          <a:ext cx="2403491" cy="433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 name="对象 4"/>
          <p:cNvGraphicFramePr>
            <a:graphicFrameLocks noChangeAspect="1"/>
          </p:cNvGraphicFramePr>
          <p:nvPr/>
        </p:nvGraphicFramePr>
        <p:xfrm>
          <a:off x="4355976" y="5345392"/>
          <a:ext cx="2560032" cy="1035936"/>
        </p:xfrm>
        <a:graphic>
          <a:graphicData uri="http://schemas.openxmlformats.org/presentationml/2006/ole">
            <mc:AlternateContent xmlns:mc="http://schemas.openxmlformats.org/markup-compatibility/2006">
              <mc:Choice xmlns:v="urn:schemas-microsoft-com:vml" Requires="v">
                <p:oleObj spid="_x0000_s58888" name="Equation" r:id="rId17" imgW="0" imgH="0" progId="Equation.DSMT4">
                  <p:embed/>
                </p:oleObj>
              </mc:Choice>
              <mc:Fallback>
                <p:oleObj name="Equation" r:id="rId17" imgW="0" imgH="0" progId="Equation.DSMT4">
                  <p:embed/>
                  <p:pic>
                    <p:nvPicPr>
                      <p:cNvPr id="0" name="对象 4"/>
                      <p:cNvPicPr>
                        <a:picLocks noChangeAspect="1" noChangeArrowheads="1"/>
                      </p:cNvPicPr>
                      <p:nvPr/>
                    </p:nvPicPr>
                    <p:blipFill>
                      <a:blip r:embed="rId18"/>
                      <a:srcRect/>
                      <a:stretch>
                        <a:fillRect/>
                      </a:stretch>
                    </p:blipFill>
                    <p:spPr bwMode="auto">
                      <a:xfrm>
                        <a:off x="4355976" y="5345392"/>
                        <a:ext cx="2560032" cy="1035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nvGraphicFramePr>
        <p:xfrm>
          <a:off x="179512" y="4170363"/>
          <a:ext cx="3563937" cy="1111250"/>
        </p:xfrm>
        <a:graphic>
          <a:graphicData uri="http://schemas.openxmlformats.org/presentationml/2006/ole">
            <mc:AlternateContent xmlns:mc="http://schemas.openxmlformats.org/markup-compatibility/2006">
              <mc:Choice xmlns:v="urn:schemas-microsoft-com:vml" Requires="v">
                <p:oleObj spid="_x0000_s58889" name="Equation" r:id="rId19" imgW="0" imgH="0" progId="Equation.DSMT4">
                  <p:embed/>
                </p:oleObj>
              </mc:Choice>
              <mc:Fallback>
                <p:oleObj name="Equation" r:id="rId19" imgW="0" imgH="0" progId="Equation.DSMT4">
                  <p:embed/>
                  <p:pic>
                    <p:nvPicPr>
                      <p:cNvPr id="0" name="对象 5"/>
                      <p:cNvPicPr>
                        <a:picLocks noChangeAspect="1" noChangeArrowheads="1"/>
                      </p:cNvPicPr>
                      <p:nvPr/>
                    </p:nvPicPr>
                    <p:blipFill>
                      <a:blip r:embed="rId20"/>
                      <a:srcRect/>
                      <a:stretch>
                        <a:fillRect/>
                      </a:stretch>
                    </p:blipFill>
                    <p:spPr bwMode="auto">
                      <a:xfrm>
                        <a:off x="179512" y="4170363"/>
                        <a:ext cx="3563937"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nvGraphicFramePr>
        <p:xfrm>
          <a:off x="3787318" y="4170802"/>
          <a:ext cx="4687214" cy="1106293"/>
        </p:xfrm>
        <a:graphic>
          <a:graphicData uri="http://schemas.openxmlformats.org/presentationml/2006/ole">
            <mc:AlternateContent xmlns:mc="http://schemas.openxmlformats.org/markup-compatibility/2006">
              <mc:Choice xmlns:v="urn:schemas-microsoft-com:vml" Requires="v">
                <p:oleObj spid="_x0000_s58890" name="Equation" r:id="rId21" imgW="0" imgH="0" progId="Equation.DSMT4">
                  <p:embed/>
                </p:oleObj>
              </mc:Choice>
              <mc:Fallback>
                <p:oleObj name="Equation" r:id="rId21" imgW="0" imgH="0" progId="Equation.DSMT4">
                  <p:embed/>
                  <p:pic>
                    <p:nvPicPr>
                      <p:cNvPr id="0" name="对象 6"/>
                      <p:cNvPicPr>
                        <a:picLocks noChangeAspect="1" noChangeArrowheads="1"/>
                      </p:cNvPicPr>
                      <p:nvPr/>
                    </p:nvPicPr>
                    <p:blipFill>
                      <a:blip r:embed="rId22"/>
                      <a:srcRect/>
                      <a:stretch>
                        <a:fillRect/>
                      </a:stretch>
                    </p:blipFill>
                    <p:spPr bwMode="auto">
                      <a:xfrm>
                        <a:off x="3787318" y="4170802"/>
                        <a:ext cx="4687214" cy="1106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nvGraphicFramePr>
        <p:xfrm>
          <a:off x="698500" y="5379923"/>
          <a:ext cx="3712464" cy="1001405"/>
        </p:xfrm>
        <a:graphic>
          <a:graphicData uri="http://schemas.openxmlformats.org/presentationml/2006/ole">
            <mc:AlternateContent xmlns:mc="http://schemas.openxmlformats.org/markup-compatibility/2006">
              <mc:Choice xmlns:v="urn:schemas-microsoft-com:vml" Requires="v">
                <p:oleObj spid="_x0000_s58891" name="Equation" r:id="rId23" imgW="0" imgH="0" progId="Equation.DSMT4">
                  <p:embed/>
                </p:oleObj>
              </mc:Choice>
              <mc:Fallback>
                <p:oleObj name="Equation" r:id="rId23" imgW="0" imgH="0" progId="Equation.DSMT4">
                  <p:embed/>
                  <p:pic>
                    <p:nvPicPr>
                      <p:cNvPr id="0" name="对象 7"/>
                      <p:cNvPicPr>
                        <a:picLocks noChangeAspect="1" noChangeArrowheads="1"/>
                      </p:cNvPicPr>
                      <p:nvPr/>
                    </p:nvPicPr>
                    <p:blipFill>
                      <a:blip r:embed="rId24"/>
                      <a:srcRect/>
                      <a:stretch>
                        <a:fillRect/>
                      </a:stretch>
                    </p:blipFill>
                    <p:spPr bwMode="auto">
                      <a:xfrm>
                        <a:off x="698500" y="5379923"/>
                        <a:ext cx="3712464" cy="1001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nvGraphicFramePr>
        <p:xfrm>
          <a:off x="6757411" y="5524383"/>
          <a:ext cx="838925" cy="664396"/>
        </p:xfrm>
        <a:graphic>
          <a:graphicData uri="http://schemas.openxmlformats.org/presentationml/2006/ole">
            <mc:AlternateContent xmlns:mc="http://schemas.openxmlformats.org/markup-compatibility/2006">
              <mc:Choice xmlns:v="urn:schemas-microsoft-com:vml" Requires="v">
                <p:oleObj spid="_x0000_s58892" name="Equation" r:id="rId25" imgW="0" imgH="0" progId="Equation.DSMT4">
                  <p:embed/>
                </p:oleObj>
              </mc:Choice>
              <mc:Fallback>
                <p:oleObj name="Equation" r:id="rId25" imgW="0" imgH="0" progId="Equation.DSMT4">
                  <p:embed/>
                  <p:pic>
                    <p:nvPicPr>
                      <p:cNvPr id="0" name="对象 8"/>
                      <p:cNvPicPr>
                        <a:picLocks noChangeAspect="1" noChangeArrowheads="1"/>
                      </p:cNvPicPr>
                      <p:nvPr/>
                    </p:nvPicPr>
                    <p:blipFill>
                      <a:blip r:embed="rId26"/>
                      <a:srcRect/>
                      <a:stretch>
                        <a:fillRect/>
                      </a:stretch>
                    </p:blipFill>
                    <p:spPr bwMode="auto">
                      <a:xfrm>
                        <a:off x="6757411" y="5524383"/>
                        <a:ext cx="838925" cy="664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7154"/>
                                        </p:tgtEl>
                                        <p:attrNameLst>
                                          <p:attrName>style.visibility</p:attrName>
                                        </p:attrNameLst>
                                      </p:cBhvr>
                                      <p:to>
                                        <p:strVal val="visible"/>
                                      </p:to>
                                    </p:set>
                                    <p:animEffect transition="in" filter="wipe(up)">
                                      <p:cBhvr>
                                        <p:cTn id="7" dur="500"/>
                                        <p:tgtEl>
                                          <p:spTgt spid="1771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amond(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amond(i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7159"/>
                                        </p:tgtEl>
                                        <p:attrNameLst>
                                          <p:attrName>style.visibility</p:attrName>
                                        </p:attrNameLst>
                                      </p:cBhvr>
                                      <p:to>
                                        <p:strVal val="visible"/>
                                      </p:to>
                                    </p:set>
                                    <p:animEffect transition="in" filter="wipe(up)">
                                      <p:cBhvr>
                                        <p:cTn id="27" dur="500"/>
                                        <p:tgtEl>
                                          <p:spTgt spid="1771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7165"/>
                                        </p:tgtEl>
                                        <p:attrNameLst>
                                          <p:attrName>style.visibility</p:attrName>
                                        </p:attrNameLst>
                                      </p:cBhvr>
                                      <p:to>
                                        <p:strVal val="visible"/>
                                      </p:to>
                                    </p:set>
                                    <p:animEffect transition="in" filter="wipe(up)">
                                      <p:cBhvr>
                                        <p:cTn id="32" dur="500"/>
                                        <p:tgtEl>
                                          <p:spTgt spid="1771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77160"/>
                                        </p:tgtEl>
                                        <p:attrNameLst>
                                          <p:attrName>style.visibility</p:attrName>
                                        </p:attrNameLst>
                                      </p:cBhvr>
                                      <p:to>
                                        <p:strVal val="visible"/>
                                      </p:to>
                                    </p:set>
                                    <p:animEffect transition="in" filter="wipe(up)">
                                      <p:cBhvr>
                                        <p:cTn id="37" dur="500"/>
                                        <p:tgtEl>
                                          <p:spTgt spid="1771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7161"/>
                                        </p:tgtEl>
                                        <p:attrNameLst>
                                          <p:attrName>style.visibility</p:attrName>
                                        </p:attrNameLst>
                                      </p:cBhvr>
                                      <p:to>
                                        <p:strVal val="visible"/>
                                      </p:to>
                                    </p:set>
                                    <p:animEffect transition="in" filter="wipe(left)">
                                      <p:cBhvr>
                                        <p:cTn id="42" dur="500"/>
                                        <p:tgtEl>
                                          <p:spTgt spid="17716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7162"/>
                                        </p:tgtEl>
                                        <p:attrNameLst>
                                          <p:attrName>style.visibility</p:attrName>
                                        </p:attrNameLst>
                                      </p:cBhvr>
                                      <p:to>
                                        <p:strVal val="visible"/>
                                      </p:to>
                                    </p:set>
                                    <p:animEffect transition="in" filter="wipe(left)">
                                      <p:cBhvr>
                                        <p:cTn id="47" dur="500"/>
                                        <p:tgtEl>
                                          <p:spTgt spid="1771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77163"/>
                                        </p:tgtEl>
                                        <p:attrNameLst>
                                          <p:attrName>style.visibility</p:attrName>
                                        </p:attrNameLst>
                                      </p:cBhvr>
                                      <p:to>
                                        <p:strVal val="visible"/>
                                      </p:to>
                                    </p:set>
                                    <p:animEffect transition="in" filter="wipe(left)">
                                      <p:cBhvr>
                                        <p:cTn id="52" dur="500"/>
                                        <p:tgtEl>
                                          <p:spTgt spid="17716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left)">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left)">
                                      <p:cBhvr>
                                        <p:cTn id="7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autoUpdateAnimBg="0"/>
      <p:bldP spid="177159" grpId="0" animBg="1"/>
      <p:bldP spid="1771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p:nvPr/>
        </p:nvSpPr>
        <p:spPr bwMode="auto">
          <a:xfrm>
            <a:off x="683568" y="908050"/>
            <a:ext cx="70643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dirty="0">
                <a:latin typeface="黑体" pitchFamily="49" charset="-122"/>
                <a:ea typeface="黑体" pitchFamily="49" charset="-122"/>
              </a:rPr>
              <a:t>例 </a:t>
            </a:r>
            <a:r>
              <a:rPr kumimoji="1" lang="zh-CN" altLang="en-US" sz="3600" dirty="0">
                <a:latin typeface="Times New Roman" pitchFamily="18" charset="0"/>
                <a:ea typeface="楷体_GB2312" pitchFamily="49" charset="-122"/>
              </a:rPr>
              <a:t>设总体 </a:t>
            </a:r>
            <a:r>
              <a:rPr kumimoji="1" lang="en-US" altLang="zh-CN" sz="3600" i="1" dirty="0">
                <a:latin typeface="Times New Roman" pitchFamily="18" charset="0"/>
                <a:ea typeface="楷体_GB2312" pitchFamily="49" charset="-122"/>
              </a:rPr>
              <a:t>X ~ E</a:t>
            </a:r>
            <a:r>
              <a:rPr kumimoji="1" lang="en-US" altLang="zh-CN" sz="3600" dirty="0">
                <a:latin typeface="Times New Roman" pitchFamily="18" charset="0"/>
                <a:ea typeface="楷体_GB2312" pitchFamily="49" charset="-122"/>
              </a:rPr>
              <a:t>(</a:t>
            </a:r>
            <a:r>
              <a:rPr kumimoji="1" lang="en-US" altLang="zh-CN" sz="3600" i="1" dirty="0">
                <a:latin typeface="Times New Roman" pitchFamily="18" charset="0"/>
                <a:ea typeface="楷体_GB2312" pitchFamily="49" charset="-122"/>
                <a:sym typeface="Symbol" pitchFamily="18" charset="2"/>
              </a:rPr>
              <a:t></a:t>
            </a:r>
            <a:r>
              <a:rPr kumimoji="1" lang="en-US" altLang="zh-CN" sz="3600" dirty="0">
                <a:latin typeface="Times New Roman" pitchFamily="18" charset="0"/>
                <a:ea typeface="楷体_GB2312" pitchFamily="49" charset="-122"/>
              </a:rPr>
              <a:t>), </a:t>
            </a:r>
            <a:r>
              <a:rPr kumimoji="1" lang="en-US" altLang="zh-CN" sz="3600" i="1" dirty="0">
                <a:latin typeface="Times New Roman" pitchFamily="18" charset="0"/>
                <a:ea typeface="楷体_GB2312" pitchFamily="49" charset="-122"/>
              </a:rPr>
              <a:t>X</a:t>
            </a:r>
            <a:r>
              <a:rPr kumimoji="1" lang="en-US" altLang="zh-CN" sz="3600" baseline="-25000" dirty="0">
                <a:latin typeface="Times New Roman" pitchFamily="18" charset="0"/>
                <a:ea typeface="楷体_GB2312" pitchFamily="49" charset="-122"/>
              </a:rPr>
              <a:t>1</a:t>
            </a:r>
            <a:r>
              <a:rPr kumimoji="1" lang="en-US" altLang="zh-CN" sz="3600" dirty="0">
                <a:latin typeface="Times New Roman" pitchFamily="18" charset="0"/>
                <a:ea typeface="楷体_GB2312" pitchFamily="49" charset="-122"/>
              </a:rPr>
              <a:t>, </a:t>
            </a:r>
            <a:r>
              <a:rPr kumimoji="1" lang="en-US" altLang="zh-CN" sz="3600" i="1" dirty="0">
                <a:latin typeface="Times New Roman" pitchFamily="18" charset="0"/>
                <a:ea typeface="楷体_GB2312" pitchFamily="49" charset="-122"/>
              </a:rPr>
              <a:t>X</a:t>
            </a:r>
            <a:r>
              <a:rPr kumimoji="1" lang="en-US" altLang="zh-CN" sz="3600" baseline="-25000" dirty="0">
                <a:latin typeface="Times New Roman" pitchFamily="18" charset="0"/>
                <a:ea typeface="楷体_GB2312" pitchFamily="49" charset="-122"/>
              </a:rPr>
              <a:t>2</a:t>
            </a:r>
            <a:r>
              <a:rPr kumimoji="1" lang="en-US" altLang="zh-CN" sz="3600" dirty="0">
                <a:latin typeface="Times New Roman" pitchFamily="18" charset="0"/>
                <a:ea typeface="楷体_GB2312" pitchFamily="49" charset="-122"/>
              </a:rPr>
              <a:t>,…, </a:t>
            </a:r>
            <a:r>
              <a:rPr kumimoji="1" lang="en-US" altLang="zh-CN" sz="3600" i="1" dirty="0" err="1">
                <a:latin typeface="Times New Roman" pitchFamily="18" charset="0"/>
                <a:ea typeface="楷体_GB2312" pitchFamily="49" charset="-122"/>
              </a:rPr>
              <a:t>X</a:t>
            </a:r>
            <a:r>
              <a:rPr kumimoji="1" lang="en-US" altLang="zh-CN" sz="3600" i="1" baseline="-25000" dirty="0" err="1">
                <a:latin typeface="Times New Roman" pitchFamily="18" charset="0"/>
                <a:ea typeface="楷体_GB2312" pitchFamily="49" charset="-122"/>
              </a:rPr>
              <a:t>n</a:t>
            </a:r>
            <a:r>
              <a:rPr kumimoji="1" lang="zh-CN" altLang="en-US" sz="3600" dirty="0">
                <a:latin typeface="Times New Roman" pitchFamily="18" charset="0"/>
                <a:ea typeface="楷体_GB2312" pitchFamily="49" charset="-122"/>
              </a:rPr>
              <a:t>为</a:t>
            </a:r>
            <a:endParaRPr kumimoji="1" lang="zh-CN" altLang="en-US" sz="3600" dirty="0">
              <a:latin typeface="Times New Roman" pitchFamily="18" charset="0"/>
              <a:ea typeface="楷体_GB2312" pitchFamily="49" charset="-122"/>
            </a:endParaRPr>
          </a:p>
          <a:p>
            <a:pPr eaLnBrk="1" hangingPunct="1"/>
            <a:r>
              <a:rPr kumimoji="1" lang="zh-CN" altLang="en-US" sz="3600" dirty="0">
                <a:latin typeface="Times New Roman" pitchFamily="18" charset="0"/>
                <a:ea typeface="楷体_GB2312" pitchFamily="49" charset="-122"/>
              </a:rPr>
              <a:t>      总体的样本</a:t>
            </a:r>
            <a:r>
              <a:rPr kumimoji="1" lang="en-US" altLang="zh-CN" sz="3600" dirty="0">
                <a:latin typeface="Times New Roman" pitchFamily="18" charset="0"/>
                <a:ea typeface="楷体_GB2312" pitchFamily="49" charset="-122"/>
              </a:rPr>
              <a:t>, </a:t>
            </a:r>
            <a:r>
              <a:rPr kumimoji="1" lang="zh-CN" altLang="en-US" sz="3600" dirty="0">
                <a:latin typeface="Times New Roman" pitchFamily="18" charset="0"/>
                <a:ea typeface="楷体_GB2312" pitchFamily="49" charset="-122"/>
              </a:rPr>
              <a:t>求</a:t>
            </a:r>
            <a:r>
              <a:rPr kumimoji="1" lang="zh-CN" altLang="en-US" sz="3600" i="1" dirty="0">
                <a:latin typeface="Times New Roman" pitchFamily="18" charset="0"/>
                <a:ea typeface="楷体_GB2312" pitchFamily="49" charset="-122"/>
                <a:sym typeface="Symbol" pitchFamily="18" charset="2"/>
              </a:rPr>
              <a:t> </a:t>
            </a:r>
            <a:r>
              <a:rPr kumimoji="1" lang="zh-CN" altLang="en-US" sz="3600" dirty="0">
                <a:latin typeface="Times New Roman" pitchFamily="18" charset="0"/>
                <a:ea typeface="楷体_GB2312" pitchFamily="49" charset="-122"/>
                <a:sym typeface="Symbol" pitchFamily="18" charset="2"/>
              </a:rPr>
              <a:t>的矩法估计量</a:t>
            </a:r>
            <a:r>
              <a:rPr kumimoji="1" lang="en-US" altLang="zh-CN" sz="3600" dirty="0">
                <a:latin typeface="Times New Roman" pitchFamily="18" charset="0"/>
                <a:ea typeface="楷体_GB2312" pitchFamily="49" charset="-122"/>
                <a:sym typeface="Symbol" pitchFamily="18" charset="2"/>
              </a:rPr>
              <a:t>.</a:t>
            </a:r>
            <a:endParaRPr kumimoji="1" lang="en-US" altLang="zh-CN" sz="3600" dirty="0">
              <a:latin typeface="Times New Roman" pitchFamily="18" charset="0"/>
              <a:ea typeface="楷体_GB2312" pitchFamily="49" charset="-122"/>
              <a:sym typeface="Symbol" pitchFamily="18" charset="2"/>
            </a:endParaRPr>
          </a:p>
        </p:txBody>
      </p:sp>
      <p:sp>
        <p:nvSpPr>
          <p:cNvPr id="176131" name="Text Box 3"/>
          <p:cNvSpPr txBox="1"/>
          <p:nvPr/>
        </p:nvSpPr>
        <p:spPr bwMode="auto">
          <a:xfrm>
            <a:off x="1258888" y="27813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Times New Roman" pitchFamily="18" charset="0"/>
                <a:ea typeface="黑体" pitchFamily="49" charset="-122"/>
              </a:rPr>
              <a:t>解</a:t>
            </a:r>
            <a:endParaRPr kumimoji="1" lang="zh-CN" altLang="en-US" sz="3600" b="1">
              <a:latin typeface="Times New Roman" pitchFamily="18" charset="0"/>
              <a:ea typeface="黑体" pitchFamily="49" charset="-122"/>
            </a:endParaRPr>
          </a:p>
        </p:txBody>
      </p:sp>
      <p:graphicFrame>
        <p:nvGraphicFramePr>
          <p:cNvPr id="176132" name="Object 4"/>
          <p:cNvGraphicFramePr>
            <a:graphicFrameLocks noChangeAspect="1"/>
          </p:cNvGraphicFramePr>
          <p:nvPr/>
        </p:nvGraphicFramePr>
        <p:xfrm>
          <a:off x="1957388" y="2795515"/>
          <a:ext cx="2614810" cy="633485"/>
        </p:xfrm>
        <a:graphic>
          <a:graphicData uri="http://schemas.openxmlformats.org/presentationml/2006/ole">
            <mc:AlternateContent xmlns:mc="http://schemas.openxmlformats.org/markup-compatibility/2006">
              <mc:Choice xmlns:v="urn:schemas-microsoft-com:vml" Requires="v">
                <p:oleObj spid="_x0000_s14110" name="Equation" r:id="rId1" imgW="0" imgH="0" progId="Equation.DSMT4">
                  <p:embed/>
                </p:oleObj>
              </mc:Choice>
              <mc:Fallback>
                <p:oleObj name="Equation" r:id="rId1" imgW="0" imgH="0" progId="Equation.DSMT4">
                  <p:embed/>
                  <p:pic>
                    <p:nvPicPr>
                      <p:cNvPr id="0" name="Object 4"/>
                      <p:cNvPicPr>
                        <a:picLocks noChangeAspect="1" noChangeArrowheads="1"/>
                      </p:cNvPicPr>
                      <p:nvPr/>
                    </p:nvPicPr>
                    <p:blipFill>
                      <a:blip r:embed="rId2"/>
                      <a:srcRect/>
                      <a:stretch>
                        <a:fillRect/>
                      </a:stretch>
                    </p:blipFill>
                    <p:spPr bwMode="auto">
                      <a:xfrm>
                        <a:off x="1957388" y="2795515"/>
                        <a:ext cx="2614810" cy="633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p:nvPr/>
        </p:nvGrpSpPr>
        <p:grpSpPr bwMode="auto">
          <a:xfrm>
            <a:off x="4716464" y="2670178"/>
            <a:ext cx="2735263" cy="769938"/>
            <a:chOff x="2598" y="3048"/>
            <a:chExt cx="1723" cy="485"/>
          </a:xfrm>
        </p:grpSpPr>
        <p:graphicFrame>
          <p:nvGraphicFramePr>
            <p:cNvPr id="13324" name="Object 6"/>
            <p:cNvGraphicFramePr>
              <a:graphicFrameLocks noChangeAspect="1"/>
            </p:cNvGraphicFramePr>
            <p:nvPr/>
          </p:nvGraphicFramePr>
          <p:xfrm>
            <a:off x="3029" y="3048"/>
            <a:ext cx="1292" cy="485"/>
          </p:xfrm>
          <a:graphic>
            <a:graphicData uri="http://schemas.openxmlformats.org/presentationml/2006/ole">
              <mc:AlternateContent xmlns:mc="http://schemas.openxmlformats.org/markup-compatibility/2006">
                <mc:Choice xmlns:v="urn:schemas-microsoft-com:vml" Requires="v">
                  <p:oleObj spid="_x0000_s14111" name="Equation" r:id="rId3" imgW="0" imgH="0" progId="Equation.DSMT4">
                    <p:embed/>
                  </p:oleObj>
                </mc:Choice>
                <mc:Fallback>
                  <p:oleObj name="Equation" r:id="rId3" imgW="0" imgH="0" progId="Equation.DSMT4">
                    <p:embed/>
                    <p:pic>
                      <p:nvPicPr>
                        <p:cNvPr id="0" name="Object 6"/>
                        <p:cNvPicPr>
                          <a:picLocks noChangeAspect="1" noChangeArrowheads="1"/>
                        </p:cNvPicPr>
                        <p:nvPr/>
                      </p:nvPicPr>
                      <p:blipFill>
                        <a:blip r:embed="rId4"/>
                        <a:srcRect/>
                        <a:stretch>
                          <a:fillRect/>
                        </a:stretch>
                      </p:blipFill>
                      <p:spPr bwMode="auto">
                        <a:xfrm>
                          <a:off x="3029" y="3048"/>
                          <a:ext cx="1292" cy="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5" name="Text Box 7"/>
            <p:cNvSpPr txBox="1"/>
            <p:nvPr/>
          </p:nvSpPr>
          <p:spPr bwMode="auto">
            <a:xfrm>
              <a:off x="2598" y="3118"/>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令</a:t>
              </a:r>
              <a:endParaRPr kumimoji="1" lang="zh-CN" altLang="en-US" sz="3600">
                <a:latin typeface="Times New Roman" pitchFamily="18" charset="0"/>
                <a:ea typeface="楷体_GB2312" pitchFamily="49" charset="-122"/>
              </a:endParaRPr>
            </a:p>
          </p:txBody>
        </p:sp>
      </p:grpSp>
      <p:grpSp>
        <p:nvGrpSpPr>
          <p:cNvPr id="3" name="Group 8"/>
          <p:cNvGrpSpPr/>
          <p:nvPr/>
        </p:nvGrpSpPr>
        <p:grpSpPr bwMode="auto">
          <a:xfrm>
            <a:off x="2195513" y="3985289"/>
            <a:ext cx="3006725" cy="955676"/>
            <a:chOff x="806" y="3549"/>
            <a:chExt cx="1894" cy="602"/>
          </a:xfrm>
        </p:grpSpPr>
        <p:sp>
          <p:nvSpPr>
            <p:cNvPr id="13320" name="Text Box 9"/>
            <p:cNvSpPr txBox="1"/>
            <p:nvPr/>
          </p:nvSpPr>
          <p:spPr bwMode="auto">
            <a:xfrm>
              <a:off x="806" y="3628"/>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故</a:t>
              </a:r>
              <a:endParaRPr kumimoji="1" lang="zh-CN" altLang="en-US" sz="3600">
                <a:latin typeface="Times New Roman" pitchFamily="18" charset="0"/>
                <a:ea typeface="楷体_GB2312" pitchFamily="49" charset="-122"/>
              </a:endParaRPr>
            </a:p>
          </p:txBody>
        </p:sp>
        <p:grpSp>
          <p:nvGrpSpPr>
            <p:cNvPr id="13321" name="Group 10"/>
            <p:cNvGrpSpPr/>
            <p:nvPr/>
          </p:nvGrpSpPr>
          <p:grpSpPr bwMode="auto">
            <a:xfrm>
              <a:off x="1244" y="3549"/>
              <a:ext cx="1456" cy="602"/>
              <a:chOff x="1244" y="3549"/>
              <a:chExt cx="1456" cy="602"/>
            </a:xfrm>
          </p:grpSpPr>
          <p:graphicFrame>
            <p:nvGraphicFramePr>
              <p:cNvPr id="13322" name="Object 11"/>
              <p:cNvGraphicFramePr>
                <a:graphicFrameLocks noChangeAspect="1"/>
              </p:cNvGraphicFramePr>
              <p:nvPr/>
            </p:nvGraphicFramePr>
            <p:xfrm>
              <a:off x="1244" y="3612"/>
              <a:ext cx="1456" cy="539"/>
            </p:xfrm>
            <a:graphic>
              <a:graphicData uri="http://schemas.openxmlformats.org/presentationml/2006/ole">
                <mc:AlternateContent xmlns:mc="http://schemas.openxmlformats.org/markup-compatibility/2006">
                  <mc:Choice xmlns:v="urn:schemas-microsoft-com:vml" Requires="v">
                    <p:oleObj spid="_x0000_s14112" name="Equation" r:id="rId5" imgW="0" imgH="0" progId="Equation.DSMT4">
                      <p:embed/>
                    </p:oleObj>
                  </mc:Choice>
                  <mc:Fallback>
                    <p:oleObj name="Equation" r:id="rId5" imgW="0" imgH="0" progId="Equation.DSMT4">
                      <p:embed/>
                      <p:pic>
                        <p:nvPicPr>
                          <p:cNvPr id="0" name="Object 11"/>
                          <p:cNvPicPr>
                            <a:picLocks noChangeAspect="1" noChangeArrowheads="1"/>
                          </p:cNvPicPr>
                          <p:nvPr/>
                        </p:nvPicPr>
                        <p:blipFill>
                          <a:blip r:embed="rId6"/>
                          <a:srcRect/>
                          <a:stretch>
                            <a:fillRect/>
                          </a:stretch>
                        </p:blipFill>
                        <p:spPr bwMode="auto">
                          <a:xfrm>
                            <a:off x="1244" y="3612"/>
                            <a:ext cx="1456" cy="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3" name="Object 12"/>
              <p:cNvGraphicFramePr>
                <a:graphicFrameLocks noChangeAspect="1"/>
              </p:cNvGraphicFramePr>
              <p:nvPr/>
            </p:nvGraphicFramePr>
            <p:xfrm>
              <a:off x="1313" y="3549"/>
              <a:ext cx="264" cy="239"/>
            </p:xfrm>
            <a:graphic>
              <a:graphicData uri="http://schemas.openxmlformats.org/presentationml/2006/ole">
                <mc:AlternateContent xmlns:mc="http://schemas.openxmlformats.org/markup-compatibility/2006">
                  <mc:Choice xmlns:v="urn:schemas-microsoft-com:vml" Requires="v">
                    <p:oleObj spid="_x0000_s14113" name="Equation" r:id="rId7" imgW="0" imgH="0" progId="Equation.DSMT4">
                      <p:embed/>
                    </p:oleObj>
                  </mc:Choice>
                  <mc:Fallback>
                    <p:oleObj name="Equation" r:id="rId7" imgW="0" imgH="0" progId="Equation.DSMT4">
                      <p:embed/>
                      <p:pic>
                        <p:nvPicPr>
                          <p:cNvPr id="0" name="Object 12"/>
                          <p:cNvPicPr>
                            <a:picLocks noChangeAspect="1" noChangeArrowheads="1"/>
                          </p:cNvPicPr>
                          <p:nvPr/>
                        </p:nvPicPr>
                        <p:blipFill>
                          <a:blip r:embed="rId8"/>
                          <a:srcRect/>
                          <a:stretch>
                            <a:fillRect/>
                          </a:stretch>
                        </p:blipFill>
                        <p:spPr bwMode="auto">
                          <a:xfrm>
                            <a:off x="1313" y="3549"/>
                            <a:ext cx="26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mc:AlternateContent xmlns:mc="http://schemas.openxmlformats.org/markup-compatibility/2006" xmlns:p14="http://schemas.microsoft.com/office/powerpoint/2010/main">
        <mc:Choice Requires="p14">
          <p:contentPart r:id="rId9" p14:bwMode="auto">
            <p14:nvContentPartPr>
              <p14:cNvPr id="4" name="墨迹 3"/>
              <p14:cNvContentPartPr/>
              <p14:nvPr/>
            </p14:nvContentPartPr>
            <p14:xfrm>
              <a:off x="3352326" y="438249"/>
              <a:ext cx="68164" cy="38073"/>
            </p14:xfrm>
          </p:contentPart>
        </mc:Choice>
        <mc:Fallback xmlns="">
          <p:pic>
            <p:nvPicPr>
              <p:cNvPr id="4" name="墨迹 3"/>
            </p:nvPicPr>
            <p:blipFill>
              <a:blip/>
            </p:blipFill>
            <p:spPr>
              <a:xfrm>
                <a:off x="3352326" y="438249"/>
                <a:ext cx="68164" cy="38073"/>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5" name="墨迹 4"/>
              <p14:cNvContentPartPr/>
              <p14:nvPr/>
            </p14:nvContentPartPr>
            <p14:xfrm>
              <a:off x="3328262" y="586532"/>
              <a:ext cx="84214" cy="8016"/>
            </p14:xfrm>
          </p:contentPart>
        </mc:Choice>
        <mc:Fallback xmlns="">
          <p:pic>
            <p:nvPicPr>
              <p:cNvPr id="5" name="墨迹 4"/>
            </p:nvPicPr>
            <p:blipFill>
              <a:blip/>
            </p:blipFill>
            <p:spPr>
              <a:xfrm>
                <a:off x="3328262" y="586532"/>
                <a:ext cx="84214" cy="8016"/>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墨迹 5"/>
              <p14:cNvContentPartPr/>
              <p14:nvPr/>
            </p14:nvContentPartPr>
            <p14:xfrm>
              <a:off x="3303205" y="732813"/>
              <a:ext cx="125306" cy="58111"/>
            </p14:xfrm>
          </p:contentPart>
        </mc:Choice>
        <mc:Fallback xmlns="">
          <p:pic>
            <p:nvPicPr>
              <p:cNvPr id="6" name="墨迹 5"/>
            </p:nvPicPr>
            <p:blipFill>
              <a:blip/>
            </p:blipFill>
            <p:spPr>
              <a:xfrm>
                <a:off x="3303205" y="732813"/>
                <a:ext cx="125306" cy="58111"/>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7" name="墨迹 6"/>
              <p14:cNvContentPartPr/>
              <p14:nvPr/>
            </p14:nvContentPartPr>
            <p14:xfrm>
              <a:off x="3514725" y="257903"/>
              <a:ext cx="138341" cy="232445"/>
            </p14:xfrm>
          </p:contentPart>
        </mc:Choice>
        <mc:Fallback xmlns="">
          <p:pic>
            <p:nvPicPr>
              <p:cNvPr id="7" name="墨迹 6"/>
            </p:nvPicPr>
            <p:blipFill>
              <a:blip/>
            </p:blipFill>
            <p:spPr>
              <a:xfrm>
                <a:off x="3514725" y="257903"/>
                <a:ext cx="138341" cy="23244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3484653" y="500869"/>
              <a:ext cx="16036" cy="290055"/>
            </p14:xfrm>
          </p:contentPart>
        </mc:Choice>
        <mc:Fallback xmlns="">
          <p:pic>
            <p:nvPicPr>
              <p:cNvPr id="8" name="墨迹 7"/>
            </p:nvPicPr>
            <p:blipFill>
              <a:blip/>
            </p:blipFill>
            <p:spPr>
              <a:xfrm>
                <a:off x="3484653" y="500869"/>
                <a:ext cx="16036" cy="29005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墨迹 8"/>
              <p14:cNvContentPartPr/>
              <p14:nvPr/>
            </p14:nvContentPartPr>
            <p14:xfrm>
              <a:off x="3524753" y="449019"/>
              <a:ext cx="176434" cy="344159"/>
            </p14:xfrm>
          </p:contentPart>
        </mc:Choice>
        <mc:Fallback xmlns="">
          <p:pic>
            <p:nvPicPr>
              <p:cNvPr id="9" name="墨迹 8"/>
            </p:nvPicPr>
            <p:blipFill>
              <a:blip/>
            </p:blipFill>
            <p:spPr>
              <a:xfrm>
                <a:off x="3524753" y="449019"/>
                <a:ext cx="176434" cy="344159"/>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3518739" y="578517"/>
              <a:ext cx="170420" cy="52100"/>
            </p14:xfrm>
          </p:contentPart>
        </mc:Choice>
        <mc:Fallback xmlns="">
          <p:pic>
            <p:nvPicPr>
              <p:cNvPr id="10" name="墨迹 9"/>
            </p:nvPicPr>
            <p:blipFill>
              <a:blip/>
            </p:blipFill>
            <p:spPr>
              <a:xfrm>
                <a:off x="3518739" y="578517"/>
                <a:ext cx="170420" cy="521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3518731" y="720790"/>
              <a:ext cx="122307" cy="38072"/>
            </p14:xfrm>
          </p:contentPart>
        </mc:Choice>
        <mc:Fallback xmlns="">
          <p:pic>
            <p:nvPicPr>
              <p:cNvPr id="11" name="墨迹 10"/>
            </p:nvPicPr>
            <p:blipFill>
              <a:blip/>
            </p:blipFill>
            <p:spPr>
              <a:xfrm>
                <a:off x="3518731" y="720790"/>
                <a:ext cx="122307" cy="38072"/>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3788904" y="480329"/>
              <a:ext cx="243109" cy="86165"/>
            </p14:xfrm>
          </p:contentPart>
        </mc:Choice>
        <mc:Fallback xmlns="">
          <p:pic>
            <p:nvPicPr>
              <p:cNvPr id="12" name="墨迹 11"/>
            </p:nvPicPr>
            <p:blipFill>
              <a:blip/>
            </p:blipFill>
            <p:spPr>
              <a:xfrm>
                <a:off x="3788904" y="480329"/>
                <a:ext cx="243109" cy="8616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墨迹 12"/>
              <p14:cNvContentPartPr/>
              <p14:nvPr/>
            </p14:nvContentPartPr>
            <p14:xfrm>
              <a:off x="3869607" y="358095"/>
              <a:ext cx="24057" cy="498955"/>
            </p14:xfrm>
          </p:contentPart>
        </mc:Choice>
        <mc:Fallback xmlns="">
          <p:pic>
            <p:nvPicPr>
              <p:cNvPr id="13" name="墨迹 12"/>
            </p:nvPicPr>
            <p:blipFill>
              <a:blip/>
            </p:blipFill>
            <p:spPr>
              <a:xfrm>
                <a:off x="3869607" y="358095"/>
                <a:ext cx="24057" cy="49895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墨迹 13"/>
              <p14:cNvContentPartPr/>
              <p14:nvPr/>
            </p14:nvContentPartPr>
            <p14:xfrm>
              <a:off x="3785401" y="587534"/>
              <a:ext cx="80199" cy="200885"/>
            </p14:xfrm>
          </p:contentPart>
        </mc:Choice>
        <mc:Fallback xmlns="">
          <p:pic>
            <p:nvPicPr>
              <p:cNvPr id="14" name="墨迹 13"/>
            </p:nvPicPr>
            <p:blipFill>
              <a:blip/>
            </p:blipFill>
            <p:spPr>
              <a:xfrm>
                <a:off x="3785401" y="587534"/>
                <a:ext cx="80199" cy="20088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5" name="墨迹 14"/>
              <p14:cNvContentPartPr/>
              <p14:nvPr/>
            </p14:nvContentPartPr>
            <p14:xfrm>
              <a:off x="3849557" y="600559"/>
              <a:ext cx="146363" cy="164315"/>
            </p14:xfrm>
          </p:contentPart>
        </mc:Choice>
        <mc:Fallback xmlns="">
          <p:pic>
            <p:nvPicPr>
              <p:cNvPr id="15" name="墨迹 14"/>
            </p:nvPicPr>
            <p:blipFill>
              <a:blip/>
            </p:blipFill>
            <p:spPr>
              <a:xfrm>
                <a:off x="3849557" y="600559"/>
                <a:ext cx="146363" cy="16431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6" name="墨迹 15"/>
              <p14:cNvContentPartPr/>
              <p14:nvPr/>
            </p14:nvContentPartPr>
            <p14:xfrm>
              <a:off x="4023366" y="351833"/>
              <a:ext cx="110896" cy="210654"/>
            </p14:xfrm>
          </p:contentPart>
        </mc:Choice>
        <mc:Fallback xmlns="">
          <p:pic>
            <p:nvPicPr>
              <p:cNvPr id="16" name="墨迹 15"/>
            </p:nvPicPr>
            <p:blipFill>
              <a:blip/>
            </p:blipFill>
            <p:spPr>
              <a:xfrm>
                <a:off x="4023366" y="351833"/>
                <a:ext cx="110896" cy="210654"/>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7" name="墨迹 16"/>
              <p14:cNvContentPartPr/>
              <p14:nvPr/>
            </p14:nvContentPartPr>
            <p14:xfrm>
              <a:off x="4134262" y="431235"/>
              <a:ext cx="122306" cy="51098"/>
            </p14:xfrm>
          </p:contentPart>
        </mc:Choice>
        <mc:Fallback xmlns="">
          <p:pic>
            <p:nvPicPr>
              <p:cNvPr id="17" name="墨迹 16"/>
            </p:nvPicPr>
            <p:blipFill>
              <a:blip/>
            </p:blipFill>
            <p:spPr>
              <a:xfrm>
                <a:off x="4134262" y="431235"/>
                <a:ext cx="122306" cy="51098"/>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8" name="墨迹 17"/>
              <p14:cNvContentPartPr/>
              <p14:nvPr/>
            </p14:nvContentPartPr>
            <p14:xfrm>
              <a:off x="4039531" y="542448"/>
              <a:ext cx="150873" cy="207021"/>
            </p14:xfrm>
          </p:contentPart>
        </mc:Choice>
        <mc:Fallback xmlns="">
          <p:pic>
            <p:nvPicPr>
              <p:cNvPr id="18" name="墨迹 17"/>
            </p:nvPicPr>
            <p:blipFill>
              <a:blip/>
            </p:blipFill>
            <p:spPr>
              <a:xfrm>
                <a:off x="4039531" y="542448"/>
                <a:ext cx="150873" cy="207021"/>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9" name="墨迹 18"/>
              <p14:cNvContentPartPr/>
              <p14:nvPr/>
            </p14:nvContentPartPr>
            <p14:xfrm>
              <a:off x="4158326" y="630617"/>
              <a:ext cx="48121" cy="211405"/>
            </p14:xfrm>
          </p:contentPart>
        </mc:Choice>
        <mc:Fallback xmlns="">
          <p:pic>
            <p:nvPicPr>
              <p:cNvPr id="19" name="墨迹 18"/>
            </p:nvPicPr>
            <p:blipFill>
              <a:blip/>
            </p:blipFill>
            <p:spPr>
              <a:xfrm>
                <a:off x="4158326" y="630617"/>
                <a:ext cx="48121" cy="21140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0" name="墨迹 19"/>
              <p14:cNvContentPartPr/>
              <p14:nvPr/>
            </p14:nvContentPartPr>
            <p14:xfrm>
              <a:off x="4346796" y="391785"/>
              <a:ext cx="111270" cy="246847"/>
            </p14:xfrm>
          </p:contentPart>
        </mc:Choice>
        <mc:Fallback xmlns="">
          <p:pic>
            <p:nvPicPr>
              <p:cNvPr id="20" name="墨迹 19"/>
            </p:nvPicPr>
            <p:blipFill>
              <a:blip/>
            </p:blipFill>
            <p:spPr>
              <a:xfrm>
                <a:off x="4346796" y="391785"/>
                <a:ext cx="111270" cy="246847"/>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1" name="墨迹 20"/>
              <p14:cNvContentPartPr/>
              <p14:nvPr/>
            </p14:nvContentPartPr>
            <p14:xfrm>
              <a:off x="4362831" y="816974"/>
              <a:ext cx="40100" cy="2004"/>
            </p14:xfrm>
          </p:contentPart>
        </mc:Choice>
        <mc:Fallback xmlns="">
          <p:pic>
            <p:nvPicPr>
              <p:cNvPr id="21" name="墨迹 20"/>
            </p:nvPicPr>
            <p:blipFill>
              <a:blip/>
            </p:blipFill>
            <p:spPr>
              <a:xfrm>
                <a:off x="4362831" y="816974"/>
                <a:ext cx="40100" cy="2004"/>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4000"/>
                                  </p:stCondLst>
                                  <p:childTnLst>
                                    <p:set>
                                      <p:cBhvr>
                                        <p:cTn id="6" dur="1" fill="hold">
                                          <p:stCondLst>
                                            <p:cond delay="0"/>
                                          </p:stCondLst>
                                        </p:cTn>
                                        <p:tgtEl>
                                          <p:spTgt spid="176130"/>
                                        </p:tgtEl>
                                        <p:attrNameLst>
                                          <p:attrName>style.visibility</p:attrName>
                                        </p:attrNameLst>
                                      </p:cBhvr>
                                      <p:to>
                                        <p:strVal val="visible"/>
                                      </p:to>
                                    </p:set>
                                    <p:animEffect transition="in" filter="wipe(up)">
                                      <p:cBhvr>
                                        <p:cTn id="7" dur="500"/>
                                        <p:tgtEl>
                                          <p:spTgt spid="176130"/>
                                        </p:tgtEl>
                                      </p:cBhvr>
                                    </p:animEffect>
                                  </p:childTnLst>
                                </p:cTn>
                              </p:par>
                            </p:childTnLst>
                          </p:cTn>
                        </p:par>
                        <p:par>
                          <p:cTn id="8" fill="hold">
                            <p:stCondLst>
                              <p:cond delay="4500"/>
                            </p:stCondLst>
                            <p:childTnLst>
                              <p:par>
                                <p:cTn id="9" presetID="22" presetClass="entr" presetSubtype="1" fill="hold" grpId="0" nodeType="afterEffect">
                                  <p:stCondLst>
                                    <p:cond delay="4000"/>
                                  </p:stCondLst>
                                  <p:childTnLst>
                                    <p:set>
                                      <p:cBhvr>
                                        <p:cTn id="10" dur="1" fill="hold">
                                          <p:stCondLst>
                                            <p:cond delay="0"/>
                                          </p:stCondLst>
                                        </p:cTn>
                                        <p:tgtEl>
                                          <p:spTgt spid="176131"/>
                                        </p:tgtEl>
                                        <p:attrNameLst>
                                          <p:attrName>style.visibility</p:attrName>
                                        </p:attrNameLst>
                                      </p:cBhvr>
                                      <p:to>
                                        <p:strVal val="visible"/>
                                      </p:to>
                                    </p:set>
                                    <p:animEffect transition="in" filter="wipe(up)">
                                      <p:cBhvr>
                                        <p:cTn id="11" dur="500"/>
                                        <p:tgtEl>
                                          <p:spTgt spid="176131"/>
                                        </p:tgtEl>
                                      </p:cBhvr>
                                    </p:animEffect>
                                  </p:childTnLst>
                                </p:cTn>
                              </p:par>
                            </p:childTnLst>
                          </p:cTn>
                        </p:par>
                        <p:par>
                          <p:cTn id="12" fill="hold">
                            <p:stCondLst>
                              <p:cond delay="9000"/>
                            </p:stCondLst>
                            <p:childTnLst>
                              <p:par>
                                <p:cTn id="13" presetID="22" presetClass="entr" presetSubtype="1" fill="hold" nodeType="afterEffect">
                                  <p:stCondLst>
                                    <p:cond delay="2000"/>
                                  </p:stCondLst>
                                  <p:childTnLst>
                                    <p:set>
                                      <p:cBhvr>
                                        <p:cTn id="14" dur="1" fill="hold">
                                          <p:stCondLst>
                                            <p:cond delay="0"/>
                                          </p:stCondLst>
                                        </p:cTn>
                                        <p:tgtEl>
                                          <p:spTgt spid="176132"/>
                                        </p:tgtEl>
                                        <p:attrNameLst>
                                          <p:attrName>style.visibility</p:attrName>
                                        </p:attrNameLst>
                                      </p:cBhvr>
                                      <p:to>
                                        <p:strVal val="visible"/>
                                      </p:to>
                                    </p:set>
                                    <p:animEffect transition="in" filter="wipe(up)">
                                      <p:cBhvr>
                                        <p:cTn id="15" dur="500"/>
                                        <p:tgtEl>
                                          <p:spTgt spid="176132"/>
                                        </p:tgtEl>
                                      </p:cBhvr>
                                    </p:animEffect>
                                  </p:childTnLst>
                                </p:cTn>
                              </p:par>
                            </p:childTnLst>
                          </p:cTn>
                        </p:par>
                        <p:par>
                          <p:cTn id="16" fill="hold">
                            <p:stCondLst>
                              <p:cond delay="11500"/>
                            </p:stCondLst>
                            <p:childTnLst>
                              <p:par>
                                <p:cTn id="17" presetID="22" presetClass="entr" presetSubtype="8" fill="hold" nodeType="afterEffect">
                                  <p:stCondLst>
                                    <p:cond delay="200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14000"/>
                            </p:stCondLst>
                            <p:childTnLst>
                              <p:par>
                                <p:cTn id="21" presetID="12" presetClass="entr" presetSubtype="4" fill="hold" nodeType="afterEffect">
                                  <p:stCondLst>
                                    <p:cond delay="2000"/>
                                  </p:stCondLst>
                                  <p:childTnLst>
                                    <p:set>
                                      <p:cBhvr>
                                        <p:cTn id="22" dur="1" fill="hold">
                                          <p:stCondLst>
                                            <p:cond delay="0"/>
                                          </p:stCondLst>
                                        </p:cTn>
                                        <p:tgtEl>
                                          <p:spTgt spid="3"/>
                                        </p:tgtEl>
                                        <p:attrNameLst>
                                          <p:attrName>style.visibility</p:attrName>
                                        </p:attrNameLst>
                                      </p:cBhvr>
                                      <p:to>
                                        <p:strVal val="visible"/>
                                      </p:to>
                                    </p:set>
                                    <p:animEffect transition="in" filter="slide(fromBottom)">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p:bldP spid="17613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010" name="Object 2"/>
          <p:cNvGraphicFramePr>
            <a:graphicFrameLocks noChangeAspect="1"/>
          </p:cNvGraphicFramePr>
          <p:nvPr/>
        </p:nvGraphicFramePr>
        <p:xfrm>
          <a:off x="917575" y="298450"/>
          <a:ext cx="7148513" cy="3289300"/>
        </p:xfrm>
        <a:graphic>
          <a:graphicData uri="http://schemas.openxmlformats.org/presentationml/2006/ole">
            <mc:AlternateContent xmlns:mc="http://schemas.openxmlformats.org/markup-compatibility/2006">
              <mc:Choice xmlns:v="urn:schemas-microsoft-com:vml" Requires="v">
                <p:oleObj spid="_x0000_s15126" name="Equation" r:id="rId1" imgW="0" imgH="0" progId="Equation.DSMT4">
                  <p:embed/>
                </p:oleObj>
              </mc:Choice>
              <mc:Fallback>
                <p:oleObj name="Equation" r:id="rId1" imgW="0" imgH="0" progId="Equation.DSMT4">
                  <p:embed/>
                  <p:pic>
                    <p:nvPicPr>
                      <p:cNvPr id="0" name="Object 2"/>
                      <p:cNvPicPr>
                        <a:picLocks noChangeAspect="1" noChangeArrowheads="1"/>
                      </p:cNvPicPr>
                      <p:nvPr/>
                    </p:nvPicPr>
                    <p:blipFill>
                      <a:blip r:embed="rId2"/>
                      <a:srcRect/>
                      <a:stretch>
                        <a:fillRect/>
                      </a:stretch>
                    </p:blipFill>
                    <p:spPr bwMode="auto">
                      <a:xfrm>
                        <a:off x="917575" y="298450"/>
                        <a:ext cx="7148513"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1013" name="Object 5"/>
          <p:cNvGraphicFramePr>
            <a:graphicFrameLocks noChangeAspect="1"/>
          </p:cNvGraphicFramePr>
          <p:nvPr/>
        </p:nvGraphicFramePr>
        <p:xfrm>
          <a:off x="995363" y="3644900"/>
          <a:ext cx="7297737" cy="1008063"/>
        </p:xfrm>
        <a:graphic>
          <a:graphicData uri="http://schemas.openxmlformats.org/presentationml/2006/ole">
            <mc:AlternateContent xmlns:mc="http://schemas.openxmlformats.org/markup-compatibility/2006">
              <mc:Choice xmlns:v="urn:schemas-microsoft-com:vml" Requires="v">
                <p:oleObj spid="_x0000_s15127" name="Equation" r:id="rId3" imgW="0" imgH="0" progId="Equation.DSMT4">
                  <p:embed/>
                </p:oleObj>
              </mc:Choice>
              <mc:Fallback>
                <p:oleObj name="Equation" r:id="rId3" imgW="0" imgH="0" progId="Equation.DSMT4">
                  <p:embed/>
                  <p:pic>
                    <p:nvPicPr>
                      <p:cNvPr id="0" name="Object 5"/>
                      <p:cNvPicPr>
                        <a:picLocks noChangeAspect="1" noChangeArrowheads="1"/>
                      </p:cNvPicPr>
                      <p:nvPr/>
                    </p:nvPicPr>
                    <p:blipFill>
                      <a:blip r:embed="rId4"/>
                      <a:srcRect/>
                      <a:stretch>
                        <a:fillRect/>
                      </a:stretch>
                    </p:blipFill>
                    <p:spPr bwMode="auto">
                      <a:xfrm>
                        <a:off x="995363" y="3644900"/>
                        <a:ext cx="729773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1012" name="Object 4"/>
          <p:cNvGraphicFramePr>
            <a:graphicFrameLocks noChangeAspect="1"/>
          </p:cNvGraphicFramePr>
          <p:nvPr/>
        </p:nvGraphicFramePr>
        <p:xfrm>
          <a:off x="3203575" y="5661025"/>
          <a:ext cx="1728788" cy="1008063"/>
        </p:xfrm>
        <a:graphic>
          <a:graphicData uri="http://schemas.openxmlformats.org/presentationml/2006/ole">
            <mc:AlternateContent xmlns:mc="http://schemas.openxmlformats.org/markup-compatibility/2006">
              <mc:Choice xmlns:v="urn:schemas-microsoft-com:vml" Requires="v">
                <p:oleObj spid="_x0000_s15128" name="Equation" r:id="rId5" imgW="0" imgH="0" progId="Equation.DSMT4">
                  <p:embed/>
                </p:oleObj>
              </mc:Choice>
              <mc:Fallback>
                <p:oleObj name="Equation" r:id="rId5" imgW="0" imgH="0" progId="Equation.DSMT4">
                  <p:embed/>
                  <p:pic>
                    <p:nvPicPr>
                      <p:cNvPr id="0" name="Object 4"/>
                      <p:cNvPicPr>
                        <a:picLocks noChangeAspect="1" noChangeArrowheads="1"/>
                      </p:cNvPicPr>
                      <p:nvPr/>
                    </p:nvPicPr>
                    <p:blipFill>
                      <a:blip r:embed="rId6"/>
                      <a:srcRect/>
                      <a:stretch>
                        <a:fillRect/>
                      </a:stretch>
                    </p:blipFill>
                    <p:spPr bwMode="auto">
                      <a:xfrm>
                        <a:off x="3203575" y="5661025"/>
                        <a:ext cx="172878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1015" name="Rectangle 7"/>
          <p:cNvSpPr/>
          <p:nvPr/>
        </p:nvSpPr>
        <p:spPr bwMode="auto">
          <a:xfrm>
            <a:off x="2195513" y="5805488"/>
            <a:ext cx="857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3200">
                <a:latin typeface="Times New Roman" pitchFamily="18" charset="0"/>
                <a:cs typeface="Times New Roman" pitchFamily="18" charset="0"/>
              </a:rPr>
              <a:t>得</a:t>
            </a:r>
            <a:endParaRPr lang="zh-CN" altLang="en-US" sz="3200">
              <a:latin typeface="Arial" charset="0"/>
            </a:endParaRPr>
          </a:p>
        </p:txBody>
      </p:sp>
      <p:graphicFrame>
        <p:nvGraphicFramePr>
          <p:cNvPr id="171016" name="Object 8"/>
          <p:cNvGraphicFramePr>
            <a:graphicFrameLocks noChangeAspect="1"/>
          </p:cNvGraphicFramePr>
          <p:nvPr/>
        </p:nvGraphicFramePr>
        <p:xfrm>
          <a:off x="2932113" y="4508500"/>
          <a:ext cx="2127250" cy="1028700"/>
        </p:xfrm>
        <a:graphic>
          <a:graphicData uri="http://schemas.openxmlformats.org/presentationml/2006/ole">
            <mc:AlternateContent xmlns:mc="http://schemas.openxmlformats.org/markup-compatibility/2006">
              <mc:Choice xmlns:v="urn:schemas-microsoft-com:vml" Requires="v">
                <p:oleObj spid="_x0000_s15129" name="Equation" r:id="rId7" imgW="0" imgH="0" progId="Equation.DSMT4">
                  <p:embed/>
                </p:oleObj>
              </mc:Choice>
              <mc:Fallback>
                <p:oleObj name="Equation" r:id="rId7" imgW="0" imgH="0" progId="Equation.DSMT4">
                  <p:embed/>
                  <p:pic>
                    <p:nvPicPr>
                      <p:cNvPr id="0" name="Object 8"/>
                      <p:cNvPicPr>
                        <a:picLocks noChangeAspect="1" noChangeArrowheads="1"/>
                      </p:cNvPicPr>
                      <p:nvPr/>
                    </p:nvPicPr>
                    <p:blipFill>
                      <a:blip r:embed="rId8"/>
                      <a:srcRect/>
                      <a:stretch>
                        <a:fillRect/>
                      </a:stretch>
                    </p:blipFill>
                    <p:spPr bwMode="auto">
                      <a:xfrm>
                        <a:off x="2932113" y="4508500"/>
                        <a:ext cx="212725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1017" name="AutoShape 9"/>
          <p:cNvSpPr/>
          <p:nvPr/>
        </p:nvSpPr>
        <p:spPr bwMode="auto">
          <a:xfrm>
            <a:off x="1403350" y="5229225"/>
            <a:ext cx="1295400" cy="533400"/>
          </a:xfrm>
          <a:prstGeom prst="wedgeRectCallout">
            <a:avLst>
              <a:gd name="adj1" fmla="val 100245"/>
              <a:gd name="adj2" fmla="val -56546"/>
            </a:avLst>
          </a:prstGeom>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2400" b="1">
                <a:latin typeface="Times New Roman" pitchFamily="18" charset="0"/>
              </a:rPr>
              <a:t>总体矩</a:t>
            </a:r>
            <a:endParaRPr kumimoji="1" lang="zh-CN" altLang="en-US" sz="2400" b="1">
              <a:latin typeface="Times New Roman" pitchFamily="18" charset="0"/>
            </a:endParaRPr>
          </a:p>
        </p:txBody>
      </p:sp>
      <p:sp>
        <p:nvSpPr>
          <p:cNvPr id="171018" name="AutoShape 10"/>
          <p:cNvSpPr/>
          <p:nvPr/>
        </p:nvSpPr>
        <p:spPr bwMode="auto">
          <a:xfrm>
            <a:off x="5508625" y="5229225"/>
            <a:ext cx="1295400" cy="533400"/>
          </a:xfrm>
          <a:prstGeom prst="wedgeRectCallout">
            <a:avLst>
              <a:gd name="adj1" fmla="val -88727"/>
              <a:gd name="adj2" fmla="val -74403"/>
            </a:avLst>
          </a:prstGeom>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2400" b="1">
                <a:latin typeface="Times New Roman" pitchFamily="18" charset="0"/>
              </a:rPr>
              <a:t>样本矩</a:t>
            </a:r>
            <a:endParaRPr kumimoji="1" lang="zh-CN" altLang="en-US" sz="24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1010"/>
                                        </p:tgtEl>
                                        <p:attrNameLst>
                                          <p:attrName>style.visibility</p:attrName>
                                        </p:attrNameLst>
                                      </p:cBhvr>
                                      <p:to>
                                        <p:strVal val="visible"/>
                                      </p:to>
                                    </p:set>
                                    <p:anim calcmode="lin" valueType="num">
                                      <p:cBhvr additive="base">
                                        <p:cTn id="7" dur="500" fill="hold"/>
                                        <p:tgtEl>
                                          <p:spTgt spid="171010"/>
                                        </p:tgtEl>
                                        <p:attrNameLst>
                                          <p:attrName>ppt_x</p:attrName>
                                        </p:attrNameLst>
                                      </p:cBhvr>
                                      <p:tavLst>
                                        <p:tav tm="0">
                                          <p:val>
                                            <p:strVal val="0-#ppt_w/2"/>
                                          </p:val>
                                        </p:tav>
                                        <p:tav tm="100000">
                                          <p:val>
                                            <p:strVal val="#ppt_x"/>
                                          </p:val>
                                        </p:tav>
                                      </p:tavLst>
                                    </p:anim>
                                    <p:anim calcmode="lin" valueType="num">
                                      <p:cBhvr additive="base">
                                        <p:cTn id="8" dur="500" fill="hold"/>
                                        <p:tgtEl>
                                          <p:spTgt spid="1710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1013"/>
                                        </p:tgtEl>
                                        <p:attrNameLst>
                                          <p:attrName>style.visibility</p:attrName>
                                        </p:attrNameLst>
                                      </p:cBhvr>
                                      <p:to>
                                        <p:strVal val="visible"/>
                                      </p:to>
                                    </p:set>
                                    <p:anim calcmode="lin" valueType="num">
                                      <p:cBhvr additive="base">
                                        <p:cTn id="13" dur="500" fill="hold"/>
                                        <p:tgtEl>
                                          <p:spTgt spid="171013"/>
                                        </p:tgtEl>
                                        <p:attrNameLst>
                                          <p:attrName>ppt_x</p:attrName>
                                        </p:attrNameLst>
                                      </p:cBhvr>
                                      <p:tavLst>
                                        <p:tav tm="0">
                                          <p:val>
                                            <p:strVal val="0-#ppt_w/2"/>
                                          </p:val>
                                        </p:tav>
                                        <p:tav tm="100000">
                                          <p:val>
                                            <p:strVal val="#ppt_x"/>
                                          </p:val>
                                        </p:tav>
                                      </p:tavLst>
                                    </p:anim>
                                    <p:anim calcmode="lin" valueType="num">
                                      <p:cBhvr additive="base">
                                        <p:cTn id="14" dur="500" fill="hold"/>
                                        <p:tgtEl>
                                          <p:spTgt spid="1710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1016"/>
                                        </p:tgtEl>
                                        <p:attrNameLst>
                                          <p:attrName>style.visibility</p:attrName>
                                        </p:attrNameLst>
                                      </p:cBhvr>
                                      <p:to>
                                        <p:strVal val="visible"/>
                                      </p:to>
                                    </p:set>
                                    <p:anim calcmode="lin" valueType="num">
                                      <p:cBhvr additive="base">
                                        <p:cTn id="19" dur="500" fill="hold"/>
                                        <p:tgtEl>
                                          <p:spTgt spid="171016"/>
                                        </p:tgtEl>
                                        <p:attrNameLst>
                                          <p:attrName>ppt_x</p:attrName>
                                        </p:attrNameLst>
                                      </p:cBhvr>
                                      <p:tavLst>
                                        <p:tav tm="0">
                                          <p:val>
                                            <p:strVal val="0-#ppt_w/2"/>
                                          </p:val>
                                        </p:tav>
                                        <p:tav tm="100000">
                                          <p:val>
                                            <p:strVal val="#ppt_x"/>
                                          </p:val>
                                        </p:tav>
                                      </p:tavLst>
                                    </p:anim>
                                    <p:anim calcmode="lin" valueType="num">
                                      <p:cBhvr additive="base">
                                        <p:cTn id="20" dur="500" fill="hold"/>
                                        <p:tgtEl>
                                          <p:spTgt spid="17101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171017"/>
                                        </p:tgtEl>
                                        <p:attrNameLst>
                                          <p:attrName>style.visibility</p:attrName>
                                        </p:attrNameLst>
                                      </p:cBhvr>
                                      <p:to>
                                        <p:strVal val="visible"/>
                                      </p:to>
                                    </p:set>
                                  </p:childTnLst>
                                </p:cTn>
                              </p:par>
                            </p:childTnLst>
                          </p:cTn>
                        </p:par>
                        <p:par>
                          <p:cTn id="24" fill="hold">
                            <p:stCondLst>
                              <p:cond delay="1000"/>
                            </p:stCondLst>
                            <p:childTnLst>
                              <p:par>
                                <p:cTn id="25" presetID="2" presetClass="entr" presetSubtype="8" fill="hold" grpId="0" nodeType="afterEffect">
                                  <p:stCondLst>
                                    <p:cond delay="0"/>
                                  </p:stCondLst>
                                  <p:childTnLst>
                                    <p:set>
                                      <p:cBhvr>
                                        <p:cTn id="26" dur="1" fill="hold">
                                          <p:stCondLst>
                                            <p:cond delay="0"/>
                                          </p:stCondLst>
                                        </p:cTn>
                                        <p:tgtEl>
                                          <p:spTgt spid="171018"/>
                                        </p:tgtEl>
                                        <p:attrNameLst>
                                          <p:attrName>style.visibility</p:attrName>
                                        </p:attrNameLst>
                                      </p:cBhvr>
                                      <p:to>
                                        <p:strVal val="visible"/>
                                      </p:to>
                                    </p:set>
                                    <p:anim calcmode="lin" valueType="num">
                                      <p:cBhvr additive="base">
                                        <p:cTn id="27" dur="500" fill="hold"/>
                                        <p:tgtEl>
                                          <p:spTgt spid="171018"/>
                                        </p:tgtEl>
                                        <p:attrNameLst>
                                          <p:attrName>ppt_x</p:attrName>
                                        </p:attrNameLst>
                                      </p:cBhvr>
                                      <p:tavLst>
                                        <p:tav tm="0">
                                          <p:val>
                                            <p:strVal val="0-#ppt_w/2"/>
                                          </p:val>
                                        </p:tav>
                                        <p:tav tm="100000">
                                          <p:val>
                                            <p:strVal val="#ppt_x"/>
                                          </p:val>
                                        </p:tav>
                                      </p:tavLst>
                                    </p:anim>
                                    <p:anim calcmode="lin" valueType="num">
                                      <p:cBhvr additive="base">
                                        <p:cTn id="28" dur="500" fill="hold"/>
                                        <p:tgtEl>
                                          <p:spTgt spid="17101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71015"/>
                                        </p:tgtEl>
                                        <p:attrNameLst>
                                          <p:attrName>style.visibility</p:attrName>
                                        </p:attrNameLst>
                                      </p:cBhvr>
                                      <p:to>
                                        <p:strVal val="visible"/>
                                      </p:to>
                                    </p:set>
                                    <p:anim calcmode="lin" valueType="num">
                                      <p:cBhvr additive="base">
                                        <p:cTn id="33" dur="500" fill="hold"/>
                                        <p:tgtEl>
                                          <p:spTgt spid="171015"/>
                                        </p:tgtEl>
                                        <p:attrNameLst>
                                          <p:attrName>ppt_x</p:attrName>
                                        </p:attrNameLst>
                                      </p:cBhvr>
                                      <p:tavLst>
                                        <p:tav tm="0">
                                          <p:val>
                                            <p:strVal val="0-#ppt_w/2"/>
                                          </p:val>
                                        </p:tav>
                                        <p:tav tm="100000">
                                          <p:val>
                                            <p:strVal val="#ppt_x"/>
                                          </p:val>
                                        </p:tav>
                                      </p:tavLst>
                                    </p:anim>
                                    <p:anim calcmode="lin" valueType="num">
                                      <p:cBhvr additive="base">
                                        <p:cTn id="34" dur="500" fill="hold"/>
                                        <p:tgtEl>
                                          <p:spTgt spid="17101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71012"/>
                                        </p:tgtEl>
                                        <p:attrNameLst>
                                          <p:attrName>style.visibility</p:attrName>
                                        </p:attrNameLst>
                                      </p:cBhvr>
                                      <p:to>
                                        <p:strVal val="visible"/>
                                      </p:to>
                                    </p:set>
                                    <p:anim calcmode="lin" valueType="num">
                                      <p:cBhvr additive="base">
                                        <p:cTn id="39" dur="500" fill="hold"/>
                                        <p:tgtEl>
                                          <p:spTgt spid="171012"/>
                                        </p:tgtEl>
                                        <p:attrNameLst>
                                          <p:attrName>ppt_x</p:attrName>
                                        </p:attrNameLst>
                                      </p:cBhvr>
                                      <p:tavLst>
                                        <p:tav tm="0">
                                          <p:val>
                                            <p:strVal val="0-#ppt_w/2"/>
                                          </p:val>
                                        </p:tav>
                                        <p:tav tm="100000">
                                          <p:val>
                                            <p:strVal val="#ppt_x"/>
                                          </p:val>
                                        </p:tav>
                                      </p:tavLst>
                                    </p:anim>
                                    <p:anim calcmode="lin" valueType="num">
                                      <p:cBhvr additive="base">
                                        <p:cTn id="40" dur="500" fill="hold"/>
                                        <p:tgtEl>
                                          <p:spTgt spid="1710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5" grpId="0" autoUpdateAnimBg="0"/>
      <p:bldP spid="171017" grpId="0" animBg="1" autoUpdateAnimBg="0"/>
      <p:bldP spid="17101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p:nvPr/>
        </p:nvSpPr>
        <p:spPr bwMode="auto">
          <a:xfrm>
            <a:off x="395537" y="260350"/>
            <a:ext cx="8284914" cy="265271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30000"/>
              </a:lnSpc>
            </a:pPr>
            <a:r>
              <a:rPr kumimoji="1" lang="zh-CN" altLang="en-US" sz="3200" b="1" dirty="0">
                <a:latin typeface="黑体" pitchFamily="49" charset="-122"/>
                <a:ea typeface="黑体" pitchFamily="49" charset="-122"/>
              </a:rPr>
              <a:t>例</a:t>
            </a:r>
            <a:r>
              <a:rPr kumimoji="1" lang="en-US" altLang="zh-CN" sz="3200" b="1" dirty="0">
                <a:latin typeface="黑体" pitchFamily="49" charset="-122"/>
                <a:ea typeface="黑体" pitchFamily="49" charset="-122"/>
              </a:rPr>
              <a:t>6.1.4</a:t>
            </a:r>
            <a:r>
              <a:rPr kumimoji="1" lang="zh-CN" altLang="en-US" sz="3200" b="1" dirty="0">
                <a:latin typeface="黑体" pitchFamily="49" charset="-122"/>
                <a:ea typeface="黑体" pitchFamily="49" charset="-122"/>
              </a:rPr>
              <a:t> </a:t>
            </a:r>
            <a:r>
              <a:rPr kumimoji="1" lang="zh-CN" altLang="en-US" sz="3200" dirty="0">
                <a:latin typeface="Times New Roman" pitchFamily="18" charset="0"/>
                <a:ea typeface="楷体_GB2312" pitchFamily="49" charset="-122"/>
              </a:rPr>
              <a:t>设样本</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a:t>
            </a:r>
            <a:r>
              <a:rPr kumimoji="1" lang="en-US" altLang="zh-CN" sz="3200" baseline="-25000" dirty="0">
                <a:latin typeface="Times New Roman" pitchFamily="18" charset="0"/>
                <a:ea typeface="楷体_GB2312" pitchFamily="49" charset="-122"/>
              </a:rPr>
              <a:t>1</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a:t>
            </a:r>
            <a:r>
              <a:rPr kumimoji="1" lang="en-US" altLang="zh-CN" sz="3200" baseline="-25000" dirty="0">
                <a:latin typeface="Times New Roman" pitchFamily="18" charset="0"/>
                <a:ea typeface="楷体_GB2312" pitchFamily="49" charset="-122"/>
              </a:rPr>
              <a:t>2</a:t>
            </a:r>
            <a:r>
              <a:rPr kumimoji="1" lang="en-US" altLang="zh-CN" sz="3200" dirty="0">
                <a:latin typeface="Times New Roman" pitchFamily="18" charset="0"/>
                <a:ea typeface="楷体_GB2312" pitchFamily="49" charset="-122"/>
              </a:rPr>
              <a:t>,…, </a:t>
            </a:r>
            <a:r>
              <a:rPr kumimoji="1" lang="en-US" altLang="zh-CN" sz="3200" i="1" dirty="0" err="1">
                <a:latin typeface="Times New Roman" pitchFamily="18" charset="0"/>
                <a:ea typeface="楷体_GB2312" pitchFamily="49" charset="-122"/>
              </a:rPr>
              <a:t>X</a:t>
            </a:r>
            <a:r>
              <a:rPr kumimoji="1" lang="en-US" altLang="zh-CN" sz="3200" i="1" baseline="-25000" dirty="0" err="1">
                <a:latin typeface="Times New Roman" pitchFamily="18" charset="0"/>
                <a:ea typeface="楷体_GB2312" pitchFamily="49" charset="-122"/>
              </a:rPr>
              <a:t>n</a:t>
            </a:r>
            <a:r>
              <a:rPr kumimoji="1" lang="zh-CN" altLang="en-US" sz="3200" dirty="0">
                <a:latin typeface="Times New Roman" pitchFamily="18" charset="0"/>
                <a:ea typeface="楷体_GB2312" pitchFamily="49" charset="-122"/>
              </a:rPr>
              <a:t>为来自服从几何分布的总体</a:t>
            </a:r>
            <a:r>
              <a:rPr kumimoji="1" lang="en-US" altLang="zh-CN" sz="3200" dirty="0">
                <a:latin typeface="Times New Roman" pitchFamily="18" charset="0"/>
                <a:ea typeface="楷体_GB2312" pitchFamily="49" charset="-122"/>
              </a:rPr>
              <a:t>X, </a:t>
            </a:r>
            <a:r>
              <a:rPr kumimoji="1" lang="zh-CN" altLang="en-US" sz="3200" dirty="0">
                <a:latin typeface="Times New Roman" pitchFamily="18" charset="0"/>
                <a:ea typeface="楷体_GB2312" pitchFamily="49" charset="-122"/>
              </a:rPr>
              <a:t>其概率分布为</a:t>
            </a:r>
            <a:endParaRPr kumimoji="1" lang="en-US" altLang="zh-CN" sz="3200" dirty="0">
              <a:latin typeface="Times New Roman" pitchFamily="18" charset="0"/>
              <a:ea typeface="楷体_GB2312" pitchFamily="49" charset="-122"/>
            </a:endParaRPr>
          </a:p>
          <a:p>
            <a:pPr eaLnBrk="1" hangingPunct="1">
              <a:lnSpc>
                <a:spcPct val="130000"/>
              </a:lnSpc>
            </a:pPr>
            <a:r>
              <a:rPr kumimoji="1" lang="en-US" altLang="zh-CN" sz="3200" i="1" dirty="0">
                <a:latin typeface="Times New Roman" pitchFamily="18" charset="0"/>
                <a:ea typeface="楷体_GB2312" pitchFamily="49" charset="-122"/>
              </a:rPr>
              <a:t>	P</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rPr>
              <a:t>X</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rPr>
              <a:t>k</a:t>
            </a:r>
            <a:r>
              <a:rPr kumimoji="1" lang="en-US" altLang="zh-CN" sz="3200" dirty="0">
                <a:latin typeface="Times New Roman" pitchFamily="18" charset="0"/>
                <a:ea typeface="楷体_GB2312" pitchFamily="49" charset="-122"/>
              </a:rPr>
              <a:t>) = </a:t>
            </a:r>
            <a:r>
              <a:rPr kumimoji="1" lang="en-US" altLang="zh-CN" sz="3200" i="1" dirty="0">
                <a:latin typeface="Times New Roman" pitchFamily="18" charset="0"/>
                <a:ea typeface="楷体_GB2312" pitchFamily="49" charset="-122"/>
              </a:rPr>
              <a:t>p</a:t>
            </a:r>
            <a:r>
              <a:rPr kumimoji="1" lang="en-US" altLang="zh-CN" sz="3200" dirty="0">
                <a:latin typeface="Times New Roman" pitchFamily="18" charset="0"/>
                <a:ea typeface="楷体_GB2312" pitchFamily="49" charset="-122"/>
              </a:rPr>
              <a:t>(1-</a:t>
            </a:r>
            <a:r>
              <a:rPr kumimoji="1" lang="en-US" altLang="zh-CN" sz="3200" i="1" dirty="0">
                <a:latin typeface="Times New Roman" pitchFamily="18" charset="0"/>
                <a:ea typeface="楷体_GB2312" pitchFamily="49" charset="-122"/>
              </a:rPr>
              <a:t>p</a:t>
            </a:r>
            <a:r>
              <a:rPr kumimoji="1" lang="en-US" altLang="zh-CN" sz="3200" dirty="0">
                <a:latin typeface="Times New Roman" pitchFamily="18" charset="0"/>
                <a:ea typeface="楷体_GB2312" pitchFamily="49" charset="-122"/>
              </a:rPr>
              <a:t>)</a:t>
            </a:r>
            <a:r>
              <a:rPr kumimoji="1" lang="en-US" altLang="zh-CN" sz="3200" i="1" baseline="30000" dirty="0">
                <a:latin typeface="Times New Roman" pitchFamily="18" charset="0"/>
                <a:ea typeface="楷体_GB2312" pitchFamily="49" charset="-122"/>
              </a:rPr>
              <a:t>k</a:t>
            </a:r>
            <a:r>
              <a:rPr kumimoji="1" lang="en-US" altLang="zh-CN" sz="3200" baseline="30000" dirty="0">
                <a:latin typeface="Times New Roman" pitchFamily="18" charset="0"/>
                <a:ea typeface="楷体_GB2312" pitchFamily="49" charset="-122"/>
              </a:rPr>
              <a:t>-1</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k</a:t>
            </a:r>
            <a:r>
              <a:rPr kumimoji="1" lang="en-US" altLang="zh-CN" sz="3200" dirty="0">
                <a:latin typeface="Times New Roman" pitchFamily="18" charset="0"/>
                <a:ea typeface="楷体_GB2312" pitchFamily="49" charset="-122"/>
              </a:rPr>
              <a:t>=1,2, …</a:t>
            </a:r>
            <a:endParaRPr kumimoji="1" lang="zh-CN" altLang="en-US" sz="3200" dirty="0">
              <a:latin typeface="Times New Roman" pitchFamily="18" charset="0"/>
              <a:ea typeface="楷体_GB2312" pitchFamily="49" charset="-122"/>
            </a:endParaRPr>
          </a:p>
          <a:p>
            <a:pPr eaLnBrk="1" hangingPunct="1">
              <a:lnSpc>
                <a:spcPct val="130000"/>
              </a:lnSpc>
            </a:pPr>
            <a:r>
              <a:rPr kumimoji="1" lang="zh-CN" altLang="en-US" sz="3200" dirty="0">
                <a:latin typeface="Times New Roman" pitchFamily="18" charset="0"/>
                <a:ea typeface="楷体_GB2312" pitchFamily="49" charset="-122"/>
              </a:rPr>
              <a:t>其中</a:t>
            </a:r>
            <a:r>
              <a:rPr kumimoji="1" lang="en-US" altLang="zh-CN" sz="3200" i="1" dirty="0">
                <a:latin typeface="Times New Roman" pitchFamily="18" charset="0"/>
                <a:ea typeface="楷体_GB2312" pitchFamily="49" charset="-122"/>
              </a:rPr>
              <a:t>p</a:t>
            </a:r>
            <a:r>
              <a:rPr kumimoji="1" lang="zh-CN" altLang="en-US" sz="3200" dirty="0">
                <a:latin typeface="Times New Roman" pitchFamily="18" charset="0"/>
                <a:ea typeface="楷体_GB2312" pitchFamily="49" charset="-122"/>
              </a:rPr>
              <a:t>未知，</a:t>
            </a:r>
            <a:r>
              <a:rPr kumimoji="1" lang="en-US" altLang="zh-CN" sz="3200" dirty="0">
                <a:latin typeface="Times New Roman" pitchFamily="18" charset="0"/>
                <a:ea typeface="楷体_GB2312" pitchFamily="49" charset="-122"/>
              </a:rPr>
              <a:t>0&lt;</a:t>
            </a:r>
            <a:r>
              <a:rPr kumimoji="1" lang="en-US" altLang="zh-CN" sz="3200" i="1" dirty="0">
                <a:latin typeface="Times New Roman" pitchFamily="18" charset="0"/>
                <a:ea typeface="楷体_GB2312" pitchFamily="49" charset="-122"/>
              </a:rPr>
              <a:t>p</a:t>
            </a:r>
            <a:r>
              <a:rPr kumimoji="1" lang="en-US" altLang="zh-CN" sz="3200" dirty="0">
                <a:latin typeface="Times New Roman" pitchFamily="18" charset="0"/>
                <a:ea typeface="楷体_GB2312" pitchFamily="49" charset="-122"/>
              </a:rPr>
              <a:t>&lt;1</a:t>
            </a:r>
            <a:r>
              <a:rPr kumimoji="1" lang="zh-CN" altLang="en-US" sz="3200" dirty="0">
                <a:latin typeface="Times New Roman" pitchFamily="18" charset="0"/>
                <a:ea typeface="楷体_GB2312" pitchFamily="49" charset="-122"/>
              </a:rPr>
              <a:t>，试求</a:t>
            </a:r>
            <a:r>
              <a:rPr kumimoji="1" lang="en-US" altLang="zh-CN" sz="3200" i="1" dirty="0">
                <a:latin typeface="Times New Roman" pitchFamily="18" charset="0"/>
                <a:ea typeface="楷体_GB2312" pitchFamily="49" charset="-122"/>
              </a:rPr>
              <a:t>p</a:t>
            </a:r>
            <a:r>
              <a:rPr kumimoji="1" lang="zh-CN" altLang="en-US" sz="3200" dirty="0">
                <a:latin typeface="Times New Roman" pitchFamily="18" charset="0"/>
                <a:ea typeface="楷体_GB2312" pitchFamily="49" charset="-122"/>
              </a:rPr>
              <a:t>的</a:t>
            </a:r>
            <a:r>
              <a:rPr kumimoji="1" lang="zh-CN" altLang="en-US" sz="3200" dirty="0">
                <a:latin typeface="Times New Roman" pitchFamily="18" charset="0"/>
                <a:ea typeface="楷体_GB2312" pitchFamily="49" charset="-122"/>
                <a:sym typeface="Symbol" pitchFamily="18" charset="2"/>
              </a:rPr>
              <a:t>矩估计量</a:t>
            </a:r>
            <a:r>
              <a:rPr kumimoji="1" lang="en-US" altLang="zh-CN" sz="3200" dirty="0">
                <a:latin typeface="Times New Roman" pitchFamily="18" charset="0"/>
                <a:ea typeface="楷体_GB2312" pitchFamily="49" charset="-122"/>
                <a:sym typeface="Symbol" pitchFamily="18" charset="2"/>
              </a:rPr>
              <a:t>.</a:t>
            </a:r>
            <a:endParaRPr kumimoji="1" lang="en-US" altLang="zh-CN" sz="3200" dirty="0">
              <a:latin typeface="Times New Roman" pitchFamily="18" charset="0"/>
              <a:ea typeface="楷体_GB2312" pitchFamily="49" charset="-122"/>
              <a:sym typeface="Symbol" pitchFamily="18" charset="2"/>
            </a:endParaRPr>
          </a:p>
        </p:txBody>
      </p:sp>
      <p:sp>
        <p:nvSpPr>
          <p:cNvPr id="176131" name="Text Box 3"/>
          <p:cNvSpPr txBox="1"/>
          <p:nvPr/>
        </p:nvSpPr>
        <p:spPr bwMode="auto">
          <a:xfrm>
            <a:off x="617538" y="2913063"/>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Times New Roman" pitchFamily="18" charset="0"/>
                <a:ea typeface="黑体" pitchFamily="49" charset="-122"/>
              </a:rPr>
              <a:t>解</a:t>
            </a:r>
            <a:endParaRPr kumimoji="1" lang="zh-CN" altLang="en-US" sz="3600" b="1">
              <a:latin typeface="Times New Roman" pitchFamily="18" charset="0"/>
              <a:ea typeface="黑体" pitchFamily="49" charset="-122"/>
            </a:endParaRPr>
          </a:p>
        </p:txBody>
      </p:sp>
      <p:graphicFrame>
        <p:nvGraphicFramePr>
          <p:cNvPr id="176132" name="Object 4"/>
          <p:cNvGraphicFramePr>
            <a:graphicFrameLocks noChangeAspect="1"/>
          </p:cNvGraphicFramePr>
          <p:nvPr/>
        </p:nvGraphicFramePr>
        <p:xfrm>
          <a:off x="1578985" y="2885282"/>
          <a:ext cx="4528705" cy="1158875"/>
        </p:xfrm>
        <a:graphic>
          <a:graphicData uri="http://schemas.openxmlformats.org/presentationml/2006/ole">
            <mc:AlternateContent xmlns:mc="http://schemas.openxmlformats.org/markup-compatibility/2006">
              <mc:Choice xmlns:v="urn:schemas-microsoft-com:vml" Requires="v">
                <p:oleObj spid="_x0000_s16158" name="Equation" r:id="rId1" imgW="0" imgH="0" progId="Equation.DSMT4">
                  <p:embed/>
                </p:oleObj>
              </mc:Choice>
              <mc:Fallback>
                <p:oleObj name="Equation" r:id="rId1" imgW="0" imgH="0" progId="Equation.DSMT4">
                  <p:embed/>
                  <p:pic>
                    <p:nvPicPr>
                      <p:cNvPr id="0" name="Object 4"/>
                      <p:cNvPicPr>
                        <a:picLocks noChangeAspect="1" noChangeArrowheads="1"/>
                      </p:cNvPicPr>
                      <p:nvPr/>
                    </p:nvPicPr>
                    <p:blipFill>
                      <a:blip r:embed="rId2"/>
                      <a:srcRect/>
                      <a:stretch>
                        <a:fillRect/>
                      </a:stretch>
                    </p:blipFill>
                    <p:spPr bwMode="auto">
                      <a:xfrm>
                        <a:off x="1578985" y="2885282"/>
                        <a:ext cx="4528705"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p:nvPr/>
        </p:nvGrpSpPr>
        <p:grpSpPr bwMode="auto">
          <a:xfrm>
            <a:off x="1908176" y="4329117"/>
            <a:ext cx="2293938" cy="1181100"/>
            <a:chOff x="2598" y="2999"/>
            <a:chExt cx="1445" cy="744"/>
          </a:xfrm>
        </p:grpSpPr>
        <p:graphicFrame>
          <p:nvGraphicFramePr>
            <p:cNvPr id="15372" name="Object 6"/>
            <p:cNvGraphicFramePr>
              <a:graphicFrameLocks noChangeAspect="1"/>
            </p:cNvGraphicFramePr>
            <p:nvPr/>
          </p:nvGraphicFramePr>
          <p:xfrm>
            <a:off x="3230" y="2999"/>
            <a:ext cx="813" cy="744"/>
          </p:xfrm>
          <a:graphic>
            <a:graphicData uri="http://schemas.openxmlformats.org/presentationml/2006/ole">
              <mc:AlternateContent xmlns:mc="http://schemas.openxmlformats.org/markup-compatibility/2006">
                <mc:Choice xmlns:v="urn:schemas-microsoft-com:vml" Requires="v">
                  <p:oleObj spid="_x0000_s16159" name="Equation" r:id="rId3" imgW="0" imgH="0" progId="Equation.DSMT4">
                    <p:embed/>
                  </p:oleObj>
                </mc:Choice>
                <mc:Fallback>
                  <p:oleObj name="Equation" r:id="rId3" imgW="0" imgH="0" progId="Equation.DSMT4">
                    <p:embed/>
                    <p:pic>
                      <p:nvPicPr>
                        <p:cNvPr id="0" name="Object 6"/>
                        <p:cNvPicPr>
                          <a:picLocks noChangeAspect="1" noChangeArrowheads="1"/>
                        </p:cNvPicPr>
                        <p:nvPr/>
                      </p:nvPicPr>
                      <p:blipFill>
                        <a:blip r:embed="rId4"/>
                        <a:srcRect/>
                        <a:stretch>
                          <a:fillRect/>
                        </a:stretch>
                      </p:blipFill>
                      <p:spPr bwMode="auto">
                        <a:xfrm>
                          <a:off x="3230" y="2999"/>
                          <a:ext cx="813" cy="7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3" name="Text Box 7"/>
            <p:cNvSpPr txBox="1"/>
            <p:nvPr/>
          </p:nvSpPr>
          <p:spPr bwMode="auto">
            <a:xfrm>
              <a:off x="2598" y="3118"/>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令</a:t>
              </a:r>
              <a:endParaRPr kumimoji="1" lang="zh-CN" altLang="en-US" sz="3600">
                <a:latin typeface="Times New Roman" pitchFamily="18" charset="0"/>
                <a:ea typeface="楷体_GB2312" pitchFamily="49" charset="-122"/>
              </a:endParaRPr>
            </a:p>
          </p:txBody>
        </p:sp>
      </p:grpSp>
      <p:grpSp>
        <p:nvGrpSpPr>
          <p:cNvPr id="3" name="Group 8"/>
          <p:cNvGrpSpPr/>
          <p:nvPr/>
        </p:nvGrpSpPr>
        <p:grpSpPr bwMode="auto">
          <a:xfrm>
            <a:off x="2195513" y="5480052"/>
            <a:ext cx="2243138" cy="1133475"/>
            <a:chOff x="806" y="3557"/>
            <a:chExt cx="1413" cy="714"/>
          </a:xfrm>
        </p:grpSpPr>
        <p:sp>
          <p:nvSpPr>
            <p:cNvPr id="15368" name="Text Box 9"/>
            <p:cNvSpPr txBox="1"/>
            <p:nvPr/>
          </p:nvSpPr>
          <p:spPr bwMode="auto">
            <a:xfrm>
              <a:off x="806" y="3628"/>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故</a:t>
              </a:r>
              <a:endParaRPr kumimoji="1" lang="zh-CN" altLang="en-US" sz="3600">
                <a:latin typeface="Times New Roman" pitchFamily="18" charset="0"/>
                <a:ea typeface="楷体_GB2312" pitchFamily="49" charset="-122"/>
              </a:endParaRPr>
            </a:p>
          </p:txBody>
        </p:sp>
        <p:grpSp>
          <p:nvGrpSpPr>
            <p:cNvPr id="15369" name="Group 10"/>
            <p:cNvGrpSpPr/>
            <p:nvPr/>
          </p:nvGrpSpPr>
          <p:grpSpPr bwMode="auto">
            <a:xfrm>
              <a:off x="1391" y="3557"/>
              <a:ext cx="828" cy="714"/>
              <a:chOff x="1391" y="3557"/>
              <a:chExt cx="828" cy="714"/>
            </a:xfrm>
          </p:grpSpPr>
          <p:graphicFrame>
            <p:nvGraphicFramePr>
              <p:cNvPr id="15370" name="Object 11"/>
              <p:cNvGraphicFramePr>
                <a:graphicFrameLocks noChangeAspect="1"/>
              </p:cNvGraphicFramePr>
              <p:nvPr/>
            </p:nvGraphicFramePr>
            <p:xfrm>
              <a:off x="1391" y="3557"/>
              <a:ext cx="828" cy="714"/>
            </p:xfrm>
            <a:graphic>
              <a:graphicData uri="http://schemas.openxmlformats.org/presentationml/2006/ole">
                <mc:AlternateContent xmlns:mc="http://schemas.openxmlformats.org/markup-compatibility/2006">
                  <mc:Choice xmlns:v="urn:schemas-microsoft-com:vml" Requires="v">
                    <p:oleObj spid="_x0000_s16160" name="Equation" r:id="rId5" imgW="0" imgH="0" progId="Equation.DSMT4">
                      <p:embed/>
                    </p:oleObj>
                  </mc:Choice>
                  <mc:Fallback>
                    <p:oleObj name="Equation" r:id="rId5" imgW="0" imgH="0" progId="Equation.DSMT4">
                      <p:embed/>
                      <p:pic>
                        <p:nvPicPr>
                          <p:cNvPr id="0" name="Object 11"/>
                          <p:cNvPicPr>
                            <a:picLocks noChangeAspect="1" noChangeArrowheads="1"/>
                          </p:cNvPicPr>
                          <p:nvPr/>
                        </p:nvPicPr>
                        <p:blipFill>
                          <a:blip r:embed="rId6"/>
                          <a:srcRect/>
                          <a:stretch>
                            <a:fillRect/>
                          </a:stretch>
                        </p:blipFill>
                        <p:spPr bwMode="auto">
                          <a:xfrm>
                            <a:off x="1391" y="3557"/>
                            <a:ext cx="828" cy="7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1" name="Object 12"/>
              <p:cNvGraphicFramePr>
                <a:graphicFrameLocks noChangeAspect="1"/>
              </p:cNvGraphicFramePr>
              <p:nvPr/>
            </p:nvGraphicFramePr>
            <p:xfrm>
              <a:off x="1440" y="3573"/>
              <a:ext cx="188" cy="171"/>
            </p:xfrm>
            <a:graphic>
              <a:graphicData uri="http://schemas.openxmlformats.org/presentationml/2006/ole">
                <mc:AlternateContent xmlns:mc="http://schemas.openxmlformats.org/markup-compatibility/2006">
                  <mc:Choice xmlns:v="urn:schemas-microsoft-com:vml" Requires="v">
                    <p:oleObj spid="_x0000_s16161" name="Equation" r:id="rId7" imgW="0" imgH="0" progId="Equation.3">
                      <p:embed/>
                    </p:oleObj>
                  </mc:Choice>
                  <mc:Fallback>
                    <p:oleObj name="Equation" r:id="rId7" imgW="0" imgH="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3573"/>
                            <a:ext cx="188"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4000"/>
                                  </p:stCondLst>
                                  <p:childTnLst>
                                    <p:set>
                                      <p:cBhvr>
                                        <p:cTn id="6" dur="1" fill="hold">
                                          <p:stCondLst>
                                            <p:cond delay="0"/>
                                          </p:stCondLst>
                                        </p:cTn>
                                        <p:tgtEl>
                                          <p:spTgt spid="176130"/>
                                        </p:tgtEl>
                                        <p:attrNameLst>
                                          <p:attrName>style.visibility</p:attrName>
                                        </p:attrNameLst>
                                      </p:cBhvr>
                                      <p:to>
                                        <p:strVal val="visible"/>
                                      </p:to>
                                    </p:set>
                                    <p:animEffect transition="in" filter="wipe(up)">
                                      <p:cBhvr>
                                        <p:cTn id="7" dur="500"/>
                                        <p:tgtEl>
                                          <p:spTgt spid="176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6131"/>
                                        </p:tgtEl>
                                        <p:attrNameLst>
                                          <p:attrName>style.visibility</p:attrName>
                                        </p:attrNameLst>
                                      </p:cBhvr>
                                      <p:to>
                                        <p:strVal val="visible"/>
                                      </p:to>
                                    </p:set>
                                    <p:animEffect transition="in" filter="wipe(up)">
                                      <p:cBhvr>
                                        <p:cTn id="12" dur="500"/>
                                        <p:tgtEl>
                                          <p:spTgt spid="176131"/>
                                        </p:tgtEl>
                                      </p:cBhvr>
                                    </p:animEffect>
                                  </p:childTnLst>
                                </p:cTn>
                              </p:par>
                            </p:childTnLst>
                          </p:cTn>
                        </p:par>
                        <p:par>
                          <p:cTn id="13" fill="hold">
                            <p:stCondLst>
                              <p:cond delay="500"/>
                            </p:stCondLst>
                            <p:childTnLst>
                              <p:par>
                                <p:cTn id="14" presetID="22" presetClass="entr" presetSubtype="1" fill="hold" nodeType="afterEffect">
                                  <p:stCondLst>
                                    <p:cond delay="250"/>
                                  </p:stCondLst>
                                  <p:childTnLst>
                                    <p:set>
                                      <p:cBhvr>
                                        <p:cTn id="15" dur="1" fill="hold">
                                          <p:stCondLst>
                                            <p:cond delay="0"/>
                                          </p:stCondLst>
                                        </p:cTn>
                                        <p:tgtEl>
                                          <p:spTgt spid="176132"/>
                                        </p:tgtEl>
                                        <p:attrNameLst>
                                          <p:attrName>style.visibility</p:attrName>
                                        </p:attrNameLst>
                                      </p:cBhvr>
                                      <p:to>
                                        <p:strVal val="visible"/>
                                      </p:to>
                                    </p:set>
                                    <p:animEffect transition="in" filter="wipe(up)">
                                      <p:cBhvr>
                                        <p:cTn id="16" dur="500"/>
                                        <p:tgtEl>
                                          <p:spTgt spid="17613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500"/>
                            </p:stCondLst>
                            <p:childTnLst>
                              <p:par>
                                <p:cTn id="23" presetID="12" presetClass="entr" presetSubtype="4" fill="hold" nodeType="afterEffect">
                                  <p:stCondLst>
                                    <p:cond delay="2000"/>
                                  </p:stCondLst>
                                  <p:childTnLst>
                                    <p:set>
                                      <p:cBhvr>
                                        <p:cTn id="24" dur="1" fill="hold">
                                          <p:stCondLst>
                                            <p:cond delay="0"/>
                                          </p:stCondLst>
                                        </p:cTn>
                                        <p:tgtEl>
                                          <p:spTgt spid="3"/>
                                        </p:tgtEl>
                                        <p:attrNameLst>
                                          <p:attrName>style.visibility</p:attrName>
                                        </p:attrNameLst>
                                      </p:cBhvr>
                                      <p:to>
                                        <p:strVal val="visible"/>
                                      </p:to>
                                    </p:set>
                                    <p:animEffect transition="in" filter="slide(fromBottom)">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nimBg="1"/>
      <p:bldP spid="17613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p:nvPr/>
        </p:nvSpPr>
        <p:spPr bwMode="auto">
          <a:xfrm>
            <a:off x="1042988" y="1008063"/>
            <a:ext cx="7415212"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lnSpc>
                <a:spcPct val="120000"/>
              </a:lnSpc>
              <a:spcBef>
                <a:spcPct val="50000"/>
              </a:spcBef>
            </a:pPr>
            <a:r>
              <a:rPr kumimoji="1" lang="en-US" altLang="zh-CN" sz="3600" b="1" dirty="0">
                <a:latin typeface="Times New Roman" pitchFamily="18" charset="0"/>
              </a:rPr>
              <a:t>       </a:t>
            </a:r>
            <a:r>
              <a:rPr kumimoji="1" lang="zh-CN" altLang="en-US" sz="3200" b="1" dirty="0">
                <a:latin typeface="Times New Roman" pitchFamily="18" charset="0"/>
              </a:rPr>
              <a:t>矩法的</a:t>
            </a:r>
            <a:r>
              <a:rPr kumimoji="1" lang="zh-CN" altLang="en-US" sz="3200" b="1" dirty="0">
                <a:solidFill>
                  <a:srgbClr val="0000FF"/>
                </a:solidFill>
                <a:latin typeface="Times New Roman" pitchFamily="18" charset="0"/>
              </a:rPr>
              <a:t>优点</a:t>
            </a:r>
            <a:r>
              <a:rPr kumimoji="1" lang="zh-CN" altLang="en-US" sz="3200" b="1" dirty="0">
                <a:latin typeface="Times New Roman" pitchFamily="18" charset="0"/>
              </a:rPr>
              <a:t>是简单易行</a:t>
            </a:r>
            <a:r>
              <a:rPr kumimoji="1" lang="en-US" altLang="zh-CN" sz="3200" b="1" dirty="0">
                <a:latin typeface="Times New Roman" pitchFamily="18" charset="0"/>
              </a:rPr>
              <a:t>,</a:t>
            </a:r>
            <a:r>
              <a:rPr kumimoji="1" lang="zh-CN" altLang="en-US" sz="3200" b="1" dirty="0">
                <a:latin typeface="Times New Roman" pitchFamily="18" charset="0"/>
              </a:rPr>
              <a:t>并不需要事先知道总体是什么分布 </a:t>
            </a:r>
            <a:r>
              <a:rPr kumimoji="1" lang="en-US" altLang="zh-CN" sz="3200" b="1" dirty="0">
                <a:latin typeface="Times New Roman" pitchFamily="18" charset="0"/>
              </a:rPr>
              <a:t>.</a:t>
            </a:r>
            <a:endParaRPr kumimoji="1" lang="en-US" altLang="zh-CN" sz="3200" b="1" dirty="0">
              <a:latin typeface="Times New Roman" pitchFamily="18" charset="0"/>
            </a:endParaRPr>
          </a:p>
        </p:txBody>
      </p:sp>
      <p:sp>
        <p:nvSpPr>
          <p:cNvPr id="169987" name="Rectangle 3"/>
          <p:cNvSpPr/>
          <p:nvPr/>
        </p:nvSpPr>
        <p:spPr bwMode="auto">
          <a:xfrm>
            <a:off x="1042988" y="2339975"/>
            <a:ext cx="7415212"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a:lnSpc>
                <a:spcPct val="120000"/>
              </a:lnSpc>
            </a:pPr>
            <a:r>
              <a:rPr kumimoji="1" lang="en-US" altLang="zh-CN" sz="3200" b="1" dirty="0">
                <a:latin typeface="Times New Roman" pitchFamily="18" charset="0"/>
              </a:rPr>
              <a:t>        </a:t>
            </a:r>
            <a:r>
              <a:rPr kumimoji="1" lang="zh-CN" altLang="en-US" sz="3200" b="1" dirty="0">
                <a:solidFill>
                  <a:srgbClr val="0000FF"/>
                </a:solidFill>
                <a:latin typeface="Times New Roman" pitchFamily="18" charset="0"/>
              </a:rPr>
              <a:t>缺点</a:t>
            </a:r>
            <a:r>
              <a:rPr kumimoji="1" lang="zh-CN" altLang="en-US" sz="3200" b="1" dirty="0">
                <a:latin typeface="Times New Roman" pitchFamily="18" charset="0"/>
              </a:rPr>
              <a:t>是，当总体类型已知时，没有</a:t>
            </a:r>
            <a:endParaRPr kumimoji="1" lang="zh-CN" altLang="en-US" sz="3200" b="1" dirty="0">
              <a:latin typeface="Times New Roman" pitchFamily="18" charset="0"/>
            </a:endParaRPr>
          </a:p>
          <a:p>
            <a:pPr algn="just">
              <a:lnSpc>
                <a:spcPct val="120000"/>
              </a:lnSpc>
            </a:pPr>
            <a:r>
              <a:rPr kumimoji="1" lang="zh-CN" altLang="en-US" sz="3200" b="1" dirty="0">
                <a:latin typeface="Times New Roman" pitchFamily="18" charset="0"/>
              </a:rPr>
              <a:t>充分利用分布提供的信息 </a:t>
            </a:r>
            <a:r>
              <a:rPr kumimoji="1" lang="en-US" altLang="zh-CN" sz="3200" b="1" dirty="0">
                <a:latin typeface="Times New Roman" pitchFamily="18" charset="0"/>
              </a:rPr>
              <a:t>. </a:t>
            </a:r>
            <a:r>
              <a:rPr kumimoji="1" lang="zh-CN" altLang="en-US" sz="3200" b="1" dirty="0">
                <a:latin typeface="Times New Roman" pitchFamily="18" charset="0"/>
              </a:rPr>
              <a:t>一般场合下</a:t>
            </a:r>
            <a:r>
              <a:rPr kumimoji="1" lang="en-US" altLang="zh-CN" sz="3200" b="1" dirty="0">
                <a:latin typeface="Times New Roman" pitchFamily="18" charset="0"/>
              </a:rPr>
              <a:t>,</a:t>
            </a:r>
            <a:r>
              <a:rPr kumimoji="1" lang="zh-CN" altLang="en-US" sz="3200" b="1" dirty="0">
                <a:latin typeface="Times New Roman" pitchFamily="18" charset="0"/>
              </a:rPr>
              <a:t>矩估计量不具有唯一性 </a:t>
            </a:r>
            <a:r>
              <a:rPr kumimoji="1" lang="en-US" altLang="zh-CN" sz="3200" b="1" dirty="0">
                <a:latin typeface="Times New Roman" pitchFamily="18" charset="0"/>
              </a:rPr>
              <a:t>.</a:t>
            </a:r>
            <a:endParaRPr kumimoji="1" lang="en-US" altLang="zh-CN" sz="3200" b="1" dirty="0">
              <a:solidFill>
                <a:schemeClr val="accent1"/>
              </a:solidFill>
              <a:latin typeface="Times New Roman" pitchFamily="18" charset="0"/>
            </a:endParaRPr>
          </a:p>
        </p:txBody>
      </p:sp>
      <p:sp>
        <p:nvSpPr>
          <p:cNvPr id="169988" name="Rectangle 4"/>
          <p:cNvSpPr/>
          <p:nvPr/>
        </p:nvSpPr>
        <p:spPr bwMode="auto">
          <a:xfrm>
            <a:off x="1042988" y="4166488"/>
            <a:ext cx="7415212"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lnSpc>
                <a:spcPct val="120000"/>
              </a:lnSpc>
            </a:pPr>
            <a:r>
              <a:rPr kumimoji="1" lang="en-US" altLang="zh-CN" sz="3200" b="1" dirty="0">
                <a:latin typeface="Times New Roman" pitchFamily="18" charset="0"/>
              </a:rPr>
              <a:t>       </a:t>
            </a:r>
            <a:r>
              <a:rPr kumimoji="1" lang="zh-CN" altLang="en-US" sz="3200" b="1" dirty="0">
                <a:latin typeface="Times New Roman" pitchFamily="18" charset="0"/>
              </a:rPr>
              <a:t>其主要原因在于建立矩法方程时，选取那些总体矩用相应样本矩代替带有一定的随意性 </a:t>
            </a:r>
            <a:r>
              <a:rPr kumimoji="1" lang="en-US" altLang="zh-CN" sz="3200" b="1" dirty="0">
                <a:latin typeface="Times New Roman" pitchFamily="18" charset="0"/>
              </a:rPr>
              <a:t>.</a:t>
            </a:r>
            <a:endParaRPr kumimoji="1" lang="en-US" altLang="zh-CN" sz="32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69986"/>
                                        </p:tgtEl>
                                        <p:attrNameLst>
                                          <p:attrName>style.visibility</p:attrName>
                                        </p:attrNameLst>
                                      </p:cBhvr>
                                      <p:to>
                                        <p:strVal val="visible"/>
                                      </p:to>
                                    </p:set>
                                    <p:animEffect transition="in" filter="barn(outVertical)">
                                      <p:cBhvr>
                                        <p:cTn id="7" dur="500"/>
                                        <p:tgtEl>
                                          <p:spTgt spid="1699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9987"/>
                                        </p:tgtEl>
                                        <p:attrNameLst>
                                          <p:attrName>style.visibility</p:attrName>
                                        </p:attrNameLst>
                                      </p:cBhvr>
                                      <p:to>
                                        <p:strVal val="visible"/>
                                      </p:to>
                                    </p:set>
                                    <p:animEffect transition="in" filter="wipe(left)">
                                      <p:cBhvr>
                                        <p:cTn id="12" dur="500"/>
                                        <p:tgtEl>
                                          <p:spTgt spid="1699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69988"/>
                                        </p:tgtEl>
                                        <p:attrNameLst>
                                          <p:attrName>style.visibility</p:attrName>
                                        </p:attrNameLst>
                                      </p:cBhvr>
                                      <p:to>
                                        <p:strVal val="visible"/>
                                      </p:to>
                                    </p:set>
                                    <p:animEffect transition="in" filter="wipe(right)">
                                      <p:cBhvr>
                                        <p:cTn id="17" dur="500"/>
                                        <p:tgtEl>
                                          <p:spTgt spid="169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autoUpdateAnimBg="0"/>
      <p:bldP spid="169987" grpId="0" autoUpdateAnimBg="0"/>
      <p:bldP spid="16998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692696"/>
            <a:ext cx="3478837" cy="58477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eaLnBrk="1" hangingPunct="1">
              <a:spcBef>
                <a:spcPct val="50000"/>
              </a:spcBef>
            </a:pPr>
            <a:r>
              <a:rPr kumimoji="1" lang="en-US" altLang="zh-CN" sz="3200" b="1" dirty="0">
                <a:latin typeface="Times New Roman" pitchFamily="18" charset="0"/>
              </a:rPr>
              <a:t>3. </a:t>
            </a:r>
            <a:r>
              <a:rPr kumimoji="1" lang="zh-CN" altLang="en-US" sz="3200" b="1" dirty="0">
                <a:latin typeface="Times New Roman" pitchFamily="18" charset="0"/>
              </a:rPr>
              <a:t>极大似然估计法</a:t>
            </a:r>
            <a:endParaRPr kumimoji="1" lang="zh-CN" altLang="en-US" sz="3200" b="1" dirty="0">
              <a:latin typeface="Times New Roman" pitchFamily="18" charset="0"/>
            </a:endParaRPr>
          </a:p>
        </p:txBody>
      </p:sp>
      <p:sp>
        <p:nvSpPr>
          <p:cNvPr id="3" name="矩形 2"/>
          <p:cNvSpPr/>
          <p:nvPr/>
        </p:nvSpPr>
        <p:spPr>
          <a:xfrm>
            <a:off x="1043608" y="1628800"/>
            <a:ext cx="7560840" cy="954107"/>
          </a:xfrm>
          <a:prstGeom prst="rect">
            <a:avLst/>
          </a:prstGeom>
        </p:spPr>
        <p:txBody>
          <a:bodyPr wrap="square">
            <a:spAutoFit/>
          </a:bodyPr>
          <a:lstStyle/>
          <a:p>
            <a:r>
              <a:rPr kumimoji="1" lang="zh-CN" altLang="en-US" sz="2800" b="1" dirty="0">
                <a:latin typeface="Times New Roman" pitchFamily="18" charset="0"/>
              </a:rPr>
              <a:t>是在</a:t>
            </a:r>
            <a:r>
              <a:rPr kumimoji="1" lang="zh-CN" altLang="en-US" sz="2800" b="1" dirty="0">
                <a:solidFill>
                  <a:srgbClr val="FF0000"/>
                </a:solidFill>
                <a:latin typeface="Times New Roman" pitchFamily="18" charset="0"/>
              </a:rPr>
              <a:t>总体类型已知</a:t>
            </a:r>
            <a:r>
              <a:rPr kumimoji="1" lang="zh-CN" altLang="en-US" sz="2800" b="1" dirty="0">
                <a:latin typeface="Times New Roman" pitchFamily="18" charset="0"/>
              </a:rPr>
              <a:t>条件下使用的一种参数估计方法 </a:t>
            </a:r>
            <a:r>
              <a:rPr kumimoji="1" lang="en-US" altLang="zh-CN" sz="2800" b="1" dirty="0">
                <a:latin typeface="Times New Roman" pitchFamily="18" charset="0"/>
              </a:rPr>
              <a:t>.</a:t>
            </a:r>
            <a:endParaRPr lang="zh-CN" altLang="en-US" sz="2800" dirty="0"/>
          </a:p>
        </p:txBody>
      </p:sp>
      <p:sp>
        <p:nvSpPr>
          <p:cNvPr id="4" name="矩形 3"/>
          <p:cNvSpPr/>
          <p:nvPr/>
        </p:nvSpPr>
        <p:spPr>
          <a:xfrm>
            <a:off x="899592" y="2852936"/>
            <a:ext cx="7704856" cy="523220"/>
          </a:xfrm>
          <a:prstGeom prst="rect">
            <a:avLst/>
          </a:prstGeom>
        </p:spPr>
        <p:txBody>
          <a:bodyPr wrap="square">
            <a:spAutoFit/>
          </a:bodyPr>
          <a:lstStyle/>
          <a:p>
            <a:r>
              <a:rPr kumimoji="1" lang="en-US" altLang="zh-CN" sz="2800" b="1" dirty="0">
                <a:latin typeface="Times New Roman" pitchFamily="18" charset="0"/>
              </a:rPr>
              <a:t> </a:t>
            </a:r>
            <a:r>
              <a:rPr kumimoji="1" lang="zh-CN" altLang="en-US" sz="2800" b="1" dirty="0">
                <a:latin typeface="Times New Roman" pitchFamily="18" charset="0"/>
              </a:rPr>
              <a:t>它首先是由德国数学家高斯在</a:t>
            </a:r>
            <a:r>
              <a:rPr kumimoji="1" lang="en-US" altLang="zh-CN" sz="2800" b="1" dirty="0">
                <a:latin typeface="Times New Roman" pitchFamily="18" charset="0"/>
              </a:rPr>
              <a:t>1821</a:t>
            </a:r>
            <a:r>
              <a:rPr kumimoji="1" lang="zh-CN" altLang="en-US" sz="2800" b="1" dirty="0">
                <a:latin typeface="Times New Roman" pitchFamily="18" charset="0"/>
              </a:rPr>
              <a:t>年提出的</a:t>
            </a:r>
            <a:r>
              <a:rPr kumimoji="1" lang="en-US" altLang="zh-CN" sz="2800" b="1" dirty="0">
                <a:latin typeface="Times New Roman" pitchFamily="18" charset="0"/>
              </a:rPr>
              <a:t>.  </a:t>
            </a:r>
            <a:endParaRPr lang="zh-CN" altLang="en-US" sz="2800" dirty="0"/>
          </a:p>
        </p:txBody>
      </p:sp>
      <p:sp>
        <p:nvSpPr>
          <p:cNvPr id="5" name="矩形 4"/>
          <p:cNvSpPr/>
          <p:nvPr/>
        </p:nvSpPr>
        <p:spPr>
          <a:xfrm>
            <a:off x="1043608" y="3645024"/>
            <a:ext cx="7560840" cy="954107"/>
          </a:xfrm>
          <a:prstGeom prst="rect">
            <a:avLst/>
          </a:prstGeom>
        </p:spPr>
        <p:txBody>
          <a:bodyPr wrap="square">
            <a:spAutoFit/>
          </a:bodyPr>
          <a:lstStyle/>
          <a:p>
            <a:r>
              <a:rPr kumimoji="1" lang="zh-CN" altLang="en-US" sz="2800" b="1" dirty="0">
                <a:latin typeface="Times New Roman" pitchFamily="18" charset="0"/>
              </a:rPr>
              <a:t>费歇在</a:t>
            </a:r>
            <a:r>
              <a:rPr kumimoji="1" lang="en-US" altLang="zh-CN" sz="2800" b="1" dirty="0">
                <a:latin typeface="Times New Roman" pitchFamily="18" charset="0"/>
              </a:rPr>
              <a:t>1922</a:t>
            </a:r>
            <a:r>
              <a:rPr kumimoji="1" lang="zh-CN" altLang="en-US" sz="2800" b="1" dirty="0">
                <a:latin typeface="Times New Roman" pitchFamily="18" charset="0"/>
              </a:rPr>
              <a:t>年重新发现了这一方法，并首先研究了这种方法的一些性质 </a:t>
            </a:r>
            <a:r>
              <a:rPr kumimoji="1" lang="en-US" altLang="zh-CN" sz="2800" b="1" dirty="0">
                <a:latin typeface="Times New Roman" pitchFamily="18" charset="0"/>
              </a:rPr>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Text Box 3"/>
          <p:cNvSpPr txBox="1"/>
          <p:nvPr/>
        </p:nvSpPr>
        <p:spPr bwMode="auto">
          <a:xfrm>
            <a:off x="756022" y="1844675"/>
            <a:ext cx="70977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2800"/>
              <a:t>黑球白球</a:t>
            </a:r>
            <a:r>
              <a:rPr lang="en-US" altLang="zh-CN" sz="2800"/>
              <a:t>9:1</a:t>
            </a:r>
            <a:r>
              <a:rPr lang="zh-CN" altLang="en-US" sz="2800"/>
              <a:t>，不知哪种多，有放回抽三次，</a:t>
            </a:r>
            <a:endParaRPr lang="zh-CN" altLang="en-US" sz="2800"/>
          </a:p>
          <a:p>
            <a:pPr eaLnBrk="1" hangingPunct="1"/>
            <a:r>
              <a:rPr lang="zh-CN" altLang="en-US" sz="2800"/>
              <a:t>两次白球，一次黑球</a:t>
            </a:r>
            <a:r>
              <a:rPr lang="en-US" altLang="zh-CN" sz="2800"/>
              <a:t>.</a:t>
            </a:r>
            <a:endParaRPr lang="en-US" altLang="zh-CN" sz="2800"/>
          </a:p>
        </p:txBody>
      </p:sp>
      <p:sp>
        <p:nvSpPr>
          <p:cNvPr id="188420" name="Text Box 4"/>
          <p:cNvSpPr txBox="1"/>
          <p:nvPr/>
        </p:nvSpPr>
        <p:spPr bwMode="auto">
          <a:xfrm>
            <a:off x="1619622" y="2852738"/>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2800"/>
              <a:t>哪种多？</a:t>
            </a:r>
            <a:endParaRPr lang="zh-CN" altLang="en-US" sz="2800"/>
          </a:p>
        </p:txBody>
      </p:sp>
      <p:sp>
        <p:nvSpPr>
          <p:cNvPr id="188421" name="Text Box 5"/>
          <p:cNvSpPr txBox="1"/>
          <p:nvPr/>
        </p:nvSpPr>
        <p:spPr bwMode="auto">
          <a:xfrm>
            <a:off x="4140572" y="2852738"/>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2800"/>
              <a:t>白球多！</a:t>
            </a:r>
            <a:endParaRPr lang="zh-CN" altLang="en-US" sz="2800"/>
          </a:p>
        </p:txBody>
      </p:sp>
      <p:graphicFrame>
        <p:nvGraphicFramePr>
          <p:cNvPr id="188422" name="Object 6"/>
          <p:cNvGraphicFramePr>
            <a:graphicFrameLocks noChangeAspect="1"/>
          </p:cNvGraphicFramePr>
          <p:nvPr/>
        </p:nvGraphicFramePr>
        <p:xfrm>
          <a:off x="2053010" y="3501008"/>
          <a:ext cx="3311525" cy="563563"/>
        </p:xfrm>
        <a:graphic>
          <a:graphicData uri="http://schemas.openxmlformats.org/presentationml/2006/ole">
            <mc:AlternateContent xmlns:mc="http://schemas.openxmlformats.org/markup-compatibility/2006">
              <mc:Choice xmlns:v="urn:schemas-microsoft-com:vml" Requires="v">
                <p:oleObj spid="_x0000_s18839" name="公式" r:id="rId1" imgW="0" imgH="0" progId="Equation.3">
                  <p:embed/>
                </p:oleObj>
              </mc:Choice>
              <mc:Fallback>
                <p:oleObj name="公式" r:id="rId1" imgW="0" imgH="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010" y="3501008"/>
                        <a:ext cx="3311525"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3" name="Object 7"/>
          <p:cNvGraphicFramePr>
            <a:graphicFrameLocks noChangeAspect="1"/>
          </p:cNvGraphicFramePr>
          <p:nvPr/>
        </p:nvGraphicFramePr>
        <p:xfrm>
          <a:off x="1139825" y="4185646"/>
          <a:ext cx="5847005" cy="683514"/>
        </p:xfrm>
        <a:graphic>
          <a:graphicData uri="http://schemas.openxmlformats.org/presentationml/2006/ole">
            <mc:AlternateContent xmlns:mc="http://schemas.openxmlformats.org/markup-compatibility/2006">
              <mc:Choice xmlns:v="urn:schemas-microsoft-com:vml" Requires="v">
                <p:oleObj spid="_x0000_s18840" name="Equation" r:id="rId3" imgW="0" imgH="0" progId="Equation.DSMT4">
                  <p:embed/>
                </p:oleObj>
              </mc:Choice>
              <mc:Fallback>
                <p:oleObj name="Equation" r:id="rId3" imgW="0" imgH="0" progId="Equation.DSMT4">
                  <p:embed/>
                  <p:pic>
                    <p:nvPicPr>
                      <p:cNvPr id="0" name="Object 7"/>
                      <p:cNvPicPr>
                        <a:picLocks noChangeAspect="1" noChangeArrowheads="1"/>
                      </p:cNvPicPr>
                      <p:nvPr/>
                    </p:nvPicPr>
                    <p:blipFill>
                      <a:blip r:embed="rId4"/>
                      <a:srcRect/>
                      <a:stretch>
                        <a:fillRect/>
                      </a:stretch>
                    </p:blipFill>
                    <p:spPr bwMode="auto">
                      <a:xfrm>
                        <a:off x="1139825" y="4185646"/>
                        <a:ext cx="5847005" cy="6835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4" name="AutoShape 8"/>
          <p:cNvSpPr/>
          <p:nvPr/>
        </p:nvSpPr>
        <p:spPr bwMode="auto">
          <a:xfrm>
            <a:off x="6588497" y="3573463"/>
            <a:ext cx="1152525" cy="609600"/>
          </a:xfrm>
          <a:prstGeom prst="wedgeRoundRectCallout">
            <a:avLst>
              <a:gd name="adj1" fmla="val -87051"/>
              <a:gd name="adj2" fmla="val 61199"/>
              <a:gd name="adj3" fmla="val 16667"/>
            </a:avLst>
          </a:prstGeom>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sz="2800"/>
              <a:t>最大</a:t>
            </a:r>
            <a:endParaRPr lang="zh-CN" altLang="en-US" sz="2800"/>
          </a:p>
        </p:txBody>
      </p:sp>
      <p:sp>
        <p:nvSpPr>
          <p:cNvPr id="188425" name="Rectangle 9"/>
          <p:cNvSpPr/>
          <p:nvPr/>
        </p:nvSpPr>
        <p:spPr bwMode="auto">
          <a:xfrm>
            <a:off x="611560" y="5106180"/>
            <a:ext cx="7916862" cy="1217641"/>
          </a:xfrm>
          <a:prstGeom prst="rect">
            <a:avLst/>
          </a:prstGeom>
        </p:spPr>
        <p:style>
          <a:lnRef idx="1">
            <a:schemeClr val="accent5"/>
          </a:lnRef>
          <a:fillRef idx="2">
            <a:schemeClr val="accent5"/>
          </a:fillRef>
          <a:effectRef idx="1">
            <a:schemeClr val="accent5"/>
          </a:effectRef>
          <a:fontRef idx="minor">
            <a:schemeClr val="dk1"/>
          </a:fontRef>
        </p:style>
        <p:txBody>
          <a:bodyPr wrap="squar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a:lnSpc>
                <a:spcPct val="120000"/>
              </a:lnSpc>
            </a:pPr>
            <a:r>
              <a:rPr kumimoji="1" lang="zh-CN" altLang="en-US" sz="3200" b="1" dirty="0">
                <a:latin typeface="Times New Roman" pitchFamily="18" charset="0"/>
              </a:rPr>
              <a:t>这种选择一个参数使得实验结果具有最大概率的思想就是极大似然法的基本思想 </a:t>
            </a:r>
            <a:r>
              <a:rPr kumimoji="1" lang="en-US" altLang="zh-CN" sz="3200" b="1" dirty="0">
                <a:latin typeface="Times New Roman" pitchFamily="18" charset="0"/>
              </a:rPr>
              <a:t>.</a:t>
            </a:r>
            <a:endParaRPr kumimoji="1" lang="en-US" altLang="zh-CN" sz="3200" b="1" dirty="0">
              <a:latin typeface="Times New Roman" pitchFamily="18" charset="0"/>
            </a:endParaRPr>
          </a:p>
        </p:txBody>
      </p:sp>
      <p:sp>
        <p:nvSpPr>
          <p:cNvPr id="188426" name="Text Box 10"/>
          <p:cNvSpPr txBox="1"/>
          <p:nvPr/>
        </p:nvSpPr>
        <p:spPr bwMode="auto">
          <a:xfrm>
            <a:off x="611560" y="549275"/>
            <a:ext cx="7916862" cy="120015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r>
              <a:rPr kumimoji="1" lang="zh-CN" altLang="en-US" sz="3600" b="1" dirty="0">
                <a:latin typeface="宋体" charset="-122"/>
              </a:rPr>
              <a:t>方法思想</a:t>
            </a:r>
            <a:r>
              <a:rPr kumimoji="1" lang="zh-CN" altLang="en-US" sz="3600" dirty="0">
                <a:latin typeface="宋体" charset="-122"/>
              </a:rPr>
              <a:t>：一次试验就出现的事件有较大的概率 </a:t>
            </a:r>
            <a:endParaRPr kumimoji="1" lang="zh-CN" altLang="en-US" sz="3600" dirty="0">
              <a:latin typeface="宋体" charset="-122"/>
            </a:endParaRPr>
          </a:p>
        </p:txBody>
      </p:sp>
      <p:sp>
        <p:nvSpPr>
          <p:cNvPr id="10" name="TextBox 9"/>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8426"/>
                                        </p:tgtEl>
                                        <p:attrNameLst>
                                          <p:attrName>style.visibility</p:attrName>
                                        </p:attrNameLst>
                                      </p:cBhvr>
                                      <p:to>
                                        <p:strVal val="visible"/>
                                      </p:to>
                                    </p:set>
                                    <p:animEffect transition="in" filter="wipe(up)">
                                      <p:cBhvr>
                                        <p:cTn id="7" dur="500"/>
                                        <p:tgtEl>
                                          <p:spTgt spid="1884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8419"/>
                                        </p:tgtEl>
                                        <p:attrNameLst>
                                          <p:attrName>style.visibility</p:attrName>
                                        </p:attrNameLst>
                                      </p:cBhvr>
                                      <p:to>
                                        <p:strVal val="visible"/>
                                      </p:to>
                                    </p:set>
                                    <p:animEffect transition="in" filter="checkerboard(across)">
                                      <p:cBhvr>
                                        <p:cTn id="12" dur="500"/>
                                        <p:tgtEl>
                                          <p:spTgt spid="18841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8420"/>
                                        </p:tgtEl>
                                        <p:attrNameLst>
                                          <p:attrName>style.visibility</p:attrName>
                                        </p:attrNameLst>
                                      </p:cBhvr>
                                      <p:to>
                                        <p:strVal val="visible"/>
                                      </p:to>
                                    </p:set>
                                    <p:animEffect transition="in" filter="checkerboard(across)">
                                      <p:cBhvr>
                                        <p:cTn id="17" dur="500"/>
                                        <p:tgtEl>
                                          <p:spTgt spid="18842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8421"/>
                                        </p:tgtEl>
                                        <p:attrNameLst>
                                          <p:attrName>style.visibility</p:attrName>
                                        </p:attrNameLst>
                                      </p:cBhvr>
                                      <p:to>
                                        <p:strVal val="visible"/>
                                      </p:to>
                                    </p:set>
                                    <p:animEffect transition="in" filter="checkerboard(across)">
                                      <p:cBhvr>
                                        <p:cTn id="22" dur="500"/>
                                        <p:tgtEl>
                                          <p:spTgt spid="18842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88422"/>
                                        </p:tgtEl>
                                        <p:attrNameLst>
                                          <p:attrName>style.visibility</p:attrName>
                                        </p:attrNameLst>
                                      </p:cBhvr>
                                      <p:to>
                                        <p:strVal val="visible"/>
                                      </p:to>
                                    </p:set>
                                    <p:animEffect transition="in" filter="checkerboard(across)">
                                      <p:cBhvr>
                                        <p:cTn id="27" dur="500"/>
                                        <p:tgtEl>
                                          <p:spTgt spid="1884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8423"/>
                                        </p:tgtEl>
                                        <p:attrNameLst>
                                          <p:attrName>style.visibility</p:attrName>
                                        </p:attrNameLst>
                                      </p:cBhvr>
                                      <p:to>
                                        <p:strVal val="visible"/>
                                      </p:to>
                                    </p:set>
                                    <p:animEffect transition="in" filter="wipe(up)">
                                      <p:cBhvr>
                                        <p:cTn id="32" dur="500"/>
                                        <p:tgtEl>
                                          <p:spTgt spid="188423"/>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88424"/>
                                        </p:tgtEl>
                                        <p:attrNameLst>
                                          <p:attrName>style.visibility</p:attrName>
                                        </p:attrNameLst>
                                      </p:cBhvr>
                                      <p:to>
                                        <p:strVal val="visible"/>
                                      </p:to>
                                    </p:set>
                                    <p:animEffect transition="in" filter="checkerboard(across)">
                                      <p:cBhvr>
                                        <p:cTn id="37" dur="500"/>
                                        <p:tgtEl>
                                          <p:spTgt spid="1884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8425"/>
                                        </p:tgtEl>
                                        <p:attrNameLst>
                                          <p:attrName>style.visibility</p:attrName>
                                        </p:attrNameLst>
                                      </p:cBhvr>
                                      <p:to>
                                        <p:strVal val="visible"/>
                                      </p:to>
                                    </p:set>
                                    <p:animEffect transition="in" filter="wipe(left)">
                                      <p:cBhvr>
                                        <p:cTn id="42" dur="500"/>
                                        <p:tgtEl>
                                          <p:spTgt spid="188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p:bldP spid="188420" grpId="0"/>
      <p:bldP spid="188421" grpId="0"/>
      <p:bldP spid="188424" grpId="0" animBg="1"/>
      <p:bldP spid="188425" grpId="0" animBg="1" autoUpdateAnimBg="0"/>
      <p:bldP spid="188426"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p:nvPr/>
        </p:nvSpPr>
        <p:spPr bwMode="auto">
          <a:xfrm>
            <a:off x="611188" y="404813"/>
            <a:ext cx="5060950" cy="579437"/>
          </a:xfrm>
          <a:prstGeom prst="rect">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latin typeface="Times New Roman" pitchFamily="18" charset="0"/>
              </a:rPr>
              <a:t>求极大似然估计的一般步骤</a:t>
            </a:r>
            <a:endParaRPr kumimoji="1" lang="zh-CN" altLang="en-US" sz="3200" b="1">
              <a:latin typeface="Times New Roman" pitchFamily="18" charset="0"/>
            </a:endParaRPr>
          </a:p>
        </p:txBody>
      </p:sp>
      <p:sp>
        <p:nvSpPr>
          <p:cNvPr id="19466" name="Rectangle 4"/>
          <p:cNvSpPr/>
          <p:nvPr/>
        </p:nvSpPr>
        <p:spPr bwMode="auto">
          <a:xfrm>
            <a:off x="646112" y="1049428"/>
            <a:ext cx="4141911" cy="65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nSpc>
                <a:spcPct val="115000"/>
              </a:lnSpc>
            </a:pPr>
            <a:r>
              <a:rPr kumimoji="1" lang="en-US" altLang="zh-CN" sz="3200" b="1" dirty="0">
                <a:latin typeface="Times New Roman" pitchFamily="18" charset="0"/>
              </a:rPr>
              <a:t>(1) </a:t>
            </a:r>
            <a:r>
              <a:rPr kumimoji="1" lang="zh-CN" altLang="en-US" sz="3200" b="1" dirty="0">
                <a:latin typeface="Times New Roman" pitchFamily="18" charset="0"/>
              </a:rPr>
              <a:t>构造似然函数</a:t>
            </a:r>
            <a:r>
              <a:rPr kumimoji="1" lang="en-US" altLang="zh-CN" sz="3200" b="1" i="1" dirty="0">
                <a:latin typeface="Times New Roman" pitchFamily="18" charset="0"/>
              </a:rPr>
              <a:t>L</a:t>
            </a:r>
            <a:r>
              <a:rPr kumimoji="1" lang="en-US" altLang="zh-CN" sz="3200" b="1" dirty="0">
                <a:latin typeface="Times New Roman" pitchFamily="18" charset="0"/>
              </a:rPr>
              <a:t>(</a:t>
            </a:r>
            <a:r>
              <a:rPr kumimoji="1" lang="el-GR" altLang="zh-CN" sz="3200" b="1" i="1" dirty="0">
                <a:latin typeface="Times New Roman" pitchFamily="18" charset="0"/>
              </a:rPr>
              <a:t>θ</a:t>
            </a:r>
            <a:r>
              <a:rPr kumimoji="1" lang="en-US" altLang="zh-CN" sz="3200" b="1" dirty="0">
                <a:latin typeface="Times New Roman" pitchFamily="18" charset="0"/>
              </a:rPr>
              <a:t>)</a:t>
            </a:r>
            <a:endParaRPr kumimoji="1" lang="zh-CN" altLang="en-US" sz="3200" b="1" dirty="0">
              <a:latin typeface="Times New Roman" pitchFamily="18" charset="0"/>
            </a:endParaRPr>
          </a:p>
        </p:txBody>
      </p:sp>
      <p:graphicFrame>
        <p:nvGraphicFramePr>
          <p:cNvPr id="189446" name="Object 6"/>
          <p:cNvGraphicFramePr>
            <a:graphicFrameLocks noChangeAspect="1"/>
          </p:cNvGraphicFramePr>
          <p:nvPr/>
        </p:nvGraphicFramePr>
        <p:xfrm>
          <a:off x="719138" y="1700213"/>
          <a:ext cx="5761037" cy="1055687"/>
        </p:xfrm>
        <a:graphic>
          <a:graphicData uri="http://schemas.openxmlformats.org/presentationml/2006/ole">
            <mc:AlternateContent xmlns:mc="http://schemas.openxmlformats.org/markup-compatibility/2006">
              <mc:Choice xmlns:v="urn:schemas-microsoft-com:vml" Requires="v">
                <p:oleObj spid="_x0000_s20406" name="Equation" r:id="rId1" imgW="0" imgH="0" progId="Equation.DSMT4">
                  <p:embed/>
                </p:oleObj>
              </mc:Choice>
              <mc:Fallback>
                <p:oleObj name="Equation" r:id="rId1" imgW="0" imgH="0" progId="Equation.DSMT4">
                  <p:embed/>
                  <p:pic>
                    <p:nvPicPr>
                      <p:cNvPr id="0" name="Object 6"/>
                      <p:cNvPicPr>
                        <a:picLocks noChangeAspect="1" noChangeArrowheads="1"/>
                      </p:cNvPicPr>
                      <p:nvPr/>
                    </p:nvPicPr>
                    <p:blipFill>
                      <a:blip r:embed="rId2"/>
                      <a:srcRect/>
                      <a:stretch>
                        <a:fillRect/>
                      </a:stretch>
                    </p:blipFill>
                    <p:spPr bwMode="auto">
                      <a:xfrm>
                        <a:off x="719138" y="1700213"/>
                        <a:ext cx="5761037"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7" name="Object 7"/>
          <p:cNvGraphicFramePr>
            <a:graphicFrameLocks noChangeAspect="1"/>
          </p:cNvGraphicFramePr>
          <p:nvPr/>
        </p:nvGraphicFramePr>
        <p:xfrm>
          <a:off x="776288" y="2852738"/>
          <a:ext cx="4422775" cy="552450"/>
        </p:xfrm>
        <a:graphic>
          <a:graphicData uri="http://schemas.openxmlformats.org/presentationml/2006/ole">
            <mc:AlternateContent xmlns:mc="http://schemas.openxmlformats.org/markup-compatibility/2006">
              <mc:Choice xmlns:v="urn:schemas-microsoft-com:vml" Requires="v">
                <p:oleObj spid="_x0000_s20407" name="Equation" r:id="rId3" imgW="0" imgH="0" progId="Equation.DSMT4">
                  <p:embed/>
                </p:oleObj>
              </mc:Choice>
              <mc:Fallback>
                <p:oleObj name="Equation" r:id="rId3" imgW="0" imgH="0" progId="Equation.DSMT4">
                  <p:embed/>
                  <p:pic>
                    <p:nvPicPr>
                      <p:cNvPr id="0" name="Object 7"/>
                      <p:cNvPicPr>
                        <a:picLocks noChangeAspect="1" noChangeArrowheads="1"/>
                      </p:cNvPicPr>
                      <p:nvPr/>
                    </p:nvPicPr>
                    <p:blipFill>
                      <a:blip r:embed="rId4"/>
                      <a:srcRect/>
                      <a:stretch>
                        <a:fillRect/>
                      </a:stretch>
                    </p:blipFill>
                    <p:spPr bwMode="auto">
                      <a:xfrm>
                        <a:off x="776288" y="2852738"/>
                        <a:ext cx="442277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8" name="Object 8"/>
          <p:cNvGraphicFramePr>
            <a:graphicFrameLocks noChangeAspect="1"/>
          </p:cNvGraphicFramePr>
          <p:nvPr/>
        </p:nvGraphicFramePr>
        <p:xfrm>
          <a:off x="307975" y="3465513"/>
          <a:ext cx="7077075" cy="636587"/>
        </p:xfrm>
        <a:graphic>
          <a:graphicData uri="http://schemas.openxmlformats.org/presentationml/2006/ole">
            <mc:AlternateContent xmlns:mc="http://schemas.openxmlformats.org/markup-compatibility/2006">
              <mc:Choice xmlns:v="urn:schemas-microsoft-com:vml" Requires="v">
                <p:oleObj spid="_x0000_s20408" name="Equation" r:id="rId5" imgW="0" imgH="0" progId="Equation.DSMT4">
                  <p:embed/>
                </p:oleObj>
              </mc:Choice>
              <mc:Fallback>
                <p:oleObj name="Equation" r:id="rId5" imgW="0" imgH="0" progId="Equation.DSMT4">
                  <p:embed/>
                  <p:pic>
                    <p:nvPicPr>
                      <p:cNvPr id="0" name="Object 8"/>
                      <p:cNvPicPr>
                        <a:picLocks noChangeAspect="1" noChangeArrowheads="1"/>
                      </p:cNvPicPr>
                      <p:nvPr/>
                    </p:nvPicPr>
                    <p:blipFill>
                      <a:blip r:embed="rId6"/>
                      <a:srcRect/>
                      <a:stretch>
                        <a:fillRect/>
                      </a:stretch>
                    </p:blipFill>
                    <p:spPr bwMode="auto">
                      <a:xfrm>
                        <a:off x="307975" y="3465513"/>
                        <a:ext cx="7077075"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9" name="Object 9"/>
          <p:cNvGraphicFramePr>
            <a:graphicFrameLocks noChangeAspect="1"/>
          </p:cNvGraphicFramePr>
          <p:nvPr/>
        </p:nvGraphicFramePr>
        <p:xfrm>
          <a:off x="1079500" y="4365625"/>
          <a:ext cx="5791200" cy="1154113"/>
        </p:xfrm>
        <a:graphic>
          <a:graphicData uri="http://schemas.openxmlformats.org/presentationml/2006/ole">
            <mc:AlternateContent xmlns:mc="http://schemas.openxmlformats.org/markup-compatibility/2006">
              <mc:Choice xmlns:v="urn:schemas-microsoft-com:vml" Requires="v">
                <p:oleObj spid="_x0000_s20409" name="Equation" r:id="rId7" imgW="0" imgH="0" progId="Equation.DSMT4">
                  <p:embed/>
                </p:oleObj>
              </mc:Choice>
              <mc:Fallback>
                <p:oleObj name="Equation" r:id="rId7" imgW="0" imgH="0" progId="Equation.DSMT4">
                  <p:embed/>
                  <p:pic>
                    <p:nvPicPr>
                      <p:cNvPr id="0" name="Object 9"/>
                      <p:cNvPicPr>
                        <a:picLocks noChangeAspect="1" noChangeArrowheads="1"/>
                      </p:cNvPicPr>
                      <p:nvPr/>
                    </p:nvPicPr>
                    <p:blipFill>
                      <a:blip r:embed="rId8"/>
                      <a:srcRect/>
                      <a:stretch>
                        <a:fillRect/>
                      </a:stretch>
                    </p:blipFill>
                    <p:spPr bwMode="auto">
                      <a:xfrm>
                        <a:off x="1079500" y="4365625"/>
                        <a:ext cx="5791200" cy="1154113"/>
                      </a:xfrm>
                      <a:prstGeom prst="rect">
                        <a:avLst/>
                      </a:prstGeom>
                      <a:solidFill>
                        <a:schemeClr val="accent5">
                          <a:lumMod val="40000"/>
                          <a:lumOff val="60000"/>
                        </a:schemeClr>
                      </a:solidFill>
                      <a:ln>
                        <a:noFill/>
                      </a:ln>
                      <a:effectLst/>
                    </p:spPr>
                  </p:pic>
                </p:oleObj>
              </mc:Fallback>
            </mc:AlternateContent>
          </a:graphicData>
        </a:graphic>
      </p:graphicFrame>
      <p:sp>
        <p:nvSpPr>
          <p:cNvPr id="189450" name="AutoShape 10"/>
          <p:cNvSpPr/>
          <p:nvPr/>
        </p:nvSpPr>
        <p:spPr bwMode="auto">
          <a:xfrm>
            <a:off x="6696075" y="3860800"/>
            <a:ext cx="1836738" cy="609600"/>
          </a:xfrm>
          <a:prstGeom prst="wedgeRoundRectCallout">
            <a:avLst>
              <a:gd name="adj1" fmla="val -82412"/>
              <a:gd name="adj2" fmla="val 59898"/>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2800"/>
              <a:t>似然函数</a:t>
            </a:r>
            <a:endParaRPr kumimoji="1" lang="zh-CN" altLang="en-US" sz="2800"/>
          </a:p>
        </p:txBody>
      </p:sp>
      <p:sp>
        <p:nvSpPr>
          <p:cNvPr id="11" name="TextBox 10"/>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89442"/>
                                        </p:tgtEl>
                                        <p:attrNameLst>
                                          <p:attrName>style.visibility</p:attrName>
                                        </p:attrNameLst>
                                      </p:cBhvr>
                                      <p:to>
                                        <p:strVal val="visible"/>
                                      </p:to>
                                    </p:set>
                                    <p:anim calcmode="lin" valueType="num">
                                      <p:cBhvr>
                                        <p:cTn id="7" dur="500" fill="hold"/>
                                        <p:tgtEl>
                                          <p:spTgt spid="189442"/>
                                        </p:tgtEl>
                                        <p:attrNameLst>
                                          <p:attrName>ppt_w</p:attrName>
                                        </p:attrNameLst>
                                      </p:cBhvr>
                                      <p:tavLst>
                                        <p:tav tm="0">
                                          <p:val>
                                            <p:strVal val="2/3*#ppt_w"/>
                                          </p:val>
                                        </p:tav>
                                        <p:tav tm="100000">
                                          <p:val>
                                            <p:strVal val="#ppt_w"/>
                                          </p:val>
                                        </p:tav>
                                      </p:tavLst>
                                    </p:anim>
                                    <p:anim calcmode="lin" valueType="num">
                                      <p:cBhvr>
                                        <p:cTn id="8" dur="500" fill="hold"/>
                                        <p:tgtEl>
                                          <p:spTgt spid="189442"/>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89446"/>
                                        </p:tgtEl>
                                        <p:attrNameLst>
                                          <p:attrName>style.visibility</p:attrName>
                                        </p:attrNameLst>
                                      </p:cBhvr>
                                      <p:to>
                                        <p:strVal val="visible"/>
                                      </p:to>
                                    </p:set>
                                    <p:animEffect transition="in" filter="wipe(left)">
                                      <p:cBhvr>
                                        <p:cTn id="13" dur="500"/>
                                        <p:tgtEl>
                                          <p:spTgt spid="18944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89447"/>
                                        </p:tgtEl>
                                        <p:attrNameLst>
                                          <p:attrName>style.visibility</p:attrName>
                                        </p:attrNameLst>
                                      </p:cBhvr>
                                      <p:to>
                                        <p:strVal val="visible"/>
                                      </p:to>
                                    </p:set>
                                    <p:animEffect transition="in" filter="wipe(left)">
                                      <p:cBhvr>
                                        <p:cTn id="18" dur="500"/>
                                        <p:tgtEl>
                                          <p:spTgt spid="18944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89448"/>
                                        </p:tgtEl>
                                        <p:attrNameLst>
                                          <p:attrName>style.visibility</p:attrName>
                                        </p:attrNameLst>
                                      </p:cBhvr>
                                      <p:to>
                                        <p:strVal val="visible"/>
                                      </p:to>
                                    </p:set>
                                    <p:animEffect transition="in" filter="wipe(left)">
                                      <p:cBhvr>
                                        <p:cTn id="23" dur="500"/>
                                        <p:tgtEl>
                                          <p:spTgt spid="18944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89449"/>
                                        </p:tgtEl>
                                        <p:attrNameLst>
                                          <p:attrName>style.visibility</p:attrName>
                                        </p:attrNameLst>
                                      </p:cBhvr>
                                      <p:to>
                                        <p:strVal val="visible"/>
                                      </p:to>
                                    </p:set>
                                    <p:anim calcmode="lin" valueType="num">
                                      <p:cBhvr additive="base">
                                        <p:cTn id="28" dur="500" fill="hold"/>
                                        <p:tgtEl>
                                          <p:spTgt spid="189449"/>
                                        </p:tgtEl>
                                        <p:attrNameLst>
                                          <p:attrName>ppt_x</p:attrName>
                                        </p:attrNameLst>
                                      </p:cBhvr>
                                      <p:tavLst>
                                        <p:tav tm="0">
                                          <p:val>
                                            <p:strVal val="#ppt_x"/>
                                          </p:val>
                                        </p:tav>
                                        <p:tav tm="100000">
                                          <p:val>
                                            <p:strVal val="#ppt_x"/>
                                          </p:val>
                                        </p:tav>
                                      </p:tavLst>
                                    </p:anim>
                                    <p:anim calcmode="lin" valueType="num">
                                      <p:cBhvr additive="base">
                                        <p:cTn id="29" dur="500" fill="hold"/>
                                        <p:tgtEl>
                                          <p:spTgt spid="18944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89450"/>
                                        </p:tgtEl>
                                        <p:attrNameLst>
                                          <p:attrName>style.visibility</p:attrName>
                                        </p:attrNameLst>
                                      </p:cBhvr>
                                      <p:to>
                                        <p:strVal val="visible"/>
                                      </p:to>
                                    </p:set>
                                    <p:anim calcmode="lin" valueType="num">
                                      <p:cBhvr additive="base">
                                        <p:cTn id="34" dur="500" fill="hold"/>
                                        <p:tgtEl>
                                          <p:spTgt spid="189450"/>
                                        </p:tgtEl>
                                        <p:attrNameLst>
                                          <p:attrName>ppt_x</p:attrName>
                                        </p:attrNameLst>
                                      </p:cBhvr>
                                      <p:tavLst>
                                        <p:tav tm="0">
                                          <p:val>
                                            <p:strVal val="#ppt_x"/>
                                          </p:val>
                                        </p:tav>
                                        <p:tav tm="100000">
                                          <p:val>
                                            <p:strVal val="#ppt_x"/>
                                          </p:val>
                                        </p:tav>
                                      </p:tavLst>
                                    </p:anim>
                                    <p:anim calcmode="lin" valueType="num">
                                      <p:cBhvr additive="base">
                                        <p:cTn id="35" dur="500" fill="hold"/>
                                        <p:tgtEl>
                                          <p:spTgt spid="1894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nimBg="1" autoUpdateAnimBg="0"/>
      <p:bldP spid="18945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0466" name="Object 2"/>
          <p:cNvGraphicFramePr>
            <a:graphicFrameLocks noChangeAspect="1"/>
          </p:cNvGraphicFramePr>
          <p:nvPr/>
        </p:nvGraphicFramePr>
        <p:xfrm>
          <a:off x="739775" y="1557338"/>
          <a:ext cx="7810500" cy="573087"/>
        </p:xfrm>
        <a:graphic>
          <a:graphicData uri="http://schemas.openxmlformats.org/presentationml/2006/ole">
            <mc:AlternateContent xmlns:mc="http://schemas.openxmlformats.org/markup-compatibility/2006">
              <mc:Choice xmlns:v="urn:schemas-microsoft-com:vml" Requires="v">
                <p:oleObj spid="_x0000_s21081" name="Equation" r:id="rId1" imgW="0" imgH="0" progId="Equation.DSMT4">
                  <p:embed/>
                </p:oleObj>
              </mc:Choice>
              <mc:Fallback>
                <p:oleObj name="Equation" r:id="rId1" imgW="0" imgH="0" progId="Equation.DSMT4">
                  <p:embed/>
                  <p:pic>
                    <p:nvPicPr>
                      <p:cNvPr id="0" name="Object 2"/>
                      <p:cNvPicPr>
                        <a:picLocks noChangeAspect="1" noChangeArrowheads="1"/>
                      </p:cNvPicPr>
                      <p:nvPr/>
                    </p:nvPicPr>
                    <p:blipFill>
                      <a:blip r:embed="rId2"/>
                      <a:srcRect/>
                      <a:stretch>
                        <a:fillRect/>
                      </a:stretch>
                    </p:blipFill>
                    <p:spPr bwMode="auto">
                      <a:xfrm>
                        <a:off x="739775" y="1557338"/>
                        <a:ext cx="7810500"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467" name="Object 3"/>
          <p:cNvGraphicFramePr>
            <a:graphicFrameLocks noChangeAspect="1"/>
          </p:cNvGraphicFramePr>
          <p:nvPr/>
        </p:nvGraphicFramePr>
        <p:xfrm>
          <a:off x="1420813" y="3500438"/>
          <a:ext cx="5791200" cy="1155700"/>
        </p:xfrm>
        <a:graphic>
          <a:graphicData uri="http://schemas.openxmlformats.org/presentationml/2006/ole">
            <mc:AlternateContent xmlns:mc="http://schemas.openxmlformats.org/markup-compatibility/2006">
              <mc:Choice xmlns:v="urn:schemas-microsoft-com:vml" Requires="v">
                <p:oleObj spid="_x0000_s21082" name="Equation" r:id="rId3" imgW="0" imgH="0" progId="Equation.DSMT4">
                  <p:embed/>
                </p:oleObj>
              </mc:Choice>
              <mc:Fallback>
                <p:oleObj name="Equation" r:id="rId3" imgW="0" imgH="0" progId="Equation.DSMT4">
                  <p:embed/>
                  <p:pic>
                    <p:nvPicPr>
                      <p:cNvPr id="0" name="Object 3"/>
                      <p:cNvPicPr>
                        <a:picLocks noChangeAspect="1" noChangeArrowheads="1"/>
                      </p:cNvPicPr>
                      <p:nvPr/>
                    </p:nvPicPr>
                    <p:blipFill>
                      <a:blip r:embed="rId4"/>
                      <a:srcRect/>
                      <a:stretch>
                        <a:fillRect/>
                      </a:stretch>
                    </p:blipFill>
                    <p:spPr bwMode="auto">
                      <a:xfrm>
                        <a:off x="1420813" y="3500438"/>
                        <a:ext cx="5791200" cy="1155700"/>
                      </a:xfrm>
                      <a:prstGeom prst="rect">
                        <a:avLst/>
                      </a:prstGeom>
                      <a:solidFill>
                        <a:schemeClr val="accent5">
                          <a:lumMod val="40000"/>
                          <a:lumOff val="60000"/>
                        </a:schemeClr>
                      </a:solidFill>
                      <a:ln>
                        <a:noFill/>
                      </a:ln>
                      <a:effectLst/>
                    </p:spPr>
                  </p:pic>
                </p:oleObj>
              </mc:Fallback>
            </mc:AlternateContent>
          </a:graphicData>
        </a:graphic>
      </p:graphicFrame>
      <p:sp>
        <p:nvSpPr>
          <p:cNvPr id="190468" name="AutoShape 4"/>
          <p:cNvSpPr/>
          <p:nvPr/>
        </p:nvSpPr>
        <p:spPr bwMode="auto">
          <a:xfrm>
            <a:off x="6227763" y="5157788"/>
            <a:ext cx="1836737" cy="609600"/>
          </a:xfrm>
          <a:prstGeom prst="wedgeRoundRectCallout">
            <a:avLst>
              <a:gd name="adj1" fmla="val -59681"/>
              <a:gd name="adj2" fmla="val -105468"/>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2800"/>
              <a:t>似然函数</a:t>
            </a:r>
            <a:endParaRPr kumimoji="1" lang="zh-CN" altLang="en-US" sz="2800"/>
          </a:p>
        </p:txBody>
      </p:sp>
      <p:graphicFrame>
        <p:nvGraphicFramePr>
          <p:cNvPr id="190469" name="Object 5"/>
          <p:cNvGraphicFramePr>
            <a:graphicFrameLocks noChangeAspect="1"/>
          </p:cNvGraphicFramePr>
          <p:nvPr/>
        </p:nvGraphicFramePr>
        <p:xfrm>
          <a:off x="790575" y="2347913"/>
          <a:ext cx="6111875" cy="638175"/>
        </p:xfrm>
        <a:graphic>
          <a:graphicData uri="http://schemas.openxmlformats.org/presentationml/2006/ole">
            <mc:AlternateContent xmlns:mc="http://schemas.openxmlformats.org/markup-compatibility/2006">
              <mc:Choice xmlns:v="urn:schemas-microsoft-com:vml" Requires="v">
                <p:oleObj spid="_x0000_s21083" name="Equation" r:id="rId5" imgW="0" imgH="0" progId="Equation.DSMT4">
                  <p:embed/>
                </p:oleObj>
              </mc:Choice>
              <mc:Fallback>
                <p:oleObj name="Equation" r:id="rId5" imgW="0" imgH="0" progId="Equation.DSMT4">
                  <p:embed/>
                  <p:pic>
                    <p:nvPicPr>
                      <p:cNvPr id="0" name="Object 5"/>
                      <p:cNvPicPr>
                        <a:picLocks noChangeAspect="1" noChangeArrowheads="1"/>
                      </p:cNvPicPr>
                      <p:nvPr/>
                    </p:nvPicPr>
                    <p:blipFill>
                      <a:blip r:embed="rId6"/>
                      <a:srcRect/>
                      <a:stretch>
                        <a:fillRect/>
                      </a:stretch>
                    </p:blipFill>
                    <p:spPr bwMode="auto">
                      <a:xfrm>
                        <a:off x="790575" y="2347913"/>
                        <a:ext cx="6111875"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0466"/>
                                        </p:tgtEl>
                                        <p:attrNameLst>
                                          <p:attrName>style.visibility</p:attrName>
                                        </p:attrNameLst>
                                      </p:cBhvr>
                                      <p:to>
                                        <p:strVal val="visible"/>
                                      </p:to>
                                    </p:set>
                                    <p:anim calcmode="lin" valueType="num">
                                      <p:cBhvr additive="base">
                                        <p:cTn id="7" dur="500" fill="hold"/>
                                        <p:tgtEl>
                                          <p:spTgt spid="190466"/>
                                        </p:tgtEl>
                                        <p:attrNameLst>
                                          <p:attrName>ppt_x</p:attrName>
                                        </p:attrNameLst>
                                      </p:cBhvr>
                                      <p:tavLst>
                                        <p:tav tm="0">
                                          <p:val>
                                            <p:strVal val="#ppt_x"/>
                                          </p:val>
                                        </p:tav>
                                        <p:tav tm="100000">
                                          <p:val>
                                            <p:strVal val="#ppt_x"/>
                                          </p:val>
                                        </p:tav>
                                      </p:tavLst>
                                    </p:anim>
                                    <p:anim calcmode="lin" valueType="num">
                                      <p:cBhvr additive="base">
                                        <p:cTn id="8" dur="500" fill="hold"/>
                                        <p:tgtEl>
                                          <p:spTgt spid="19046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90469"/>
                                        </p:tgtEl>
                                        <p:attrNameLst>
                                          <p:attrName>style.visibility</p:attrName>
                                        </p:attrNameLst>
                                      </p:cBhvr>
                                      <p:to>
                                        <p:strVal val="visible"/>
                                      </p:to>
                                    </p:set>
                                    <p:animEffect transition="in" filter="wipe(left)">
                                      <p:cBhvr>
                                        <p:cTn id="13" dur="500"/>
                                        <p:tgtEl>
                                          <p:spTgt spid="19046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90467"/>
                                        </p:tgtEl>
                                        <p:attrNameLst>
                                          <p:attrName>style.visibility</p:attrName>
                                        </p:attrNameLst>
                                      </p:cBhvr>
                                      <p:to>
                                        <p:strVal val="visible"/>
                                      </p:to>
                                    </p:set>
                                    <p:animEffect transition="in" filter="wipe(left)">
                                      <p:cBhvr>
                                        <p:cTn id="18" dur="500"/>
                                        <p:tgtEl>
                                          <p:spTgt spid="19046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0468"/>
                                        </p:tgtEl>
                                        <p:attrNameLst>
                                          <p:attrName>style.visibility</p:attrName>
                                        </p:attrNameLst>
                                      </p:cBhvr>
                                      <p:to>
                                        <p:strVal val="visible"/>
                                      </p:to>
                                    </p:set>
                                    <p:anim calcmode="lin" valueType="num">
                                      <p:cBhvr additive="base">
                                        <p:cTn id="23" dur="500" fill="hold"/>
                                        <p:tgtEl>
                                          <p:spTgt spid="190468"/>
                                        </p:tgtEl>
                                        <p:attrNameLst>
                                          <p:attrName>ppt_x</p:attrName>
                                        </p:attrNameLst>
                                      </p:cBhvr>
                                      <p:tavLst>
                                        <p:tav tm="0">
                                          <p:val>
                                            <p:strVal val="#ppt_x"/>
                                          </p:val>
                                        </p:tav>
                                        <p:tav tm="100000">
                                          <p:val>
                                            <p:strVal val="#ppt_x"/>
                                          </p:val>
                                        </p:tav>
                                      </p:tavLst>
                                    </p:anim>
                                    <p:anim calcmode="lin" valueType="num">
                                      <p:cBhvr additive="base">
                                        <p:cTn id="24" dur="500" fill="hold"/>
                                        <p:tgtEl>
                                          <p:spTgt spid="190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3"/>
          <p:cNvSpPr/>
          <p:nvPr/>
        </p:nvSpPr>
        <p:spPr bwMode="auto">
          <a:xfrm>
            <a:off x="611188" y="1125538"/>
            <a:ext cx="6589712"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nSpc>
                <a:spcPct val="115000"/>
              </a:lnSpc>
            </a:pPr>
            <a:r>
              <a:rPr kumimoji="1" lang="zh-CN" altLang="zh-CN" sz="3200" b="1" dirty="0">
                <a:latin typeface="Times New Roman" pitchFamily="18" charset="0"/>
              </a:rPr>
              <a:t>(2) </a:t>
            </a:r>
            <a:r>
              <a:rPr kumimoji="1" lang="zh-CN" altLang="en-US" sz="3200" b="1" dirty="0">
                <a:latin typeface="Times New Roman" pitchFamily="18" charset="0"/>
              </a:rPr>
              <a:t>求似然函数 </a:t>
            </a:r>
            <a:r>
              <a:rPr kumimoji="1" lang="en-US" altLang="zh-CN" sz="3200" b="1" i="1" dirty="0">
                <a:latin typeface="Times New Roman" pitchFamily="18" charset="0"/>
              </a:rPr>
              <a:t>L</a:t>
            </a:r>
            <a:r>
              <a:rPr kumimoji="1" lang="en-US" altLang="zh-CN" sz="3200" b="1" dirty="0">
                <a:latin typeface="Times New Roman" pitchFamily="18" charset="0"/>
              </a:rPr>
              <a:t>(</a:t>
            </a:r>
            <a:r>
              <a:rPr kumimoji="1" lang="el-GR" altLang="zh-CN" sz="3200" b="1" i="1" dirty="0">
                <a:latin typeface="Times New Roman" pitchFamily="18" charset="0"/>
              </a:rPr>
              <a:t>θ</a:t>
            </a:r>
            <a:r>
              <a:rPr kumimoji="1" lang="en-US" altLang="zh-CN" sz="3200" b="1" dirty="0">
                <a:latin typeface="Times New Roman" pitchFamily="18" charset="0"/>
              </a:rPr>
              <a:t>)</a:t>
            </a:r>
            <a:r>
              <a:rPr kumimoji="1" lang="zh-CN" altLang="en-US" sz="3200" b="1" dirty="0">
                <a:latin typeface="Times New Roman" pitchFamily="18" charset="0"/>
              </a:rPr>
              <a:t>的最大值点</a:t>
            </a:r>
            <a:endParaRPr kumimoji="1" lang="zh-CN" altLang="en-US" sz="3200" b="1" dirty="0">
              <a:latin typeface="Times New Roman" pitchFamily="18" charset="0"/>
            </a:endParaRPr>
          </a:p>
        </p:txBody>
      </p:sp>
      <p:graphicFrame>
        <p:nvGraphicFramePr>
          <p:cNvPr id="191493" name="Object 5"/>
          <p:cNvGraphicFramePr>
            <a:graphicFrameLocks noChangeAspect="1"/>
          </p:cNvGraphicFramePr>
          <p:nvPr/>
        </p:nvGraphicFramePr>
        <p:xfrm>
          <a:off x="915988" y="1989138"/>
          <a:ext cx="7821612" cy="1200150"/>
        </p:xfrm>
        <a:graphic>
          <a:graphicData uri="http://schemas.openxmlformats.org/presentationml/2006/ole">
            <mc:AlternateContent xmlns:mc="http://schemas.openxmlformats.org/markup-compatibility/2006">
              <mc:Choice xmlns:v="urn:schemas-microsoft-com:vml" Requires="v">
                <p:oleObj spid="_x0000_s22455" name="Equation" r:id="rId1" imgW="0" imgH="0" progId="Equation.DSMT4">
                  <p:embed/>
                </p:oleObj>
              </mc:Choice>
              <mc:Fallback>
                <p:oleObj name="Equation" r:id="rId1" imgW="0" imgH="0" progId="Equation.DSMT4">
                  <p:embed/>
                  <p:pic>
                    <p:nvPicPr>
                      <p:cNvPr id="0" name="Object 5"/>
                      <p:cNvPicPr>
                        <a:picLocks noChangeAspect="1" noChangeArrowheads="1"/>
                      </p:cNvPicPr>
                      <p:nvPr/>
                    </p:nvPicPr>
                    <p:blipFill>
                      <a:blip r:embed="rId2"/>
                      <a:srcRect/>
                      <a:stretch>
                        <a:fillRect/>
                      </a:stretch>
                    </p:blipFill>
                    <p:spPr bwMode="auto">
                      <a:xfrm>
                        <a:off x="915988" y="1989138"/>
                        <a:ext cx="7821612"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494" name="Object 6"/>
          <p:cNvGraphicFramePr>
            <a:graphicFrameLocks noChangeAspect="1"/>
          </p:cNvGraphicFramePr>
          <p:nvPr/>
        </p:nvGraphicFramePr>
        <p:xfrm>
          <a:off x="1709738" y="3284538"/>
          <a:ext cx="5859462" cy="812800"/>
        </p:xfrm>
        <a:graphic>
          <a:graphicData uri="http://schemas.openxmlformats.org/presentationml/2006/ole">
            <mc:AlternateContent xmlns:mc="http://schemas.openxmlformats.org/markup-compatibility/2006">
              <mc:Choice xmlns:v="urn:schemas-microsoft-com:vml" Requires="v">
                <p:oleObj spid="_x0000_s22456" name="Equation" r:id="rId3" imgW="0" imgH="0" progId="Equation.DSMT4">
                  <p:embed/>
                </p:oleObj>
              </mc:Choice>
              <mc:Fallback>
                <p:oleObj name="Equation" r:id="rId3" imgW="0" imgH="0" progId="Equation.DSMT4">
                  <p:embed/>
                  <p:pic>
                    <p:nvPicPr>
                      <p:cNvPr id="0" name="Object 6"/>
                      <p:cNvPicPr>
                        <a:picLocks noChangeAspect="1" noChangeArrowheads="1"/>
                      </p:cNvPicPr>
                      <p:nvPr/>
                    </p:nvPicPr>
                    <p:blipFill>
                      <a:blip r:embed="rId4"/>
                      <a:srcRect/>
                      <a:stretch>
                        <a:fillRect/>
                      </a:stretch>
                    </p:blipFill>
                    <p:spPr bwMode="auto">
                      <a:xfrm>
                        <a:off x="1709738" y="3284538"/>
                        <a:ext cx="5859462"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495" name="Object 7"/>
          <p:cNvGraphicFramePr>
            <a:graphicFrameLocks noChangeAspect="1"/>
          </p:cNvGraphicFramePr>
          <p:nvPr/>
        </p:nvGraphicFramePr>
        <p:xfrm>
          <a:off x="915988" y="4167188"/>
          <a:ext cx="7239000" cy="669925"/>
        </p:xfrm>
        <a:graphic>
          <a:graphicData uri="http://schemas.openxmlformats.org/presentationml/2006/ole">
            <mc:AlternateContent xmlns:mc="http://schemas.openxmlformats.org/markup-compatibility/2006">
              <mc:Choice xmlns:v="urn:schemas-microsoft-com:vml" Requires="v">
                <p:oleObj spid="_x0000_s22457" name="Equation" r:id="rId5" imgW="0" imgH="0" progId="Equation.DSMT4">
                  <p:embed/>
                </p:oleObj>
              </mc:Choice>
              <mc:Fallback>
                <p:oleObj name="Equation" r:id="rId5" imgW="0" imgH="0" progId="Equation.DSMT4">
                  <p:embed/>
                  <p:pic>
                    <p:nvPicPr>
                      <p:cNvPr id="0" name="Object 7"/>
                      <p:cNvPicPr>
                        <a:picLocks noChangeAspect="1" noChangeArrowheads="1"/>
                      </p:cNvPicPr>
                      <p:nvPr/>
                    </p:nvPicPr>
                    <p:blipFill>
                      <a:blip r:embed="rId6"/>
                      <a:srcRect/>
                      <a:stretch>
                        <a:fillRect/>
                      </a:stretch>
                    </p:blipFill>
                    <p:spPr bwMode="auto">
                      <a:xfrm>
                        <a:off x="915988" y="4167188"/>
                        <a:ext cx="7239000"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496" name="Object 8"/>
          <p:cNvGraphicFramePr>
            <a:graphicFrameLocks noChangeAspect="1"/>
          </p:cNvGraphicFramePr>
          <p:nvPr/>
        </p:nvGraphicFramePr>
        <p:xfrm>
          <a:off x="846138" y="5173663"/>
          <a:ext cx="7381875" cy="673100"/>
        </p:xfrm>
        <a:graphic>
          <a:graphicData uri="http://schemas.openxmlformats.org/presentationml/2006/ole">
            <mc:AlternateContent xmlns:mc="http://schemas.openxmlformats.org/markup-compatibility/2006">
              <mc:Choice xmlns:v="urn:schemas-microsoft-com:vml" Requires="v">
                <p:oleObj spid="_x0000_s22458" name="Equation" r:id="rId7" imgW="0" imgH="0" progId="Equation.DSMT4">
                  <p:embed/>
                </p:oleObj>
              </mc:Choice>
              <mc:Fallback>
                <p:oleObj name="Equation" r:id="rId7" imgW="0" imgH="0" progId="Equation.DSMT4">
                  <p:embed/>
                  <p:pic>
                    <p:nvPicPr>
                      <p:cNvPr id="0" name="Object 8"/>
                      <p:cNvPicPr>
                        <a:picLocks noChangeAspect="1" noChangeArrowheads="1"/>
                      </p:cNvPicPr>
                      <p:nvPr/>
                    </p:nvPicPr>
                    <p:blipFill>
                      <a:blip r:embed="rId8"/>
                      <a:srcRect/>
                      <a:stretch>
                        <a:fillRect/>
                      </a:stretch>
                    </p:blipFill>
                    <p:spPr bwMode="auto">
                      <a:xfrm>
                        <a:off x="846138" y="5173663"/>
                        <a:ext cx="7381875"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8"/>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1493"/>
                                        </p:tgtEl>
                                        <p:attrNameLst>
                                          <p:attrName>style.visibility</p:attrName>
                                        </p:attrNameLst>
                                      </p:cBhvr>
                                      <p:to>
                                        <p:strVal val="visible"/>
                                      </p:to>
                                    </p:set>
                                    <p:animEffect transition="in" filter="wipe(left)">
                                      <p:cBhvr>
                                        <p:cTn id="7" dur="500"/>
                                        <p:tgtEl>
                                          <p:spTgt spid="1914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1494"/>
                                        </p:tgtEl>
                                        <p:attrNameLst>
                                          <p:attrName>style.visibility</p:attrName>
                                        </p:attrNameLst>
                                      </p:cBhvr>
                                      <p:to>
                                        <p:strVal val="visible"/>
                                      </p:to>
                                    </p:set>
                                    <p:animEffect transition="in" filter="wipe(left)">
                                      <p:cBhvr>
                                        <p:cTn id="12" dur="500"/>
                                        <p:tgtEl>
                                          <p:spTgt spid="1914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1495"/>
                                        </p:tgtEl>
                                        <p:attrNameLst>
                                          <p:attrName>style.visibility</p:attrName>
                                        </p:attrNameLst>
                                      </p:cBhvr>
                                      <p:to>
                                        <p:strVal val="visible"/>
                                      </p:to>
                                    </p:set>
                                    <p:animEffect transition="in" filter="wipe(left)">
                                      <p:cBhvr>
                                        <p:cTn id="17" dur="500"/>
                                        <p:tgtEl>
                                          <p:spTgt spid="1914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1496"/>
                                        </p:tgtEl>
                                        <p:attrNameLst>
                                          <p:attrName>style.visibility</p:attrName>
                                        </p:attrNameLst>
                                      </p:cBhvr>
                                      <p:to>
                                        <p:strVal val="visible"/>
                                      </p:to>
                                    </p:set>
                                    <p:animEffect transition="in" filter="wipe(left)">
                                      <p:cBhvr>
                                        <p:cTn id="22" dur="500"/>
                                        <p:tgtEl>
                                          <p:spTgt spid="191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AutoShape 2"/>
          <p:cNvSpPr/>
          <p:nvPr/>
        </p:nvSpPr>
        <p:spPr bwMode="auto">
          <a:xfrm>
            <a:off x="2113199" y="2655888"/>
            <a:ext cx="457200" cy="2160587"/>
          </a:xfrm>
          <a:prstGeom prst="leftBrace">
            <a:avLst>
              <a:gd name="adj1" fmla="val 39381"/>
              <a:gd name="adj2" fmla="val 50000"/>
            </a:avLst>
          </a:prstGeom>
          <a:noFill/>
          <a:ln w="9525">
            <a:solidFill>
              <a:srgbClr val="FF33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85347" name="Text Box 3"/>
          <p:cNvSpPr txBox="1"/>
          <p:nvPr/>
        </p:nvSpPr>
        <p:spPr bwMode="auto">
          <a:xfrm>
            <a:off x="2605324" y="1685126"/>
            <a:ext cx="2303463" cy="1815882"/>
          </a:xfrm>
          <a:prstGeom prst="rect">
            <a:avLst/>
          </a:prstGeom>
          <a:gradFill rotWithShape="0">
            <a:gsLst>
              <a:gs pos="0">
                <a:srgbClr val="FFF200"/>
              </a:gs>
              <a:gs pos="45000">
                <a:srgbClr val="FF7A00"/>
              </a:gs>
              <a:gs pos="70000">
                <a:srgbClr val="FF0300"/>
              </a:gs>
              <a:gs pos="100000">
                <a:srgbClr val="4D0808"/>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b="1" dirty="0">
                <a:solidFill>
                  <a:srgbClr val="FFFFFF"/>
                </a:solidFill>
                <a:latin typeface="Times New Roman" pitchFamily="18" charset="0"/>
                <a:ea typeface="楷体_GB2312" pitchFamily="49" charset="-122"/>
              </a:rPr>
              <a:t>参数估计</a:t>
            </a:r>
            <a:endParaRPr kumimoji="1" lang="en-US" altLang="zh-CN" sz="4000" b="1" dirty="0">
              <a:solidFill>
                <a:srgbClr val="FFFFFF"/>
              </a:solidFill>
              <a:latin typeface="Times New Roman" pitchFamily="18" charset="0"/>
              <a:ea typeface="楷体_GB2312" pitchFamily="49" charset="-122"/>
            </a:endParaRPr>
          </a:p>
          <a:p>
            <a:pPr eaLnBrk="1" hangingPunct="1"/>
            <a:r>
              <a:rPr kumimoji="1" lang="en-US" altLang="zh-CN" sz="3600" b="1" dirty="0">
                <a:solidFill>
                  <a:srgbClr val="FFFFFF"/>
                </a:solidFill>
                <a:latin typeface="Times New Roman" pitchFamily="18" charset="0"/>
                <a:ea typeface="楷体_GB2312" pitchFamily="49" charset="-122"/>
              </a:rPr>
              <a:t>Parameter estimation</a:t>
            </a:r>
            <a:endParaRPr kumimoji="1" lang="zh-CN" altLang="en-US" sz="4000" b="1" dirty="0">
              <a:solidFill>
                <a:srgbClr val="FFFFFF"/>
              </a:solidFill>
              <a:latin typeface="Times New Roman" pitchFamily="18" charset="0"/>
              <a:ea typeface="楷体_GB2312" pitchFamily="49" charset="-122"/>
            </a:endParaRPr>
          </a:p>
        </p:txBody>
      </p:sp>
      <p:sp>
        <p:nvSpPr>
          <p:cNvPr id="185348" name="Text Box 4"/>
          <p:cNvSpPr txBox="1"/>
          <p:nvPr/>
        </p:nvSpPr>
        <p:spPr bwMode="auto">
          <a:xfrm>
            <a:off x="2689462" y="4456113"/>
            <a:ext cx="2458602" cy="1815882"/>
          </a:xfrm>
          <a:prstGeom prst="rect">
            <a:avLst/>
          </a:prstGeom>
          <a:gradFill rotWithShape="0">
            <a:gsLst>
              <a:gs pos="0">
                <a:srgbClr val="4D0808"/>
              </a:gs>
              <a:gs pos="30000">
                <a:srgbClr val="FF0300"/>
              </a:gs>
              <a:gs pos="55000">
                <a:srgbClr val="FF7A00"/>
              </a:gs>
              <a:gs pos="100000">
                <a:srgbClr val="FFF2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b="1" dirty="0">
                <a:solidFill>
                  <a:srgbClr val="FFFFFF"/>
                </a:solidFill>
                <a:latin typeface="Times New Roman" pitchFamily="18" charset="0"/>
                <a:ea typeface="楷体_GB2312" pitchFamily="49" charset="-122"/>
              </a:rPr>
              <a:t>假设检验</a:t>
            </a:r>
            <a:endParaRPr kumimoji="1" lang="en-US" altLang="zh-CN" sz="4000" b="1" dirty="0">
              <a:solidFill>
                <a:srgbClr val="FFFFFF"/>
              </a:solidFill>
              <a:latin typeface="Times New Roman" pitchFamily="18" charset="0"/>
              <a:ea typeface="楷体_GB2312" pitchFamily="49" charset="-122"/>
            </a:endParaRPr>
          </a:p>
          <a:p>
            <a:pPr eaLnBrk="1" hangingPunct="1"/>
            <a:r>
              <a:rPr kumimoji="1" lang="en-US" altLang="zh-CN" sz="3600" b="1" dirty="0">
                <a:solidFill>
                  <a:srgbClr val="FFFFFF"/>
                </a:solidFill>
                <a:latin typeface="Times New Roman" pitchFamily="18" charset="0"/>
                <a:ea typeface="楷体_GB2312" pitchFamily="49" charset="-122"/>
              </a:rPr>
              <a:t>Hypothesis Testing</a:t>
            </a:r>
            <a:endParaRPr kumimoji="1" lang="zh-CN" altLang="en-US" sz="3600" dirty="0">
              <a:solidFill>
                <a:srgbClr val="FFFFFF"/>
              </a:solidFill>
              <a:latin typeface="Times New Roman" pitchFamily="18" charset="0"/>
              <a:ea typeface="楷体_GB2312" pitchFamily="49" charset="-122"/>
            </a:endParaRPr>
          </a:p>
        </p:txBody>
      </p:sp>
      <p:sp>
        <p:nvSpPr>
          <p:cNvPr id="185349" name="AutoShape 5"/>
          <p:cNvSpPr/>
          <p:nvPr/>
        </p:nvSpPr>
        <p:spPr bwMode="auto">
          <a:xfrm>
            <a:off x="4983399" y="1916113"/>
            <a:ext cx="215900" cy="1455737"/>
          </a:xfrm>
          <a:prstGeom prst="leftBrace">
            <a:avLst>
              <a:gd name="adj1" fmla="val 56189"/>
              <a:gd name="adj2" fmla="val 50000"/>
            </a:avLst>
          </a:prstGeom>
          <a:noFill/>
          <a:ln w="9525">
            <a:solidFill>
              <a:srgbClr val="FF33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85350" name="Text Box 6"/>
          <p:cNvSpPr txBox="1"/>
          <p:nvPr/>
        </p:nvSpPr>
        <p:spPr bwMode="auto">
          <a:xfrm>
            <a:off x="5272324" y="1268760"/>
            <a:ext cx="3764172" cy="1323439"/>
          </a:xfrm>
          <a:prstGeom prst="rect">
            <a:avLst/>
          </a:prstGeom>
          <a:solidFill>
            <a:schemeClr val="accent6">
              <a:lumMod val="75000"/>
            </a:schemeClr>
          </a:solidFill>
          <a:ln>
            <a:noFill/>
          </a:ln>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b="1" dirty="0">
                <a:solidFill>
                  <a:srgbClr val="FFFFFF"/>
                </a:solidFill>
                <a:latin typeface="Times New Roman" pitchFamily="18" charset="0"/>
                <a:ea typeface="楷体_GB2312" pitchFamily="49" charset="-122"/>
              </a:rPr>
              <a:t>点 估 计</a:t>
            </a:r>
            <a:endParaRPr kumimoji="1" lang="en-US" altLang="zh-CN" sz="4000" b="1" dirty="0">
              <a:solidFill>
                <a:srgbClr val="FFFFFF"/>
              </a:solidFill>
              <a:latin typeface="Times New Roman" pitchFamily="18" charset="0"/>
              <a:ea typeface="楷体_GB2312" pitchFamily="49" charset="-122"/>
            </a:endParaRPr>
          </a:p>
          <a:p>
            <a:pPr eaLnBrk="1" hangingPunct="1"/>
            <a:r>
              <a:rPr kumimoji="1" lang="en-US" altLang="zh-CN" sz="4000" b="1" dirty="0">
                <a:solidFill>
                  <a:srgbClr val="FFFFFF"/>
                </a:solidFill>
                <a:latin typeface="Times New Roman" pitchFamily="18" charset="0"/>
                <a:ea typeface="楷体_GB2312" pitchFamily="49" charset="-122"/>
              </a:rPr>
              <a:t>Point estimation</a:t>
            </a:r>
            <a:endParaRPr kumimoji="1" lang="zh-CN" altLang="en-US" sz="4000" b="1" dirty="0">
              <a:solidFill>
                <a:srgbClr val="FFFFFF"/>
              </a:solidFill>
              <a:latin typeface="Times New Roman" pitchFamily="18" charset="0"/>
              <a:ea typeface="楷体_GB2312" pitchFamily="49" charset="-122"/>
            </a:endParaRPr>
          </a:p>
        </p:txBody>
      </p:sp>
      <p:sp>
        <p:nvSpPr>
          <p:cNvPr id="185351" name="Text Box 7"/>
          <p:cNvSpPr txBox="1"/>
          <p:nvPr/>
        </p:nvSpPr>
        <p:spPr bwMode="auto">
          <a:xfrm>
            <a:off x="5148064" y="3159373"/>
            <a:ext cx="3942105" cy="1261884"/>
          </a:xfrm>
          <a:prstGeom prst="rect">
            <a:avLst/>
          </a:prstGeom>
          <a:gradFill rotWithShape="0">
            <a:gsLst>
              <a:gs pos="0">
                <a:srgbClr val="DDEBCF"/>
              </a:gs>
              <a:gs pos="50000">
                <a:srgbClr val="9CB86E"/>
              </a:gs>
              <a:gs pos="100000">
                <a:srgbClr val="156B13"/>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b="1" dirty="0">
                <a:solidFill>
                  <a:srgbClr val="FFFFFF"/>
                </a:solidFill>
                <a:latin typeface="Times New Roman" pitchFamily="18" charset="0"/>
                <a:ea typeface="楷体_GB2312" pitchFamily="49" charset="-122"/>
              </a:rPr>
              <a:t>区间估 计</a:t>
            </a:r>
            <a:endParaRPr kumimoji="1" lang="en-US" altLang="zh-CN" sz="4000" b="1" dirty="0">
              <a:solidFill>
                <a:srgbClr val="FFFFFF"/>
              </a:solidFill>
              <a:latin typeface="Times New Roman" pitchFamily="18" charset="0"/>
              <a:ea typeface="楷体_GB2312" pitchFamily="49" charset="-122"/>
            </a:endParaRPr>
          </a:p>
          <a:p>
            <a:pPr eaLnBrk="1" hangingPunct="1"/>
            <a:r>
              <a:rPr kumimoji="1" lang="en-US" altLang="zh-CN" sz="3600" b="1" dirty="0">
                <a:solidFill>
                  <a:srgbClr val="FFFFFF"/>
                </a:solidFill>
                <a:latin typeface="Times New Roman" pitchFamily="18" charset="0"/>
                <a:ea typeface="楷体_GB2312" pitchFamily="49" charset="-122"/>
              </a:rPr>
              <a:t>Interval estimation</a:t>
            </a:r>
            <a:endParaRPr kumimoji="1" lang="zh-CN" altLang="en-US" sz="3600" b="1" dirty="0">
              <a:solidFill>
                <a:srgbClr val="FFFFFF"/>
              </a:solidFill>
              <a:latin typeface="Times New Roman" pitchFamily="18" charset="0"/>
              <a:ea typeface="楷体_GB2312" pitchFamily="49" charset="-122"/>
            </a:endParaRPr>
          </a:p>
        </p:txBody>
      </p:sp>
      <p:grpSp>
        <p:nvGrpSpPr>
          <p:cNvPr id="2" name="Group 8"/>
          <p:cNvGrpSpPr/>
          <p:nvPr/>
        </p:nvGrpSpPr>
        <p:grpSpPr bwMode="auto">
          <a:xfrm>
            <a:off x="166924" y="2241550"/>
            <a:ext cx="1905000" cy="3095625"/>
            <a:chOff x="384" y="720"/>
            <a:chExt cx="1104" cy="2256"/>
          </a:xfrm>
        </p:grpSpPr>
        <p:sp>
          <p:nvSpPr>
            <p:cNvPr id="4106" name="Oval 9"/>
            <p:cNvSpPr/>
            <p:nvPr/>
          </p:nvSpPr>
          <p:spPr bwMode="auto">
            <a:xfrm>
              <a:off x="384" y="720"/>
              <a:ext cx="1104" cy="2256"/>
            </a:xfrm>
            <a:prstGeom prst="ellipse">
              <a:avLst/>
            </a:prstGeom>
            <a:solidFill>
              <a:srgbClr val="FFFFCC"/>
            </a:solidFill>
            <a:ln w="9525">
              <a:solidFill>
                <a:srgbClr val="FF3300"/>
              </a:solidFill>
              <a:miter lim="800000"/>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endParaRPr kumimoji="1" lang="zh-CN" altLang="zh-CN" sz="3200">
                <a:latin typeface="Times New Roman" pitchFamily="18" charset="0"/>
                <a:ea typeface="楷体_GB2312" pitchFamily="49" charset="-122"/>
              </a:endParaRPr>
            </a:p>
          </p:txBody>
        </p:sp>
        <p:sp>
          <p:nvSpPr>
            <p:cNvPr id="4107" name="Text Box 10"/>
            <p:cNvSpPr txBox="1"/>
            <p:nvPr/>
          </p:nvSpPr>
          <p:spPr bwMode="auto">
            <a:xfrm>
              <a:off x="534" y="841"/>
              <a:ext cx="756" cy="1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b="1">
                  <a:solidFill>
                    <a:srgbClr val="FF0000"/>
                  </a:solidFill>
                  <a:latin typeface="Times New Roman" pitchFamily="18" charset="0"/>
                  <a:ea typeface="楷体_GB2312" pitchFamily="49" charset="-122"/>
                </a:rPr>
                <a:t>统计</a:t>
              </a:r>
              <a:endParaRPr kumimoji="1" lang="zh-CN" altLang="en-US" sz="4000" b="1">
                <a:solidFill>
                  <a:srgbClr val="FF0000"/>
                </a:solidFill>
                <a:latin typeface="Times New Roman" pitchFamily="18" charset="0"/>
                <a:ea typeface="楷体_GB2312" pitchFamily="49" charset="-122"/>
              </a:endParaRPr>
            </a:p>
            <a:p>
              <a:pPr eaLnBrk="1" hangingPunct="1"/>
              <a:r>
                <a:rPr kumimoji="1" lang="zh-CN" altLang="en-US" sz="4000" b="1">
                  <a:solidFill>
                    <a:srgbClr val="FF0000"/>
                  </a:solidFill>
                  <a:latin typeface="Times New Roman" pitchFamily="18" charset="0"/>
                  <a:ea typeface="楷体_GB2312" pitchFamily="49" charset="-122"/>
                </a:rPr>
                <a:t>推断</a:t>
              </a:r>
              <a:endParaRPr kumimoji="1" lang="zh-CN" altLang="en-US" sz="4000" b="1">
                <a:solidFill>
                  <a:srgbClr val="FF0000"/>
                </a:solidFill>
                <a:latin typeface="Times New Roman" pitchFamily="18" charset="0"/>
                <a:ea typeface="楷体_GB2312" pitchFamily="49" charset="-122"/>
              </a:endParaRPr>
            </a:p>
            <a:p>
              <a:pPr eaLnBrk="1" hangingPunct="1"/>
              <a:r>
                <a:rPr kumimoji="1" lang="zh-CN" altLang="en-US" sz="4000" b="1">
                  <a:solidFill>
                    <a:srgbClr val="FF0000"/>
                  </a:solidFill>
                  <a:latin typeface="Times New Roman" pitchFamily="18" charset="0"/>
                  <a:ea typeface="楷体_GB2312" pitchFamily="49" charset="-122"/>
                </a:rPr>
                <a:t>基本</a:t>
              </a:r>
              <a:endParaRPr kumimoji="1" lang="zh-CN" altLang="en-US" sz="4000" b="1">
                <a:solidFill>
                  <a:srgbClr val="FF0000"/>
                </a:solidFill>
                <a:latin typeface="Times New Roman" pitchFamily="18" charset="0"/>
                <a:ea typeface="楷体_GB2312" pitchFamily="49" charset="-122"/>
              </a:endParaRPr>
            </a:p>
            <a:p>
              <a:pPr eaLnBrk="1" hangingPunct="1"/>
              <a:r>
                <a:rPr kumimoji="1" lang="zh-CN" altLang="en-US" sz="4000" b="1">
                  <a:solidFill>
                    <a:srgbClr val="FF0000"/>
                  </a:solidFill>
                  <a:latin typeface="Times New Roman" pitchFamily="18" charset="0"/>
                  <a:ea typeface="楷体_GB2312" pitchFamily="49" charset="-122"/>
                </a:rPr>
                <a:t>问题</a:t>
              </a:r>
              <a:endParaRPr kumimoji="1" lang="zh-CN" altLang="en-US" sz="3200">
                <a:latin typeface="Times New Roman" pitchFamily="18"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par>
                          <p:cTn id="8" fill="hold">
                            <p:stCondLst>
                              <p:cond delay="1500"/>
                            </p:stCondLst>
                            <p:childTnLst>
                              <p:par>
                                <p:cTn id="9" presetID="12" presetClass="entr" presetSubtype="8" fill="hold" grpId="0" nodeType="afterEffect">
                                  <p:stCondLst>
                                    <p:cond delay="1000"/>
                                  </p:stCondLst>
                                  <p:childTnLst>
                                    <p:set>
                                      <p:cBhvr>
                                        <p:cTn id="10" dur="1" fill="hold">
                                          <p:stCondLst>
                                            <p:cond delay="0"/>
                                          </p:stCondLst>
                                        </p:cTn>
                                        <p:tgtEl>
                                          <p:spTgt spid="185346"/>
                                        </p:tgtEl>
                                        <p:attrNameLst>
                                          <p:attrName>style.visibility</p:attrName>
                                        </p:attrNameLst>
                                      </p:cBhvr>
                                      <p:to>
                                        <p:strVal val="visible"/>
                                      </p:to>
                                    </p:set>
                                    <p:animEffect transition="in" filter="slide(fromLeft)">
                                      <p:cBhvr>
                                        <p:cTn id="11" dur="500"/>
                                        <p:tgtEl>
                                          <p:spTgt spid="185346"/>
                                        </p:tgtEl>
                                      </p:cBhvr>
                                    </p:animEffect>
                                  </p:childTnLst>
                                </p:cTn>
                              </p:par>
                            </p:childTnLst>
                          </p:cTn>
                        </p:par>
                        <p:par>
                          <p:cTn id="12" fill="hold">
                            <p:stCondLst>
                              <p:cond delay="3000"/>
                            </p:stCondLst>
                            <p:childTnLst>
                              <p:par>
                                <p:cTn id="13" presetID="9" presetClass="entr" presetSubtype="0" fill="hold" grpId="0" nodeType="afterEffect">
                                  <p:stCondLst>
                                    <p:cond delay="3000"/>
                                  </p:stCondLst>
                                  <p:childTnLst>
                                    <p:set>
                                      <p:cBhvr>
                                        <p:cTn id="14" dur="1" fill="hold">
                                          <p:stCondLst>
                                            <p:cond delay="0"/>
                                          </p:stCondLst>
                                        </p:cTn>
                                        <p:tgtEl>
                                          <p:spTgt spid="185347"/>
                                        </p:tgtEl>
                                        <p:attrNameLst>
                                          <p:attrName>style.visibility</p:attrName>
                                        </p:attrNameLst>
                                      </p:cBhvr>
                                      <p:to>
                                        <p:strVal val="visible"/>
                                      </p:to>
                                    </p:set>
                                    <p:animEffect transition="in" filter="dissolve">
                                      <p:cBhvr>
                                        <p:cTn id="15" dur="500"/>
                                        <p:tgtEl>
                                          <p:spTgt spid="185347"/>
                                        </p:tgtEl>
                                      </p:cBhvr>
                                    </p:animEffect>
                                  </p:childTnLst>
                                  <p:subTnLst>
                                    <p:audio>
                                      <p:cMediaNode>
                                        <p:cTn display="0" masterRel="sameClick">
                                          <p:stCondLst>
                                            <p:cond evt="begin" delay="0">
                                              <p:tn val="13"/>
                                            </p:cond>
                                          </p:stCondLst>
                                          <p:endCondLst>
                                            <p:cond evt="onStopAudio" delay="0">
                                              <p:tgtEl>
                                                <p:sldTgt/>
                                              </p:tgtEl>
                                            </p:cond>
                                          </p:endCondLst>
                                        </p:cTn>
                                        <p:tgtEl>
                                          <p:sndTgt r:embed="rId1" name="chimes.wav"/>
                                        </p:tgtEl>
                                      </p:cMediaNode>
                                    </p:audio>
                                  </p:subTnLst>
                                </p:cTn>
                              </p:par>
                            </p:childTnLst>
                          </p:cTn>
                        </p:par>
                        <p:par>
                          <p:cTn id="16" fill="hold">
                            <p:stCondLst>
                              <p:cond delay="6500"/>
                            </p:stCondLst>
                            <p:childTnLst>
                              <p:par>
                                <p:cTn id="17" presetID="9" presetClass="entr" presetSubtype="0" fill="hold" grpId="0" nodeType="afterEffect">
                                  <p:stCondLst>
                                    <p:cond delay="3000"/>
                                  </p:stCondLst>
                                  <p:childTnLst>
                                    <p:set>
                                      <p:cBhvr>
                                        <p:cTn id="18" dur="1" fill="hold">
                                          <p:stCondLst>
                                            <p:cond delay="0"/>
                                          </p:stCondLst>
                                        </p:cTn>
                                        <p:tgtEl>
                                          <p:spTgt spid="185348"/>
                                        </p:tgtEl>
                                        <p:attrNameLst>
                                          <p:attrName>style.visibility</p:attrName>
                                        </p:attrNameLst>
                                      </p:cBhvr>
                                      <p:to>
                                        <p:strVal val="visible"/>
                                      </p:to>
                                    </p:set>
                                    <p:animEffect transition="in" filter="dissolve">
                                      <p:cBhvr>
                                        <p:cTn id="19" dur="500"/>
                                        <p:tgtEl>
                                          <p:spTgt spid="185348"/>
                                        </p:tgtEl>
                                      </p:cBhvr>
                                    </p:animEffect>
                                  </p:childTnLst>
                                  <p:subTnLst>
                                    <p:audio>
                                      <p:cMediaNode>
                                        <p:cTn display="0" masterRel="sameClick">
                                          <p:stCondLst>
                                            <p:cond evt="begin" delay="0">
                                              <p:tn val="17"/>
                                            </p:cond>
                                          </p:stCondLst>
                                          <p:endCondLst>
                                            <p:cond evt="onStopAudio" delay="0">
                                              <p:tgtEl>
                                                <p:sldTgt/>
                                              </p:tgtEl>
                                            </p:cond>
                                          </p:endCondLst>
                                        </p:cTn>
                                        <p:tgtEl>
                                          <p:sndTgt r:embed="rId1" name="chimes.wav"/>
                                        </p:tgtEl>
                                      </p:cMediaNode>
                                    </p:audio>
                                  </p:subTnLst>
                                </p:cTn>
                              </p:par>
                            </p:childTnLst>
                          </p:cTn>
                        </p:par>
                        <p:par>
                          <p:cTn id="20" fill="hold">
                            <p:stCondLst>
                              <p:cond delay="10000"/>
                            </p:stCondLst>
                            <p:childTnLst>
                              <p:par>
                                <p:cTn id="21" presetID="12" presetClass="entr" presetSubtype="8" fill="hold" grpId="0" nodeType="afterEffect">
                                  <p:stCondLst>
                                    <p:cond delay="3000"/>
                                  </p:stCondLst>
                                  <p:childTnLst>
                                    <p:set>
                                      <p:cBhvr>
                                        <p:cTn id="22" dur="1" fill="hold">
                                          <p:stCondLst>
                                            <p:cond delay="0"/>
                                          </p:stCondLst>
                                        </p:cTn>
                                        <p:tgtEl>
                                          <p:spTgt spid="185349"/>
                                        </p:tgtEl>
                                        <p:attrNameLst>
                                          <p:attrName>style.visibility</p:attrName>
                                        </p:attrNameLst>
                                      </p:cBhvr>
                                      <p:to>
                                        <p:strVal val="visible"/>
                                      </p:to>
                                    </p:set>
                                    <p:animEffect transition="in" filter="slide(fromLeft)">
                                      <p:cBhvr>
                                        <p:cTn id="23" dur="500"/>
                                        <p:tgtEl>
                                          <p:spTgt spid="185349"/>
                                        </p:tgtEl>
                                      </p:cBhvr>
                                    </p:animEffect>
                                  </p:childTnLst>
                                </p:cTn>
                              </p:par>
                            </p:childTnLst>
                          </p:cTn>
                        </p:par>
                        <p:par>
                          <p:cTn id="24" fill="hold">
                            <p:stCondLst>
                              <p:cond delay="13500"/>
                            </p:stCondLst>
                            <p:childTnLst>
                              <p:par>
                                <p:cTn id="25" presetID="9" presetClass="entr" presetSubtype="0" fill="hold" grpId="0" nodeType="afterEffect">
                                  <p:stCondLst>
                                    <p:cond delay="3000"/>
                                  </p:stCondLst>
                                  <p:childTnLst>
                                    <p:set>
                                      <p:cBhvr>
                                        <p:cTn id="26" dur="1" fill="hold">
                                          <p:stCondLst>
                                            <p:cond delay="0"/>
                                          </p:stCondLst>
                                        </p:cTn>
                                        <p:tgtEl>
                                          <p:spTgt spid="185350"/>
                                        </p:tgtEl>
                                        <p:attrNameLst>
                                          <p:attrName>style.visibility</p:attrName>
                                        </p:attrNameLst>
                                      </p:cBhvr>
                                      <p:to>
                                        <p:strVal val="visible"/>
                                      </p:to>
                                    </p:set>
                                    <p:animEffect transition="in" filter="dissolve">
                                      <p:cBhvr>
                                        <p:cTn id="27" dur="500"/>
                                        <p:tgtEl>
                                          <p:spTgt spid="185350"/>
                                        </p:tgtEl>
                                      </p:cBhvr>
                                    </p:animEffect>
                                  </p:childTnLst>
                                  <p:subTnLst>
                                    <p:audio>
                                      <p:cMediaNode>
                                        <p:cTn display="0" masterRel="sameClick">
                                          <p:stCondLst>
                                            <p:cond evt="begin" delay="0">
                                              <p:tn val="25"/>
                                            </p:cond>
                                          </p:stCondLst>
                                          <p:endCondLst>
                                            <p:cond evt="onStopAudio" delay="0">
                                              <p:tgtEl>
                                                <p:sldTgt/>
                                              </p:tgtEl>
                                            </p:cond>
                                          </p:endCondLst>
                                        </p:cTn>
                                        <p:tgtEl>
                                          <p:sndTgt r:embed="rId1" name="chimes.wav"/>
                                        </p:tgtEl>
                                      </p:cMediaNode>
                                    </p:audio>
                                  </p:subTnLst>
                                </p:cTn>
                              </p:par>
                            </p:childTnLst>
                          </p:cTn>
                        </p:par>
                        <p:par>
                          <p:cTn id="28" fill="hold">
                            <p:stCondLst>
                              <p:cond delay="17000"/>
                            </p:stCondLst>
                            <p:childTnLst>
                              <p:par>
                                <p:cTn id="29" presetID="9" presetClass="entr" presetSubtype="0" fill="hold" grpId="0" nodeType="afterEffect">
                                  <p:stCondLst>
                                    <p:cond delay="3000"/>
                                  </p:stCondLst>
                                  <p:childTnLst>
                                    <p:set>
                                      <p:cBhvr>
                                        <p:cTn id="30" dur="1" fill="hold">
                                          <p:stCondLst>
                                            <p:cond delay="0"/>
                                          </p:stCondLst>
                                        </p:cTn>
                                        <p:tgtEl>
                                          <p:spTgt spid="185351"/>
                                        </p:tgtEl>
                                        <p:attrNameLst>
                                          <p:attrName>style.visibility</p:attrName>
                                        </p:attrNameLst>
                                      </p:cBhvr>
                                      <p:to>
                                        <p:strVal val="visible"/>
                                      </p:to>
                                    </p:set>
                                    <p:animEffect transition="in" filter="dissolve">
                                      <p:cBhvr>
                                        <p:cTn id="31" dur="500"/>
                                        <p:tgtEl>
                                          <p:spTgt spid="185351"/>
                                        </p:tgtEl>
                                      </p:cBhvr>
                                    </p:animEffect>
                                  </p:childTnLst>
                                  <p:subTnLst>
                                    <p:audio>
                                      <p:cMediaNode>
                                        <p:cTn display="0" masterRel="sameClick">
                                          <p:stCondLst>
                                            <p:cond evt="begin" delay="0">
                                              <p:tn val="29"/>
                                            </p:cond>
                                          </p:stCondLst>
                                          <p:endCondLst>
                                            <p:cond evt="onStopAudio" delay="0">
                                              <p:tgtEl>
                                                <p:sldTgt/>
                                              </p:tgtEl>
                                            </p:cond>
                                          </p:endCondLst>
                                        </p:cTn>
                                        <p:tgtEl>
                                          <p:sndTgt r:embed="rId2"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autoUpdateAnimBg="0"/>
      <p:bldP spid="185348" grpId="0" animBg="1" autoUpdateAnimBg="0"/>
      <p:bldP spid="185349" grpId="0" animBg="1"/>
      <p:bldP spid="185350" grpId="0" animBg="1" autoUpdateAnimBg="0"/>
      <p:bldP spid="185351"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2514" name="Object 2"/>
          <p:cNvGraphicFramePr>
            <a:graphicFrameLocks noChangeAspect="1"/>
          </p:cNvGraphicFramePr>
          <p:nvPr/>
        </p:nvGraphicFramePr>
        <p:xfrm>
          <a:off x="1371600" y="1196975"/>
          <a:ext cx="4095750" cy="1624013"/>
        </p:xfrm>
        <a:graphic>
          <a:graphicData uri="http://schemas.openxmlformats.org/presentationml/2006/ole">
            <mc:AlternateContent xmlns:mc="http://schemas.openxmlformats.org/markup-compatibility/2006">
              <mc:Choice xmlns:v="urn:schemas-microsoft-com:vml" Requires="v">
                <p:oleObj spid="_x0000_s22931" name="Equation" r:id="rId1" imgW="0" imgH="0" progId="Equation.DSMT4">
                  <p:embed/>
                </p:oleObj>
              </mc:Choice>
              <mc:Fallback>
                <p:oleObj name="Equation" r:id="rId1" imgW="0" imgH="0" progId="Equation.DSMT4">
                  <p:embed/>
                  <p:pic>
                    <p:nvPicPr>
                      <p:cNvPr id="0" name="Object 2"/>
                      <p:cNvPicPr>
                        <a:picLocks noChangeAspect="1" noChangeArrowheads="1"/>
                      </p:cNvPicPr>
                      <p:nvPr/>
                    </p:nvPicPr>
                    <p:blipFill>
                      <a:blip r:embed="rId2"/>
                      <a:srcRect/>
                      <a:stretch>
                        <a:fillRect/>
                      </a:stretch>
                    </p:blipFill>
                    <p:spPr bwMode="auto">
                      <a:xfrm>
                        <a:off x="1371600" y="1196975"/>
                        <a:ext cx="4095750" cy="162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15" name="Object 3"/>
          <p:cNvGraphicFramePr>
            <a:graphicFrameLocks noChangeAspect="1"/>
          </p:cNvGraphicFramePr>
          <p:nvPr/>
        </p:nvGraphicFramePr>
        <p:xfrm>
          <a:off x="1287463" y="3054350"/>
          <a:ext cx="6853237" cy="2054225"/>
        </p:xfrm>
        <a:graphic>
          <a:graphicData uri="http://schemas.openxmlformats.org/presentationml/2006/ole">
            <mc:AlternateContent xmlns:mc="http://schemas.openxmlformats.org/markup-compatibility/2006">
              <mc:Choice xmlns:v="urn:schemas-microsoft-com:vml" Requires="v">
                <p:oleObj spid="_x0000_s22932" name="Equation" r:id="rId3" imgW="0" imgH="0" progId="Equation.DSMT4">
                  <p:embed/>
                </p:oleObj>
              </mc:Choice>
              <mc:Fallback>
                <p:oleObj name="Equation" r:id="rId3" imgW="0" imgH="0" progId="Equation.DSMT4">
                  <p:embed/>
                  <p:pic>
                    <p:nvPicPr>
                      <p:cNvPr id="0" name="Object 3"/>
                      <p:cNvPicPr>
                        <a:picLocks noChangeAspect="1" noChangeArrowheads="1"/>
                      </p:cNvPicPr>
                      <p:nvPr/>
                    </p:nvPicPr>
                    <p:blipFill>
                      <a:blip r:embed="rId4"/>
                      <a:srcRect/>
                      <a:stretch>
                        <a:fillRect/>
                      </a:stretch>
                    </p:blipFill>
                    <p:spPr bwMode="auto">
                      <a:xfrm>
                        <a:off x="1287463" y="3054350"/>
                        <a:ext cx="6853237" cy="205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16" name="AutoShape 4"/>
          <p:cNvSpPr/>
          <p:nvPr/>
        </p:nvSpPr>
        <p:spPr bwMode="auto">
          <a:xfrm>
            <a:off x="5867400" y="5300663"/>
            <a:ext cx="2089150" cy="720725"/>
          </a:xfrm>
          <a:prstGeom prst="wedgeRoundRectCallout">
            <a:avLst>
              <a:gd name="adj1" fmla="val -66644"/>
              <a:gd name="adj2" fmla="val -106829"/>
              <a:gd name="adj3" fmla="val 16667"/>
            </a:avLst>
          </a:prstGeom>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t>似然方程</a:t>
            </a:r>
            <a:endParaRPr lang="zh-CN" altLang="en-US" sz="3200"/>
          </a:p>
        </p:txBody>
      </p:sp>
      <p:sp>
        <p:nvSpPr>
          <p:cNvPr id="7" name="AutoShape 4"/>
          <p:cNvSpPr/>
          <p:nvPr/>
        </p:nvSpPr>
        <p:spPr bwMode="auto">
          <a:xfrm>
            <a:off x="2928938" y="5500688"/>
            <a:ext cx="2089150" cy="571500"/>
          </a:xfrm>
          <a:prstGeom prst="wedgeRoundRectCallout">
            <a:avLst>
              <a:gd name="adj1" fmla="val 21796"/>
              <a:gd name="adj2" fmla="val -178032"/>
              <a:gd name="adj3" fmla="val 16667"/>
            </a:avLst>
          </a:prstGeom>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a:t>对数似然函数</a:t>
            </a:r>
            <a:endParaRPr lang="zh-CN" altLang="en-US" sz="2400"/>
          </a:p>
        </p:txBody>
      </p:sp>
      <p:sp>
        <p:nvSpPr>
          <p:cNvPr id="6" name="TextBox 5"/>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2514"/>
                                        </p:tgtEl>
                                        <p:attrNameLst>
                                          <p:attrName>style.visibility</p:attrName>
                                        </p:attrNameLst>
                                      </p:cBhvr>
                                      <p:to>
                                        <p:strVal val="visible"/>
                                      </p:to>
                                    </p:set>
                                    <p:animEffect transition="in" filter="wipe(left)">
                                      <p:cBhvr>
                                        <p:cTn id="7" dur="500"/>
                                        <p:tgtEl>
                                          <p:spTgt spid="1925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2515"/>
                                        </p:tgtEl>
                                        <p:attrNameLst>
                                          <p:attrName>style.visibility</p:attrName>
                                        </p:attrNameLst>
                                      </p:cBhvr>
                                      <p:to>
                                        <p:strVal val="visible"/>
                                      </p:to>
                                    </p:set>
                                    <p:animEffect transition="in" filter="checkerboard(across)">
                                      <p:cBhvr>
                                        <p:cTn id="12" dur="500"/>
                                        <p:tgtEl>
                                          <p:spTgt spid="19251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92516"/>
                                        </p:tgtEl>
                                        <p:attrNameLst>
                                          <p:attrName>style.visibility</p:attrName>
                                        </p:attrNameLst>
                                      </p:cBhvr>
                                      <p:to>
                                        <p:strVal val="visible"/>
                                      </p:to>
                                    </p:set>
                                    <p:animEffect transition="in" filter="checkerboard(across)">
                                      <p:cBhvr>
                                        <p:cTn id="22" dur="500"/>
                                        <p:tgtEl>
                                          <p:spTgt spid="192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p:nvPr/>
        </p:nvSpPr>
        <p:spPr bwMode="auto">
          <a:xfrm>
            <a:off x="684213" y="333375"/>
            <a:ext cx="869950" cy="641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solidFill>
                  <a:srgbClr val="CC0000"/>
                </a:solidFill>
                <a:latin typeface="宋体" charset="-122"/>
              </a:rPr>
              <a:t>注</a:t>
            </a:r>
            <a:r>
              <a:rPr kumimoji="1" lang="en-US" altLang="zh-CN" sz="3600" b="1">
                <a:solidFill>
                  <a:srgbClr val="CC0000"/>
                </a:solidFill>
                <a:latin typeface="宋体" charset="-122"/>
              </a:rPr>
              <a:t>1</a:t>
            </a:r>
            <a:endParaRPr kumimoji="1" lang="en-US" altLang="zh-CN" sz="3600" b="1">
              <a:solidFill>
                <a:srgbClr val="CC0000"/>
              </a:solidFill>
              <a:latin typeface="宋体" charset="-122"/>
            </a:endParaRPr>
          </a:p>
        </p:txBody>
      </p:sp>
      <p:sp>
        <p:nvSpPr>
          <p:cNvPr id="193539" name="Text Box 3"/>
          <p:cNvSpPr txBox="1"/>
          <p:nvPr/>
        </p:nvSpPr>
        <p:spPr bwMode="auto">
          <a:xfrm>
            <a:off x="971550" y="1268413"/>
            <a:ext cx="6357938"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30000"/>
              </a:lnSpc>
            </a:pPr>
            <a:r>
              <a:rPr kumimoji="1" lang="zh-CN" altLang="en-US" sz="3200" dirty="0">
                <a:latin typeface="Times New Roman" pitchFamily="18" charset="0"/>
                <a:ea typeface="楷体_GB2312" pitchFamily="49" charset="-122"/>
              </a:rPr>
              <a:t>未知参数可以不止一个</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如</a:t>
            </a:r>
            <a:r>
              <a:rPr kumimoji="1" lang="zh-CN" altLang="en-US" sz="3200" i="1" dirty="0">
                <a:latin typeface="Times New Roman" pitchFamily="18" charset="0"/>
                <a:ea typeface="楷体_GB2312" pitchFamily="49" charset="-122"/>
                <a:sym typeface="Symbol" pitchFamily="18" charset="2"/>
              </a:rPr>
              <a:t></a:t>
            </a:r>
            <a:r>
              <a:rPr kumimoji="1" lang="en-US" altLang="zh-CN" sz="3200" baseline="-25000" dirty="0">
                <a:latin typeface="Times New Roman" pitchFamily="18" charset="0"/>
                <a:ea typeface="楷体_GB2312" pitchFamily="49" charset="-122"/>
                <a:sym typeface="Symbol" pitchFamily="18" charset="2"/>
              </a:rPr>
              <a:t>1</a:t>
            </a:r>
            <a:r>
              <a:rPr kumimoji="1" lang="en-US" altLang="zh-CN" sz="3200" dirty="0">
                <a:latin typeface="Times New Roman" pitchFamily="18" charset="0"/>
                <a:ea typeface="楷体_GB2312" pitchFamily="49" charset="-122"/>
                <a:sym typeface="Symbol" pitchFamily="18" charset="2"/>
              </a:rPr>
              <a:t>,…, </a:t>
            </a:r>
            <a:r>
              <a:rPr kumimoji="1" lang="en-US" altLang="zh-CN" sz="3200" i="1" dirty="0">
                <a:latin typeface="Times New Roman" pitchFamily="18" charset="0"/>
                <a:ea typeface="楷体_GB2312" pitchFamily="49" charset="-122"/>
                <a:sym typeface="Symbol" pitchFamily="18" charset="2"/>
              </a:rPr>
              <a:t></a:t>
            </a:r>
            <a:r>
              <a:rPr kumimoji="1" lang="en-US" altLang="zh-CN" sz="3200" i="1" baseline="-25000" dirty="0">
                <a:latin typeface="Times New Roman" pitchFamily="18" charset="0"/>
                <a:ea typeface="楷体_GB2312" pitchFamily="49" charset="-122"/>
                <a:sym typeface="Symbol" pitchFamily="18" charset="2"/>
              </a:rPr>
              <a:t>k</a:t>
            </a:r>
            <a:r>
              <a:rPr kumimoji="1" lang="en-US" altLang="zh-CN" sz="3600" i="1" dirty="0">
                <a:latin typeface="Times New Roman" pitchFamily="18" charset="0"/>
                <a:ea typeface="楷体_GB2312" pitchFamily="49" charset="-122"/>
                <a:sym typeface="Symbol" pitchFamily="18" charset="2"/>
              </a:rPr>
              <a:t> </a:t>
            </a:r>
            <a:endParaRPr kumimoji="1" lang="en-US" altLang="zh-CN" sz="3600" i="1" dirty="0">
              <a:latin typeface="Times New Roman" pitchFamily="18" charset="0"/>
              <a:ea typeface="楷体_GB2312" pitchFamily="49" charset="-122"/>
              <a:sym typeface="Symbol" pitchFamily="18" charset="2"/>
            </a:endParaRPr>
          </a:p>
        </p:txBody>
      </p:sp>
      <p:sp>
        <p:nvSpPr>
          <p:cNvPr id="193540" name="Text Box 4"/>
          <p:cNvSpPr txBox="1"/>
          <p:nvPr/>
        </p:nvSpPr>
        <p:spPr bwMode="auto">
          <a:xfrm>
            <a:off x="900113" y="2203450"/>
            <a:ext cx="642996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设</a:t>
            </a:r>
            <a:r>
              <a:rPr kumimoji="1" lang="en-US" altLang="zh-CN" sz="3200" i="1" dirty="0">
                <a:latin typeface="Times New Roman" pitchFamily="18" charset="0"/>
                <a:ea typeface="楷体_GB2312" pitchFamily="49" charset="-122"/>
              </a:rPr>
              <a:t>X</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的密度</a:t>
            </a:r>
            <a:r>
              <a:rPr kumimoji="1" lang="en-US" altLang="zh-CN" sz="3200" dirty="0">
                <a:latin typeface="Times New Roman" pitchFamily="18" charset="0"/>
                <a:ea typeface="楷体_GB2312" pitchFamily="49" charset="-122"/>
              </a:rPr>
              <a:t>(</a:t>
            </a:r>
            <a:r>
              <a:rPr kumimoji="1" lang="zh-CN" altLang="en-US" sz="3200" dirty="0">
                <a:latin typeface="Times New Roman" pitchFamily="18" charset="0"/>
                <a:ea typeface="楷体_GB2312" pitchFamily="49" charset="-122"/>
              </a:rPr>
              <a:t>或分布</a:t>
            </a:r>
            <a:r>
              <a:rPr kumimoji="1" lang="en-US" altLang="zh-CN" sz="3200" dirty="0">
                <a:latin typeface="Times New Roman" pitchFamily="18" charset="0"/>
                <a:ea typeface="楷体_GB2312" pitchFamily="49" charset="-122"/>
              </a:rPr>
              <a:t>)</a:t>
            </a:r>
            <a:r>
              <a:rPr kumimoji="1" lang="zh-CN" altLang="en-US" sz="3200" dirty="0">
                <a:latin typeface="Times New Roman" pitchFamily="18" charset="0"/>
                <a:ea typeface="楷体_GB2312" pitchFamily="49" charset="-122"/>
              </a:rPr>
              <a:t>为</a:t>
            </a:r>
            <a:r>
              <a:rPr kumimoji="1" lang="en-US" altLang="zh-CN" sz="3200" i="1" dirty="0">
                <a:latin typeface="Times New Roman" pitchFamily="18" charset="0"/>
                <a:ea typeface="楷体_GB2312" pitchFamily="49" charset="-122"/>
              </a:rPr>
              <a:t>f</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rPr>
              <a:t>x</a:t>
            </a:r>
            <a:r>
              <a:rPr kumimoji="1" lang="en-US" altLang="zh-CN" sz="3200" dirty="0">
                <a:latin typeface="Times New Roman" pitchFamily="18" charset="0"/>
                <a:ea typeface="楷体_GB2312" pitchFamily="49" charset="-122"/>
              </a:rPr>
              <a:t>,</a:t>
            </a:r>
            <a:r>
              <a:rPr kumimoji="1" lang="zh-CN" altLang="en-US" sz="3200" i="1" dirty="0">
                <a:latin typeface="Times New Roman" pitchFamily="18" charset="0"/>
                <a:ea typeface="楷体_GB2312" pitchFamily="49" charset="-122"/>
                <a:sym typeface="Symbol" pitchFamily="18" charset="2"/>
              </a:rPr>
              <a:t></a:t>
            </a:r>
            <a:r>
              <a:rPr kumimoji="1" lang="en-US" altLang="zh-CN" sz="3200" baseline="-25000" dirty="0">
                <a:latin typeface="Times New Roman" pitchFamily="18" charset="0"/>
                <a:ea typeface="楷体_GB2312" pitchFamily="49" charset="-122"/>
                <a:sym typeface="Symbol" pitchFamily="18" charset="2"/>
              </a:rPr>
              <a:t>1</a:t>
            </a:r>
            <a:r>
              <a:rPr kumimoji="1" lang="en-US" altLang="zh-CN" sz="3200" dirty="0">
                <a:latin typeface="Times New Roman" pitchFamily="18" charset="0"/>
                <a:ea typeface="楷体_GB2312" pitchFamily="49" charset="-122"/>
                <a:sym typeface="Symbol" pitchFamily="18" charset="2"/>
              </a:rPr>
              <a:t>,…, </a:t>
            </a:r>
            <a:r>
              <a:rPr kumimoji="1" lang="en-US" altLang="zh-CN" sz="3200" i="1" dirty="0">
                <a:latin typeface="Times New Roman" pitchFamily="18" charset="0"/>
                <a:ea typeface="楷体_GB2312" pitchFamily="49" charset="-122"/>
                <a:sym typeface="Symbol" pitchFamily="18" charset="2"/>
              </a:rPr>
              <a:t></a:t>
            </a:r>
            <a:r>
              <a:rPr kumimoji="1" lang="en-US" altLang="zh-CN" sz="3200" i="1" baseline="-25000" dirty="0">
                <a:latin typeface="Times New Roman" pitchFamily="18" charset="0"/>
                <a:ea typeface="楷体_GB2312" pitchFamily="49" charset="-122"/>
                <a:sym typeface="Symbol" pitchFamily="18" charset="2"/>
              </a:rPr>
              <a:t>k</a:t>
            </a:r>
            <a:r>
              <a:rPr kumimoji="1" lang="en-US" altLang="zh-CN" sz="3600" i="1" dirty="0">
                <a:latin typeface="Times New Roman" pitchFamily="18" charset="0"/>
                <a:ea typeface="楷体_GB2312" pitchFamily="49" charset="-122"/>
                <a:sym typeface="Symbol" pitchFamily="18" charset="2"/>
              </a:rPr>
              <a:t> </a:t>
            </a:r>
            <a:r>
              <a:rPr kumimoji="1" lang="en-US" altLang="zh-CN" sz="3200" dirty="0">
                <a:latin typeface="Times New Roman" pitchFamily="18" charset="0"/>
                <a:ea typeface="楷体_GB2312" pitchFamily="49" charset="-122"/>
              </a:rPr>
              <a:t>)</a:t>
            </a:r>
            <a:endParaRPr kumimoji="1" lang="zh-CN" altLang="en-US" sz="3200" dirty="0">
              <a:latin typeface="Times New Roman" pitchFamily="18" charset="0"/>
              <a:ea typeface="楷体_GB2312" pitchFamily="49" charset="-122"/>
            </a:endParaRPr>
          </a:p>
        </p:txBody>
      </p:sp>
      <p:sp>
        <p:nvSpPr>
          <p:cNvPr id="193542" name="Text Box 6"/>
          <p:cNvSpPr txBox="1"/>
          <p:nvPr/>
        </p:nvSpPr>
        <p:spPr bwMode="auto">
          <a:xfrm>
            <a:off x="900113" y="2995613"/>
            <a:ext cx="3435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则定义似然函数为</a:t>
            </a:r>
            <a:endParaRPr kumimoji="1" lang="zh-CN" altLang="en-US" sz="3200" dirty="0">
              <a:latin typeface="Times New Roman" pitchFamily="18" charset="0"/>
              <a:ea typeface="楷体_GB2312" pitchFamily="49" charset="-122"/>
            </a:endParaRPr>
          </a:p>
        </p:txBody>
      </p:sp>
      <p:graphicFrame>
        <p:nvGraphicFramePr>
          <p:cNvPr id="193543" name="Object 7"/>
          <p:cNvGraphicFramePr>
            <a:graphicFrameLocks noChangeAspect="1"/>
          </p:cNvGraphicFramePr>
          <p:nvPr/>
        </p:nvGraphicFramePr>
        <p:xfrm>
          <a:off x="1293813" y="4351338"/>
          <a:ext cx="5810882" cy="1182694"/>
        </p:xfrm>
        <a:graphic>
          <a:graphicData uri="http://schemas.openxmlformats.org/presentationml/2006/ole">
            <mc:AlternateContent xmlns:mc="http://schemas.openxmlformats.org/markup-compatibility/2006">
              <mc:Choice xmlns:v="urn:schemas-microsoft-com:vml" Requires="v">
                <p:oleObj spid="_x0000_s24110" name="Equation" r:id="rId1" imgW="0" imgH="0" progId="Equation.DSMT4">
                  <p:embed/>
                </p:oleObj>
              </mc:Choice>
              <mc:Fallback>
                <p:oleObj name="Equation" r:id="rId1" imgW="0" imgH="0" progId="Equation.DSMT4">
                  <p:embed/>
                  <p:pic>
                    <p:nvPicPr>
                      <p:cNvPr id="0" name="Object 7"/>
                      <p:cNvPicPr>
                        <a:picLocks noChangeAspect="1" noChangeArrowheads="1"/>
                      </p:cNvPicPr>
                      <p:nvPr/>
                    </p:nvPicPr>
                    <p:blipFill>
                      <a:blip r:embed="rId2"/>
                      <a:srcRect/>
                      <a:stretch>
                        <a:fillRect/>
                      </a:stretch>
                    </p:blipFill>
                    <p:spPr bwMode="auto">
                      <a:xfrm>
                        <a:off x="1293813" y="4351338"/>
                        <a:ext cx="5810882" cy="1182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44" name="Object 8"/>
          <p:cNvGraphicFramePr>
            <a:graphicFrameLocks noChangeAspect="1"/>
          </p:cNvGraphicFramePr>
          <p:nvPr/>
        </p:nvGraphicFramePr>
        <p:xfrm>
          <a:off x="1524997" y="3633014"/>
          <a:ext cx="3994452" cy="691515"/>
        </p:xfrm>
        <a:graphic>
          <a:graphicData uri="http://schemas.openxmlformats.org/presentationml/2006/ole">
            <mc:AlternateContent xmlns:mc="http://schemas.openxmlformats.org/markup-compatibility/2006">
              <mc:Choice xmlns:v="urn:schemas-microsoft-com:vml" Requires="v">
                <p:oleObj spid="_x0000_s24111" name="Equation" r:id="rId3" imgW="0" imgH="0" progId="Equation.DSMT4">
                  <p:embed/>
                </p:oleObj>
              </mc:Choice>
              <mc:Fallback>
                <p:oleObj name="Equation" r:id="rId3" imgW="0" imgH="0" progId="Equation.DSMT4">
                  <p:embed/>
                  <p:pic>
                    <p:nvPicPr>
                      <p:cNvPr id="0" name="Object 8"/>
                      <p:cNvPicPr>
                        <a:picLocks noChangeAspect="1" noChangeArrowheads="1"/>
                      </p:cNvPicPr>
                      <p:nvPr/>
                    </p:nvPicPr>
                    <p:blipFill>
                      <a:blip r:embed="rId4"/>
                      <a:srcRect/>
                      <a:stretch>
                        <a:fillRect/>
                      </a:stretch>
                    </p:blipFill>
                    <p:spPr bwMode="auto">
                      <a:xfrm>
                        <a:off x="1524997" y="3633014"/>
                        <a:ext cx="3994452" cy="691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8"/>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3538"/>
                                        </p:tgtEl>
                                        <p:attrNameLst>
                                          <p:attrName>style.visibility</p:attrName>
                                        </p:attrNameLst>
                                      </p:cBhvr>
                                      <p:to>
                                        <p:strVal val="visible"/>
                                      </p:to>
                                    </p:set>
                                    <p:animEffect transition="in" filter="wipe(up)">
                                      <p:cBhvr>
                                        <p:cTn id="7" dur="500"/>
                                        <p:tgtEl>
                                          <p:spTgt spid="1935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3539"/>
                                        </p:tgtEl>
                                        <p:attrNameLst>
                                          <p:attrName>style.visibility</p:attrName>
                                        </p:attrNameLst>
                                      </p:cBhvr>
                                      <p:to>
                                        <p:strVal val="visible"/>
                                      </p:to>
                                    </p:set>
                                    <p:animEffect transition="in" filter="wipe(up)">
                                      <p:cBhvr>
                                        <p:cTn id="12" dur="500"/>
                                        <p:tgtEl>
                                          <p:spTgt spid="1935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3540"/>
                                        </p:tgtEl>
                                        <p:attrNameLst>
                                          <p:attrName>style.visibility</p:attrName>
                                        </p:attrNameLst>
                                      </p:cBhvr>
                                      <p:to>
                                        <p:strVal val="visible"/>
                                      </p:to>
                                    </p:set>
                                    <p:animEffect transition="in" filter="wipe(up)">
                                      <p:cBhvr>
                                        <p:cTn id="17" dur="500"/>
                                        <p:tgtEl>
                                          <p:spTgt spid="1935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3542"/>
                                        </p:tgtEl>
                                        <p:attrNameLst>
                                          <p:attrName>style.visibility</p:attrName>
                                        </p:attrNameLst>
                                      </p:cBhvr>
                                      <p:to>
                                        <p:strVal val="visible"/>
                                      </p:to>
                                    </p:set>
                                    <p:animEffect transition="in" filter="wipe(up)">
                                      <p:cBhvr>
                                        <p:cTn id="22" dur="500"/>
                                        <p:tgtEl>
                                          <p:spTgt spid="193542"/>
                                        </p:tgtEl>
                                      </p:cBhvr>
                                    </p:animEffect>
                                  </p:childTnLst>
                                </p:cTn>
                              </p:par>
                            </p:childTnLst>
                          </p:cTn>
                        </p:par>
                        <p:par>
                          <p:cTn id="23" fill="hold">
                            <p:stCondLst>
                              <p:cond delay="500"/>
                            </p:stCondLst>
                            <p:childTnLst>
                              <p:par>
                                <p:cTn id="24" presetID="22" presetClass="entr" presetSubtype="1" fill="hold" nodeType="afterEffect">
                                  <p:stCondLst>
                                    <p:cond delay="2000"/>
                                  </p:stCondLst>
                                  <p:childTnLst>
                                    <p:set>
                                      <p:cBhvr>
                                        <p:cTn id="25" dur="1" fill="hold">
                                          <p:stCondLst>
                                            <p:cond delay="0"/>
                                          </p:stCondLst>
                                        </p:cTn>
                                        <p:tgtEl>
                                          <p:spTgt spid="193544"/>
                                        </p:tgtEl>
                                        <p:attrNameLst>
                                          <p:attrName>style.visibility</p:attrName>
                                        </p:attrNameLst>
                                      </p:cBhvr>
                                      <p:to>
                                        <p:strVal val="visible"/>
                                      </p:to>
                                    </p:set>
                                    <p:animEffect transition="in" filter="wipe(up)">
                                      <p:cBhvr>
                                        <p:cTn id="26" dur="500"/>
                                        <p:tgtEl>
                                          <p:spTgt spid="193544"/>
                                        </p:tgtEl>
                                      </p:cBhvr>
                                    </p:animEffect>
                                  </p:childTnLst>
                                </p:cTn>
                              </p:par>
                            </p:childTnLst>
                          </p:cTn>
                        </p:par>
                        <p:par>
                          <p:cTn id="27" fill="hold">
                            <p:stCondLst>
                              <p:cond delay="3000"/>
                            </p:stCondLst>
                            <p:childTnLst>
                              <p:par>
                                <p:cTn id="28" presetID="22" presetClass="entr" presetSubtype="1" fill="hold" nodeType="afterEffect">
                                  <p:stCondLst>
                                    <p:cond delay="2000"/>
                                  </p:stCondLst>
                                  <p:childTnLst>
                                    <p:set>
                                      <p:cBhvr>
                                        <p:cTn id="29" dur="1" fill="hold">
                                          <p:stCondLst>
                                            <p:cond delay="0"/>
                                          </p:stCondLst>
                                        </p:cTn>
                                        <p:tgtEl>
                                          <p:spTgt spid="193543"/>
                                        </p:tgtEl>
                                        <p:attrNameLst>
                                          <p:attrName>style.visibility</p:attrName>
                                        </p:attrNameLst>
                                      </p:cBhvr>
                                      <p:to>
                                        <p:strVal val="visible"/>
                                      </p:to>
                                    </p:set>
                                    <p:animEffect transition="in" filter="wipe(up)">
                                      <p:cBhvr>
                                        <p:cTn id="30" dur="500"/>
                                        <p:tgtEl>
                                          <p:spTgt spid="193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animBg="1" autoUpdateAnimBg="0"/>
      <p:bldP spid="193539" grpId="0" autoUpdateAnimBg="0"/>
      <p:bldP spid="193540" grpId="0" autoUpdateAnimBg="0"/>
      <p:bldP spid="19354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AutoShape 2"/>
          <p:cNvSpPr/>
          <p:nvPr/>
        </p:nvSpPr>
        <p:spPr bwMode="auto">
          <a:xfrm>
            <a:off x="6516688" y="3500438"/>
            <a:ext cx="2447925" cy="792162"/>
          </a:xfrm>
          <a:prstGeom prst="wedgeRoundRectCallout">
            <a:avLst>
              <a:gd name="adj1" fmla="val -68741"/>
              <a:gd name="adj2" fmla="val -40782"/>
              <a:gd name="adj3" fmla="val 16667"/>
            </a:avLst>
          </a:prstGeom>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t>似然方程组</a:t>
            </a:r>
            <a:endParaRPr lang="zh-CN" altLang="en-US" sz="3200"/>
          </a:p>
        </p:txBody>
      </p:sp>
      <p:graphicFrame>
        <p:nvGraphicFramePr>
          <p:cNvPr id="194563" name="Object 3"/>
          <p:cNvGraphicFramePr>
            <a:graphicFrameLocks noChangeAspect="1"/>
          </p:cNvGraphicFramePr>
          <p:nvPr/>
        </p:nvGraphicFramePr>
        <p:xfrm>
          <a:off x="1763713" y="1916113"/>
          <a:ext cx="4756150" cy="2641600"/>
        </p:xfrm>
        <a:graphic>
          <a:graphicData uri="http://schemas.openxmlformats.org/presentationml/2006/ole">
            <mc:AlternateContent xmlns:mc="http://schemas.openxmlformats.org/markup-compatibility/2006">
              <mc:Choice xmlns:v="urn:schemas-microsoft-com:vml" Requires="v">
                <p:oleObj spid="_x0000_s24976" name="Equation" r:id="rId1" imgW="0" imgH="0" progId="Equation.DSMT4">
                  <p:embed/>
                </p:oleObj>
              </mc:Choice>
              <mc:Fallback>
                <p:oleObj name="Equation" r:id="rId1" imgW="0" imgH="0" progId="Equation.DSMT4">
                  <p:embed/>
                  <p:pic>
                    <p:nvPicPr>
                      <p:cNvPr id="0" name="Object 3"/>
                      <p:cNvPicPr>
                        <a:picLocks noChangeAspect="1" noChangeArrowheads="1"/>
                      </p:cNvPicPr>
                      <p:nvPr/>
                    </p:nvPicPr>
                    <p:blipFill>
                      <a:blip r:embed="rId2"/>
                      <a:srcRect/>
                      <a:stretch>
                        <a:fillRect/>
                      </a:stretch>
                    </p:blipFill>
                    <p:spPr bwMode="auto">
                      <a:xfrm>
                        <a:off x="1763713" y="1916113"/>
                        <a:ext cx="4756150" cy="264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64" name="Object 4"/>
          <p:cNvGraphicFramePr>
            <a:graphicFrameLocks noChangeAspect="1"/>
          </p:cNvGraphicFramePr>
          <p:nvPr/>
        </p:nvGraphicFramePr>
        <p:xfrm>
          <a:off x="1079500" y="4868863"/>
          <a:ext cx="7343775" cy="655637"/>
        </p:xfrm>
        <a:graphic>
          <a:graphicData uri="http://schemas.openxmlformats.org/presentationml/2006/ole">
            <mc:AlternateContent xmlns:mc="http://schemas.openxmlformats.org/markup-compatibility/2006">
              <mc:Choice xmlns:v="urn:schemas-microsoft-com:vml" Requires="v">
                <p:oleObj spid="_x0000_s24977" name="Equation" r:id="rId3" imgW="0" imgH="0" progId="Equation.DSMT4">
                  <p:embed/>
                </p:oleObj>
              </mc:Choice>
              <mc:Fallback>
                <p:oleObj name="Equation" r:id="rId3" imgW="0" imgH="0" progId="Equation.DSMT4">
                  <p:embed/>
                  <p:pic>
                    <p:nvPicPr>
                      <p:cNvPr id="0" name="Object 4"/>
                      <p:cNvPicPr>
                        <a:picLocks noChangeAspect="1" noChangeArrowheads="1"/>
                      </p:cNvPicPr>
                      <p:nvPr/>
                    </p:nvPicPr>
                    <p:blipFill>
                      <a:blip r:embed="rId4"/>
                      <a:srcRect/>
                      <a:stretch>
                        <a:fillRect/>
                      </a:stretch>
                    </p:blipFill>
                    <p:spPr bwMode="auto">
                      <a:xfrm>
                        <a:off x="1079500" y="4868863"/>
                        <a:ext cx="7343775" cy="65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563"/>
                                        </p:tgtEl>
                                        <p:attrNameLst>
                                          <p:attrName>style.visibility</p:attrName>
                                        </p:attrNameLst>
                                      </p:cBhvr>
                                      <p:to>
                                        <p:strVal val="visible"/>
                                      </p:to>
                                    </p:set>
                                    <p:animEffect transition="in" filter="wipe(left)">
                                      <p:cBhvr>
                                        <p:cTn id="7" dur="500"/>
                                        <p:tgtEl>
                                          <p:spTgt spid="19456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94562"/>
                                        </p:tgtEl>
                                        <p:attrNameLst>
                                          <p:attrName>style.visibility</p:attrName>
                                        </p:attrNameLst>
                                      </p:cBhvr>
                                      <p:to>
                                        <p:strVal val="visible"/>
                                      </p:to>
                                    </p:set>
                                    <p:anim calcmode="lin" valueType="num">
                                      <p:cBhvr additive="base">
                                        <p:cTn id="12" dur="500" fill="hold"/>
                                        <p:tgtEl>
                                          <p:spTgt spid="194562"/>
                                        </p:tgtEl>
                                        <p:attrNameLst>
                                          <p:attrName>ppt_x</p:attrName>
                                        </p:attrNameLst>
                                      </p:cBhvr>
                                      <p:tavLst>
                                        <p:tav tm="0">
                                          <p:val>
                                            <p:strVal val="1+#ppt_w/2"/>
                                          </p:val>
                                        </p:tav>
                                        <p:tav tm="100000">
                                          <p:val>
                                            <p:strVal val="#ppt_x"/>
                                          </p:val>
                                        </p:tav>
                                      </p:tavLst>
                                    </p:anim>
                                    <p:anim calcmode="lin" valueType="num">
                                      <p:cBhvr additive="base">
                                        <p:cTn id="13" dur="500" fill="hold"/>
                                        <p:tgtEl>
                                          <p:spTgt spid="19456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94564"/>
                                        </p:tgtEl>
                                        <p:attrNameLst>
                                          <p:attrName>style.visibility</p:attrName>
                                        </p:attrNameLst>
                                      </p:cBhvr>
                                      <p:to>
                                        <p:strVal val="visible"/>
                                      </p:to>
                                    </p:set>
                                    <p:animEffect transition="in" filter="wipe(left)">
                                      <p:cBhvr>
                                        <p:cTn id="18" dur="5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p:nvPr/>
        </p:nvSpPr>
        <p:spPr bwMode="auto">
          <a:xfrm>
            <a:off x="755650" y="333375"/>
            <a:ext cx="869950" cy="641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solidFill>
                  <a:srgbClr val="CC0000"/>
                </a:solidFill>
                <a:latin typeface="宋体" charset="-122"/>
              </a:rPr>
              <a:t>注</a:t>
            </a:r>
            <a:r>
              <a:rPr kumimoji="1" lang="en-US" altLang="zh-CN" sz="3600" b="1">
                <a:solidFill>
                  <a:srgbClr val="CC0000"/>
                </a:solidFill>
                <a:latin typeface="宋体" charset="-122"/>
              </a:rPr>
              <a:t>2</a:t>
            </a:r>
            <a:endParaRPr kumimoji="1" lang="en-US" altLang="zh-CN" sz="3600" b="1">
              <a:solidFill>
                <a:srgbClr val="CC0000"/>
              </a:solidFill>
              <a:latin typeface="宋体" charset="-122"/>
            </a:endParaRPr>
          </a:p>
        </p:txBody>
      </p:sp>
      <p:sp>
        <p:nvSpPr>
          <p:cNvPr id="195587" name="Rectangle 3"/>
          <p:cNvSpPr/>
          <p:nvPr/>
        </p:nvSpPr>
        <p:spPr bwMode="auto">
          <a:xfrm>
            <a:off x="827088" y="1306513"/>
            <a:ext cx="73914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20000"/>
              </a:lnSpc>
            </a:pPr>
            <a:r>
              <a:rPr kumimoji="1" lang="zh-CN" altLang="en-US" sz="3200" b="1" dirty="0">
                <a:latin typeface="Times New Roman" pitchFamily="18" charset="0"/>
              </a:rPr>
              <a:t>用上述方法求参数的</a:t>
            </a:r>
            <a:r>
              <a:rPr kumimoji="1" lang="zh-CN" altLang="en-US" sz="3200" b="1" dirty="0"/>
              <a:t>极大似然估计值</a:t>
            </a:r>
            <a:r>
              <a:rPr kumimoji="1" lang="zh-CN" altLang="en-US" sz="3200" b="1" dirty="0">
                <a:latin typeface="Times New Roman" pitchFamily="18" charset="0"/>
              </a:rPr>
              <a:t>有时行不通，这时要用极大似然原则来求</a:t>
            </a:r>
            <a:r>
              <a:rPr kumimoji="1" lang="en-US" altLang="zh-CN" sz="3200" b="1" dirty="0">
                <a:latin typeface="Times New Roman" pitchFamily="18" charset="0"/>
              </a:rPr>
              <a:t>.</a:t>
            </a:r>
            <a:endParaRPr kumimoji="1" lang="en-US" altLang="zh-CN" sz="3200" b="1" dirty="0">
              <a:latin typeface="Times New Roman" pitchFamily="18" charset="0"/>
            </a:endParaRPr>
          </a:p>
        </p:txBody>
      </p:sp>
      <p:graphicFrame>
        <p:nvGraphicFramePr>
          <p:cNvPr id="195588" name="Object 4"/>
          <p:cNvGraphicFramePr>
            <a:graphicFrameLocks noChangeAspect="1"/>
          </p:cNvGraphicFramePr>
          <p:nvPr/>
        </p:nvGraphicFramePr>
        <p:xfrm>
          <a:off x="1722438" y="3175000"/>
          <a:ext cx="1303974" cy="802008"/>
        </p:xfrm>
        <a:graphic>
          <a:graphicData uri="http://schemas.openxmlformats.org/presentationml/2006/ole">
            <mc:AlternateContent xmlns:mc="http://schemas.openxmlformats.org/markup-compatibility/2006">
              <mc:Choice xmlns:v="urn:schemas-microsoft-com:vml" Requires="v">
                <p:oleObj spid="_x0000_s25804" name="Equation" r:id="rId1" imgW="0" imgH="0" progId="Equation.DSMT4">
                  <p:embed/>
                </p:oleObj>
              </mc:Choice>
              <mc:Fallback>
                <p:oleObj name="Equation" r:id="rId1" imgW="0" imgH="0" progId="Equation.DSMT4">
                  <p:embed/>
                  <p:pic>
                    <p:nvPicPr>
                      <p:cNvPr id="0" name="Object 4"/>
                      <p:cNvPicPr>
                        <a:picLocks noChangeAspect="1" noChangeArrowheads="1"/>
                      </p:cNvPicPr>
                      <p:nvPr/>
                    </p:nvPicPr>
                    <p:blipFill>
                      <a:blip r:embed="rId2"/>
                      <a:srcRect/>
                      <a:stretch>
                        <a:fillRect/>
                      </a:stretch>
                    </p:blipFill>
                    <p:spPr bwMode="auto">
                      <a:xfrm>
                        <a:off x="1722438" y="3175000"/>
                        <a:ext cx="1303974" cy="802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589" name="AutoShape 5"/>
          <p:cNvSpPr/>
          <p:nvPr/>
        </p:nvSpPr>
        <p:spPr bwMode="auto">
          <a:xfrm>
            <a:off x="3562350" y="2890838"/>
            <a:ext cx="1943100" cy="647700"/>
          </a:xfrm>
          <a:prstGeom prst="wedgeRoundRectCallout">
            <a:avLst>
              <a:gd name="adj1" fmla="val -86685"/>
              <a:gd name="adj2" fmla="val 61764"/>
              <a:gd name="adj3" fmla="val 16667"/>
            </a:avLst>
          </a:prstGeom>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sz="3200" dirty="0"/>
              <a:t>无驻点</a:t>
            </a:r>
            <a:endParaRPr lang="zh-CN" altLang="en-US" sz="3200" dirty="0"/>
          </a:p>
        </p:txBody>
      </p:sp>
      <p:sp>
        <p:nvSpPr>
          <p:cNvPr id="195590" name="AutoShape 6"/>
          <p:cNvSpPr/>
          <p:nvPr/>
        </p:nvSpPr>
        <p:spPr bwMode="auto">
          <a:xfrm>
            <a:off x="3419475" y="4259263"/>
            <a:ext cx="1943100" cy="609600"/>
          </a:xfrm>
          <a:prstGeom prst="wedgeRoundRectCallout">
            <a:avLst>
              <a:gd name="adj1" fmla="val -71407"/>
              <a:gd name="adj2" fmla="val -139324"/>
              <a:gd name="adj3" fmla="val 16667"/>
            </a:avLst>
          </a:prstGeom>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sz="3200"/>
              <a:t>不可导</a:t>
            </a:r>
            <a:endParaRPr lang="zh-CN" altLang="en-US" sz="3200"/>
          </a:p>
        </p:txBody>
      </p:sp>
      <p:sp>
        <p:nvSpPr>
          <p:cNvPr id="7" name="TextBox 6"/>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000"/>
                                  </p:stCondLst>
                                  <p:childTnLst>
                                    <p:set>
                                      <p:cBhvr>
                                        <p:cTn id="6" dur="1" fill="hold">
                                          <p:stCondLst>
                                            <p:cond delay="0"/>
                                          </p:stCondLst>
                                        </p:cTn>
                                        <p:tgtEl>
                                          <p:spTgt spid="195586"/>
                                        </p:tgtEl>
                                        <p:attrNameLst>
                                          <p:attrName>style.visibility</p:attrName>
                                        </p:attrNameLst>
                                      </p:cBhvr>
                                      <p:to>
                                        <p:strVal val="visible"/>
                                      </p:to>
                                    </p:set>
                                    <p:animEffect transition="in" filter="wipe(up)">
                                      <p:cBhvr>
                                        <p:cTn id="7" dur="500"/>
                                        <p:tgtEl>
                                          <p:spTgt spid="19558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95587"/>
                                        </p:tgtEl>
                                        <p:attrNameLst>
                                          <p:attrName>style.visibility</p:attrName>
                                        </p:attrNameLst>
                                      </p:cBhvr>
                                      <p:to>
                                        <p:strVal val="visible"/>
                                      </p:to>
                                    </p:set>
                                    <p:animEffect transition="in" filter="barn(outVertical)">
                                      <p:cBhvr>
                                        <p:cTn id="12" dur="500"/>
                                        <p:tgtEl>
                                          <p:spTgt spid="19558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5588"/>
                                        </p:tgtEl>
                                        <p:attrNameLst>
                                          <p:attrName>style.visibility</p:attrName>
                                        </p:attrNameLst>
                                      </p:cBhvr>
                                      <p:to>
                                        <p:strVal val="visible"/>
                                      </p:to>
                                    </p:set>
                                    <p:anim calcmode="lin" valueType="num">
                                      <p:cBhvr additive="base">
                                        <p:cTn id="17" dur="500" fill="hold"/>
                                        <p:tgtEl>
                                          <p:spTgt spid="195588"/>
                                        </p:tgtEl>
                                        <p:attrNameLst>
                                          <p:attrName>ppt_x</p:attrName>
                                        </p:attrNameLst>
                                      </p:cBhvr>
                                      <p:tavLst>
                                        <p:tav tm="0">
                                          <p:val>
                                            <p:strVal val="#ppt_x"/>
                                          </p:val>
                                        </p:tav>
                                        <p:tav tm="100000">
                                          <p:val>
                                            <p:strVal val="#ppt_x"/>
                                          </p:val>
                                        </p:tav>
                                      </p:tavLst>
                                    </p:anim>
                                    <p:anim calcmode="lin" valueType="num">
                                      <p:cBhvr additive="base">
                                        <p:cTn id="18" dur="500" fill="hold"/>
                                        <p:tgtEl>
                                          <p:spTgt spid="19558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5589"/>
                                        </p:tgtEl>
                                        <p:attrNameLst>
                                          <p:attrName>style.visibility</p:attrName>
                                        </p:attrNameLst>
                                      </p:cBhvr>
                                      <p:to>
                                        <p:strVal val="visible"/>
                                      </p:to>
                                    </p:set>
                                    <p:anim calcmode="lin" valueType="num">
                                      <p:cBhvr additive="base">
                                        <p:cTn id="23" dur="500" fill="hold"/>
                                        <p:tgtEl>
                                          <p:spTgt spid="195589"/>
                                        </p:tgtEl>
                                        <p:attrNameLst>
                                          <p:attrName>ppt_x</p:attrName>
                                        </p:attrNameLst>
                                      </p:cBhvr>
                                      <p:tavLst>
                                        <p:tav tm="0">
                                          <p:val>
                                            <p:strVal val="#ppt_x"/>
                                          </p:val>
                                        </p:tav>
                                        <p:tav tm="100000">
                                          <p:val>
                                            <p:strVal val="#ppt_x"/>
                                          </p:val>
                                        </p:tav>
                                      </p:tavLst>
                                    </p:anim>
                                    <p:anim calcmode="lin" valueType="num">
                                      <p:cBhvr additive="base">
                                        <p:cTn id="24" dur="500" fill="hold"/>
                                        <p:tgtEl>
                                          <p:spTgt spid="19558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5590"/>
                                        </p:tgtEl>
                                        <p:attrNameLst>
                                          <p:attrName>style.visibility</p:attrName>
                                        </p:attrNameLst>
                                      </p:cBhvr>
                                      <p:to>
                                        <p:strVal val="visible"/>
                                      </p:to>
                                    </p:set>
                                    <p:anim calcmode="lin" valueType="num">
                                      <p:cBhvr additive="base">
                                        <p:cTn id="29" dur="500" fill="hold"/>
                                        <p:tgtEl>
                                          <p:spTgt spid="195590"/>
                                        </p:tgtEl>
                                        <p:attrNameLst>
                                          <p:attrName>ppt_x</p:attrName>
                                        </p:attrNameLst>
                                      </p:cBhvr>
                                      <p:tavLst>
                                        <p:tav tm="0">
                                          <p:val>
                                            <p:strVal val="#ppt_x"/>
                                          </p:val>
                                        </p:tav>
                                        <p:tav tm="100000">
                                          <p:val>
                                            <p:strVal val="#ppt_x"/>
                                          </p:val>
                                        </p:tav>
                                      </p:tavLst>
                                    </p:anim>
                                    <p:anim calcmode="lin" valueType="num">
                                      <p:cBhvr additive="base">
                                        <p:cTn id="30" dur="500" fill="hold"/>
                                        <p:tgtEl>
                                          <p:spTgt spid="195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nimBg="1" autoUpdateAnimBg="0"/>
      <p:bldP spid="195587" grpId="0" autoUpdateAnimBg="0"/>
      <p:bldP spid="195589" grpId="0" animBg="1"/>
      <p:bldP spid="19559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610" name="Object 2"/>
          <p:cNvGraphicFramePr>
            <a:graphicFrameLocks noChangeAspect="1"/>
          </p:cNvGraphicFramePr>
          <p:nvPr/>
        </p:nvGraphicFramePr>
        <p:xfrm>
          <a:off x="471488" y="227013"/>
          <a:ext cx="8199437" cy="3217862"/>
        </p:xfrm>
        <a:graphic>
          <a:graphicData uri="http://schemas.openxmlformats.org/presentationml/2006/ole">
            <mc:AlternateContent xmlns:mc="http://schemas.openxmlformats.org/markup-compatibility/2006">
              <mc:Choice xmlns:v="urn:schemas-microsoft-com:vml" Requires="v">
                <p:oleObj spid="_x0000_s27420" name="Equation" r:id="rId1" imgW="0" imgH="0" progId="Equation.DSMT4">
                  <p:embed/>
                </p:oleObj>
              </mc:Choice>
              <mc:Fallback>
                <p:oleObj name="Equation" r:id="rId1" imgW="0" imgH="0" progId="Equation.DSMT4">
                  <p:embed/>
                  <p:pic>
                    <p:nvPicPr>
                      <p:cNvPr id="0" name="Object 2"/>
                      <p:cNvPicPr>
                        <a:picLocks noChangeAspect="1" noChangeArrowheads="1"/>
                      </p:cNvPicPr>
                      <p:nvPr/>
                    </p:nvPicPr>
                    <p:blipFill>
                      <a:blip r:embed="rId2"/>
                      <a:srcRect/>
                      <a:stretch>
                        <a:fillRect/>
                      </a:stretch>
                    </p:blipFill>
                    <p:spPr bwMode="auto">
                      <a:xfrm>
                        <a:off x="471488" y="227013"/>
                        <a:ext cx="8199437" cy="321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6614" name="Text Box 6"/>
          <p:cNvSpPr txBox="1"/>
          <p:nvPr/>
        </p:nvSpPr>
        <p:spPr bwMode="auto">
          <a:xfrm>
            <a:off x="1187450" y="3648075"/>
            <a:ext cx="302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pPr>
            <a:r>
              <a:rPr kumimoji="1" lang="zh-CN" altLang="en-US" sz="3200" b="1">
                <a:latin typeface="Times New Roman" pitchFamily="18" charset="0"/>
              </a:rPr>
              <a:t>解：似然函数为</a:t>
            </a:r>
            <a:endParaRPr kumimoji="1" lang="zh-CN" altLang="en-US" sz="2400" b="1">
              <a:latin typeface="Times New Roman" pitchFamily="18" charset="0"/>
            </a:endParaRPr>
          </a:p>
        </p:txBody>
      </p:sp>
      <p:graphicFrame>
        <p:nvGraphicFramePr>
          <p:cNvPr id="196615" name="Object 7"/>
          <p:cNvGraphicFramePr>
            <a:graphicFrameLocks noChangeAspect="1"/>
          </p:cNvGraphicFramePr>
          <p:nvPr/>
        </p:nvGraphicFramePr>
        <p:xfrm>
          <a:off x="899592" y="4213679"/>
          <a:ext cx="3987850" cy="1303553"/>
        </p:xfrm>
        <a:graphic>
          <a:graphicData uri="http://schemas.openxmlformats.org/presentationml/2006/ole">
            <mc:AlternateContent xmlns:mc="http://schemas.openxmlformats.org/markup-compatibility/2006">
              <mc:Choice xmlns:v="urn:schemas-microsoft-com:vml" Requires="v">
                <p:oleObj spid="_x0000_s27421" name="Equation" r:id="rId3" imgW="0" imgH="0" progId="Equation.DSMT4">
                  <p:embed/>
                </p:oleObj>
              </mc:Choice>
              <mc:Fallback>
                <p:oleObj name="Equation" r:id="rId3" imgW="0" imgH="0" progId="Equation.DSMT4">
                  <p:embed/>
                  <p:pic>
                    <p:nvPicPr>
                      <p:cNvPr id="0" name="Object 7"/>
                      <p:cNvPicPr>
                        <a:picLocks noChangeAspect="1" noChangeArrowheads="1"/>
                      </p:cNvPicPr>
                      <p:nvPr/>
                    </p:nvPicPr>
                    <p:blipFill>
                      <a:blip r:embed="rId4"/>
                      <a:srcRect/>
                      <a:stretch>
                        <a:fillRect/>
                      </a:stretch>
                    </p:blipFill>
                    <p:spPr bwMode="auto">
                      <a:xfrm>
                        <a:off x="899592" y="4213679"/>
                        <a:ext cx="3987850" cy="1303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16" name="Object 8"/>
          <p:cNvGraphicFramePr>
            <a:graphicFrameLocks noChangeAspect="1"/>
          </p:cNvGraphicFramePr>
          <p:nvPr/>
        </p:nvGraphicFramePr>
        <p:xfrm>
          <a:off x="4783138" y="4135439"/>
          <a:ext cx="3461260" cy="1368299"/>
        </p:xfrm>
        <a:graphic>
          <a:graphicData uri="http://schemas.openxmlformats.org/presentationml/2006/ole">
            <mc:AlternateContent xmlns:mc="http://schemas.openxmlformats.org/markup-compatibility/2006">
              <mc:Choice xmlns:v="urn:schemas-microsoft-com:vml" Requires="v">
                <p:oleObj spid="_x0000_s27422" name="Equation" r:id="rId5" imgW="0" imgH="0" progId="Equation.DSMT4">
                  <p:embed/>
                </p:oleObj>
              </mc:Choice>
              <mc:Fallback>
                <p:oleObj name="Equation" r:id="rId5" imgW="0" imgH="0" progId="Equation.DSMT4">
                  <p:embed/>
                  <p:pic>
                    <p:nvPicPr>
                      <p:cNvPr id="0" name="Object 8"/>
                      <p:cNvPicPr>
                        <a:picLocks noChangeAspect="1" noChangeArrowheads="1"/>
                      </p:cNvPicPr>
                      <p:nvPr/>
                    </p:nvPicPr>
                    <p:blipFill>
                      <a:blip r:embed="rId6"/>
                      <a:srcRect/>
                      <a:stretch>
                        <a:fillRect/>
                      </a:stretch>
                    </p:blipFill>
                    <p:spPr bwMode="auto">
                      <a:xfrm>
                        <a:off x="4783138" y="4135439"/>
                        <a:ext cx="3461260" cy="1368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17" name="Object 9"/>
          <p:cNvGraphicFramePr>
            <a:graphicFrameLocks noChangeAspect="1"/>
          </p:cNvGraphicFramePr>
          <p:nvPr/>
        </p:nvGraphicFramePr>
        <p:xfrm>
          <a:off x="3381375" y="5276052"/>
          <a:ext cx="2235708" cy="745236"/>
        </p:xfrm>
        <a:graphic>
          <a:graphicData uri="http://schemas.openxmlformats.org/presentationml/2006/ole">
            <mc:AlternateContent xmlns:mc="http://schemas.openxmlformats.org/markup-compatibility/2006">
              <mc:Choice xmlns:v="urn:schemas-microsoft-com:vml" Requires="v">
                <p:oleObj spid="_x0000_s27423" name="Equation" r:id="rId7" imgW="0" imgH="0" progId="Equation.DSMT4">
                  <p:embed/>
                </p:oleObj>
              </mc:Choice>
              <mc:Fallback>
                <p:oleObj name="Equation" r:id="rId7" imgW="0" imgH="0" progId="Equation.DSMT4">
                  <p:embed/>
                  <p:pic>
                    <p:nvPicPr>
                      <p:cNvPr id="0" name="Object 9"/>
                      <p:cNvPicPr>
                        <a:picLocks noChangeAspect="1" noChangeArrowheads="1"/>
                      </p:cNvPicPr>
                      <p:nvPr/>
                    </p:nvPicPr>
                    <p:blipFill>
                      <a:blip r:embed="rId8"/>
                      <a:srcRect/>
                      <a:stretch>
                        <a:fillRect/>
                      </a:stretch>
                    </p:blipFill>
                    <p:spPr bwMode="auto">
                      <a:xfrm>
                        <a:off x="3381375" y="5276052"/>
                        <a:ext cx="2235708" cy="745236"/>
                      </a:xfrm>
                      <a:prstGeom prst="rect">
                        <a:avLst/>
                      </a:prstGeom>
                      <a:solidFill>
                        <a:schemeClr val="accent5">
                          <a:lumMod val="40000"/>
                          <a:lumOff val="6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6610"/>
                                        </p:tgtEl>
                                        <p:attrNameLst>
                                          <p:attrName>style.visibility</p:attrName>
                                        </p:attrNameLst>
                                      </p:cBhvr>
                                      <p:to>
                                        <p:strVal val="visible"/>
                                      </p:to>
                                    </p:set>
                                    <p:anim calcmode="lin" valueType="num">
                                      <p:cBhvr additive="base">
                                        <p:cTn id="7" dur="500" fill="hold"/>
                                        <p:tgtEl>
                                          <p:spTgt spid="196610"/>
                                        </p:tgtEl>
                                        <p:attrNameLst>
                                          <p:attrName>ppt_x</p:attrName>
                                        </p:attrNameLst>
                                      </p:cBhvr>
                                      <p:tavLst>
                                        <p:tav tm="0">
                                          <p:val>
                                            <p:strVal val="0-#ppt_w/2"/>
                                          </p:val>
                                        </p:tav>
                                        <p:tav tm="100000">
                                          <p:val>
                                            <p:strVal val="#ppt_x"/>
                                          </p:val>
                                        </p:tav>
                                      </p:tavLst>
                                    </p:anim>
                                    <p:anim calcmode="lin" valueType="num">
                                      <p:cBhvr additive="base">
                                        <p:cTn id="8" dur="500" fill="hold"/>
                                        <p:tgtEl>
                                          <p:spTgt spid="1966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96614"/>
                                        </p:tgtEl>
                                        <p:attrNameLst>
                                          <p:attrName>style.visibility</p:attrName>
                                        </p:attrNameLst>
                                      </p:cBhvr>
                                      <p:to>
                                        <p:strVal val="visible"/>
                                      </p:to>
                                    </p:set>
                                    <p:animEffect transition="in" filter="wipe(left)">
                                      <p:cBhvr>
                                        <p:cTn id="13" dur="500"/>
                                        <p:tgtEl>
                                          <p:spTgt spid="19661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96615"/>
                                        </p:tgtEl>
                                        <p:attrNameLst>
                                          <p:attrName>style.visibility</p:attrName>
                                        </p:attrNameLst>
                                      </p:cBhvr>
                                      <p:to>
                                        <p:strVal val="visible"/>
                                      </p:to>
                                    </p:set>
                                    <p:animEffect transition="in" filter="wipe(left)">
                                      <p:cBhvr>
                                        <p:cTn id="17" dur="500"/>
                                        <p:tgtEl>
                                          <p:spTgt spid="1966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96616"/>
                                        </p:tgtEl>
                                        <p:attrNameLst>
                                          <p:attrName>style.visibility</p:attrName>
                                        </p:attrNameLst>
                                      </p:cBhvr>
                                      <p:to>
                                        <p:strVal val="visible"/>
                                      </p:to>
                                    </p:set>
                                    <p:animEffect transition="in" filter="wipe(right)">
                                      <p:cBhvr>
                                        <p:cTn id="22" dur="500"/>
                                        <p:tgtEl>
                                          <p:spTgt spid="19661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96617"/>
                                        </p:tgtEl>
                                        <p:attrNameLst>
                                          <p:attrName>style.visibility</p:attrName>
                                        </p:attrNameLst>
                                      </p:cBhvr>
                                      <p:to>
                                        <p:strVal val="visible"/>
                                      </p:to>
                                    </p:set>
                                    <p:anim calcmode="lin" valueType="num">
                                      <p:cBhvr additive="base">
                                        <p:cTn id="27" dur="500" fill="hold"/>
                                        <p:tgtEl>
                                          <p:spTgt spid="196617"/>
                                        </p:tgtEl>
                                        <p:attrNameLst>
                                          <p:attrName>ppt_x</p:attrName>
                                        </p:attrNameLst>
                                      </p:cBhvr>
                                      <p:tavLst>
                                        <p:tav tm="0">
                                          <p:val>
                                            <p:strVal val="1+#ppt_w/2"/>
                                          </p:val>
                                        </p:tav>
                                        <p:tav tm="100000">
                                          <p:val>
                                            <p:strVal val="#ppt_x"/>
                                          </p:val>
                                        </p:tav>
                                      </p:tavLst>
                                    </p:anim>
                                    <p:anim calcmode="lin" valueType="num">
                                      <p:cBhvr additive="base">
                                        <p:cTn id="28" dur="500" fill="hold"/>
                                        <p:tgtEl>
                                          <p:spTgt spid="1966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4" name="Object 2"/>
          <p:cNvGraphicFramePr>
            <a:graphicFrameLocks noChangeAspect="1"/>
          </p:cNvGraphicFramePr>
          <p:nvPr/>
        </p:nvGraphicFramePr>
        <p:xfrm>
          <a:off x="1893353" y="3055660"/>
          <a:ext cx="5005800" cy="1165428"/>
        </p:xfrm>
        <a:graphic>
          <a:graphicData uri="http://schemas.openxmlformats.org/presentationml/2006/ole">
            <mc:AlternateContent xmlns:mc="http://schemas.openxmlformats.org/markup-compatibility/2006">
              <mc:Choice xmlns:v="urn:schemas-microsoft-com:vml" Requires="v">
                <p:oleObj spid="_x0000_s28409" name="Equation" r:id="rId1" imgW="0" imgH="0" progId="Equation.DSMT4">
                  <p:embed/>
                </p:oleObj>
              </mc:Choice>
              <mc:Fallback>
                <p:oleObj name="Equation" r:id="rId1" imgW="0" imgH="0" progId="Equation.DSMT4">
                  <p:embed/>
                  <p:pic>
                    <p:nvPicPr>
                      <p:cNvPr id="0" name="Object 2"/>
                      <p:cNvPicPr>
                        <a:picLocks noChangeAspect="1" noChangeArrowheads="1"/>
                      </p:cNvPicPr>
                      <p:nvPr/>
                    </p:nvPicPr>
                    <p:blipFill>
                      <a:blip r:embed="rId2"/>
                      <a:srcRect/>
                      <a:stretch>
                        <a:fillRect/>
                      </a:stretch>
                    </p:blipFill>
                    <p:spPr bwMode="auto">
                      <a:xfrm>
                        <a:off x="1893353" y="3055660"/>
                        <a:ext cx="5005800" cy="1165428"/>
                      </a:xfrm>
                      <a:prstGeom prst="rect">
                        <a:avLst/>
                      </a:prstGeom>
                      <a:noFill/>
                      <a:ln>
                        <a:noFill/>
                      </a:ln>
                      <a:effectLst/>
                    </p:spPr>
                  </p:pic>
                </p:oleObj>
              </mc:Fallback>
            </mc:AlternateContent>
          </a:graphicData>
        </a:graphic>
      </p:graphicFrame>
      <p:sp>
        <p:nvSpPr>
          <p:cNvPr id="197635" name="Rectangle 3"/>
          <p:cNvSpPr/>
          <p:nvPr/>
        </p:nvSpPr>
        <p:spPr bwMode="auto">
          <a:xfrm>
            <a:off x="1196975" y="2349500"/>
            <a:ext cx="2825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rPr>
              <a:t>求导并令其为</a:t>
            </a:r>
            <a:r>
              <a:rPr kumimoji="1" lang="en-US" altLang="zh-CN" sz="3200" b="1" dirty="0">
                <a:latin typeface="Times New Roman" pitchFamily="18" charset="0"/>
              </a:rPr>
              <a:t>0</a:t>
            </a:r>
            <a:endParaRPr kumimoji="1" lang="en-US" altLang="zh-CN" sz="3200" b="1" dirty="0">
              <a:latin typeface="Times New Roman" pitchFamily="18" charset="0"/>
            </a:endParaRPr>
          </a:p>
        </p:txBody>
      </p:sp>
      <p:sp>
        <p:nvSpPr>
          <p:cNvPr id="197636" name="Rectangle 4"/>
          <p:cNvSpPr/>
          <p:nvPr/>
        </p:nvSpPr>
        <p:spPr bwMode="auto">
          <a:xfrm>
            <a:off x="1331913" y="4437063"/>
            <a:ext cx="99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latin typeface="Times New Roman" pitchFamily="18" charset="0"/>
              </a:rPr>
              <a:t>解得</a:t>
            </a:r>
            <a:endParaRPr kumimoji="1" lang="zh-CN" altLang="en-US" sz="3200" b="1">
              <a:latin typeface="Times New Roman" pitchFamily="18" charset="0"/>
            </a:endParaRPr>
          </a:p>
        </p:txBody>
      </p:sp>
      <p:graphicFrame>
        <p:nvGraphicFramePr>
          <p:cNvPr id="197637" name="Object 5"/>
          <p:cNvGraphicFramePr>
            <a:graphicFrameLocks noChangeAspect="1"/>
          </p:cNvGraphicFramePr>
          <p:nvPr/>
        </p:nvGraphicFramePr>
        <p:xfrm>
          <a:off x="2366964" y="4362451"/>
          <a:ext cx="3178127" cy="1922227"/>
        </p:xfrm>
        <a:graphic>
          <a:graphicData uri="http://schemas.openxmlformats.org/presentationml/2006/ole">
            <mc:AlternateContent xmlns:mc="http://schemas.openxmlformats.org/markup-compatibility/2006">
              <mc:Choice xmlns:v="urn:schemas-microsoft-com:vml" Requires="v">
                <p:oleObj spid="_x0000_s28410" name="Equation" r:id="rId3" imgW="0" imgH="0" progId="Equation.DSMT4">
                  <p:embed/>
                </p:oleObj>
              </mc:Choice>
              <mc:Fallback>
                <p:oleObj name="Equation" r:id="rId3" imgW="0" imgH="0" progId="Equation.DSMT4">
                  <p:embed/>
                  <p:pic>
                    <p:nvPicPr>
                      <p:cNvPr id="0" name="Object 5"/>
                      <p:cNvPicPr>
                        <a:picLocks noChangeAspect="1" noChangeArrowheads="1"/>
                      </p:cNvPicPr>
                      <p:nvPr/>
                    </p:nvPicPr>
                    <p:blipFill>
                      <a:blip r:embed="rId4"/>
                      <a:srcRect/>
                      <a:stretch>
                        <a:fillRect/>
                      </a:stretch>
                    </p:blipFill>
                    <p:spPr bwMode="auto">
                      <a:xfrm>
                        <a:off x="2366964" y="4362451"/>
                        <a:ext cx="3178127" cy="1922227"/>
                      </a:xfrm>
                      <a:prstGeom prst="rect">
                        <a:avLst/>
                      </a:prstGeom>
                      <a:noFill/>
                      <a:ln>
                        <a:noFill/>
                      </a:ln>
                      <a:effectLst/>
                    </p:spPr>
                  </p:pic>
                </p:oleObj>
              </mc:Fallback>
            </mc:AlternateContent>
          </a:graphicData>
        </a:graphic>
      </p:graphicFrame>
      <p:sp>
        <p:nvSpPr>
          <p:cNvPr id="197638" name="Rectangle 6"/>
          <p:cNvSpPr/>
          <p:nvPr/>
        </p:nvSpPr>
        <p:spPr bwMode="auto">
          <a:xfrm>
            <a:off x="1155700" y="457200"/>
            <a:ext cx="3035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latin typeface="Times New Roman" pitchFamily="18" charset="0"/>
              </a:rPr>
              <a:t>对数似然函数为</a:t>
            </a:r>
            <a:endParaRPr kumimoji="1" lang="zh-CN" altLang="en-US" sz="3200" b="1">
              <a:latin typeface="Times New Roman" pitchFamily="18" charset="0"/>
            </a:endParaRPr>
          </a:p>
        </p:txBody>
      </p:sp>
      <p:graphicFrame>
        <p:nvGraphicFramePr>
          <p:cNvPr id="197639" name="Object 7"/>
          <p:cNvGraphicFramePr>
            <a:graphicFrameLocks noChangeAspect="1"/>
          </p:cNvGraphicFramePr>
          <p:nvPr/>
        </p:nvGraphicFramePr>
        <p:xfrm>
          <a:off x="1846263" y="1058276"/>
          <a:ext cx="5619884" cy="1290604"/>
        </p:xfrm>
        <a:graphic>
          <a:graphicData uri="http://schemas.openxmlformats.org/presentationml/2006/ole">
            <mc:AlternateContent xmlns:mc="http://schemas.openxmlformats.org/markup-compatibility/2006">
              <mc:Choice xmlns:v="urn:schemas-microsoft-com:vml" Requires="v">
                <p:oleObj spid="_x0000_s28411" name="Equation" r:id="rId5" imgW="0" imgH="0" progId="Equation.DSMT4">
                  <p:embed/>
                </p:oleObj>
              </mc:Choice>
              <mc:Fallback>
                <p:oleObj name="Equation" r:id="rId5" imgW="0" imgH="0" progId="Equation.DSMT4">
                  <p:embed/>
                  <p:pic>
                    <p:nvPicPr>
                      <p:cNvPr id="0" name="Object 7"/>
                      <p:cNvPicPr>
                        <a:picLocks noChangeAspect="1" noChangeArrowheads="1"/>
                      </p:cNvPicPr>
                      <p:nvPr/>
                    </p:nvPicPr>
                    <p:blipFill>
                      <a:blip r:embed="rId6"/>
                      <a:srcRect/>
                      <a:stretch>
                        <a:fillRect/>
                      </a:stretch>
                    </p:blipFill>
                    <p:spPr bwMode="auto">
                      <a:xfrm>
                        <a:off x="1846263" y="1058276"/>
                        <a:ext cx="5619884" cy="1290604"/>
                      </a:xfrm>
                      <a:prstGeom prst="rect">
                        <a:avLst/>
                      </a:prstGeom>
                      <a:noFill/>
                      <a:ln>
                        <a:noFill/>
                      </a:ln>
                      <a:effectLst/>
                    </p:spPr>
                  </p:pic>
                </p:oleObj>
              </mc:Fallback>
            </mc:AlternateContent>
          </a:graphicData>
        </a:graphic>
      </p:graphicFrame>
      <p:sp>
        <p:nvSpPr>
          <p:cNvPr id="27658" name="Rectangle 9"/>
          <p:cNvSpPr/>
          <p:nvPr/>
        </p:nvSpPr>
        <p:spPr bwMode="auto">
          <a:xfrm>
            <a:off x="5724244" y="4939219"/>
            <a:ext cx="33842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l-GR" altLang="zh-CN" sz="3200" b="1" i="1" dirty="0">
                <a:latin typeface="Times New Roman" pitchFamily="18" charset="0"/>
              </a:rPr>
              <a:t>θ</a:t>
            </a:r>
            <a:r>
              <a:rPr kumimoji="1" lang="zh-CN" altLang="en-US" sz="3200" b="1" dirty="0">
                <a:latin typeface="Times New Roman" pitchFamily="18" charset="0"/>
              </a:rPr>
              <a:t>的极大似然估计</a:t>
            </a:r>
            <a:endParaRPr kumimoji="1" lang="zh-CN" altLang="en-US" sz="32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7638"/>
                                        </p:tgtEl>
                                        <p:attrNameLst>
                                          <p:attrName>style.visibility</p:attrName>
                                        </p:attrNameLst>
                                      </p:cBhvr>
                                      <p:to>
                                        <p:strVal val="visible"/>
                                      </p:to>
                                    </p:set>
                                    <p:animEffect transition="in" filter="checkerboard(across)">
                                      <p:cBhvr>
                                        <p:cTn id="7" dur="500"/>
                                        <p:tgtEl>
                                          <p:spTgt spid="1976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7639"/>
                                        </p:tgtEl>
                                        <p:attrNameLst>
                                          <p:attrName>style.visibility</p:attrName>
                                        </p:attrNameLst>
                                      </p:cBhvr>
                                      <p:to>
                                        <p:strVal val="visible"/>
                                      </p:to>
                                    </p:set>
                                    <p:animEffect transition="in" filter="checkerboard(across)">
                                      <p:cBhvr>
                                        <p:cTn id="12" dur="500"/>
                                        <p:tgtEl>
                                          <p:spTgt spid="19763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7635"/>
                                        </p:tgtEl>
                                        <p:attrNameLst>
                                          <p:attrName>style.visibility</p:attrName>
                                        </p:attrNameLst>
                                      </p:cBhvr>
                                      <p:to>
                                        <p:strVal val="visible"/>
                                      </p:to>
                                    </p:set>
                                    <p:anim calcmode="lin" valueType="num">
                                      <p:cBhvr additive="base">
                                        <p:cTn id="17" dur="500" fill="hold"/>
                                        <p:tgtEl>
                                          <p:spTgt spid="197635"/>
                                        </p:tgtEl>
                                        <p:attrNameLst>
                                          <p:attrName>ppt_x</p:attrName>
                                        </p:attrNameLst>
                                      </p:cBhvr>
                                      <p:tavLst>
                                        <p:tav tm="0">
                                          <p:val>
                                            <p:strVal val="0-#ppt_w/2"/>
                                          </p:val>
                                        </p:tav>
                                        <p:tav tm="100000">
                                          <p:val>
                                            <p:strVal val="#ppt_x"/>
                                          </p:val>
                                        </p:tav>
                                      </p:tavLst>
                                    </p:anim>
                                    <p:anim calcmode="lin" valueType="num">
                                      <p:cBhvr additive="base">
                                        <p:cTn id="18" dur="500" fill="hold"/>
                                        <p:tgtEl>
                                          <p:spTgt spid="19763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97634"/>
                                        </p:tgtEl>
                                        <p:attrNameLst>
                                          <p:attrName>style.visibility</p:attrName>
                                        </p:attrNameLst>
                                      </p:cBhvr>
                                      <p:to>
                                        <p:strVal val="visible"/>
                                      </p:to>
                                    </p:set>
                                    <p:animEffect transition="in" filter="wipe(right)">
                                      <p:cBhvr>
                                        <p:cTn id="23" dur="500"/>
                                        <p:tgtEl>
                                          <p:spTgt spid="19763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97636"/>
                                        </p:tgtEl>
                                        <p:attrNameLst>
                                          <p:attrName>style.visibility</p:attrName>
                                        </p:attrNameLst>
                                      </p:cBhvr>
                                      <p:to>
                                        <p:strVal val="visible"/>
                                      </p:to>
                                    </p:set>
                                    <p:anim calcmode="lin" valueType="num">
                                      <p:cBhvr additive="base">
                                        <p:cTn id="28" dur="500" fill="hold"/>
                                        <p:tgtEl>
                                          <p:spTgt spid="197636"/>
                                        </p:tgtEl>
                                        <p:attrNameLst>
                                          <p:attrName>ppt_x</p:attrName>
                                        </p:attrNameLst>
                                      </p:cBhvr>
                                      <p:tavLst>
                                        <p:tav tm="0">
                                          <p:val>
                                            <p:strVal val="#ppt_x"/>
                                          </p:val>
                                        </p:tav>
                                        <p:tav tm="100000">
                                          <p:val>
                                            <p:strVal val="#ppt_x"/>
                                          </p:val>
                                        </p:tav>
                                      </p:tavLst>
                                    </p:anim>
                                    <p:anim calcmode="lin" valueType="num">
                                      <p:cBhvr additive="base">
                                        <p:cTn id="29" dur="500" fill="hold"/>
                                        <p:tgtEl>
                                          <p:spTgt spid="197636"/>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97637"/>
                                        </p:tgtEl>
                                        <p:attrNameLst>
                                          <p:attrName>style.visibility</p:attrName>
                                        </p:attrNameLst>
                                      </p:cBhvr>
                                      <p:to>
                                        <p:strVal val="visible"/>
                                      </p:to>
                                    </p:set>
                                    <p:animEffect transition="in" filter="wipe(left)">
                                      <p:cBhvr>
                                        <p:cTn id="33" dur="500"/>
                                        <p:tgtEl>
                                          <p:spTgt spid="19763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7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autoUpdateAnimBg="0"/>
      <p:bldP spid="197636" grpId="0" autoUpdateAnimBg="0"/>
      <p:bldP spid="197638" grpId="0"/>
      <p:bldP spid="276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p:nvPr/>
        </p:nvSpPr>
        <p:spPr bwMode="auto">
          <a:xfrm>
            <a:off x="611560" y="549275"/>
            <a:ext cx="799306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dirty="0">
                <a:latin typeface="黑体" pitchFamily="49" charset="-122"/>
                <a:ea typeface="黑体" pitchFamily="49" charset="-122"/>
              </a:rPr>
              <a:t>例</a:t>
            </a:r>
            <a:r>
              <a:rPr kumimoji="1" lang="en-US" altLang="zh-CN" sz="3200" b="1" dirty="0">
                <a:latin typeface="黑体" pitchFamily="49" charset="-122"/>
                <a:ea typeface="黑体" pitchFamily="49" charset="-122"/>
              </a:rPr>
              <a:t>6.1.7</a:t>
            </a:r>
            <a:r>
              <a:rPr kumimoji="1" lang="zh-CN" altLang="en-US" sz="3200" dirty="0">
                <a:latin typeface="Times New Roman" pitchFamily="18" charset="0"/>
                <a:ea typeface="楷体_GB2312" pitchFamily="49" charset="-122"/>
              </a:rPr>
              <a:t>  设总体 </a:t>
            </a:r>
            <a:r>
              <a:rPr kumimoji="1" lang="en-US" altLang="zh-CN" sz="3200" i="1" dirty="0">
                <a:latin typeface="Times New Roman" pitchFamily="18" charset="0"/>
                <a:ea typeface="楷体_GB2312" pitchFamily="49" charset="-122"/>
              </a:rPr>
              <a:t>X ~ N </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sym typeface="Symbol" pitchFamily="18" charset="2"/>
              </a:rPr>
              <a:t></a:t>
            </a:r>
            <a:r>
              <a:rPr kumimoji="1" lang="en-US" altLang="zh-CN" sz="3200" dirty="0">
                <a:latin typeface="Times New Roman" pitchFamily="18" charset="0"/>
                <a:ea typeface="楷体_GB2312" pitchFamily="49" charset="-122"/>
                <a:sym typeface="Symbol" pitchFamily="18" charset="2"/>
              </a:rPr>
              <a:t>,</a:t>
            </a:r>
            <a:r>
              <a:rPr kumimoji="1" lang="en-US" altLang="zh-CN" sz="3200" i="1" dirty="0">
                <a:latin typeface="Times New Roman" pitchFamily="18" charset="0"/>
                <a:ea typeface="楷体_GB2312" pitchFamily="49" charset="-122"/>
                <a:sym typeface="Symbol" pitchFamily="18" charset="2"/>
              </a:rPr>
              <a:t> </a:t>
            </a:r>
            <a:r>
              <a:rPr kumimoji="1" lang="en-US" altLang="zh-CN" sz="3200" baseline="30000" dirty="0">
                <a:latin typeface="Times New Roman" pitchFamily="18" charset="0"/>
                <a:ea typeface="楷体_GB2312" pitchFamily="49" charset="-122"/>
                <a:sym typeface="Symbol" pitchFamily="18" charset="2"/>
              </a:rPr>
              <a:t>2</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a:t>
            </a:r>
            <a:r>
              <a:rPr kumimoji="1" lang="en-US" altLang="zh-CN" sz="3200" baseline="-25000" dirty="0">
                <a:latin typeface="Times New Roman" pitchFamily="18" charset="0"/>
                <a:ea typeface="楷体_GB2312" pitchFamily="49" charset="-122"/>
              </a:rPr>
              <a:t>1</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a:t>
            </a:r>
            <a:r>
              <a:rPr kumimoji="1" lang="en-US" altLang="zh-CN" sz="3200" baseline="-25000" dirty="0">
                <a:latin typeface="Times New Roman" pitchFamily="18" charset="0"/>
                <a:ea typeface="楷体_GB2312" pitchFamily="49" charset="-122"/>
              </a:rPr>
              <a:t>2</a:t>
            </a:r>
            <a:r>
              <a:rPr kumimoji="1" lang="en-US" altLang="zh-CN" sz="3200" dirty="0">
                <a:latin typeface="Times New Roman" pitchFamily="18" charset="0"/>
                <a:ea typeface="楷体_GB2312" pitchFamily="49" charset="-122"/>
              </a:rPr>
              <a:t>,…, </a:t>
            </a:r>
            <a:r>
              <a:rPr kumimoji="1" lang="en-US" altLang="zh-CN" sz="3200" i="1" dirty="0" err="1">
                <a:latin typeface="Times New Roman" pitchFamily="18" charset="0"/>
                <a:ea typeface="楷体_GB2312" pitchFamily="49" charset="-122"/>
              </a:rPr>
              <a:t>x</a:t>
            </a:r>
            <a:r>
              <a:rPr kumimoji="1" lang="en-US" altLang="zh-CN" sz="3200" i="1" baseline="-25000" dirty="0" err="1">
                <a:latin typeface="Times New Roman" pitchFamily="18" charset="0"/>
                <a:ea typeface="楷体_GB2312" pitchFamily="49" charset="-122"/>
              </a:rPr>
              <a:t>n</a:t>
            </a:r>
            <a:r>
              <a:rPr kumimoji="1" lang="en-US" altLang="zh-CN" sz="3200" i="1" baseline="-250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是</a:t>
            </a:r>
            <a:r>
              <a:rPr kumimoji="1" lang="zh-CN" altLang="en-US" sz="3200" i="1"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a:t>
            </a:r>
            <a:r>
              <a:rPr kumimoji="1" lang="zh-CN" altLang="en-US" sz="3200" dirty="0">
                <a:latin typeface="Times New Roman" pitchFamily="18" charset="0"/>
                <a:ea typeface="楷体_GB2312" pitchFamily="49" charset="-122"/>
              </a:rPr>
              <a:t>的样本值</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求 </a:t>
            </a:r>
            <a:r>
              <a:rPr kumimoji="1" lang="zh-CN" altLang="en-US" sz="3200" i="1" dirty="0">
                <a:latin typeface="Times New Roman" pitchFamily="18" charset="0"/>
                <a:ea typeface="楷体_GB2312" pitchFamily="49" charset="-122"/>
                <a:sym typeface="Symbol" pitchFamily="18" charset="2"/>
              </a:rPr>
              <a:t></a:t>
            </a:r>
            <a:r>
              <a:rPr kumimoji="1" lang="en-US" altLang="zh-CN" sz="3200" dirty="0">
                <a:latin typeface="Times New Roman" pitchFamily="18" charset="0"/>
                <a:ea typeface="楷体_GB2312" pitchFamily="49" charset="-122"/>
                <a:sym typeface="Symbol" pitchFamily="18" charset="2"/>
              </a:rPr>
              <a:t>, </a:t>
            </a:r>
            <a:r>
              <a:rPr kumimoji="1" lang="en-US" altLang="zh-CN" sz="3200" i="1" dirty="0">
                <a:latin typeface="Times New Roman" pitchFamily="18" charset="0"/>
                <a:ea typeface="楷体_GB2312" pitchFamily="49" charset="-122"/>
                <a:sym typeface="Symbol" pitchFamily="18" charset="2"/>
              </a:rPr>
              <a:t> </a:t>
            </a:r>
            <a:r>
              <a:rPr kumimoji="1" lang="en-US" altLang="zh-CN" sz="3200" baseline="30000" dirty="0">
                <a:latin typeface="Times New Roman" pitchFamily="18" charset="0"/>
                <a:ea typeface="楷体_GB2312" pitchFamily="49" charset="-122"/>
                <a:sym typeface="Symbol" pitchFamily="18" charset="2"/>
              </a:rPr>
              <a:t>2 </a:t>
            </a:r>
            <a:r>
              <a:rPr kumimoji="1" lang="zh-CN" altLang="en-US" sz="3200" dirty="0">
                <a:latin typeface="Times New Roman" pitchFamily="18" charset="0"/>
                <a:ea typeface="楷体_GB2312" pitchFamily="49" charset="-122"/>
                <a:sym typeface="Symbol" pitchFamily="18" charset="2"/>
              </a:rPr>
              <a:t>的极大似然估计</a:t>
            </a:r>
            <a:r>
              <a:rPr kumimoji="1" lang="en-US" altLang="zh-CN" sz="3200" dirty="0">
                <a:latin typeface="Times New Roman" pitchFamily="18" charset="0"/>
                <a:ea typeface="楷体_GB2312" pitchFamily="49" charset="-122"/>
                <a:sym typeface="Symbol" pitchFamily="18" charset="2"/>
              </a:rPr>
              <a:t>.</a:t>
            </a:r>
            <a:endParaRPr kumimoji="1" lang="en-US" altLang="zh-CN" sz="3200" baseline="30000" dirty="0">
              <a:latin typeface="Times New Roman" pitchFamily="18" charset="0"/>
              <a:ea typeface="楷体_GB2312" pitchFamily="49" charset="-122"/>
              <a:sym typeface="Symbol" pitchFamily="18" charset="2"/>
            </a:endParaRPr>
          </a:p>
        </p:txBody>
      </p:sp>
      <p:sp>
        <p:nvSpPr>
          <p:cNvPr id="28680" name="Text Box 4"/>
          <p:cNvSpPr txBox="1"/>
          <p:nvPr/>
        </p:nvSpPr>
        <p:spPr bwMode="auto">
          <a:xfrm>
            <a:off x="611560" y="1970088"/>
            <a:ext cx="45528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dirty="0">
                <a:latin typeface="Times New Roman" pitchFamily="18" charset="0"/>
                <a:ea typeface="黑体" pitchFamily="49" charset="-122"/>
              </a:rPr>
              <a:t>解 </a:t>
            </a:r>
            <a:r>
              <a:rPr kumimoji="1" lang="en-US" altLang="zh-CN" sz="3600" i="1" dirty="0">
                <a:latin typeface="Times New Roman" pitchFamily="18" charset="0"/>
                <a:ea typeface="黑体" pitchFamily="49" charset="-122"/>
              </a:rPr>
              <a:t>L</a:t>
            </a:r>
            <a:r>
              <a:rPr kumimoji="1" lang="en-US" altLang="zh-CN" sz="3600" dirty="0">
                <a:latin typeface="Times New Roman" pitchFamily="18" charset="0"/>
                <a:ea typeface="黑体" pitchFamily="49" charset="-122"/>
              </a:rPr>
              <a:t>(</a:t>
            </a:r>
            <a:r>
              <a:rPr kumimoji="1" lang="en-US" altLang="zh-CN" sz="3600" i="1" dirty="0">
                <a:latin typeface="Times New Roman" pitchFamily="18" charset="0"/>
                <a:ea typeface="楷体_GB2312" pitchFamily="49" charset="-122"/>
              </a:rPr>
              <a:t>x</a:t>
            </a:r>
            <a:r>
              <a:rPr kumimoji="1" lang="en-US" altLang="zh-CN" sz="3600" baseline="-25000" dirty="0">
                <a:latin typeface="Times New Roman" pitchFamily="18" charset="0"/>
                <a:ea typeface="楷体_GB2312" pitchFamily="49" charset="-122"/>
              </a:rPr>
              <a:t>1</a:t>
            </a:r>
            <a:r>
              <a:rPr kumimoji="1" lang="en-US" altLang="zh-CN" sz="3600" dirty="0">
                <a:latin typeface="Times New Roman" pitchFamily="18" charset="0"/>
                <a:ea typeface="楷体_GB2312" pitchFamily="49" charset="-122"/>
              </a:rPr>
              <a:t>, </a:t>
            </a:r>
            <a:r>
              <a:rPr kumimoji="1" lang="en-US" altLang="zh-CN" sz="3600" i="1" dirty="0">
                <a:latin typeface="Times New Roman" pitchFamily="18" charset="0"/>
                <a:ea typeface="楷体_GB2312" pitchFamily="49" charset="-122"/>
              </a:rPr>
              <a:t>x</a:t>
            </a:r>
            <a:r>
              <a:rPr kumimoji="1" lang="en-US" altLang="zh-CN" sz="3600" baseline="-25000" dirty="0">
                <a:latin typeface="Times New Roman" pitchFamily="18" charset="0"/>
                <a:ea typeface="楷体_GB2312" pitchFamily="49" charset="-122"/>
              </a:rPr>
              <a:t>2</a:t>
            </a:r>
            <a:r>
              <a:rPr kumimoji="1" lang="en-US" altLang="zh-CN" sz="3600" dirty="0">
                <a:latin typeface="Times New Roman" pitchFamily="18" charset="0"/>
                <a:ea typeface="楷体_GB2312" pitchFamily="49" charset="-122"/>
              </a:rPr>
              <a:t>,…, </a:t>
            </a:r>
            <a:r>
              <a:rPr kumimoji="1" lang="en-US" altLang="zh-CN" sz="3600" i="1" dirty="0" err="1">
                <a:latin typeface="Times New Roman" pitchFamily="18" charset="0"/>
                <a:ea typeface="楷体_GB2312" pitchFamily="49" charset="-122"/>
              </a:rPr>
              <a:t>x</a:t>
            </a:r>
            <a:r>
              <a:rPr kumimoji="1" lang="en-US" altLang="zh-CN" sz="3600" i="1" baseline="-25000" dirty="0" err="1">
                <a:latin typeface="Times New Roman" pitchFamily="18" charset="0"/>
                <a:ea typeface="楷体_GB2312" pitchFamily="49" charset="-122"/>
              </a:rPr>
              <a:t>n</a:t>
            </a:r>
            <a:r>
              <a:rPr kumimoji="1" lang="en-US" altLang="zh-CN" sz="3600" i="1" baseline="-25000" dirty="0">
                <a:latin typeface="Times New Roman" pitchFamily="18" charset="0"/>
                <a:ea typeface="楷体_GB2312" pitchFamily="49" charset="-122"/>
              </a:rPr>
              <a:t> </a:t>
            </a:r>
            <a:r>
              <a:rPr kumimoji="1" lang="en-US" altLang="zh-CN" sz="3600" dirty="0">
                <a:latin typeface="Times New Roman" pitchFamily="18" charset="0"/>
                <a:ea typeface="楷体_GB2312" pitchFamily="49" charset="-122"/>
              </a:rPr>
              <a:t>;</a:t>
            </a:r>
            <a:r>
              <a:rPr kumimoji="1" lang="en-US" altLang="zh-CN" sz="3600" i="1" dirty="0">
                <a:latin typeface="Times New Roman" pitchFamily="18" charset="0"/>
                <a:ea typeface="楷体_GB2312" pitchFamily="49" charset="-122"/>
                <a:sym typeface="Symbol" pitchFamily="18" charset="2"/>
              </a:rPr>
              <a:t></a:t>
            </a:r>
            <a:r>
              <a:rPr kumimoji="1" lang="en-US" altLang="zh-CN" sz="3600" dirty="0">
                <a:latin typeface="Times New Roman" pitchFamily="18" charset="0"/>
                <a:ea typeface="楷体_GB2312" pitchFamily="49" charset="-122"/>
                <a:sym typeface="Symbol" pitchFamily="18" charset="2"/>
              </a:rPr>
              <a:t>,</a:t>
            </a:r>
            <a:r>
              <a:rPr kumimoji="1" lang="en-US" altLang="zh-CN" sz="3600" i="1" dirty="0">
                <a:latin typeface="Times New Roman" pitchFamily="18" charset="0"/>
                <a:ea typeface="楷体_GB2312" pitchFamily="49" charset="-122"/>
                <a:sym typeface="Symbol" pitchFamily="18" charset="2"/>
              </a:rPr>
              <a:t> </a:t>
            </a:r>
            <a:r>
              <a:rPr kumimoji="1" lang="en-US" altLang="zh-CN" sz="3600" baseline="30000" dirty="0">
                <a:latin typeface="Times New Roman" pitchFamily="18" charset="0"/>
                <a:ea typeface="楷体_GB2312" pitchFamily="49" charset="-122"/>
                <a:sym typeface="Symbol" pitchFamily="18" charset="2"/>
              </a:rPr>
              <a:t>2</a:t>
            </a:r>
            <a:r>
              <a:rPr kumimoji="1" lang="en-US" altLang="zh-CN" sz="3600" dirty="0">
                <a:latin typeface="Times New Roman" pitchFamily="18" charset="0"/>
                <a:ea typeface="黑体" pitchFamily="49" charset="-122"/>
              </a:rPr>
              <a:t>)</a:t>
            </a:r>
            <a:endParaRPr kumimoji="1" lang="zh-CN" altLang="en-US" sz="3600" dirty="0">
              <a:latin typeface="Times New Roman" pitchFamily="18" charset="0"/>
              <a:ea typeface="黑体" pitchFamily="49" charset="-122"/>
            </a:endParaRPr>
          </a:p>
        </p:txBody>
      </p:sp>
      <p:graphicFrame>
        <p:nvGraphicFramePr>
          <p:cNvPr id="198662" name="Object 6"/>
          <p:cNvGraphicFramePr>
            <a:graphicFrameLocks noChangeAspect="1"/>
          </p:cNvGraphicFramePr>
          <p:nvPr/>
        </p:nvGraphicFramePr>
        <p:xfrm>
          <a:off x="4158123" y="2817629"/>
          <a:ext cx="4158293" cy="1691491"/>
        </p:xfrm>
        <a:graphic>
          <a:graphicData uri="http://schemas.openxmlformats.org/presentationml/2006/ole">
            <mc:AlternateContent xmlns:mc="http://schemas.openxmlformats.org/markup-compatibility/2006">
              <mc:Choice xmlns:v="urn:schemas-microsoft-com:vml" Requires="v">
                <p:oleObj spid="_x0000_s29357" name="Equation" r:id="rId1" imgW="0" imgH="0" progId="Equation.DSMT4">
                  <p:embed/>
                </p:oleObj>
              </mc:Choice>
              <mc:Fallback>
                <p:oleObj name="Equation" r:id="rId1" imgW="0" imgH="0" progId="Equation.DSMT4">
                  <p:embed/>
                  <p:pic>
                    <p:nvPicPr>
                      <p:cNvPr id="0" name="Object 6"/>
                      <p:cNvPicPr>
                        <a:picLocks noChangeAspect="1" noChangeArrowheads="1"/>
                      </p:cNvPicPr>
                      <p:nvPr/>
                    </p:nvPicPr>
                    <p:blipFill>
                      <a:blip r:embed="rId2"/>
                      <a:srcRect/>
                      <a:stretch>
                        <a:fillRect/>
                      </a:stretch>
                    </p:blipFill>
                    <p:spPr bwMode="auto">
                      <a:xfrm>
                        <a:off x="4158123" y="2817629"/>
                        <a:ext cx="4158293" cy="16914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63" name="Object 7"/>
          <p:cNvGraphicFramePr>
            <a:graphicFrameLocks noChangeAspect="1"/>
          </p:cNvGraphicFramePr>
          <p:nvPr/>
        </p:nvGraphicFramePr>
        <p:xfrm>
          <a:off x="427038" y="4597400"/>
          <a:ext cx="7931150" cy="1314450"/>
        </p:xfrm>
        <a:graphic>
          <a:graphicData uri="http://schemas.openxmlformats.org/presentationml/2006/ole">
            <mc:AlternateContent xmlns:mc="http://schemas.openxmlformats.org/markup-compatibility/2006">
              <mc:Choice xmlns:v="urn:schemas-microsoft-com:vml" Requires="v">
                <p:oleObj spid="_x0000_s29358" name="Equation" r:id="rId3" imgW="0" imgH="0" progId="Equation.DSMT4">
                  <p:embed/>
                </p:oleObj>
              </mc:Choice>
              <mc:Fallback>
                <p:oleObj name="Equation" r:id="rId3" imgW="0" imgH="0" progId="Equation.DSMT4">
                  <p:embed/>
                  <p:pic>
                    <p:nvPicPr>
                      <p:cNvPr id="0" name="Object 7"/>
                      <p:cNvPicPr>
                        <a:picLocks noChangeAspect="1" noChangeArrowheads="1"/>
                      </p:cNvPicPr>
                      <p:nvPr/>
                    </p:nvPicPr>
                    <p:blipFill>
                      <a:blip r:embed="rId4"/>
                      <a:srcRect/>
                      <a:stretch>
                        <a:fillRect/>
                      </a:stretch>
                    </p:blipFill>
                    <p:spPr bwMode="auto">
                      <a:xfrm>
                        <a:off x="427038" y="4597400"/>
                        <a:ext cx="7931150"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64" name="Object 8"/>
          <p:cNvGraphicFramePr>
            <a:graphicFrameLocks noChangeAspect="1"/>
          </p:cNvGraphicFramePr>
          <p:nvPr/>
        </p:nvGraphicFramePr>
        <p:xfrm>
          <a:off x="474663" y="2892425"/>
          <a:ext cx="3908425" cy="1400175"/>
        </p:xfrm>
        <a:graphic>
          <a:graphicData uri="http://schemas.openxmlformats.org/presentationml/2006/ole">
            <mc:AlternateContent xmlns:mc="http://schemas.openxmlformats.org/markup-compatibility/2006">
              <mc:Choice xmlns:v="urn:schemas-microsoft-com:vml" Requires="v">
                <p:oleObj spid="_x0000_s29359" name="Equation" r:id="rId5" imgW="0" imgH="0" progId="Equation.DSMT4">
                  <p:embed/>
                </p:oleObj>
              </mc:Choice>
              <mc:Fallback>
                <p:oleObj name="Equation" r:id="rId5" imgW="0" imgH="0" progId="Equation.DSMT4">
                  <p:embed/>
                  <p:pic>
                    <p:nvPicPr>
                      <p:cNvPr id="0" name="Object 8"/>
                      <p:cNvPicPr>
                        <a:picLocks noChangeAspect="1" noChangeArrowheads="1"/>
                      </p:cNvPicPr>
                      <p:nvPr/>
                    </p:nvPicPr>
                    <p:blipFill>
                      <a:blip r:embed="rId6"/>
                      <a:srcRect/>
                      <a:stretch>
                        <a:fillRect/>
                      </a:stretch>
                    </p:blipFill>
                    <p:spPr bwMode="auto">
                      <a:xfrm>
                        <a:off x="474663" y="2892425"/>
                        <a:ext cx="390842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wipe(left)">
                                      <p:cBhvr>
                                        <p:cTn id="7" dur="500"/>
                                        <p:tgtEl>
                                          <p:spTgt spid="19865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68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98664"/>
                                        </p:tgtEl>
                                        <p:attrNameLst>
                                          <p:attrName>style.visibility</p:attrName>
                                        </p:attrNameLst>
                                      </p:cBhvr>
                                      <p:to>
                                        <p:strVal val="visible"/>
                                      </p:to>
                                    </p:set>
                                    <p:animEffect transition="in" filter="wipe(left)">
                                      <p:cBhvr>
                                        <p:cTn id="16" dur="500"/>
                                        <p:tgtEl>
                                          <p:spTgt spid="19866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98662"/>
                                        </p:tgtEl>
                                        <p:attrNameLst>
                                          <p:attrName>style.visibility</p:attrName>
                                        </p:attrNameLst>
                                      </p:cBhvr>
                                      <p:to>
                                        <p:strVal val="visible"/>
                                      </p:to>
                                    </p:set>
                                    <p:animEffect transition="in" filter="wipe(left)">
                                      <p:cBhvr>
                                        <p:cTn id="21" dur="500"/>
                                        <p:tgtEl>
                                          <p:spTgt spid="19866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8663"/>
                                        </p:tgtEl>
                                        <p:attrNameLst>
                                          <p:attrName>style.visibility</p:attrName>
                                        </p:attrNameLst>
                                      </p:cBhvr>
                                      <p:to>
                                        <p:strVal val="visible"/>
                                      </p:to>
                                    </p:set>
                                    <p:animEffect transition="in" filter="wipe(left)">
                                      <p:cBhvr>
                                        <p:cTn id="26" dur="500"/>
                                        <p:tgtEl>
                                          <p:spTgt spid="198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utoUpdateAnimBg="0"/>
      <p:bldP spid="2868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682" name="Object 2"/>
          <p:cNvGraphicFramePr>
            <a:graphicFrameLocks noChangeAspect="1"/>
          </p:cNvGraphicFramePr>
          <p:nvPr/>
        </p:nvGraphicFramePr>
        <p:xfrm>
          <a:off x="3059832" y="2584439"/>
          <a:ext cx="2679923" cy="988577"/>
        </p:xfrm>
        <a:graphic>
          <a:graphicData uri="http://schemas.openxmlformats.org/presentationml/2006/ole">
            <mc:AlternateContent xmlns:mc="http://schemas.openxmlformats.org/markup-compatibility/2006">
              <mc:Choice xmlns:v="urn:schemas-microsoft-com:vml" Requires="v">
                <p:oleObj spid="_x0000_s61614" name="Equation" r:id="rId1" imgW="0" imgH="0" progId="Equation.DSMT4">
                  <p:embed/>
                </p:oleObj>
              </mc:Choice>
              <mc:Fallback>
                <p:oleObj name="Equation" r:id="rId1" imgW="0" imgH="0" progId="Equation.DSMT4">
                  <p:embed/>
                  <p:pic>
                    <p:nvPicPr>
                      <p:cNvPr id="0" name="Object 2"/>
                      <p:cNvPicPr>
                        <a:picLocks noChangeAspect="1" noChangeArrowheads="1"/>
                      </p:cNvPicPr>
                      <p:nvPr/>
                    </p:nvPicPr>
                    <p:blipFill>
                      <a:blip r:embed="rId2"/>
                      <a:srcRect/>
                      <a:stretch>
                        <a:fillRect/>
                      </a:stretch>
                    </p:blipFill>
                    <p:spPr bwMode="auto">
                      <a:xfrm>
                        <a:off x="3059832" y="2584439"/>
                        <a:ext cx="2679923" cy="988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683" name="Object 3"/>
          <p:cNvGraphicFramePr>
            <a:graphicFrameLocks noChangeAspect="1"/>
          </p:cNvGraphicFramePr>
          <p:nvPr/>
        </p:nvGraphicFramePr>
        <p:xfrm>
          <a:off x="2954338" y="3402013"/>
          <a:ext cx="3399102" cy="1076112"/>
        </p:xfrm>
        <a:graphic>
          <a:graphicData uri="http://schemas.openxmlformats.org/presentationml/2006/ole">
            <mc:AlternateContent xmlns:mc="http://schemas.openxmlformats.org/markup-compatibility/2006">
              <mc:Choice xmlns:v="urn:schemas-microsoft-com:vml" Requires="v">
                <p:oleObj spid="_x0000_s61615" name="Equation" r:id="rId3" imgW="0" imgH="0" progId="Equation.DSMT4">
                  <p:embed/>
                </p:oleObj>
              </mc:Choice>
              <mc:Fallback>
                <p:oleObj name="Equation" r:id="rId3" imgW="0" imgH="0" progId="Equation.DSMT4">
                  <p:embed/>
                  <p:pic>
                    <p:nvPicPr>
                      <p:cNvPr id="0" name="Object 3"/>
                      <p:cNvPicPr>
                        <a:picLocks noChangeAspect="1" noChangeArrowheads="1"/>
                      </p:cNvPicPr>
                      <p:nvPr/>
                    </p:nvPicPr>
                    <p:blipFill>
                      <a:blip r:embed="rId4"/>
                      <a:srcRect/>
                      <a:stretch>
                        <a:fillRect/>
                      </a:stretch>
                    </p:blipFill>
                    <p:spPr bwMode="auto">
                      <a:xfrm>
                        <a:off x="2954338" y="3402013"/>
                        <a:ext cx="3399102" cy="107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
          <p:cNvGrpSpPr/>
          <p:nvPr/>
        </p:nvGrpSpPr>
        <p:grpSpPr bwMode="auto">
          <a:xfrm>
            <a:off x="1692275" y="2996481"/>
            <a:ext cx="1295400" cy="1368425"/>
            <a:chOff x="336" y="1920"/>
            <a:chExt cx="816" cy="960"/>
          </a:xfrm>
        </p:grpSpPr>
        <p:sp>
          <p:nvSpPr>
            <p:cNvPr id="29710" name="AutoShape 5"/>
            <p:cNvSpPr/>
            <p:nvPr/>
          </p:nvSpPr>
          <p:spPr bwMode="auto">
            <a:xfrm>
              <a:off x="336" y="2304"/>
              <a:ext cx="432" cy="144"/>
            </a:xfrm>
            <a:prstGeom prst="rightArrow">
              <a:avLst>
                <a:gd name="adj1" fmla="val 50000"/>
                <a:gd name="adj2" fmla="val 75000"/>
              </a:avLst>
            </a:prstGeom>
            <a:solidFill>
              <a:srgbClr val="FFFF99"/>
            </a:solidFill>
            <a:ln w="9525">
              <a:solidFill>
                <a:schemeClr val="tx1"/>
              </a:solidFill>
              <a:miter lim="800000"/>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29711" name="AutoShape 6"/>
            <p:cNvSpPr/>
            <p:nvPr/>
          </p:nvSpPr>
          <p:spPr bwMode="auto">
            <a:xfrm>
              <a:off x="960" y="1920"/>
              <a:ext cx="192" cy="960"/>
            </a:xfrm>
            <a:prstGeom prst="leftBrace">
              <a:avLst>
                <a:gd name="adj1" fmla="val 41667"/>
                <a:gd name="adj2" fmla="val 50000"/>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pSp>
      <p:sp>
        <p:nvSpPr>
          <p:cNvPr id="199687" name="Text Box 7"/>
          <p:cNvSpPr txBox="1"/>
          <p:nvPr/>
        </p:nvSpPr>
        <p:spPr bwMode="auto">
          <a:xfrm>
            <a:off x="900113" y="4580806"/>
            <a:ext cx="6438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dirty="0">
                <a:latin typeface="Times New Roman" pitchFamily="18" charset="0"/>
                <a:ea typeface="楷体_GB2312" pitchFamily="49" charset="-122"/>
              </a:rPr>
              <a:t> </a:t>
            </a:r>
            <a:r>
              <a:rPr kumimoji="1" lang="en-US" altLang="zh-CN" sz="3600" i="1" dirty="0">
                <a:latin typeface="Times New Roman" pitchFamily="18" charset="0"/>
                <a:ea typeface="楷体_GB2312" pitchFamily="49" charset="-122"/>
                <a:sym typeface="Symbol" pitchFamily="18" charset="2"/>
              </a:rPr>
              <a:t></a:t>
            </a:r>
            <a:r>
              <a:rPr kumimoji="1" lang="en-US" altLang="zh-CN" sz="3600" dirty="0">
                <a:latin typeface="Times New Roman" pitchFamily="18" charset="0"/>
                <a:ea typeface="楷体_GB2312" pitchFamily="49" charset="-122"/>
                <a:sym typeface="Symbol" pitchFamily="18" charset="2"/>
              </a:rPr>
              <a:t>, </a:t>
            </a:r>
            <a:r>
              <a:rPr kumimoji="1" lang="en-US" altLang="zh-CN" sz="3600" i="1" dirty="0">
                <a:latin typeface="Times New Roman" pitchFamily="18" charset="0"/>
                <a:ea typeface="楷体_GB2312" pitchFamily="49" charset="-122"/>
                <a:sym typeface="Symbol" pitchFamily="18" charset="2"/>
              </a:rPr>
              <a:t> </a:t>
            </a:r>
            <a:r>
              <a:rPr kumimoji="1" lang="en-US" altLang="zh-CN" sz="3600" baseline="30000" dirty="0">
                <a:latin typeface="Times New Roman" pitchFamily="18" charset="0"/>
                <a:ea typeface="楷体_GB2312" pitchFamily="49" charset="-122"/>
                <a:sym typeface="Symbol" pitchFamily="18" charset="2"/>
              </a:rPr>
              <a:t>2 </a:t>
            </a:r>
            <a:r>
              <a:rPr kumimoji="1" lang="zh-CN" altLang="en-US" sz="3600" dirty="0">
                <a:latin typeface="Times New Roman" pitchFamily="18" charset="0"/>
                <a:ea typeface="楷体_GB2312" pitchFamily="49" charset="-122"/>
                <a:sym typeface="Symbol" pitchFamily="18" charset="2"/>
              </a:rPr>
              <a:t>的极大似然估计量分别为</a:t>
            </a:r>
            <a:endParaRPr kumimoji="1" lang="zh-CN" altLang="en-US" sz="3600" dirty="0">
              <a:latin typeface="Times New Roman" pitchFamily="18" charset="0"/>
              <a:ea typeface="楷体_GB2312" pitchFamily="49" charset="-122"/>
              <a:sym typeface="Symbol" pitchFamily="18" charset="2"/>
            </a:endParaRPr>
          </a:p>
        </p:txBody>
      </p:sp>
      <p:graphicFrame>
        <p:nvGraphicFramePr>
          <p:cNvPr id="199688" name="Object 8"/>
          <p:cNvGraphicFramePr>
            <a:graphicFrameLocks noChangeAspect="1"/>
          </p:cNvGraphicFramePr>
          <p:nvPr/>
        </p:nvGraphicFramePr>
        <p:xfrm>
          <a:off x="1884572" y="5192237"/>
          <a:ext cx="2417184" cy="1101744"/>
        </p:xfrm>
        <a:graphic>
          <a:graphicData uri="http://schemas.openxmlformats.org/presentationml/2006/ole">
            <mc:AlternateContent xmlns:mc="http://schemas.openxmlformats.org/markup-compatibility/2006">
              <mc:Choice xmlns:v="urn:schemas-microsoft-com:vml" Requires="v">
                <p:oleObj spid="_x0000_s61616" name="Equation" r:id="rId5" imgW="0" imgH="0" progId="Equation.DSMT4">
                  <p:embed/>
                </p:oleObj>
              </mc:Choice>
              <mc:Fallback>
                <p:oleObj name="Equation" r:id="rId5" imgW="0" imgH="0" progId="Equation.DSMT4">
                  <p:embed/>
                  <p:pic>
                    <p:nvPicPr>
                      <p:cNvPr id="0" name="Object 8"/>
                      <p:cNvPicPr>
                        <a:picLocks noChangeAspect="1" noChangeArrowheads="1"/>
                      </p:cNvPicPr>
                      <p:nvPr/>
                    </p:nvPicPr>
                    <p:blipFill>
                      <a:blip r:embed="rId6"/>
                      <a:srcRect/>
                      <a:stretch>
                        <a:fillRect/>
                      </a:stretch>
                    </p:blipFill>
                    <p:spPr bwMode="auto">
                      <a:xfrm>
                        <a:off x="1884572" y="5192237"/>
                        <a:ext cx="2417184" cy="1101744"/>
                      </a:xfrm>
                      <a:prstGeom prst="rect">
                        <a:avLst/>
                      </a:prstGeom>
                      <a:solidFill>
                        <a:schemeClr val="accent5">
                          <a:lumMod val="40000"/>
                          <a:lumOff val="60000"/>
                        </a:schemeClr>
                      </a:solidFill>
                      <a:ln>
                        <a:noFill/>
                      </a:ln>
                      <a:effectLst/>
                    </p:spPr>
                  </p:pic>
                </p:oleObj>
              </mc:Fallback>
            </mc:AlternateContent>
          </a:graphicData>
        </a:graphic>
      </p:graphicFrame>
      <p:graphicFrame>
        <p:nvGraphicFramePr>
          <p:cNvPr id="199689" name="Object 9"/>
          <p:cNvGraphicFramePr>
            <a:graphicFrameLocks noChangeAspect="1"/>
          </p:cNvGraphicFramePr>
          <p:nvPr/>
        </p:nvGraphicFramePr>
        <p:xfrm>
          <a:off x="4625975" y="5205413"/>
          <a:ext cx="3382963" cy="1103312"/>
        </p:xfrm>
        <a:graphic>
          <a:graphicData uri="http://schemas.openxmlformats.org/presentationml/2006/ole">
            <mc:AlternateContent xmlns:mc="http://schemas.openxmlformats.org/markup-compatibility/2006">
              <mc:Choice xmlns:v="urn:schemas-microsoft-com:vml" Requires="v">
                <p:oleObj spid="_x0000_s61617" name="Equation" r:id="rId7" imgW="0" imgH="0" progId="Equation.DSMT4">
                  <p:embed/>
                </p:oleObj>
              </mc:Choice>
              <mc:Fallback>
                <p:oleObj name="Equation" r:id="rId7" imgW="0" imgH="0" progId="Equation.DSMT4">
                  <p:embed/>
                  <p:pic>
                    <p:nvPicPr>
                      <p:cNvPr id="0" name="Object 9"/>
                      <p:cNvPicPr>
                        <a:picLocks noChangeAspect="1" noChangeArrowheads="1"/>
                      </p:cNvPicPr>
                      <p:nvPr/>
                    </p:nvPicPr>
                    <p:blipFill>
                      <a:blip r:embed="rId8"/>
                      <a:srcRect/>
                      <a:stretch>
                        <a:fillRect/>
                      </a:stretch>
                    </p:blipFill>
                    <p:spPr bwMode="auto">
                      <a:xfrm>
                        <a:off x="4625975" y="5205413"/>
                        <a:ext cx="3382963" cy="1103312"/>
                      </a:xfrm>
                      <a:prstGeom prst="rect">
                        <a:avLst/>
                      </a:prstGeom>
                      <a:solidFill>
                        <a:schemeClr val="accent5">
                          <a:lumMod val="40000"/>
                          <a:lumOff val="60000"/>
                        </a:schemeClr>
                      </a:solidFill>
                      <a:ln>
                        <a:noFill/>
                      </a:ln>
                      <a:effectLst/>
                    </p:spPr>
                  </p:pic>
                </p:oleObj>
              </mc:Fallback>
            </mc:AlternateContent>
          </a:graphicData>
        </a:graphic>
      </p:graphicFrame>
      <p:grpSp>
        <p:nvGrpSpPr>
          <p:cNvPr id="3" name="Group 10"/>
          <p:cNvGrpSpPr/>
          <p:nvPr/>
        </p:nvGrpSpPr>
        <p:grpSpPr bwMode="auto">
          <a:xfrm>
            <a:off x="323850" y="304082"/>
            <a:ext cx="8568974" cy="2317752"/>
            <a:chOff x="192" y="222"/>
            <a:chExt cx="5205" cy="1460"/>
          </a:xfrm>
        </p:grpSpPr>
        <p:sp>
          <p:nvSpPr>
            <p:cNvPr id="29706" name="Text Box 11"/>
            <p:cNvSpPr txBox="1"/>
            <p:nvPr/>
          </p:nvSpPr>
          <p:spPr bwMode="auto">
            <a:xfrm>
              <a:off x="192" y="418"/>
              <a:ext cx="673" cy="110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dirty="0">
                  <a:latin typeface="Times New Roman" pitchFamily="18" charset="0"/>
                  <a:ea typeface="Arial Unicode MS" pitchFamily="34" charset="-122"/>
                  <a:cs typeface="Arial Unicode MS" pitchFamily="34" charset="-122"/>
                </a:rPr>
                <a:t>似然</a:t>
              </a:r>
              <a:endParaRPr kumimoji="1" lang="zh-CN" altLang="en-US" sz="3600" b="1" dirty="0">
                <a:latin typeface="Times New Roman" pitchFamily="18" charset="0"/>
                <a:ea typeface="Arial Unicode MS" pitchFamily="34" charset="-122"/>
                <a:cs typeface="Arial Unicode MS" pitchFamily="34" charset="-122"/>
              </a:endParaRPr>
            </a:p>
            <a:p>
              <a:pPr eaLnBrk="1" hangingPunct="1"/>
              <a:r>
                <a:rPr kumimoji="1" lang="zh-CN" altLang="en-US" sz="3600" b="1" dirty="0">
                  <a:latin typeface="Times New Roman" pitchFamily="18" charset="0"/>
                  <a:ea typeface="Arial Unicode MS" pitchFamily="34" charset="-122"/>
                  <a:cs typeface="Arial Unicode MS" pitchFamily="34" charset="-122"/>
                </a:rPr>
                <a:t>方程</a:t>
              </a:r>
              <a:endParaRPr kumimoji="1" lang="zh-CN" altLang="en-US" sz="3600" b="1" dirty="0">
                <a:latin typeface="Times New Roman" pitchFamily="18" charset="0"/>
                <a:ea typeface="Arial Unicode MS" pitchFamily="34" charset="-122"/>
                <a:cs typeface="Arial Unicode MS" pitchFamily="34" charset="-122"/>
              </a:endParaRPr>
            </a:p>
            <a:p>
              <a:pPr eaLnBrk="1" hangingPunct="1"/>
              <a:r>
                <a:rPr kumimoji="1" lang="zh-CN" altLang="en-US" sz="3600" b="1" dirty="0">
                  <a:latin typeface="Times New Roman" pitchFamily="18" charset="0"/>
                  <a:ea typeface="Arial Unicode MS" pitchFamily="34" charset="-122"/>
                  <a:cs typeface="Arial Unicode MS" pitchFamily="34" charset="-122"/>
                </a:rPr>
                <a:t>组为</a:t>
              </a:r>
              <a:endParaRPr kumimoji="1" lang="zh-CN" altLang="en-US" sz="3600" b="1" dirty="0">
                <a:latin typeface="Times New Roman" pitchFamily="18" charset="0"/>
                <a:ea typeface="Arial Unicode MS" pitchFamily="34" charset="-122"/>
                <a:cs typeface="Arial Unicode MS" pitchFamily="34" charset="-122"/>
              </a:endParaRPr>
            </a:p>
          </p:txBody>
        </p:sp>
        <p:graphicFrame>
          <p:nvGraphicFramePr>
            <p:cNvPr id="29707" name="Object 12"/>
            <p:cNvGraphicFramePr>
              <a:graphicFrameLocks noChangeAspect="1"/>
            </p:cNvGraphicFramePr>
            <p:nvPr/>
          </p:nvGraphicFramePr>
          <p:xfrm>
            <a:off x="1198" y="222"/>
            <a:ext cx="2768" cy="713"/>
          </p:xfrm>
          <a:graphic>
            <a:graphicData uri="http://schemas.openxmlformats.org/presentationml/2006/ole">
              <mc:AlternateContent xmlns:mc="http://schemas.openxmlformats.org/markup-compatibility/2006">
                <mc:Choice xmlns:v="urn:schemas-microsoft-com:vml" Requires="v">
                  <p:oleObj spid="_x0000_s61618" name="Equation" r:id="rId9" imgW="0" imgH="0" progId="Equation.DSMT4">
                    <p:embed/>
                  </p:oleObj>
                </mc:Choice>
                <mc:Fallback>
                  <p:oleObj name="Equation" r:id="rId9" imgW="0" imgH="0" progId="Equation.DSMT4">
                    <p:embed/>
                    <p:pic>
                      <p:nvPicPr>
                        <p:cNvPr id="0" name="Object 12"/>
                        <p:cNvPicPr>
                          <a:picLocks noChangeAspect="1" noChangeArrowheads="1"/>
                        </p:cNvPicPr>
                        <p:nvPr/>
                      </p:nvPicPr>
                      <p:blipFill>
                        <a:blip r:embed="rId10"/>
                        <a:srcRect/>
                        <a:stretch>
                          <a:fillRect/>
                        </a:stretch>
                      </p:blipFill>
                      <p:spPr bwMode="auto">
                        <a:xfrm>
                          <a:off x="1198" y="222"/>
                          <a:ext cx="2768" cy="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8" name="Object 13"/>
            <p:cNvGraphicFramePr>
              <a:graphicFrameLocks noChangeAspect="1"/>
            </p:cNvGraphicFramePr>
            <p:nvPr/>
          </p:nvGraphicFramePr>
          <p:xfrm>
            <a:off x="1184" y="978"/>
            <a:ext cx="4213" cy="704"/>
          </p:xfrm>
          <a:graphic>
            <a:graphicData uri="http://schemas.openxmlformats.org/presentationml/2006/ole">
              <mc:AlternateContent xmlns:mc="http://schemas.openxmlformats.org/markup-compatibility/2006">
                <mc:Choice xmlns:v="urn:schemas-microsoft-com:vml" Requires="v">
                  <p:oleObj spid="_x0000_s61619" name="Equation" r:id="rId11" imgW="0" imgH="0" progId="Equation.DSMT4">
                    <p:embed/>
                  </p:oleObj>
                </mc:Choice>
                <mc:Fallback>
                  <p:oleObj name="Equation" r:id="rId11" imgW="0" imgH="0" progId="Equation.DSMT4">
                    <p:embed/>
                    <p:pic>
                      <p:nvPicPr>
                        <p:cNvPr id="0" name="Object 13"/>
                        <p:cNvPicPr>
                          <a:picLocks noChangeAspect="1" noChangeArrowheads="1"/>
                        </p:cNvPicPr>
                        <p:nvPr/>
                      </p:nvPicPr>
                      <p:blipFill>
                        <a:blip r:embed="rId12"/>
                        <a:srcRect/>
                        <a:stretch>
                          <a:fillRect/>
                        </a:stretch>
                      </p:blipFill>
                      <p:spPr bwMode="auto">
                        <a:xfrm>
                          <a:off x="1184" y="978"/>
                          <a:ext cx="4213" cy="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9" name="AutoShape 14"/>
            <p:cNvSpPr/>
            <p:nvPr/>
          </p:nvSpPr>
          <p:spPr bwMode="auto">
            <a:xfrm>
              <a:off x="864" y="336"/>
              <a:ext cx="144" cy="1248"/>
            </a:xfrm>
            <a:prstGeom prst="leftBrace">
              <a:avLst>
                <a:gd name="adj1" fmla="val 72222"/>
                <a:gd name="adj2" fmla="val 50000"/>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9682"/>
                                        </p:tgtEl>
                                        <p:attrNameLst>
                                          <p:attrName>style.visibility</p:attrName>
                                        </p:attrNameLst>
                                      </p:cBhvr>
                                      <p:to>
                                        <p:strVal val="visible"/>
                                      </p:to>
                                    </p:set>
                                    <p:animEffect transition="in" filter="wipe(up)">
                                      <p:cBhvr>
                                        <p:cTn id="17" dur="500"/>
                                        <p:tgtEl>
                                          <p:spTgt spid="1996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9683"/>
                                        </p:tgtEl>
                                        <p:attrNameLst>
                                          <p:attrName>style.visibility</p:attrName>
                                        </p:attrNameLst>
                                      </p:cBhvr>
                                      <p:to>
                                        <p:strVal val="visible"/>
                                      </p:to>
                                    </p:set>
                                    <p:animEffect transition="in" filter="wipe(up)">
                                      <p:cBhvr>
                                        <p:cTn id="22" dur="500"/>
                                        <p:tgtEl>
                                          <p:spTgt spid="1996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9687"/>
                                        </p:tgtEl>
                                        <p:attrNameLst>
                                          <p:attrName>style.visibility</p:attrName>
                                        </p:attrNameLst>
                                      </p:cBhvr>
                                      <p:to>
                                        <p:strVal val="visible"/>
                                      </p:to>
                                    </p:set>
                                    <p:animEffect transition="in" filter="wipe(left)">
                                      <p:cBhvr>
                                        <p:cTn id="27" dur="500"/>
                                        <p:tgtEl>
                                          <p:spTgt spid="1996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9688"/>
                                        </p:tgtEl>
                                        <p:attrNameLst>
                                          <p:attrName>style.visibility</p:attrName>
                                        </p:attrNameLst>
                                      </p:cBhvr>
                                      <p:to>
                                        <p:strVal val="visible"/>
                                      </p:to>
                                    </p:set>
                                    <p:animEffect transition="in" filter="wipe(left)">
                                      <p:cBhvr>
                                        <p:cTn id="32" dur="500"/>
                                        <p:tgtEl>
                                          <p:spTgt spid="1996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9689"/>
                                        </p:tgtEl>
                                        <p:attrNameLst>
                                          <p:attrName>style.visibility</p:attrName>
                                        </p:attrNameLst>
                                      </p:cBhvr>
                                      <p:to>
                                        <p:strVal val="visible"/>
                                      </p:to>
                                    </p:set>
                                    <p:animEffect transition="in" filter="wipe(left)">
                                      <p:cBhvr>
                                        <p:cTn id="37" dur="500"/>
                                        <p:tgtEl>
                                          <p:spTgt spid="199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06" name="Object 2"/>
          <p:cNvGraphicFramePr>
            <a:graphicFrameLocks noChangeAspect="1"/>
          </p:cNvGraphicFramePr>
          <p:nvPr/>
        </p:nvGraphicFramePr>
        <p:xfrm>
          <a:off x="595313" y="160338"/>
          <a:ext cx="8170862" cy="2976562"/>
        </p:xfrm>
        <a:graphic>
          <a:graphicData uri="http://schemas.openxmlformats.org/presentationml/2006/ole">
            <mc:AlternateContent xmlns:mc="http://schemas.openxmlformats.org/markup-compatibility/2006">
              <mc:Choice xmlns:v="urn:schemas-microsoft-com:vml" Requires="v">
                <p:oleObj spid="_x0000_s31319" name="Equation" r:id="rId1" imgW="0" imgH="0" progId="Equation.DSMT4">
                  <p:embed/>
                </p:oleObj>
              </mc:Choice>
              <mc:Fallback>
                <p:oleObj name="Equation" r:id="rId1" imgW="0" imgH="0" progId="Equation.DSMT4">
                  <p:embed/>
                  <p:pic>
                    <p:nvPicPr>
                      <p:cNvPr id="0" name="Object 2"/>
                      <p:cNvPicPr>
                        <a:picLocks noChangeAspect="1" noChangeArrowheads="1"/>
                      </p:cNvPicPr>
                      <p:nvPr/>
                    </p:nvPicPr>
                    <p:blipFill>
                      <a:blip r:embed="rId2"/>
                      <a:srcRect/>
                      <a:stretch>
                        <a:fillRect/>
                      </a:stretch>
                    </p:blipFill>
                    <p:spPr bwMode="auto">
                      <a:xfrm>
                        <a:off x="595313" y="160338"/>
                        <a:ext cx="8170862" cy="297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0707" name="Text Box 3"/>
          <p:cNvSpPr txBox="1"/>
          <p:nvPr/>
        </p:nvSpPr>
        <p:spPr bwMode="auto">
          <a:xfrm>
            <a:off x="611188" y="3136900"/>
            <a:ext cx="3040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pPr>
            <a:r>
              <a:rPr kumimoji="1" lang="zh-CN" altLang="en-US" sz="3200" b="1" dirty="0">
                <a:latin typeface="Times New Roman" pitchFamily="18" charset="0"/>
              </a:rPr>
              <a:t>解：似然函数为</a:t>
            </a:r>
            <a:endParaRPr kumimoji="1" lang="zh-CN" altLang="en-US" sz="2400" b="1" dirty="0">
              <a:latin typeface="Times New Roman" pitchFamily="18" charset="0"/>
            </a:endParaRPr>
          </a:p>
        </p:txBody>
      </p:sp>
      <p:graphicFrame>
        <p:nvGraphicFramePr>
          <p:cNvPr id="200708" name="Object 4"/>
          <p:cNvGraphicFramePr>
            <a:graphicFrameLocks noChangeAspect="1"/>
          </p:cNvGraphicFramePr>
          <p:nvPr/>
        </p:nvGraphicFramePr>
        <p:xfrm>
          <a:off x="795338" y="3744913"/>
          <a:ext cx="4318000" cy="1565275"/>
        </p:xfrm>
        <a:graphic>
          <a:graphicData uri="http://schemas.openxmlformats.org/presentationml/2006/ole">
            <mc:AlternateContent xmlns:mc="http://schemas.openxmlformats.org/markup-compatibility/2006">
              <mc:Choice xmlns:v="urn:schemas-microsoft-com:vml" Requires="v">
                <p:oleObj spid="_x0000_s31320" name="Equation" r:id="rId3" imgW="0" imgH="0" progId="Equation.DSMT4">
                  <p:embed/>
                </p:oleObj>
              </mc:Choice>
              <mc:Fallback>
                <p:oleObj name="Equation" r:id="rId3" imgW="0" imgH="0" progId="Equation.DSMT4">
                  <p:embed/>
                  <p:pic>
                    <p:nvPicPr>
                      <p:cNvPr id="0" name="Object 4"/>
                      <p:cNvPicPr>
                        <a:picLocks noChangeAspect="1" noChangeArrowheads="1"/>
                      </p:cNvPicPr>
                      <p:nvPr/>
                    </p:nvPicPr>
                    <p:blipFill>
                      <a:blip r:embed="rId4"/>
                      <a:srcRect/>
                      <a:stretch>
                        <a:fillRect/>
                      </a:stretch>
                    </p:blipFill>
                    <p:spPr bwMode="auto">
                      <a:xfrm>
                        <a:off x="795338" y="3744913"/>
                        <a:ext cx="4318000" cy="156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09" name="Object 5"/>
          <p:cNvGraphicFramePr>
            <a:graphicFrameLocks noChangeAspect="1"/>
          </p:cNvGraphicFramePr>
          <p:nvPr/>
        </p:nvGraphicFramePr>
        <p:xfrm>
          <a:off x="1409700" y="5253038"/>
          <a:ext cx="3889037" cy="1407542"/>
        </p:xfrm>
        <a:graphic>
          <a:graphicData uri="http://schemas.openxmlformats.org/presentationml/2006/ole">
            <mc:AlternateContent xmlns:mc="http://schemas.openxmlformats.org/markup-compatibility/2006">
              <mc:Choice xmlns:v="urn:schemas-microsoft-com:vml" Requires="v">
                <p:oleObj spid="_x0000_s31321" name="Equation" r:id="rId5" imgW="0" imgH="0" progId="Equation.DSMT4">
                  <p:embed/>
                </p:oleObj>
              </mc:Choice>
              <mc:Fallback>
                <p:oleObj name="Equation" r:id="rId5" imgW="0" imgH="0" progId="Equation.DSMT4">
                  <p:embed/>
                  <p:pic>
                    <p:nvPicPr>
                      <p:cNvPr id="0" name="Object 5"/>
                      <p:cNvPicPr>
                        <a:picLocks noChangeAspect="1" noChangeArrowheads="1"/>
                      </p:cNvPicPr>
                      <p:nvPr/>
                    </p:nvPicPr>
                    <p:blipFill>
                      <a:blip r:embed="rId6"/>
                      <a:srcRect/>
                      <a:stretch>
                        <a:fillRect/>
                      </a:stretch>
                    </p:blipFill>
                    <p:spPr bwMode="auto">
                      <a:xfrm>
                        <a:off x="1409700" y="5253038"/>
                        <a:ext cx="3889037" cy="1407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0706"/>
                                        </p:tgtEl>
                                        <p:attrNameLst>
                                          <p:attrName>style.visibility</p:attrName>
                                        </p:attrNameLst>
                                      </p:cBhvr>
                                      <p:to>
                                        <p:strVal val="visible"/>
                                      </p:to>
                                    </p:set>
                                    <p:animEffect transition="in" filter="checkerboard(across)">
                                      <p:cBhvr>
                                        <p:cTn id="7" dur="500"/>
                                        <p:tgtEl>
                                          <p:spTgt spid="2007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gtEl>
                                        <p:attrNameLst>
                                          <p:attrName>style.visibility</p:attrName>
                                        </p:attrNameLst>
                                      </p:cBhvr>
                                      <p:to>
                                        <p:strVal val="visible"/>
                                      </p:to>
                                    </p:set>
                                    <p:animEffect transition="in" filter="wipe(left)">
                                      <p:cBhvr>
                                        <p:cTn id="12" dur="500"/>
                                        <p:tgtEl>
                                          <p:spTgt spid="2007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0708"/>
                                        </p:tgtEl>
                                        <p:attrNameLst>
                                          <p:attrName>style.visibility</p:attrName>
                                        </p:attrNameLst>
                                      </p:cBhvr>
                                      <p:to>
                                        <p:strVal val="visible"/>
                                      </p:to>
                                    </p:set>
                                    <p:animEffect transition="in" filter="wipe(left)">
                                      <p:cBhvr>
                                        <p:cTn id="17" dur="500"/>
                                        <p:tgtEl>
                                          <p:spTgt spid="2007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00709"/>
                                        </p:tgtEl>
                                        <p:attrNameLst>
                                          <p:attrName>style.visibility</p:attrName>
                                        </p:attrNameLst>
                                      </p:cBhvr>
                                      <p:to>
                                        <p:strVal val="visible"/>
                                      </p:to>
                                    </p:set>
                                    <p:animEffect transition="in" filter="wipe(right)">
                                      <p:cBhvr>
                                        <p:cTn id="22" dur="500"/>
                                        <p:tgtEl>
                                          <p:spTgt spid="200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p:nvPr/>
        </p:nvGraphicFramePr>
        <p:xfrm>
          <a:off x="487363" y="1846263"/>
          <a:ext cx="5411787" cy="1339850"/>
        </p:xfrm>
        <a:graphic>
          <a:graphicData uri="http://schemas.openxmlformats.org/presentationml/2006/ole">
            <mc:AlternateContent xmlns:mc="http://schemas.openxmlformats.org/markup-compatibility/2006">
              <mc:Choice xmlns:v="urn:schemas-microsoft-com:vml" Requires="v">
                <p:oleObj spid="_x0000_s32539" name="Equation" r:id="rId1" imgW="0" imgH="0" progId="Equation.DSMT4">
                  <p:embed/>
                </p:oleObj>
              </mc:Choice>
              <mc:Fallback>
                <p:oleObj name="Equation" r:id="rId1" imgW="0" imgH="0" progId="Equation.DSMT4">
                  <p:embed/>
                  <p:pic>
                    <p:nvPicPr>
                      <p:cNvPr id="0" name="对象 2"/>
                      <p:cNvPicPr>
                        <a:picLocks noChangeArrowheads="1"/>
                      </p:cNvPicPr>
                      <p:nvPr/>
                    </p:nvPicPr>
                    <p:blipFill>
                      <a:blip r:embed="rId2"/>
                      <a:srcRect/>
                      <a:stretch>
                        <a:fillRect/>
                      </a:stretch>
                    </p:blipFill>
                    <p:spPr bwMode="auto">
                      <a:xfrm>
                        <a:off x="487363" y="1846263"/>
                        <a:ext cx="5411787"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nvGraphicFramePr>
        <p:xfrm>
          <a:off x="340714" y="3189722"/>
          <a:ext cx="3575531" cy="1108040"/>
        </p:xfrm>
        <a:graphic>
          <a:graphicData uri="http://schemas.openxmlformats.org/presentationml/2006/ole">
            <mc:AlternateContent xmlns:mc="http://schemas.openxmlformats.org/markup-compatibility/2006">
              <mc:Choice xmlns:v="urn:schemas-microsoft-com:vml" Requires="v">
                <p:oleObj spid="_x0000_s32540" name="Equation" r:id="rId3" imgW="0" imgH="0" progId="Equation.DSMT4">
                  <p:embed/>
                </p:oleObj>
              </mc:Choice>
              <mc:Fallback>
                <p:oleObj name="Equation" r:id="rId3" imgW="0" imgH="0" progId="Equation.DSMT4">
                  <p:embed/>
                  <p:pic>
                    <p:nvPicPr>
                      <p:cNvPr id="0" name="对象 3"/>
                      <p:cNvPicPr>
                        <a:picLocks noChangeAspect="1" noChangeArrowheads="1"/>
                      </p:cNvPicPr>
                      <p:nvPr/>
                    </p:nvPicPr>
                    <p:blipFill>
                      <a:blip r:embed="rId4"/>
                      <a:srcRect/>
                      <a:stretch>
                        <a:fillRect/>
                      </a:stretch>
                    </p:blipFill>
                    <p:spPr bwMode="auto">
                      <a:xfrm>
                        <a:off x="340714" y="3189722"/>
                        <a:ext cx="3575531" cy="1108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nvGraphicFramePr>
        <p:xfrm>
          <a:off x="462598" y="4771152"/>
          <a:ext cx="4875530" cy="578009"/>
        </p:xfrm>
        <a:graphic>
          <a:graphicData uri="http://schemas.openxmlformats.org/presentationml/2006/ole">
            <mc:AlternateContent xmlns:mc="http://schemas.openxmlformats.org/markup-compatibility/2006">
              <mc:Choice xmlns:v="urn:schemas-microsoft-com:vml" Requires="v">
                <p:oleObj spid="_x0000_s32541" name="Equation" r:id="rId5" imgW="0" imgH="0" progId="Equation.DSMT4">
                  <p:embed/>
                </p:oleObj>
              </mc:Choice>
              <mc:Fallback>
                <p:oleObj name="Equation" r:id="rId5" imgW="0" imgH="0" progId="Equation.DSMT4">
                  <p:embed/>
                  <p:pic>
                    <p:nvPicPr>
                      <p:cNvPr id="0" name="对象 4"/>
                      <p:cNvPicPr>
                        <a:picLocks noChangeAspect="1" noChangeArrowheads="1"/>
                      </p:cNvPicPr>
                      <p:nvPr/>
                    </p:nvPicPr>
                    <p:blipFill>
                      <a:blip r:embed="rId6"/>
                      <a:srcRect/>
                      <a:stretch>
                        <a:fillRect/>
                      </a:stretch>
                    </p:blipFill>
                    <p:spPr bwMode="auto">
                      <a:xfrm>
                        <a:off x="462598" y="4771152"/>
                        <a:ext cx="4875530" cy="578009"/>
                      </a:xfrm>
                      <a:prstGeom prst="rect">
                        <a:avLst/>
                      </a:prstGeom>
                      <a:solidFill>
                        <a:schemeClr val="accent5">
                          <a:lumMod val="40000"/>
                          <a:lumOff val="60000"/>
                        </a:schemeClr>
                      </a:solidFill>
                      <a:ln>
                        <a:noFill/>
                      </a:ln>
                      <a:effectLst/>
                    </p:spPr>
                  </p:pic>
                </p:oleObj>
              </mc:Fallback>
            </mc:AlternateContent>
          </a:graphicData>
        </a:graphic>
      </p:graphicFrame>
      <p:graphicFrame>
        <p:nvGraphicFramePr>
          <p:cNvPr id="6" name="对象 5"/>
          <p:cNvGraphicFramePr/>
          <p:nvPr/>
        </p:nvGraphicFramePr>
        <p:xfrm>
          <a:off x="641351" y="1184275"/>
          <a:ext cx="3842467" cy="742950"/>
        </p:xfrm>
        <a:graphic>
          <a:graphicData uri="http://schemas.openxmlformats.org/presentationml/2006/ole">
            <mc:AlternateContent xmlns:mc="http://schemas.openxmlformats.org/markup-compatibility/2006">
              <mc:Choice xmlns:v="urn:schemas-microsoft-com:vml" Requires="v">
                <p:oleObj spid="_x0000_s32542" name="Equation" r:id="rId7" imgW="0" imgH="0" progId="Equation.DSMT4">
                  <p:embed/>
                </p:oleObj>
              </mc:Choice>
              <mc:Fallback>
                <p:oleObj name="Equation" r:id="rId7" imgW="0" imgH="0" progId="Equation.DSMT4">
                  <p:embed/>
                  <p:pic>
                    <p:nvPicPr>
                      <p:cNvPr id="0" name="对象 5"/>
                      <p:cNvPicPr>
                        <a:picLocks noChangeArrowheads="1"/>
                      </p:cNvPicPr>
                      <p:nvPr/>
                    </p:nvPicPr>
                    <p:blipFill>
                      <a:blip r:embed="rId8"/>
                      <a:srcRect/>
                      <a:stretch>
                        <a:fillRect/>
                      </a:stretch>
                    </p:blipFill>
                    <p:spPr bwMode="auto">
                      <a:xfrm>
                        <a:off x="641351" y="1184275"/>
                        <a:ext cx="384246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5" name="Text Box 15"/>
          <p:cNvSpPr txBox="1"/>
          <p:nvPr/>
        </p:nvSpPr>
        <p:spPr bwMode="auto">
          <a:xfrm>
            <a:off x="611562" y="4652963"/>
            <a:ext cx="799288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r>
              <a:rPr kumimoji="1" lang="zh-CN" altLang="en-US" sz="3200" dirty="0">
                <a:latin typeface="Times New Roman" pitchFamily="18" charset="0"/>
                <a:ea typeface="楷体_GB2312" pitchFamily="49" charset="-122"/>
              </a:rPr>
              <a:t>若</a:t>
            </a:r>
            <a:r>
              <a:rPr kumimoji="1" lang="zh-CN" altLang="en-US" sz="3200" i="1" dirty="0">
                <a:latin typeface="Times New Roman" pitchFamily="18" charset="0"/>
                <a:ea typeface="楷体_GB2312" pitchFamily="49" charset="-122"/>
                <a:sym typeface="Symbol" pitchFamily="18" charset="2"/>
              </a:rPr>
              <a:t></a:t>
            </a:r>
            <a:r>
              <a:rPr kumimoji="1" lang="en-US" altLang="zh-CN" sz="3200" i="1" dirty="0">
                <a:latin typeface="Times New Roman" pitchFamily="18" charset="0"/>
                <a:ea typeface="楷体_GB2312" pitchFamily="49" charset="-122"/>
                <a:sym typeface="Symbol" pitchFamily="18" charset="2"/>
              </a:rPr>
              <a:t>, </a:t>
            </a:r>
            <a:r>
              <a:rPr kumimoji="1" lang="en-US" altLang="zh-CN" sz="3200" baseline="30000" dirty="0">
                <a:latin typeface="Times New Roman" pitchFamily="18" charset="0"/>
                <a:ea typeface="楷体_GB2312" pitchFamily="49" charset="-122"/>
                <a:sym typeface="Symbol" pitchFamily="18" charset="2"/>
              </a:rPr>
              <a:t>2</a:t>
            </a:r>
            <a:r>
              <a:rPr kumimoji="1" lang="zh-CN" altLang="en-US" sz="3200" dirty="0">
                <a:latin typeface="Times New Roman" pitchFamily="18" charset="0"/>
                <a:ea typeface="楷体_GB2312" pitchFamily="49" charset="-122"/>
                <a:sym typeface="Symbol" pitchFamily="18" charset="2"/>
              </a:rPr>
              <a:t>未知</a:t>
            </a:r>
            <a:r>
              <a:rPr kumimoji="1" lang="en-US" altLang="zh-CN" sz="3200" dirty="0">
                <a:latin typeface="Times New Roman" pitchFamily="18" charset="0"/>
                <a:ea typeface="楷体_GB2312" pitchFamily="49" charset="-122"/>
                <a:sym typeface="Symbol" pitchFamily="18" charset="2"/>
              </a:rPr>
              <a:t>, </a:t>
            </a:r>
            <a:r>
              <a:rPr kumimoji="1" lang="zh-CN" altLang="en-US" sz="3200" dirty="0">
                <a:latin typeface="Times New Roman" pitchFamily="18" charset="0"/>
                <a:ea typeface="楷体_GB2312" pitchFamily="49" charset="-122"/>
                <a:sym typeface="Symbol" pitchFamily="18" charset="2"/>
              </a:rPr>
              <a:t>通过构造样本的函数</a:t>
            </a:r>
            <a:r>
              <a:rPr kumimoji="1" lang="en-US" altLang="zh-CN" sz="3200" dirty="0">
                <a:latin typeface="Times New Roman" pitchFamily="18" charset="0"/>
                <a:ea typeface="楷体_GB2312" pitchFamily="49" charset="-122"/>
                <a:sym typeface="Symbol" pitchFamily="18" charset="2"/>
              </a:rPr>
              <a:t>, </a:t>
            </a:r>
            <a:r>
              <a:rPr kumimoji="1" lang="zh-CN" altLang="en-US" sz="3200" dirty="0">
                <a:latin typeface="Times New Roman" pitchFamily="18" charset="0"/>
                <a:ea typeface="楷体_GB2312" pitchFamily="49" charset="-122"/>
                <a:sym typeface="Symbol" pitchFamily="18" charset="2"/>
              </a:rPr>
              <a:t>给出它的</a:t>
            </a:r>
            <a:r>
              <a:rPr kumimoji="1" lang="zh-CN" altLang="en-US" sz="3200" b="1" dirty="0">
                <a:latin typeface="Times New Roman" pitchFamily="18" charset="0"/>
                <a:ea typeface="楷体_GB2312" pitchFamily="49" charset="-122"/>
                <a:sym typeface="Symbol" pitchFamily="18" charset="2"/>
              </a:rPr>
              <a:t>估计值</a:t>
            </a:r>
            <a:r>
              <a:rPr kumimoji="1" lang="zh-CN" altLang="en-US" sz="3200" dirty="0">
                <a:latin typeface="Times New Roman" pitchFamily="18" charset="0"/>
                <a:ea typeface="楷体_GB2312" pitchFamily="49" charset="-122"/>
                <a:sym typeface="Symbol" pitchFamily="18" charset="2"/>
              </a:rPr>
              <a:t>或</a:t>
            </a:r>
            <a:r>
              <a:rPr kumimoji="1" lang="zh-CN" altLang="en-US" sz="3200" b="1" dirty="0">
                <a:latin typeface="Times New Roman" pitchFamily="18" charset="0"/>
                <a:ea typeface="楷体_GB2312" pitchFamily="49" charset="-122"/>
                <a:sym typeface="Symbol" pitchFamily="18" charset="2"/>
              </a:rPr>
              <a:t>取值范围</a:t>
            </a:r>
            <a:r>
              <a:rPr kumimoji="1" lang="zh-CN" altLang="en-US" sz="3200" dirty="0">
                <a:latin typeface="Times New Roman" pitchFamily="18" charset="0"/>
                <a:ea typeface="楷体_GB2312" pitchFamily="49" charset="-122"/>
                <a:sym typeface="Symbol" pitchFamily="18" charset="2"/>
              </a:rPr>
              <a:t>就是参数估计的内容</a:t>
            </a:r>
            <a:r>
              <a:rPr kumimoji="1" lang="en-US" altLang="zh-CN" sz="3200" dirty="0">
                <a:latin typeface="Times New Roman" pitchFamily="18" charset="0"/>
                <a:ea typeface="楷体_GB2312" pitchFamily="49" charset="-122"/>
                <a:sym typeface="Symbol" pitchFamily="18" charset="2"/>
              </a:rPr>
              <a:t>.</a:t>
            </a:r>
            <a:endParaRPr kumimoji="1" lang="en-US" altLang="zh-CN" sz="3200" baseline="30000" dirty="0">
              <a:latin typeface="Times New Roman" pitchFamily="18" charset="0"/>
              <a:ea typeface="楷体_GB2312" pitchFamily="49" charset="-122"/>
              <a:sym typeface="Symbol" pitchFamily="18" charset="2"/>
            </a:endParaRPr>
          </a:p>
        </p:txBody>
      </p:sp>
      <p:sp>
        <p:nvSpPr>
          <p:cNvPr id="184322" name="Text Box 2"/>
          <p:cNvSpPr txBox="1"/>
          <p:nvPr/>
        </p:nvSpPr>
        <p:spPr bwMode="auto">
          <a:xfrm>
            <a:off x="2051050" y="115888"/>
            <a:ext cx="50609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800" b="1">
                <a:solidFill>
                  <a:srgbClr val="D60093"/>
                </a:solidFill>
                <a:latin typeface="Times New Roman" pitchFamily="18" charset="0"/>
                <a:ea typeface="楷体_GB2312" pitchFamily="49" charset="-122"/>
              </a:rPr>
              <a:t>什么是参数估计？</a:t>
            </a:r>
            <a:endParaRPr kumimoji="1" lang="zh-CN" altLang="en-US" sz="4800" b="1">
              <a:solidFill>
                <a:srgbClr val="D60093"/>
              </a:solidFill>
              <a:latin typeface="Times New Roman" pitchFamily="18" charset="0"/>
              <a:ea typeface="楷体_GB2312" pitchFamily="49" charset="-122"/>
            </a:endParaRPr>
          </a:p>
        </p:txBody>
      </p:sp>
      <p:sp>
        <p:nvSpPr>
          <p:cNvPr id="184323" name="Text Box 3"/>
          <p:cNvSpPr txBox="1"/>
          <p:nvPr/>
        </p:nvSpPr>
        <p:spPr bwMode="auto">
          <a:xfrm>
            <a:off x="611561" y="1844675"/>
            <a:ext cx="7992886"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i="1" dirty="0">
                <a:latin typeface="宋体" charset="-122"/>
              </a:rPr>
              <a:t>参数</a:t>
            </a:r>
            <a:r>
              <a:rPr kumimoji="1" lang="zh-CN" altLang="en-US" sz="3200" dirty="0">
                <a:latin typeface="宋体" charset="-122"/>
              </a:rPr>
              <a:t>是刻画总体某方面概率特性的数量</a:t>
            </a:r>
            <a:r>
              <a:rPr kumimoji="1" lang="en-US" altLang="zh-CN" sz="3200" b="1" dirty="0">
                <a:latin typeface="宋体" charset="-122"/>
              </a:rPr>
              <a:t>.</a:t>
            </a:r>
            <a:endParaRPr kumimoji="1" lang="en-US" altLang="zh-CN" sz="3200" b="1" dirty="0">
              <a:latin typeface="宋体" charset="-122"/>
            </a:endParaRPr>
          </a:p>
        </p:txBody>
      </p:sp>
      <p:sp>
        <p:nvSpPr>
          <p:cNvPr id="184324" name="Rectangle 4"/>
          <p:cNvSpPr/>
          <p:nvPr/>
        </p:nvSpPr>
        <p:spPr bwMode="auto">
          <a:xfrm>
            <a:off x="611561" y="2492375"/>
            <a:ext cx="7992886"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r>
              <a:rPr kumimoji="1" lang="zh-CN" altLang="en-US" sz="3200" dirty="0">
                <a:latin typeface="宋体" charset="-122"/>
              </a:rPr>
              <a:t>当此数量未知时</a:t>
            </a:r>
            <a:r>
              <a:rPr kumimoji="1" lang="en-US" altLang="zh-CN" sz="3200" dirty="0">
                <a:latin typeface="宋体" charset="-122"/>
              </a:rPr>
              <a:t>,</a:t>
            </a:r>
            <a:r>
              <a:rPr kumimoji="1" lang="zh-CN" altLang="en-US" sz="3200" dirty="0">
                <a:latin typeface="宋体" charset="-122"/>
              </a:rPr>
              <a:t>从总体抽出一个</a:t>
            </a:r>
            <a:r>
              <a:rPr kumimoji="1" lang="zh-CN" altLang="en-US" sz="3200" b="1" i="1" dirty="0">
                <a:latin typeface="宋体" charset="-122"/>
              </a:rPr>
              <a:t>样本</a:t>
            </a:r>
            <a:r>
              <a:rPr kumimoji="1" lang="zh-CN" altLang="en-US" sz="3200" dirty="0">
                <a:latin typeface="宋体" charset="-122"/>
              </a:rPr>
              <a:t>，用某种方法对这个未知参数进行估计就是</a:t>
            </a:r>
            <a:r>
              <a:rPr kumimoji="1" lang="zh-CN" altLang="en-US" sz="3200" b="1" u="sng" dirty="0">
                <a:latin typeface="宋体" charset="-122"/>
              </a:rPr>
              <a:t>参数估计</a:t>
            </a:r>
            <a:r>
              <a:rPr kumimoji="1" lang="en-US" altLang="zh-CN" sz="3200" b="1" dirty="0">
                <a:latin typeface="宋体" charset="-122"/>
              </a:rPr>
              <a:t>.</a:t>
            </a:r>
            <a:endParaRPr kumimoji="1" lang="en-US" altLang="zh-CN" sz="3200" b="1" dirty="0">
              <a:latin typeface="宋体" charset="-122"/>
            </a:endParaRPr>
          </a:p>
        </p:txBody>
      </p:sp>
      <p:sp>
        <p:nvSpPr>
          <p:cNvPr id="184325" name="Text Box 5"/>
          <p:cNvSpPr txBox="1"/>
          <p:nvPr/>
        </p:nvSpPr>
        <p:spPr bwMode="auto">
          <a:xfrm>
            <a:off x="611562" y="4076700"/>
            <a:ext cx="416840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例如，</a:t>
            </a:r>
            <a:r>
              <a:rPr kumimoji="1" lang="en-US" altLang="zh-CN" sz="3200" i="1" dirty="0">
                <a:latin typeface="Times New Roman" pitchFamily="18" charset="0"/>
                <a:ea typeface="楷体_GB2312" pitchFamily="49" charset="-122"/>
              </a:rPr>
              <a:t>X ~N </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sym typeface="Symbol" pitchFamily="18" charset="2"/>
              </a:rPr>
              <a:t> , </a:t>
            </a:r>
            <a:r>
              <a:rPr kumimoji="1" lang="en-US" altLang="zh-CN" sz="3200" baseline="30000" dirty="0">
                <a:latin typeface="Times New Roman" pitchFamily="18" charset="0"/>
                <a:ea typeface="楷体_GB2312" pitchFamily="49" charset="-122"/>
                <a:sym typeface="Symbol" pitchFamily="18" charset="2"/>
              </a:rPr>
              <a:t>2</a:t>
            </a:r>
            <a:r>
              <a:rPr kumimoji="1" lang="en-US" altLang="zh-CN" sz="3200" dirty="0">
                <a:latin typeface="Times New Roman" pitchFamily="18" charset="0"/>
                <a:ea typeface="楷体_GB2312" pitchFamily="49" charset="-122"/>
              </a:rPr>
              <a:t>),</a:t>
            </a:r>
            <a:r>
              <a:rPr kumimoji="1" lang="en-US" altLang="zh-CN" sz="3600" dirty="0">
                <a:latin typeface="Times New Roman" pitchFamily="18" charset="0"/>
                <a:ea typeface="楷体_GB2312" pitchFamily="49" charset="-122"/>
              </a:rPr>
              <a:t> </a:t>
            </a:r>
            <a:endParaRPr kumimoji="1" lang="en-US" altLang="zh-CN" sz="3600" dirty="0">
              <a:latin typeface="Times New Roman" pitchFamily="18" charset="0"/>
              <a:ea typeface="楷体_GB2312" pitchFamily="49" charset="-122"/>
            </a:endParaRPr>
          </a:p>
        </p:txBody>
      </p:sp>
      <p:grpSp>
        <p:nvGrpSpPr>
          <p:cNvPr id="2" name="Group 6"/>
          <p:cNvGrpSpPr/>
          <p:nvPr/>
        </p:nvGrpSpPr>
        <p:grpSpPr bwMode="auto">
          <a:xfrm>
            <a:off x="683568" y="5229200"/>
            <a:ext cx="1873250" cy="1314450"/>
            <a:chOff x="1413" y="3283"/>
            <a:chExt cx="1239" cy="1051"/>
          </a:xfrm>
        </p:grpSpPr>
        <p:sp>
          <p:nvSpPr>
            <p:cNvPr id="5134" name="Rectangle 7"/>
            <p:cNvSpPr/>
            <p:nvPr/>
          </p:nvSpPr>
          <p:spPr bwMode="auto">
            <a:xfrm>
              <a:off x="1413" y="3283"/>
              <a:ext cx="841" cy="365"/>
            </a:xfrm>
            <a:prstGeom prst="rect">
              <a:avLst/>
            </a:prstGeom>
            <a:noFill/>
            <a:ln w="19050">
              <a:solidFill>
                <a:srgbClr val="660033"/>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pSp>
          <p:nvGrpSpPr>
            <p:cNvPr id="5135" name="Group 8"/>
            <p:cNvGrpSpPr/>
            <p:nvPr/>
          </p:nvGrpSpPr>
          <p:grpSpPr bwMode="auto">
            <a:xfrm>
              <a:off x="1552" y="3622"/>
              <a:ext cx="1100" cy="712"/>
              <a:chOff x="1552" y="3552"/>
              <a:chExt cx="1100" cy="712"/>
            </a:xfrm>
          </p:grpSpPr>
          <p:sp>
            <p:nvSpPr>
              <p:cNvPr id="5136" name="Line 9"/>
              <p:cNvSpPr/>
              <p:nvPr/>
            </p:nvSpPr>
            <p:spPr bwMode="auto">
              <a:xfrm>
                <a:off x="1872" y="3552"/>
                <a:ext cx="192" cy="192"/>
              </a:xfrm>
              <a:prstGeom prst="line">
                <a:avLst/>
              </a:prstGeom>
              <a:noFill/>
              <a:ln w="19050">
                <a:solidFill>
                  <a:srgbClr val="660033"/>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37" name="Text Box 10"/>
              <p:cNvSpPr txBox="1"/>
              <p:nvPr/>
            </p:nvSpPr>
            <p:spPr bwMode="auto">
              <a:xfrm>
                <a:off x="1552" y="3744"/>
                <a:ext cx="1100" cy="520"/>
              </a:xfrm>
              <a:prstGeom prst="rect">
                <a:avLst/>
              </a:prstGeom>
              <a:solidFill>
                <a:srgbClr val="FFFFCC"/>
              </a:solidFill>
              <a:ln w="9525">
                <a:solidFill>
                  <a:srgbClr val="660033"/>
                </a:solidFill>
                <a:miter lim="800000"/>
              </a:ln>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dirty="0">
                    <a:latin typeface="Times New Roman" pitchFamily="18" charset="0"/>
                    <a:ea typeface="楷体_GB2312" pitchFamily="49" charset="-122"/>
                  </a:rPr>
                  <a:t>点估计</a:t>
                </a:r>
                <a:endParaRPr kumimoji="1" lang="zh-CN" altLang="en-US" sz="3600" b="1" dirty="0">
                  <a:latin typeface="Times New Roman" pitchFamily="18" charset="0"/>
                  <a:ea typeface="楷体_GB2312" pitchFamily="49" charset="-122"/>
                </a:endParaRPr>
              </a:p>
            </p:txBody>
          </p:sp>
        </p:grpSp>
      </p:grpSp>
      <p:grpSp>
        <p:nvGrpSpPr>
          <p:cNvPr id="4" name="Group 11"/>
          <p:cNvGrpSpPr/>
          <p:nvPr/>
        </p:nvGrpSpPr>
        <p:grpSpPr bwMode="auto">
          <a:xfrm>
            <a:off x="2267744" y="5229200"/>
            <a:ext cx="2520950" cy="1333500"/>
            <a:chOff x="2564" y="3264"/>
            <a:chExt cx="1747" cy="1077"/>
          </a:xfrm>
        </p:grpSpPr>
        <p:sp>
          <p:nvSpPr>
            <p:cNvPr id="5131" name="Rectangle 12"/>
            <p:cNvSpPr/>
            <p:nvPr/>
          </p:nvSpPr>
          <p:spPr bwMode="auto">
            <a:xfrm>
              <a:off x="2564" y="3264"/>
              <a:ext cx="1177" cy="384"/>
            </a:xfrm>
            <a:prstGeom prst="rect">
              <a:avLst/>
            </a:prstGeom>
            <a:noFill/>
            <a:ln w="19050">
              <a:solidFill>
                <a:srgbClr val="660033"/>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5132" name="Line 13"/>
            <p:cNvSpPr/>
            <p:nvPr/>
          </p:nvSpPr>
          <p:spPr bwMode="auto">
            <a:xfrm>
              <a:off x="3168" y="3648"/>
              <a:ext cx="336" cy="144"/>
            </a:xfrm>
            <a:prstGeom prst="line">
              <a:avLst/>
            </a:prstGeom>
            <a:noFill/>
            <a:ln w="19050">
              <a:solidFill>
                <a:srgbClr val="660033"/>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33" name="Text Box 14"/>
            <p:cNvSpPr txBox="1"/>
            <p:nvPr/>
          </p:nvSpPr>
          <p:spPr bwMode="auto">
            <a:xfrm>
              <a:off x="2894" y="3815"/>
              <a:ext cx="1417" cy="526"/>
            </a:xfrm>
            <a:prstGeom prst="rect">
              <a:avLst/>
            </a:prstGeom>
            <a:solidFill>
              <a:srgbClr val="FFFFCC"/>
            </a:solidFill>
            <a:ln w="9525">
              <a:solidFill>
                <a:srgbClr val="660033"/>
              </a:solidFill>
              <a:miter lim="800000"/>
            </a:ln>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Times New Roman" pitchFamily="18" charset="0"/>
                  <a:ea typeface="楷体_GB2312" pitchFamily="49" charset="-122"/>
                </a:rPr>
                <a:t>区间估计</a:t>
              </a:r>
              <a:endParaRPr kumimoji="1" lang="zh-CN" altLang="en-US" sz="3600" b="1">
                <a:latin typeface="Times New Roman" pitchFamily="18" charset="0"/>
                <a:ea typeface="楷体_GB2312" pitchFamily="49" charset="-122"/>
              </a:endParaRPr>
            </a:p>
          </p:txBody>
        </p:sp>
      </p:grpSp>
      <p:sp>
        <p:nvSpPr>
          <p:cNvPr id="17" name="Text Box 3"/>
          <p:cNvSpPr txBox="1"/>
          <p:nvPr/>
        </p:nvSpPr>
        <p:spPr bwMode="auto">
          <a:xfrm>
            <a:off x="611560" y="765175"/>
            <a:ext cx="799288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a:r>
              <a:rPr kumimoji="1" lang="zh-CN" altLang="en-US" sz="3200" b="1" dirty="0">
                <a:latin typeface="宋体" charset="-122"/>
              </a:rPr>
              <a:t>前提</a:t>
            </a:r>
            <a:r>
              <a:rPr kumimoji="1" lang="zh-CN" altLang="en-US" sz="3200" dirty="0">
                <a:latin typeface="宋体" charset="-122"/>
              </a:rPr>
              <a:t>：根据经验可以事先确定总体的分布形式，但对某些参数不清楚。</a:t>
            </a:r>
            <a:endParaRPr kumimoji="1" lang="zh-CN" altLang="en-US" sz="3200" dirty="0">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animEffect transition="in" filter="wipe(up)">
                                      <p:cBhvr>
                                        <p:cTn id="7" dur="500"/>
                                        <p:tgtEl>
                                          <p:spTgt spid="1843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4323"/>
                                        </p:tgtEl>
                                        <p:attrNameLst>
                                          <p:attrName>style.visibility</p:attrName>
                                        </p:attrNameLst>
                                      </p:cBhvr>
                                      <p:to>
                                        <p:strVal val="visible"/>
                                      </p:to>
                                    </p:set>
                                    <p:animEffect transition="in" filter="wipe(up)">
                                      <p:cBhvr>
                                        <p:cTn id="17" dur="500"/>
                                        <p:tgtEl>
                                          <p:spTgt spid="1843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4324"/>
                                        </p:tgtEl>
                                        <p:attrNameLst>
                                          <p:attrName>style.visibility</p:attrName>
                                        </p:attrNameLst>
                                      </p:cBhvr>
                                      <p:to>
                                        <p:strVal val="visible"/>
                                      </p:to>
                                    </p:set>
                                    <p:animEffect transition="in" filter="wipe(up)">
                                      <p:cBhvr>
                                        <p:cTn id="22" dur="500"/>
                                        <p:tgtEl>
                                          <p:spTgt spid="1843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4325"/>
                                        </p:tgtEl>
                                        <p:attrNameLst>
                                          <p:attrName>style.visibility</p:attrName>
                                        </p:attrNameLst>
                                      </p:cBhvr>
                                      <p:to>
                                        <p:strVal val="visible"/>
                                      </p:to>
                                    </p:set>
                                    <p:animEffect transition="in" filter="wipe(up)">
                                      <p:cBhvr>
                                        <p:cTn id="27" dur="500"/>
                                        <p:tgtEl>
                                          <p:spTgt spid="1843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4335"/>
                                        </p:tgtEl>
                                        <p:attrNameLst>
                                          <p:attrName>style.visibility</p:attrName>
                                        </p:attrNameLst>
                                      </p:cBhvr>
                                      <p:to>
                                        <p:strVal val="visible"/>
                                      </p:to>
                                    </p:set>
                                    <p:animEffect transition="in" filter="wipe(up)">
                                      <p:cBhvr>
                                        <p:cTn id="32" dur="500"/>
                                        <p:tgtEl>
                                          <p:spTgt spid="1843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up)">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5" grpId="0" autoUpdateAnimBg="0"/>
      <p:bldP spid="184322" grpId="0" autoUpdateAnimBg="0"/>
      <p:bldP spid="184323" grpId="0" autoUpdateAnimBg="0"/>
      <p:bldP spid="184324" grpId="0" autoUpdateAnimBg="0"/>
      <p:bldP spid="184325" grpId="0" autoUpdateAnimBg="0"/>
      <p:bldP spid="1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9" name="Rectangle 5"/>
          <p:cNvSpPr/>
          <p:nvPr/>
        </p:nvSpPr>
        <p:spPr bwMode="auto">
          <a:xfrm>
            <a:off x="578972" y="5292785"/>
            <a:ext cx="40030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3200" b="1" dirty="0">
                <a:latin typeface="Times New Roman" pitchFamily="18" charset="0"/>
              </a:rPr>
              <a:t> ∴ </a:t>
            </a:r>
            <a:r>
              <a:rPr kumimoji="1" lang="el-GR" altLang="zh-CN" sz="3200" b="1" i="1" dirty="0">
                <a:latin typeface="Times New Roman" pitchFamily="18" charset="0"/>
              </a:rPr>
              <a:t>θ</a:t>
            </a:r>
            <a:r>
              <a:rPr kumimoji="1" lang="zh-CN" altLang="en-US" sz="3200" b="1" dirty="0">
                <a:latin typeface="Times New Roman" pitchFamily="18" charset="0"/>
              </a:rPr>
              <a:t>的极大似然估计</a:t>
            </a:r>
            <a:endParaRPr kumimoji="1" lang="zh-CN" altLang="en-US" sz="3200" b="1" dirty="0">
              <a:latin typeface="Times New Roman" pitchFamily="18" charset="0"/>
            </a:endParaRPr>
          </a:p>
        </p:txBody>
      </p:sp>
      <p:graphicFrame>
        <p:nvGraphicFramePr>
          <p:cNvPr id="201735" name="Object 7"/>
          <p:cNvGraphicFramePr>
            <a:graphicFrameLocks noChangeAspect="1"/>
          </p:cNvGraphicFramePr>
          <p:nvPr/>
        </p:nvGraphicFramePr>
        <p:xfrm>
          <a:off x="700088" y="2205038"/>
          <a:ext cx="3063875" cy="593725"/>
        </p:xfrm>
        <a:graphic>
          <a:graphicData uri="http://schemas.openxmlformats.org/presentationml/2006/ole">
            <mc:AlternateContent xmlns:mc="http://schemas.openxmlformats.org/markup-compatibility/2006">
              <mc:Choice xmlns:v="urn:schemas-microsoft-com:vml" Requires="v">
                <p:oleObj spid="_x0000_s57590" name="Equation" r:id="rId1" imgW="0" imgH="0" progId="Equation.DSMT4">
                  <p:embed/>
                </p:oleObj>
              </mc:Choice>
              <mc:Fallback>
                <p:oleObj name="Equation" r:id="rId1" imgW="0" imgH="0" progId="Equation.DSMT4">
                  <p:embed/>
                  <p:pic>
                    <p:nvPicPr>
                      <p:cNvPr id="0" name="Object 7"/>
                      <p:cNvPicPr>
                        <a:picLocks noChangeAspect="1" noChangeArrowheads="1"/>
                      </p:cNvPicPr>
                      <p:nvPr/>
                    </p:nvPicPr>
                    <p:blipFill>
                      <a:blip r:embed="rId2"/>
                      <a:srcRect/>
                      <a:stretch>
                        <a:fillRect/>
                      </a:stretch>
                    </p:blipFill>
                    <p:spPr bwMode="auto">
                      <a:xfrm>
                        <a:off x="700088" y="2205038"/>
                        <a:ext cx="3063875" cy="593725"/>
                      </a:xfrm>
                      <a:prstGeom prst="rect">
                        <a:avLst/>
                      </a:prstGeom>
                      <a:solidFill>
                        <a:schemeClr val="accent5">
                          <a:lumMod val="40000"/>
                          <a:lumOff val="60000"/>
                        </a:schemeClr>
                      </a:solidFill>
                      <a:ln>
                        <a:noFill/>
                      </a:ln>
                      <a:effectLst/>
                    </p:spPr>
                  </p:pic>
                </p:oleObj>
              </mc:Fallback>
            </mc:AlternateContent>
          </a:graphicData>
        </a:graphic>
      </p:graphicFrame>
      <p:graphicFrame>
        <p:nvGraphicFramePr>
          <p:cNvPr id="201736" name="Object 8"/>
          <p:cNvGraphicFramePr>
            <a:graphicFrameLocks noChangeAspect="1"/>
          </p:cNvGraphicFramePr>
          <p:nvPr/>
        </p:nvGraphicFramePr>
        <p:xfrm>
          <a:off x="2616200" y="5635625"/>
          <a:ext cx="4257675" cy="803275"/>
        </p:xfrm>
        <a:graphic>
          <a:graphicData uri="http://schemas.openxmlformats.org/presentationml/2006/ole">
            <mc:AlternateContent xmlns:mc="http://schemas.openxmlformats.org/markup-compatibility/2006">
              <mc:Choice xmlns:v="urn:schemas-microsoft-com:vml" Requires="v">
                <p:oleObj spid="_x0000_s57591" name="Equation" r:id="rId3" imgW="0" imgH="0" progId="Equation.DSMT4">
                  <p:embed/>
                </p:oleObj>
              </mc:Choice>
              <mc:Fallback>
                <p:oleObj name="Equation" r:id="rId3" imgW="0" imgH="0" progId="Equation.DSMT4">
                  <p:embed/>
                  <p:pic>
                    <p:nvPicPr>
                      <p:cNvPr id="0" name="Object 8"/>
                      <p:cNvPicPr>
                        <a:picLocks noChangeAspect="1" noChangeArrowheads="1"/>
                      </p:cNvPicPr>
                      <p:nvPr/>
                    </p:nvPicPr>
                    <p:blipFill>
                      <a:blip r:embed="rId4"/>
                      <a:srcRect/>
                      <a:stretch>
                        <a:fillRect/>
                      </a:stretch>
                    </p:blipFill>
                    <p:spPr bwMode="auto">
                      <a:xfrm>
                        <a:off x="2616200" y="5635625"/>
                        <a:ext cx="4257675"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p:nvPr/>
        </p:nvSpPr>
        <p:spPr bwMode="auto">
          <a:xfrm>
            <a:off x="539750" y="692696"/>
            <a:ext cx="4133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2800" dirty="0"/>
              <a:t>∴回头分析似然函数定义</a:t>
            </a:r>
            <a:endParaRPr lang="zh-CN" altLang="en-US" sz="2800" dirty="0"/>
          </a:p>
        </p:txBody>
      </p:sp>
      <p:graphicFrame>
        <p:nvGraphicFramePr>
          <p:cNvPr id="4" name="对象 3"/>
          <p:cNvGraphicFramePr>
            <a:graphicFrameLocks noChangeAspect="1"/>
          </p:cNvGraphicFramePr>
          <p:nvPr/>
        </p:nvGraphicFramePr>
        <p:xfrm>
          <a:off x="1902381" y="1139111"/>
          <a:ext cx="5156677" cy="1028541"/>
        </p:xfrm>
        <a:graphic>
          <a:graphicData uri="http://schemas.openxmlformats.org/presentationml/2006/ole">
            <mc:AlternateContent xmlns:mc="http://schemas.openxmlformats.org/markup-compatibility/2006">
              <mc:Choice xmlns:v="urn:schemas-microsoft-com:vml" Requires="v">
                <p:oleObj spid="_x0000_s57592" name="Equation" r:id="rId5" imgW="0" imgH="0" progId="Equation.DSMT4">
                  <p:embed/>
                </p:oleObj>
              </mc:Choice>
              <mc:Fallback>
                <p:oleObj name="Equation" r:id="rId5" imgW="0" imgH="0" progId="Equation.DSMT4">
                  <p:embed/>
                  <p:pic>
                    <p:nvPicPr>
                      <p:cNvPr id="0" name="对象 3"/>
                      <p:cNvPicPr>
                        <a:picLocks noChangeAspect="1" noChangeArrowheads="1"/>
                      </p:cNvPicPr>
                      <p:nvPr/>
                    </p:nvPicPr>
                    <p:blipFill>
                      <a:blip r:embed="rId6"/>
                      <a:srcRect/>
                      <a:stretch>
                        <a:fillRect/>
                      </a:stretch>
                    </p:blipFill>
                    <p:spPr bwMode="auto">
                      <a:xfrm>
                        <a:off x="1902381" y="1139111"/>
                        <a:ext cx="5156677" cy="1028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对象 4"/>
          <p:cNvSpPr txBox="1"/>
          <p:nvPr/>
        </p:nvSpPr>
        <p:spPr bwMode="auto">
          <a:xfrm>
            <a:off x="644525" y="2914650"/>
            <a:ext cx="7872413" cy="658813"/>
          </a:xfrm>
          <a:prstGeom prst="rect">
            <a:avLst/>
          </a:prstGeom>
          <a:blipFill rotWithShape="1">
            <a:blip r:embed="rId7"/>
            <a:stretch>
              <a:fillRect/>
            </a:stretch>
          </a:blipFill>
          <a:ln>
            <a:noFill/>
          </a:ln>
          <a:effectLst/>
        </p:spPr>
        <p:txBody>
          <a:bodyPr/>
          <a:lstStyle/>
          <a:p>
            <a:r>
              <a:rPr lang="zh-CN" altLang="en-US">
                <a:noFill/>
              </a:rPr>
              <a:t> </a:t>
            </a:r>
            <a:endParaRPr lang="zh-CN" altLang="en-US">
              <a:noFill/>
            </a:endParaRPr>
          </a:p>
        </p:txBody>
      </p:sp>
      <p:graphicFrame>
        <p:nvGraphicFramePr>
          <p:cNvPr id="6" name="对象 5"/>
          <p:cNvGraphicFramePr>
            <a:graphicFrameLocks noChangeAspect="1"/>
          </p:cNvGraphicFramePr>
          <p:nvPr/>
        </p:nvGraphicFramePr>
        <p:xfrm>
          <a:off x="627063" y="3705225"/>
          <a:ext cx="7445375" cy="658813"/>
        </p:xfrm>
        <a:graphic>
          <a:graphicData uri="http://schemas.openxmlformats.org/presentationml/2006/ole">
            <mc:AlternateContent xmlns:mc="http://schemas.openxmlformats.org/markup-compatibility/2006">
              <mc:Choice xmlns:v="urn:schemas-microsoft-com:vml" Requires="v">
                <p:oleObj spid="_x0000_s57593" name="Equation" r:id="rId8" imgW="0" imgH="0" progId="Equation.DSMT4">
                  <p:embed/>
                </p:oleObj>
              </mc:Choice>
              <mc:Fallback>
                <p:oleObj name="Equation" r:id="rId8" imgW="0" imgH="0" progId="Equation.DSMT4">
                  <p:embed/>
                  <p:pic>
                    <p:nvPicPr>
                      <p:cNvPr id="0" name="对象 5"/>
                      <p:cNvPicPr>
                        <a:picLocks noChangeAspect="1" noChangeArrowheads="1"/>
                      </p:cNvPicPr>
                      <p:nvPr/>
                    </p:nvPicPr>
                    <p:blipFill>
                      <a:blip r:embed="rId9"/>
                      <a:srcRect/>
                      <a:stretch>
                        <a:fillRect/>
                      </a:stretch>
                    </p:blipFill>
                    <p:spPr bwMode="auto">
                      <a:xfrm>
                        <a:off x="627063" y="3705225"/>
                        <a:ext cx="7445375" cy="658813"/>
                      </a:xfrm>
                      <a:prstGeom prst="rect">
                        <a:avLst/>
                      </a:prstGeom>
                      <a:solidFill>
                        <a:schemeClr val="accent5">
                          <a:lumMod val="40000"/>
                          <a:lumOff val="60000"/>
                        </a:schemeClr>
                      </a:solidFill>
                      <a:ln>
                        <a:noFill/>
                      </a:ln>
                      <a:effectLst/>
                    </p:spPr>
                  </p:pic>
                </p:oleObj>
              </mc:Fallback>
            </mc:AlternateContent>
          </a:graphicData>
        </a:graphic>
      </p:graphicFrame>
      <p:graphicFrame>
        <p:nvGraphicFramePr>
          <p:cNvPr id="8" name="对象 7"/>
          <p:cNvGraphicFramePr>
            <a:graphicFrameLocks noChangeAspect="1"/>
          </p:cNvGraphicFramePr>
          <p:nvPr/>
        </p:nvGraphicFramePr>
        <p:xfrm>
          <a:off x="555625" y="4481513"/>
          <a:ext cx="3325813" cy="627062"/>
        </p:xfrm>
        <a:graphic>
          <a:graphicData uri="http://schemas.openxmlformats.org/presentationml/2006/ole">
            <mc:AlternateContent xmlns:mc="http://schemas.openxmlformats.org/markup-compatibility/2006">
              <mc:Choice xmlns:v="urn:schemas-microsoft-com:vml" Requires="v">
                <p:oleObj spid="_x0000_s57594" name="Equation" r:id="rId10" imgW="0" imgH="0" progId="Equation.DSMT4">
                  <p:embed/>
                </p:oleObj>
              </mc:Choice>
              <mc:Fallback>
                <p:oleObj name="Equation" r:id="rId10" imgW="0" imgH="0" progId="Equation.DSMT4">
                  <p:embed/>
                  <p:pic>
                    <p:nvPicPr>
                      <p:cNvPr id="0" name="图片 57593"/>
                      <p:cNvPicPr/>
                      <p:nvPr/>
                    </p:nvPicPr>
                    <p:blipFill>
                      <a:blip r:embed="rId11"/>
                      <a:stretch>
                        <a:fillRect/>
                      </a:stretch>
                    </p:blipFill>
                    <p:spPr>
                      <a:xfrm>
                        <a:off x="555625" y="4481513"/>
                        <a:ext cx="3325813" cy="627062"/>
                      </a:xfrm>
                      <a:prstGeom prst="rect">
                        <a:avLst/>
                      </a:prstGeom>
                    </p:spPr>
                  </p:pic>
                </p:oleObj>
              </mc:Fallback>
            </mc:AlternateContent>
          </a:graphicData>
        </a:graphic>
      </p:graphicFrame>
      <p:sp>
        <p:nvSpPr>
          <p:cNvPr id="7" name="矩形 6"/>
          <p:cNvSpPr/>
          <p:nvPr/>
        </p:nvSpPr>
        <p:spPr>
          <a:xfrm>
            <a:off x="6098148" y="194900"/>
            <a:ext cx="2719527" cy="753732"/>
          </a:xfrm>
          <a:prstGeom prst="rect">
            <a:avLst/>
          </a:prstGeom>
          <a:blipFill rotWithShape="1">
            <a:blip r:embed="rId12"/>
            <a:stretch>
              <a:fillRect/>
            </a:stretch>
          </a:blipFill>
        </p:spPr>
        <p:txBody>
          <a:bodyPr/>
          <a:lstStyle/>
          <a:p>
            <a:r>
              <a:rPr lang="zh-CN" altLang="en-US">
                <a:noFill/>
              </a:rPr>
              <a:t> </a:t>
            </a:r>
            <a:endParaRPr lang="zh-CN" altLang="en-US">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1735"/>
                                        </p:tgtEl>
                                        <p:attrNameLst>
                                          <p:attrName>style.visibility</p:attrName>
                                        </p:attrNameLst>
                                      </p:cBhvr>
                                      <p:to>
                                        <p:strVal val="visible"/>
                                      </p:to>
                                    </p:set>
                                    <p:animEffect transition="in" filter="checkerboard(across)">
                                      <p:cBhvr>
                                        <p:cTn id="17" dur="500"/>
                                        <p:tgtEl>
                                          <p:spTgt spid="20173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779"/>
                                        </p:tgtEl>
                                        <p:attrNameLst>
                                          <p:attrName>style.visibility</p:attrName>
                                        </p:attrNameLst>
                                      </p:cBhvr>
                                      <p:to>
                                        <p:strVal val="visible"/>
                                      </p:to>
                                    </p:set>
                                    <p:animEffect transition="in" filter="fade">
                                      <p:cBhvr>
                                        <p:cTn id="31" dur="500"/>
                                        <p:tgtEl>
                                          <p:spTgt spid="32779"/>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201736"/>
                                        </p:tgtEl>
                                        <p:attrNameLst>
                                          <p:attrName>style.visibility</p:attrName>
                                        </p:attrNameLst>
                                      </p:cBhvr>
                                      <p:to>
                                        <p:strVal val="visible"/>
                                      </p:to>
                                    </p:set>
                                    <p:animEffect transition="in" filter="checkerboard(across)">
                                      <p:cBhvr>
                                        <p:cTn id="36" dur="500"/>
                                        <p:tgtEl>
                                          <p:spTgt spid="201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9"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p:nvPr/>
        </p:nvSpPr>
        <p:spPr bwMode="auto">
          <a:xfrm>
            <a:off x="323528" y="115888"/>
            <a:ext cx="820883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dirty="0">
                <a:latin typeface="黑体" pitchFamily="49" charset="-122"/>
                <a:ea typeface="黑体" pitchFamily="49" charset="-122"/>
              </a:rPr>
              <a:t>例</a:t>
            </a:r>
            <a:r>
              <a:rPr kumimoji="1" lang="en-US" altLang="zh-CN" sz="3200" b="1" dirty="0">
                <a:latin typeface="黑体" pitchFamily="49" charset="-122"/>
                <a:ea typeface="黑体" pitchFamily="49" charset="-122"/>
              </a:rPr>
              <a:t>6.1.9</a:t>
            </a:r>
            <a:r>
              <a:rPr kumimoji="1" lang="zh-CN" altLang="en-US" sz="3200" dirty="0">
                <a:latin typeface="Times New Roman" pitchFamily="18" charset="0"/>
                <a:ea typeface="楷体_GB2312" pitchFamily="49" charset="-122"/>
              </a:rPr>
              <a:t>  设</a:t>
            </a:r>
            <a:r>
              <a:rPr kumimoji="1" lang="en-US" altLang="zh-CN" sz="3200" i="1" dirty="0">
                <a:latin typeface="Times New Roman" pitchFamily="18" charset="0"/>
                <a:ea typeface="楷体_GB2312" pitchFamily="49" charset="-122"/>
              </a:rPr>
              <a:t>X</a:t>
            </a:r>
            <a:r>
              <a:rPr kumimoji="1" lang="en-US" altLang="zh-CN" sz="3200" baseline="-25000" dirty="0">
                <a:latin typeface="Times New Roman" pitchFamily="18" charset="0"/>
                <a:ea typeface="楷体_GB2312" pitchFamily="49" charset="-122"/>
              </a:rPr>
              <a:t>1</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a:t>
            </a:r>
            <a:r>
              <a:rPr kumimoji="1" lang="en-US" altLang="zh-CN" sz="3200" baseline="-25000" dirty="0">
                <a:latin typeface="Times New Roman" pitchFamily="18" charset="0"/>
                <a:ea typeface="楷体_GB2312" pitchFamily="49" charset="-122"/>
              </a:rPr>
              <a:t>2</a:t>
            </a:r>
            <a:r>
              <a:rPr kumimoji="1" lang="en-US" altLang="zh-CN" sz="3200" dirty="0">
                <a:latin typeface="Times New Roman" pitchFamily="18" charset="0"/>
                <a:ea typeface="楷体_GB2312" pitchFamily="49" charset="-122"/>
              </a:rPr>
              <a:t>,…, </a:t>
            </a:r>
            <a:r>
              <a:rPr kumimoji="1" lang="en-US" altLang="zh-CN" sz="3200" i="1" dirty="0" err="1">
                <a:latin typeface="Times New Roman" pitchFamily="18" charset="0"/>
                <a:ea typeface="楷体_GB2312" pitchFamily="49" charset="-122"/>
              </a:rPr>
              <a:t>X</a:t>
            </a:r>
            <a:r>
              <a:rPr kumimoji="1" lang="en-US" altLang="zh-CN" sz="3200" i="1" baseline="-25000" dirty="0" err="1">
                <a:latin typeface="Times New Roman" pitchFamily="18" charset="0"/>
                <a:ea typeface="楷体_GB2312" pitchFamily="49" charset="-122"/>
              </a:rPr>
              <a:t>n</a:t>
            </a:r>
            <a:r>
              <a:rPr kumimoji="1" lang="zh-CN" altLang="en-US" sz="3200" dirty="0">
                <a:latin typeface="Times New Roman" pitchFamily="18" charset="0"/>
                <a:ea typeface="楷体_GB2312" pitchFamily="49" charset="-122"/>
              </a:rPr>
              <a:t>是来自参数为</a:t>
            </a:r>
            <a:r>
              <a:rPr kumimoji="1" lang="en-US" altLang="zh-CN" sz="3200" dirty="0">
                <a:latin typeface="Times New Roman" pitchFamily="18" charset="0"/>
                <a:ea typeface="楷体_GB2312" pitchFamily="49" charset="-122"/>
              </a:rPr>
              <a:t>λ</a:t>
            </a:r>
            <a:r>
              <a:rPr kumimoji="1" lang="zh-CN" altLang="en-US" sz="3200" dirty="0">
                <a:latin typeface="Times New Roman" pitchFamily="18" charset="0"/>
                <a:ea typeface="楷体_GB2312" pitchFamily="49" charset="-122"/>
              </a:rPr>
              <a:t>的泊松分布总体的一个样本，求 </a:t>
            </a:r>
            <a:r>
              <a:rPr kumimoji="1" lang="en-US" altLang="zh-CN" sz="3200" i="1" dirty="0">
                <a:latin typeface="Times New Roman" pitchFamily="18" charset="0"/>
                <a:ea typeface="楷体_GB2312" pitchFamily="49" charset="-122"/>
              </a:rPr>
              <a:t>λ</a:t>
            </a:r>
            <a:r>
              <a:rPr kumimoji="1" lang="zh-CN" altLang="en-US" sz="3200" dirty="0">
                <a:latin typeface="Times New Roman" pitchFamily="18" charset="0"/>
                <a:ea typeface="楷体_GB2312" pitchFamily="49" charset="-122"/>
                <a:sym typeface="Symbol" pitchFamily="18" charset="2"/>
              </a:rPr>
              <a:t>的极大似然估计</a:t>
            </a:r>
            <a:r>
              <a:rPr kumimoji="1" lang="en-US" altLang="zh-CN" sz="3200" dirty="0">
                <a:latin typeface="Times New Roman" pitchFamily="18" charset="0"/>
                <a:ea typeface="楷体_GB2312" pitchFamily="49" charset="-122"/>
                <a:sym typeface="Symbol" pitchFamily="18" charset="2"/>
              </a:rPr>
              <a:t>.</a:t>
            </a:r>
            <a:endParaRPr kumimoji="1" lang="en-US" altLang="zh-CN" sz="3200" baseline="30000" dirty="0">
              <a:latin typeface="Times New Roman" pitchFamily="18" charset="0"/>
              <a:ea typeface="楷体_GB2312" pitchFamily="49" charset="-122"/>
              <a:sym typeface="Symbol" pitchFamily="18" charset="2"/>
            </a:endParaRPr>
          </a:p>
        </p:txBody>
      </p:sp>
      <p:grpSp>
        <p:nvGrpSpPr>
          <p:cNvPr id="2" name="Group 3"/>
          <p:cNvGrpSpPr/>
          <p:nvPr/>
        </p:nvGrpSpPr>
        <p:grpSpPr bwMode="auto">
          <a:xfrm>
            <a:off x="1506538" y="1001565"/>
            <a:ext cx="4663154" cy="1244022"/>
            <a:chOff x="326" y="981"/>
            <a:chExt cx="3064" cy="850"/>
          </a:xfrm>
        </p:grpSpPr>
        <p:sp>
          <p:nvSpPr>
            <p:cNvPr id="33801" name="Text Box 4"/>
            <p:cNvSpPr txBox="1"/>
            <p:nvPr/>
          </p:nvSpPr>
          <p:spPr bwMode="auto">
            <a:xfrm>
              <a:off x="326" y="1222"/>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Times New Roman" pitchFamily="18" charset="0"/>
                  <a:ea typeface="黑体" pitchFamily="49" charset="-122"/>
                </a:rPr>
                <a:t>解</a:t>
              </a:r>
              <a:endParaRPr kumimoji="1" lang="zh-CN" altLang="en-US" sz="3600" b="1">
                <a:latin typeface="Times New Roman" pitchFamily="18" charset="0"/>
                <a:ea typeface="黑体" pitchFamily="49" charset="-122"/>
              </a:endParaRPr>
            </a:p>
          </p:txBody>
        </p:sp>
        <p:graphicFrame>
          <p:nvGraphicFramePr>
            <p:cNvPr id="33802" name="Object 5"/>
            <p:cNvGraphicFramePr>
              <a:graphicFrameLocks noChangeAspect="1"/>
            </p:cNvGraphicFramePr>
            <p:nvPr/>
          </p:nvGraphicFramePr>
          <p:xfrm>
            <a:off x="989" y="981"/>
            <a:ext cx="2401" cy="850"/>
          </p:xfrm>
          <a:graphic>
            <a:graphicData uri="http://schemas.openxmlformats.org/presentationml/2006/ole">
              <mc:AlternateContent xmlns:mc="http://schemas.openxmlformats.org/markup-compatibility/2006">
                <mc:Choice xmlns:v="urn:schemas-microsoft-com:vml" Requires="v">
                  <p:oleObj spid="_x0000_s34788" name="Equation" r:id="rId1" imgW="0" imgH="0" progId="Equation.DSMT4">
                    <p:embed/>
                  </p:oleObj>
                </mc:Choice>
                <mc:Fallback>
                  <p:oleObj name="Equation" r:id="rId1" imgW="0" imgH="0" progId="Equation.DSMT4">
                    <p:embed/>
                    <p:pic>
                      <p:nvPicPr>
                        <p:cNvPr id="0" name="Object 5"/>
                        <p:cNvPicPr>
                          <a:picLocks noChangeAspect="1" noChangeArrowheads="1"/>
                        </p:cNvPicPr>
                        <p:nvPr/>
                      </p:nvPicPr>
                      <p:blipFill>
                        <a:blip r:embed="rId2"/>
                        <a:srcRect/>
                        <a:stretch>
                          <a:fillRect/>
                        </a:stretch>
                      </p:blipFill>
                      <p:spPr bwMode="auto">
                        <a:xfrm>
                          <a:off x="989" y="981"/>
                          <a:ext cx="2401" cy="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8663" name="Object 7"/>
          <p:cNvGraphicFramePr>
            <a:graphicFrameLocks noChangeAspect="1"/>
          </p:cNvGraphicFramePr>
          <p:nvPr/>
        </p:nvGraphicFramePr>
        <p:xfrm>
          <a:off x="1357313" y="3419475"/>
          <a:ext cx="5414962" cy="1189038"/>
        </p:xfrm>
        <a:graphic>
          <a:graphicData uri="http://schemas.openxmlformats.org/presentationml/2006/ole">
            <mc:AlternateContent xmlns:mc="http://schemas.openxmlformats.org/markup-compatibility/2006">
              <mc:Choice xmlns:v="urn:schemas-microsoft-com:vml" Requires="v">
                <p:oleObj spid="_x0000_s34789" name="Equation" r:id="rId3" imgW="0" imgH="0" progId="Equation.DSMT4">
                  <p:embed/>
                </p:oleObj>
              </mc:Choice>
              <mc:Fallback>
                <p:oleObj name="Equation" r:id="rId3" imgW="0" imgH="0" progId="Equation.DSMT4">
                  <p:embed/>
                  <p:pic>
                    <p:nvPicPr>
                      <p:cNvPr id="0" name="Object 7"/>
                      <p:cNvPicPr>
                        <a:picLocks noChangeAspect="1" noChangeArrowheads="1"/>
                      </p:cNvPicPr>
                      <p:nvPr/>
                    </p:nvPicPr>
                    <p:blipFill>
                      <a:blip r:embed="rId4"/>
                      <a:srcRect/>
                      <a:stretch>
                        <a:fillRect/>
                      </a:stretch>
                    </p:blipFill>
                    <p:spPr bwMode="auto">
                      <a:xfrm>
                        <a:off x="1357313" y="3419475"/>
                        <a:ext cx="5414962"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8664" name="Object 8"/>
          <p:cNvGraphicFramePr>
            <a:graphicFrameLocks noChangeAspect="1"/>
          </p:cNvGraphicFramePr>
          <p:nvPr/>
        </p:nvGraphicFramePr>
        <p:xfrm>
          <a:off x="3308137" y="2200755"/>
          <a:ext cx="4218480" cy="1628836"/>
        </p:xfrm>
        <a:graphic>
          <a:graphicData uri="http://schemas.openxmlformats.org/presentationml/2006/ole">
            <mc:AlternateContent xmlns:mc="http://schemas.openxmlformats.org/markup-compatibility/2006">
              <mc:Choice xmlns:v="urn:schemas-microsoft-com:vml" Requires="v">
                <p:oleObj spid="_x0000_s34790" name="Equation" r:id="rId5" imgW="0" imgH="0" progId="Equation.DSMT4">
                  <p:embed/>
                </p:oleObj>
              </mc:Choice>
              <mc:Fallback>
                <p:oleObj name="Equation" r:id="rId5" imgW="0" imgH="0" progId="Equation.DSMT4">
                  <p:embed/>
                  <p:pic>
                    <p:nvPicPr>
                      <p:cNvPr id="0" name="Object 8"/>
                      <p:cNvPicPr>
                        <a:picLocks noChangeAspect="1" noChangeArrowheads="1"/>
                      </p:cNvPicPr>
                      <p:nvPr/>
                    </p:nvPicPr>
                    <p:blipFill>
                      <a:blip r:embed="rId6"/>
                      <a:srcRect/>
                      <a:stretch>
                        <a:fillRect/>
                      </a:stretch>
                    </p:blipFill>
                    <p:spPr bwMode="auto">
                      <a:xfrm>
                        <a:off x="3308137" y="2200755"/>
                        <a:ext cx="4218480" cy="162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2593975" y="4276725"/>
          <a:ext cx="4094163" cy="1519238"/>
        </p:xfrm>
        <a:graphic>
          <a:graphicData uri="http://schemas.openxmlformats.org/presentationml/2006/ole">
            <mc:AlternateContent xmlns:mc="http://schemas.openxmlformats.org/markup-compatibility/2006">
              <mc:Choice xmlns:v="urn:schemas-microsoft-com:vml" Requires="v">
                <p:oleObj spid="_x0000_s34791" name="Equation" r:id="rId7" imgW="0" imgH="0" progId="Equation.DSMT4">
                  <p:embed/>
                </p:oleObj>
              </mc:Choice>
              <mc:Fallback>
                <p:oleObj name="Equation" r:id="rId7" imgW="0" imgH="0" progId="Equation.DSMT4">
                  <p:embed/>
                  <p:pic>
                    <p:nvPicPr>
                      <p:cNvPr id="0" name="对象 2"/>
                      <p:cNvPicPr>
                        <a:picLocks noChangeAspect="1" noChangeArrowheads="1"/>
                      </p:cNvPicPr>
                      <p:nvPr/>
                    </p:nvPicPr>
                    <p:blipFill>
                      <a:blip r:embed="rId8"/>
                      <a:srcRect/>
                      <a:stretch>
                        <a:fillRect/>
                      </a:stretch>
                    </p:blipFill>
                    <p:spPr bwMode="auto">
                      <a:xfrm>
                        <a:off x="2593975" y="4276725"/>
                        <a:ext cx="4094163"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349250" y="5532438"/>
          <a:ext cx="8285163" cy="1179512"/>
        </p:xfrm>
        <a:graphic>
          <a:graphicData uri="http://schemas.openxmlformats.org/presentationml/2006/ole">
            <mc:AlternateContent xmlns:mc="http://schemas.openxmlformats.org/markup-compatibility/2006">
              <mc:Choice xmlns:v="urn:schemas-microsoft-com:vml" Requires="v">
                <p:oleObj spid="_x0000_s34792" name="Equation" r:id="rId9" imgW="0" imgH="0" progId="Equation.DSMT4">
                  <p:embed/>
                </p:oleObj>
              </mc:Choice>
              <mc:Fallback>
                <p:oleObj name="Equation" r:id="rId9" imgW="0" imgH="0" progId="Equation.DSMT4">
                  <p:embed/>
                  <p:pic>
                    <p:nvPicPr>
                      <p:cNvPr id="0" name="对象 3"/>
                      <p:cNvPicPr>
                        <a:picLocks noChangeAspect="1" noChangeArrowheads="1"/>
                      </p:cNvPicPr>
                      <p:nvPr/>
                    </p:nvPicPr>
                    <p:blipFill>
                      <a:blip r:embed="rId10"/>
                      <a:srcRect/>
                      <a:stretch>
                        <a:fillRect/>
                      </a:stretch>
                    </p:blipFill>
                    <p:spPr bwMode="auto">
                      <a:xfrm>
                        <a:off x="349250" y="5532438"/>
                        <a:ext cx="8285163"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wipe(left)">
                                      <p:cBhvr>
                                        <p:cTn id="7" dur="500"/>
                                        <p:tgtEl>
                                          <p:spTgt spid="1986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8664"/>
                                        </p:tgtEl>
                                        <p:attrNameLst>
                                          <p:attrName>style.visibility</p:attrName>
                                        </p:attrNameLst>
                                      </p:cBhvr>
                                      <p:to>
                                        <p:strVal val="visible"/>
                                      </p:to>
                                    </p:set>
                                    <p:animEffect transition="in" filter="wipe(left)">
                                      <p:cBhvr>
                                        <p:cTn id="17" dur="500"/>
                                        <p:tgtEl>
                                          <p:spTgt spid="1986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8663"/>
                                        </p:tgtEl>
                                        <p:attrNameLst>
                                          <p:attrName>style.visibility</p:attrName>
                                        </p:attrNameLst>
                                      </p:cBhvr>
                                      <p:to>
                                        <p:strVal val="visible"/>
                                      </p:to>
                                    </p:set>
                                    <p:animEffect transition="in" filter="wipe(left)">
                                      <p:cBhvr>
                                        <p:cTn id="22" dur="500"/>
                                        <p:tgtEl>
                                          <p:spTgt spid="1986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301" name="Text Box 29"/>
          <p:cNvSpPr txBox="1"/>
          <p:nvPr/>
        </p:nvSpPr>
        <p:spPr bwMode="auto">
          <a:xfrm>
            <a:off x="828675" y="692696"/>
            <a:ext cx="4103688" cy="5778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kumimoji="1" lang="en-US" altLang="zh-CN" sz="3200" b="1" dirty="0">
                <a:latin typeface="黑体" pitchFamily="49" charset="-122"/>
                <a:ea typeface="黑体" pitchFamily="49" charset="-122"/>
              </a:rPr>
              <a:t>4.</a:t>
            </a:r>
            <a:r>
              <a:rPr kumimoji="1" lang="zh-CN" altLang="en-US" sz="3200" b="1" dirty="0">
                <a:latin typeface="黑体" pitchFamily="49" charset="-122"/>
                <a:ea typeface="黑体" pitchFamily="49" charset="-122"/>
              </a:rPr>
              <a:t>点估计的评价标准</a:t>
            </a:r>
            <a:endParaRPr kumimoji="1" lang="zh-CN" altLang="en-US" sz="3200" b="1" dirty="0">
              <a:latin typeface="黑体" pitchFamily="49" charset="-122"/>
              <a:ea typeface="黑体" pitchFamily="49" charset="-122"/>
            </a:endParaRPr>
          </a:p>
        </p:txBody>
      </p:sp>
      <p:sp>
        <p:nvSpPr>
          <p:cNvPr id="182302" name="Text Box 30"/>
          <p:cNvSpPr txBox="1"/>
          <p:nvPr/>
        </p:nvSpPr>
        <p:spPr bwMode="auto">
          <a:xfrm>
            <a:off x="766763" y="1556792"/>
            <a:ext cx="78374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dirty="0">
                <a:latin typeface="楷体_GB2312" pitchFamily="49" charset="-122"/>
                <a:ea typeface="楷体_GB2312" pitchFamily="49" charset="-122"/>
              </a:rPr>
              <a:t>    </a:t>
            </a:r>
            <a:r>
              <a:rPr kumimoji="1" lang="zh-CN" altLang="en-US" sz="3200" dirty="0">
                <a:latin typeface="楷体_GB2312" pitchFamily="49" charset="-122"/>
                <a:ea typeface="楷体_GB2312" pitchFamily="49" charset="-122"/>
              </a:rPr>
              <a:t>对于同一个未知参数</a:t>
            </a:r>
            <a:r>
              <a:rPr kumimoji="1" lang="en-US" altLang="zh-CN" sz="3200" dirty="0">
                <a:latin typeface="楷体_GB2312" pitchFamily="49" charset="-122"/>
                <a:ea typeface="楷体_GB2312" pitchFamily="49" charset="-122"/>
              </a:rPr>
              <a:t>,</a:t>
            </a:r>
            <a:r>
              <a:rPr kumimoji="1" lang="zh-CN" altLang="en-US" sz="3200" dirty="0">
                <a:latin typeface="楷体_GB2312" pitchFamily="49" charset="-122"/>
                <a:ea typeface="楷体_GB2312" pitchFamily="49" charset="-122"/>
              </a:rPr>
              <a:t>不同的方法得到</a:t>
            </a:r>
            <a:endParaRPr kumimoji="1" lang="zh-CN" altLang="en-US" sz="3200" dirty="0">
              <a:latin typeface="楷体_GB2312" pitchFamily="49" charset="-122"/>
              <a:ea typeface="楷体_GB2312" pitchFamily="49" charset="-122"/>
            </a:endParaRPr>
          </a:p>
          <a:p>
            <a:pPr eaLnBrk="1" hangingPunct="1"/>
            <a:r>
              <a:rPr kumimoji="1" lang="zh-CN" altLang="en-US" sz="3200" dirty="0">
                <a:latin typeface="楷体_GB2312" pitchFamily="49" charset="-122"/>
                <a:ea typeface="楷体_GB2312" pitchFamily="49" charset="-122"/>
              </a:rPr>
              <a:t>的估计量可能不同</a:t>
            </a:r>
            <a:r>
              <a:rPr kumimoji="1" lang="en-US" altLang="zh-CN" sz="3200" dirty="0">
                <a:latin typeface="楷体_GB2312" pitchFamily="49" charset="-122"/>
                <a:ea typeface="楷体_GB2312" pitchFamily="49" charset="-122"/>
              </a:rPr>
              <a:t>,</a:t>
            </a:r>
            <a:r>
              <a:rPr kumimoji="1" lang="zh-CN" altLang="en-US" sz="3200" dirty="0">
                <a:latin typeface="楷体_GB2312" pitchFamily="49" charset="-122"/>
                <a:ea typeface="楷体_GB2312" pitchFamily="49" charset="-122"/>
              </a:rPr>
              <a:t>于是提出问题</a:t>
            </a:r>
            <a:r>
              <a:rPr kumimoji="1" lang="en-US" altLang="zh-CN" sz="3200" dirty="0">
                <a:latin typeface="楷体_GB2312" pitchFamily="49" charset="-122"/>
                <a:ea typeface="楷体_GB2312" pitchFamily="49" charset="-122"/>
              </a:rPr>
              <a:t>:</a:t>
            </a:r>
            <a:endParaRPr kumimoji="1" lang="en-US" altLang="zh-CN" sz="3200" dirty="0">
              <a:latin typeface="楷体_GB2312" pitchFamily="49" charset="-122"/>
              <a:ea typeface="楷体_GB2312" pitchFamily="49" charset="-122"/>
            </a:endParaRPr>
          </a:p>
        </p:txBody>
      </p:sp>
      <p:grpSp>
        <p:nvGrpSpPr>
          <p:cNvPr id="2" name="Group 31"/>
          <p:cNvGrpSpPr/>
          <p:nvPr/>
        </p:nvGrpSpPr>
        <p:grpSpPr bwMode="auto">
          <a:xfrm>
            <a:off x="755650" y="2708920"/>
            <a:ext cx="6945313" cy="1238250"/>
            <a:chOff x="720" y="1867"/>
            <a:chExt cx="4375" cy="780"/>
          </a:xfrm>
        </p:grpSpPr>
        <p:sp>
          <p:nvSpPr>
            <p:cNvPr id="34828" name="Text Box 32"/>
            <p:cNvSpPr txBox="1"/>
            <p:nvPr/>
          </p:nvSpPr>
          <p:spPr bwMode="auto">
            <a:xfrm>
              <a:off x="956" y="1867"/>
              <a:ext cx="4139"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25000"/>
                </a:lnSpc>
              </a:pPr>
              <a:r>
                <a:rPr kumimoji="1" lang="zh-CN" altLang="en-US" sz="3200" b="1" dirty="0">
                  <a:latin typeface="宋体" charset="-122"/>
                </a:rPr>
                <a:t>应该选用哪一种估计量</a:t>
              </a:r>
              <a:r>
                <a:rPr kumimoji="1" lang="en-US" altLang="zh-CN" sz="3200" b="1" dirty="0">
                  <a:latin typeface="宋体" charset="-122"/>
                </a:rPr>
                <a:t>?</a:t>
              </a:r>
              <a:endParaRPr kumimoji="1" lang="en-US" altLang="zh-CN" sz="3200" b="1" dirty="0">
                <a:latin typeface="宋体" charset="-122"/>
              </a:endParaRPr>
            </a:p>
            <a:p>
              <a:pPr eaLnBrk="1" hangingPunct="1">
                <a:lnSpc>
                  <a:spcPct val="125000"/>
                </a:lnSpc>
              </a:pPr>
              <a:r>
                <a:rPr kumimoji="1" lang="zh-CN" altLang="en-US" sz="3200" b="1" dirty="0">
                  <a:latin typeface="宋体" charset="-122"/>
                </a:rPr>
                <a:t>用何标准来评价一个估计量的好坏</a:t>
              </a:r>
              <a:r>
                <a:rPr kumimoji="1" lang="en-US" altLang="zh-CN" sz="3200" b="1" dirty="0">
                  <a:latin typeface="宋体" charset="-122"/>
                </a:rPr>
                <a:t>?</a:t>
              </a:r>
              <a:endParaRPr kumimoji="1" lang="en-US" altLang="zh-CN" sz="3200" b="1" dirty="0">
                <a:latin typeface="宋体" charset="-122"/>
              </a:endParaRPr>
            </a:p>
          </p:txBody>
        </p:sp>
        <p:sp>
          <p:nvSpPr>
            <p:cNvPr id="34829" name="AutoShape 33"/>
            <p:cNvSpPr/>
            <p:nvPr/>
          </p:nvSpPr>
          <p:spPr bwMode="auto">
            <a:xfrm>
              <a:off x="720" y="2016"/>
              <a:ext cx="144" cy="96"/>
            </a:xfrm>
            <a:prstGeom prst="triangle">
              <a:avLst>
                <a:gd name="adj" fmla="val 50000"/>
              </a:avLst>
            </a:prstGeom>
            <a:solidFill>
              <a:srgbClr val="00CC66"/>
            </a:solidFill>
            <a:ln w="9525">
              <a:solidFill>
                <a:schemeClr val="tx1"/>
              </a:solidFill>
              <a:miter lim="800000"/>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25000"/>
                </a:lnSpc>
              </a:pPr>
              <a:endParaRPr lang="zh-CN" altLang="en-US"/>
            </a:p>
          </p:txBody>
        </p:sp>
        <p:sp>
          <p:nvSpPr>
            <p:cNvPr id="34830" name="AutoShape 34"/>
            <p:cNvSpPr/>
            <p:nvPr/>
          </p:nvSpPr>
          <p:spPr bwMode="auto">
            <a:xfrm>
              <a:off x="720" y="2321"/>
              <a:ext cx="144" cy="96"/>
            </a:xfrm>
            <a:prstGeom prst="triangle">
              <a:avLst>
                <a:gd name="adj" fmla="val 50000"/>
              </a:avLst>
            </a:prstGeom>
            <a:solidFill>
              <a:srgbClr val="00CC66"/>
            </a:solidFill>
            <a:ln w="9525">
              <a:solidFill>
                <a:schemeClr val="tx1"/>
              </a:solidFill>
              <a:miter lim="800000"/>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25000"/>
                </a:lnSpc>
              </a:pPr>
              <a:endParaRPr lang="zh-CN" altLang="en-US"/>
            </a:p>
          </p:txBody>
        </p:sp>
      </p:grpSp>
      <p:grpSp>
        <p:nvGrpSpPr>
          <p:cNvPr id="3" name="Group 35"/>
          <p:cNvGrpSpPr/>
          <p:nvPr/>
        </p:nvGrpSpPr>
        <p:grpSpPr bwMode="auto">
          <a:xfrm>
            <a:off x="1620838" y="4221163"/>
            <a:ext cx="1895475" cy="1549400"/>
            <a:chOff x="1048" y="2880"/>
            <a:chExt cx="1016" cy="1104"/>
          </a:xfrm>
        </p:grpSpPr>
        <p:sp>
          <p:nvSpPr>
            <p:cNvPr id="34826" name="Text Box 36"/>
            <p:cNvSpPr txBox="1"/>
            <p:nvPr/>
          </p:nvSpPr>
          <p:spPr bwMode="auto">
            <a:xfrm>
              <a:off x="1048" y="3026"/>
              <a:ext cx="696" cy="92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20000"/>
                </a:spcBef>
              </a:pPr>
              <a:r>
                <a:rPr kumimoji="1" lang="zh-CN" altLang="en-US" sz="3600" b="1">
                  <a:latin typeface="楷体_GB2312" pitchFamily="49" charset="-122"/>
                  <a:ea typeface="楷体_GB2312" pitchFamily="49" charset="-122"/>
                </a:rPr>
                <a:t>常用</a:t>
              </a:r>
              <a:endParaRPr kumimoji="1" lang="zh-CN" altLang="en-US" sz="3600" b="1">
                <a:latin typeface="楷体_GB2312" pitchFamily="49" charset="-122"/>
                <a:ea typeface="楷体_GB2312" pitchFamily="49" charset="-122"/>
              </a:endParaRPr>
            </a:p>
            <a:p>
              <a:pPr eaLnBrk="1" hangingPunct="1">
                <a:spcBef>
                  <a:spcPct val="20000"/>
                </a:spcBef>
              </a:pPr>
              <a:r>
                <a:rPr kumimoji="1" lang="zh-CN" altLang="en-US" sz="3600" b="1">
                  <a:latin typeface="楷体_GB2312" pitchFamily="49" charset="-122"/>
                  <a:ea typeface="楷体_GB2312" pitchFamily="49" charset="-122"/>
                </a:rPr>
                <a:t>标准</a:t>
              </a:r>
              <a:endParaRPr kumimoji="1" lang="zh-CN" altLang="en-US" sz="3600" b="1">
                <a:latin typeface="Times New Roman" pitchFamily="18" charset="0"/>
                <a:ea typeface="楷体_GB2312" pitchFamily="49" charset="-122"/>
              </a:endParaRPr>
            </a:p>
          </p:txBody>
        </p:sp>
        <p:sp>
          <p:nvSpPr>
            <p:cNvPr id="34827" name="AutoShape 37"/>
            <p:cNvSpPr/>
            <p:nvPr/>
          </p:nvSpPr>
          <p:spPr bwMode="auto">
            <a:xfrm>
              <a:off x="1968" y="2880"/>
              <a:ext cx="96" cy="1104"/>
            </a:xfrm>
            <a:prstGeom prst="leftBrace">
              <a:avLst>
                <a:gd name="adj1" fmla="val 9583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pSp>
      <p:sp>
        <p:nvSpPr>
          <p:cNvPr id="182310" name="Text Box 38"/>
          <p:cNvSpPr txBox="1"/>
          <p:nvPr/>
        </p:nvSpPr>
        <p:spPr bwMode="auto">
          <a:xfrm>
            <a:off x="3492500" y="4005263"/>
            <a:ext cx="36615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dirty="0">
                <a:latin typeface="Times New Roman" pitchFamily="18" charset="0"/>
                <a:ea typeface="楷体_GB2312" pitchFamily="49" charset="-122"/>
                <a:cs typeface="Times New Roman" pitchFamily="18" charset="0"/>
              </a:rPr>
              <a:t>(1)  </a:t>
            </a:r>
            <a:r>
              <a:rPr kumimoji="1" lang="zh-CN" altLang="en-US" sz="3200" dirty="0">
                <a:latin typeface="Times New Roman" pitchFamily="18" charset="0"/>
                <a:ea typeface="楷体_GB2312" pitchFamily="49" charset="-122"/>
                <a:cs typeface="Times New Roman" pitchFamily="18" charset="0"/>
              </a:rPr>
              <a:t>无偏性 </a:t>
            </a:r>
            <a:r>
              <a:rPr kumimoji="1" lang="en-US" altLang="zh-CN" sz="3200" dirty="0">
                <a:latin typeface="Times New Roman" pitchFamily="18" charset="0"/>
                <a:ea typeface="楷体_GB2312" pitchFamily="49" charset="-122"/>
                <a:cs typeface="Times New Roman" pitchFamily="18" charset="0"/>
              </a:rPr>
              <a:t>unbiased</a:t>
            </a:r>
            <a:endParaRPr kumimoji="1" lang="zh-CN" altLang="en-US" sz="3200" dirty="0">
              <a:latin typeface="Times New Roman" pitchFamily="18" charset="0"/>
              <a:ea typeface="楷体_GB2312" pitchFamily="49" charset="-122"/>
              <a:cs typeface="Times New Roman" pitchFamily="18" charset="0"/>
            </a:endParaRPr>
          </a:p>
        </p:txBody>
      </p:sp>
      <p:sp>
        <p:nvSpPr>
          <p:cNvPr id="182311" name="Text Box 39"/>
          <p:cNvSpPr txBox="1"/>
          <p:nvPr/>
        </p:nvSpPr>
        <p:spPr bwMode="auto">
          <a:xfrm>
            <a:off x="3492500" y="5300663"/>
            <a:ext cx="53479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dirty="0">
                <a:latin typeface="Times New Roman" pitchFamily="18" charset="0"/>
                <a:ea typeface="楷体_GB2312" pitchFamily="49" charset="-122"/>
              </a:rPr>
              <a:t>(3)  </a:t>
            </a:r>
            <a:r>
              <a:rPr kumimoji="1" lang="zh-CN" altLang="en-US" sz="3200" dirty="0">
                <a:latin typeface="Times New Roman" pitchFamily="18" charset="0"/>
                <a:ea typeface="楷体_GB2312" pitchFamily="49" charset="-122"/>
              </a:rPr>
              <a:t>一致性</a:t>
            </a:r>
            <a:r>
              <a:rPr kumimoji="1" lang="en-US" altLang="zh-CN" sz="3200" dirty="0">
                <a:latin typeface="Times New Roman" pitchFamily="18" charset="0"/>
                <a:ea typeface="楷体_GB2312" pitchFamily="49" charset="-122"/>
              </a:rPr>
              <a:t>(</a:t>
            </a:r>
            <a:r>
              <a:rPr kumimoji="1" lang="zh-CN" altLang="en-US" sz="3200" dirty="0">
                <a:latin typeface="Times New Roman" pitchFamily="18" charset="0"/>
                <a:ea typeface="楷体_GB2312" pitchFamily="49" charset="-122"/>
              </a:rPr>
              <a:t>相合性</a:t>
            </a:r>
            <a:r>
              <a:rPr kumimoji="1" lang="en-US" altLang="zh-CN" sz="3200" dirty="0">
                <a:latin typeface="Times New Roman" pitchFamily="18" charset="0"/>
                <a:ea typeface="楷体_GB2312" pitchFamily="49" charset="-122"/>
              </a:rPr>
              <a:t>) consistent</a:t>
            </a:r>
            <a:endParaRPr kumimoji="1" lang="zh-CN" altLang="en-US" sz="3200" dirty="0">
              <a:latin typeface="Times New Roman" pitchFamily="18" charset="0"/>
              <a:ea typeface="楷体_GB2312" pitchFamily="49" charset="-122"/>
            </a:endParaRPr>
          </a:p>
        </p:txBody>
      </p:sp>
      <p:sp>
        <p:nvSpPr>
          <p:cNvPr id="182312" name="Text Box 40"/>
          <p:cNvSpPr txBox="1"/>
          <p:nvPr/>
        </p:nvSpPr>
        <p:spPr bwMode="auto">
          <a:xfrm>
            <a:off x="3492500" y="4652963"/>
            <a:ext cx="32383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dirty="0">
                <a:latin typeface="Times New Roman" pitchFamily="18" charset="0"/>
                <a:ea typeface="楷体_GB2312" pitchFamily="49" charset="-122"/>
              </a:rPr>
              <a:t>(2)  </a:t>
            </a:r>
            <a:r>
              <a:rPr kumimoji="1" lang="zh-CN" altLang="en-US" sz="3200" dirty="0">
                <a:latin typeface="Times New Roman" pitchFamily="18" charset="0"/>
                <a:ea typeface="楷体_GB2312" pitchFamily="49" charset="-122"/>
              </a:rPr>
              <a:t>有效性</a:t>
            </a:r>
            <a:r>
              <a:rPr kumimoji="1" lang="en-US" altLang="zh-CN" sz="3200" dirty="0">
                <a:latin typeface="Times New Roman" pitchFamily="18" charset="0"/>
                <a:ea typeface="楷体_GB2312" pitchFamily="49" charset="-122"/>
              </a:rPr>
              <a:t>quality</a:t>
            </a:r>
            <a:endParaRPr kumimoji="1" lang="zh-CN" altLang="en-US" sz="3200" dirty="0">
              <a:latin typeface="Times New Roman" pitchFamily="18" charset="0"/>
              <a:ea typeface="楷体_GB2312" pitchFamily="49" charset="-122"/>
            </a:endParaRPr>
          </a:p>
        </p:txBody>
      </p:sp>
      <p:sp>
        <p:nvSpPr>
          <p:cNvPr id="14" name="TextBox 13"/>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2301"/>
                                        </p:tgtEl>
                                        <p:attrNameLst>
                                          <p:attrName>style.visibility</p:attrName>
                                        </p:attrNameLst>
                                      </p:cBhvr>
                                      <p:to>
                                        <p:strVal val="visible"/>
                                      </p:to>
                                    </p:set>
                                    <p:animEffect transition="in" filter="wipe(up)">
                                      <p:cBhvr>
                                        <p:cTn id="7" dur="500"/>
                                        <p:tgtEl>
                                          <p:spTgt spid="1823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2302"/>
                                        </p:tgtEl>
                                        <p:attrNameLst>
                                          <p:attrName>style.visibility</p:attrName>
                                        </p:attrNameLst>
                                      </p:cBhvr>
                                      <p:to>
                                        <p:strVal val="visible"/>
                                      </p:to>
                                    </p:set>
                                    <p:animEffect transition="in" filter="wipe(up)">
                                      <p:cBhvr>
                                        <p:cTn id="12" dur="500"/>
                                        <p:tgtEl>
                                          <p:spTgt spid="1823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2310"/>
                                        </p:tgtEl>
                                        <p:attrNameLst>
                                          <p:attrName>style.visibility</p:attrName>
                                        </p:attrNameLst>
                                      </p:cBhvr>
                                      <p:to>
                                        <p:strVal val="visible"/>
                                      </p:to>
                                    </p:set>
                                    <p:animEffect transition="in" filter="wipe(up)">
                                      <p:cBhvr>
                                        <p:cTn id="27" dur="500"/>
                                        <p:tgtEl>
                                          <p:spTgt spid="1823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2312"/>
                                        </p:tgtEl>
                                        <p:attrNameLst>
                                          <p:attrName>style.visibility</p:attrName>
                                        </p:attrNameLst>
                                      </p:cBhvr>
                                      <p:to>
                                        <p:strVal val="visible"/>
                                      </p:to>
                                    </p:set>
                                    <p:animEffect transition="in" filter="wipe(up)">
                                      <p:cBhvr>
                                        <p:cTn id="32" dur="500"/>
                                        <p:tgtEl>
                                          <p:spTgt spid="1823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2311"/>
                                        </p:tgtEl>
                                        <p:attrNameLst>
                                          <p:attrName>style.visibility</p:attrName>
                                        </p:attrNameLst>
                                      </p:cBhvr>
                                      <p:to>
                                        <p:strVal val="visible"/>
                                      </p:to>
                                    </p:set>
                                    <p:animEffect transition="in" filter="wipe(up)">
                                      <p:cBhvr>
                                        <p:cTn id="37" dur="500"/>
                                        <p:tgtEl>
                                          <p:spTgt spid="182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01" grpId="0" animBg="1" autoUpdateAnimBg="0"/>
      <p:bldP spid="182302" grpId="0" autoUpdateAnimBg="0"/>
      <p:bldP spid="182310" grpId="0" autoUpdateAnimBg="0"/>
      <p:bldP spid="182311" grpId="0" autoUpdateAnimBg="0"/>
      <p:bldP spid="18231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p:nvPr/>
        </p:nvSpPr>
        <p:spPr bwMode="auto">
          <a:xfrm>
            <a:off x="395288" y="1196975"/>
            <a:ext cx="8569325"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10000"/>
              </a:lnSpc>
              <a:spcBef>
                <a:spcPct val="50000"/>
              </a:spcBef>
            </a:pPr>
            <a:r>
              <a:rPr kumimoji="1" lang="en-US" altLang="zh-CN" sz="3600" b="1" dirty="0">
                <a:latin typeface="Times New Roman" pitchFamily="18" charset="0"/>
              </a:rPr>
              <a:t>       </a:t>
            </a:r>
            <a:r>
              <a:rPr kumimoji="1" lang="zh-CN" altLang="en-US" sz="3200" b="1" dirty="0">
                <a:latin typeface="Times New Roman" pitchFamily="18" charset="0"/>
              </a:rPr>
              <a:t>估计量是随机变量，对于不同的样本值会得到不同的估计值 </a:t>
            </a:r>
            <a:r>
              <a:rPr kumimoji="1" lang="en-US" altLang="zh-CN" sz="3200" b="1" dirty="0">
                <a:latin typeface="Times New Roman" pitchFamily="18" charset="0"/>
              </a:rPr>
              <a:t>.  </a:t>
            </a:r>
            <a:r>
              <a:rPr kumimoji="1" lang="zh-CN" altLang="en-US" sz="3200" b="1" dirty="0">
                <a:latin typeface="Times New Roman" pitchFamily="18" charset="0"/>
              </a:rPr>
              <a:t>我们希望估计值在未知参数真值附近摆动，如果</a:t>
            </a:r>
            <a:r>
              <a:rPr kumimoji="1" lang="zh-CN" altLang="en-US" sz="3200" b="1" dirty="0">
                <a:solidFill>
                  <a:srgbClr val="0000FF"/>
                </a:solidFill>
                <a:latin typeface="Times New Roman" pitchFamily="18" charset="0"/>
              </a:rPr>
              <a:t>估计值的期望值等于未知参数的真值</a:t>
            </a:r>
            <a:r>
              <a:rPr kumimoji="1" lang="en-US" altLang="zh-CN" sz="3200" b="1" dirty="0">
                <a:latin typeface="Times New Roman" pitchFamily="18" charset="0"/>
              </a:rPr>
              <a:t>. </a:t>
            </a:r>
            <a:r>
              <a:rPr kumimoji="1" lang="zh-CN" altLang="en-US" sz="3200" b="1" dirty="0">
                <a:latin typeface="Times New Roman" pitchFamily="18" charset="0"/>
              </a:rPr>
              <a:t>这就导致无偏性这个标准 </a:t>
            </a:r>
            <a:r>
              <a:rPr kumimoji="1" lang="en-US" altLang="zh-CN" sz="3200" b="1" dirty="0">
                <a:latin typeface="Times New Roman" pitchFamily="18" charset="0"/>
              </a:rPr>
              <a:t>. </a:t>
            </a:r>
            <a:endParaRPr kumimoji="1" lang="en-US" altLang="zh-CN" sz="3200" b="1" dirty="0">
              <a:latin typeface="Times New Roman" pitchFamily="18" charset="0"/>
            </a:endParaRPr>
          </a:p>
        </p:txBody>
      </p:sp>
      <p:sp>
        <p:nvSpPr>
          <p:cNvPr id="204805" name="Rectangle 5"/>
          <p:cNvSpPr/>
          <p:nvPr/>
        </p:nvSpPr>
        <p:spPr bwMode="auto">
          <a:xfrm>
            <a:off x="755650" y="404813"/>
            <a:ext cx="5616550"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a:r>
              <a:rPr kumimoji="1" lang="en-US" altLang="zh-CN" sz="3200" b="1" dirty="0">
                <a:latin typeface="Times New Roman" pitchFamily="18" charset="0"/>
              </a:rPr>
              <a:t>(1) </a:t>
            </a:r>
            <a:r>
              <a:rPr kumimoji="1" lang="zh-CN" altLang="en-US" sz="3200" b="1" dirty="0">
                <a:latin typeface="Times New Roman" pitchFamily="18" charset="0"/>
              </a:rPr>
              <a:t>无偏性</a:t>
            </a:r>
            <a:r>
              <a:rPr kumimoji="1" lang="en-US" altLang="zh-CN" sz="3200" b="1" dirty="0">
                <a:latin typeface="Times New Roman" pitchFamily="18" charset="0"/>
              </a:rPr>
              <a:t>unbiased estimation</a:t>
            </a:r>
            <a:endParaRPr kumimoji="1" lang="zh-CN" altLang="en-US" sz="3200" b="1" dirty="0">
              <a:latin typeface="Times New Roman" pitchFamily="18" charset="0"/>
            </a:endParaRPr>
          </a:p>
        </p:txBody>
      </p:sp>
      <p:graphicFrame>
        <p:nvGraphicFramePr>
          <p:cNvPr id="204806" name="Object 6" descr="粉色面巾纸"/>
          <p:cNvGraphicFramePr>
            <a:graphicFrameLocks noChangeAspect="1"/>
          </p:cNvGraphicFramePr>
          <p:nvPr/>
        </p:nvGraphicFramePr>
        <p:xfrm>
          <a:off x="2647950" y="4934884"/>
          <a:ext cx="1932775" cy="798372"/>
        </p:xfrm>
        <a:graphic>
          <a:graphicData uri="http://schemas.openxmlformats.org/presentationml/2006/ole">
            <mc:AlternateContent xmlns:mc="http://schemas.openxmlformats.org/markup-compatibility/2006">
              <mc:Choice xmlns:v="urn:schemas-microsoft-com:vml" Requires="v">
                <p:oleObj spid="_x0000_s52541" name="Equation" r:id="rId1" imgW="0" imgH="0" progId="Equation.DSMT4">
                  <p:embed/>
                </p:oleObj>
              </mc:Choice>
              <mc:Fallback>
                <p:oleObj name="Equation" r:id="rId1" imgW="0" imgH="0" progId="Equation.DSMT4">
                  <p:embed/>
                  <p:pic>
                    <p:nvPicPr>
                      <p:cNvPr id="0" name="Object 6" descr="粉色面巾纸"/>
                      <p:cNvPicPr>
                        <a:picLocks noChangeAspect="1" noChangeArrowheads="1"/>
                      </p:cNvPicPr>
                      <p:nvPr/>
                    </p:nvPicPr>
                    <p:blipFill>
                      <a:blip r:embed="rId2"/>
                      <a:srcRect/>
                      <a:stretch>
                        <a:fillRect/>
                      </a:stretch>
                    </p:blipFill>
                    <p:spPr bwMode="auto">
                      <a:xfrm>
                        <a:off x="2647950" y="4934884"/>
                        <a:ext cx="1932775" cy="798372"/>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p:cNvGrpSpPr/>
          <p:nvPr/>
        </p:nvGrpSpPr>
        <p:grpSpPr bwMode="auto">
          <a:xfrm>
            <a:off x="422466" y="5795963"/>
            <a:ext cx="8181982" cy="587375"/>
            <a:chOff x="-602" y="2993"/>
            <a:chExt cx="5154" cy="370"/>
          </a:xfrm>
        </p:grpSpPr>
        <p:sp>
          <p:nvSpPr>
            <p:cNvPr id="35872" name="Rectangle 8"/>
            <p:cNvSpPr/>
            <p:nvPr/>
          </p:nvSpPr>
          <p:spPr bwMode="auto">
            <a:xfrm>
              <a:off x="-602" y="2993"/>
              <a:ext cx="515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rPr>
                <a:t>则称     为</a:t>
              </a:r>
              <a:r>
                <a:rPr kumimoji="1" lang="el-GR" altLang="zh-CN" sz="3200" b="1" i="1" dirty="0">
                  <a:latin typeface="Times New Roman" pitchFamily="18" charset="0"/>
                </a:rPr>
                <a:t>θ</a:t>
              </a:r>
              <a:r>
                <a:rPr kumimoji="1" lang="zh-CN" altLang="en-US" sz="3200" b="1" dirty="0">
                  <a:latin typeface="Times New Roman" pitchFamily="18" charset="0"/>
                </a:rPr>
                <a:t>的</a:t>
              </a:r>
              <a:r>
                <a:rPr kumimoji="1" lang="zh-CN" altLang="en-US" sz="3200" b="1" u="sng" dirty="0">
                  <a:latin typeface="Times New Roman" pitchFamily="18" charset="0"/>
                </a:rPr>
                <a:t>无偏估计</a:t>
              </a:r>
              <a:r>
                <a:rPr kumimoji="1" lang="en-US" altLang="zh-CN" sz="3200" b="1" u="sng" dirty="0">
                  <a:latin typeface="Times New Roman" pitchFamily="18" charset="0"/>
                </a:rPr>
                <a:t>(unbiased estimation)</a:t>
              </a:r>
              <a:r>
                <a:rPr kumimoji="1" lang="zh-CN" altLang="en-US" sz="3200" b="1" dirty="0">
                  <a:latin typeface="Times New Roman" pitchFamily="18" charset="0"/>
                </a:rPr>
                <a:t> </a:t>
              </a:r>
              <a:r>
                <a:rPr kumimoji="1" lang="en-US" altLang="zh-CN" sz="3200" b="1" dirty="0">
                  <a:latin typeface="Times New Roman" pitchFamily="18" charset="0"/>
                </a:rPr>
                <a:t>.</a:t>
              </a:r>
              <a:endParaRPr kumimoji="1" lang="en-US" altLang="zh-CN" sz="3200" b="1" dirty="0">
                <a:latin typeface="Times New Roman" pitchFamily="18" charset="0"/>
              </a:endParaRPr>
            </a:p>
          </p:txBody>
        </p:sp>
        <p:graphicFrame>
          <p:nvGraphicFramePr>
            <p:cNvPr id="35873" name="Object 9"/>
            <p:cNvGraphicFramePr>
              <a:graphicFrameLocks noChangeAspect="1"/>
            </p:cNvGraphicFramePr>
            <p:nvPr/>
          </p:nvGraphicFramePr>
          <p:xfrm>
            <a:off x="16" y="2999"/>
            <a:ext cx="215" cy="364"/>
          </p:xfrm>
          <a:graphic>
            <a:graphicData uri="http://schemas.openxmlformats.org/presentationml/2006/ole">
              <mc:AlternateContent xmlns:mc="http://schemas.openxmlformats.org/markup-compatibility/2006">
                <mc:Choice xmlns:v="urn:schemas-microsoft-com:vml" Requires="v">
                  <p:oleObj spid="_x0000_s52542" name="Equation" r:id="rId4" imgW="0" imgH="0" progId="Equation.DSMT4">
                    <p:embed/>
                  </p:oleObj>
                </mc:Choice>
                <mc:Fallback>
                  <p:oleObj name="Equation" r:id="rId4" imgW="0" imgH="0" progId="Equation.DSMT4">
                    <p:embed/>
                    <p:pic>
                      <p:nvPicPr>
                        <p:cNvPr id="0" name="Object 9"/>
                        <p:cNvPicPr>
                          <a:picLocks noChangeAspect="1" noChangeArrowheads="1"/>
                        </p:cNvPicPr>
                        <p:nvPr/>
                      </p:nvPicPr>
                      <p:blipFill>
                        <a:blip r:embed="rId5"/>
                        <a:srcRect/>
                        <a:stretch>
                          <a:fillRect/>
                        </a:stretch>
                      </p:blipFill>
                      <p:spPr bwMode="auto">
                        <a:xfrm>
                          <a:off x="16" y="2999"/>
                          <a:ext cx="215"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11"/>
          <p:cNvGrpSpPr/>
          <p:nvPr/>
        </p:nvGrpSpPr>
        <p:grpSpPr bwMode="auto">
          <a:xfrm>
            <a:off x="933450" y="4275140"/>
            <a:ext cx="7561263" cy="695325"/>
            <a:chOff x="541" y="1939"/>
            <a:chExt cx="4763" cy="438"/>
          </a:xfrm>
        </p:grpSpPr>
        <p:graphicFrame>
          <p:nvGraphicFramePr>
            <p:cNvPr id="35868" name="Object 12"/>
            <p:cNvGraphicFramePr>
              <a:graphicFrameLocks noChangeAspect="1"/>
            </p:cNvGraphicFramePr>
            <p:nvPr/>
          </p:nvGraphicFramePr>
          <p:xfrm>
            <a:off x="832" y="1950"/>
            <a:ext cx="1431" cy="427"/>
          </p:xfrm>
          <a:graphic>
            <a:graphicData uri="http://schemas.openxmlformats.org/presentationml/2006/ole">
              <mc:AlternateContent xmlns:mc="http://schemas.openxmlformats.org/markup-compatibility/2006">
                <mc:Choice xmlns:v="urn:schemas-microsoft-com:vml" Requires="v">
                  <p:oleObj spid="_x0000_s52543" name="Equation" r:id="rId6" imgW="0" imgH="0" progId="Equation.DSMT4">
                    <p:embed/>
                  </p:oleObj>
                </mc:Choice>
                <mc:Fallback>
                  <p:oleObj name="Equation" r:id="rId6" imgW="0" imgH="0" progId="Equation.DSMT4">
                    <p:embed/>
                    <p:pic>
                      <p:nvPicPr>
                        <p:cNvPr id="0" name="Object 12"/>
                        <p:cNvPicPr>
                          <a:picLocks noChangeAspect="1" noChangeArrowheads="1"/>
                        </p:cNvPicPr>
                        <p:nvPr/>
                      </p:nvPicPr>
                      <p:blipFill>
                        <a:blip r:embed="rId7"/>
                        <a:srcRect/>
                        <a:stretch>
                          <a:fillRect/>
                        </a:stretch>
                      </p:blipFill>
                      <p:spPr bwMode="auto">
                        <a:xfrm>
                          <a:off x="832" y="1950"/>
                          <a:ext cx="1431"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69" name="Rectangle 13"/>
            <p:cNvSpPr/>
            <p:nvPr/>
          </p:nvSpPr>
          <p:spPr bwMode="auto">
            <a:xfrm>
              <a:off x="541" y="1939"/>
              <a:ext cx="3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latin typeface="Times New Roman" pitchFamily="18" charset="0"/>
                </a:rPr>
                <a:t>设</a:t>
              </a:r>
              <a:endParaRPr kumimoji="1" lang="zh-CN" altLang="en-US" sz="3200" b="1">
                <a:latin typeface="Times New Roman" pitchFamily="18" charset="0"/>
              </a:endParaRPr>
            </a:p>
          </p:txBody>
        </p:sp>
        <p:sp>
          <p:nvSpPr>
            <p:cNvPr id="35870" name="Rectangle 14"/>
            <p:cNvSpPr/>
            <p:nvPr/>
          </p:nvSpPr>
          <p:spPr bwMode="auto">
            <a:xfrm>
              <a:off x="2133" y="1966"/>
              <a:ext cx="317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a:r>
                <a:rPr kumimoji="1" lang="zh-CN" altLang="en-US" sz="3200" b="1" dirty="0">
                  <a:latin typeface="Times New Roman" pitchFamily="18" charset="0"/>
                </a:rPr>
                <a:t>是未知参数 </a:t>
              </a:r>
              <a:r>
                <a:rPr kumimoji="1" lang="el-GR" altLang="zh-CN" sz="3200" b="1" i="1" dirty="0">
                  <a:latin typeface="Times New Roman" pitchFamily="18" charset="0"/>
                </a:rPr>
                <a:t>θ</a:t>
              </a:r>
              <a:r>
                <a:rPr kumimoji="1" lang="zh-CN" altLang="en-US" sz="3200" b="1" dirty="0">
                  <a:latin typeface="Times New Roman" pitchFamily="18" charset="0"/>
                </a:rPr>
                <a:t>的估计量，若</a:t>
              </a:r>
              <a:endParaRPr kumimoji="1" lang="zh-CN" altLang="en-US" sz="3200" b="1" dirty="0">
                <a:latin typeface="Times New Roman" pitchFamily="18" charset="0"/>
              </a:endParaRPr>
            </a:p>
          </p:txBody>
        </p:sp>
      </p:grpSp>
      <p:pic>
        <p:nvPicPr>
          <p:cNvPr id="36563" name="Picture 7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3202483"/>
            <a:ext cx="6022975" cy="109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TextBox 75"/>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204805"/>
                                        </p:tgtEl>
                                        <p:attrNameLst>
                                          <p:attrName>style.visibility</p:attrName>
                                        </p:attrNameLst>
                                      </p:cBhvr>
                                      <p:to>
                                        <p:strVal val="visible"/>
                                      </p:to>
                                    </p:set>
                                    <p:anim calcmode="lin" valueType="num">
                                      <p:cBhvr>
                                        <p:cTn id="7" dur="500" fill="hold"/>
                                        <p:tgtEl>
                                          <p:spTgt spid="204805"/>
                                        </p:tgtEl>
                                        <p:attrNameLst>
                                          <p:attrName>ppt_w</p:attrName>
                                        </p:attrNameLst>
                                      </p:cBhvr>
                                      <p:tavLst>
                                        <p:tav tm="0">
                                          <p:val>
                                            <p:strVal val="2/3*#ppt_w"/>
                                          </p:val>
                                        </p:tav>
                                        <p:tav tm="100000">
                                          <p:val>
                                            <p:strVal val="#ppt_w"/>
                                          </p:val>
                                        </p:tav>
                                      </p:tavLst>
                                    </p:anim>
                                    <p:anim calcmode="lin" valueType="num">
                                      <p:cBhvr>
                                        <p:cTn id="8" dur="500" fill="hold"/>
                                        <p:tgtEl>
                                          <p:spTgt spid="204805"/>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204804"/>
                                        </p:tgtEl>
                                        <p:attrNameLst>
                                          <p:attrName>style.visibility</p:attrName>
                                        </p:attrNameLst>
                                      </p:cBhvr>
                                      <p:to>
                                        <p:strVal val="visible"/>
                                      </p:to>
                                    </p:set>
                                    <p:animEffect transition="in" filter="barn(outVertical)">
                                      <p:cBhvr>
                                        <p:cTn id="13" dur="500"/>
                                        <p:tgtEl>
                                          <p:spTgt spid="20480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656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04806"/>
                                        </p:tgtEl>
                                        <p:attrNameLst>
                                          <p:attrName>style.visibility</p:attrName>
                                        </p:attrNameLst>
                                      </p:cBhvr>
                                      <p:to>
                                        <p:strVal val="visible"/>
                                      </p:to>
                                    </p:set>
                                    <p:animEffect transition="in" filter="wipe(right)">
                                      <p:cBhvr>
                                        <p:cTn id="27" dur="500"/>
                                        <p:tgtEl>
                                          <p:spTgt spid="2048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P spid="204805"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9" name="Text Box 38"/>
          <p:cNvSpPr txBox="1"/>
          <p:nvPr/>
        </p:nvSpPr>
        <p:spPr bwMode="auto">
          <a:xfrm>
            <a:off x="1271054" y="841403"/>
            <a:ext cx="6242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kumimoji="1" lang="en-US" altLang="zh-CN" sz="3600" i="1" dirty="0">
                <a:latin typeface="Times New Roman" pitchFamily="18" charset="0"/>
                <a:ea typeface="楷体_GB2312" pitchFamily="49" charset="-122"/>
                <a:cs typeface="Times New Roman" pitchFamily="18" charset="0"/>
              </a:rPr>
              <a:t>X</a:t>
            </a:r>
            <a:r>
              <a:rPr kumimoji="1" lang="en-US" altLang="zh-CN" sz="3600" baseline="-25000" dirty="0">
                <a:latin typeface="Times New Roman" pitchFamily="18" charset="0"/>
                <a:ea typeface="楷体_GB2312" pitchFamily="49" charset="-122"/>
                <a:cs typeface="Times New Roman" pitchFamily="18" charset="0"/>
              </a:rPr>
              <a:t>1</a:t>
            </a:r>
            <a:r>
              <a:rPr kumimoji="1" lang="en-US" altLang="zh-CN" sz="3600" i="1" dirty="0">
                <a:latin typeface="Times New Roman" pitchFamily="18" charset="0"/>
                <a:ea typeface="楷体_GB2312" pitchFamily="49" charset="-122"/>
                <a:cs typeface="Times New Roman" pitchFamily="18" charset="0"/>
              </a:rPr>
              <a:t>, X</a:t>
            </a:r>
            <a:r>
              <a:rPr kumimoji="1" lang="en-US" altLang="zh-CN" sz="3600" baseline="-25000" dirty="0">
                <a:latin typeface="Times New Roman" pitchFamily="18" charset="0"/>
                <a:ea typeface="楷体_GB2312" pitchFamily="49" charset="-122"/>
                <a:cs typeface="Times New Roman" pitchFamily="18" charset="0"/>
              </a:rPr>
              <a:t>2</a:t>
            </a:r>
            <a:r>
              <a:rPr kumimoji="1" lang="en-US" altLang="zh-CN" sz="3600" i="1" dirty="0">
                <a:latin typeface="Times New Roman" pitchFamily="18" charset="0"/>
                <a:ea typeface="楷体_GB2312" pitchFamily="49" charset="-122"/>
                <a:cs typeface="Times New Roman" pitchFamily="18" charset="0"/>
              </a:rPr>
              <a:t>,...,</a:t>
            </a:r>
            <a:r>
              <a:rPr kumimoji="1" lang="en-US" altLang="zh-CN" sz="3600" i="1" dirty="0" err="1">
                <a:latin typeface="Times New Roman" pitchFamily="18" charset="0"/>
                <a:ea typeface="楷体_GB2312" pitchFamily="49" charset="-122"/>
                <a:cs typeface="Times New Roman" pitchFamily="18" charset="0"/>
              </a:rPr>
              <a:t>X</a:t>
            </a:r>
            <a:r>
              <a:rPr kumimoji="1" lang="en-US" altLang="zh-CN" sz="3600" i="1" baseline="-25000" dirty="0" err="1">
                <a:latin typeface="Times New Roman" pitchFamily="18" charset="0"/>
                <a:ea typeface="楷体_GB2312" pitchFamily="49" charset="-122"/>
                <a:cs typeface="Times New Roman" pitchFamily="18" charset="0"/>
              </a:rPr>
              <a:t>n</a:t>
            </a:r>
            <a:r>
              <a:rPr kumimoji="1" lang="zh-CN" altLang="en-US" sz="3600" dirty="0">
                <a:latin typeface="Times New Roman" pitchFamily="18" charset="0"/>
                <a:ea typeface="楷体_GB2312" pitchFamily="49" charset="-122"/>
                <a:cs typeface="Times New Roman" pitchFamily="18" charset="0"/>
              </a:rPr>
              <a:t>是总体</a:t>
            </a:r>
            <a:r>
              <a:rPr kumimoji="1" lang="en-US" altLang="zh-CN" sz="3600" i="1" dirty="0">
                <a:latin typeface="Times New Roman" pitchFamily="18" charset="0"/>
                <a:ea typeface="楷体_GB2312" pitchFamily="49" charset="-122"/>
                <a:cs typeface="Times New Roman" pitchFamily="18" charset="0"/>
              </a:rPr>
              <a:t>X </a:t>
            </a:r>
            <a:r>
              <a:rPr kumimoji="1" lang="zh-CN" altLang="zh-CN" sz="3600" dirty="0">
                <a:latin typeface="Times New Roman" pitchFamily="18" charset="0"/>
                <a:ea typeface="楷体_GB2312" pitchFamily="49" charset="-122"/>
                <a:cs typeface="Times New Roman" pitchFamily="18" charset="0"/>
              </a:rPr>
              <a:t>的样本,</a:t>
            </a:r>
            <a:endParaRPr kumimoji="1" lang="en-US" altLang="zh-CN" sz="3600" dirty="0">
              <a:latin typeface="Times New Roman" pitchFamily="18" charset="0"/>
              <a:ea typeface="楷体_GB2312" pitchFamily="49" charset="-122"/>
              <a:cs typeface="Times New Roman" pitchFamily="18" charset="0"/>
            </a:endParaRPr>
          </a:p>
        </p:txBody>
      </p:sp>
      <p:sp>
        <p:nvSpPr>
          <p:cNvPr id="205863" name="Text Box 39"/>
          <p:cNvSpPr txBox="1"/>
          <p:nvPr/>
        </p:nvSpPr>
        <p:spPr bwMode="auto">
          <a:xfrm>
            <a:off x="533400" y="1745978"/>
            <a:ext cx="832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dirty="0">
                <a:latin typeface="Times New Roman" pitchFamily="18" charset="0"/>
                <a:ea typeface="楷体_GB2312" pitchFamily="49" charset="-122"/>
              </a:rPr>
              <a:t>证明</a:t>
            </a:r>
            <a:r>
              <a:rPr kumimoji="1" lang="en-US" altLang="zh-CN" sz="3600" dirty="0">
                <a:latin typeface="Times New Roman" pitchFamily="18" charset="0"/>
                <a:ea typeface="楷体_GB2312" pitchFamily="49" charset="-122"/>
              </a:rPr>
              <a:t>:  </a:t>
            </a:r>
            <a:r>
              <a:rPr kumimoji="1" lang="zh-CN" altLang="en-US" sz="3600" dirty="0">
                <a:latin typeface="Times New Roman" pitchFamily="18" charset="0"/>
                <a:ea typeface="楷体_GB2312" pitchFamily="49" charset="-122"/>
              </a:rPr>
              <a:t>不论</a:t>
            </a:r>
            <a:r>
              <a:rPr kumimoji="1" lang="zh-CN" altLang="en-US" sz="3600" i="1" dirty="0">
                <a:latin typeface="Times New Roman" pitchFamily="18" charset="0"/>
                <a:ea typeface="楷体_GB2312" pitchFamily="49" charset="-122"/>
              </a:rPr>
              <a:t> </a:t>
            </a:r>
            <a:r>
              <a:rPr kumimoji="1" lang="en-US" altLang="zh-CN" sz="3600" i="1" dirty="0">
                <a:latin typeface="Times New Roman" pitchFamily="18" charset="0"/>
                <a:ea typeface="楷体_GB2312" pitchFamily="49" charset="-122"/>
              </a:rPr>
              <a:t>X </a:t>
            </a:r>
            <a:r>
              <a:rPr kumimoji="1" lang="zh-CN" altLang="zh-CN" sz="3600" dirty="0">
                <a:latin typeface="Times New Roman" pitchFamily="18" charset="0"/>
                <a:ea typeface="楷体_GB2312" pitchFamily="49" charset="-122"/>
              </a:rPr>
              <a:t>服从什么分布</a:t>
            </a:r>
            <a:r>
              <a:rPr kumimoji="1" lang="en-US" altLang="zh-CN" sz="3600" dirty="0">
                <a:latin typeface="Times New Roman" pitchFamily="18" charset="0"/>
                <a:ea typeface="楷体_GB2312" pitchFamily="49" charset="-122"/>
              </a:rPr>
              <a:t>(</a:t>
            </a:r>
            <a:r>
              <a:rPr kumimoji="1" lang="zh-CN" altLang="en-US" sz="3600" dirty="0">
                <a:latin typeface="Times New Roman" pitchFamily="18" charset="0"/>
                <a:ea typeface="楷体_GB2312" pitchFamily="49" charset="-122"/>
              </a:rPr>
              <a:t>但期望存在</a:t>
            </a:r>
            <a:r>
              <a:rPr kumimoji="1" lang="en-US" altLang="zh-CN" sz="3600" dirty="0">
                <a:latin typeface="Times New Roman" pitchFamily="18" charset="0"/>
                <a:ea typeface="楷体_GB2312" pitchFamily="49" charset="-122"/>
              </a:rPr>
              <a:t>)</a:t>
            </a:r>
            <a:r>
              <a:rPr kumimoji="1" lang="zh-CN" altLang="zh-CN" sz="3600" dirty="0">
                <a:latin typeface="Times New Roman" pitchFamily="18" charset="0"/>
                <a:ea typeface="楷体_GB2312" pitchFamily="49" charset="-122"/>
              </a:rPr>
              <a:t>,</a:t>
            </a:r>
            <a:endParaRPr kumimoji="1" lang="en-US" altLang="zh-CN" sz="3600" dirty="0">
              <a:latin typeface="Times New Roman" pitchFamily="18" charset="0"/>
              <a:ea typeface="楷体_GB2312" pitchFamily="49" charset="-122"/>
            </a:endParaRPr>
          </a:p>
        </p:txBody>
      </p:sp>
      <p:sp>
        <p:nvSpPr>
          <p:cNvPr id="205869" name="Text Box 45"/>
          <p:cNvSpPr txBox="1"/>
          <p:nvPr/>
        </p:nvSpPr>
        <p:spPr bwMode="auto">
          <a:xfrm>
            <a:off x="549275" y="3559175"/>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Times New Roman" pitchFamily="18" charset="0"/>
                <a:ea typeface="黑体" pitchFamily="49" charset="-122"/>
              </a:rPr>
              <a:t>证</a:t>
            </a:r>
            <a:endParaRPr kumimoji="1" lang="zh-CN" altLang="en-US" sz="3600">
              <a:latin typeface="Times New Roman" pitchFamily="18" charset="0"/>
              <a:ea typeface="黑体" pitchFamily="49" charset="-122"/>
            </a:endParaRPr>
          </a:p>
        </p:txBody>
      </p:sp>
      <p:graphicFrame>
        <p:nvGraphicFramePr>
          <p:cNvPr id="205870" name="Object 46"/>
          <p:cNvGraphicFramePr>
            <a:graphicFrameLocks noChangeAspect="1"/>
          </p:cNvGraphicFramePr>
          <p:nvPr/>
        </p:nvGraphicFramePr>
        <p:xfrm>
          <a:off x="2151063" y="4269792"/>
          <a:ext cx="6239279" cy="1247440"/>
        </p:xfrm>
        <a:graphic>
          <a:graphicData uri="http://schemas.openxmlformats.org/presentationml/2006/ole">
            <mc:AlternateContent xmlns:mc="http://schemas.openxmlformats.org/markup-compatibility/2006">
              <mc:Choice xmlns:v="urn:schemas-microsoft-com:vml" Requires="v">
                <p:oleObj spid="_x0000_s60535" name="Equation" r:id="rId1" imgW="0" imgH="0" progId="Equation.DSMT4">
                  <p:embed/>
                </p:oleObj>
              </mc:Choice>
              <mc:Fallback>
                <p:oleObj name="Equation" r:id="rId1" imgW="0" imgH="0" progId="Equation.DSMT4">
                  <p:embed/>
                  <p:pic>
                    <p:nvPicPr>
                      <p:cNvPr id="0" name="Object 46"/>
                      <p:cNvPicPr>
                        <a:picLocks noChangeAspect="1" noChangeArrowheads="1"/>
                      </p:cNvPicPr>
                      <p:nvPr/>
                    </p:nvPicPr>
                    <p:blipFill>
                      <a:blip r:embed="rId2"/>
                      <a:srcRect/>
                      <a:stretch>
                        <a:fillRect/>
                      </a:stretch>
                    </p:blipFill>
                    <p:spPr bwMode="auto">
                      <a:xfrm>
                        <a:off x="2151063" y="4269792"/>
                        <a:ext cx="6239279" cy="1247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1" name="Text Box 48"/>
          <p:cNvSpPr txBox="1"/>
          <p:nvPr/>
        </p:nvSpPr>
        <p:spPr bwMode="auto">
          <a:xfrm>
            <a:off x="539750" y="188640"/>
            <a:ext cx="77046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dirty="0">
                <a:latin typeface="黑体" pitchFamily="49" charset="-122"/>
                <a:ea typeface="黑体" pitchFamily="49" charset="-122"/>
              </a:rPr>
              <a:t>例</a:t>
            </a:r>
            <a:r>
              <a:rPr kumimoji="1" lang="zh-CN" altLang="en-US" sz="3600" dirty="0">
                <a:latin typeface="Times New Roman" pitchFamily="18" charset="0"/>
                <a:ea typeface="楷体_GB2312" pitchFamily="49" charset="-122"/>
              </a:rPr>
              <a:t>  设总体 </a:t>
            </a:r>
            <a:r>
              <a:rPr kumimoji="1" lang="en-US" altLang="zh-CN" sz="3600" i="1" dirty="0">
                <a:latin typeface="Times New Roman" pitchFamily="18" charset="0"/>
                <a:ea typeface="楷体_GB2312" pitchFamily="49" charset="-122"/>
              </a:rPr>
              <a:t>X </a:t>
            </a:r>
            <a:r>
              <a:rPr kumimoji="1" lang="zh-CN" altLang="zh-CN" sz="3600" dirty="0">
                <a:latin typeface="Times New Roman" pitchFamily="18" charset="0"/>
                <a:ea typeface="楷体_GB2312" pitchFamily="49" charset="-122"/>
              </a:rPr>
              <a:t>的</a:t>
            </a:r>
            <a:r>
              <a:rPr kumimoji="1" lang="zh-CN" altLang="en-US" sz="3600" i="1" dirty="0">
                <a:latin typeface="Times New Roman" pitchFamily="18" charset="0"/>
                <a:ea typeface="楷体_GB2312" pitchFamily="49" charset="-122"/>
              </a:rPr>
              <a:t> </a:t>
            </a:r>
            <a:r>
              <a:rPr kumimoji="1" lang="en-US" altLang="zh-CN" sz="3600" i="1" dirty="0">
                <a:latin typeface="Times New Roman" pitchFamily="18" charset="0"/>
                <a:ea typeface="楷体_GB2312" pitchFamily="49" charset="-122"/>
              </a:rPr>
              <a:t>k</a:t>
            </a:r>
            <a:r>
              <a:rPr kumimoji="1" lang="en-US" altLang="zh-CN" sz="3600" dirty="0">
                <a:latin typeface="Times New Roman" pitchFamily="18" charset="0"/>
                <a:ea typeface="楷体_GB2312" pitchFamily="49" charset="-122"/>
              </a:rPr>
              <a:t> </a:t>
            </a:r>
            <a:r>
              <a:rPr kumimoji="1" lang="zh-CN" altLang="en-US" sz="3600" dirty="0">
                <a:latin typeface="Times New Roman" pitchFamily="18" charset="0"/>
                <a:ea typeface="楷体_GB2312" pitchFamily="49" charset="-122"/>
              </a:rPr>
              <a:t>阶矩</a:t>
            </a:r>
            <a:r>
              <a:rPr kumimoji="1" lang="el-GR" altLang="zh-CN" sz="3600" i="1" dirty="0">
                <a:latin typeface="Times New Roman" pitchFamily="18" charset="0"/>
                <a:ea typeface="楷体_GB2312" pitchFamily="49" charset="-122"/>
                <a:cs typeface="Times New Roman" pitchFamily="18" charset="0"/>
              </a:rPr>
              <a:t>μ</a:t>
            </a:r>
            <a:r>
              <a:rPr kumimoji="1" lang="en-US" altLang="zh-CN" sz="3600" i="1" baseline="-25000" dirty="0">
                <a:latin typeface="Times New Roman" pitchFamily="18" charset="0"/>
                <a:ea typeface="楷体_GB2312" pitchFamily="49" charset="-122"/>
                <a:cs typeface="Times New Roman" pitchFamily="18" charset="0"/>
              </a:rPr>
              <a:t>k </a:t>
            </a:r>
            <a:r>
              <a:rPr kumimoji="1" lang="en-US" altLang="zh-CN" sz="3600" dirty="0">
                <a:latin typeface="Times New Roman" pitchFamily="18" charset="0"/>
                <a:ea typeface="楷体_GB2312" pitchFamily="49" charset="-122"/>
              </a:rPr>
              <a:t>=</a:t>
            </a:r>
            <a:r>
              <a:rPr kumimoji="1" lang="en-US" altLang="zh-CN" sz="3600" i="1" dirty="0">
                <a:latin typeface="Times New Roman" pitchFamily="18" charset="0"/>
                <a:ea typeface="楷体_GB2312" pitchFamily="49" charset="-122"/>
              </a:rPr>
              <a:t>E</a:t>
            </a:r>
            <a:r>
              <a:rPr kumimoji="1" lang="en-US" altLang="zh-CN" sz="3600" dirty="0">
                <a:latin typeface="Times New Roman" pitchFamily="18" charset="0"/>
                <a:ea typeface="楷体_GB2312" pitchFamily="49" charset="-122"/>
              </a:rPr>
              <a:t>(</a:t>
            </a:r>
            <a:r>
              <a:rPr kumimoji="1" lang="en-US" altLang="zh-CN" sz="3600" i="1" dirty="0" err="1">
                <a:latin typeface="Times New Roman" pitchFamily="18" charset="0"/>
                <a:ea typeface="楷体_GB2312" pitchFamily="49" charset="-122"/>
              </a:rPr>
              <a:t>X</a:t>
            </a:r>
            <a:r>
              <a:rPr kumimoji="1" lang="en-US" altLang="zh-CN" sz="3600" i="1" baseline="30000" dirty="0" err="1">
                <a:latin typeface="Times New Roman" pitchFamily="18" charset="0"/>
                <a:ea typeface="楷体_GB2312" pitchFamily="49" charset="-122"/>
              </a:rPr>
              <a:t>k</a:t>
            </a:r>
            <a:r>
              <a:rPr kumimoji="1" lang="en-US" altLang="zh-CN" sz="3600" dirty="0">
                <a:latin typeface="Times New Roman" pitchFamily="18" charset="0"/>
                <a:ea typeface="楷体_GB2312" pitchFamily="49" charset="-122"/>
              </a:rPr>
              <a:t>)</a:t>
            </a:r>
            <a:r>
              <a:rPr kumimoji="1" lang="zh-CN" altLang="en-US" sz="3600" dirty="0">
                <a:latin typeface="Times New Roman" pitchFamily="18" charset="0"/>
                <a:ea typeface="楷体_GB2312" pitchFamily="49" charset="-122"/>
              </a:rPr>
              <a:t>存在，</a:t>
            </a:r>
            <a:endParaRPr kumimoji="1" lang="zh-CN" altLang="en-US" sz="3600" dirty="0">
              <a:latin typeface="Times New Roman" pitchFamily="18" charset="0"/>
              <a:ea typeface="楷体_GB2312" pitchFamily="49" charset="-122"/>
            </a:endParaRPr>
          </a:p>
        </p:txBody>
      </p:sp>
      <p:sp>
        <p:nvSpPr>
          <p:cNvPr id="205875" name="Text Box 51"/>
          <p:cNvSpPr txBox="1"/>
          <p:nvPr/>
        </p:nvSpPr>
        <p:spPr bwMode="auto">
          <a:xfrm>
            <a:off x="952500" y="4516438"/>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因而</a:t>
            </a:r>
            <a:endParaRPr kumimoji="1" lang="zh-CN" altLang="en-US" sz="3600">
              <a:latin typeface="Times New Roman" pitchFamily="18" charset="0"/>
              <a:ea typeface="楷体_GB2312" pitchFamily="49" charset="-122"/>
            </a:endParaRPr>
          </a:p>
        </p:txBody>
      </p:sp>
      <p:grpSp>
        <p:nvGrpSpPr>
          <p:cNvPr id="6" name="Group 52"/>
          <p:cNvGrpSpPr/>
          <p:nvPr/>
        </p:nvGrpSpPr>
        <p:grpSpPr bwMode="auto">
          <a:xfrm>
            <a:off x="1295400" y="3549651"/>
            <a:ext cx="5753100" cy="742950"/>
            <a:chOff x="816" y="2236"/>
            <a:chExt cx="3624" cy="468"/>
          </a:xfrm>
        </p:grpSpPr>
        <p:graphicFrame>
          <p:nvGraphicFramePr>
            <p:cNvPr id="36879" name="Object 53"/>
            <p:cNvGraphicFramePr>
              <a:graphicFrameLocks noChangeAspect="1"/>
            </p:cNvGraphicFramePr>
            <p:nvPr/>
          </p:nvGraphicFramePr>
          <p:xfrm>
            <a:off x="1444" y="2238"/>
            <a:ext cx="2996" cy="466"/>
          </p:xfrm>
          <a:graphic>
            <a:graphicData uri="http://schemas.openxmlformats.org/presentationml/2006/ole">
              <mc:AlternateContent xmlns:mc="http://schemas.openxmlformats.org/markup-compatibility/2006">
                <mc:Choice xmlns:v="urn:schemas-microsoft-com:vml" Requires="v">
                  <p:oleObj spid="_x0000_s60536" name="Equation" r:id="rId3" imgW="0" imgH="0" progId="Equation.DSMT4">
                    <p:embed/>
                  </p:oleObj>
                </mc:Choice>
                <mc:Fallback>
                  <p:oleObj name="Equation" r:id="rId3" imgW="0" imgH="0" progId="Equation.DSMT4">
                    <p:embed/>
                    <p:pic>
                      <p:nvPicPr>
                        <p:cNvPr id="0" name="Object 53"/>
                        <p:cNvPicPr>
                          <a:picLocks noChangeAspect="1" noChangeArrowheads="1"/>
                        </p:cNvPicPr>
                        <p:nvPr/>
                      </p:nvPicPr>
                      <p:blipFill>
                        <a:blip r:embed="rId4"/>
                        <a:srcRect/>
                        <a:stretch>
                          <a:fillRect/>
                        </a:stretch>
                      </p:blipFill>
                      <p:spPr bwMode="auto">
                        <a:xfrm>
                          <a:off x="1444" y="2238"/>
                          <a:ext cx="2996" cy="4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0" name="Rectangle 54"/>
            <p:cNvSpPr/>
            <p:nvPr/>
          </p:nvSpPr>
          <p:spPr bwMode="auto">
            <a:xfrm>
              <a:off x="816" y="2236"/>
              <a:ext cx="6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由于</a:t>
              </a:r>
              <a:endParaRPr kumimoji="1" lang="zh-CN" altLang="en-US" sz="3600">
                <a:latin typeface="Times New Roman" pitchFamily="18" charset="0"/>
                <a:ea typeface="楷体_GB2312" pitchFamily="49" charset="-122"/>
              </a:endParaRPr>
            </a:p>
          </p:txBody>
        </p:sp>
      </p:grpSp>
      <p:graphicFrame>
        <p:nvGraphicFramePr>
          <p:cNvPr id="205879" name="Object 55"/>
          <p:cNvGraphicFramePr>
            <a:graphicFrameLocks noChangeAspect="1"/>
          </p:cNvGraphicFramePr>
          <p:nvPr/>
        </p:nvGraphicFramePr>
        <p:xfrm>
          <a:off x="3519488" y="5437188"/>
          <a:ext cx="2632075" cy="1087437"/>
        </p:xfrm>
        <a:graphic>
          <a:graphicData uri="http://schemas.openxmlformats.org/presentationml/2006/ole">
            <mc:AlternateContent xmlns:mc="http://schemas.openxmlformats.org/markup-compatibility/2006">
              <mc:Choice xmlns:v="urn:schemas-microsoft-com:vml" Requires="v">
                <p:oleObj spid="_x0000_s60537" name="Equation" r:id="rId5" imgW="0" imgH="0" progId="Equation.DSMT4">
                  <p:embed/>
                </p:oleObj>
              </mc:Choice>
              <mc:Fallback>
                <p:oleObj name="Equation" r:id="rId5" imgW="0" imgH="0" progId="Equation.DSMT4">
                  <p:embed/>
                  <p:pic>
                    <p:nvPicPr>
                      <p:cNvPr id="0" name="Object 55"/>
                      <p:cNvPicPr>
                        <a:picLocks noChangeAspect="1" noChangeArrowheads="1"/>
                      </p:cNvPicPr>
                      <p:nvPr/>
                    </p:nvPicPr>
                    <p:blipFill>
                      <a:blip r:embed="rId6"/>
                      <a:srcRect/>
                      <a:stretch>
                        <a:fillRect/>
                      </a:stretch>
                    </p:blipFill>
                    <p:spPr bwMode="auto">
                      <a:xfrm>
                        <a:off x="3519488" y="5437188"/>
                        <a:ext cx="2632075" cy="1087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组合 3"/>
          <p:cNvGrpSpPr/>
          <p:nvPr/>
        </p:nvGrpSpPr>
        <p:grpSpPr>
          <a:xfrm>
            <a:off x="838200" y="2271442"/>
            <a:ext cx="7383191" cy="1119188"/>
            <a:chOff x="838200" y="2271442"/>
            <a:chExt cx="7383191" cy="1119188"/>
          </a:xfrm>
        </p:grpSpPr>
        <p:sp>
          <p:nvSpPr>
            <p:cNvPr id="36885" name="Text Box 44"/>
            <p:cNvSpPr txBox="1"/>
            <p:nvPr/>
          </p:nvSpPr>
          <p:spPr bwMode="auto">
            <a:xfrm>
              <a:off x="4211960" y="2525013"/>
              <a:ext cx="40094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dirty="0">
                  <a:latin typeface="Times New Roman" pitchFamily="18" charset="0"/>
                  <a:ea typeface="楷体_GB2312" pitchFamily="49" charset="-122"/>
                  <a:cs typeface="Times New Roman" pitchFamily="18" charset="0"/>
                </a:rPr>
                <a:t>是</a:t>
              </a:r>
              <a:r>
                <a:rPr kumimoji="1" lang="el-GR" altLang="zh-CN" sz="3600" i="1" dirty="0">
                  <a:latin typeface="Times New Roman" pitchFamily="18" charset="0"/>
                  <a:ea typeface="楷体_GB2312" pitchFamily="49" charset="-122"/>
                  <a:cs typeface="Times New Roman" pitchFamily="18" charset="0"/>
                </a:rPr>
                <a:t>μ</a:t>
              </a:r>
              <a:r>
                <a:rPr kumimoji="1" lang="en-US" altLang="zh-CN" sz="3600" i="1" baseline="-25000" dirty="0">
                  <a:latin typeface="Times New Roman" pitchFamily="18" charset="0"/>
                  <a:ea typeface="楷体_GB2312" pitchFamily="49" charset="-122"/>
                  <a:cs typeface="Times New Roman" pitchFamily="18" charset="0"/>
                </a:rPr>
                <a:t>k</a:t>
              </a:r>
              <a:r>
                <a:rPr kumimoji="1" lang="zh-CN" altLang="en-US" sz="3600" dirty="0">
                  <a:latin typeface="Times New Roman" pitchFamily="18" charset="0"/>
                  <a:ea typeface="楷体_GB2312" pitchFamily="49" charset="-122"/>
                  <a:cs typeface="Times New Roman" pitchFamily="18" charset="0"/>
                </a:rPr>
                <a:t>的无偏估计量</a:t>
              </a:r>
              <a:r>
                <a:rPr kumimoji="1" lang="en-US" altLang="zh-CN" sz="3600" dirty="0">
                  <a:latin typeface="Times New Roman" pitchFamily="18" charset="0"/>
                  <a:ea typeface="楷体_GB2312" pitchFamily="49" charset="-122"/>
                  <a:cs typeface="Times New Roman" pitchFamily="18" charset="0"/>
                </a:rPr>
                <a:t>.</a:t>
              </a:r>
              <a:endParaRPr kumimoji="1" lang="en-US" altLang="zh-CN" sz="3600" dirty="0">
                <a:latin typeface="Times New Roman" pitchFamily="18" charset="0"/>
                <a:ea typeface="楷体_GB2312" pitchFamily="49" charset="-122"/>
                <a:cs typeface="Times New Roman" pitchFamily="18" charset="0"/>
              </a:endParaRPr>
            </a:p>
          </p:txBody>
        </p:sp>
        <p:grpSp>
          <p:nvGrpSpPr>
            <p:cNvPr id="7" name="Group 56"/>
            <p:cNvGrpSpPr/>
            <p:nvPr/>
          </p:nvGrpSpPr>
          <p:grpSpPr bwMode="auto">
            <a:xfrm>
              <a:off x="838200" y="2271442"/>
              <a:ext cx="3076576" cy="1119188"/>
              <a:chOff x="528" y="1613"/>
              <a:chExt cx="1938" cy="705"/>
            </a:xfrm>
          </p:grpSpPr>
          <p:graphicFrame>
            <p:nvGraphicFramePr>
              <p:cNvPr id="36877" name="Object 57"/>
              <p:cNvGraphicFramePr>
                <a:graphicFrameLocks noChangeAspect="1"/>
              </p:cNvGraphicFramePr>
              <p:nvPr/>
            </p:nvGraphicFramePr>
            <p:xfrm>
              <a:off x="1056" y="1613"/>
              <a:ext cx="1410" cy="705"/>
            </p:xfrm>
            <a:graphic>
              <a:graphicData uri="http://schemas.openxmlformats.org/presentationml/2006/ole">
                <mc:AlternateContent xmlns:mc="http://schemas.openxmlformats.org/markup-compatibility/2006">
                  <mc:Choice xmlns:v="urn:schemas-microsoft-com:vml" Requires="v">
                    <p:oleObj spid="_x0000_s60538" name="Equation" r:id="rId7" imgW="0" imgH="0" progId="Equation.DSMT4">
                      <p:embed/>
                    </p:oleObj>
                  </mc:Choice>
                  <mc:Fallback>
                    <p:oleObj name="Equation" r:id="rId7" imgW="0" imgH="0" progId="Equation.DSMT4">
                      <p:embed/>
                      <p:pic>
                        <p:nvPicPr>
                          <p:cNvPr id="0" name="Object 57"/>
                          <p:cNvPicPr>
                            <a:picLocks noChangeAspect="1" noChangeArrowheads="1"/>
                          </p:cNvPicPr>
                          <p:nvPr/>
                        </p:nvPicPr>
                        <p:blipFill>
                          <a:blip r:embed="rId8"/>
                          <a:srcRect/>
                          <a:stretch>
                            <a:fillRect/>
                          </a:stretch>
                        </p:blipFill>
                        <p:spPr bwMode="auto">
                          <a:xfrm>
                            <a:off x="1056" y="1613"/>
                            <a:ext cx="1410" cy="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8" name="Text Box 58"/>
              <p:cNvSpPr txBox="1"/>
              <p:nvPr/>
            </p:nvSpPr>
            <p:spPr bwMode="auto">
              <a:xfrm>
                <a:off x="528" y="1728"/>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则</a:t>
                </a:r>
                <a:endParaRPr kumimoji="1" lang="zh-CN" altLang="en-US" sz="3600">
                  <a:latin typeface="Times New Roman" pitchFamily="18" charset="0"/>
                  <a:ea typeface="楷体_GB2312"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8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688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05863"/>
                                        </p:tgtEl>
                                        <p:attrNameLst>
                                          <p:attrName>style.visibility</p:attrName>
                                        </p:attrNameLst>
                                      </p:cBhvr>
                                      <p:to>
                                        <p:strVal val="visible"/>
                                      </p:to>
                                    </p:set>
                                    <p:animEffect transition="in" filter="wipe(up)">
                                      <p:cBhvr>
                                        <p:cTn id="14" dur="500"/>
                                        <p:tgtEl>
                                          <p:spTgt spid="205863"/>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05869"/>
                                        </p:tgtEl>
                                        <p:attrNameLst>
                                          <p:attrName>style.visibility</p:attrName>
                                        </p:attrNameLst>
                                      </p:cBhvr>
                                      <p:to>
                                        <p:strVal val="visible"/>
                                      </p:to>
                                    </p:set>
                                    <p:animEffect transition="in" filter="wipe(up)">
                                      <p:cBhvr>
                                        <p:cTn id="23" dur="500"/>
                                        <p:tgtEl>
                                          <p:spTgt spid="20586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05875"/>
                                        </p:tgtEl>
                                        <p:attrNameLst>
                                          <p:attrName>style.visibility</p:attrName>
                                        </p:attrNameLst>
                                      </p:cBhvr>
                                      <p:to>
                                        <p:strVal val="visible"/>
                                      </p:to>
                                    </p:set>
                                    <p:animEffect transition="in" filter="wipe(up)">
                                      <p:cBhvr>
                                        <p:cTn id="33" dur="500"/>
                                        <p:tgtEl>
                                          <p:spTgt spid="205875"/>
                                        </p:tgtEl>
                                      </p:cBhvr>
                                    </p:animEffect>
                                  </p:childTnLst>
                                </p:cTn>
                              </p:par>
                            </p:childTnLst>
                          </p:cTn>
                        </p:par>
                        <p:par>
                          <p:cTn id="34" fill="hold">
                            <p:stCondLst>
                              <p:cond delay="500"/>
                            </p:stCondLst>
                            <p:childTnLst>
                              <p:par>
                                <p:cTn id="35" presetID="22" presetClass="entr" presetSubtype="1" fill="hold" nodeType="afterEffect">
                                  <p:stCondLst>
                                    <p:cond delay="1000"/>
                                  </p:stCondLst>
                                  <p:childTnLst>
                                    <p:set>
                                      <p:cBhvr>
                                        <p:cTn id="36" dur="1" fill="hold">
                                          <p:stCondLst>
                                            <p:cond delay="0"/>
                                          </p:stCondLst>
                                        </p:cTn>
                                        <p:tgtEl>
                                          <p:spTgt spid="205870"/>
                                        </p:tgtEl>
                                        <p:attrNameLst>
                                          <p:attrName>style.visibility</p:attrName>
                                        </p:attrNameLst>
                                      </p:cBhvr>
                                      <p:to>
                                        <p:strVal val="visible"/>
                                      </p:to>
                                    </p:set>
                                    <p:animEffect transition="in" filter="wipe(up)">
                                      <p:cBhvr>
                                        <p:cTn id="37" dur="500"/>
                                        <p:tgtEl>
                                          <p:spTgt spid="205870"/>
                                        </p:tgtEl>
                                      </p:cBhvr>
                                    </p:animEffect>
                                  </p:childTnLst>
                                </p:cTn>
                              </p:par>
                            </p:childTnLst>
                          </p:cTn>
                        </p:par>
                        <p:par>
                          <p:cTn id="38" fill="hold">
                            <p:stCondLst>
                              <p:cond delay="2000"/>
                            </p:stCondLst>
                            <p:childTnLst>
                              <p:par>
                                <p:cTn id="39" presetID="22" presetClass="entr" presetSubtype="1" fill="hold" nodeType="afterEffect">
                                  <p:stCondLst>
                                    <p:cond delay="0"/>
                                  </p:stCondLst>
                                  <p:childTnLst>
                                    <p:set>
                                      <p:cBhvr>
                                        <p:cTn id="40" dur="1" fill="hold">
                                          <p:stCondLst>
                                            <p:cond delay="0"/>
                                          </p:stCondLst>
                                        </p:cTn>
                                        <p:tgtEl>
                                          <p:spTgt spid="205879"/>
                                        </p:tgtEl>
                                        <p:attrNameLst>
                                          <p:attrName>style.visibility</p:attrName>
                                        </p:attrNameLst>
                                      </p:cBhvr>
                                      <p:to>
                                        <p:strVal val="visible"/>
                                      </p:to>
                                    </p:set>
                                    <p:animEffect transition="in" filter="wipe(up)">
                                      <p:cBhvr>
                                        <p:cTn id="41" dur="500"/>
                                        <p:tgtEl>
                                          <p:spTgt spid="205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9" grpId="0"/>
      <p:bldP spid="205863" grpId="0" autoUpdateAnimBg="0"/>
      <p:bldP spid="205869" grpId="0" autoUpdateAnimBg="0"/>
      <p:bldP spid="36881" grpId="0"/>
      <p:bldP spid="20587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2" name="Text Box 4"/>
          <p:cNvSpPr txBox="1"/>
          <p:nvPr/>
        </p:nvSpPr>
        <p:spPr bwMode="auto">
          <a:xfrm>
            <a:off x="611188" y="476672"/>
            <a:ext cx="196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a:latin typeface="黑体" pitchFamily="49" charset="-122"/>
                <a:ea typeface="黑体" pitchFamily="49" charset="-122"/>
              </a:rPr>
              <a:t>特别地 </a:t>
            </a:r>
            <a:endParaRPr kumimoji="1" lang="zh-CN" altLang="en-US" sz="4000">
              <a:latin typeface="黑体" pitchFamily="49" charset="-122"/>
              <a:ea typeface="黑体" pitchFamily="49" charset="-122"/>
            </a:endParaRPr>
          </a:p>
        </p:txBody>
      </p:sp>
      <p:grpSp>
        <p:nvGrpSpPr>
          <p:cNvPr id="2" name="Group 5"/>
          <p:cNvGrpSpPr/>
          <p:nvPr/>
        </p:nvGrpSpPr>
        <p:grpSpPr bwMode="auto">
          <a:xfrm>
            <a:off x="971550" y="3392489"/>
            <a:ext cx="7600950" cy="1189038"/>
            <a:chOff x="624" y="1831"/>
            <a:chExt cx="4788" cy="749"/>
          </a:xfrm>
        </p:grpSpPr>
        <p:sp>
          <p:nvSpPr>
            <p:cNvPr id="37903" name="Text Box 6"/>
            <p:cNvSpPr txBox="1"/>
            <p:nvPr/>
          </p:nvSpPr>
          <p:spPr bwMode="auto">
            <a:xfrm>
              <a:off x="624" y="1988"/>
              <a:ext cx="23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dirty="0">
                  <a:latin typeface="Times New Roman" pitchFamily="18" charset="0"/>
                  <a:ea typeface="楷体_GB2312" pitchFamily="49" charset="-122"/>
                </a:rPr>
                <a:t>样本二阶原点矩</a:t>
              </a:r>
              <a:endParaRPr kumimoji="1" lang="zh-CN" altLang="en-US" sz="4000" dirty="0">
                <a:latin typeface="Times New Roman" pitchFamily="18" charset="0"/>
                <a:ea typeface="楷体_GB2312" pitchFamily="49" charset="-122"/>
              </a:endParaRPr>
            </a:p>
          </p:txBody>
        </p:sp>
        <p:graphicFrame>
          <p:nvGraphicFramePr>
            <p:cNvPr id="37904" name="Object 7"/>
            <p:cNvGraphicFramePr>
              <a:graphicFrameLocks noChangeAspect="1"/>
            </p:cNvGraphicFramePr>
            <p:nvPr/>
          </p:nvGraphicFramePr>
          <p:xfrm>
            <a:off x="2937" y="1831"/>
            <a:ext cx="1476" cy="749"/>
          </p:xfrm>
          <a:graphic>
            <a:graphicData uri="http://schemas.openxmlformats.org/presentationml/2006/ole">
              <mc:AlternateContent xmlns:mc="http://schemas.openxmlformats.org/markup-compatibility/2006">
                <mc:Choice xmlns:v="urn:schemas-microsoft-com:vml" Requires="v">
                  <p:oleObj spid="_x0000_s38497" name="Equation" r:id="rId1" imgW="0" imgH="0" progId="Equation.DSMT4">
                    <p:embed/>
                  </p:oleObj>
                </mc:Choice>
                <mc:Fallback>
                  <p:oleObj name="Equation" r:id="rId1" imgW="0" imgH="0" progId="Equation.DSMT4">
                    <p:embed/>
                    <p:pic>
                      <p:nvPicPr>
                        <p:cNvPr id="0" name="Object 7"/>
                        <p:cNvPicPr>
                          <a:picLocks noChangeAspect="1" noChangeArrowheads="1"/>
                        </p:cNvPicPr>
                        <p:nvPr/>
                      </p:nvPicPr>
                      <p:blipFill>
                        <a:blip r:embed="rId2"/>
                        <a:srcRect/>
                        <a:stretch>
                          <a:fillRect/>
                        </a:stretch>
                      </p:blipFill>
                      <p:spPr bwMode="auto">
                        <a:xfrm>
                          <a:off x="2937" y="1831"/>
                          <a:ext cx="1476" cy="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5" name="Rectangle 8"/>
            <p:cNvSpPr/>
            <p:nvPr/>
          </p:nvSpPr>
          <p:spPr bwMode="auto">
            <a:xfrm>
              <a:off x="3696" y="2037"/>
              <a:ext cx="171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4000" dirty="0">
                  <a:latin typeface="Times New Roman" pitchFamily="18" charset="0"/>
                  <a:ea typeface="楷体_GB2312" pitchFamily="49" charset="-122"/>
                </a:rPr>
                <a:t>        </a:t>
              </a:r>
              <a:r>
                <a:rPr kumimoji="1" lang="zh-CN" altLang="en-US" sz="4000" dirty="0">
                  <a:latin typeface="Times New Roman" pitchFamily="18" charset="0"/>
                  <a:ea typeface="楷体_GB2312" pitchFamily="49" charset="-122"/>
                </a:rPr>
                <a:t>是总体</a:t>
              </a:r>
              <a:endParaRPr kumimoji="1" lang="zh-CN" altLang="en-US" sz="4000" dirty="0">
                <a:latin typeface="Times New Roman" pitchFamily="18" charset="0"/>
                <a:ea typeface="楷体_GB2312" pitchFamily="49" charset="-122"/>
              </a:endParaRPr>
            </a:p>
          </p:txBody>
        </p:sp>
      </p:grpSp>
      <p:sp>
        <p:nvSpPr>
          <p:cNvPr id="206857" name="Rectangle 9"/>
          <p:cNvSpPr/>
          <p:nvPr/>
        </p:nvSpPr>
        <p:spPr bwMode="auto">
          <a:xfrm>
            <a:off x="3635375" y="1557760"/>
            <a:ext cx="4699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dirty="0">
                <a:latin typeface="Times New Roman" pitchFamily="18" charset="0"/>
                <a:ea typeface="楷体_GB2312" pitchFamily="49" charset="-122"/>
              </a:rPr>
              <a:t>是总体期望 </a:t>
            </a:r>
            <a:r>
              <a:rPr kumimoji="1" lang="en-US" altLang="zh-CN" sz="4000" i="1" dirty="0">
                <a:latin typeface="Times New Roman" pitchFamily="18" charset="0"/>
                <a:ea typeface="楷体_GB2312" pitchFamily="49" charset="-122"/>
              </a:rPr>
              <a:t>E</a:t>
            </a:r>
            <a:r>
              <a:rPr kumimoji="1" lang="en-US" altLang="zh-CN" sz="4000" dirty="0">
                <a:latin typeface="Times New Roman" pitchFamily="18" charset="0"/>
                <a:ea typeface="楷体_GB2312" pitchFamily="49" charset="-122"/>
              </a:rPr>
              <a:t>( </a:t>
            </a:r>
            <a:r>
              <a:rPr kumimoji="1" lang="en-US" altLang="zh-CN" sz="4000" i="1" dirty="0">
                <a:latin typeface="Times New Roman" pitchFamily="18" charset="0"/>
                <a:ea typeface="楷体_GB2312" pitchFamily="49" charset="-122"/>
              </a:rPr>
              <a:t>X </a:t>
            </a:r>
            <a:r>
              <a:rPr kumimoji="1" lang="en-US" altLang="zh-CN" sz="4000" dirty="0">
                <a:latin typeface="Times New Roman" pitchFamily="18" charset="0"/>
                <a:ea typeface="楷体_GB2312" pitchFamily="49" charset="-122"/>
              </a:rPr>
              <a:t>) </a:t>
            </a:r>
            <a:r>
              <a:rPr kumimoji="1" lang="zh-CN" altLang="zh-CN" sz="4000" dirty="0">
                <a:latin typeface="Times New Roman" pitchFamily="18" charset="0"/>
                <a:ea typeface="楷体_GB2312" pitchFamily="49" charset="-122"/>
              </a:rPr>
              <a:t>的</a:t>
            </a:r>
            <a:endParaRPr kumimoji="1" lang="zh-CN" altLang="en-US" sz="4000" dirty="0">
              <a:latin typeface="Times New Roman" pitchFamily="18" charset="0"/>
              <a:ea typeface="楷体_GB2312" pitchFamily="49" charset="-122"/>
            </a:endParaRPr>
          </a:p>
        </p:txBody>
      </p:sp>
      <p:grpSp>
        <p:nvGrpSpPr>
          <p:cNvPr id="3" name="Group 10"/>
          <p:cNvGrpSpPr/>
          <p:nvPr/>
        </p:nvGrpSpPr>
        <p:grpSpPr bwMode="auto">
          <a:xfrm>
            <a:off x="1042988" y="1484736"/>
            <a:ext cx="2711450" cy="701675"/>
            <a:chOff x="624" y="1238"/>
            <a:chExt cx="1708" cy="442"/>
          </a:xfrm>
        </p:grpSpPr>
        <p:graphicFrame>
          <p:nvGraphicFramePr>
            <p:cNvPr id="37901" name="Object 11"/>
            <p:cNvGraphicFramePr>
              <a:graphicFrameLocks noChangeAspect="1"/>
            </p:cNvGraphicFramePr>
            <p:nvPr/>
          </p:nvGraphicFramePr>
          <p:xfrm>
            <a:off x="1987" y="1303"/>
            <a:ext cx="345" cy="371"/>
          </p:xfrm>
          <a:graphic>
            <a:graphicData uri="http://schemas.openxmlformats.org/presentationml/2006/ole">
              <mc:AlternateContent xmlns:mc="http://schemas.openxmlformats.org/markup-compatibility/2006">
                <mc:Choice xmlns:v="urn:schemas-microsoft-com:vml" Requires="v">
                  <p:oleObj spid="_x0000_s38498" name="Equation" r:id="rId3" imgW="0" imgH="0" progId="Equation.DSMT4">
                    <p:embed/>
                  </p:oleObj>
                </mc:Choice>
                <mc:Fallback>
                  <p:oleObj name="Equation" r:id="rId3" imgW="0" imgH="0" progId="Equation.DSMT4">
                    <p:embed/>
                    <p:pic>
                      <p:nvPicPr>
                        <p:cNvPr id="0" name="Object 11"/>
                        <p:cNvPicPr>
                          <a:picLocks noChangeAspect="1" noChangeArrowheads="1"/>
                        </p:cNvPicPr>
                        <p:nvPr/>
                      </p:nvPicPr>
                      <p:blipFill>
                        <a:blip r:embed="rId4"/>
                        <a:srcRect/>
                        <a:stretch>
                          <a:fillRect/>
                        </a:stretch>
                      </p:blipFill>
                      <p:spPr bwMode="auto">
                        <a:xfrm>
                          <a:off x="1987" y="1303"/>
                          <a:ext cx="345"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2" name="Rectangle 12"/>
            <p:cNvSpPr/>
            <p:nvPr/>
          </p:nvSpPr>
          <p:spPr bwMode="auto">
            <a:xfrm>
              <a:off x="624" y="1238"/>
              <a:ext cx="13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a:latin typeface="Times New Roman" pitchFamily="18" charset="0"/>
                  <a:ea typeface="楷体_GB2312" pitchFamily="49" charset="-122"/>
                </a:rPr>
                <a:t>样本均值</a:t>
              </a:r>
              <a:endParaRPr kumimoji="1" lang="zh-CN" altLang="en-US" sz="4000">
                <a:latin typeface="Times New Roman" pitchFamily="18" charset="0"/>
                <a:ea typeface="楷体_GB2312" pitchFamily="49" charset="-122"/>
              </a:endParaRPr>
            </a:p>
          </p:txBody>
        </p:sp>
      </p:grpSp>
      <p:sp>
        <p:nvSpPr>
          <p:cNvPr id="206861" name="Text Box 13"/>
          <p:cNvSpPr txBox="1"/>
          <p:nvPr/>
        </p:nvSpPr>
        <p:spPr bwMode="auto">
          <a:xfrm>
            <a:off x="1042988" y="2349922"/>
            <a:ext cx="272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zh-CN" sz="4000">
                <a:latin typeface="Times New Roman" pitchFamily="18" charset="0"/>
                <a:ea typeface="楷体_GB2312" pitchFamily="49" charset="-122"/>
              </a:rPr>
              <a:t>无偏估计量</a:t>
            </a:r>
            <a:endParaRPr kumimoji="1" lang="zh-CN" altLang="en-US" sz="4000">
              <a:latin typeface="Times New Roman" pitchFamily="18" charset="0"/>
              <a:ea typeface="楷体_GB2312" pitchFamily="49" charset="-122"/>
            </a:endParaRPr>
          </a:p>
        </p:txBody>
      </p:sp>
      <p:grpSp>
        <p:nvGrpSpPr>
          <p:cNvPr id="4" name="Group 14"/>
          <p:cNvGrpSpPr/>
          <p:nvPr/>
        </p:nvGrpSpPr>
        <p:grpSpPr bwMode="auto">
          <a:xfrm>
            <a:off x="1042988" y="4702920"/>
            <a:ext cx="7181850" cy="1516063"/>
            <a:chOff x="624" y="2760"/>
            <a:chExt cx="4524" cy="955"/>
          </a:xfrm>
        </p:grpSpPr>
        <p:sp>
          <p:nvSpPr>
            <p:cNvPr id="37897" name="Rectangle 15"/>
            <p:cNvSpPr/>
            <p:nvPr/>
          </p:nvSpPr>
          <p:spPr bwMode="auto">
            <a:xfrm>
              <a:off x="4072" y="2774"/>
              <a:ext cx="10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zh-CN" sz="4000" dirty="0">
                  <a:latin typeface="Times New Roman" pitchFamily="18" charset="0"/>
                  <a:ea typeface="楷体_GB2312" pitchFamily="49" charset="-122"/>
                </a:rPr>
                <a:t>的无偏</a:t>
              </a:r>
              <a:endParaRPr kumimoji="1" lang="zh-CN" altLang="en-US" sz="4000" dirty="0">
                <a:latin typeface="Times New Roman" pitchFamily="18" charset="0"/>
                <a:ea typeface="楷体_GB2312" pitchFamily="49" charset="-122"/>
              </a:endParaRPr>
            </a:p>
          </p:txBody>
        </p:sp>
        <p:graphicFrame>
          <p:nvGraphicFramePr>
            <p:cNvPr id="37898" name="Object 16"/>
            <p:cNvGraphicFramePr>
              <a:graphicFrameLocks noChangeAspect="1"/>
            </p:cNvGraphicFramePr>
            <p:nvPr/>
          </p:nvGraphicFramePr>
          <p:xfrm>
            <a:off x="2361" y="2760"/>
            <a:ext cx="1618" cy="513"/>
          </p:xfrm>
          <a:graphic>
            <a:graphicData uri="http://schemas.openxmlformats.org/presentationml/2006/ole">
              <mc:AlternateContent xmlns:mc="http://schemas.openxmlformats.org/markup-compatibility/2006">
                <mc:Choice xmlns:v="urn:schemas-microsoft-com:vml" Requires="v">
                  <p:oleObj spid="_x0000_s38499" name="Equation" r:id="rId5" imgW="0" imgH="0" progId="Equation.DSMT4">
                    <p:embed/>
                  </p:oleObj>
                </mc:Choice>
                <mc:Fallback>
                  <p:oleObj name="Equation" r:id="rId5" imgW="0" imgH="0" progId="Equation.DSMT4">
                    <p:embed/>
                    <p:pic>
                      <p:nvPicPr>
                        <p:cNvPr id="0" name="Object 16"/>
                        <p:cNvPicPr>
                          <a:picLocks noChangeAspect="1" noChangeArrowheads="1"/>
                        </p:cNvPicPr>
                        <p:nvPr/>
                      </p:nvPicPr>
                      <p:blipFill>
                        <a:blip r:embed="rId6"/>
                        <a:srcRect/>
                        <a:stretch>
                          <a:fillRect/>
                        </a:stretch>
                      </p:blipFill>
                      <p:spPr bwMode="auto">
                        <a:xfrm>
                          <a:off x="2361" y="2760"/>
                          <a:ext cx="1618" cy="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9" name="Rectangle 17"/>
            <p:cNvSpPr/>
            <p:nvPr/>
          </p:nvSpPr>
          <p:spPr bwMode="auto">
            <a:xfrm>
              <a:off x="624" y="2774"/>
              <a:ext cx="182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a:latin typeface="Times New Roman" pitchFamily="18" charset="0"/>
                  <a:ea typeface="楷体_GB2312" pitchFamily="49" charset="-122"/>
                </a:rPr>
                <a:t>二阶原点矩</a:t>
              </a:r>
              <a:endParaRPr kumimoji="1" lang="zh-CN" altLang="en-US" sz="4000">
                <a:latin typeface="Times New Roman" pitchFamily="18" charset="0"/>
                <a:ea typeface="楷体_GB2312" pitchFamily="49" charset="-122"/>
              </a:endParaRPr>
            </a:p>
          </p:txBody>
        </p:sp>
        <p:sp>
          <p:nvSpPr>
            <p:cNvPr id="37900" name="Text Box 18"/>
            <p:cNvSpPr txBox="1"/>
            <p:nvPr/>
          </p:nvSpPr>
          <p:spPr bwMode="auto">
            <a:xfrm>
              <a:off x="652" y="3273"/>
              <a:ext cx="10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zh-CN" sz="4000">
                  <a:latin typeface="Times New Roman" pitchFamily="18" charset="0"/>
                  <a:ea typeface="楷体_GB2312" pitchFamily="49" charset="-122"/>
                </a:rPr>
                <a:t>估计量</a:t>
              </a:r>
              <a:endParaRPr kumimoji="1" lang="zh-CN" altLang="en-US" sz="4000">
                <a:latin typeface="Times New Roman" pitchFamily="18" charset="0"/>
                <a:ea typeface="楷体_GB2312" pitchFamily="49" charset="-122"/>
              </a:endParaRPr>
            </a:p>
          </p:txBody>
        </p:sp>
      </p:grpSp>
      <p:sp>
        <p:nvSpPr>
          <p:cNvPr id="17" name="TextBox 16"/>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dissolve">
                                      <p:cBhvr>
                                        <p:cTn id="7" dur="500"/>
                                        <p:tgtEl>
                                          <p:spTgt spid="2068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500"/>
                                  </p:stCondLst>
                                  <p:childTnLst>
                                    <p:set>
                                      <p:cBhvr>
                                        <p:cTn id="15" dur="1" fill="hold">
                                          <p:stCondLst>
                                            <p:cond delay="0"/>
                                          </p:stCondLst>
                                        </p:cTn>
                                        <p:tgtEl>
                                          <p:spTgt spid="206857"/>
                                        </p:tgtEl>
                                        <p:attrNameLst>
                                          <p:attrName>style.visibility</p:attrName>
                                        </p:attrNameLst>
                                      </p:cBhvr>
                                      <p:to>
                                        <p:strVal val="visible"/>
                                      </p:to>
                                    </p:set>
                                    <p:animEffect transition="in" filter="wipe(left)">
                                      <p:cBhvr>
                                        <p:cTn id="16" dur="500"/>
                                        <p:tgtEl>
                                          <p:spTgt spid="206857"/>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06861"/>
                                        </p:tgtEl>
                                        <p:attrNameLst>
                                          <p:attrName>style.visibility</p:attrName>
                                        </p:attrNameLst>
                                      </p:cBhvr>
                                      <p:to>
                                        <p:strVal val="visible"/>
                                      </p:to>
                                    </p:set>
                                    <p:animEffect transition="in" filter="wipe(left)">
                                      <p:cBhvr>
                                        <p:cTn id="20" dur="500"/>
                                        <p:tgtEl>
                                          <p:spTgt spid="20686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500"/>
                            </p:stCondLst>
                            <p:childTnLst>
                              <p:par>
                                <p:cTn id="27" presetID="22" presetClass="entr" presetSubtype="1" fill="hold" nodeType="afterEffect">
                                  <p:stCondLst>
                                    <p:cond delay="100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autoUpdateAnimBg="0"/>
      <p:bldP spid="206857" grpId="0" autoUpdateAnimBg="0"/>
      <p:bldP spid="20686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p:nvPr/>
        </p:nvGrpSpPr>
        <p:grpSpPr bwMode="auto">
          <a:xfrm>
            <a:off x="611188" y="476250"/>
            <a:ext cx="7716837" cy="1335088"/>
            <a:chOff x="476" y="300"/>
            <a:chExt cx="4861" cy="841"/>
          </a:xfrm>
        </p:grpSpPr>
        <p:sp>
          <p:nvSpPr>
            <p:cNvPr id="38926" name="Text Box 4"/>
            <p:cNvSpPr txBox="1"/>
            <p:nvPr/>
          </p:nvSpPr>
          <p:spPr bwMode="auto">
            <a:xfrm>
              <a:off x="476" y="300"/>
              <a:ext cx="486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黑体" pitchFamily="49" charset="-122"/>
                  <a:ea typeface="黑体" pitchFamily="49" charset="-122"/>
                </a:rPr>
                <a:t>例</a:t>
              </a:r>
              <a:r>
                <a:rPr kumimoji="1" lang="zh-CN" altLang="en-US" sz="3600">
                  <a:latin typeface="Times New Roman" pitchFamily="18" charset="0"/>
                  <a:ea typeface="楷体_GB2312" pitchFamily="49" charset="-122"/>
                </a:rPr>
                <a:t>  设总体</a:t>
              </a:r>
              <a:r>
                <a:rPr kumimoji="1" lang="zh-CN" altLang="en-US" sz="3600" i="1">
                  <a:latin typeface="Times New Roman" pitchFamily="18" charset="0"/>
                  <a:ea typeface="楷体_GB2312" pitchFamily="49" charset="-122"/>
                </a:rPr>
                <a:t> </a:t>
              </a:r>
              <a:r>
                <a:rPr kumimoji="1" lang="en-US" altLang="zh-CN" sz="3600" i="1">
                  <a:latin typeface="Times New Roman" pitchFamily="18" charset="0"/>
                  <a:ea typeface="楷体_GB2312" pitchFamily="49" charset="-122"/>
                </a:rPr>
                <a:t>X</a:t>
              </a:r>
              <a:r>
                <a:rPr kumimoji="1" lang="en-US" altLang="zh-CN" sz="3600">
                  <a:latin typeface="Times New Roman" pitchFamily="18" charset="0"/>
                  <a:ea typeface="楷体_GB2312" pitchFamily="49" charset="-122"/>
                </a:rPr>
                <a:t> </a:t>
              </a:r>
              <a:r>
                <a:rPr kumimoji="1" lang="zh-CN" altLang="zh-CN" sz="3600">
                  <a:latin typeface="Times New Roman" pitchFamily="18" charset="0"/>
                  <a:ea typeface="楷体_GB2312" pitchFamily="49" charset="-122"/>
                </a:rPr>
                <a:t>的期望与方差存在,</a:t>
              </a:r>
              <a:r>
                <a:rPr kumimoji="1" lang="en-US" altLang="zh-CN" sz="3600">
                  <a:latin typeface="Times New Roman" pitchFamily="18" charset="0"/>
                  <a:ea typeface="楷体_GB2312" pitchFamily="49" charset="-122"/>
                </a:rPr>
                <a:t>  </a:t>
              </a:r>
              <a:r>
                <a:rPr kumimoji="1" lang="en-US" altLang="zh-CN" sz="3600" i="1">
                  <a:latin typeface="Times New Roman" pitchFamily="18" charset="0"/>
                  <a:ea typeface="楷体_GB2312" pitchFamily="49" charset="-122"/>
                </a:rPr>
                <a:t>X </a:t>
              </a:r>
              <a:r>
                <a:rPr kumimoji="1" lang="zh-CN" altLang="zh-CN" sz="3600">
                  <a:latin typeface="Times New Roman" pitchFamily="18" charset="0"/>
                  <a:ea typeface="楷体_GB2312" pitchFamily="49" charset="-122"/>
                </a:rPr>
                <a:t>的</a:t>
              </a:r>
              <a:endParaRPr kumimoji="1" lang="zh-CN" altLang="en-US" sz="3600">
                <a:latin typeface="Times New Roman" pitchFamily="18" charset="0"/>
                <a:ea typeface="楷体_GB2312" pitchFamily="49" charset="-122"/>
              </a:endParaRPr>
            </a:p>
          </p:txBody>
        </p:sp>
        <p:graphicFrame>
          <p:nvGraphicFramePr>
            <p:cNvPr id="38927" name="Object 6"/>
            <p:cNvGraphicFramePr>
              <a:graphicFrameLocks noChangeAspect="1"/>
            </p:cNvGraphicFramePr>
            <p:nvPr/>
          </p:nvGraphicFramePr>
          <p:xfrm>
            <a:off x="1791" y="709"/>
            <a:ext cx="1560" cy="432"/>
          </p:xfrm>
          <a:graphic>
            <a:graphicData uri="http://schemas.openxmlformats.org/presentationml/2006/ole">
              <mc:AlternateContent xmlns:mc="http://schemas.openxmlformats.org/markup-compatibility/2006">
                <mc:Choice xmlns:v="urn:schemas-microsoft-com:vml" Requires="v">
                  <p:oleObj spid="_x0000_s39914" name="公式" r:id="rId1" imgW="0" imgH="0" progId="Equation.3">
                    <p:embed/>
                  </p:oleObj>
                </mc:Choice>
                <mc:Fallback>
                  <p:oleObj name="公式" r:id="rId1" imgW="0" imgH="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 y="709"/>
                          <a:ext cx="156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8" name="Text Box 7"/>
            <p:cNvSpPr txBox="1"/>
            <p:nvPr/>
          </p:nvSpPr>
          <p:spPr bwMode="auto">
            <a:xfrm>
              <a:off x="884" y="709"/>
              <a:ext cx="27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zh-CN" sz="3600" dirty="0">
                  <a:latin typeface="Times New Roman" pitchFamily="18" charset="0"/>
                  <a:ea typeface="楷体_GB2312" pitchFamily="49" charset="-122"/>
                </a:rPr>
                <a:t>样本为</a:t>
              </a:r>
              <a:r>
                <a:rPr kumimoji="1" lang="zh-CN" altLang="en-US" sz="3600" dirty="0">
                  <a:latin typeface="Times New Roman" pitchFamily="18" charset="0"/>
                  <a:ea typeface="楷体_GB2312" pitchFamily="49" charset="-122"/>
                </a:rPr>
                <a:t>                      </a:t>
              </a:r>
              <a:r>
                <a:rPr kumimoji="1" lang="en-US" altLang="zh-CN" sz="3600" dirty="0">
                  <a:latin typeface="Times New Roman" pitchFamily="18" charset="0"/>
                  <a:ea typeface="楷体_GB2312" pitchFamily="49" charset="-122"/>
                </a:rPr>
                <a:t>, </a:t>
              </a:r>
              <a:endParaRPr kumimoji="1" lang="en-US" altLang="zh-CN" sz="3600" dirty="0">
                <a:latin typeface="Times New Roman" pitchFamily="18" charset="0"/>
                <a:ea typeface="楷体_GB2312" pitchFamily="49" charset="-122"/>
              </a:endParaRPr>
            </a:p>
          </p:txBody>
        </p:sp>
      </p:grpSp>
      <p:grpSp>
        <p:nvGrpSpPr>
          <p:cNvPr id="3" name="Group 8"/>
          <p:cNvGrpSpPr/>
          <p:nvPr/>
        </p:nvGrpSpPr>
        <p:grpSpPr bwMode="auto">
          <a:xfrm>
            <a:off x="395536" y="1903415"/>
            <a:ext cx="8382000" cy="1068388"/>
            <a:chOff x="288" y="1093"/>
            <a:chExt cx="5280" cy="673"/>
          </a:xfrm>
        </p:grpSpPr>
        <p:sp>
          <p:nvSpPr>
            <p:cNvPr id="38924" name="Text Box 9"/>
            <p:cNvSpPr txBox="1"/>
            <p:nvPr/>
          </p:nvSpPr>
          <p:spPr bwMode="auto">
            <a:xfrm>
              <a:off x="288" y="1179"/>
              <a:ext cx="52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dirty="0">
                  <a:latin typeface="Times New Roman" pitchFamily="18" charset="0"/>
                  <a:ea typeface="楷体_GB2312" pitchFamily="49" charset="-122"/>
                </a:rPr>
                <a:t>(1)                          </a:t>
              </a:r>
              <a:r>
                <a:rPr kumimoji="1" lang="zh-CN" altLang="en-US" sz="3600" dirty="0">
                  <a:latin typeface="Times New Roman" pitchFamily="18" charset="0"/>
                  <a:ea typeface="楷体_GB2312" pitchFamily="49" charset="-122"/>
                </a:rPr>
                <a:t>不是 </a:t>
              </a:r>
              <a:r>
                <a:rPr kumimoji="1" lang="en-US" altLang="zh-CN" sz="3600" i="1" dirty="0">
                  <a:latin typeface="Times New Roman" pitchFamily="18" charset="0"/>
                  <a:ea typeface="楷体_GB2312" pitchFamily="49" charset="-122"/>
                </a:rPr>
                <a:t>D</a:t>
              </a:r>
              <a:r>
                <a:rPr kumimoji="1" lang="en-US" altLang="zh-CN" sz="3600" dirty="0">
                  <a:latin typeface="Times New Roman" pitchFamily="18" charset="0"/>
                  <a:ea typeface="楷体_GB2312" pitchFamily="49" charset="-122"/>
                </a:rPr>
                <a:t>( </a:t>
              </a:r>
              <a:r>
                <a:rPr kumimoji="1" lang="en-US" altLang="zh-CN" sz="3600" i="1" dirty="0">
                  <a:latin typeface="Times New Roman" pitchFamily="18" charset="0"/>
                  <a:ea typeface="楷体_GB2312" pitchFamily="49" charset="-122"/>
                </a:rPr>
                <a:t>X </a:t>
              </a:r>
              <a:r>
                <a:rPr kumimoji="1" lang="en-US" altLang="zh-CN" sz="3600" dirty="0">
                  <a:latin typeface="Times New Roman" pitchFamily="18" charset="0"/>
                  <a:ea typeface="楷体_GB2312" pitchFamily="49" charset="-122"/>
                </a:rPr>
                <a:t>)</a:t>
              </a:r>
              <a:r>
                <a:rPr kumimoji="1" lang="zh-CN" altLang="en-US" sz="3600" dirty="0">
                  <a:latin typeface="Times New Roman" pitchFamily="18" charset="0"/>
                  <a:ea typeface="楷体_GB2312" pitchFamily="49" charset="-122"/>
                </a:rPr>
                <a:t>的无偏估</a:t>
              </a:r>
              <a:r>
                <a:rPr kumimoji="1" lang="zh-CN" altLang="en-US" sz="3600" dirty="0">
                  <a:ea typeface="楷体_GB2312" pitchFamily="49" charset="-122"/>
                </a:rPr>
                <a:t>计</a:t>
              </a:r>
              <a:r>
                <a:rPr kumimoji="1" lang="en-US" altLang="zh-CN" sz="3600" dirty="0">
                  <a:latin typeface="Times New Roman" pitchFamily="18" charset="0"/>
                  <a:ea typeface="楷体_GB2312" pitchFamily="49" charset="-122"/>
                </a:rPr>
                <a:t>;      </a:t>
              </a:r>
              <a:endParaRPr kumimoji="1" lang="en-US" altLang="zh-CN" sz="3600" dirty="0">
                <a:latin typeface="Times New Roman" pitchFamily="18" charset="0"/>
                <a:ea typeface="楷体_GB2312" pitchFamily="49" charset="-122"/>
              </a:endParaRPr>
            </a:p>
          </p:txBody>
        </p:sp>
        <p:graphicFrame>
          <p:nvGraphicFramePr>
            <p:cNvPr id="38925" name="Object 10"/>
            <p:cNvGraphicFramePr>
              <a:graphicFrameLocks noChangeAspect="1"/>
            </p:cNvGraphicFramePr>
            <p:nvPr/>
          </p:nvGraphicFramePr>
          <p:xfrm>
            <a:off x="626" y="1093"/>
            <a:ext cx="2000" cy="673"/>
          </p:xfrm>
          <a:graphic>
            <a:graphicData uri="http://schemas.openxmlformats.org/presentationml/2006/ole">
              <mc:AlternateContent xmlns:mc="http://schemas.openxmlformats.org/markup-compatibility/2006">
                <mc:Choice xmlns:v="urn:schemas-microsoft-com:vml" Requires="v">
                  <p:oleObj spid="_x0000_s39915" name="Equation" r:id="rId3" imgW="0" imgH="0" progId="Equation.DSMT4">
                    <p:embed/>
                  </p:oleObj>
                </mc:Choice>
                <mc:Fallback>
                  <p:oleObj name="Equation" r:id="rId3" imgW="0" imgH="0" progId="Equation.DSMT4">
                    <p:embed/>
                    <p:pic>
                      <p:nvPicPr>
                        <p:cNvPr id="0" name="Object 10"/>
                        <p:cNvPicPr>
                          <a:picLocks noChangeAspect="1" noChangeArrowheads="1"/>
                        </p:cNvPicPr>
                        <p:nvPr/>
                      </p:nvPicPr>
                      <p:blipFill>
                        <a:blip r:embed="rId4"/>
                        <a:srcRect/>
                        <a:stretch>
                          <a:fillRect/>
                        </a:stretch>
                      </p:blipFill>
                      <p:spPr bwMode="auto">
                        <a:xfrm>
                          <a:off x="626" y="1093"/>
                          <a:ext cx="2000" cy="6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8"/>
          <p:cNvGrpSpPr/>
          <p:nvPr/>
        </p:nvGrpSpPr>
        <p:grpSpPr bwMode="auto">
          <a:xfrm>
            <a:off x="395536" y="3925888"/>
            <a:ext cx="8570913" cy="1016000"/>
            <a:chOff x="288" y="1769"/>
            <a:chExt cx="5399" cy="640"/>
          </a:xfrm>
        </p:grpSpPr>
        <p:sp>
          <p:nvSpPr>
            <p:cNvPr id="38922" name="Text Box 19"/>
            <p:cNvSpPr txBox="1"/>
            <p:nvPr/>
          </p:nvSpPr>
          <p:spPr bwMode="auto">
            <a:xfrm>
              <a:off x="288" y="1843"/>
              <a:ext cx="539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dirty="0">
                  <a:latin typeface="Times New Roman" pitchFamily="18" charset="0"/>
                  <a:ea typeface="楷体_GB2312" pitchFamily="49" charset="-122"/>
                </a:rPr>
                <a:t>(2)                              </a:t>
              </a:r>
              <a:r>
                <a:rPr kumimoji="1" lang="zh-CN" altLang="en-US" sz="3600" dirty="0">
                  <a:latin typeface="Times New Roman" pitchFamily="18" charset="0"/>
                  <a:ea typeface="楷体_GB2312" pitchFamily="49" charset="-122"/>
                </a:rPr>
                <a:t>是 </a:t>
              </a:r>
              <a:r>
                <a:rPr kumimoji="1" lang="en-US" altLang="zh-CN" sz="3600" i="1" dirty="0">
                  <a:latin typeface="Times New Roman" pitchFamily="18" charset="0"/>
                  <a:ea typeface="楷体_GB2312" pitchFamily="49" charset="-122"/>
                </a:rPr>
                <a:t>D</a:t>
              </a:r>
              <a:r>
                <a:rPr kumimoji="1" lang="en-US" altLang="zh-CN" sz="3600" dirty="0">
                  <a:latin typeface="Times New Roman" pitchFamily="18" charset="0"/>
                  <a:ea typeface="楷体_GB2312" pitchFamily="49" charset="-122"/>
                </a:rPr>
                <a:t>( </a:t>
              </a:r>
              <a:r>
                <a:rPr kumimoji="1" lang="en-US" altLang="zh-CN" sz="3600" i="1" dirty="0">
                  <a:latin typeface="Times New Roman" pitchFamily="18" charset="0"/>
                  <a:ea typeface="楷体_GB2312" pitchFamily="49" charset="-122"/>
                </a:rPr>
                <a:t>X </a:t>
              </a:r>
              <a:r>
                <a:rPr kumimoji="1" lang="en-US" altLang="zh-CN" sz="3600" dirty="0">
                  <a:latin typeface="Times New Roman" pitchFamily="18" charset="0"/>
                  <a:ea typeface="楷体_GB2312" pitchFamily="49" charset="-122"/>
                </a:rPr>
                <a:t>) </a:t>
              </a:r>
              <a:r>
                <a:rPr kumimoji="1" lang="zh-CN" altLang="en-US" sz="3600" dirty="0">
                  <a:latin typeface="Times New Roman" pitchFamily="18" charset="0"/>
                  <a:ea typeface="楷体_GB2312" pitchFamily="49" charset="-122"/>
                </a:rPr>
                <a:t>的无偏估计</a:t>
              </a:r>
              <a:r>
                <a:rPr kumimoji="1" lang="en-US" altLang="zh-CN" sz="3600" dirty="0">
                  <a:latin typeface="Times New Roman" pitchFamily="18" charset="0"/>
                  <a:ea typeface="楷体_GB2312" pitchFamily="49" charset="-122"/>
                </a:rPr>
                <a:t>. </a:t>
              </a:r>
              <a:endParaRPr kumimoji="1" lang="en-US" altLang="zh-CN" sz="3600" dirty="0">
                <a:latin typeface="Times New Roman" pitchFamily="18" charset="0"/>
                <a:ea typeface="楷体_GB2312" pitchFamily="49" charset="-122"/>
              </a:endParaRPr>
            </a:p>
          </p:txBody>
        </p:sp>
        <p:graphicFrame>
          <p:nvGraphicFramePr>
            <p:cNvPr id="38923" name="Object 20"/>
            <p:cNvGraphicFramePr>
              <a:graphicFrameLocks noChangeAspect="1"/>
            </p:cNvGraphicFramePr>
            <p:nvPr/>
          </p:nvGraphicFramePr>
          <p:xfrm>
            <a:off x="667" y="1769"/>
            <a:ext cx="2165" cy="640"/>
          </p:xfrm>
          <a:graphic>
            <a:graphicData uri="http://schemas.openxmlformats.org/presentationml/2006/ole">
              <mc:AlternateContent xmlns:mc="http://schemas.openxmlformats.org/markup-compatibility/2006">
                <mc:Choice xmlns:v="urn:schemas-microsoft-com:vml" Requires="v">
                  <p:oleObj spid="_x0000_s39916" name="Equation" r:id="rId5" imgW="0" imgH="0" progId="Equation.DSMT4">
                    <p:embed/>
                  </p:oleObj>
                </mc:Choice>
                <mc:Fallback>
                  <p:oleObj name="Equation" r:id="rId5" imgW="0" imgH="0" progId="Equation.DSMT4">
                    <p:embed/>
                    <p:pic>
                      <p:nvPicPr>
                        <p:cNvPr id="0" name="Object 20"/>
                        <p:cNvPicPr>
                          <a:picLocks noChangeAspect="1" noChangeArrowheads="1"/>
                        </p:cNvPicPr>
                        <p:nvPr/>
                      </p:nvPicPr>
                      <p:blipFill>
                        <a:blip r:embed="rId6"/>
                        <a:srcRect/>
                        <a:stretch>
                          <a:fillRect/>
                        </a:stretch>
                      </p:blipFill>
                      <p:spPr bwMode="auto">
                        <a:xfrm>
                          <a:off x="667" y="1769"/>
                          <a:ext cx="2165" cy="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7894" name="AutoShape 22"/>
          <p:cNvSpPr/>
          <p:nvPr/>
        </p:nvSpPr>
        <p:spPr bwMode="auto">
          <a:xfrm>
            <a:off x="684213" y="3141663"/>
            <a:ext cx="2160587" cy="609600"/>
          </a:xfrm>
          <a:prstGeom prst="wedgeRoundRectCallout">
            <a:avLst>
              <a:gd name="adj1" fmla="val -37"/>
              <a:gd name="adj2" fmla="val -86718"/>
              <a:gd name="adj3" fmla="val 16667"/>
            </a:avLst>
          </a:prstGeom>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sz="3200"/>
              <a:t>样本方差</a:t>
            </a:r>
            <a:endParaRPr lang="zh-CN" altLang="en-US" sz="3200"/>
          </a:p>
        </p:txBody>
      </p:sp>
      <p:sp>
        <p:nvSpPr>
          <p:cNvPr id="207895" name="AutoShape 23"/>
          <p:cNvSpPr/>
          <p:nvPr/>
        </p:nvSpPr>
        <p:spPr bwMode="auto">
          <a:xfrm>
            <a:off x="827088" y="5300663"/>
            <a:ext cx="2952750" cy="609600"/>
          </a:xfrm>
          <a:prstGeom prst="wedgeRoundRectCallout">
            <a:avLst>
              <a:gd name="adj1" fmla="val -2796"/>
              <a:gd name="adj2" fmla="val -114583"/>
              <a:gd name="adj3" fmla="val 16667"/>
            </a:avLst>
          </a:prstGeom>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sz="3200"/>
              <a:t>样本修正方差</a:t>
            </a:r>
            <a:endParaRPr lang="zh-CN" altLang="en-US" sz="3200"/>
          </a:p>
        </p:txBody>
      </p:sp>
      <p:graphicFrame>
        <p:nvGraphicFramePr>
          <p:cNvPr id="207896" name="Object 24"/>
          <p:cNvGraphicFramePr>
            <a:graphicFrameLocks noChangeAspect="1"/>
          </p:cNvGraphicFramePr>
          <p:nvPr/>
        </p:nvGraphicFramePr>
        <p:xfrm>
          <a:off x="3522663" y="2706688"/>
          <a:ext cx="3689604" cy="1058461"/>
        </p:xfrm>
        <a:graphic>
          <a:graphicData uri="http://schemas.openxmlformats.org/presentationml/2006/ole">
            <mc:AlternateContent xmlns:mc="http://schemas.openxmlformats.org/markup-compatibility/2006">
              <mc:Choice xmlns:v="urn:schemas-microsoft-com:vml" Requires="v">
                <p:oleObj spid="_x0000_s39917" name="Equation" r:id="rId7" imgW="0" imgH="0" progId="Equation.DSMT4">
                  <p:embed/>
                </p:oleObj>
              </mc:Choice>
              <mc:Fallback>
                <p:oleObj name="Equation" r:id="rId7" imgW="0" imgH="0" progId="Equation.DSMT4">
                  <p:embed/>
                  <p:pic>
                    <p:nvPicPr>
                      <p:cNvPr id="0" name="Object 24"/>
                      <p:cNvPicPr>
                        <a:picLocks noChangeAspect="1" noChangeArrowheads="1"/>
                      </p:cNvPicPr>
                      <p:nvPr/>
                    </p:nvPicPr>
                    <p:blipFill>
                      <a:blip r:embed="rId8"/>
                      <a:srcRect/>
                      <a:stretch>
                        <a:fillRect/>
                      </a:stretch>
                    </p:blipFill>
                    <p:spPr bwMode="auto">
                      <a:xfrm>
                        <a:off x="3522663" y="2706688"/>
                        <a:ext cx="3689604" cy="1058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7898" name="Object 26"/>
          <p:cNvGraphicFramePr>
            <a:graphicFrameLocks noChangeAspect="1"/>
          </p:cNvGraphicFramePr>
          <p:nvPr/>
        </p:nvGraphicFramePr>
        <p:xfrm>
          <a:off x="4527550" y="4910138"/>
          <a:ext cx="2277446" cy="849254"/>
        </p:xfrm>
        <a:graphic>
          <a:graphicData uri="http://schemas.openxmlformats.org/presentationml/2006/ole">
            <mc:AlternateContent xmlns:mc="http://schemas.openxmlformats.org/markup-compatibility/2006">
              <mc:Choice xmlns:v="urn:schemas-microsoft-com:vml" Requires="v">
                <p:oleObj spid="_x0000_s39918" name="Equation" r:id="rId9" imgW="0" imgH="0" progId="Equation.DSMT4">
                  <p:embed/>
                </p:oleObj>
              </mc:Choice>
              <mc:Fallback>
                <p:oleObj name="Equation" r:id="rId9" imgW="0" imgH="0" progId="Equation.DSMT4">
                  <p:embed/>
                  <p:pic>
                    <p:nvPicPr>
                      <p:cNvPr id="0" name="Object 26"/>
                      <p:cNvPicPr>
                        <a:picLocks noChangeAspect="1" noChangeArrowheads="1"/>
                      </p:cNvPicPr>
                      <p:nvPr/>
                    </p:nvPicPr>
                    <p:blipFill>
                      <a:blip r:embed="rId10"/>
                      <a:srcRect/>
                      <a:stretch>
                        <a:fillRect/>
                      </a:stretch>
                    </p:blipFill>
                    <p:spPr bwMode="auto">
                      <a:xfrm>
                        <a:off x="4527550" y="4910138"/>
                        <a:ext cx="2277446" cy="849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r:id="rId11" p14:bwMode="auto">
            <p14:nvContentPartPr>
              <p14:cNvPr id="5" name="墨迹 4"/>
              <p14:cNvContentPartPr/>
              <p14:nvPr/>
            </p14:nvContentPartPr>
            <p14:xfrm>
              <a:off x="940340" y="2099104"/>
              <a:ext cx="569763" cy="713602"/>
            </p14:xfrm>
          </p:contentPart>
        </mc:Choice>
        <mc:Fallback xmlns="">
          <p:pic>
            <p:nvPicPr>
              <p:cNvPr id="5" name="墨迹 4"/>
            </p:nvPicPr>
            <p:blipFill>
              <a:blip/>
            </p:blipFill>
            <p:spPr>
              <a:xfrm>
                <a:off x="940340" y="2099104"/>
                <a:ext cx="569763" cy="713602"/>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6" name="墨迹 5"/>
              <p14:cNvContentPartPr/>
              <p14:nvPr/>
            </p14:nvContentPartPr>
            <p14:xfrm>
              <a:off x="949604" y="4051085"/>
              <a:ext cx="579028" cy="664948"/>
            </p14:xfrm>
          </p:contentPart>
        </mc:Choice>
        <mc:Fallback xmlns="">
          <p:pic>
            <p:nvPicPr>
              <p:cNvPr id="6" name="墨迹 5"/>
            </p:nvPicPr>
            <p:blipFill>
              <a:blip/>
            </p:blipFill>
            <p:spPr>
              <a:xfrm>
                <a:off x="949604" y="4051085"/>
                <a:ext cx="579028" cy="664948"/>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07894"/>
                                        </p:tgtEl>
                                        <p:attrNameLst>
                                          <p:attrName>style.visibility</p:attrName>
                                        </p:attrNameLst>
                                      </p:cBhvr>
                                      <p:to>
                                        <p:strVal val="visible"/>
                                      </p:to>
                                    </p:set>
                                    <p:anim calcmode="lin" valueType="num">
                                      <p:cBhvr additive="base">
                                        <p:cTn id="21" dur="500" fill="hold"/>
                                        <p:tgtEl>
                                          <p:spTgt spid="207894"/>
                                        </p:tgtEl>
                                        <p:attrNameLst>
                                          <p:attrName>ppt_x</p:attrName>
                                        </p:attrNameLst>
                                      </p:cBhvr>
                                      <p:tavLst>
                                        <p:tav tm="0">
                                          <p:val>
                                            <p:strVal val="0-#ppt_w/2"/>
                                          </p:val>
                                        </p:tav>
                                        <p:tav tm="100000">
                                          <p:val>
                                            <p:strVal val="#ppt_x"/>
                                          </p:val>
                                        </p:tav>
                                      </p:tavLst>
                                    </p:anim>
                                    <p:anim calcmode="lin" valueType="num">
                                      <p:cBhvr additive="base">
                                        <p:cTn id="22" dur="500" fill="hold"/>
                                        <p:tgtEl>
                                          <p:spTgt spid="20789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07895"/>
                                        </p:tgtEl>
                                        <p:attrNameLst>
                                          <p:attrName>style.visibility</p:attrName>
                                        </p:attrNameLst>
                                      </p:cBhvr>
                                      <p:to>
                                        <p:strVal val="visible"/>
                                      </p:to>
                                    </p:set>
                                    <p:anim calcmode="lin" valueType="num">
                                      <p:cBhvr additive="base">
                                        <p:cTn id="27" dur="500" fill="hold"/>
                                        <p:tgtEl>
                                          <p:spTgt spid="207895"/>
                                        </p:tgtEl>
                                        <p:attrNameLst>
                                          <p:attrName>ppt_x</p:attrName>
                                        </p:attrNameLst>
                                      </p:cBhvr>
                                      <p:tavLst>
                                        <p:tav tm="0">
                                          <p:val>
                                            <p:strVal val="0-#ppt_w/2"/>
                                          </p:val>
                                        </p:tav>
                                        <p:tav tm="100000">
                                          <p:val>
                                            <p:strVal val="#ppt_x"/>
                                          </p:val>
                                        </p:tav>
                                      </p:tavLst>
                                    </p:anim>
                                    <p:anim calcmode="lin" valueType="num">
                                      <p:cBhvr additive="base">
                                        <p:cTn id="28" dur="500" fill="hold"/>
                                        <p:tgtEl>
                                          <p:spTgt spid="20789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07896"/>
                                        </p:tgtEl>
                                        <p:attrNameLst>
                                          <p:attrName>style.visibility</p:attrName>
                                        </p:attrNameLst>
                                      </p:cBhvr>
                                      <p:to>
                                        <p:strVal val="visible"/>
                                      </p:to>
                                    </p:set>
                                    <p:animEffect transition="in" filter="wipe(up)">
                                      <p:cBhvr>
                                        <p:cTn id="33" dur="500"/>
                                        <p:tgtEl>
                                          <p:spTgt spid="20789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207898"/>
                                        </p:tgtEl>
                                        <p:attrNameLst>
                                          <p:attrName>style.visibility</p:attrName>
                                        </p:attrNameLst>
                                      </p:cBhvr>
                                      <p:to>
                                        <p:strVal val="visible"/>
                                      </p:to>
                                    </p:set>
                                    <p:anim calcmode="lin" valueType="num">
                                      <p:cBhvr additive="base">
                                        <p:cTn id="38" dur="500" fill="hold"/>
                                        <p:tgtEl>
                                          <p:spTgt spid="207898"/>
                                        </p:tgtEl>
                                        <p:attrNameLst>
                                          <p:attrName>ppt_x</p:attrName>
                                        </p:attrNameLst>
                                      </p:cBhvr>
                                      <p:tavLst>
                                        <p:tav tm="0">
                                          <p:val>
                                            <p:strVal val="0-#ppt_w/2"/>
                                          </p:val>
                                        </p:tav>
                                        <p:tav tm="100000">
                                          <p:val>
                                            <p:strVal val="#ppt_x"/>
                                          </p:val>
                                        </p:tav>
                                      </p:tavLst>
                                    </p:anim>
                                    <p:anim calcmode="lin" valueType="num">
                                      <p:cBhvr additive="base">
                                        <p:cTn id="39" dur="500" fill="hold"/>
                                        <p:tgtEl>
                                          <p:spTgt spid="2078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94" grpId="0" animBg="1" autoUpdateAnimBg="0"/>
      <p:bldP spid="207895"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7090" name="Object 2"/>
          <p:cNvGraphicFramePr>
            <a:graphicFrameLocks noChangeAspect="1"/>
          </p:cNvGraphicFramePr>
          <p:nvPr/>
        </p:nvGraphicFramePr>
        <p:xfrm>
          <a:off x="49213" y="1916113"/>
          <a:ext cx="8426450" cy="944562"/>
        </p:xfrm>
        <a:graphic>
          <a:graphicData uri="http://schemas.openxmlformats.org/presentationml/2006/ole">
            <mc:AlternateContent xmlns:mc="http://schemas.openxmlformats.org/markup-compatibility/2006">
              <mc:Choice xmlns:v="urn:schemas-microsoft-com:vml" Requires="v">
                <p:oleObj spid="_x0000_s54015" name="Equation" r:id="rId1" imgW="0" imgH="0" progId="Equation.DSMT4">
                  <p:embed/>
                </p:oleObj>
              </mc:Choice>
              <mc:Fallback>
                <p:oleObj name="Equation" r:id="rId1" imgW="0" imgH="0" progId="Equation.DSMT4">
                  <p:embed/>
                  <p:pic>
                    <p:nvPicPr>
                      <p:cNvPr id="0" name="Object 2"/>
                      <p:cNvPicPr>
                        <a:picLocks noChangeAspect="1" noChangeArrowheads="1"/>
                      </p:cNvPicPr>
                      <p:nvPr/>
                    </p:nvPicPr>
                    <p:blipFill>
                      <a:blip r:embed="rId2"/>
                      <a:srcRect/>
                      <a:stretch>
                        <a:fillRect/>
                      </a:stretch>
                    </p:blipFill>
                    <p:spPr bwMode="auto">
                      <a:xfrm>
                        <a:off x="49213" y="1916113"/>
                        <a:ext cx="84264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2" name="Object 4"/>
          <p:cNvGraphicFramePr>
            <a:graphicFrameLocks noChangeAspect="1"/>
          </p:cNvGraphicFramePr>
          <p:nvPr/>
        </p:nvGraphicFramePr>
        <p:xfrm>
          <a:off x="11083" y="2877416"/>
          <a:ext cx="5713045" cy="911624"/>
        </p:xfrm>
        <a:graphic>
          <a:graphicData uri="http://schemas.openxmlformats.org/presentationml/2006/ole">
            <mc:AlternateContent xmlns:mc="http://schemas.openxmlformats.org/markup-compatibility/2006">
              <mc:Choice xmlns:v="urn:schemas-microsoft-com:vml" Requires="v">
                <p:oleObj spid="_x0000_s54016" name="Equation" r:id="rId3" imgW="0" imgH="0" progId="Equation.DSMT4">
                  <p:embed/>
                </p:oleObj>
              </mc:Choice>
              <mc:Fallback>
                <p:oleObj name="Equation" r:id="rId3" imgW="0" imgH="0" progId="Equation.DSMT4">
                  <p:embed/>
                  <p:pic>
                    <p:nvPicPr>
                      <p:cNvPr id="0" name="Object 4"/>
                      <p:cNvPicPr>
                        <a:picLocks noChangeAspect="1" noChangeArrowheads="1"/>
                      </p:cNvPicPr>
                      <p:nvPr/>
                    </p:nvPicPr>
                    <p:blipFill>
                      <a:blip r:embed="rId4"/>
                      <a:srcRect/>
                      <a:stretch>
                        <a:fillRect/>
                      </a:stretch>
                    </p:blipFill>
                    <p:spPr bwMode="auto">
                      <a:xfrm>
                        <a:off x="11083" y="2877416"/>
                        <a:ext cx="5713045" cy="911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099" name="Object 6"/>
          <p:cNvGraphicFramePr>
            <a:graphicFrameLocks noChangeAspect="1"/>
          </p:cNvGraphicFramePr>
          <p:nvPr/>
        </p:nvGraphicFramePr>
        <p:xfrm>
          <a:off x="130175" y="976313"/>
          <a:ext cx="6948488" cy="979487"/>
        </p:xfrm>
        <a:graphic>
          <a:graphicData uri="http://schemas.openxmlformats.org/presentationml/2006/ole">
            <mc:AlternateContent xmlns:mc="http://schemas.openxmlformats.org/markup-compatibility/2006">
              <mc:Choice xmlns:v="urn:schemas-microsoft-com:vml" Requires="v">
                <p:oleObj spid="_x0000_s54017" name="Equation" r:id="rId5" imgW="0" imgH="0" progId="Equation.DSMT4">
                  <p:embed/>
                </p:oleObj>
              </mc:Choice>
              <mc:Fallback>
                <p:oleObj name="Equation" r:id="rId5" imgW="0" imgH="0" progId="Equation.DSMT4">
                  <p:embed/>
                  <p:pic>
                    <p:nvPicPr>
                      <p:cNvPr id="0" name="Object 6"/>
                      <p:cNvPicPr>
                        <a:picLocks noChangeAspect="1" noChangeArrowheads="1"/>
                      </p:cNvPicPr>
                      <p:nvPr/>
                    </p:nvPicPr>
                    <p:blipFill>
                      <a:blip r:embed="rId6"/>
                      <a:srcRect/>
                      <a:stretch>
                        <a:fillRect/>
                      </a:stretch>
                    </p:blipFill>
                    <p:spPr bwMode="auto">
                      <a:xfrm>
                        <a:off x="130175" y="976313"/>
                        <a:ext cx="6948488"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Line 27"/>
          <p:cNvSpPr/>
          <p:nvPr/>
        </p:nvSpPr>
        <p:spPr bwMode="auto">
          <a:xfrm>
            <a:off x="0" y="1054274"/>
            <a:ext cx="9144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43" name="Object 13"/>
          <p:cNvGraphicFramePr>
            <a:graphicFrameLocks noChangeAspect="1"/>
          </p:cNvGraphicFramePr>
          <p:nvPr/>
        </p:nvGraphicFramePr>
        <p:xfrm>
          <a:off x="1495425" y="82550"/>
          <a:ext cx="3263900" cy="973138"/>
        </p:xfrm>
        <a:graphic>
          <a:graphicData uri="http://schemas.openxmlformats.org/presentationml/2006/ole">
            <mc:AlternateContent xmlns:mc="http://schemas.openxmlformats.org/markup-compatibility/2006">
              <mc:Choice xmlns:v="urn:schemas-microsoft-com:vml" Requires="v">
                <p:oleObj spid="_x0000_s54018" name="Equation" r:id="rId7" imgW="0" imgH="0" progId="Equation.DSMT4">
                  <p:embed/>
                </p:oleObj>
              </mc:Choice>
              <mc:Fallback>
                <p:oleObj name="Equation" r:id="rId7" imgW="0" imgH="0" progId="Equation.DSMT4">
                  <p:embed/>
                  <p:pic>
                    <p:nvPicPr>
                      <p:cNvPr id="0" name="Object 13"/>
                      <p:cNvPicPr>
                        <a:picLocks noChangeAspect="1" noChangeArrowheads="1"/>
                      </p:cNvPicPr>
                      <p:nvPr/>
                    </p:nvPicPr>
                    <p:blipFill>
                      <a:blip r:embed="rId8"/>
                      <a:srcRect/>
                      <a:stretch>
                        <a:fillRect/>
                      </a:stretch>
                    </p:blipFill>
                    <p:spPr bwMode="auto">
                      <a:xfrm>
                        <a:off x="1495425" y="82550"/>
                        <a:ext cx="32639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41" name="Object 17"/>
          <p:cNvGraphicFramePr>
            <a:graphicFrameLocks noChangeAspect="1"/>
          </p:cNvGraphicFramePr>
          <p:nvPr/>
        </p:nvGraphicFramePr>
        <p:xfrm>
          <a:off x="179388" y="5775325"/>
          <a:ext cx="4968875" cy="1011238"/>
        </p:xfrm>
        <a:graphic>
          <a:graphicData uri="http://schemas.openxmlformats.org/presentationml/2006/ole">
            <mc:AlternateContent xmlns:mc="http://schemas.openxmlformats.org/markup-compatibility/2006">
              <mc:Choice xmlns:v="urn:schemas-microsoft-com:vml" Requires="v">
                <p:oleObj spid="_x0000_s54019" name="Equation" r:id="rId9" imgW="0" imgH="0" progId="Equation.DSMT4">
                  <p:embed/>
                </p:oleObj>
              </mc:Choice>
              <mc:Fallback>
                <p:oleObj name="Equation" r:id="rId9" imgW="0" imgH="0" progId="Equation.DSMT4">
                  <p:embed/>
                  <p:pic>
                    <p:nvPicPr>
                      <p:cNvPr id="0" name="Object 17"/>
                      <p:cNvPicPr>
                        <a:picLocks noChangeAspect="1" noChangeArrowheads="1"/>
                      </p:cNvPicPr>
                      <p:nvPr/>
                    </p:nvPicPr>
                    <p:blipFill>
                      <a:blip r:embed="rId10"/>
                      <a:srcRect/>
                      <a:stretch>
                        <a:fillRect/>
                      </a:stretch>
                    </p:blipFill>
                    <p:spPr bwMode="auto">
                      <a:xfrm>
                        <a:off x="179388" y="5775325"/>
                        <a:ext cx="4968875"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34"/>
          <p:cNvGrpSpPr/>
          <p:nvPr/>
        </p:nvGrpSpPr>
        <p:grpSpPr bwMode="auto">
          <a:xfrm>
            <a:off x="0" y="4908897"/>
            <a:ext cx="9144000" cy="968375"/>
            <a:chOff x="0" y="4980556"/>
            <a:chExt cx="9144000" cy="968069"/>
          </a:xfrm>
        </p:grpSpPr>
        <p:grpSp>
          <p:nvGrpSpPr>
            <p:cNvPr id="39947" name="Group 2"/>
            <p:cNvGrpSpPr/>
            <p:nvPr/>
          </p:nvGrpSpPr>
          <p:grpSpPr bwMode="auto">
            <a:xfrm>
              <a:off x="107504" y="5013179"/>
              <a:ext cx="3978888" cy="648233"/>
              <a:chOff x="288" y="1168"/>
              <a:chExt cx="2581" cy="406"/>
            </a:xfrm>
          </p:grpSpPr>
          <p:sp>
            <p:nvSpPr>
              <p:cNvPr id="39951" name="Text Box 3"/>
              <p:cNvSpPr txBox="1"/>
              <p:nvPr/>
            </p:nvSpPr>
            <p:spPr bwMode="auto">
              <a:xfrm>
                <a:off x="288" y="1168"/>
                <a:ext cx="38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楷体_GB2312" pitchFamily="49" charset="-122"/>
                    <a:ea typeface="楷体_GB2312" pitchFamily="49" charset="-122"/>
                  </a:rPr>
                  <a:t>设</a:t>
                </a:r>
                <a:endParaRPr kumimoji="1" lang="zh-CN" altLang="en-US" sz="3200">
                  <a:solidFill>
                    <a:srgbClr val="000000"/>
                  </a:solidFill>
                  <a:latin typeface="楷体_GB2312" pitchFamily="49" charset="-122"/>
                  <a:ea typeface="楷体_GB2312" pitchFamily="49" charset="-122"/>
                </a:endParaRPr>
              </a:p>
            </p:txBody>
          </p:sp>
          <p:graphicFrame>
            <p:nvGraphicFramePr>
              <p:cNvPr id="39952" name="Object 9"/>
              <p:cNvGraphicFramePr>
                <a:graphicFrameLocks noChangeAspect="1"/>
              </p:cNvGraphicFramePr>
              <p:nvPr/>
            </p:nvGraphicFramePr>
            <p:xfrm>
              <a:off x="603" y="1226"/>
              <a:ext cx="1929" cy="302"/>
            </p:xfrm>
            <a:graphic>
              <a:graphicData uri="http://schemas.openxmlformats.org/presentationml/2006/ole">
                <mc:AlternateContent xmlns:mc="http://schemas.openxmlformats.org/markup-compatibility/2006">
                  <mc:Choice xmlns:v="urn:schemas-microsoft-com:vml" Requires="v">
                    <p:oleObj spid="_x0000_s54020" name="Equation" r:id="rId11" imgW="0" imgH="0" progId="Equation.DSMT4">
                      <p:embed/>
                    </p:oleObj>
                  </mc:Choice>
                  <mc:Fallback>
                    <p:oleObj name="Equation" r:id="rId11" imgW="0" imgH="0" progId="Equation.DSMT4">
                      <p:embed/>
                      <p:pic>
                        <p:nvPicPr>
                          <p:cNvPr id="0" name="Object 9"/>
                          <p:cNvPicPr>
                            <a:picLocks noChangeAspect="1" noChangeArrowheads="1"/>
                          </p:cNvPicPr>
                          <p:nvPr/>
                        </p:nvPicPr>
                        <p:blipFill>
                          <a:blip r:embed="rId12"/>
                          <a:srcRect/>
                          <a:stretch>
                            <a:fillRect/>
                          </a:stretch>
                        </p:blipFill>
                        <p:spPr bwMode="auto">
                          <a:xfrm>
                            <a:off x="603" y="1226"/>
                            <a:ext cx="192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3" name="Text Box 5"/>
              <p:cNvSpPr txBox="1"/>
              <p:nvPr/>
            </p:nvSpPr>
            <p:spPr bwMode="auto">
              <a:xfrm>
                <a:off x="2483" y="1208"/>
                <a:ext cx="38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楷体_GB2312" pitchFamily="49" charset="-122"/>
                    <a:ea typeface="楷体_GB2312" pitchFamily="49" charset="-122"/>
                  </a:rPr>
                  <a:t>则</a:t>
                </a:r>
                <a:endParaRPr kumimoji="1" lang="zh-CN" altLang="en-US" sz="3200">
                  <a:solidFill>
                    <a:srgbClr val="000000"/>
                  </a:solidFill>
                  <a:latin typeface="楷体_GB2312" pitchFamily="49" charset="-122"/>
                  <a:ea typeface="楷体_GB2312" pitchFamily="49" charset="-122"/>
                </a:endParaRPr>
              </a:p>
            </p:txBody>
          </p:sp>
        </p:grpSp>
        <p:graphicFrame>
          <p:nvGraphicFramePr>
            <p:cNvPr id="39948" name="Object 10"/>
            <p:cNvGraphicFramePr>
              <a:graphicFrameLocks noChangeAspect="1"/>
            </p:cNvGraphicFramePr>
            <p:nvPr/>
          </p:nvGraphicFramePr>
          <p:xfrm>
            <a:off x="3988841" y="4980556"/>
            <a:ext cx="3319463" cy="968069"/>
          </p:xfrm>
          <a:graphic>
            <a:graphicData uri="http://schemas.openxmlformats.org/presentationml/2006/ole">
              <mc:AlternateContent xmlns:mc="http://schemas.openxmlformats.org/markup-compatibility/2006">
                <mc:Choice xmlns:v="urn:schemas-microsoft-com:vml" Requires="v">
                  <p:oleObj spid="_x0000_s54021" name="Equation" r:id="rId13" imgW="0" imgH="0" progId="Equation.DSMT4">
                    <p:embed/>
                  </p:oleObj>
                </mc:Choice>
                <mc:Fallback>
                  <p:oleObj name="Equation" r:id="rId13" imgW="0" imgH="0" progId="Equation.DSMT4">
                    <p:embed/>
                    <p:pic>
                      <p:nvPicPr>
                        <p:cNvPr id="0" name="Object 10"/>
                        <p:cNvPicPr>
                          <a:picLocks noChangeAspect="1" noChangeArrowheads="1"/>
                        </p:cNvPicPr>
                        <p:nvPr/>
                      </p:nvPicPr>
                      <p:blipFill>
                        <a:blip r:embed="rId14"/>
                        <a:srcRect/>
                        <a:stretch>
                          <a:fillRect/>
                        </a:stretch>
                      </p:blipFill>
                      <p:spPr bwMode="auto">
                        <a:xfrm>
                          <a:off x="3988841" y="4980556"/>
                          <a:ext cx="3319463" cy="9680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9" name="Object 11"/>
            <p:cNvGraphicFramePr>
              <a:graphicFrameLocks noChangeAspect="1"/>
            </p:cNvGraphicFramePr>
            <p:nvPr/>
          </p:nvGraphicFramePr>
          <p:xfrm>
            <a:off x="7269718" y="5065907"/>
            <a:ext cx="1838786" cy="837847"/>
          </p:xfrm>
          <a:graphic>
            <a:graphicData uri="http://schemas.openxmlformats.org/presentationml/2006/ole">
              <mc:AlternateContent xmlns:mc="http://schemas.openxmlformats.org/markup-compatibility/2006">
                <mc:Choice xmlns:v="urn:schemas-microsoft-com:vml" Requires="v">
                  <p:oleObj spid="_x0000_s54022" name="Equation" r:id="rId15" imgW="0" imgH="0" progId="Equation.DSMT4">
                    <p:embed/>
                  </p:oleObj>
                </mc:Choice>
                <mc:Fallback>
                  <p:oleObj name="Equation" r:id="rId15" imgW="0" imgH="0" progId="Equation.DSMT4">
                    <p:embed/>
                    <p:pic>
                      <p:nvPicPr>
                        <p:cNvPr id="0" name="Object 11"/>
                        <p:cNvPicPr>
                          <a:picLocks noChangeAspect="1" noChangeArrowheads="1"/>
                        </p:cNvPicPr>
                        <p:nvPr/>
                      </p:nvPicPr>
                      <p:blipFill>
                        <a:blip r:embed="rId16"/>
                        <a:srcRect/>
                        <a:stretch>
                          <a:fillRect/>
                        </a:stretch>
                      </p:blipFill>
                      <p:spPr bwMode="auto">
                        <a:xfrm>
                          <a:off x="7269718" y="5065907"/>
                          <a:ext cx="1838786" cy="8378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矩形 31"/>
            <p:cNvSpPr/>
            <p:nvPr/>
          </p:nvSpPr>
          <p:spPr>
            <a:xfrm>
              <a:off x="0" y="5013710"/>
              <a:ext cx="9144000" cy="79191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grpSp>
      <p:graphicFrame>
        <p:nvGraphicFramePr>
          <p:cNvPr id="77842" name="Object 18"/>
          <p:cNvGraphicFramePr>
            <a:graphicFrameLocks noChangeAspect="1"/>
          </p:cNvGraphicFramePr>
          <p:nvPr/>
        </p:nvGraphicFramePr>
        <p:xfrm>
          <a:off x="46038" y="3789040"/>
          <a:ext cx="8901112" cy="790575"/>
        </p:xfrm>
        <a:graphic>
          <a:graphicData uri="http://schemas.openxmlformats.org/presentationml/2006/ole">
            <mc:AlternateContent xmlns:mc="http://schemas.openxmlformats.org/markup-compatibility/2006">
              <mc:Choice xmlns:v="urn:schemas-microsoft-com:vml" Requires="v">
                <p:oleObj spid="_x0000_s54023" name="Equation" r:id="rId17" imgW="0" imgH="0" progId="Equation.DSMT4">
                  <p:embed/>
                </p:oleObj>
              </mc:Choice>
              <mc:Fallback>
                <p:oleObj name="Equation" r:id="rId17" imgW="0" imgH="0" progId="Equation.DSMT4">
                  <p:embed/>
                  <p:pic>
                    <p:nvPicPr>
                      <p:cNvPr id="0" name="Object 18"/>
                      <p:cNvPicPr>
                        <a:picLocks noChangeAspect="1" noChangeArrowheads="1"/>
                      </p:cNvPicPr>
                      <p:nvPr/>
                    </p:nvPicPr>
                    <p:blipFill>
                      <a:blip r:embed="rId18"/>
                      <a:srcRect/>
                      <a:stretch>
                        <a:fillRect/>
                      </a:stretch>
                    </p:blipFill>
                    <p:spPr bwMode="auto">
                      <a:xfrm>
                        <a:off x="46038" y="3789040"/>
                        <a:ext cx="8901112"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0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70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8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8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p:nvPr/>
        </p:nvSpPr>
        <p:spPr bwMode="auto">
          <a:xfrm>
            <a:off x="684213" y="115887"/>
            <a:ext cx="7993062" cy="2016000"/>
          </a:xfrm>
          <a:prstGeom prst="rect">
            <a:avLst/>
          </a:prstGeom>
        </p:spPr>
        <p:style>
          <a:lnRef idx="1">
            <a:schemeClr val="accent1"/>
          </a:lnRef>
          <a:fillRef idx="2">
            <a:schemeClr val="accent1"/>
          </a:fillRef>
          <a:effectRef idx="1">
            <a:schemeClr val="accent1"/>
          </a:effectRef>
          <a:fontRef idx="minor">
            <a:schemeClr val="dk1"/>
          </a:fontRef>
        </p:style>
        <p:txBody>
          <a:bodyPr>
            <a:no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dirty="0">
                <a:latin typeface="黑体" pitchFamily="49" charset="-122"/>
                <a:ea typeface="黑体" pitchFamily="49" charset="-122"/>
              </a:rPr>
              <a:t>例</a:t>
            </a:r>
            <a:r>
              <a:rPr kumimoji="1" lang="en-US" altLang="zh-CN" sz="3200" b="1" dirty="0">
                <a:latin typeface="黑体" pitchFamily="49" charset="-122"/>
                <a:ea typeface="黑体" pitchFamily="49" charset="-122"/>
              </a:rPr>
              <a:t>6.1.10</a:t>
            </a:r>
            <a:r>
              <a:rPr kumimoji="1" lang="zh-CN" altLang="en-US" sz="3200" dirty="0">
                <a:latin typeface="Times New Roman" pitchFamily="18" charset="0"/>
                <a:ea typeface="楷体_GB2312" pitchFamily="49" charset="-122"/>
              </a:rPr>
              <a:t>  设随机变量</a:t>
            </a:r>
            <a:r>
              <a:rPr kumimoji="1" lang="en-US" altLang="zh-CN" sz="3200" i="1" dirty="0">
                <a:latin typeface="Times New Roman" pitchFamily="18" charset="0"/>
                <a:ea typeface="楷体_GB2312" pitchFamily="49" charset="-122"/>
              </a:rPr>
              <a:t>X</a:t>
            </a:r>
            <a:r>
              <a:rPr kumimoji="1" lang="en-US" altLang="zh-CN" sz="3200" baseline="-25000" dirty="0">
                <a:latin typeface="Times New Roman" pitchFamily="18" charset="0"/>
                <a:ea typeface="楷体_GB2312" pitchFamily="49" charset="-122"/>
              </a:rPr>
              <a:t>1</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a:t>
            </a:r>
            <a:r>
              <a:rPr kumimoji="1" lang="en-US" altLang="zh-CN" sz="3200" baseline="-25000" dirty="0">
                <a:latin typeface="Times New Roman" pitchFamily="18" charset="0"/>
                <a:ea typeface="楷体_GB2312" pitchFamily="49" charset="-122"/>
              </a:rPr>
              <a:t>2</a:t>
            </a:r>
            <a:r>
              <a:rPr kumimoji="1" lang="en-US" altLang="zh-CN" sz="3200" dirty="0">
                <a:latin typeface="Times New Roman" pitchFamily="18" charset="0"/>
                <a:ea typeface="楷体_GB2312" pitchFamily="49" charset="-122"/>
              </a:rPr>
              <a:t>,…, </a:t>
            </a:r>
            <a:r>
              <a:rPr kumimoji="1" lang="en-US" altLang="zh-CN" sz="3200" i="1" dirty="0" err="1">
                <a:latin typeface="Times New Roman" pitchFamily="18" charset="0"/>
                <a:ea typeface="楷体_GB2312" pitchFamily="49" charset="-122"/>
              </a:rPr>
              <a:t>X</a:t>
            </a:r>
            <a:r>
              <a:rPr kumimoji="1" lang="en-US" altLang="zh-CN" sz="3200" i="1" baseline="-25000" dirty="0" err="1">
                <a:latin typeface="Times New Roman" pitchFamily="18" charset="0"/>
                <a:ea typeface="楷体_GB2312" pitchFamily="49" charset="-122"/>
              </a:rPr>
              <a:t>n</a:t>
            </a:r>
            <a:r>
              <a:rPr kumimoji="1" lang="zh-CN" altLang="en-US" sz="3200" dirty="0">
                <a:latin typeface="Times New Roman" pitchFamily="18" charset="0"/>
                <a:ea typeface="楷体_GB2312" pitchFamily="49" charset="-122"/>
              </a:rPr>
              <a:t>是来自正态分布</a:t>
            </a:r>
            <a:r>
              <a:rPr kumimoji="1" lang="en-US" altLang="zh-CN" sz="3200" i="1" dirty="0">
                <a:latin typeface="Times New Roman" pitchFamily="18" charset="0"/>
                <a:ea typeface="楷体_GB2312" pitchFamily="49" charset="-122"/>
              </a:rPr>
              <a:t>N</a:t>
            </a:r>
            <a:r>
              <a:rPr kumimoji="1" lang="en-US" altLang="zh-CN" sz="3200" dirty="0">
                <a:latin typeface="Times New Roman" pitchFamily="18" charset="0"/>
                <a:ea typeface="楷体_GB2312" pitchFamily="49" charset="-122"/>
              </a:rPr>
              <a:t>(</a:t>
            </a:r>
            <a:r>
              <a:rPr kumimoji="1" lang="el-GR" altLang="zh-CN" sz="3200" i="1" dirty="0">
                <a:latin typeface="Times New Roman" pitchFamily="18" charset="0"/>
                <a:ea typeface="楷体_GB2312" pitchFamily="49" charset="-122"/>
              </a:rPr>
              <a:t>μ</a:t>
            </a:r>
            <a:r>
              <a:rPr kumimoji="1" lang="en-US" altLang="zh-CN" sz="3200" dirty="0">
                <a:latin typeface="Times New Roman" pitchFamily="18" charset="0"/>
                <a:ea typeface="楷体_GB2312" pitchFamily="49" charset="-122"/>
              </a:rPr>
              <a:t>,</a:t>
            </a:r>
            <a:r>
              <a:rPr kumimoji="1" lang="el-GR" altLang="zh-CN" sz="3200" i="1" dirty="0">
                <a:latin typeface="Times New Roman" pitchFamily="18" charset="0"/>
                <a:ea typeface="楷体_GB2312" pitchFamily="49" charset="-122"/>
              </a:rPr>
              <a:t>σ</a:t>
            </a:r>
            <a:r>
              <a:rPr kumimoji="1" lang="en-US" altLang="zh-CN" sz="3200" baseline="30000" dirty="0">
                <a:latin typeface="Times New Roman" pitchFamily="18" charset="0"/>
                <a:ea typeface="楷体_GB2312" pitchFamily="49" charset="-122"/>
              </a:rPr>
              <a:t>2</a:t>
            </a:r>
            <a:r>
              <a:rPr kumimoji="1" lang="en-US" altLang="zh-CN" sz="3200" dirty="0">
                <a:latin typeface="Times New Roman" pitchFamily="18" charset="0"/>
                <a:ea typeface="楷体_GB2312" pitchFamily="49" charset="-122"/>
              </a:rPr>
              <a:t>)</a:t>
            </a:r>
            <a:r>
              <a:rPr kumimoji="1" lang="zh-CN" altLang="en-US" sz="3200" dirty="0">
                <a:latin typeface="Times New Roman" pitchFamily="18" charset="0"/>
                <a:ea typeface="楷体_GB2312" pitchFamily="49" charset="-122"/>
              </a:rPr>
              <a:t>的一个样本，适当选择常数</a:t>
            </a:r>
            <a:r>
              <a:rPr kumimoji="1" lang="en-US" altLang="zh-CN" sz="3200" i="1" dirty="0">
                <a:latin typeface="Times New Roman" pitchFamily="18" charset="0"/>
                <a:ea typeface="楷体_GB2312" pitchFamily="49" charset="-122"/>
              </a:rPr>
              <a:t>c</a:t>
            </a:r>
            <a:r>
              <a:rPr kumimoji="1" lang="zh-CN" altLang="en-US" sz="3200" dirty="0">
                <a:latin typeface="Times New Roman" pitchFamily="18" charset="0"/>
                <a:ea typeface="楷体_GB2312" pitchFamily="49" charset="-122"/>
              </a:rPr>
              <a:t>，使                            为</a:t>
            </a:r>
            <a:r>
              <a:rPr kumimoji="1" lang="el-GR" altLang="zh-CN" sz="3200" i="1" dirty="0">
                <a:latin typeface="Times New Roman" pitchFamily="18" charset="0"/>
                <a:ea typeface="楷体_GB2312" pitchFamily="49" charset="-122"/>
              </a:rPr>
              <a:t>σ</a:t>
            </a:r>
            <a:r>
              <a:rPr kumimoji="1" lang="en-US" altLang="zh-CN" sz="3200" baseline="30000" dirty="0">
                <a:latin typeface="Times New Roman" pitchFamily="18" charset="0"/>
                <a:ea typeface="楷体_GB2312" pitchFamily="49" charset="-122"/>
              </a:rPr>
              <a:t>2</a:t>
            </a:r>
            <a:r>
              <a:rPr kumimoji="1" lang="zh-CN" altLang="en-US" sz="3200" dirty="0">
                <a:latin typeface="Times New Roman" pitchFamily="18" charset="0"/>
                <a:ea typeface="楷体_GB2312" pitchFamily="49" charset="-122"/>
              </a:rPr>
              <a:t>的无偏估计</a:t>
            </a:r>
            <a:endParaRPr kumimoji="1" lang="en-US" altLang="zh-CN" sz="3200" baseline="30000" dirty="0">
              <a:latin typeface="Times New Roman" pitchFamily="18" charset="0"/>
              <a:ea typeface="楷体_GB2312" pitchFamily="49" charset="-122"/>
              <a:sym typeface="Symbol" pitchFamily="18" charset="2"/>
            </a:endParaRPr>
          </a:p>
        </p:txBody>
      </p:sp>
      <p:grpSp>
        <p:nvGrpSpPr>
          <p:cNvPr id="2" name="Group 3"/>
          <p:cNvGrpSpPr/>
          <p:nvPr/>
        </p:nvGrpSpPr>
        <p:grpSpPr bwMode="auto">
          <a:xfrm>
            <a:off x="468313" y="2094975"/>
            <a:ext cx="7165654" cy="724116"/>
            <a:chOff x="326" y="1188"/>
            <a:chExt cx="4709" cy="495"/>
          </a:xfrm>
        </p:grpSpPr>
        <p:sp>
          <p:nvSpPr>
            <p:cNvPr id="40971" name="Text Box 4"/>
            <p:cNvSpPr txBox="1"/>
            <p:nvPr/>
          </p:nvSpPr>
          <p:spPr bwMode="auto">
            <a:xfrm>
              <a:off x="326" y="1222"/>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Times New Roman" pitchFamily="18" charset="0"/>
                  <a:ea typeface="黑体" pitchFamily="49" charset="-122"/>
                </a:rPr>
                <a:t>解</a:t>
              </a:r>
              <a:endParaRPr kumimoji="1" lang="zh-CN" altLang="en-US" sz="3600" b="1">
                <a:latin typeface="Times New Roman" pitchFamily="18" charset="0"/>
                <a:ea typeface="黑体" pitchFamily="49" charset="-122"/>
              </a:endParaRPr>
            </a:p>
          </p:txBody>
        </p:sp>
        <p:graphicFrame>
          <p:nvGraphicFramePr>
            <p:cNvPr id="40972" name="Object 5"/>
            <p:cNvGraphicFramePr>
              <a:graphicFrameLocks noChangeAspect="1"/>
            </p:cNvGraphicFramePr>
            <p:nvPr/>
          </p:nvGraphicFramePr>
          <p:xfrm>
            <a:off x="804" y="1188"/>
            <a:ext cx="4231" cy="495"/>
          </p:xfrm>
          <a:graphic>
            <a:graphicData uri="http://schemas.openxmlformats.org/presentationml/2006/ole">
              <mc:AlternateContent xmlns:mc="http://schemas.openxmlformats.org/markup-compatibility/2006">
                <mc:Choice xmlns:v="urn:schemas-microsoft-com:vml" Requires="v">
                  <p:oleObj spid="_x0000_s54640" name="Equation" r:id="rId1" imgW="0" imgH="0" progId="Equation.DSMT4">
                    <p:embed/>
                  </p:oleObj>
                </mc:Choice>
                <mc:Fallback>
                  <p:oleObj name="Equation" r:id="rId1" imgW="0" imgH="0" progId="Equation.DSMT4">
                    <p:embed/>
                    <p:pic>
                      <p:nvPicPr>
                        <p:cNvPr id="0" name="Object 5"/>
                        <p:cNvPicPr>
                          <a:picLocks noChangeAspect="1" noChangeArrowheads="1"/>
                        </p:cNvPicPr>
                        <p:nvPr/>
                      </p:nvPicPr>
                      <p:blipFill>
                        <a:blip r:embed="rId2"/>
                        <a:srcRect/>
                        <a:stretch>
                          <a:fillRect/>
                        </a:stretch>
                      </p:blipFill>
                      <p:spPr bwMode="auto">
                        <a:xfrm>
                          <a:off x="804" y="1188"/>
                          <a:ext cx="4231"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 name="对象 2"/>
          <p:cNvGraphicFramePr>
            <a:graphicFrameLocks noChangeAspect="1"/>
          </p:cNvGraphicFramePr>
          <p:nvPr/>
        </p:nvGraphicFramePr>
        <p:xfrm>
          <a:off x="1258888" y="2701925"/>
          <a:ext cx="4408487" cy="1144588"/>
        </p:xfrm>
        <a:graphic>
          <a:graphicData uri="http://schemas.openxmlformats.org/presentationml/2006/ole">
            <mc:AlternateContent xmlns:mc="http://schemas.openxmlformats.org/markup-compatibility/2006">
              <mc:Choice xmlns:v="urn:schemas-microsoft-com:vml" Requires="v">
                <p:oleObj spid="_x0000_s54641" name="Equation" r:id="rId3" imgW="0" imgH="0" progId="Equation.DSMT4">
                  <p:embed/>
                </p:oleObj>
              </mc:Choice>
              <mc:Fallback>
                <p:oleObj name="Equation" r:id="rId3" imgW="0" imgH="0" progId="Equation.DSMT4">
                  <p:embed/>
                  <p:pic>
                    <p:nvPicPr>
                      <p:cNvPr id="0" name="对象 2"/>
                      <p:cNvPicPr>
                        <a:picLocks noChangeAspect="1" noChangeArrowheads="1"/>
                      </p:cNvPicPr>
                      <p:nvPr/>
                    </p:nvPicPr>
                    <p:blipFill>
                      <a:blip r:embed="rId4"/>
                      <a:srcRect/>
                      <a:stretch>
                        <a:fillRect/>
                      </a:stretch>
                    </p:blipFill>
                    <p:spPr bwMode="auto">
                      <a:xfrm>
                        <a:off x="1258888" y="2701925"/>
                        <a:ext cx="4408487"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1393825" y="5570538"/>
          <a:ext cx="2417763" cy="1190625"/>
        </p:xfrm>
        <a:graphic>
          <a:graphicData uri="http://schemas.openxmlformats.org/presentationml/2006/ole">
            <mc:AlternateContent xmlns:mc="http://schemas.openxmlformats.org/markup-compatibility/2006">
              <mc:Choice xmlns:v="urn:schemas-microsoft-com:vml" Requires="v">
                <p:oleObj spid="_x0000_s54642" name="Equation" r:id="rId5" imgW="0" imgH="0" progId="Equation.DSMT4">
                  <p:embed/>
                </p:oleObj>
              </mc:Choice>
              <mc:Fallback>
                <p:oleObj name="Equation" r:id="rId5" imgW="0" imgH="0" progId="Equation.DSMT4">
                  <p:embed/>
                  <p:pic>
                    <p:nvPicPr>
                      <p:cNvPr id="0" name="对象 3"/>
                      <p:cNvPicPr>
                        <a:picLocks noChangeAspect="1" noChangeArrowheads="1"/>
                      </p:cNvPicPr>
                      <p:nvPr/>
                    </p:nvPicPr>
                    <p:blipFill>
                      <a:blip r:embed="rId6"/>
                      <a:srcRect/>
                      <a:stretch>
                        <a:fillRect/>
                      </a:stretch>
                    </p:blipFill>
                    <p:spPr bwMode="auto">
                      <a:xfrm>
                        <a:off x="1393825" y="5570538"/>
                        <a:ext cx="241776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1262063" y="941388"/>
          <a:ext cx="2651551" cy="1126580"/>
        </p:xfrm>
        <a:graphic>
          <a:graphicData uri="http://schemas.openxmlformats.org/presentationml/2006/ole">
            <mc:AlternateContent xmlns:mc="http://schemas.openxmlformats.org/markup-compatibility/2006">
              <mc:Choice xmlns:v="urn:schemas-microsoft-com:vml" Requires="v">
                <p:oleObj spid="_x0000_s54643" name="Equation" r:id="rId7" imgW="0" imgH="0" progId="Equation.DSMT4">
                  <p:embed/>
                </p:oleObj>
              </mc:Choice>
              <mc:Fallback>
                <p:oleObj name="Equation" r:id="rId7" imgW="0" imgH="0" progId="Equation.DSMT4">
                  <p:embed/>
                  <p:pic>
                    <p:nvPicPr>
                      <p:cNvPr id="0" name="对象 4"/>
                      <p:cNvPicPr>
                        <a:picLocks noChangeAspect="1" noChangeArrowheads="1"/>
                      </p:cNvPicPr>
                      <p:nvPr/>
                    </p:nvPicPr>
                    <p:blipFill>
                      <a:blip r:embed="rId8"/>
                      <a:srcRect/>
                      <a:stretch>
                        <a:fillRect/>
                      </a:stretch>
                    </p:blipFill>
                    <p:spPr bwMode="auto">
                      <a:xfrm>
                        <a:off x="1262063" y="941388"/>
                        <a:ext cx="2651551" cy="112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3656013" y="3789363"/>
          <a:ext cx="4381500" cy="665162"/>
        </p:xfrm>
        <a:graphic>
          <a:graphicData uri="http://schemas.openxmlformats.org/presentationml/2006/ole">
            <mc:AlternateContent xmlns:mc="http://schemas.openxmlformats.org/markup-compatibility/2006">
              <mc:Choice xmlns:v="urn:schemas-microsoft-com:vml" Requires="v">
                <p:oleObj spid="_x0000_s54644" name="Equation" r:id="rId9" imgW="0" imgH="0" progId="Equation.DSMT4">
                  <p:embed/>
                </p:oleObj>
              </mc:Choice>
              <mc:Fallback>
                <p:oleObj name="Equation" r:id="rId9" imgW="0" imgH="0" progId="Equation.DSMT4">
                  <p:embed/>
                  <p:pic>
                    <p:nvPicPr>
                      <p:cNvPr id="0" name="对象 7"/>
                      <p:cNvPicPr>
                        <a:picLocks noChangeAspect="1" noChangeArrowheads="1"/>
                      </p:cNvPicPr>
                      <p:nvPr/>
                    </p:nvPicPr>
                    <p:blipFill>
                      <a:blip r:embed="rId10"/>
                      <a:srcRect/>
                      <a:stretch>
                        <a:fillRect/>
                      </a:stretch>
                    </p:blipFill>
                    <p:spPr bwMode="auto">
                      <a:xfrm>
                        <a:off x="3656013" y="3789363"/>
                        <a:ext cx="4381500"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3654425" y="4478338"/>
          <a:ext cx="2379663" cy="649287"/>
        </p:xfrm>
        <a:graphic>
          <a:graphicData uri="http://schemas.openxmlformats.org/presentationml/2006/ole">
            <mc:AlternateContent xmlns:mc="http://schemas.openxmlformats.org/markup-compatibility/2006">
              <mc:Choice xmlns:v="urn:schemas-microsoft-com:vml" Requires="v">
                <p:oleObj spid="_x0000_s54645" name="Equation" r:id="rId11" imgW="0" imgH="0" progId="Equation.DSMT4">
                  <p:embed/>
                </p:oleObj>
              </mc:Choice>
              <mc:Fallback>
                <p:oleObj name="Equation" r:id="rId11" imgW="0" imgH="0" progId="Equation.DSMT4">
                  <p:embed/>
                  <p:pic>
                    <p:nvPicPr>
                      <p:cNvPr id="0" name="对象 8"/>
                      <p:cNvPicPr>
                        <a:picLocks noChangeAspect="1" noChangeArrowheads="1"/>
                      </p:cNvPicPr>
                      <p:nvPr/>
                    </p:nvPicPr>
                    <p:blipFill>
                      <a:blip r:embed="rId12"/>
                      <a:srcRect/>
                      <a:stretch>
                        <a:fillRect/>
                      </a:stretch>
                    </p:blipFill>
                    <p:spPr bwMode="auto">
                      <a:xfrm>
                        <a:off x="3654425" y="4478338"/>
                        <a:ext cx="237966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1338263" y="5054600"/>
          <a:ext cx="5656262" cy="674688"/>
        </p:xfrm>
        <a:graphic>
          <a:graphicData uri="http://schemas.openxmlformats.org/presentationml/2006/ole">
            <mc:AlternateContent xmlns:mc="http://schemas.openxmlformats.org/markup-compatibility/2006">
              <mc:Choice xmlns:v="urn:schemas-microsoft-com:vml" Requires="v">
                <p:oleObj spid="_x0000_s54646" name="Equation" r:id="rId13" imgW="0" imgH="0" progId="Equation.DSMT4">
                  <p:embed/>
                </p:oleObj>
              </mc:Choice>
              <mc:Fallback>
                <p:oleObj name="Equation" r:id="rId13" imgW="0" imgH="0" progId="Equation.DSMT4">
                  <p:embed/>
                  <p:pic>
                    <p:nvPicPr>
                      <p:cNvPr id="0" name="对象 9"/>
                      <p:cNvPicPr>
                        <a:picLocks noChangeAspect="1" noChangeArrowheads="1"/>
                      </p:cNvPicPr>
                      <p:nvPr/>
                    </p:nvPicPr>
                    <p:blipFill>
                      <a:blip r:embed="rId14"/>
                      <a:srcRect/>
                      <a:stretch>
                        <a:fillRect/>
                      </a:stretch>
                    </p:blipFill>
                    <p:spPr bwMode="auto">
                      <a:xfrm>
                        <a:off x="1338263" y="5054600"/>
                        <a:ext cx="5656262"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wipe(left)">
                                      <p:cBhvr>
                                        <p:cTn id="7" dur="500"/>
                                        <p:tgtEl>
                                          <p:spTgt spid="198658"/>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Text Box 3"/>
          <p:cNvSpPr txBox="1"/>
          <p:nvPr/>
        </p:nvSpPr>
        <p:spPr bwMode="auto">
          <a:xfrm>
            <a:off x="838200" y="1412875"/>
            <a:ext cx="78486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b="1" dirty="0">
                <a:latin typeface="Times New Roman" pitchFamily="18" charset="0"/>
                <a:ea typeface="楷体_GB2312" pitchFamily="49" charset="-122"/>
              </a:rPr>
              <a:t>点估计</a:t>
            </a:r>
            <a:r>
              <a:rPr kumimoji="1" lang="en-US" altLang="zh-CN" sz="4000" b="1" dirty="0">
                <a:latin typeface="Times New Roman" pitchFamily="18" charset="0"/>
                <a:ea typeface="楷体_GB2312" pitchFamily="49" charset="-122"/>
              </a:rPr>
              <a:t>point estimation</a:t>
            </a:r>
            <a:r>
              <a:rPr kumimoji="1" lang="zh-CN" altLang="en-US" sz="4000" dirty="0">
                <a:latin typeface="Times New Roman" pitchFamily="18" charset="0"/>
                <a:ea typeface="楷体_GB2312" pitchFamily="49" charset="-122"/>
              </a:rPr>
              <a:t> </a:t>
            </a:r>
            <a:r>
              <a:rPr kumimoji="1" lang="en-US" altLang="zh-CN" sz="4000" dirty="0">
                <a:latin typeface="Times New Roman" pitchFamily="18" charset="0"/>
                <a:ea typeface="楷体_GB2312" pitchFamily="49" charset="-122"/>
              </a:rPr>
              <a:t>— </a:t>
            </a:r>
            <a:r>
              <a:rPr kumimoji="1" lang="zh-CN" altLang="en-US" sz="4000" dirty="0">
                <a:latin typeface="Times New Roman" pitchFamily="18" charset="0"/>
                <a:ea typeface="楷体_GB2312" pitchFamily="49" charset="-122"/>
              </a:rPr>
              <a:t>估计未知参数的值</a:t>
            </a:r>
            <a:endParaRPr kumimoji="1" lang="zh-CN" altLang="en-US" sz="4000" dirty="0">
              <a:latin typeface="Times New Roman" pitchFamily="18" charset="0"/>
              <a:ea typeface="楷体_GB2312" pitchFamily="49" charset="-122"/>
            </a:endParaRPr>
          </a:p>
        </p:txBody>
      </p:sp>
      <p:sp>
        <p:nvSpPr>
          <p:cNvPr id="183300" name="Text Box 4"/>
          <p:cNvSpPr txBox="1"/>
          <p:nvPr/>
        </p:nvSpPr>
        <p:spPr bwMode="auto">
          <a:xfrm>
            <a:off x="762000" y="2914749"/>
            <a:ext cx="805815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b="1" dirty="0">
                <a:latin typeface="Times New Roman" pitchFamily="18" charset="0"/>
                <a:ea typeface="楷体_GB2312" pitchFamily="49" charset="-122"/>
              </a:rPr>
              <a:t>区间估计</a:t>
            </a:r>
            <a:r>
              <a:rPr kumimoji="1" lang="en-US" altLang="zh-CN" sz="4000" b="1" dirty="0">
                <a:latin typeface="Times New Roman" pitchFamily="18" charset="0"/>
                <a:ea typeface="楷体_GB2312" pitchFamily="49" charset="-122"/>
              </a:rPr>
              <a:t>— </a:t>
            </a:r>
            <a:endParaRPr kumimoji="1" lang="en-US" altLang="zh-CN" sz="4000" b="1" dirty="0">
              <a:latin typeface="Times New Roman" pitchFamily="18" charset="0"/>
              <a:ea typeface="楷体_GB2312" pitchFamily="49" charset="-122"/>
            </a:endParaRPr>
          </a:p>
          <a:p>
            <a:pPr algn="just" eaLnBrk="1" hangingPunct="1"/>
            <a:r>
              <a:rPr kumimoji="1" lang="en-US" altLang="zh-CN" sz="4000" b="1" dirty="0">
                <a:latin typeface="Times New Roman" pitchFamily="18" charset="0"/>
                <a:ea typeface="楷体_GB2312" pitchFamily="49" charset="-122"/>
              </a:rPr>
              <a:t>         </a:t>
            </a:r>
            <a:r>
              <a:rPr kumimoji="1" lang="zh-CN" altLang="en-US" sz="4000" dirty="0">
                <a:latin typeface="Times New Roman" pitchFamily="18" charset="0"/>
                <a:ea typeface="楷体_GB2312" pitchFamily="49" charset="-122"/>
              </a:rPr>
              <a:t>估计未知参数的取值范围，使此范围包含未知参数真值的概率为给定的值</a:t>
            </a:r>
            <a:r>
              <a:rPr kumimoji="1" lang="en-US" altLang="zh-CN" sz="4000" dirty="0">
                <a:latin typeface="Times New Roman" pitchFamily="18" charset="0"/>
                <a:ea typeface="楷体_GB2312" pitchFamily="49" charset="-122"/>
              </a:rPr>
              <a:t>.</a:t>
            </a:r>
            <a:endParaRPr kumimoji="1" lang="en-US" altLang="zh-CN" sz="4000" dirty="0">
              <a:latin typeface="Times New Roman" pitchFamily="18" charset="0"/>
              <a:ea typeface="楷体_GB2312" pitchFamily="49" charset="-122"/>
            </a:endParaRPr>
          </a:p>
        </p:txBody>
      </p:sp>
      <p:sp>
        <p:nvSpPr>
          <p:cNvPr id="2" name="标题 1"/>
          <p:cNvSpPr/>
          <p:nvPr>
            <p:ph type="title"/>
          </p:nvPr>
        </p:nvSpPr>
        <p:spPr/>
        <p:txBody>
          <a:bodyPr>
            <a:normAutofit/>
          </a:bodyPr>
          <a:lstStyle/>
          <a:p>
            <a:r>
              <a:rPr lang="zh-CN" altLang="en-US" dirty="0"/>
              <a:t>参数估计的类型</a:t>
            </a:r>
            <a:endParaRPr lang="zh-CN" altLang="en-US" dirty="0"/>
          </a:p>
        </p:txBody>
      </p:sp>
      <p:sp>
        <p:nvSpPr>
          <p:cNvPr id="5" name="TextBox 4"/>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3299"/>
                                        </p:tgtEl>
                                        <p:attrNameLst>
                                          <p:attrName>style.visibility</p:attrName>
                                        </p:attrNameLst>
                                      </p:cBhvr>
                                      <p:to>
                                        <p:strVal val="visible"/>
                                      </p:to>
                                    </p:set>
                                    <p:animEffect transition="in" filter="wipe(up)">
                                      <p:cBhvr>
                                        <p:cTn id="7" dur="500"/>
                                        <p:tgtEl>
                                          <p:spTgt spid="183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3300"/>
                                        </p:tgtEl>
                                        <p:attrNameLst>
                                          <p:attrName>style.visibility</p:attrName>
                                        </p:attrNameLst>
                                      </p:cBhvr>
                                      <p:to>
                                        <p:strVal val="visible"/>
                                      </p:to>
                                    </p:set>
                                    <p:animEffect transition="in" filter="wipe(up)">
                                      <p:cBhvr>
                                        <p:cTn id="12" dur="500"/>
                                        <p:tgtEl>
                                          <p:spTgt spid="183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autoUpdateAnimBg="0"/>
      <p:bldP spid="183300"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Rectangle 4"/>
          <p:cNvSpPr/>
          <p:nvPr/>
        </p:nvSpPr>
        <p:spPr bwMode="auto">
          <a:xfrm>
            <a:off x="990600" y="4710113"/>
            <a:ext cx="8001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nSpc>
                <a:spcPct val="120000"/>
              </a:lnSpc>
            </a:pPr>
            <a:r>
              <a:rPr kumimoji="1" lang="zh-CN" altLang="en-US" sz="3200" b="1">
                <a:latin typeface="Times New Roman" pitchFamily="18" charset="0"/>
              </a:rPr>
              <a:t>所以无偏估计以方差小者为好</a:t>
            </a:r>
            <a:r>
              <a:rPr kumimoji="1" lang="en-US" altLang="zh-CN" sz="3200" b="1">
                <a:latin typeface="Times New Roman" pitchFamily="18" charset="0"/>
              </a:rPr>
              <a:t>, </a:t>
            </a:r>
            <a:r>
              <a:rPr kumimoji="1" lang="zh-CN" altLang="en-US" sz="3200" b="1">
                <a:latin typeface="Times New Roman" pitchFamily="18" charset="0"/>
              </a:rPr>
              <a:t>这就引进了有效性这一概念 </a:t>
            </a:r>
            <a:r>
              <a:rPr kumimoji="1" lang="en-US" altLang="zh-CN" sz="3200" b="1">
                <a:latin typeface="Times New Roman" pitchFamily="18" charset="0"/>
              </a:rPr>
              <a:t>.</a:t>
            </a:r>
            <a:endParaRPr kumimoji="1" lang="en-US" altLang="zh-CN" sz="3200" b="1">
              <a:latin typeface="Times New Roman" pitchFamily="18" charset="0"/>
            </a:endParaRPr>
          </a:p>
        </p:txBody>
      </p:sp>
      <p:grpSp>
        <p:nvGrpSpPr>
          <p:cNvPr id="2" name="Group 5"/>
          <p:cNvGrpSpPr/>
          <p:nvPr/>
        </p:nvGrpSpPr>
        <p:grpSpPr bwMode="auto">
          <a:xfrm>
            <a:off x="838200" y="692150"/>
            <a:ext cx="7910890" cy="2430463"/>
            <a:chOff x="240" y="275"/>
            <a:chExt cx="5281" cy="1531"/>
          </a:xfrm>
        </p:grpSpPr>
        <p:sp>
          <p:nvSpPr>
            <p:cNvPr id="41994" name="Text Box 6"/>
            <p:cNvSpPr txBox="1"/>
            <p:nvPr/>
          </p:nvSpPr>
          <p:spPr bwMode="auto">
            <a:xfrm>
              <a:off x="240" y="707"/>
              <a:ext cx="5232"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endParaRPr kumimoji="1" lang="zh-CN" altLang="zh-CN" sz="3200" b="1">
                <a:latin typeface="Times New Roman" pitchFamily="18" charset="0"/>
              </a:endParaRPr>
            </a:p>
            <a:p>
              <a:pPr algn="just"/>
              <a:endParaRPr kumimoji="1" lang="en-US" altLang="zh-CN" sz="2400">
                <a:latin typeface="Times New Roman" pitchFamily="18" charset="0"/>
              </a:endParaRPr>
            </a:p>
          </p:txBody>
        </p:sp>
        <p:sp>
          <p:nvSpPr>
            <p:cNvPr id="42003" name="Rectangle 15"/>
            <p:cNvSpPr/>
            <p:nvPr/>
          </p:nvSpPr>
          <p:spPr bwMode="auto">
            <a:xfrm>
              <a:off x="970" y="630"/>
              <a:ext cx="339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rPr>
                <a:t>都是参数</a:t>
              </a:r>
              <a:r>
                <a:rPr kumimoji="1" lang="el-GR" altLang="zh-CN" sz="3200" b="1" i="1" dirty="0">
                  <a:solidFill>
                    <a:srgbClr val="0033CC"/>
                  </a:solidFill>
                  <a:latin typeface="Times New Roman" pitchFamily="18" charset="0"/>
                </a:rPr>
                <a:t>θ</a:t>
              </a:r>
              <a:r>
                <a:rPr kumimoji="1" lang="zh-CN" altLang="en-US" sz="3200" b="1" dirty="0">
                  <a:latin typeface="Times New Roman" pitchFamily="18" charset="0"/>
                </a:rPr>
                <a:t>的无偏估计量，</a:t>
              </a:r>
              <a:endParaRPr kumimoji="1" lang="zh-CN" altLang="en-US" sz="3200" b="1" dirty="0">
                <a:latin typeface="Times New Roman" pitchFamily="18" charset="0"/>
              </a:endParaRPr>
            </a:p>
          </p:txBody>
        </p:sp>
        <p:sp>
          <p:nvSpPr>
            <p:cNvPr id="41995" name="Rectangle 7"/>
            <p:cNvSpPr/>
            <p:nvPr/>
          </p:nvSpPr>
          <p:spPr bwMode="auto">
            <a:xfrm>
              <a:off x="3217" y="1046"/>
              <a:ext cx="230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kumimoji="1" lang="zh-CN" altLang="en-US" sz="3200" b="1" dirty="0">
                  <a:latin typeface="Times New Roman" pitchFamily="18" charset="0"/>
                </a:rPr>
                <a:t>  的大小来决定二</a:t>
              </a:r>
              <a:endParaRPr kumimoji="1" lang="zh-CN" altLang="en-US" sz="3200" b="1" dirty="0">
                <a:latin typeface="Times New Roman" pitchFamily="18" charset="0"/>
              </a:endParaRPr>
            </a:p>
          </p:txBody>
        </p:sp>
        <p:graphicFrame>
          <p:nvGraphicFramePr>
            <p:cNvPr id="41996" name="Object 8"/>
            <p:cNvGraphicFramePr>
              <a:graphicFrameLocks noChangeAspect="1"/>
            </p:cNvGraphicFramePr>
            <p:nvPr/>
          </p:nvGraphicFramePr>
          <p:xfrm>
            <a:off x="826" y="1035"/>
            <a:ext cx="1137" cy="420"/>
          </p:xfrm>
          <a:graphic>
            <a:graphicData uri="http://schemas.openxmlformats.org/presentationml/2006/ole">
              <mc:AlternateContent xmlns:mc="http://schemas.openxmlformats.org/markup-compatibility/2006">
                <mc:Choice xmlns:v="urn:schemas-microsoft-com:vml" Requires="v">
                  <p:oleObj spid="_x0000_s56623" name="Equation" r:id="rId1" imgW="0" imgH="0" progId="Equation.DSMT4">
                    <p:embed/>
                  </p:oleObj>
                </mc:Choice>
                <mc:Fallback>
                  <p:oleObj name="Equation" r:id="rId1" imgW="0" imgH="0" progId="Equation.DSMT4">
                    <p:embed/>
                    <p:pic>
                      <p:nvPicPr>
                        <p:cNvPr id="0" name="Object 8"/>
                        <p:cNvPicPr>
                          <a:picLocks noChangeAspect="1" noChangeArrowheads="1"/>
                        </p:cNvPicPr>
                        <p:nvPr/>
                      </p:nvPicPr>
                      <p:blipFill>
                        <a:blip r:embed="rId2"/>
                        <a:srcRect/>
                        <a:stretch>
                          <a:fillRect/>
                        </a:stretch>
                      </p:blipFill>
                      <p:spPr bwMode="auto">
                        <a:xfrm>
                          <a:off x="826" y="1035"/>
                          <a:ext cx="1137"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7" name="Rectangle 9"/>
            <p:cNvSpPr/>
            <p:nvPr/>
          </p:nvSpPr>
          <p:spPr bwMode="auto">
            <a:xfrm>
              <a:off x="1953" y="1043"/>
              <a:ext cx="39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rPr>
                <a:t>和</a:t>
              </a:r>
              <a:endParaRPr kumimoji="1" lang="zh-CN" altLang="en-US" sz="3200" b="1" dirty="0">
                <a:latin typeface="Times New Roman" pitchFamily="18" charset="0"/>
              </a:endParaRPr>
            </a:p>
          </p:txBody>
        </p:sp>
        <p:graphicFrame>
          <p:nvGraphicFramePr>
            <p:cNvPr id="41998" name="Object 10"/>
            <p:cNvGraphicFramePr>
              <a:graphicFrameLocks noChangeAspect="1"/>
            </p:cNvGraphicFramePr>
            <p:nvPr/>
          </p:nvGraphicFramePr>
          <p:xfrm>
            <a:off x="798" y="593"/>
            <a:ext cx="332" cy="481"/>
          </p:xfrm>
          <a:graphic>
            <a:graphicData uri="http://schemas.openxmlformats.org/presentationml/2006/ole">
              <mc:AlternateContent xmlns:mc="http://schemas.openxmlformats.org/markup-compatibility/2006">
                <mc:Choice xmlns:v="urn:schemas-microsoft-com:vml" Requires="v">
                  <p:oleObj spid="_x0000_s56624" name="Equation" r:id="rId3" imgW="0" imgH="0" progId="Equation.DSMT4">
                    <p:embed/>
                  </p:oleObj>
                </mc:Choice>
                <mc:Fallback>
                  <p:oleObj name="Equation" r:id="rId3" imgW="0" imgH="0" progId="Equation.DSMT4">
                    <p:embed/>
                    <p:pic>
                      <p:nvPicPr>
                        <p:cNvPr id="0" name="Object 10"/>
                        <p:cNvPicPr>
                          <a:picLocks noChangeAspect="1" noChangeArrowheads="1"/>
                        </p:cNvPicPr>
                        <p:nvPr/>
                      </p:nvPicPr>
                      <p:blipFill>
                        <a:blip r:embed="rId4"/>
                        <a:srcRect/>
                        <a:stretch>
                          <a:fillRect/>
                        </a:stretch>
                      </p:blipFill>
                      <p:spPr bwMode="auto">
                        <a:xfrm>
                          <a:off x="798" y="593"/>
                          <a:ext cx="332" cy="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9" name="Object 11"/>
            <p:cNvGraphicFramePr>
              <a:graphicFrameLocks noChangeAspect="1"/>
            </p:cNvGraphicFramePr>
            <p:nvPr/>
          </p:nvGraphicFramePr>
          <p:xfrm>
            <a:off x="317" y="584"/>
            <a:ext cx="324" cy="508"/>
          </p:xfrm>
          <a:graphic>
            <a:graphicData uri="http://schemas.openxmlformats.org/presentationml/2006/ole">
              <mc:AlternateContent xmlns:mc="http://schemas.openxmlformats.org/markup-compatibility/2006">
                <mc:Choice xmlns:v="urn:schemas-microsoft-com:vml" Requires="v">
                  <p:oleObj spid="_x0000_s56625" name="Equation" r:id="rId5" imgW="0" imgH="0" progId="Equation.DSMT4">
                    <p:embed/>
                  </p:oleObj>
                </mc:Choice>
                <mc:Fallback>
                  <p:oleObj name="Equation" r:id="rId5" imgW="0" imgH="0" progId="Equation.DSMT4">
                    <p:embed/>
                    <p:pic>
                      <p:nvPicPr>
                        <p:cNvPr id="0" name="Object 11"/>
                        <p:cNvPicPr>
                          <a:picLocks noChangeAspect="1" noChangeArrowheads="1"/>
                        </p:cNvPicPr>
                        <p:nvPr/>
                      </p:nvPicPr>
                      <p:blipFill>
                        <a:blip r:embed="rId6"/>
                        <a:srcRect/>
                        <a:stretch>
                          <a:fillRect/>
                        </a:stretch>
                      </p:blipFill>
                      <p:spPr bwMode="auto">
                        <a:xfrm>
                          <a:off x="317" y="584"/>
                          <a:ext cx="324"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1" name="Rectangle 13"/>
            <p:cNvSpPr/>
            <p:nvPr/>
          </p:nvSpPr>
          <p:spPr bwMode="auto">
            <a:xfrm>
              <a:off x="700" y="275"/>
              <a:ext cx="46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latin typeface="Times New Roman" pitchFamily="18" charset="0"/>
                </a:rPr>
                <a:t>一个参数往往有不止一个无偏估计</a:t>
              </a:r>
              <a:r>
                <a:rPr kumimoji="1" lang="en-US" altLang="zh-CN" sz="3200" b="1">
                  <a:latin typeface="Times New Roman" pitchFamily="18" charset="0"/>
                </a:rPr>
                <a:t>, </a:t>
              </a:r>
              <a:r>
                <a:rPr kumimoji="1" lang="zh-CN" altLang="en-US" sz="3200" b="1">
                  <a:latin typeface="Times New Roman" pitchFamily="18" charset="0"/>
                </a:rPr>
                <a:t>若</a:t>
              </a:r>
              <a:endParaRPr kumimoji="1" lang="zh-CN" altLang="en-US" sz="3200" b="1">
                <a:latin typeface="Times New Roman" pitchFamily="18" charset="0"/>
              </a:endParaRPr>
            </a:p>
          </p:txBody>
        </p:sp>
        <p:sp>
          <p:nvSpPr>
            <p:cNvPr id="42002" name="Rectangle 14"/>
            <p:cNvSpPr/>
            <p:nvPr/>
          </p:nvSpPr>
          <p:spPr bwMode="auto">
            <a:xfrm>
              <a:off x="370" y="630"/>
              <a:ext cx="53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3200" b="1" dirty="0">
                  <a:latin typeface="Times New Roman" pitchFamily="18" charset="0"/>
                </a:rPr>
                <a:t>  </a:t>
              </a:r>
              <a:r>
                <a:rPr kumimoji="1" lang="zh-CN" altLang="en-US" sz="3200" b="1" dirty="0">
                  <a:latin typeface="Times New Roman" pitchFamily="18" charset="0"/>
                </a:rPr>
                <a:t>和</a:t>
              </a:r>
              <a:endParaRPr kumimoji="1" lang="zh-CN" altLang="en-US" sz="3200" b="1" dirty="0">
                <a:latin typeface="Times New Roman" pitchFamily="18" charset="0"/>
              </a:endParaRPr>
            </a:p>
          </p:txBody>
        </p:sp>
        <p:sp>
          <p:nvSpPr>
            <p:cNvPr id="42004" name="Rectangle 16"/>
            <p:cNvSpPr/>
            <p:nvPr/>
          </p:nvSpPr>
          <p:spPr bwMode="auto">
            <a:xfrm>
              <a:off x="271" y="1043"/>
              <a:ext cx="66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rPr>
                <a:t>比较</a:t>
              </a:r>
              <a:endParaRPr kumimoji="1" lang="zh-CN" altLang="en-US" sz="3200" b="1" dirty="0">
                <a:latin typeface="Times New Roman" pitchFamily="18" charset="0"/>
              </a:endParaRPr>
            </a:p>
          </p:txBody>
        </p:sp>
        <p:sp>
          <p:nvSpPr>
            <p:cNvPr id="42005" name="Rectangle 17"/>
            <p:cNvSpPr/>
            <p:nvPr/>
          </p:nvSpPr>
          <p:spPr bwMode="auto">
            <a:xfrm>
              <a:off x="4052" y="611"/>
              <a:ext cx="12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latin typeface="Times New Roman" pitchFamily="18" charset="0"/>
                </a:rPr>
                <a:t>我们可以</a:t>
              </a:r>
              <a:endParaRPr kumimoji="1" lang="zh-CN" altLang="en-US" sz="3200" b="1">
                <a:latin typeface="Times New Roman" pitchFamily="18" charset="0"/>
              </a:endParaRPr>
            </a:p>
          </p:txBody>
        </p:sp>
        <p:graphicFrame>
          <p:nvGraphicFramePr>
            <p:cNvPr id="42006" name="Object 18"/>
            <p:cNvGraphicFramePr>
              <a:graphicFrameLocks noChangeAspect="1"/>
            </p:cNvGraphicFramePr>
            <p:nvPr/>
          </p:nvGraphicFramePr>
          <p:xfrm>
            <a:off x="2304" y="1009"/>
            <a:ext cx="1150" cy="417"/>
          </p:xfrm>
          <a:graphic>
            <a:graphicData uri="http://schemas.openxmlformats.org/presentationml/2006/ole">
              <mc:AlternateContent xmlns:mc="http://schemas.openxmlformats.org/markup-compatibility/2006">
                <mc:Choice xmlns:v="urn:schemas-microsoft-com:vml" Requires="v">
                  <p:oleObj spid="_x0000_s56626" name="Equation" r:id="rId7" imgW="0" imgH="0" progId="Equation.DSMT4">
                    <p:embed/>
                  </p:oleObj>
                </mc:Choice>
                <mc:Fallback>
                  <p:oleObj name="Equation" r:id="rId7" imgW="0" imgH="0" progId="Equation.DSMT4">
                    <p:embed/>
                    <p:pic>
                      <p:nvPicPr>
                        <p:cNvPr id="0" name="Object 18"/>
                        <p:cNvPicPr>
                          <a:picLocks noChangeAspect="1" noChangeArrowheads="1"/>
                        </p:cNvPicPr>
                        <p:nvPr/>
                      </p:nvPicPr>
                      <p:blipFill>
                        <a:blip r:embed="rId8"/>
                        <a:srcRect/>
                        <a:stretch>
                          <a:fillRect/>
                        </a:stretch>
                      </p:blipFill>
                      <p:spPr bwMode="auto">
                        <a:xfrm>
                          <a:off x="2304" y="1009"/>
                          <a:ext cx="1150" cy="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7" name="Rectangle 19"/>
            <p:cNvSpPr/>
            <p:nvPr/>
          </p:nvSpPr>
          <p:spPr bwMode="auto">
            <a:xfrm>
              <a:off x="259" y="1438"/>
              <a:ext cx="156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rPr>
                <a:t>者谁更优 </a:t>
              </a:r>
              <a:r>
                <a:rPr kumimoji="1" lang="en-US" altLang="zh-CN" sz="3200" b="1" dirty="0">
                  <a:latin typeface="Times New Roman" pitchFamily="18" charset="0"/>
                </a:rPr>
                <a:t>.</a:t>
              </a:r>
              <a:endParaRPr kumimoji="1" lang="en-US" altLang="zh-CN" sz="3200" b="1" dirty="0">
                <a:latin typeface="Times New Roman" pitchFamily="18" charset="0"/>
              </a:endParaRPr>
            </a:p>
          </p:txBody>
        </p:sp>
      </p:grpSp>
      <p:grpSp>
        <p:nvGrpSpPr>
          <p:cNvPr id="3" name="Group 20"/>
          <p:cNvGrpSpPr/>
          <p:nvPr/>
        </p:nvGrpSpPr>
        <p:grpSpPr bwMode="auto">
          <a:xfrm>
            <a:off x="1892300" y="3138488"/>
            <a:ext cx="4448175" cy="1350963"/>
            <a:chOff x="1048" y="1637"/>
            <a:chExt cx="2802" cy="851"/>
          </a:xfrm>
        </p:grpSpPr>
        <p:graphicFrame>
          <p:nvGraphicFramePr>
            <p:cNvPr id="41991" name="Object 21"/>
            <p:cNvGraphicFramePr>
              <a:graphicFrameLocks noChangeAspect="1"/>
            </p:cNvGraphicFramePr>
            <p:nvPr/>
          </p:nvGraphicFramePr>
          <p:xfrm>
            <a:off x="1910" y="1637"/>
            <a:ext cx="1893" cy="420"/>
          </p:xfrm>
          <a:graphic>
            <a:graphicData uri="http://schemas.openxmlformats.org/presentationml/2006/ole">
              <mc:AlternateContent xmlns:mc="http://schemas.openxmlformats.org/markup-compatibility/2006">
                <mc:Choice xmlns:v="urn:schemas-microsoft-com:vml" Requires="v">
                  <p:oleObj spid="_x0000_s56627" name="Equation" r:id="rId9" imgW="0" imgH="0" progId="Equation.DSMT4">
                    <p:embed/>
                  </p:oleObj>
                </mc:Choice>
                <mc:Fallback>
                  <p:oleObj name="Equation" r:id="rId9" imgW="0" imgH="0" progId="Equation.DSMT4">
                    <p:embed/>
                    <p:pic>
                      <p:nvPicPr>
                        <p:cNvPr id="0" name="Object 21"/>
                        <p:cNvPicPr>
                          <a:picLocks noChangeAspect="1" noChangeArrowheads="1"/>
                        </p:cNvPicPr>
                        <p:nvPr/>
                      </p:nvPicPr>
                      <p:blipFill>
                        <a:blip r:embed="rId10"/>
                        <a:srcRect/>
                        <a:stretch>
                          <a:fillRect/>
                        </a:stretch>
                      </p:blipFill>
                      <p:spPr bwMode="auto">
                        <a:xfrm>
                          <a:off x="1910" y="1637"/>
                          <a:ext cx="1893"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2" name="Rectangle 22"/>
            <p:cNvSpPr/>
            <p:nvPr/>
          </p:nvSpPr>
          <p:spPr bwMode="auto">
            <a:xfrm>
              <a:off x="1048" y="1728"/>
              <a:ext cx="6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latin typeface="Times New Roman" pitchFamily="18" charset="0"/>
                </a:rPr>
                <a:t>由于</a:t>
              </a:r>
              <a:endParaRPr kumimoji="1" lang="zh-CN" altLang="en-US" sz="3200" b="1">
                <a:latin typeface="Times New Roman" pitchFamily="18" charset="0"/>
              </a:endParaRPr>
            </a:p>
          </p:txBody>
        </p:sp>
        <p:graphicFrame>
          <p:nvGraphicFramePr>
            <p:cNvPr id="41993" name="Object 23"/>
            <p:cNvGraphicFramePr>
              <a:graphicFrameLocks noChangeAspect="1"/>
            </p:cNvGraphicFramePr>
            <p:nvPr/>
          </p:nvGraphicFramePr>
          <p:xfrm>
            <a:off x="1901" y="2069"/>
            <a:ext cx="1949" cy="419"/>
          </p:xfrm>
          <a:graphic>
            <a:graphicData uri="http://schemas.openxmlformats.org/presentationml/2006/ole">
              <mc:AlternateContent xmlns:mc="http://schemas.openxmlformats.org/markup-compatibility/2006">
                <mc:Choice xmlns:v="urn:schemas-microsoft-com:vml" Requires="v">
                  <p:oleObj spid="_x0000_s56628" name="Equation" r:id="rId11" imgW="0" imgH="0" progId="Equation.DSMT4">
                    <p:embed/>
                  </p:oleObj>
                </mc:Choice>
                <mc:Fallback>
                  <p:oleObj name="Equation" r:id="rId11" imgW="0" imgH="0" progId="Equation.DSMT4">
                    <p:embed/>
                    <p:pic>
                      <p:nvPicPr>
                        <p:cNvPr id="0" name="Object 23"/>
                        <p:cNvPicPr>
                          <a:picLocks noChangeAspect="1" noChangeArrowheads="1"/>
                        </p:cNvPicPr>
                        <p:nvPr/>
                      </p:nvPicPr>
                      <p:blipFill>
                        <a:blip r:embed="rId12"/>
                        <a:srcRect/>
                        <a:stretch>
                          <a:fillRect/>
                        </a:stretch>
                      </p:blipFill>
                      <p:spPr bwMode="auto">
                        <a:xfrm>
                          <a:off x="1901" y="2069"/>
                          <a:ext cx="1949"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4" name="AutoShape 22"/>
          <p:cNvSpPr/>
          <p:nvPr/>
        </p:nvSpPr>
        <p:spPr bwMode="auto">
          <a:xfrm>
            <a:off x="5152414" y="2604393"/>
            <a:ext cx="3024187" cy="536575"/>
          </a:xfrm>
          <a:prstGeom prst="wedgeRoundRectCallout">
            <a:avLst>
              <a:gd name="adj1" fmla="val -36833"/>
              <a:gd name="adj2" fmla="val 98468"/>
              <a:gd name="adj3" fmla="val 16667"/>
            </a:avLst>
          </a:prstGeom>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sz="2800"/>
              <a:t>D(X)=E[X-E(X)]</a:t>
            </a:r>
            <a:r>
              <a:rPr lang="en-US" altLang="zh-CN" sz="2800" baseline="30000"/>
              <a:t>2</a:t>
            </a:r>
            <a:endParaRPr lang="zh-CN" altLang="en-US" sz="2800" baseline="30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0-#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209924"/>
                                        </p:tgtEl>
                                        <p:attrNameLst>
                                          <p:attrName>style.visibility</p:attrName>
                                        </p:attrNameLst>
                                      </p:cBhvr>
                                      <p:to>
                                        <p:strVal val="visible"/>
                                      </p:to>
                                    </p:set>
                                    <p:animEffect transition="in" filter="wipe(right)">
                                      <p:cBhvr>
                                        <p:cTn id="23" dur="500"/>
                                        <p:tgtEl>
                                          <p:spTgt spid="209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P spid="24"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p:cNvSpPr/>
          <p:nvPr/>
        </p:nvSpPr>
        <p:spPr bwMode="auto">
          <a:xfrm>
            <a:off x="684213" y="404813"/>
            <a:ext cx="3239715"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a:r>
              <a:rPr lang="en-US" altLang="zh-CN" sz="3200" b="1" dirty="0">
                <a:latin typeface="Times New Roman" pitchFamily="18" charset="0"/>
              </a:rPr>
              <a:t>(2) </a:t>
            </a:r>
            <a:r>
              <a:rPr kumimoji="1" lang="zh-CN" altLang="en-US" sz="3200" b="1" dirty="0">
                <a:latin typeface="Times New Roman" pitchFamily="18" charset="0"/>
              </a:rPr>
              <a:t>有效性</a:t>
            </a:r>
            <a:r>
              <a:rPr kumimoji="1" lang="en-US" altLang="zh-CN" sz="3200" b="1" dirty="0">
                <a:latin typeface="Times New Roman" pitchFamily="18" charset="0"/>
              </a:rPr>
              <a:t>quality</a:t>
            </a:r>
            <a:endParaRPr kumimoji="1" lang="zh-CN" altLang="en-US" sz="3200" b="1" dirty="0">
              <a:solidFill>
                <a:schemeClr val="accent1"/>
              </a:solidFill>
              <a:latin typeface="Times New Roman" pitchFamily="18" charset="0"/>
            </a:endParaRPr>
          </a:p>
        </p:txBody>
      </p:sp>
      <p:graphicFrame>
        <p:nvGraphicFramePr>
          <p:cNvPr id="43016" name="Object 56"/>
          <p:cNvGraphicFramePr>
            <a:graphicFrameLocks noChangeAspect="1"/>
          </p:cNvGraphicFramePr>
          <p:nvPr/>
        </p:nvGraphicFramePr>
        <p:xfrm>
          <a:off x="3222625" y="3429000"/>
          <a:ext cx="2713038" cy="763588"/>
        </p:xfrm>
        <a:graphic>
          <a:graphicData uri="http://schemas.openxmlformats.org/presentationml/2006/ole">
            <mc:AlternateContent xmlns:mc="http://schemas.openxmlformats.org/markup-compatibility/2006">
              <mc:Choice xmlns:v="urn:schemas-microsoft-com:vml" Requires="v">
                <p:oleObj spid="_x0000_s59556" name="Equation" r:id="rId1" imgW="0" imgH="0" progId="Equation.DSMT4">
                  <p:embed/>
                </p:oleObj>
              </mc:Choice>
              <mc:Fallback>
                <p:oleObj name="Equation" r:id="rId1" imgW="0" imgH="0" progId="Equation.DSMT4">
                  <p:embed/>
                  <p:pic>
                    <p:nvPicPr>
                      <p:cNvPr id="0" name="Object 56"/>
                      <p:cNvPicPr>
                        <a:picLocks noChangeAspect="1" noChangeArrowheads="1"/>
                      </p:cNvPicPr>
                      <p:nvPr/>
                    </p:nvPicPr>
                    <p:blipFill>
                      <a:blip r:embed="rId2"/>
                      <a:srcRect/>
                      <a:stretch>
                        <a:fillRect/>
                      </a:stretch>
                    </p:blipFill>
                    <p:spPr bwMode="auto">
                      <a:xfrm>
                        <a:off x="3222625" y="3429000"/>
                        <a:ext cx="2713038"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组合 4"/>
          <p:cNvGrpSpPr/>
          <p:nvPr/>
        </p:nvGrpSpPr>
        <p:grpSpPr>
          <a:xfrm>
            <a:off x="684213" y="4222750"/>
            <a:ext cx="3536950" cy="923832"/>
            <a:chOff x="684213" y="4222750"/>
            <a:chExt cx="3536950" cy="923832"/>
          </a:xfrm>
        </p:grpSpPr>
        <p:sp>
          <p:nvSpPr>
            <p:cNvPr id="43017" name="Rectangle 57"/>
            <p:cNvSpPr/>
            <p:nvPr/>
          </p:nvSpPr>
          <p:spPr bwMode="auto">
            <a:xfrm>
              <a:off x="684213" y="4346575"/>
              <a:ext cx="353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a:r>
                <a:rPr kumimoji="1" lang="zh-CN" altLang="en-US" sz="3200" b="1" dirty="0">
                  <a:latin typeface="Times New Roman" pitchFamily="18" charset="0"/>
                </a:rPr>
                <a:t>则称      较     有效 </a:t>
              </a:r>
              <a:r>
                <a:rPr kumimoji="1" lang="en-US" altLang="zh-CN" sz="3200" b="1" dirty="0">
                  <a:latin typeface="Times New Roman" pitchFamily="18" charset="0"/>
                </a:rPr>
                <a:t>.</a:t>
              </a:r>
              <a:endParaRPr kumimoji="1" lang="en-US" altLang="zh-CN" sz="3200" b="1" dirty="0">
                <a:latin typeface="Times New Roman" pitchFamily="18" charset="0"/>
              </a:endParaRPr>
            </a:p>
          </p:txBody>
        </p:sp>
        <p:graphicFrame>
          <p:nvGraphicFramePr>
            <p:cNvPr id="43018" name="Object 58"/>
            <p:cNvGraphicFramePr>
              <a:graphicFrameLocks noChangeAspect="1"/>
            </p:cNvGraphicFramePr>
            <p:nvPr/>
          </p:nvGraphicFramePr>
          <p:xfrm>
            <a:off x="2531677" y="4222750"/>
            <a:ext cx="600163" cy="923832"/>
          </p:xfrm>
          <a:graphic>
            <a:graphicData uri="http://schemas.openxmlformats.org/presentationml/2006/ole">
              <mc:AlternateContent xmlns:mc="http://schemas.openxmlformats.org/markup-compatibility/2006">
                <mc:Choice xmlns:v="urn:schemas-microsoft-com:vml" Requires="v">
                  <p:oleObj spid="_x0000_s59557" name="Equation" r:id="rId3" imgW="0" imgH="0" progId="Equation.DSMT4">
                    <p:embed/>
                  </p:oleObj>
                </mc:Choice>
                <mc:Fallback>
                  <p:oleObj name="Equation" r:id="rId3" imgW="0" imgH="0" progId="Equation.DSMT4">
                    <p:embed/>
                    <p:pic>
                      <p:nvPicPr>
                        <p:cNvPr id="0" name="Object 58"/>
                        <p:cNvPicPr>
                          <a:picLocks noChangeAspect="1" noChangeArrowheads="1"/>
                        </p:cNvPicPr>
                        <p:nvPr/>
                      </p:nvPicPr>
                      <p:blipFill>
                        <a:blip r:embed="rId4"/>
                        <a:srcRect/>
                        <a:stretch>
                          <a:fillRect/>
                        </a:stretch>
                      </p:blipFill>
                      <p:spPr bwMode="auto">
                        <a:xfrm>
                          <a:off x="2531677" y="4222750"/>
                          <a:ext cx="600163" cy="92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9" name="Object 59"/>
            <p:cNvGraphicFramePr>
              <a:graphicFrameLocks noChangeAspect="1"/>
            </p:cNvGraphicFramePr>
            <p:nvPr/>
          </p:nvGraphicFramePr>
          <p:xfrm>
            <a:off x="1569429" y="4222750"/>
            <a:ext cx="554299" cy="923832"/>
          </p:xfrm>
          <a:graphic>
            <a:graphicData uri="http://schemas.openxmlformats.org/presentationml/2006/ole">
              <mc:AlternateContent xmlns:mc="http://schemas.openxmlformats.org/markup-compatibility/2006">
                <mc:Choice xmlns:v="urn:schemas-microsoft-com:vml" Requires="v">
                  <p:oleObj spid="_x0000_s59558" name="Equation" r:id="rId5" imgW="0" imgH="0" progId="Equation.DSMT4">
                    <p:embed/>
                  </p:oleObj>
                </mc:Choice>
                <mc:Fallback>
                  <p:oleObj name="Equation" r:id="rId5" imgW="0" imgH="0" progId="Equation.DSMT4">
                    <p:embed/>
                    <p:pic>
                      <p:nvPicPr>
                        <p:cNvPr id="0" name="Object 59"/>
                        <p:cNvPicPr>
                          <a:picLocks noChangeAspect="1" noChangeArrowheads="1"/>
                        </p:cNvPicPr>
                        <p:nvPr/>
                      </p:nvPicPr>
                      <p:blipFill>
                        <a:blip r:embed="rId6"/>
                        <a:srcRect/>
                        <a:stretch>
                          <a:fillRect/>
                        </a:stretch>
                      </p:blipFill>
                      <p:spPr bwMode="auto">
                        <a:xfrm>
                          <a:off x="1569429" y="4222750"/>
                          <a:ext cx="554299" cy="92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组合 3"/>
          <p:cNvGrpSpPr/>
          <p:nvPr/>
        </p:nvGrpSpPr>
        <p:grpSpPr>
          <a:xfrm>
            <a:off x="576263" y="1772816"/>
            <a:ext cx="8347264" cy="1569660"/>
            <a:chOff x="576263" y="1772816"/>
            <a:chExt cx="8347264" cy="1569660"/>
          </a:xfrm>
        </p:grpSpPr>
        <p:sp>
          <p:nvSpPr>
            <p:cNvPr id="3" name="TextBox 2"/>
            <p:cNvSpPr txBox="1"/>
            <p:nvPr/>
          </p:nvSpPr>
          <p:spPr>
            <a:xfrm>
              <a:off x="576263" y="1772816"/>
              <a:ext cx="8347264" cy="1569660"/>
            </a:xfrm>
            <a:prstGeom prst="rect">
              <a:avLst/>
            </a:prstGeom>
            <a:noFill/>
          </p:spPr>
          <p:txBody>
            <a:bodyPr wrap="square" rtlCol="0">
              <a:spAutoFit/>
            </a:bodyPr>
            <a:lstStyle/>
            <a:p>
              <a:pPr>
                <a:lnSpc>
                  <a:spcPct val="150000"/>
                </a:lnSpc>
              </a:pPr>
              <a:r>
                <a:rPr lang="zh-CN" altLang="en-US" sz="3200" b="1" dirty="0">
                  <a:latin typeface="Times New Roman" pitchFamily="18" charset="0"/>
                  <a:cs typeface="Times New Roman" pitchFamily="18" charset="0"/>
                </a:rPr>
                <a:t>设                             和                               </a:t>
              </a:r>
              <a:r>
                <a:rPr kumimoji="1" lang="zh-CN" altLang="en-US" sz="3200" b="1" dirty="0">
                  <a:latin typeface="Times New Roman" pitchFamily="18" charset="0"/>
                  <a:cs typeface="Times New Roman" pitchFamily="18" charset="0"/>
                </a:rPr>
                <a:t>都是参数</a:t>
              </a:r>
              <a:r>
                <a:rPr kumimoji="1" lang="el-GR" altLang="zh-CN" sz="3200" b="1" i="1" dirty="0">
                  <a:latin typeface="Times New Roman" pitchFamily="18" charset="0"/>
                  <a:cs typeface="Times New Roman" pitchFamily="18" charset="0"/>
                </a:rPr>
                <a:t>θ</a:t>
              </a:r>
              <a:r>
                <a:rPr kumimoji="1" lang="zh-CN" altLang="en-US" sz="3200" b="1" dirty="0">
                  <a:latin typeface="Times New Roman" pitchFamily="18" charset="0"/>
                  <a:cs typeface="Times New Roman" pitchFamily="18" charset="0"/>
                </a:rPr>
                <a:t>的无偏估计量，若有</a:t>
              </a:r>
              <a:r>
                <a:rPr lang="zh-CN" altLang="en-US" sz="3200" b="1" dirty="0">
                  <a:latin typeface="Times New Roman" pitchFamily="18" charset="0"/>
                  <a:cs typeface="Times New Roman" pitchFamily="18" charset="0"/>
                </a:rPr>
                <a:t>  </a:t>
              </a:r>
              <a:endParaRPr lang="zh-CN" altLang="en-US" sz="3200" b="1" dirty="0">
                <a:latin typeface="Times New Roman" pitchFamily="18" charset="0"/>
                <a:cs typeface="Times New Roman" pitchFamily="18" charset="0"/>
              </a:endParaRPr>
            </a:p>
          </p:txBody>
        </p:sp>
        <p:graphicFrame>
          <p:nvGraphicFramePr>
            <p:cNvPr id="43021" name="Object 61"/>
            <p:cNvGraphicFramePr>
              <a:graphicFrameLocks noChangeAspect="1"/>
            </p:cNvGraphicFramePr>
            <p:nvPr/>
          </p:nvGraphicFramePr>
          <p:xfrm>
            <a:off x="1050424" y="1894872"/>
            <a:ext cx="3017520" cy="670032"/>
          </p:xfrm>
          <a:graphic>
            <a:graphicData uri="http://schemas.openxmlformats.org/presentationml/2006/ole">
              <mc:AlternateContent xmlns:mc="http://schemas.openxmlformats.org/markup-compatibility/2006">
                <mc:Choice xmlns:v="urn:schemas-microsoft-com:vml" Requires="v">
                  <p:oleObj spid="_x0000_s59559" name="Equation" r:id="rId7" imgW="0" imgH="0" progId="Equation.DSMT4">
                    <p:embed/>
                  </p:oleObj>
                </mc:Choice>
                <mc:Fallback>
                  <p:oleObj name="Equation" r:id="rId7" imgW="0" imgH="0" progId="Equation.DSMT4">
                    <p:embed/>
                    <p:pic>
                      <p:nvPicPr>
                        <p:cNvPr id="0" name="Object 61"/>
                        <p:cNvPicPr>
                          <a:picLocks noChangeAspect="1" noChangeArrowheads="1"/>
                        </p:cNvPicPr>
                        <p:nvPr/>
                      </p:nvPicPr>
                      <p:blipFill>
                        <a:blip r:embed="rId8"/>
                        <a:srcRect/>
                        <a:stretch>
                          <a:fillRect/>
                        </a:stretch>
                      </p:blipFill>
                      <p:spPr bwMode="auto">
                        <a:xfrm>
                          <a:off x="1050424" y="1894872"/>
                          <a:ext cx="3017520" cy="670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22" name="Object 62"/>
            <p:cNvGraphicFramePr>
              <a:graphicFrameLocks noChangeAspect="1"/>
            </p:cNvGraphicFramePr>
            <p:nvPr/>
          </p:nvGraphicFramePr>
          <p:xfrm>
            <a:off x="4337050" y="1844675"/>
            <a:ext cx="3140075" cy="674688"/>
          </p:xfrm>
          <a:graphic>
            <a:graphicData uri="http://schemas.openxmlformats.org/presentationml/2006/ole">
              <mc:AlternateContent xmlns:mc="http://schemas.openxmlformats.org/markup-compatibility/2006">
                <mc:Choice xmlns:v="urn:schemas-microsoft-com:vml" Requires="v">
                  <p:oleObj spid="_x0000_s59560" name="Equation" r:id="rId9" imgW="0" imgH="0" progId="Equation.DSMT4">
                    <p:embed/>
                  </p:oleObj>
                </mc:Choice>
                <mc:Fallback>
                  <p:oleObj name="Equation" r:id="rId9" imgW="0" imgH="0" progId="Equation.DSMT4">
                    <p:embed/>
                    <p:pic>
                      <p:nvPicPr>
                        <p:cNvPr id="0" name="Object 62"/>
                        <p:cNvPicPr>
                          <a:picLocks noChangeAspect="1" noChangeArrowheads="1"/>
                        </p:cNvPicPr>
                        <p:nvPr/>
                      </p:nvPicPr>
                      <p:blipFill>
                        <a:blip r:embed="rId10"/>
                        <a:srcRect/>
                        <a:stretch>
                          <a:fillRect/>
                        </a:stretch>
                      </p:blipFill>
                      <p:spPr bwMode="auto">
                        <a:xfrm>
                          <a:off x="4337050" y="1844675"/>
                          <a:ext cx="3140075"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8" name="TextBox 17"/>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210948"/>
                                        </p:tgtEl>
                                        <p:attrNameLst>
                                          <p:attrName>style.visibility</p:attrName>
                                        </p:attrNameLst>
                                      </p:cBhvr>
                                      <p:to>
                                        <p:strVal val="visible"/>
                                      </p:to>
                                    </p:set>
                                    <p:anim calcmode="lin" valueType="num">
                                      <p:cBhvr>
                                        <p:cTn id="7" dur="500" fill="hold"/>
                                        <p:tgtEl>
                                          <p:spTgt spid="210948"/>
                                        </p:tgtEl>
                                        <p:attrNameLst>
                                          <p:attrName>ppt_w</p:attrName>
                                        </p:attrNameLst>
                                      </p:cBhvr>
                                      <p:tavLst>
                                        <p:tav tm="0">
                                          <p:val>
                                            <p:strVal val="2/3*#ppt_w"/>
                                          </p:val>
                                        </p:tav>
                                        <p:tav tm="100000">
                                          <p:val>
                                            <p:strVal val="#ppt_w"/>
                                          </p:val>
                                        </p:tav>
                                      </p:tavLst>
                                    </p:anim>
                                    <p:anim calcmode="lin" valueType="num">
                                      <p:cBhvr>
                                        <p:cTn id="8" dur="500" fill="hold"/>
                                        <p:tgtEl>
                                          <p:spTgt spid="210948"/>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016"/>
                                        </p:tgtEl>
                                        <p:attrNameLst>
                                          <p:attrName>style.visibility</p:attrName>
                                        </p:attrNameLst>
                                      </p:cBhvr>
                                      <p:to>
                                        <p:strVal val="visible"/>
                                      </p:to>
                                    </p:set>
                                    <p:animEffect transition="in" filter="fade">
                                      <p:cBhvr>
                                        <p:cTn id="17" dur="500"/>
                                        <p:tgtEl>
                                          <p:spTgt spid="430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3" name="Rectangle 5"/>
          <p:cNvSpPr/>
          <p:nvPr/>
        </p:nvSpPr>
        <p:spPr bwMode="auto">
          <a:xfrm>
            <a:off x="872113" y="905382"/>
            <a:ext cx="75632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cs typeface="Times New Roman" pitchFamily="18" charset="0"/>
              </a:rPr>
              <a:t>在数理统计中常用到</a:t>
            </a:r>
            <a:r>
              <a:rPr kumimoji="1" lang="zh-CN" altLang="en-US" sz="3200" b="1" dirty="0">
                <a:solidFill>
                  <a:srgbClr val="0000FF"/>
                </a:solidFill>
                <a:latin typeface="Times New Roman" pitchFamily="18" charset="0"/>
                <a:cs typeface="Times New Roman" pitchFamily="18" charset="0"/>
              </a:rPr>
              <a:t>最小方差无偏估计</a:t>
            </a:r>
            <a:r>
              <a:rPr kumimoji="1" lang="en-US" altLang="zh-CN" sz="3200" b="1" dirty="0">
                <a:latin typeface="Times New Roman" pitchFamily="18" charset="0"/>
                <a:cs typeface="Times New Roman" pitchFamily="18" charset="0"/>
              </a:rPr>
              <a:t>.</a:t>
            </a:r>
            <a:endParaRPr kumimoji="1" lang="en-US" altLang="zh-CN" sz="3200" b="1" dirty="0">
              <a:latin typeface="Times New Roman" pitchFamily="18" charset="0"/>
              <a:cs typeface="Times New Roman" pitchFamily="18" charset="0"/>
            </a:endParaRPr>
          </a:p>
        </p:txBody>
      </p:sp>
      <p:sp>
        <p:nvSpPr>
          <p:cNvPr id="211975" name="Rectangle 7"/>
          <p:cNvSpPr/>
          <p:nvPr/>
        </p:nvSpPr>
        <p:spPr bwMode="auto">
          <a:xfrm>
            <a:off x="1476375" y="5876925"/>
            <a:ext cx="46085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cs typeface="Times New Roman" pitchFamily="18" charset="0"/>
              </a:rPr>
              <a:t>（也称</a:t>
            </a:r>
            <a:r>
              <a:rPr kumimoji="1" lang="zh-CN" altLang="en-US" sz="3200" b="1" u="sng" dirty="0">
                <a:latin typeface="Times New Roman" pitchFamily="18" charset="0"/>
                <a:cs typeface="Times New Roman" pitchFamily="18" charset="0"/>
              </a:rPr>
              <a:t>最佳无偏估计</a:t>
            </a:r>
            <a:r>
              <a:rPr kumimoji="1" lang="zh-CN" altLang="en-US" sz="3200" b="1" dirty="0">
                <a:latin typeface="Times New Roman" pitchFamily="18" charset="0"/>
                <a:cs typeface="Times New Roman" pitchFamily="18" charset="0"/>
              </a:rPr>
              <a:t>）</a:t>
            </a:r>
            <a:endParaRPr kumimoji="1" lang="zh-CN" altLang="en-US" sz="3200" b="1" dirty="0">
              <a:latin typeface="Times New Roman" pitchFamily="18" charset="0"/>
              <a:cs typeface="Times New Roman" pitchFamily="18" charset="0"/>
            </a:endParaRPr>
          </a:p>
        </p:txBody>
      </p:sp>
      <p:graphicFrame>
        <p:nvGraphicFramePr>
          <p:cNvPr id="211985" name="Object 17"/>
          <p:cNvGraphicFramePr>
            <a:graphicFrameLocks noChangeAspect="1"/>
          </p:cNvGraphicFramePr>
          <p:nvPr/>
        </p:nvGraphicFramePr>
        <p:xfrm>
          <a:off x="2973388" y="3180864"/>
          <a:ext cx="2470997" cy="680184"/>
        </p:xfrm>
        <a:graphic>
          <a:graphicData uri="http://schemas.openxmlformats.org/presentationml/2006/ole">
            <mc:AlternateContent xmlns:mc="http://schemas.openxmlformats.org/markup-compatibility/2006">
              <mc:Choice xmlns:v="urn:schemas-microsoft-com:vml" Requires="v">
                <p:oleObj spid="_x0000_s63538" name="Equation" r:id="rId1" imgW="0" imgH="0" progId="Equation.DSMT4">
                  <p:embed/>
                </p:oleObj>
              </mc:Choice>
              <mc:Fallback>
                <p:oleObj name="Equation" r:id="rId1" imgW="0" imgH="0" progId="Equation.DSMT4">
                  <p:embed/>
                  <p:pic>
                    <p:nvPicPr>
                      <p:cNvPr id="0" name="Object 17"/>
                      <p:cNvPicPr>
                        <a:picLocks noChangeAspect="1" noChangeArrowheads="1"/>
                      </p:cNvPicPr>
                      <p:nvPr/>
                    </p:nvPicPr>
                    <p:blipFill>
                      <a:blip r:embed="rId2"/>
                      <a:srcRect/>
                      <a:stretch>
                        <a:fillRect/>
                      </a:stretch>
                    </p:blipFill>
                    <p:spPr bwMode="auto">
                      <a:xfrm>
                        <a:off x="2973388" y="3180864"/>
                        <a:ext cx="2470997" cy="680184"/>
                      </a:xfrm>
                      <a:prstGeom prst="rect">
                        <a:avLst/>
                      </a:prstGeom>
                      <a:solidFill>
                        <a:schemeClr val="accent5">
                          <a:lumMod val="40000"/>
                          <a:lumOff val="60000"/>
                        </a:schemeClr>
                      </a:solidFill>
                      <a:ln>
                        <a:noFill/>
                      </a:ln>
                      <a:effectLst/>
                    </p:spPr>
                  </p:pic>
                </p:oleObj>
              </mc:Fallback>
            </mc:AlternateContent>
          </a:graphicData>
        </a:graphic>
      </p:graphicFrame>
      <p:graphicFrame>
        <p:nvGraphicFramePr>
          <p:cNvPr id="44050" name="Object 19"/>
          <p:cNvGraphicFramePr>
            <a:graphicFrameLocks noChangeAspect="1"/>
          </p:cNvGraphicFramePr>
          <p:nvPr/>
        </p:nvGraphicFramePr>
        <p:xfrm>
          <a:off x="1769859" y="4067182"/>
          <a:ext cx="515741" cy="626631"/>
        </p:xfrm>
        <a:graphic>
          <a:graphicData uri="http://schemas.openxmlformats.org/presentationml/2006/ole">
            <mc:AlternateContent xmlns:mc="http://schemas.openxmlformats.org/markup-compatibility/2006">
              <mc:Choice xmlns:v="urn:schemas-microsoft-com:vml" Requires="v">
                <p:oleObj spid="_x0000_s63539" name="Equation" r:id="rId3" imgW="0" imgH="0" progId="Equation.DSMT4">
                  <p:embed/>
                </p:oleObj>
              </mc:Choice>
              <mc:Fallback>
                <p:oleObj name="Equation" r:id="rId3" imgW="0" imgH="0" progId="Equation.DSMT4">
                  <p:embed/>
                  <p:pic>
                    <p:nvPicPr>
                      <p:cNvPr id="0" name="Object 19"/>
                      <p:cNvPicPr>
                        <a:picLocks noChangeAspect="1" noChangeArrowheads="1"/>
                      </p:cNvPicPr>
                      <p:nvPr/>
                    </p:nvPicPr>
                    <p:blipFill>
                      <a:blip r:embed="rId4"/>
                      <a:srcRect/>
                      <a:stretch>
                        <a:fillRect/>
                      </a:stretch>
                    </p:blipFill>
                    <p:spPr bwMode="auto">
                      <a:xfrm>
                        <a:off x="1769859" y="4067182"/>
                        <a:ext cx="515741" cy="626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51" name="Rectangle 20"/>
          <p:cNvSpPr/>
          <p:nvPr/>
        </p:nvSpPr>
        <p:spPr bwMode="auto">
          <a:xfrm>
            <a:off x="2079663" y="4074032"/>
            <a:ext cx="38988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cs typeface="Times New Roman" pitchFamily="18" charset="0"/>
              </a:rPr>
              <a:t>是</a:t>
            </a:r>
            <a:r>
              <a:rPr kumimoji="1" lang="el-GR" altLang="zh-CN" sz="3200" b="1" i="1" dirty="0">
                <a:latin typeface="Times New Roman" pitchFamily="18" charset="0"/>
                <a:cs typeface="Times New Roman" pitchFamily="18" charset="0"/>
              </a:rPr>
              <a:t>θ</a:t>
            </a:r>
            <a:r>
              <a:rPr kumimoji="1" lang="zh-CN" altLang="en-US" sz="3200" b="1" dirty="0">
                <a:latin typeface="Times New Roman" pitchFamily="18" charset="0"/>
                <a:cs typeface="Times New Roman" pitchFamily="18" charset="0"/>
              </a:rPr>
              <a:t>的任一无偏估计</a:t>
            </a:r>
            <a:r>
              <a:rPr kumimoji="1" lang="en-US" altLang="zh-CN" sz="3200" b="1" dirty="0">
                <a:latin typeface="Times New Roman" pitchFamily="18" charset="0"/>
                <a:cs typeface="Times New Roman" pitchFamily="18" charset="0"/>
              </a:rPr>
              <a:t>.</a:t>
            </a:r>
            <a:endParaRPr kumimoji="1" lang="en-US" altLang="zh-CN" sz="3200" b="1" dirty="0">
              <a:latin typeface="Times New Roman" pitchFamily="18" charset="0"/>
              <a:cs typeface="Times New Roman" pitchFamily="18" charset="0"/>
            </a:endParaRPr>
          </a:p>
        </p:txBody>
      </p:sp>
      <p:sp>
        <p:nvSpPr>
          <p:cNvPr id="44047" name="Rectangle 23"/>
          <p:cNvSpPr/>
          <p:nvPr/>
        </p:nvSpPr>
        <p:spPr bwMode="auto">
          <a:xfrm>
            <a:off x="1476375" y="5040820"/>
            <a:ext cx="61156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cs typeface="Times New Roman" pitchFamily="18" charset="0"/>
              </a:rPr>
              <a:t>则称    为</a:t>
            </a:r>
            <a:r>
              <a:rPr kumimoji="1" lang="el-GR" altLang="zh-CN" sz="3200" b="1" i="1" dirty="0">
                <a:latin typeface="Times New Roman" pitchFamily="18" charset="0"/>
                <a:cs typeface="Times New Roman" pitchFamily="18" charset="0"/>
              </a:rPr>
              <a:t>θ</a:t>
            </a:r>
            <a:r>
              <a:rPr kumimoji="1" lang="zh-CN" altLang="en-US" sz="3200" b="1" dirty="0">
                <a:latin typeface="Times New Roman" pitchFamily="18" charset="0"/>
                <a:cs typeface="Times New Roman" pitchFamily="18" charset="0"/>
              </a:rPr>
              <a:t>的</a:t>
            </a:r>
            <a:r>
              <a:rPr kumimoji="1" lang="zh-CN" altLang="en-US" sz="3200" b="1" u="sng" dirty="0">
                <a:latin typeface="Times New Roman" pitchFamily="18" charset="0"/>
                <a:cs typeface="Times New Roman" pitchFamily="18" charset="0"/>
              </a:rPr>
              <a:t>最小方差无偏估计</a:t>
            </a:r>
            <a:r>
              <a:rPr kumimoji="1" lang="en-US" altLang="zh-CN" sz="3200" b="1" dirty="0">
                <a:latin typeface="Times New Roman" pitchFamily="18" charset="0"/>
                <a:cs typeface="Times New Roman" pitchFamily="18" charset="0"/>
              </a:rPr>
              <a:t>.</a:t>
            </a:r>
            <a:endParaRPr kumimoji="1" lang="en-US" altLang="zh-CN" sz="3200" b="1" dirty="0">
              <a:latin typeface="Times New Roman" pitchFamily="18" charset="0"/>
              <a:cs typeface="Times New Roman" pitchFamily="18" charset="0"/>
            </a:endParaRPr>
          </a:p>
        </p:txBody>
      </p:sp>
      <p:graphicFrame>
        <p:nvGraphicFramePr>
          <p:cNvPr id="44049" name="Object 25"/>
          <p:cNvGraphicFramePr>
            <a:graphicFrameLocks noChangeAspect="1"/>
          </p:cNvGraphicFramePr>
          <p:nvPr/>
        </p:nvGraphicFramePr>
        <p:xfrm>
          <a:off x="2544431" y="5029261"/>
          <a:ext cx="371385" cy="631987"/>
        </p:xfrm>
        <a:graphic>
          <a:graphicData uri="http://schemas.openxmlformats.org/presentationml/2006/ole">
            <mc:AlternateContent xmlns:mc="http://schemas.openxmlformats.org/markup-compatibility/2006">
              <mc:Choice xmlns:v="urn:schemas-microsoft-com:vml" Requires="v">
                <p:oleObj spid="_x0000_s63540" name="Equation" r:id="rId5" imgW="0" imgH="0" progId="Equation.DSMT4">
                  <p:embed/>
                </p:oleObj>
              </mc:Choice>
              <mc:Fallback>
                <p:oleObj name="Equation" r:id="rId5" imgW="0" imgH="0" progId="Equation.DSMT4">
                  <p:embed/>
                  <p:pic>
                    <p:nvPicPr>
                      <p:cNvPr id="0" name="Object 25"/>
                      <p:cNvPicPr>
                        <a:picLocks noChangeAspect="1" noChangeArrowheads="1"/>
                      </p:cNvPicPr>
                      <p:nvPr/>
                    </p:nvPicPr>
                    <p:blipFill>
                      <a:blip r:embed="rId6"/>
                      <a:srcRect/>
                      <a:stretch>
                        <a:fillRect/>
                      </a:stretch>
                    </p:blipFill>
                    <p:spPr bwMode="auto">
                      <a:xfrm>
                        <a:off x="2544431" y="5029261"/>
                        <a:ext cx="371385" cy="63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44" name="Object 30"/>
          <p:cNvGraphicFramePr>
            <a:graphicFrameLocks noChangeAspect="1"/>
          </p:cNvGraphicFramePr>
          <p:nvPr/>
        </p:nvGraphicFramePr>
        <p:xfrm>
          <a:off x="719138" y="2460784"/>
          <a:ext cx="2279822" cy="680184"/>
        </p:xfrm>
        <a:graphic>
          <a:graphicData uri="http://schemas.openxmlformats.org/presentationml/2006/ole">
            <mc:AlternateContent xmlns:mc="http://schemas.openxmlformats.org/markup-compatibility/2006">
              <mc:Choice xmlns:v="urn:schemas-microsoft-com:vml" Requires="v">
                <p:oleObj spid="_x0000_s63541" name="Equation" r:id="rId7" imgW="0" imgH="0" progId="Equation.DSMT4">
                  <p:embed/>
                </p:oleObj>
              </mc:Choice>
              <mc:Fallback>
                <p:oleObj name="Equation" r:id="rId7" imgW="0" imgH="0" progId="Equation.DSMT4">
                  <p:embed/>
                  <p:pic>
                    <p:nvPicPr>
                      <p:cNvPr id="0" name="Object 30"/>
                      <p:cNvPicPr>
                        <a:picLocks noChangeAspect="1" noChangeArrowheads="1"/>
                      </p:cNvPicPr>
                      <p:nvPr/>
                    </p:nvPicPr>
                    <p:blipFill>
                      <a:blip r:embed="rId8"/>
                      <a:srcRect/>
                      <a:stretch>
                        <a:fillRect/>
                      </a:stretch>
                    </p:blipFill>
                    <p:spPr bwMode="auto">
                      <a:xfrm>
                        <a:off x="719138" y="2460784"/>
                        <a:ext cx="2279822" cy="680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5" name="Rectangle 31"/>
          <p:cNvSpPr/>
          <p:nvPr/>
        </p:nvSpPr>
        <p:spPr bwMode="auto">
          <a:xfrm>
            <a:off x="2888951" y="2553208"/>
            <a:ext cx="5445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cs typeface="Times New Roman" pitchFamily="18" charset="0"/>
              </a:rPr>
              <a:t>是未知参数</a:t>
            </a:r>
            <a:r>
              <a:rPr kumimoji="1" lang="zh-CN" altLang="en-US" sz="3200" b="1" i="1" dirty="0">
                <a:latin typeface="Times New Roman" pitchFamily="18" charset="0"/>
                <a:cs typeface="Times New Roman" pitchFamily="18" charset="0"/>
              </a:rPr>
              <a:t> </a:t>
            </a:r>
            <a:r>
              <a:rPr kumimoji="1" lang="el-GR" altLang="zh-CN" sz="3200" b="1" i="1" dirty="0">
                <a:latin typeface="Times New Roman" pitchFamily="18" charset="0"/>
                <a:cs typeface="Times New Roman" pitchFamily="18" charset="0"/>
              </a:rPr>
              <a:t>θ</a:t>
            </a:r>
            <a:r>
              <a:rPr kumimoji="1" lang="zh-CN" altLang="en-US" sz="3200" b="1" dirty="0">
                <a:latin typeface="Times New Roman" pitchFamily="18" charset="0"/>
                <a:cs typeface="Times New Roman" pitchFamily="18" charset="0"/>
              </a:rPr>
              <a:t>的无偏估计量，</a:t>
            </a:r>
            <a:endParaRPr kumimoji="1" lang="zh-CN" altLang="en-US" sz="3200" b="1" dirty="0">
              <a:latin typeface="Times New Roman" pitchFamily="18" charset="0"/>
              <a:cs typeface="Times New Roman" pitchFamily="18" charset="0"/>
            </a:endParaRPr>
          </a:p>
        </p:txBody>
      </p:sp>
      <p:sp>
        <p:nvSpPr>
          <p:cNvPr id="20" name="TextBox 19"/>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p:cNvSpPr txBox="1"/>
          <p:nvPr/>
        </p:nvSpPr>
        <p:spPr>
          <a:xfrm>
            <a:off x="837882" y="1916832"/>
            <a:ext cx="6686446" cy="584775"/>
          </a:xfrm>
          <a:prstGeom prst="rect">
            <a:avLst/>
          </a:prstGeom>
          <a:noFill/>
        </p:spPr>
        <p:txBody>
          <a:bodyPr wrap="none" rtlCol="0">
            <a:spAutoFit/>
          </a:bodyPr>
          <a:lstStyle/>
          <a:p>
            <a:r>
              <a:rPr lang="zh-CN" altLang="en-US" sz="3200" dirty="0">
                <a:latin typeface="Times New Roman" pitchFamily="18" charset="0"/>
                <a:cs typeface="Times New Roman" pitchFamily="18" charset="0"/>
              </a:rPr>
              <a:t>设</a:t>
            </a:r>
            <a:r>
              <a:rPr lang="en-US" altLang="zh-CN" sz="3200" i="1" dirty="0">
                <a:latin typeface="Times New Roman" pitchFamily="18" charset="0"/>
                <a:cs typeface="Times New Roman" pitchFamily="18" charset="0"/>
              </a:rPr>
              <a:t>X</a:t>
            </a:r>
            <a:r>
              <a:rPr lang="en-US" altLang="zh-CN" sz="3200" baseline="-25000" dirty="0">
                <a:latin typeface="Times New Roman" pitchFamily="18" charset="0"/>
                <a:cs typeface="Times New Roman" pitchFamily="18" charset="0"/>
              </a:rPr>
              <a:t>1</a:t>
            </a:r>
            <a:r>
              <a:rPr lang="en-US" altLang="zh-CN" sz="3200" dirty="0">
                <a:latin typeface="Times New Roman" pitchFamily="18" charset="0"/>
                <a:cs typeface="Times New Roman" pitchFamily="18" charset="0"/>
              </a:rPr>
              <a:t>,...,</a:t>
            </a:r>
            <a:r>
              <a:rPr lang="en-US" altLang="zh-CN" sz="3200" i="1" dirty="0" err="1">
                <a:latin typeface="Times New Roman" pitchFamily="18" charset="0"/>
                <a:cs typeface="Times New Roman" pitchFamily="18" charset="0"/>
              </a:rPr>
              <a:t>X</a:t>
            </a:r>
            <a:r>
              <a:rPr lang="en-US" altLang="zh-CN" sz="3200" i="1" baseline="-25000" dirty="0" err="1">
                <a:latin typeface="Times New Roman" pitchFamily="18" charset="0"/>
                <a:cs typeface="Times New Roman" pitchFamily="18" charset="0"/>
              </a:rPr>
              <a:t>n</a:t>
            </a:r>
            <a:r>
              <a:rPr kumimoji="1" lang="zh-CN" altLang="en-US" sz="3200" b="1" dirty="0">
                <a:latin typeface="Times New Roman" pitchFamily="18" charset="0"/>
                <a:cs typeface="Times New Roman" pitchFamily="18" charset="0"/>
              </a:rPr>
              <a:t>是取自总体</a:t>
            </a:r>
            <a:r>
              <a:rPr kumimoji="1" lang="en-US" altLang="zh-CN" sz="3200" b="1" i="1" dirty="0">
                <a:latin typeface="Times New Roman" pitchFamily="18" charset="0"/>
                <a:cs typeface="Times New Roman" pitchFamily="18" charset="0"/>
              </a:rPr>
              <a:t>X</a:t>
            </a:r>
            <a:r>
              <a:rPr kumimoji="1" lang="zh-CN" altLang="en-US" sz="3200" b="1" dirty="0">
                <a:latin typeface="Times New Roman" pitchFamily="18" charset="0"/>
                <a:cs typeface="Times New Roman" pitchFamily="18" charset="0"/>
              </a:rPr>
              <a:t>的一个样本，</a:t>
            </a:r>
            <a:endParaRPr kumimoji="1" lang="zh-CN" alt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11973"/>
                                        </p:tgtEl>
                                        <p:attrNameLst>
                                          <p:attrName>style.visibility</p:attrName>
                                        </p:attrNameLst>
                                      </p:cBhvr>
                                      <p:to>
                                        <p:strVal val="visible"/>
                                      </p:to>
                                    </p:set>
                                    <p:anim calcmode="lin" valueType="num">
                                      <p:cBhvr additive="base">
                                        <p:cTn id="7" dur="500" fill="hold"/>
                                        <p:tgtEl>
                                          <p:spTgt spid="211973"/>
                                        </p:tgtEl>
                                        <p:attrNameLst>
                                          <p:attrName>ppt_x</p:attrName>
                                        </p:attrNameLst>
                                      </p:cBhvr>
                                      <p:tavLst>
                                        <p:tav tm="0">
                                          <p:val>
                                            <p:strVal val="#ppt_x"/>
                                          </p:val>
                                        </p:tav>
                                        <p:tav tm="100000">
                                          <p:val>
                                            <p:strVal val="#ppt_x"/>
                                          </p:val>
                                        </p:tav>
                                      </p:tavLst>
                                    </p:anim>
                                    <p:anim calcmode="lin" valueType="num">
                                      <p:cBhvr additive="base">
                                        <p:cTn id="8" dur="500" fill="hold"/>
                                        <p:tgtEl>
                                          <p:spTgt spid="21197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0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11985"/>
                                        </p:tgtEl>
                                        <p:attrNameLst>
                                          <p:attrName>style.visibility</p:attrName>
                                        </p:attrNameLst>
                                      </p:cBhvr>
                                      <p:to>
                                        <p:strVal val="visible"/>
                                      </p:to>
                                    </p:set>
                                    <p:anim calcmode="lin" valueType="num">
                                      <p:cBhvr additive="base">
                                        <p:cTn id="21" dur="500" fill="hold"/>
                                        <p:tgtEl>
                                          <p:spTgt spid="211985"/>
                                        </p:tgtEl>
                                        <p:attrNameLst>
                                          <p:attrName>ppt_x</p:attrName>
                                        </p:attrNameLst>
                                      </p:cBhvr>
                                      <p:tavLst>
                                        <p:tav tm="0">
                                          <p:val>
                                            <p:strVal val="#ppt_x"/>
                                          </p:val>
                                        </p:tav>
                                        <p:tav tm="100000">
                                          <p:val>
                                            <p:strVal val="#ppt_x"/>
                                          </p:val>
                                        </p:tav>
                                      </p:tavLst>
                                    </p:anim>
                                    <p:anim calcmode="lin" valueType="num">
                                      <p:cBhvr additive="base">
                                        <p:cTn id="22" dur="500" fill="hold"/>
                                        <p:tgtEl>
                                          <p:spTgt spid="21198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0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4047"/>
                                        </p:tgtEl>
                                        <p:attrNameLst>
                                          <p:attrName>style.visibility</p:attrName>
                                        </p:attrNameLst>
                                      </p:cBhvr>
                                      <p:to>
                                        <p:strVal val="visible"/>
                                      </p:to>
                                    </p:set>
                                    <p:anim calcmode="lin" valueType="num">
                                      <p:cBhvr additive="base">
                                        <p:cTn id="33" dur="500" fill="hold"/>
                                        <p:tgtEl>
                                          <p:spTgt spid="44047"/>
                                        </p:tgtEl>
                                        <p:attrNameLst>
                                          <p:attrName>ppt_x</p:attrName>
                                        </p:attrNameLst>
                                      </p:cBhvr>
                                      <p:tavLst>
                                        <p:tav tm="0">
                                          <p:val>
                                            <p:strVal val="#ppt_x"/>
                                          </p:val>
                                        </p:tav>
                                        <p:tav tm="100000">
                                          <p:val>
                                            <p:strVal val="#ppt_x"/>
                                          </p:val>
                                        </p:tav>
                                      </p:tavLst>
                                    </p:anim>
                                    <p:anim calcmode="lin" valueType="num">
                                      <p:cBhvr additive="base">
                                        <p:cTn id="34" dur="500" fill="hold"/>
                                        <p:tgtEl>
                                          <p:spTgt spid="4404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4049"/>
                                        </p:tgtEl>
                                        <p:attrNameLst>
                                          <p:attrName>style.visibility</p:attrName>
                                        </p:attrNameLst>
                                      </p:cBhvr>
                                      <p:to>
                                        <p:strVal val="visible"/>
                                      </p:to>
                                    </p:set>
                                    <p:anim calcmode="lin" valueType="num">
                                      <p:cBhvr additive="base">
                                        <p:cTn id="37" dur="500" fill="hold"/>
                                        <p:tgtEl>
                                          <p:spTgt spid="44049"/>
                                        </p:tgtEl>
                                        <p:attrNameLst>
                                          <p:attrName>ppt_x</p:attrName>
                                        </p:attrNameLst>
                                      </p:cBhvr>
                                      <p:tavLst>
                                        <p:tav tm="0">
                                          <p:val>
                                            <p:strVal val="#ppt_x"/>
                                          </p:val>
                                        </p:tav>
                                        <p:tav tm="100000">
                                          <p:val>
                                            <p:strVal val="#ppt_x"/>
                                          </p:val>
                                        </p:tav>
                                      </p:tavLst>
                                    </p:anim>
                                    <p:anim calcmode="lin" valueType="num">
                                      <p:cBhvr additive="base">
                                        <p:cTn id="38" dur="500" fill="hold"/>
                                        <p:tgtEl>
                                          <p:spTgt spid="44049"/>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211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3" grpId="0" autoUpdateAnimBg="0"/>
      <p:bldP spid="211975" grpId="0" autoUpdateAnimBg="0"/>
      <p:bldP spid="44051" grpId="0"/>
      <p:bldP spid="44047" grpId="0"/>
      <p:bldP spid="44045"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997" name="Object 5"/>
          <p:cNvGraphicFramePr>
            <a:graphicFrameLocks noChangeAspect="1"/>
          </p:cNvGraphicFramePr>
          <p:nvPr/>
        </p:nvGraphicFramePr>
        <p:xfrm>
          <a:off x="539552" y="2174350"/>
          <a:ext cx="3902132" cy="2046738"/>
        </p:xfrm>
        <a:graphic>
          <a:graphicData uri="http://schemas.openxmlformats.org/presentationml/2006/ole">
            <mc:AlternateContent xmlns:mc="http://schemas.openxmlformats.org/markup-compatibility/2006">
              <mc:Choice xmlns:v="urn:schemas-microsoft-com:vml" Requires="v">
                <p:oleObj spid="_x0000_s45971" name="Equation" r:id="rId1" imgW="0" imgH="0" progId="Equation.DSMT4">
                  <p:embed/>
                </p:oleObj>
              </mc:Choice>
              <mc:Fallback>
                <p:oleObj name="Equation" r:id="rId1" imgW="0" imgH="0" progId="Equation.DSMT4">
                  <p:embed/>
                  <p:pic>
                    <p:nvPicPr>
                      <p:cNvPr id="0" name="Object 5"/>
                      <p:cNvPicPr>
                        <a:picLocks noChangeAspect="1" noChangeArrowheads="1"/>
                      </p:cNvPicPr>
                      <p:nvPr/>
                    </p:nvPicPr>
                    <p:blipFill>
                      <a:blip r:embed="rId2"/>
                      <a:srcRect/>
                      <a:stretch>
                        <a:fillRect/>
                      </a:stretch>
                    </p:blipFill>
                    <p:spPr bwMode="auto">
                      <a:xfrm>
                        <a:off x="539552" y="2174350"/>
                        <a:ext cx="3902132" cy="204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2998" name="Text Box 6"/>
          <p:cNvSpPr txBox="1"/>
          <p:nvPr/>
        </p:nvSpPr>
        <p:spPr bwMode="auto">
          <a:xfrm>
            <a:off x="4716463" y="2994571"/>
            <a:ext cx="3771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都是</a:t>
            </a:r>
            <a:r>
              <a:rPr kumimoji="1" lang="zh-CN" altLang="en-US" sz="3200" i="1" dirty="0">
                <a:latin typeface="Times New Roman" pitchFamily="18" charset="0"/>
                <a:ea typeface="楷体_GB2312" pitchFamily="49" charset="-122"/>
                <a:sym typeface="Symbol" pitchFamily="18" charset="2"/>
              </a:rPr>
              <a:t> </a:t>
            </a:r>
            <a:r>
              <a:rPr kumimoji="1" lang="zh-CN" altLang="en-US" sz="3200" dirty="0">
                <a:latin typeface="Times New Roman" pitchFamily="18" charset="0"/>
                <a:ea typeface="楷体_GB2312" pitchFamily="49" charset="-122"/>
                <a:sym typeface="Symbol" pitchFamily="18" charset="2"/>
              </a:rPr>
              <a:t>的</a:t>
            </a:r>
            <a:r>
              <a:rPr kumimoji="1" lang="zh-CN" altLang="zh-CN" sz="3200" dirty="0">
                <a:latin typeface="Times New Roman" pitchFamily="18" charset="0"/>
                <a:ea typeface="楷体_GB2312" pitchFamily="49" charset="-122"/>
                <a:sym typeface="Symbol" pitchFamily="18" charset="2"/>
              </a:rPr>
              <a:t>无偏估计量</a:t>
            </a:r>
            <a:endParaRPr kumimoji="1" lang="zh-CN" altLang="en-US" sz="3200" i="1" dirty="0">
              <a:latin typeface="Times New Roman" pitchFamily="18" charset="0"/>
              <a:ea typeface="楷体_GB2312" pitchFamily="49" charset="-122"/>
              <a:sym typeface="Symbol" pitchFamily="18" charset="2"/>
            </a:endParaRPr>
          </a:p>
        </p:txBody>
      </p:sp>
      <p:grpSp>
        <p:nvGrpSpPr>
          <p:cNvPr id="2" name="Group 15"/>
          <p:cNvGrpSpPr/>
          <p:nvPr/>
        </p:nvGrpSpPr>
        <p:grpSpPr bwMode="auto">
          <a:xfrm>
            <a:off x="3265488" y="5450441"/>
            <a:ext cx="2003425" cy="747713"/>
            <a:chOff x="2420" y="3057"/>
            <a:chExt cx="1262" cy="471"/>
          </a:xfrm>
        </p:grpSpPr>
        <p:graphicFrame>
          <p:nvGraphicFramePr>
            <p:cNvPr id="45070" name="Object 9"/>
            <p:cNvGraphicFramePr>
              <a:graphicFrameLocks noChangeAspect="1"/>
            </p:cNvGraphicFramePr>
            <p:nvPr/>
          </p:nvGraphicFramePr>
          <p:xfrm>
            <a:off x="2420" y="3057"/>
            <a:ext cx="366" cy="471"/>
          </p:xfrm>
          <a:graphic>
            <a:graphicData uri="http://schemas.openxmlformats.org/presentationml/2006/ole">
              <mc:AlternateContent xmlns:mc="http://schemas.openxmlformats.org/markup-compatibility/2006">
                <mc:Choice xmlns:v="urn:schemas-microsoft-com:vml" Requires="v">
                  <p:oleObj spid="_x0000_s45972" name="Equation" r:id="rId3" imgW="0" imgH="0" progId="Equation.DSMT4">
                    <p:embed/>
                  </p:oleObj>
                </mc:Choice>
                <mc:Fallback>
                  <p:oleObj name="Equation" r:id="rId3" imgW="0" imgH="0" progId="Equation.DSMT4">
                    <p:embed/>
                    <p:pic>
                      <p:nvPicPr>
                        <p:cNvPr id="0" name="Object 9"/>
                        <p:cNvPicPr>
                          <a:picLocks noChangeAspect="1" noChangeArrowheads="1"/>
                        </p:cNvPicPr>
                        <p:nvPr/>
                      </p:nvPicPr>
                      <p:blipFill>
                        <a:blip r:embed="rId4"/>
                        <a:srcRect/>
                        <a:stretch>
                          <a:fillRect/>
                        </a:stretch>
                      </p:blipFill>
                      <p:spPr bwMode="auto">
                        <a:xfrm>
                          <a:off x="2420" y="3057"/>
                          <a:ext cx="366" cy="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1" name="Text Box 10"/>
            <p:cNvSpPr txBox="1"/>
            <p:nvPr/>
          </p:nvSpPr>
          <p:spPr bwMode="auto">
            <a:xfrm>
              <a:off x="2798" y="3102"/>
              <a:ext cx="884" cy="3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最有效</a:t>
              </a:r>
              <a:endParaRPr kumimoji="1" lang="zh-CN" altLang="en-US" sz="3200" b="1" dirty="0">
                <a:latin typeface="Times New Roman" pitchFamily="18" charset="0"/>
                <a:ea typeface="楷体_GB2312" pitchFamily="49" charset="-122"/>
              </a:endParaRPr>
            </a:p>
          </p:txBody>
        </p:sp>
      </p:grpSp>
      <p:sp>
        <p:nvSpPr>
          <p:cNvPr id="213003" name="AutoShape 11"/>
          <p:cNvSpPr/>
          <p:nvPr/>
        </p:nvSpPr>
        <p:spPr bwMode="auto">
          <a:xfrm>
            <a:off x="4427538" y="2562771"/>
            <a:ext cx="312737" cy="1512888"/>
          </a:xfrm>
          <a:prstGeom prst="rightBrace">
            <a:avLst>
              <a:gd name="adj1" fmla="val 40313"/>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45068" name="Text Box 4"/>
          <p:cNvSpPr txBox="1"/>
          <p:nvPr/>
        </p:nvSpPr>
        <p:spPr bwMode="auto">
          <a:xfrm>
            <a:off x="1258888" y="692696"/>
            <a:ext cx="64379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黑体" pitchFamily="49" charset="-122"/>
                <a:cs typeface="Times New Roman" pitchFamily="18" charset="0"/>
              </a:rPr>
              <a:t>例如</a:t>
            </a:r>
            <a:r>
              <a:rPr kumimoji="1" lang="zh-CN" altLang="en-US" sz="3200" dirty="0">
                <a:latin typeface="Times New Roman" pitchFamily="18" charset="0"/>
                <a:ea typeface="楷体_GB2312" pitchFamily="49" charset="-122"/>
                <a:cs typeface="Times New Roman" pitchFamily="18" charset="0"/>
              </a:rPr>
              <a:t>  </a:t>
            </a:r>
            <a:r>
              <a:rPr kumimoji="1" lang="en-US" altLang="zh-CN" sz="3200" i="1" dirty="0">
                <a:latin typeface="Times New Roman" pitchFamily="18" charset="0"/>
                <a:ea typeface="楷体_GB2312" pitchFamily="49" charset="-122"/>
                <a:cs typeface="Times New Roman" pitchFamily="18" charset="0"/>
              </a:rPr>
              <a:t>X </a:t>
            </a:r>
            <a:r>
              <a:rPr kumimoji="1" lang="en-US" altLang="zh-CN" sz="3200" dirty="0">
                <a:latin typeface="Times New Roman" pitchFamily="18" charset="0"/>
                <a:ea typeface="楷体_GB2312" pitchFamily="49" charset="-122"/>
                <a:cs typeface="Times New Roman" pitchFamily="18" charset="0"/>
              </a:rPr>
              <a:t>~ </a:t>
            </a:r>
            <a:r>
              <a:rPr kumimoji="1" lang="en-US" altLang="zh-CN" sz="3200" i="1" dirty="0">
                <a:latin typeface="Times New Roman" pitchFamily="18" charset="0"/>
                <a:ea typeface="楷体_GB2312" pitchFamily="49" charset="-122"/>
                <a:cs typeface="Times New Roman" pitchFamily="18" charset="0"/>
              </a:rPr>
              <a:t>N</a:t>
            </a:r>
            <a:r>
              <a:rPr kumimoji="1" lang="en-US" altLang="zh-CN" sz="3200" dirty="0">
                <a:latin typeface="Times New Roman" pitchFamily="18" charset="0"/>
                <a:ea typeface="楷体_GB2312" pitchFamily="49" charset="-122"/>
                <a:cs typeface="Times New Roman" pitchFamily="18" charset="0"/>
              </a:rPr>
              <a:t>( </a:t>
            </a:r>
            <a:r>
              <a:rPr kumimoji="1" lang="en-US" altLang="zh-CN" sz="3200" i="1" dirty="0">
                <a:latin typeface="Times New Roman" pitchFamily="18" charset="0"/>
                <a:ea typeface="楷体_GB2312" pitchFamily="49" charset="-122"/>
                <a:cs typeface="Times New Roman" pitchFamily="18" charset="0"/>
                <a:sym typeface="Symbol" pitchFamily="18" charset="2"/>
              </a:rPr>
              <a:t></a:t>
            </a:r>
            <a:r>
              <a:rPr kumimoji="1" lang="en-US" altLang="zh-CN" sz="3200" dirty="0">
                <a:latin typeface="Times New Roman" pitchFamily="18" charset="0"/>
                <a:ea typeface="楷体_GB2312" pitchFamily="49" charset="-122"/>
                <a:cs typeface="Times New Roman" pitchFamily="18" charset="0"/>
                <a:sym typeface="Symbol" pitchFamily="18" charset="2"/>
              </a:rPr>
              <a:t> ,</a:t>
            </a:r>
            <a:r>
              <a:rPr kumimoji="1" lang="en-US" altLang="zh-CN" sz="3200" i="1" dirty="0">
                <a:latin typeface="Times New Roman" pitchFamily="18" charset="0"/>
                <a:ea typeface="楷体_GB2312" pitchFamily="49" charset="-122"/>
                <a:cs typeface="Times New Roman" pitchFamily="18" charset="0"/>
                <a:sym typeface="Symbol" pitchFamily="18" charset="2"/>
              </a:rPr>
              <a:t> </a:t>
            </a:r>
            <a:r>
              <a:rPr kumimoji="1" lang="en-US" altLang="zh-CN" sz="3200" baseline="30000" dirty="0">
                <a:latin typeface="Times New Roman" pitchFamily="18" charset="0"/>
                <a:ea typeface="楷体_GB2312" pitchFamily="49" charset="-122"/>
                <a:cs typeface="Times New Roman" pitchFamily="18" charset="0"/>
                <a:sym typeface="Symbol" pitchFamily="18" charset="2"/>
              </a:rPr>
              <a:t>2</a:t>
            </a:r>
            <a:r>
              <a:rPr kumimoji="1" lang="en-US" altLang="zh-CN" sz="3200" dirty="0">
                <a:latin typeface="Times New Roman" pitchFamily="18" charset="0"/>
                <a:ea typeface="楷体_GB2312" pitchFamily="49" charset="-122"/>
                <a:cs typeface="Times New Roman" pitchFamily="18" charset="0"/>
                <a:sym typeface="Symbol" pitchFamily="18" charset="2"/>
              </a:rPr>
              <a:t> </a:t>
            </a:r>
            <a:r>
              <a:rPr kumimoji="1" lang="en-US" altLang="zh-CN" sz="3200" dirty="0">
                <a:latin typeface="Times New Roman" pitchFamily="18" charset="0"/>
                <a:ea typeface="楷体_GB2312" pitchFamily="49" charset="-122"/>
                <a:cs typeface="Times New Roman" pitchFamily="18" charset="0"/>
              </a:rPr>
              <a:t>) ,</a:t>
            </a:r>
            <a:r>
              <a:rPr kumimoji="1" lang="zh-CN" altLang="en-US" sz="3200" dirty="0">
                <a:latin typeface="Times New Roman" pitchFamily="18" charset="0"/>
                <a:ea typeface="楷体_GB2312" pitchFamily="49" charset="-122"/>
                <a:cs typeface="Times New Roman" pitchFamily="18" charset="0"/>
              </a:rPr>
              <a:t>样本是</a:t>
            </a:r>
            <a:r>
              <a:rPr kumimoji="1" lang="en-US" altLang="zh-CN" sz="3200" i="1" dirty="0">
                <a:latin typeface="Times New Roman" pitchFamily="18" charset="0"/>
                <a:ea typeface="楷体_GB2312" pitchFamily="49" charset="-122"/>
                <a:cs typeface="Times New Roman" pitchFamily="18" charset="0"/>
              </a:rPr>
              <a:t>X</a:t>
            </a:r>
            <a:r>
              <a:rPr kumimoji="1" lang="en-US" altLang="zh-CN" sz="3200" baseline="-25000" dirty="0">
                <a:latin typeface="Times New Roman" pitchFamily="18" charset="0"/>
                <a:ea typeface="楷体_GB2312" pitchFamily="49" charset="-122"/>
                <a:cs typeface="Times New Roman" pitchFamily="18" charset="0"/>
              </a:rPr>
              <a:t>1</a:t>
            </a:r>
            <a:r>
              <a:rPr kumimoji="1" lang="en-US" altLang="zh-CN" sz="3200" dirty="0">
                <a:latin typeface="Times New Roman" pitchFamily="18" charset="0"/>
                <a:ea typeface="楷体_GB2312" pitchFamily="49" charset="-122"/>
                <a:cs typeface="Times New Roman" pitchFamily="18" charset="0"/>
              </a:rPr>
              <a:t>,</a:t>
            </a:r>
            <a:r>
              <a:rPr kumimoji="1" lang="en-US" altLang="zh-CN" sz="3200" i="1" dirty="0">
                <a:latin typeface="Times New Roman" pitchFamily="18" charset="0"/>
                <a:ea typeface="楷体_GB2312" pitchFamily="49" charset="-122"/>
                <a:cs typeface="Times New Roman" pitchFamily="18" charset="0"/>
              </a:rPr>
              <a:t>X</a:t>
            </a:r>
            <a:r>
              <a:rPr kumimoji="1" lang="en-US" altLang="zh-CN" sz="3200" baseline="-25000" dirty="0">
                <a:latin typeface="Times New Roman" pitchFamily="18" charset="0"/>
                <a:ea typeface="楷体_GB2312" pitchFamily="49" charset="-122"/>
                <a:cs typeface="Times New Roman" pitchFamily="18" charset="0"/>
              </a:rPr>
              <a:t>2</a:t>
            </a:r>
            <a:r>
              <a:rPr kumimoji="1" lang="en-US" altLang="zh-CN" sz="3200" dirty="0">
                <a:latin typeface="Times New Roman" pitchFamily="18" charset="0"/>
                <a:ea typeface="楷体_GB2312" pitchFamily="49" charset="-122"/>
                <a:cs typeface="Times New Roman" pitchFamily="18" charset="0"/>
              </a:rPr>
              <a:t>,</a:t>
            </a:r>
            <a:r>
              <a:rPr kumimoji="1" lang="en-US" altLang="zh-CN" sz="3200" i="1" dirty="0">
                <a:latin typeface="Times New Roman" pitchFamily="18" charset="0"/>
                <a:ea typeface="楷体_GB2312" pitchFamily="49" charset="-122"/>
                <a:cs typeface="Times New Roman" pitchFamily="18" charset="0"/>
              </a:rPr>
              <a:t>X</a:t>
            </a:r>
            <a:r>
              <a:rPr kumimoji="1" lang="en-US" altLang="zh-CN" sz="3200" baseline="-25000" dirty="0">
                <a:latin typeface="Times New Roman" pitchFamily="18" charset="0"/>
                <a:ea typeface="楷体_GB2312" pitchFamily="49" charset="-122"/>
                <a:cs typeface="Times New Roman" pitchFamily="18" charset="0"/>
              </a:rPr>
              <a:t>3</a:t>
            </a:r>
            <a:endParaRPr kumimoji="1" lang="zh-CN" altLang="en-US" sz="3200" b="1" baseline="-25000" dirty="0">
              <a:latin typeface="Times New Roman" pitchFamily="18" charset="0"/>
              <a:ea typeface="楷体_GB2312" pitchFamily="49" charset="-122"/>
              <a:cs typeface="Times New Roman" pitchFamily="18" charset="0"/>
            </a:endParaRPr>
          </a:p>
        </p:txBody>
      </p:sp>
      <p:graphicFrame>
        <p:nvGraphicFramePr>
          <p:cNvPr id="213006" name="Object 14"/>
          <p:cNvGraphicFramePr>
            <a:graphicFrameLocks noChangeAspect="1"/>
          </p:cNvGraphicFramePr>
          <p:nvPr/>
        </p:nvGraphicFramePr>
        <p:xfrm>
          <a:off x="2362200" y="1408113"/>
          <a:ext cx="3402013" cy="658812"/>
        </p:xfrm>
        <a:graphic>
          <a:graphicData uri="http://schemas.openxmlformats.org/presentationml/2006/ole">
            <mc:AlternateContent xmlns:mc="http://schemas.openxmlformats.org/markup-compatibility/2006">
              <mc:Choice xmlns:v="urn:schemas-microsoft-com:vml" Requires="v">
                <p:oleObj spid="_x0000_s45973" name="Equation" r:id="rId5" imgW="0" imgH="0" progId="Equation.DSMT4">
                  <p:embed/>
                </p:oleObj>
              </mc:Choice>
              <mc:Fallback>
                <p:oleObj name="Equation" r:id="rId5" imgW="0" imgH="0" progId="Equation.DSMT4">
                  <p:embed/>
                  <p:pic>
                    <p:nvPicPr>
                      <p:cNvPr id="0" name="Object 14"/>
                      <p:cNvPicPr>
                        <a:picLocks noChangeAspect="1" noChangeArrowheads="1"/>
                      </p:cNvPicPr>
                      <p:nvPr/>
                    </p:nvPicPr>
                    <p:blipFill>
                      <a:blip r:embed="rId6"/>
                      <a:srcRect/>
                      <a:stretch>
                        <a:fillRect/>
                      </a:stretch>
                    </p:blipFill>
                    <p:spPr bwMode="auto">
                      <a:xfrm>
                        <a:off x="2362200" y="1408113"/>
                        <a:ext cx="3402013"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3008" name="Object 16"/>
          <p:cNvGraphicFramePr>
            <a:graphicFrameLocks noChangeAspect="1"/>
          </p:cNvGraphicFramePr>
          <p:nvPr/>
        </p:nvGraphicFramePr>
        <p:xfrm>
          <a:off x="1809750" y="4302125"/>
          <a:ext cx="5074812" cy="1062396"/>
        </p:xfrm>
        <a:graphic>
          <a:graphicData uri="http://schemas.openxmlformats.org/presentationml/2006/ole">
            <mc:AlternateContent xmlns:mc="http://schemas.openxmlformats.org/markup-compatibility/2006">
              <mc:Choice xmlns:v="urn:schemas-microsoft-com:vml" Requires="v">
                <p:oleObj spid="_x0000_s45974" name="Equation" r:id="rId7" imgW="0" imgH="0" progId="Equation.DSMT4">
                  <p:embed/>
                </p:oleObj>
              </mc:Choice>
              <mc:Fallback>
                <p:oleObj name="Equation" r:id="rId7" imgW="0" imgH="0" progId="Equation.DSMT4">
                  <p:embed/>
                  <p:pic>
                    <p:nvPicPr>
                      <p:cNvPr id="0" name="Object 16"/>
                      <p:cNvPicPr>
                        <a:picLocks noChangeAspect="1" noChangeArrowheads="1"/>
                      </p:cNvPicPr>
                      <p:nvPr/>
                    </p:nvPicPr>
                    <p:blipFill>
                      <a:blip r:embed="rId8"/>
                      <a:srcRect/>
                      <a:stretch>
                        <a:fillRect/>
                      </a:stretch>
                    </p:blipFill>
                    <p:spPr bwMode="auto">
                      <a:xfrm>
                        <a:off x="1809750" y="4302125"/>
                        <a:ext cx="5074812" cy="1062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3009" name="AutoShape 17"/>
          <p:cNvSpPr/>
          <p:nvPr/>
        </p:nvSpPr>
        <p:spPr bwMode="auto">
          <a:xfrm>
            <a:off x="7019925" y="5661571"/>
            <a:ext cx="1296988" cy="609600"/>
          </a:xfrm>
          <a:prstGeom prst="wedgeRoundRectCallout">
            <a:avLst>
              <a:gd name="adj1" fmla="val -140208"/>
              <a:gd name="adj2" fmla="val -16667"/>
              <a:gd name="adj3" fmla="val 16667"/>
            </a:avLst>
          </a:prstGeom>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sz="3200" dirty="0"/>
              <a:t>推广</a:t>
            </a:r>
            <a:endParaRPr lang="zh-CN" altLang="en-US" sz="3200" dirty="0"/>
          </a:p>
        </p:txBody>
      </p:sp>
      <p:sp>
        <p:nvSpPr>
          <p:cNvPr id="15" name="Text Box 6"/>
          <p:cNvSpPr txBox="1"/>
          <p:nvPr/>
        </p:nvSpPr>
        <p:spPr bwMode="auto">
          <a:xfrm>
            <a:off x="4764088" y="3789040"/>
            <a:ext cx="3057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sym typeface="Symbol" pitchFamily="18" charset="2"/>
              </a:rPr>
              <a:t>哪一个更有效？</a:t>
            </a:r>
            <a:endParaRPr kumimoji="1" lang="zh-CN" altLang="en-US" sz="3200" dirty="0">
              <a:latin typeface="Times New Roman" pitchFamily="18" charset="0"/>
              <a:ea typeface="楷体_GB2312" pitchFamily="49"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2997"/>
                                        </p:tgtEl>
                                        <p:attrNameLst>
                                          <p:attrName>style.visibility</p:attrName>
                                        </p:attrNameLst>
                                      </p:cBhvr>
                                      <p:to>
                                        <p:strVal val="visible"/>
                                      </p:to>
                                    </p:set>
                                    <p:animEffect transition="in" filter="wipe(up)">
                                      <p:cBhvr>
                                        <p:cTn id="7" dur="500"/>
                                        <p:tgtEl>
                                          <p:spTgt spid="21299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3006"/>
                                        </p:tgtEl>
                                        <p:attrNameLst>
                                          <p:attrName>style.visibility</p:attrName>
                                        </p:attrNameLst>
                                      </p:cBhvr>
                                      <p:to>
                                        <p:strVal val="visible"/>
                                      </p:to>
                                    </p:set>
                                    <p:animEffect transition="in" filter="wipe(left)">
                                      <p:cBhvr>
                                        <p:cTn id="11" dur="500"/>
                                        <p:tgtEl>
                                          <p:spTgt spid="21300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3003"/>
                                        </p:tgtEl>
                                        <p:attrNameLst>
                                          <p:attrName>style.visibility</p:attrName>
                                        </p:attrNameLst>
                                      </p:cBhvr>
                                      <p:to>
                                        <p:strVal val="visible"/>
                                      </p:to>
                                    </p:set>
                                    <p:animEffect transition="in" filter="wipe(up)">
                                      <p:cBhvr>
                                        <p:cTn id="16" dur="500"/>
                                        <p:tgtEl>
                                          <p:spTgt spid="213003"/>
                                        </p:tgtEl>
                                      </p:cBhvr>
                                    </p:animEffect>
                                  </p:childTnLst>
                                </p:cTn>
                              </p:par>
                            </p:childTnLst>
                          </p:cTn>
                        </p:par>
                        <p:par>
                          <p:cTn id="17" fill="hold">
                            <p:stCondLst>
                              <p:cond delay="500"/>
                            </p:stCondLst>
                            <p:childTnLst>
                              <p:par>
                                <p:cTn id="18" presetID="22" presetClass="entr" presetSubtype="8" fill="hold" grpId="0" nodeType="afterEffect">
                                  <p:stCondLst>
                                    <p:cond delay="2000"/>
                                  </p:stCondLst>
                                  <p:childTnLst>
                                    <p:set>
                                      <p:cBhvr>
                                        <p:cTn id="19" dur="1" fill="hold">
                                          <p:stCondLst>
                                            <p:cond delay="0"/>
                                          </p:stCondLst>
                                        </p:cTn>
                                        <p:tgtEl>
                                          <p:spTgt spid="212998"/>
                                        </p:tgtEl>
                                        <p:attrNameLst>
                                          <p:attrName>style.visibility</p:attrName>
                                        </p:attrNameLst>
                                      </p:cBhvr>
                                      <p:to>
                                        <p:strVal val="visible"/>
                                      </p:to>
                                    </p:set>
                                    <p:animEffect transition="in" filter="wipe(left)">
                                      <p:cBhvr>
                                        <p:cTn id="20" dur="500"/>
                                        <p:tgtEl>
                                          <p:spTgt spid="21299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13008"/>
                                        </p:tgtEl>
                                        <p:attrNameLst>
                                          <p:attrName>style.visibility</p:attrName>
                                        </p:attrNameLst>
                                      </p:cBhvr>
                                      <p:to>
                                        <p:strVal val="visible"/>
                                      </p:to>
                                    </p:set>
                                    <p:animEffect transition="in" filter="wipe(left)">
                                      <p:cBhvr>
                                        <p:cTn id="30" dur="500"/>
                                        <p:tgtEl>
                                          <p:spTgt spid="21300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13009"/>
                                        </p:tgtEl>
                                        <p:attrNameLst>
                                          <p:attrName>style.visibility</p:attrName>
                                        </p:attrNameLst>
                                      </p:cBhvr>
                                      <p:to>
                                        <p:strVal val="visible"/>
                                      </p:to>
                                    </p:set>
                                    <p:anim calcmode="lin" valueType="num">
                                      <p:cBhvr additive="base">
                                        <p:cTn id="41" dur="500" fill="hold"/>
                                        <p:tgtEl>
                                          <p:spTgt spid="213009"/>
                                        </p:tgtEl>
                                        <p:attrNameLst>
                                          <p:attrName>ppt_x</p:attrName>
                                        </p:attrNameLst>
                                      </p:cBhvr>
                                      <p:tavLst>
                                        <p:tav tm="0">
                                          <p:val>
                                            <p:strVal val="#ppt_x"/>
                                          </p:val>
                                        </p:tav>
                                        <p:tav tm="100000">
                                          <p:val>
                                            <p:strVal val="#ppt_x"/>
                                          </p:val>
                                        </p:tav>
                                      </p:tavLst>
                                    </p:anim>
                                    <p:anim calcmode="lin" valueType="num">
                                      <p:cBhvr additive="base">
                                        <p:cTn id="42" dur="500" fill="hold"/>
                                        <p:tgtEl>
                                          <p:spTgt spid="2130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8" grpId="0" autoUpdateAnimBg="0"/>
      <p:bldP spid="213003" grpId="0" animBg="1"/>
      <p:bldP spid="213009" grpId="0" animBg="1"/>
      <p:bldP spid="1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Text Box 4"/>
          <p:cNvSpPr txBox="1"/>
          <p:nvPr/>
        </p:nvSpPr>
        <p:spPr bwMode="auto">
          <a:xfrm>
            <a:off x="1042988" y="404813"/>
            <a:ext cx="68500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dirty="0">
                <a:solidFill>
                  <a:srgbClr val="0000FF"/>
                </a:solidFill>
                <a:latin typeface="黑体" pitchFamily="49" charset="-122"/>
                <a:ea typeface="黑体" pitchFamily="49" charset="-122"/>
              </a:rPr>
              <a:t>结论</a:t>
            </a:r>
            <a:r>
              <a:rPr kumimoji="1" lang="en-US" altLang="zh-CN" sz="3200" dirty="0">
                <a:latin typeface="Times New Roman" pitchFamily="18" charset="0"/>
                <a:ea typeface="黑体" pitchFamily="49" charset="-122"/>
              </a:rPr>
              <a:t>(P163.8)</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设</a:t>
            </a:r>
            <a:r>
              <a:rPr kumimoji="1" lang="zh-CN"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E</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 </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sym typeface="Symbol" pitchFamily="18" charset="2"/>
              </a:rPr>
              <a:t> ,</a:t>
            </a:r>
            <a:r>
              <a:rPr kumimoji="1" lang="en-US" altLang="zh-CN" sz="3200" dirty="0">
                <a:latin typeface="Times New Roman" pitchFamily="18" charset="0"/>
                <a:ea typeface="楷体_GB2312" pitchFamily="49" charset="-122"/>
                <a:sym typeface="Symbol" pitchFamily="18" charset="2"/>
              </a:rPr>
              <a:t> </a:t>
            </a:r>
            <a:r>
              <a:rPr kumimoji="1" lang="zh-CN" altLang="zh-CN" sz="3200" dirty="0">
                <a:latin typeface="Times New Roman" pitchFamily="18" charset="0"/>
                <a:ea typeface="楷体_GB2312" pitchFamily="49" charset="-122"/>
                <a:sym typeface="Symbol" pitchFamily="18" charset="2"/>
              </a:rPr>
              <a:t> </a:t>
            </a:r>
            <a:r>
              <a:rPr kumimoji="1" lang="en-US" altLang="zh-CN" sz="3200" i="1" dirty="0">
                <a:latin typeface="Times New Roman" pitchFamily="18" charset="0"/>
                <a:ea typeface="楷体_GB2312" pitchFamily="49" charset="-122"/>
                <a:sym typeface="Symbol" pitchFamily="18" charset="2"/>
              </a:rPr>
              <a:t>D</a:t>
            </a:r>
            <a:r>
              <a:rPr kumimoji="1" lang="en-US" altLang="zh-CN" sz="3200" dirty="0">
                <a:latin typeface="Times New Roman" pitchFamily="18" charset="0"/>
                <a:ea typeface="楷体_GB2312" pitchFamily="49" charset="-122"/>
                <a:sym typeface="Symbol" pitchFamily="18" charset="2"/>
              </a:rPr>
              <a:t>( </a:t>
            </a:r>
            <a:r>
              <a:rPr kumimoji="1" lang="en-US" altLang="zh-CN" sz="3200" i="1" dirty="0">
                <a:latin typeface="Times New Roman" pitchFamily="18" charset="0"/>
                <a:ea typeface="楷体_GB2312" pitchFamily="49" charset="-122"/>
                <a:sym typeface="Symbol" pitchFamily="18" charset="2"/>
              </a:rPr>
              <a:t>X </a:t>
            </a:r>
            <a:r>
              <a:rPr kumimoji="1" lang="en-US" altLang="zh-CN" sz="3200" dirty="0">
                <a:latin typeface="Times New Roman" pitchFamily="18" charset="0"/>
                <a:ea typeface="楷体_GB2312" pitchFamily="49" charset="-122"/>
                <a:sym typeface="Symbol" pitchFamily="18" charset="2"/>
              </a:rPr>
              <a:t>)=</a:t>
            </a:r>
            <a:r>
              <a:rPr kumimoji="1" lang="en-US" altLang="zh-CN" sz="3200" i="1" dirty="0">
                <a:latin typeface="Times New Roman" pitchFamily="18" charset="0"/>
                <a:ea typeface="楷体_GB2312" pitchFamily="49" charset="-122"/>
                <a:sym typeface="Symbol" pitchFamily="18" charset="2"/>
              </a:rPr>
              <a:t></a:t>
            </a:r>
            <a:r>
              <a:rPr kumimoji="1" lang="en-US" altLang="zh-CN" sz="3200" i="1" dirty="0">
                <a:latin typeface="Times New Roman" pitchFamily="18" charset="0"/>
                <a:ea typeface="楷体_GB2312" pitchFamily="49" charset="-122"/>
              </a:rPr>
              <a:t> </a:t>
            </a:r>
            <a:r>
              <a:rPr kumimoji="1" lang="en-US" altLang="zh-CN" sz="3200" baseline="30000" dirty="0">
                <a:latin typeface="Times New Roman" pitchFamily="18" charset="0"/>
                <a:ea typeface="楷体_GB2312" pitchFamily="49" charset="-122"/>
              </a:rPr>
              <a:t>2</a:t>
            </a:r>
            <a:r>
              <a:rPr kumimoji="1" lang="en-US" altLang="zh-CN" sz="3200" dirty="0">
                <a:latin typeface="Times New Roman" pitchFamily="18" charset="0"/>
                <a:ea typeface="楷体_GB2312" pitchFamily="49" charset="-122"/>
              </a:rPr>
              <a:t> </a:t>
            </a:r>
            <a:endParaRPr kumimoji="1" lang="en-US" altLang="zh-CN" sz="3200" dirty="0">
              <a:latin typeface="Times New Roman" pitchFamily="18" charset="0"/>
              <a:ea typeface="楷体_GB2312" pitchFamily="49" charset="-122"/>
            </a:endParaRPr>
          </a:p>
        </p:txBody>
      </p:sp>
      <p:sp>
        <p:nvSpPr>
          <p:cNvPr id="46101" name="Text Box 7"/>
          <p:cNvSpPr txBox="1"/>
          <p:nvPr/>
        </p:nvSpPr>
        <p:spPr bwMode="auto">
          <a:xfrm>
            <a:off x="1221815" y="1188616"/>
            <a:ext cx="69771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dirty="0">
                <a:latin typeface="Times New Roman" pitchFamily="18" charset="0"/>
                <a:ea typeface="楷体_GB2312" pitchFamily="49" charset="-122"/>
              </a:rPr>
              <a:t>(</a:t>
            </a:r>
            <a:r>
              <a:rPr kumimoji="1" lang="en-US" altLang="zh-CN" sz="3600" i="1" dirty="0">
                <a:latin typeface="Times New Roman" pitchFamily="18" charset="0"/>
                <a:ea typeface="楷体_GB2312" pitchFamily="49" charset="-122"/>
              </a:rPr>
              <a:t>X</a:t>
            </a:r>
            <a:r>
              <a:rPr kumimoji="1" lang="en-US" altLang="zh-CN" sz="3600" baseline="-25000" dirty="0">
                <a:latin typeface="Times New Roman" pitchFamily="18" charset="0"/>
                <a:ea typeface="楷体_GB2312" pitchFamily="49" charset="-122"/>
              </a:rPr>
              <a:t>1</a:t>
            </a:r>
            <a:r>
              <a:rPr kumimoji="1" lang="en-US" altLang="zh-CN" sz="3600" dirty="0">
                <a:latin typeface="Times New Roman" pitchFamily="18" charset="0"/>
                <a:ea typeface="楷体_GB2312" pitchFamily="49" charset="-122"/>
              </a:rPr>
              <a:t>,</a:t>
            </a:r>
            <a:r>
              <a:rPr kumimoji="1" lang="en-US" altLang="zh-CN" sz="3600" i="1" dirty="0">
                <a:latin typeface="Times New Roman" pitchFamily="18" charset="0"/>
                <a:ea typeface="楷体_GB2312" pitchFamily="49" charset="-122"/>
              </a:rPr>
              <a:t>X</a:t>
            </a:r>
            <a:r>
              <a:rPr kumimoji="1" lang="en-US" altLang="zh-CN" sz="3600" baseline="-25000" dirty="0">
                <a:latin typeface="Times New Roman" pitchFamily="18" charset="0"/>
                <a:ea typeface="楷体_GB2312" pitchFamily="49" charset="-122"/>
              </a:rPr>
              <a:t>2</a:t>
            </a:r>
            <a:r>
              <a:rPr kumimoji="1" lang="en-US" altLang="zh-CN" sz="3600" dirty="0">
                <a:latin typeface="Times New Roman" pitchFamily="18" charset="0"/>
                <a:ea typeface="楷体_GB2312" pitchFamily="49" charset="-122"/>
              </a:rPr>
              <a:t>,..,</a:t>
            </a:r>
            <a:r>
              <a:rPr kumimoji="1" lang="en-US" altLang="zh-CN" sz="3600" i="1" dirty="0">
                <a:latin typeface="Times New Roman" pitchFamily="18" charset="0"/>
                <a:ea typeface="楷体_GB2312" pitchFamily="49" charset="-122"/>
              </a:rPr>
              <a:t>X</a:t>
            </a:r>
            <a:r>
              <a:rPr kumimoji="1" lang="en-US" altLang="zh-CN" sz="3600" i="1" baseline="-25000" dirty="0">
                <a:latin typeface="Times New Roman" pitchFamily="18" charset="0"/>
                <a:ea typeface="楷体_GB2312" pitchFamily="49" charset="-122"/>
              </a:rPr>
              <a:t>n</a:t>
            </a:r>
            <a:r>
              <a:rPr kumimoji="1" lang="en-US" altLang="zh-CN" sz="3600" dirty="0">
                <a:latin typeface="Times New Roman" pitchFamily="18" charset="0"/>
                <a:ea typeface="楷体_GB2312" pitchFamily="49" charset="-122"/>
              </a:rPr>
              <a:t>)</a:t>
            </a:r>
            <a:r>
              <a:rPr kumimoji="1" lang="zh-CN" altLang="en-US" sz="3600" dirty="0">
                <a:latin typeface="Times New Roman" pitchFamily="18" charset="0"/>
                <a:ea typeface="楷体_GB2312" pitchFamily="49" charset="-122"/>
              </a:rPr>
              <a:t>为总体 </a:t>
            </a:r>
            <a:r>
              <a:rPr kumimoji="1" lang="en-US" altLang="zh-CN" sz="3600" i="1" dirty="0">
                <a:latin typeface="Times New Roman" pitchFamily="18" charset="0"/>
                <a:ea typeface="楷体_GB2312" pitchFamily="49" charset="-122"/>
              </a:rPr>
              <a:t>X</a:t>
            </a:r>
            <a:r>
              <a:rPr kumimoji="1" lang="en-US" altLang="zh-CN" sz="3600" dirty="0">
                <a:latin typeface="Times New Roman" pitchFamily="18" charset="0"/>
                <a:ea typeface="楷体_GB2312" pitchFamily="49" charset="-122"/>
              </a:rPr>
              <a:t> </a:t>
            </a:r>
            <a:r>
              <a:rPr kumimoji="1" lang="zh-CN" altLang="zh-CN" sz="3600" dirty="0">
                <a:latin typeface="Times New Roman" pitchFamily="18" charset="0"/>
                <a:ea typeface="楷体_GB2312" pitchFamily="49" charset="-122"/>
              </a:rPr>
              <a:t>的一个样本</a:t>
            </a:r>
            <a:endParaRPr kumimoji="1" lang="zh-CN" altLang="en-US" sz="3600" dirty="0">
              <a:latin typeface="Times New Roman" pitchFamily="18" charset="0"/>
              <a:ea typeface="楷体_GB2312" pitchFamily="49" charset="-122"/>
            </a:endParaRPr>
          </a:p>
        </p:txBody>
      </p:sp>
      <p:grpSp>
        <p:nvGrpSpPr>
          <p:cNvPr id="3" name="Group 8"/>
          <p:cNvGrpSpPr/>
          <p:nvPr/>
        </p:nvGrpSpPr>
        <p:grpSpPr bwMode="auto">
          <a:xfrm>
            <a:off x="1187450" y="2733677"/>
            <a:ext cx="6705600" cy="1165225"/>
            <a:chOff x="576" y="2085"/>
            <a:chExt cx="4224" cy="734"/>
          </a:xfrm>
        </p:grpSpPr>
        <p:sp>
          <p:nvSpPr>
            <p:cNvPr id="46096" name="Text Box 9"/>
            <p:cNvSpPr txBox="1"/>
            <p:nvPr/>
          </p:nvSpPr>
          <p:spPr bwMode="auto">
            <a:xfrm>
              <a:off x="576" y="2276"/>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证明</a:t>
              </a:r>
              <a:endParaRPr kumimoji="1" lang="zh-CN" altLang="en-US" sz="3200" dirty="0">
                <a:latin typeface="Times New Roman" pitchFamily="18" charset="0"/>
                <a:ea typeface="楷体_GB2312" pitchFamily="49" charset="-122"/>
              </a:endParaRPr>
            </a:p>
          </p:txBody>
        </p:sp>
        <p:grpSp>
          <p:nvGrpSpPr>
            <p:cNvPr id="46097" name="Group 10"/>
            <p:cNvGrpSpPr/>
            <p:nvPr/>
          </p:nvGrpSpPr>
          <p:grpSpPr bwMode="auto">
            <a:xfrm>
              <a:off x="1368" y="2085"/>
              <a:ext cx="3432" cy="734"/>
              <a:chOff x="1286" y="2085"/>
              <a:chExt cx="3432" cy="734"/>
            </a:xfrm>
          </p:grpSpPr>
          <p:graphicFrame>
            <p:nvGraphicFramePr>
              <p:cNvPr id="46098" name="Object 11"/>
              <p:cNvGraphicFramePr>
                <a:graphicFrameLocks noChangeAspect="1"/>
              </p:cNvGraphicFramePr>
              <p:nvPr/>
            </p:nvGraphicFramePr>
            <p:xfrm>
              <a:off x="1286" y="2085"/>
              <a:ext cx="1231" cy="734"/>
            </p:xfrm>
            <a:graphic>
              <a:graphicData uri="http://schemas.openxmlformats.org/presentationml/2006/ole">
                <mc:AlternateContent xmlns:mc="http://schemas.openxmlformats.org/markup-compatibility/2006">
                  <mc:Choice xmlns:v="urn:schemas-microsoft-com:vml" Requires="v">
                    <p:oleObj spid="_x0000_s64531" name="Equation" r:id="rId1" imgW="0" imgH="0" progId="Equation.DSMT4">
                      <p:embed/>
                    </p:oleObj>
                  </mc:Choice>
                  <mc:Fallback>
                    <p:oleObj name="Equation" r:id="rId1" imgW="0" imgH="0" progId="Equation.DSMT4">
                      <p:embed/>
                      <p:pic>
                        <p:nvPicPr>
                          <p:cNvPr id="0" name="Object 11"/>
                          <p:cNvPicPr>
                            <a:picLocks noChangeAspect="1" noChangeArrowheads="1"/>
                          </p:cNvPicPr>
                          <p:nvPr/>
                        </p:nvPicPr>
                        <p:blipFill>
                          <a:blip r:embed="rId2"/>
                          <a:srcRect/>
                          <a:stretch>
                            <a:fillRect/>
                          </a:stretch>
                        </p:blipFill>
                        <p:spPr bwMode="auto">
                          <a:xfrm>
                            <a:off x="1286" y="2085"/>
                            <a:ext cx="1231" cy="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9" name="Text Box 12"/>
              <p:cNvSpPr txBox="1"/>
              <p:nvPr/>
            </p:nvSpPr>
            <p:spPr bwMode="auto">
              <a:xfrm>
                <a:off x="2534" y="2292"/>
                <a:ext cx="21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是 </a:t>
                </a:r>
                <a:r>
                  <a:rPr kumimoji="1" lang="zh-CN" altLang="zh-CN" sz="3200" i="1" dirty="0">
                    <a:latin typeface="Times New Roman" pitchFamily="18" charset="0"/>
                    <a:ea typeface="楷体_GB2312" pitchFamily="49" charset="-122"/>
                    <a:sym typeface="Symbol" pitchFamily="18" charset="2"/>
                  </a:rPr>
                  <a:t> </a:t>
                </a:r>
                <a:r>
                  <a:rPr kumimoji="1" lang="zh-CN" altLang="zh-CN" sz="3200" dirty="0">
                    <a:latin typeface="Times New Roman" pitchFamily="18" charset="0"/>
                    <a:ea typeface="楷体_GB2312" pitchFamily="49" charset="-122"/>
                    <a:sym typeface="Symbol" pitchFamily="18" charset="2"/>
                  </a:rPr>
                  <a:t>的无偏估计量</a:t>
                </a:r>
                <a:endParaRPr kumimoji="1" lang="zh-CN" altLang="en-US" sz="3200" i="1" dirty="0">
                  <a:latin typeface="Times New Roman" pitchFamily="18" charset="0"/>
                  <a:ea typeface="楷体_GB2312" pitchFamily="49" charset="-122"/>
                  <a:sym typeface="Symbol" pitchFamily="18" charset="2"/>
                </a:endParaRPr>
              </a:p>
            </p:txBody>
          </p:sp>
        </p:grpSp>
      </p:grpSp>
      <p:grpSp>
        <p:nvGrpSpPr>
          <p:cNvPr id="5" name="Group 27"/>
          <p:cNvGrpSpPr/>
          <p:nvPr/>
        </p:nvGrpSpPr>
        <p:grpSpPr bwMode="auto">
          <a:xfrm>
            <a:off x="1219200" y="3962400"/>
            <a:ext cx="5940425" cy="1122362"/>
            <a:chOff x="768" y="2496"/>
            <a:chExt cx="3742" cy="707"/>
          </a:xfrm>
        </p:grpSpPr>
        <p:sp>
          <p:nvSpPr>
            <p:cNvPr id="46093" name="Text Box 14"/>
            <p:cNvSpPr txBox="1"/>
            <p:nvPr/>
          </p:nvSpPr>
          <p:spPr bwMode="auto">
            <a:xfrm>
              <a:off x="768" y="2640"/>
              <a:ext cx="105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a:latin typeface="Times New Roman" pitchFamily="18" charset="0"/>
                  <a:ea typeface="楷体_GB2312" pitchFamily="49" charset="-122"/>
                </a:rPr>
                <a:t>(2)  </a:t>
              </a:r>
              <a:r>
                <a:rPr kumimoji="1" lang="zh-CN" altLang="en-US" sz="3200">
                  <a:latin typeface="Times New Roman" pitchFamily="18" charset="0"/>
                  <a:ea typeface="楷体_GB2312" pitchFamily="49" charset="-122"/>
                </a:rPr>
                <a:t>证明</a:t>
              </a:r>
              <a:endParaRPr kumimoji="1" lang="zh-CN" altLang="en-US" sz="3200">
                <a:latin typeface="Times New Roman" pitchFamily="18" charset="0"/>
                <a:ea typeface="楷体_GB2312" pitchFamily="49" charset="-122"/>
              </a:endParaRPr>
            </a:p>
          </p:txBody>
        </p:sp>
        <p:graphicFrame>
          <p:nvGraphicFramePr>
            <p:cNvPr id="46094" name="Object 18"/>
            <p:cNvGraphicFramePr>
              <a:graphicFrameLocks noChangeAspect="1"/>
            </p:cNvGraphicFramePr>
            <p:nvPr/>
          </p:nvGraphicFramePr>
          <p:xfrm>
            <a:off x="1826" y="2496"/>
            <a:ext cx="1747" cy="707"/>
          </p:xfrm>
          <a:graphic>
            <a:graphicData uri="http://schemas.openxmlformats.org/presentationml/2006/ole">
              <mc:AlternateContent xmlns:mc="http://schemas.openxmlformats.org/markup-compatibility/2006">
                <mc:Choice xmlns:v="urn:schemas-microsoft-com:vml" Requires="v">
                  <p:oleObj spid="_x0000_s64532" name="Equation" r:id="rId3" imgW="0" imgH="0" progId="Equation.DSMT4">
                    <p:embed/>
                  </p:oleObj>
                </mc:Choice>
                <mc:Fallback>
                  <p:oleObj name="Equation" r:id="rId3" imgW="0" imgH="0" progId="Equation.DSMT4">
                    <p:embed/>
                    <p:pic>
                      <p:nvPicPr>
                        <p:cNvPr id="0" name="Object 18"/>
                        <p:cNvPicPr>
                          <a:picLocks noChangeAspect="1" noChangeArrowheads="1"/>
                        </p:cNvPicPr>
                        <p:nvPr/>
                      </p:nvPicPr>
                      <p:blipFill>
                        <a:blip r:embed="rId4"/>
                        <a:srcRect/>
                        <a:stretch>
                          <a:fillRect/>
                        </a:stretch>
                      </p:blipFill>
                      <p:spPr bwMode="auto">
                        <a:xfrm>
                          <a:off x="1826" y="2496"/>
                          <a:ext cx="1747" cy="7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5" name="Text Box 19"/>
            <p:cNvSpPr txBox="1"/>
            <p:nvPr/>
          </p:nvSpPr>
          <p:spPr bwMode="auto">
            <a:xfrm>
              <a:off x="3626" y="2632"/>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latin typeface="Times New Roman" pitchFamily="18" charset="0"/>
                  <a:ea typeface="楷体_GB2312" pitchFamily="49" charset="-122"/>
                </a:rPr>
                <a:t>最有效</a:t>
              </a:r>
              <a:endParaRPr kumimoji="1" lang="zh-CN" altLang="en-US" sz="3200">
                <a:latin typeface="Times New Roman" pitchFamily="18" charset="0"/>
                <a:ea typeface="楷体_GB2312" pitchFamily="49" charset="-122"/>
              </a:endParaRPr>
            </a:p>
          </p:txBody>
        </p:sp>
      </p:grpSp>
      <p:sp>
        <p:nvSpPr>
          <p:cNvPr id="214036" name="Text Box 20"/>
          <p:cNvSpPr txBox="1"/>
          <p:nvPr/>
        </p:nvSpPr>
        <p:spPr bwMode="auto">
          <a:xfrm>
            <a:off x="1042988" y="5157788"/>
            <a:ext cx="13827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a:latin typeface="Times New Roman" pitchFamily="18" charset="0"/>
                <a:ea typeface="黑体" pitchFamily="49" charset="-122"/>
              </a:rPr>
              <a:t>证</a:t>
            </a:r>
            <a:r>
              <a:rPr kumimoji="1" lang="zh-CN" altLang="en-US" sz="3200" b="1">
                <a:latin typeface="Times New Roman" pitchFamily="18" charset="0"/>
                <a:ea typeface="楷体_GB2312" pitchFamily="49" charset="-122"/>
              </a:rPr>
              <a:t>  </a:t>
            </a:r>
            <a:r>
              <a:rPr kumimoji="1" lang="en-US" altLang="zh-CN" sz="3200">
                <a:latin typeface="Times New Roman" pitchFamily="18" charset="0"/>
                <a:ea typeface="楷体_GB2312" pitchFamily="49" charset="-122"/>
              </a:rPr>
              <a:t>(1)</a:t>
            </a:r>
            <a:r>
              <a:rPr kumimoji="1" lang="en-US" altLang="zh-CN" sz="3600" b="1">
                <a:latin typeface="Times New Roman" pitchFamily="18" charset="0"/>
                <a:ea typeface="楷体_GB2312" pitchFamily="49" charset="-122"/>
              </a:rPr>
              <a:t> </a:t>
            </a:r>
            <a:endParaRPr kumimoji="1" lang="en-US" altLang="zh-CN" sz="3600" b="1">
              <a:latin typeface="Times New Roman" pitchFamily="18" charset="0"/>
              <a:ea typeface="楷体_GB2312" pitchFamily="49" charset="-122"/>
            </a:endParaRPr>
          </a:p>
        </p:txBody>
      </p:sp>
      <p:graphicFrame>
        <p:nvGraphicFramePr>
          <p:cNvPr id="214037" name="Object 21"/>
          <p:cNvGraphicFramePr>
            <a:graphicFrameLocks noChangeAspect="1"/>
          </p:cNvGraphicFramePr>
          <p:nvPr/>
        </p:nvGraphicFramePr>
        <p:xfrm>
          <a:off x="2243138" y="5012825"/>
          <a:ext cx="5221238" cy="1152479"/>
        </p:xfrm>
        <a:graphic>
          <a:graphicData uri="http://schemas.openxmlformats.org/presentationml/2006/ole">
            <mc:AlternateContent xmlns:mc="http://schemas.openxmlformats.org/markup-compatibility/2006">
              <mc:Choice xmlns:v="urn:schemas-microsoft-com:vml" Requires="v">
                <p:oleObj spid="_x0000_s64533" name="Equation" r:id="rId5" imgW="0" imgH="0" progId="Equation.DSMT4">
                  <p:embed/>
                </p:oleObj>
              </mc:Choice>
              <mc:Fallback>
                <p:oleObj name="Equation" r:id="rId5" imgW="0" imgH="0" progId="Equation.DSMT4">
                  <p:embed/>
                  <p:pic>
                    <p:nvPicPr>
                      <p:cNvPr id="0" name="Object 21"/>
                      <p:cNvPicPr>
                        <a:picLocks noChangeAspect="1" noChangeArrowheads="1"/>
                      </p:cNvPicPr>
                      <p:nvPr/>
                    </p:nvPicPr>
                    <p:blipFill>
                      <a:blip r:embed="rId6"/>
                      <a:srcRect/>
                      <a:stretch>
                        <a:fillRect/>
                      </a:stretch>
                    </p:blipFill>
                    <p:spPr bwMode="auto">
                      <a:xfrm>
                        <a:off x="2243138" y="5012825"/>
                        <a:ext cx="5221238" cy="1152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22"/>
          <p:cNvGrpSpPr/>
          <p:nvPr/>
        </p:nvGrpSpPr>
        <p:grpSpPr bwMode="auto">
          <a:xfrm>
            <a:off x="1187450" y="1836739"/>
            <a:ext cx="6722319" cy="1160463"/>
            <a:chOff x="288" y="1121"/>
            <a:chExt cx="4963" cy="731"/>
          </a:xfrm>
        </p:grpSpPr>
        <p:graphicFrame>
          <p:nvGraphicFramePr>
            <p:cNvPr id="46090" name="Object 23"/>
            <p:cNvGraphicFramePr>
              <a:graphicFrameLocks noChangeAspect="1"/>
            </p:cNvGraphicFramePr>
            <p:nvPr/>
          </p:nvGraphicFramePr>
          <p:xfrm>
            <a:off x="4116" y="1121"/>
            <a:ext cx="1135" cy="731"/>
          </p:xfrm>
          <a:graphic>
            <a:graphicData uri="http://schemas.openxmlformats.org/presentationml/2006/ole">
              <mc:AlternateContent xmlns:mc="http://schemas.openxmlformats.org/markup-compatibility/2006">
                <mc:Choice xmlns:v="urn:schemas-microsoft-com:vml" Requires="v">
                  <p:oleObj spid="_x0000_s64534" name="Equation" r:id="rId7" imgW="0" imgH="0" progId="Equation.DSMT4">
                    <p:embed/>
                  </p:oleObj>
                </mc:Choice>
                <mc:Fallback>
                  <p:oleObj name="Equation" r:id="rId7" imgW="0" imgH="0" progId="Equation.DSMT4">
                    <p:embed/>
                    <p:pic>
                      <p:nvPicPr>
                        <p:cNvPr id="0" name="Object 23"/>
                        <p:cNvPicPr>
                          <a:picLocks noChangeAspect="1" noChangeArrowheads="1"/>
                        </p:cNvPicPr>
                        <p:nvPr/>
                      </p:nvPicPr>
                      <p:blipFill>
                        <a:blip r:embed="rId8"/>
                        <a:srcRect/>
                        <a:stretch>
                          <a:fillRect/>
                        </a:stretch>
                      </p:blipFill>
                      <p:spPr bwMode="auto">
                        <a:xfrm>
                          <a:off x="4116" y="1121"/>
                          <a:ext cx="1135" cy="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1" name="Object 24"/>
            <p:cNvGraphicFramePr>
              <a:graphicFrameLocks noChangeAspect="1"/>
            </p:cNvGraphicFramePr>
            <p:nvPr/>
          </p:nvGraphicFramePr>
          <p:xfrm>
            <a:off x="1883" y="1317"/>
            <a:ext cx="2025" cy="399"/>
          </p:xfrm>
          <a:graphic>
            <a:graphicData uri="http://schemas.openxmlformats.org/presentationml/2006/ole">
              <mc:AlternateContent xmlns:mc="http://schemas.openxmlformats.org/markup-compatibility/2006">
                <mc:Choice xmlns:v="urn:schemas-microsoft-com:vml" Requires="v">
                  <p:oleObj spid="_x0000_s64535" name="Equation" r:id="rId9" imgW="0" imgH="0" progId="Equation.DSMT4">
                    <p:embed/>
                  </p:oleObj>
                </mc:Choice>
                <mc:Fallback>
                  <p:oleObj name="Equation" r:id="rId9" imgW="0" imgH="0" progId="Equation.DSMT4">
                    <p:embed/>
                    <p:pic>
                      <p:nvPicPr>
                        <p:cNvPr id="0" name="Object 24"/>
                        <p:cNvPicPr>
                          <a:picLocks noChangeAspect="1" noChangeArrowheads="1"/>
                        </p:cNvPicPr>
                        <p:nvPr/>
                      </p:nvPicPr>
                      <p:blipFill>
                        <a:blip r:embed="rId10"/>
                        <a:srcRect/>
                        <a:stretch>
                          <a:fillRect/>
                        </a:stretch>
                      </p:blipFill>
                      <p:spPr bwMode="auto">
                        <a:xfrm>
                          <a:off x="1883" y="1317"/>
                          <a:ext cx="2025"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2" name="Text Box 25"/>
            <p:cNvSpPr txBox="1"/>
            <p:nvPr/>
          </p:nvSpPr>
          <p:spPr bwMode="auto">
            <a:xfrm>
              <a:off x="288" y="1328"/>
              <a:ext cx="153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dirty="0">
                  <a:latin typeface="Times New Roman" pitchFamily="18" charset="0"/>
                  <a:ea typeface="楷体_GB2312" pitchFamily="49" charset="-122"/>
                </a:rPr>
                <a:t>(1)  </a:t>
              </a:r>
              <a:r>
                <a:rPr kumimoji="1" lang="zh-CN" altLang="en-US" sz="3200" dirty="0">
                  <a:latin typeface="Times New Roman" pitchFamily="18" charset="0"/>
                  <a:ea typeface="楷体_GB2312" pitchFamily="49" charset="-122"/>
                </a:rPr>
                <a:t>设常数</a:t>
              </a:r>
              <a:endParaRPr kumimoji="1" lang="zh-CN" altLang="en-US" sz="3200" dirty="0">
                <a:latin typeface="Times New Roman" pitchFamily="18"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4020"/>
                                        </p:tgtEl>
                                        <p:attrNameLst>
                                          <p:attrName>style.visibility</p:attrName>
                                        </p:attrNameLst>
                                      </p:cBhvr>
                                      <p:to>
                                        <p:strVal val="visible"/>
                                      </p:to>
                                    </p:set>
                                    <p:animEffect transition="in" filter="wipe(left)">
                                      <p:cBhvr>
                                        <p:cTn id="7" dur="500"/>
                                        <p:tgtEl>
                                          <p:spTgt spid="2140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610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4036"/>
                                        </p:tgtEl>
                                        <p:attrNameLst>
                                          <p:attrName>style.visibility</p:attrName>
                                        </p:attrNameLst>
                                      </p:cBhvr>
                                      <p:to>
                                        <p:strVal val="visible"/>
                                      </p:to>
                                    </p:set>
                                    <p:animEffect transition="in" filter="wipe(left)">
                                      <p:cBhvr>
                                        <p:cTn id="32" dur="500"/>
                                        <p:tgtEl>
                                          <p:spTgt spid="214036"/>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214037"/>
                                        </p:tgtEl>
                                        <p:attrNameLst>
                                          <p:attrName>style.visibility</p:attrName>
                                        </p:attrNameLst>
                                      </p:cBhvr>
                                      <p:to>
                                        <p:strVal val="visible"/>
                                      </p:to>
                                    </p:set>
                                    <p:animEffect transition="in" filter="wipe(left)">
                                      <p:cBhvr>
                                        <p:cTn id="36" dur="500"/>
                                        <p:tgtEl>
                                          <p:spTgt spid="21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autoUpdateAnimBg="0"/>
      <p:bldP spid="46101" grpId="0"/>
      <p:bldP spid="21403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bwMode="auto">
          <a:xfrm>
            <a:off x="250825" y="467196"/>
            <a:ext cx="7347719" cy="1018365"/>
            <a:chOff x="576" y="164"/>
            <a:chExt cx="4061" cy="604"/>
          </a:xfrm>
        </p:grpSpPr>
        <p:sp>
          <p:nvSpPr>
            <p:cNvPr id="47121" name="Text Box 5"/>
            <p:cNvSpPr txBox="1"/>
            <p:nvPr/>
          </p:nvSpPr>
          <p:spPr bwMode="auto">
            <a:xfrm>
              <a:off x="576" y="264"/>
              <a:ext cx="486"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a:latin typeface="Times New Roman" pitchFamily="18" charset="0"/>
                  <a:ea typeface="楷体_GB2312" pitchFamily="49" charset="-122"/>
                </a:rPr>
                <a:t>(2)</a:t>
              </a:r>
              <a:r>
                <a:rPr kumimoji="1" lang="en-US" altLang="zh-CN" sz="3600" b="1">
                  <a:latin typeface="Times New Roman" pitchFamily="18" charset="0"/>
                  <a:ea typeface="楷体_GB2312" pitchFamily="49" charset="-122"/>
                </a:rPr>
                <a:t> </a:t>
              </a:r>
              <a:endParaRPr kumimoji="1" lang="en-US" altLang="zh-CN" sz="3600" b="1">
                <a:latin typeface="Times New Roman" pitchFamily="18" charset="0"/>
                <a:ea typeface="楷体_GB2312" pitchFamily="49" charset="-122"/>
              </a:endParaRPr>
            </a:p>
          </p:txBody>
        </p:sp>
        <p:graphicFrame>
          <p:nvGraphicFramePr>
            <p:cNvPr id="47122" name="Object 6"/>
            <p:cNvGraphicFramePr>
              <a:graphicFrameLocks noChangeAspect="1"/>
            </p:cNvGraphicFramePr>
            <p:nvPr/>
          </p:nvGraphicFramePr>
          <p:xfrm>
            <a:off x="1142" y="164"/>
            <a:ext cx="3495" cy="604"/>
          </p:xfrm>
          <a:graphic>
            <a:graphicData uri="http://schemas.openxmlformats.org/presentationml/2006/ole">
              <mc:AlternateContent xmlns:mc="http://schemas.openxmlformats.org/markup-compatibility/2006">
                <mc:Choice xmlns:v="urn:schemas-microsoft-com:vml" Requires="v">
                  <p:oleObj spid="_x0000_s55656" name="Equation" r:id="rId1" imgW="0" imgH="0" progId="Equation.DSMT4">
                    <p:embed/>
                  </p:oleObj>
                </mc:Choice>
                <mc:Fallback>
                  <p:oleObj name="Equation" r:id="rId1" imgW="0" imgH="0" progId="Equation.DSMT4">
                    <p:embed/>
                    <p:pic>
                      <p:nvPicPr>
                        <p:cNvPr id="0" name="Object 6"/>
                        <p:cNvPicPr>
                          <a:picLocks noChangeAspect="1" noChangeArrowheads="1"/>
                        </p:cNvPicPr>
                        <p:nvPr/>
                      </p:nvPicPr>
                      <p:blipFill>
                        <a:blip r:embed="rId2"/>
                        <a:srcRect/>
                        <a:stretch>
                          <a:fillRect/>
                        </a:stretch>
                      </p:blipFill>
                      <p:spPr bwMode="auto">
                        <a:xfrm>
                          <a:off x="1142" y="164"/>
                          <a:ext cx="3495" cy="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5050" name="Object 10"/>
          <p:cNvGraphicFramePr>
            <a:graphicFrameLocks noChangeAspect="1"/>
          </p:cNvGraphicFramePr>
          <p:nvPr/>
        </p:nvGraphicFramePr>
        <p:xfrm>
          <a:off x="2124075" y="3932238"/>
          <a:ext cx="1828800" cy="1184275"/>
        </p:xfrm>
        <a:graphic>
          <a:graphicData uri="http://schemas.openxmlformats.org/presentationml/2006/ole">
            <mc:AlternateContent xmlns:mc="http://schemas.openxmlformats.org/markup-compatibility/2006">
              <mc:Choice xmlns:v="urn:schemas-microsoft-com:vml" Requires="v">
                <p:oleObj spid="_x0000_s55657" name="Equation" r:id="rId3" imgW="0" imgH="0" progId="Equation.3">
                  <p:embed/>
                </p:oleObj>
              </mc:Choice>
              <mc:Fallback>
                <p:oleObj name="Equation" r:id="rId3" imgW="0" imgH="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932238"/>
                        <a:ext cx="1828800"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51" name="Object 11"/>
          <p:cNvGraphicFramePr>
            <a:graphicFrameLocks noChangeAspect="1"/>
          </p:cNvGraphicFramePr>
          <p:nvPr/>
        </p:nvGraphicFramePr>
        <p:xfrm>
          <a:off x="4872038" y="4005263"/>
          <a:ext cx="2925762" cy="982662"/>
        </p:xfrm>
        <a:graphic>
          <a:graphicData uri="http://schemas.openxmlformats.org/presentationml/2006/ole">
            <mc:AlternateContent xmlns:mc="http://schemas.openxmlformats.org/markup-compatibility/2006">
              <mc:Choice xmlns:v="urn:schemas-microsoft-com:vml" Requires="v">
                <p:oleObj spid="_x0000_s55658" name="公式" r:id="rId5" imgW="0" imgH="0" progId="Equation.3">
                  <p:embed/>
                </p:oleObj>
              </mc:Choice>
              <mc:Fallback>
                <p:oleObj name="公式" r:id="rId5" imgW="0" imgH="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2038" y="4005263"/>
                        <a:ext cx="2925762"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53" name="AutoShape 13"/>
          <p:cNvSpPr/>
          <p:nvPr/>
        </p:nvSpPr>
        <p:spPr bwMode="auto">
          <a:xfrm>
            <a:off x="1403350" y="4364038"/>
            <a:ext cx="533400" cy="228600"/>
          </a:xfrm>
          <a:prstGeom prst="rightArrow">
            <a:avLst>
              <a:gd name="adj1" fmla="val 50000"/>
              <a:gd name="adj2" fmla="val 58333"/>
            </a:avLst>
          </a:prstGeom>
          <a:solidFill>
            <a:schemeClr val="tx2"/>
          </a:solidFill>
          <a:ln w="9525">
            <a:solidFill>
              <a:schemeClr val="tx1"/>
            </a:solidFill>
            <a:miter lim="800000"/>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215054" name="AutoShape 14"/>
          <p:cNvSpPr/>
          <p:nvPr/>
        </p:nvSpPr>
        <p:spPr bwMode="auto">
          <a:xfrm>
            <a:off x="4211638" y="4364038"/>
            <a:ext cx="533400" cy="228600"/>
          </a:xfrm>
          <a:prstGeom prst="rightArrow">
            <a:avLst>
              <a:gd name="adj1" fmla="val 50000"/>
              <a:gd name="adj2" fmla="val 58333"/>
            </a:avLst>
          </a:prstGeom>
          <a:solidFill>
            <a:schemeClr val="tx2"/>
          </a:solidFill>
          <a:ln w="9525">
            <a:solidFill>
              <a:schemeClr val="tx1"/>
            </a:solidFill>
            <a:miter lim="800000"/>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aphicFrame>
        <p:nvGraphicFramePr>
          <p:cNvPr id="215058" name="Object 18"/>
          <p:cNvGraphicFramePr>
            <a:graphicFrameLocks noChangeAspect="1"/>
          </p:cNvGraphicFramePr>
          <p:nvPr/>
        </p:nvGraphicFramePr>
        <p:xfrm>
          <a:off x="1971675" y="1555750"/>
          <a:ext cx="5056188" cy="1217613"/>
        </p:xfrm>
        <a:graphic>
          <a:graphicData uri="http://schemas.openxmlformats.org/presentationml/2006/ole">
            <mc:AlternateContent xmlns:mc="http://schemas.openxmlformats.org/markup-compatibility/2006">
              <mc:Choice xmlns:v="urn:schemas-microsoft-com:vml" Requires="v">
                <p:oleObj spid="_x0000_s55659" name="Equation" r:id="rId7" imgW="0" imgH="0" progId="Equation.DSMT4">
                  <p:embed/>
                </p:oleObj>
              </mc:Choice>
              <mc:Fallback>
                <p:oleObj name="Equation" r:id="rId7" imgW="0" imgH="0" progId="Equation.DSMT4">
                  <p:embed/>
                  <p:pic>
                    <p:nvPicPr>
                      <p:cNvPr id="0" name="Object 18"/>
                      <p:cNvPicPr>
                        <a:picLocks noChangeAspect="1" noChangeArrowheads="1"/>
                      </p:cNvPicPr>
                      <p:nvPr/>
                    </p:nvPicPr>
                    <p:blipFill>
                      <a:blip r:embed="rId8"/>
                      <a:srcRect/>
                      <a:stretch>
                        <a:fillRect/>
                      </a:stretch>
                    </p:blipFill>
                    <p:spPr bwMode="auto">
                      <a:xfrm>
                        <a:off x="1971675" y="1555750"/>
                        <a:ext cx="5056188" cy="121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59" name="Object 19"/>
          <p:cNvGraphicFramePr>
            <a:graphicFrameLocks noChangeAspect="1"/>
          </p:cNvGraphicFramePr>
          <p:nvPr/>
        </p:nvGraphicFramePr>
        <p:xfrm>
          <a:off x="2124075" y="2779713"/>
          <a:ext cx="4824413" cy="1104900"/>
        </p:xfrm>
        <a:graphic>
          <a:graphicData uri="http://schemas.openxmlformats.org/presentationml/2006/ole">
            <mc:AlternateContent xmlns:mc="http://schemas.openxmlformats.org/markup-compatibility/2006">
              <mc:Choice xmlns:v="urn:schemas-microsoft-com:vml" Requires="v">
                <p:oleObj spid="_x0000_s55660" name="公式" r:id="rId9" imgW="0" imgH="0" progId="Equation.3">
                  <p:embed/>
                </p:oleObj>
              </mc:Choice>
              <mc:Fallback>
                <p:oleObj name="公式" r:id="rId9" imgW="0" imgH="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2779713"/>
                        <a:ext cx="4824413"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AutoShape 17"/>
          <p:cNvSpPr/>
          <p:nvPr/>
        </p:nvSpPr>
        <p:spPr bwMode="auto">
          <a:xfrm>
            <a:off x="6875463" y="1339850"/>
            <a:ext cx="2089150" cy="609600"/>
          </a:xfrm>
          <a:prstGeom prst="wedgeRoundRectCallout">
            <a:avLst>
              <a:gd name="adj1" fmla="val -48690"/>
              <a:gd name="adj2" fmla="val 94917"/>
              <a:gd name="adj3" fmla="val 16667"/>
            </a:avLst>
          </a:prstGeom>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sz="2400"/>
              <a:t>完全平方公式</a:t>
            </a:r>
            <a:endParaRPr lang="zh-CN" altLang="en-US" sz="2400"/>
          </a:p>
        </p:txBody>
      </p:sp>
      <p:grpSp>
        <p:nvGrpSpPr>
          <p:cNvPr id="3" name="组合 3"/>
          <p:cNvGrpSpPr/>
          <p:nvPr/>
        </p:nvGrpSpPr>
        <p:grpSpPr bwMode="auto">
          <a:xfrm>
            <a:off x="914400" y="5282590"/>
            <a:ext cx="7329488" cy="1386497"/>
            <a:chOff x="914400" y="5344654"/>
            <a:chExt cx="7329488" cy="1386350"/>
          </a:xfrm>
        </p:grpSpPr>
        <p:grpSp>
          <p:nvGrpSpPr>
            <p:cNvPr id="47116" name="Group 15"/>
            <p:cNvGrpSpPr/>
            <p:nvPr/>
          </p:nvGrpSpPr>
          <p:grpSpPr bwMode="auto">
            <a:xfrm>
              <a:off x="914400" y="5530854"/>
              <a:ext cx="7329488" cy="1200150"/>
              <a:chOff x="576" y="3504"/>
              <a:chExt cx="4617" cy="756"/>
            </a:xfrm>
          </p:grpSpPr>
          <p:sp>
            <p:nvSpPr>
              <p:cNvPr id="47119" name="Text Box 16"/>
              <p:cNvSpPr txBox="1"/>
              <p:nvPr/>
            </p:nvSpPr>
            <p:spPr bwMode="auto">
              <a:xfrm>
                <a:off x="576" y="3504"/>
                <a:ext cx="706" cy="404"/>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kumimoji="1" lang="zh-CN" altLang="en-US" sz="3600" b="1">
                    <a:latin typeface="Times New Roman" pitchFamily="18" charset="0"/>
                    <a:ea typeface="楷体_GB2312" pitchFamily="49" charset="-122"/>
                  </a:rPr>
                  <a:t>结论</a:t>
                </a:r>
                <a:endParaRPr kumimoji="1" lang="zh-CN" altLang="en-US" sz="3600" b="1">
                  <a:latin typeface="Times New Roman" pitchFamily="18" charset="0"/>
                  <a:ea typeface="楷体_GB2312" pitchFamily="49" charset="-122"/>
                </a:endParaRPr>
              </a:p>
            </p:txBody>
          </p:sp>
          <p:sp>
            <p:nvSpPr>
              <p:cNvPr id="47120" name="Text Box 17"/>
              <p:cNvSpPr txBox="1"/>
              <p:nvPr/>
            </p:nvSpPr>
            <p:spPr bwMode="auto">
              <a:xfrm>
                <a:off x="1463" y="3504"/>
                <a:ext cx="373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kumimoji="1" lang="zh-CN" altLang="en-US" sz="3600" dirty="0">
                    <a:latin typeface="华文新魏" pitchFamily="2" charset="-122"/>
                    <a:ea typeface="华文新魏" pitchFamily="2" charset="-122"/>
                  </a:rPr>
                  <a:t>算术均值   比加权均值         更有效</a:t>
                </a:r>
                <a:r>
                  <a:rPr kumimoji="1" lang="en-US" altLang="zh-CN" sz="3600" b="1" dirty="0">
                    <a:latin typeface="华文新魏" pitchFamily="2" charset="-122"/>
                    <a:ea typeface="华文新魏" pitchFamily="2" charset="-122"/>
                  </a:rPr>
                  <a:t>.</a:t>
                </a:r>
                <a:endParaRPr kumimoji="1" lang="en-US" altLang="zh-CN" sz="3600" b="1" dirty="0">
                  <a:latin typeface="华文新魏" pitchFamily="2" charset="-122"/>
                  <a:ea typeface="华文新魏" pitchFamily="2" charset="-122"/>
                </a:endParaRPr>
              </a:p>
            </p:txBody>
          </p:sp>
        </p:grpSp>
        <p:graphicFrame>
          <p:nvGraphicFramePr>
            <p:cNvPr id="47117" name="Object 18"/>
            <p:cNvGraphicFramePr>
              <a:graphicFrameLocks noChangeAspect="1"/>
            </p:cNvGraphicFramePr>
            <p:nvPr/>
          </p:nvGraphicFramePr>
          <p:xfrm>
            <a:off x="4162663" y="5574860"/>
            <a:ext cx="516305" cy="553948"/>
          </p:xfrm>
          <a:graphic>
            <a:graphicData uri="http://schemas.openxmlformats.org/presentationml/2006/ole">
              <mc:AlternateContent xmlns:mc="http://schemas.openxmlformats.org/markup-compatibility/2006">
                <mc:Choice xmlns:v="urn:schemas-microsoft-com:vml" Requires="v">
                  <p:oleObj spid="_x0000_s55661" name="Equation" r:id="rId11" imgW="0" imgH="0" progId="Equation.DSMT4">
                    <p:embed/>
                  </p:oleObj>
                </mc:Choice>
                <mc:Fallback>
                  <p:oleObj name="Equation" r:id="rId11" imgW="0" imgH="0" progId="Equation.DSMT4">
                    <p:embed/>
                    <p:pic>
                      <p:nvPicPr>
                        <p:cNvPr id="0" name="Object 18"/>
                        <p:cNvPicPr>
                          <a:picLocks noChangeAspect="1" noChangeArrowheads="1"/>
                        </p:cNvPicPr>
                        <p:nvPr/>
                      </p:nvPicPr>
                      <p:blipFill>
                        <a:blip r:embed="rId12"/>
                        <a:srcRect/>
                        <a:stretch>
                          <a:fillRect/>
                        </a:stretch>
                      </p:blipFill>
                      <p:spPr bwMode="auto">
                        <a:xfrm>
                          <a:off x="4162663" y="5574860"/>
                          <a:ext cx="516305" cy="5539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8" name="Object 18"/>
            <p:cNvGraphicFramePr>
              <a:graphicFrameLocks noChangeAspect="1"/>
            </p:cNvGraphicFramePr>
            <p:nvPr/>
          </p:nvGraphicFramePr>
          <p:xfrm>
            <a:off x="6784218" y="5344654"/>
            <a:ext cx="1318359" cy="1067215"/>
          </p:xfrm>
          <a:graphic>
            <a:graphicData uri="http://schemas.openxmlformats.org/presentationml/2006/ole">
              <mc:AlternateContent xmlns:mc="http://schemas.openxmlformats.org/markup-compatibility/2006">
                <mc:Choice xmlns:v="urn:schemas-microsoft-com:vml" Requires="v">
                  <p:oleObj spid="_x0000_s55662" name="Equation" r:id="rId13" imgW="0" imgH="0" progId="Equation.DSMT4">
                    <p:embed/>
                  </p:oleObj>
                </mc:Choice>
                <mc:Fallback>
                  <p:oleObj name="Equation" r:id="rId13" imgW="0" imgH="0" progId="Equation.DSMT4">
                    <p:embed/>
                    <p:pic>
                      <p:nvPicPr>
                        <p:cNvPr id="0" name="Object 18"/>
                        <p:cNvPicPr>
                          <a:picLocks noChangeAspect="1" noChangeArrowheads="1"/>
                        </p:cNvPicPr>
                        <p:nvPr/>
                      </p:nvPicPr>
                      <p:blipFill>
                        <a:blip r:embed="rId14"/>
                        <a:srcRect/>
                        <a:stretch>
                          <a:fillRect/>
                        </a:stretch>
                      </p:blipFill>
                      <p:spPr bwMode="auto">
                        <a:xfrm>
                          <a:off x="6784218" y="5344654"/>
                          <a:ext cx="1318359" cy="1067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5058"/>
                                        </p:tgtEl>
                                        <p:attrNameLst>
                                          <p:attrName>style.visibility</p:attrName>
                                        </p:attrNameLst>
                                      </p:cBhvr>
                                      <p:to>
                                        <p:strVal val="visible"/>
                                      </p:to>
                                    </p:set>
                                    <p:anim calcmode="lin" valueType="num">
                                      <p:cBhvr additive="base">
                                        <p:cTn id="12" dur="500" fill="hold"/>
                                        <p:tgtEl>
                                          <p:spTgt spid="215058"/>
                                        </p:tgtEl>
                                        <p:attrNameLst>
                                          <p:attrName>ppt_x</p:attrName>
                                        </p:attrNameLst>
                                      </p:cBhvr>
                                      <p:tavLst>
                                        <p:tav tm="0">
                                          <p:val>
                                            <p:strVal val="#ppt_x"/>
                                          </p:val>
                                        </p:tav>
                                        <p:tav tm="100000">
                                          <p:val>
                                            <p:strVal val="#ppt_x"/>
                                          </p:val>
                                        </p:tav>
                                      </p:tavLst>
                                    </p:anim>
                                    <p:anim calcmode="lin" valueType="num">
                                      <p:cBhvr additive="base">
                                        <p:cTn id="13" dur="500" fill="hold"/>
                                        <p:tgtEl>
                                          <p:spTgt spid="21505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15059"/>
                                        </p:tgtEl>
                                        <p:attrNameLst>
                                          <p:attrName>style.visibility</p:attrName>
                                        </p:attrNameLst>
                                      </p:cBhvr>
                                      <p:to>
                                        <p:strVal val="visible"/>
                                      </p:to>
                                    </p:set>
                                    <p:anim calcmode="lin" valueType="num">
                                      <p:cBhvr additive="base">
                                        <p:cTn id="24" dur="500" fill="hold"/>
                                        <p:tgtEl>
                                          <p:spTgt spid="215059"/>
                                        </p:tgtEl>
                                        <p:attrNameLst>
                                          <p:attrName>ppt_x</p:attrName>
                                        </p:attrNameLst>
                                      </p:cBhvr>
                                      <p:tavLst>
                                        <p:tav tm="0">
                                          <p:val>
                                            <p:strVal val="#ppt_x"/>
                                          </p:val>
                                        </p:tav>
                                        <p:tav tm="100000">
                                          <p:val>
                                            <p:strVal val="#ppt_x"/>
                                          </p:val>
                                        </p:tav>
                                      </p:tavLst>
                                    </p:anim>
                                    <p:anim calcmode="lin" valueType="num">
                                      <p:cBhvr additive="base">
                                        <p:cTn id="25" dur="500" fill="hold"/>
                                        <p:tgtEl>
                                          <p:spTgt spid="21505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5053"/>
                                        </p:tgtEl>
                                        <p:attrNameLst>
                                          <p:attrName>style.visibility</p:attrName>
                                        </p:attrNameLst>
                                      </p:cBhvr>
                                      <p:to>
                                        <p:strVal val="visible"/>
                                      </p:to>
                                    </p:set>
                                    <p:animEffect transition="in" filter="wipe(left)">
                                      <p:cBhvr>
                                        <p:cTn id="30" dur="500"/>
                                        <p:tgtEl>
                                          <p:spTgt spid="21505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15050"/>
                                        </p:tgtEl>
                                        <p:attrNameLst>
                                          <p:attrName>style.visibility</p:attrName>
                                        </p:attrNameLst>
                                      </p:cBhvr>
                                      <p:to>
                                        <p:strVal val="visible"/>
                                      </p:to>
                                    </p:set>
                                    <p:animEffect transition="in" filter="wipe(left)">
                                      <p:cBhvr>
                                        <p:cTn id="35" dur="500"/>
                                        <p:tgtEl>
                                          <p:spTgt spid="21505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15054"/>
                                        </p:tgtEl>
                                        <p:attrNameLst>
                                          <p:attrName>style.visibility</p:attrName>
                                        </p:attrNameLst>
                                      </p:cBhvr>
                                      <p:to>
                                        <p:strVal val="visible"/>
                                      </p:to>
                                    </p:set>
                                    <p:animEffect transition="in" filter="wipe(left)">
                                      <p:cBhvr>
                                        <p:cTn id="40" dur="500"/>
                                        <p:tgtEl>
                                          <p:spTgt spid="21505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15051"/>
                                        </p:tgtEl>
                                        <p:attrNameLst>
                                          <p:attrName>style.visibility</p:attrName>
                                        </p:attrNameLst>
                                      </p:cBhvr>
                                      <p:to>
                                        <p:strVal val="visible"/>
                                      </p:to>
                                    </p:set>
                                    <p:animEffect transition="in" filter="wipe(left)">
                                      <p:cBhvr>
                                        <p:cTn id="45" dur="500"/>
                                        <p:tgtEl>
                                          <p:spTgt spid="215051"/>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3" grpId="0" animBg="1"/>
      <p:bldP spid="215054"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p:nvPr/>
        </p:nvSpPr>
        <p:spPr bwMode="auto">
          <a:xfrm>
            <a:off x="107504" y="44450"/>
            <a:ext cx="900238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r>
              <a:rPr kumimoji="1" lang="zh-CN" altLang="en-US" sz="3200" b="1" dirty="0">
                <a:latin typeface="黑体" pitchFamily="49" charset="-122"/>
                <a:ea typeface="黑体" pitchFamily="49" charset="-122"/>
              </a:rPr>
              <a:t>例</a:t>
            </a:r>
            <a:r>
              <a:rPr kumimoji="1" lang="en-US" altLang="zh-CN" sz="3200" b="1" dirty="0">
                <a:latin typeface="黑体" pitchFamily="49" charset="-122"/>
                <a:ea typeface="黑体" pitchFamily="49" charset="-122"/>
              </a:rPr>
              <a:t>6.1.11</a:t>
            </a:r>
            <a:r>
              <a:rPr kumimoji="1" lang="zh-CN" altLang="en-US" sz="3200" dirty="0">
                <a:latin typeface="Times New Roman" pitchFamily="18" charset="0"/>
                <a:ea typeface="楷体_GB2312" pitchFamily="49" charset="-122"/>
              </a:rPr>
              <a:t>  设</a:t>
            </a:r>
            <a:r>
              <a:rPr kumimoji="1" lang="en-US" altLang="zh-CN" sz="3200" i="1" dirty="0">
                <a:latin typeface="Times New Roman" pitchFamily="18" charset="0"/>
                <a:ea typeface="楷体_GB2312" pitchFamily="49" charset="-122"/>
              </a:rPr>
              <a:t>Y</a:t>
            </a:r>
            <a:r>
              <a:rPr kumimoji="1" lang="en-US" altLang="zh-CN" sz="3200" baseline="-25000" dirty="0">
                <a:latin typeface="Times New Roman" pitchFamily="18" charset="0"/>
                <a:ea typeface="楷体_GB2312" pitchFamily="49" charset="-122"/>
              </a:rPr>
              <a:t>1</a:t>
            </a:r>
            <a:r>
              <a:rPr kumimoji="1" lang="zh-CN" altLang="en-US" sz="3200" dirty="0">
                <a:latin typeface="Times New Roman" pitchFamily="18" charset="0"/>
                <a:ea typeface="楷体_GB2312" pitchFamily="49" charset="-122"/>
              </a:rPr>
              <a:t>和</a:t>
            </a:r>
            <a:r>
              <a:rPr kumimoji="1" lang="en-US" altLang="zh-CN" sz="3200" i="1" dirty="0">
                <a:latin typeface="Times New Roman" pitchFamily="18" charset="0"/>
                <a:ea typeface="楷体_GB2312" pitchFamily="49" charset="-122"/>
              </a:rPr>
              <a:t>Y</a:t>
            </a:r>
            <a:r>
              <a:rPr kumimoji="1" lang="en-US" altLang="zh-CN" sz="3200" baseline="-25000" dirty="0">
                <a:latin typeface="Times New Roman" pitchFamily="18" charset="0"/>
                <a:ea typeface="楷体_GB2312" pitchFamily="49" charset="-122"/>
              </a:rPr>
              <a:t>2</a:t>
            </a:r>
            <a:r>
              <a:rPr kumimoji="1" lang="zh-CN" altLang="en-US" sz="3200" dirty="0">
                <a:latin typeface="Times New Roman" pitchFamily="18" charset="0"/>
                <a:ea typeface="楷体_GB2312" pitchFamily="49" charset="-122"/>
              </a:rPr>
              <a:t>是</a:t>
            </a:r>
            <a:r>
              <a:rPr kumimoji="1" lang="el-GR" altLang="zh-CN" sz="3200" i="1" dirty="0">
                <a:latin typeface="Times New Roman" pitchFamily="18" charset="0"/>
                <a:ea typeface="楷体_GB2312" pitchFamily="49" charset="-122"/>
              </a:rPr>
              <a:t>θ</a:t>
            </a:r>
            <a:r>
              <a:rPr kumimoji="1" lang="zh-CN" altLang="en-US" sz="3200" dirty="0">
                <a:latin typeface="Times New Roman" pitchFamily="18" charset="0"/>
                <a:ea typeface="楷体_GB2312" pitchFamily="49" charset="-122"/>
              </a:rPr>
              <a:t>的两个相互独立的无偏估计，若</a:t>
            </a:r>
            <a:r>
              <a:rPr kumimoji="1" lang="en-US" altLang="zh-CN" sz="3200" i="1" dirty="0">
                <a:latin typeface="Times New Roman" pitchFamily="18" charset="0"/>
                <a:ea typeface="楷体_GB2312" pitchFamily="49" charset="-122"/>
              </a:rPr>
              <a:t>D</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rPr>
              <a:t>Y</a:t>
            </a:r>
            <a:r>
              <a:rPr kumimoji="1" lang="en-US" altLang="zh-CN" sz="3200" baseline="-25000" dirty="0">
                <a:latin typeface="Times New Roman" pitchFamily="18" charset="0"/>
                <a:ea typeface="楷体_GB2312" pitchFamily="49" charset="-122"/>
              </a:rPr>
              <a:t>1</a:t>
            </a:r>
            <a:r>
              <a:rPr kumimoji="1" lang="en-US" altLang="zh-CN" sz="3200" dirty="0">
                <a:latin typeface="Times New Roman" pitchFamily="18" charset="0"/>
                <a:ea typeface="楷体_GB2312" pitchFamily="49" charset="-122"/>
              </a:rPr>
              <a:t>)=2 </a:t>
            </a:r>
            <a:r>
              <a:rPr kumimoji="1" lang="en-US" altLang="zh-CN" sz="3200" i="1" dirty="0">
                <a:latin typeface="Times New Roman" pitchFamily="18" charset="0"/>
                <a:ea typeface="楷体_GB2312" pitchFamily="49" charset="-122"/>
              </a:rPr>
              <a:t>D</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rPr>
              <a:t>Y</a:t>
            </a:r>
            <a:r>
              <a:rPr kumimoji="1" lang="en-US" altLang="zh-CN" sz="3200" baseline="-25000" dirty="0">
                <a:latin typeface="Times New Roman" pitchFamily="18" charset="0"/>
                <a:ea typeface="楷体_GB2312" pitchFamily="49" charset="-122"/>
              </a:rPr>
              <a:t>2</a:t>
            </a:r>
            <a:r>
              <a:rPr kumimoji="1" lang="en-US" altLang="zh-CN" sz="3200" dirty="0">
                <a:latin typeface="Times New Roman" pitchFamily="18" charset="0"/>
                <a:ea typeface="楷体_GB2312" pitchFamily="49" charset="-122"/>
              </a:rPr>
              <a:t>)</a:t>
            </a:r>
            <a:r>
              <a:rPr kumimoji="1" lang="zh-CN" altLang="en-US" sz="3200" dirty="0">
                <a:latin typeface="Times New Roman" pitchFamily="18" charset="0"/>
                <a:ea typeface="楷体_GB2312" pitchFamily="49" charset="-122"/>
              </a:rPr>
              <a:t>。求常数</a:t>
            </a:r>
            <a:r>
              <a:rPr kumimoji="1" lang="en-US" altLang="zh-CN" sz="3200" i="1" dirty="0">
                <a:latin typeface="Times New Roman" pitchFamily="18" charset="0"/>
                <a:ea typeface="楷体_GB2312" pitchFamily="49" charset="-122"/>
              </a:rPr>
              <a:t>a</a:t>
            </a:r>
            <a:r>
              <a:rPr kumimoji="1" lang="zh-CN" altLang="en-US"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rPr>
              <a:t>b</a:t>
            </a:r>
            <a:r>
              <a:rPr kumimoji="1" lang="zh-CN" altLang="en-US" sz="3200" dirty="0">
                <a:latin typeface="Times New Roman" pitchFamily="18" charset="0"/>
                <a:ea typeface="楷体_GB2312" pitchFamily="49" charset="-122"/>
              </a:rPr>
              <a:t>，使得</a:t>
            </a:r>
            <a:r>
              <a:rPr kumimoji="1" lang="en-US" altLang="zh-CN" sz="3200" i="1" dirty="0">
                <a:latin typeface="Times New Roman" pitchFamily="18" charset="0"/>
                <a:ea typeface="楷体_GB2312" pitchFamily="49" charset="-122"/>
              </a:rPr>
              <a:t>aY</a:t>
            </a:r>
            <a:r>
              <a:rPr kumimoji="1" lang="en-US" altLang="zh-CN" sz="3200" baseline="-25000" dirty="0">
                <a:latin typeface="Times New Roman" pitchFamily="18" charset="0"/>
                <a:ea typeface="楷体_GB2312" pitchFamily="49" charset="-122"/>
              </a:rPr>
              <a:t>1</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rPr>
              <a:t>bY</a:t>
            </a:r>
            <a:r>
              <a:rPr kumimoji="1" lang="en-US" altLang="zh-CN" sz="3200" baseline="-25000" dirty="0">
                <a:latin typeface="Times New Roman" pitchFamily="18" charset="0"/>
                <a:ea typeface="楷体_GB2312" pitchFamily="49" charset="-122"/>
              </a:rPr>
              <a:t>2</a:t>
            </a:r>
            <a:r>
              <a:rPr kumimoji="1" lang="zh-CN" altLang="en-US" sz="3200" dirty="0">
                <a:latin typeface="Times New Roman" pitchFamily="18" charset="0"/>
                <a:ea typeface="楷体_GB2312" pitchFamily="49" charset="-122"/>
              </a:rPr>
              <a:t>为此种线性组合中有最小方差的无偏估计</a:t>
            </a:r>
            <a:endParaRPr kumimoji="1" lang="en-US" altLang="zh-CN" sz="3200" baseline="30000" dirty="0">
              <a:latin typeface="Times New Roman" pitchFamily="18" charset="0"/>
              <a:ea typeface="楷体_GB2312" pitchFamily="49" charset="-122"/>
              <a:sym typeface="Symbol" pitchFamily="18" charset="2"/>
            </a:endParaRPr>
          </a:p>
        </p:txBody>
      </p:sp>
      <p:grpSp>
        <p:nvGrpSpPr>
          <p:cNvPr id="2" name="Group 3"/>
          <p:cNvGrpSpPr/>
          <p:nvPr/>
        </p:nvGrpSpPr>
        <p:grpSpPr bwMode="auto">
          <a:xfrm>
            <a:off x="611188" y="1748116"/>
            <a:ext cx="6575245" cy="1974294"/>
            <a:chOff x="326" y="1161"/>
            <a:chExt cx="4320" cy="1350"/>
          </a:xfrm>
        </p:grpSpPr>
        <p:sp>
          <p:nvSpPr>
            <p:cNvPr id="48135" name="Text Box 4"/>
            <p:cNvSpPr txBox="1"/>
            <p:nvPr/>
          </p:nvSpPr>
          <p:spPr bwMode="auto">
            <a:xfrm>
              <a:off x="326" y="1222"/>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Times New Roman" pitchFamily="18" charset="0"/>
                  <a:ea typeface="黑体" pitchFamily="49" charset="-122"/>
                </a:rPr>
                <a:t>解</a:t>
              </a:r>
              <a:endParaRPr kumimoji="1" lang="zh-CN" altLang="en-US" sz="3600" b="1">
                <a:latin typeface="Times New Roman" pitchFamily="18" charset="0"/>
                <a:ea typeface="黑体" pitchFamily="49" charset="-122"/>
              </a:endParaRPr>
            </a:p>
          </p:txBody>
        </p:sp>
        <p:graphicFrame>
          <p:nvGraphicFramePr>
            <p:cNvPr id="48136" name="Object 5"/>
            <p:cNvGraphicFramePr>
              <a:graphicFrameLocks noChangeAspect="1"/>
            </p:cNvGraphicFramePr>
            <p:nvPr/>
          </p:nvGraphicFramePr>
          <p:xfrm>
            <a:off x="1362" y="1161"/>
            <a:ext cx="3284" cy="1350"/>
          </p:xfrm>
          <a:graphic>
            <a:graphicData uri="http://schemas.openxmlformats.org/presentationml/2006/ole">
              <mc:AlternateContent xmlns:mc="http://schemas.openxmlformats.org/markup-compatibility/2006">
                <mc:Choice xmlns:v="urn:schemas-microsoft-com:vml" Requires="v">
                  <p:oleObj spid="_x0000_s48725" name="Equation" r:id="rId1" imgW="0" imgH="0" progId="Equation.DSMT4">
                    <p:embed/>
                  </p:oleObj>
                </mc:Choice>
                <mc:Fallback>
                  <p:oleObj name="Equation" r:id="rId1" imgW="0" imgH="0" progId="Equation.DSMT4">
                    <p:embed/>
                    <p:pic>
                      <p:nvPicPr>
                        <p:cNvPr id="0" name="Object 5"/>
                        <p:cNvPicPr>
                          <a:picLocks noChangeAspect="1" noChangeArrowheads="1"/>
                        </p:cNvPicPr>
                        <p:nvPr/>
                      </p:nvPicPr>
                      <p:blipFill>
                        <a:blip r:embed="rId2"/>
                        <a:srcRect/>
                        <a:stretch>
                          <a:fillRect/>
                        </a:stretch>
                      </p:blipFill>
                      <p:spPr bwMode="auto">
                        <a:xfrm>
                          <a:off x="1362" y="1161"/>
                          <a:ext cx="3284"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 name="对象 2"/>
          <p:cNvGraphicFramePr>
            <a:graphicFrameLocks noChangeAspect="1"/>
          </p:cNvGraphicFramePr>
          <p:nvPr/>
        </p:nvGraphicFramePr>
        <p:xfrm>
          <a:off x="2339752" y="3540975"/>
          <a:ext cx="2578608" cy="608105"/>
        </p:xfrm>
        <a:graphic>
          <a:graphicData uri="http://schemas.openxmlformats.org/presentationml/2006/ole">
            <mc:AlternateContent xmlns:mc="http://schemas.openxmlformats.org/markup-compatibility/2006">
              <mc:Choice xmlns:v="urn:schemas-microsoft-com:vml" Requires="v">
                <p:oleObj spid="_x0000_s48726" name="Equation" r:id="rId3" imgW="0" imgH="0" progId="Equation.DSMT4">
                  <p:embed/>
                </p:oleObj>
              </mc:Choice>
              <mc:Fallback>
                <p:oleObj name="Equation" r:id="rId3" imgW="0" imgH="0" progId="Equation.DSMT4">
                  <p:embed/>
                  <p:pic>
                    <p:nvPicPr>
                      <p:cNvPr id="0" name="对象 2"/>
                      <p:cNvPicPr>
                        <a:picLocks noChangeAspect="1" noChangeArrowheads="1"/>
                      </p:cNvPicPr>
                      <p:nvPr/>
                    </p:nvPicPr>
                    <p:blipFill>
                      <a:blip r:embed="rId4"/>
                      <a:srcRect/>
                      <a:stretch>
                        <a:fillRect/>
                      </a:stretch>
                    </p:blipFill>
                    <p:spPr bwMode="auto">
                      <a:xfrm>
                        <a:off x="2339752" y="3540975"/>
                        <a:ext cx="2578608" cy="6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2187575" y="4070350"/>
          <a:ext cx="5470525" cy="2633663"/>
        </p:xfrm>
        <a:graphic>
          <a:graphicData uri="http://schemas.openxmlformats.org/presentationml/2006/ole">
            <mc:AlternateContent xmlns:mc="http://schemas.openxmlformats.org/markup-compatibility/2006">
              <mc:Choice xmlns:v="urn:schemas-microsoft-com:vml" Requires="v">
                <p:oleObj spid="_x0000_s48727" name="Equation" r:id="rId5" imgW="0" imgH="0" progId="Equation.DSMT4">
                  <p:embed/>
                </p:oleObj>
              </mc:Choice>
              <mc:Fallback>
                <p:oleObj name="Equation" r:id="rId5" imgW="0" imgH="0" progId="Equation.DSMT4">
                  <p:embed/>
                  <p:pic>
                    <p:nvPicPr>
                      <p:cNvPr id="0" name="对象 7"/>
                      <p:cNvPicPr>
                        <a:picLocks noChangeAspect="1" noChangeArrowheads="1"/>
                      </p:cNvPicPr>
                      <p:nvPr/>
                    </p:nvPicPr>
                    <p:blipFill>
                      <a:blip r:embed="rId6"/>
                      <a:srcRect/>
                      <a:stretch>
                        <a:fillRect/>
                      </a:stretch>
                    </p:blipFill>
                    <p:spPr bwMode="auto">
                      <a:xfrm>
                        <a:off x="2187575" y="4070350"/>
                        <a:ext cx="5470525"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wipe(left)">
                                      <p:cBhvr>
                                        <p:cTn id="7" dur="500"/>
                                        <p:tgtEl>
                                          <p:spTgt spid="1986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nvGraphicFramePr>
        <p:xfrm>
          <a:off x="1208088" y="636588"/>
          <a:ext cx="3436937" cy="1098550"/>
        </p:xfrm>
        <a:graphic>
          <a:graphicData uri="http://schemas.openxmlformats.org/presentationml/2006/ole">
            <mc:AlternateContent xmlns:mc="http://schemas.openxmlformats.org/markup-compatibility/2006">
              <mc:Choice xmlns:v="urn:schemas-microsoft-com:vml" Requires="v">
                <p:oleObj spid="_x0000_s50135" name="Equation" r:id="rId1" imgW="0" imgH="0" progId="Equation.DSMT4">
                  <p:embed/>
                </p:oleObj>
              </mc:Choice>
              <mc:Fallback>
                <p:oleObj name="Equation" r:id="rId1" imgW="0" imgH="0" progId="Equation.DSMT4">
                  <p:embed/>
                  <p:pic>
                    <p:nvPicPr>
                      <p:cNvPr id="0" name="对象 2"/>
                      <p:cNvPicPr>
                        <a:picLocks noChangeAspect="1" noChangeArrowheads="1"/>
                      </p:cNvPicPr>
                      <p:nvPr/>
                    </p:nvPicPr>
                    <p:blipFill>
                      <a:blip r:embed="rId2"/>
                      <a:srcRect/>
                      <a:stretch>
                        <a:fillRect/>
                      </a:stretch>
                    </p:blipFill>
                    <p:spPr bwMode="auto">
                      <a:xfrm>
                        <a:off x="1208088" y="636588"/>
                        <a:ext cx="343693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1404938" y="1905000"/>
          <a:ext cx="2818318" cy="1105679"/>
        </p:xfrm>
        <a:graphic>
          <a:graphicData uri="http://schemas.openxmlformats.org/presentationml/2006/ole">
            <mc:AlternateContent xmlns:mc="http://schemas.openxmlformats.org/markup-compatibility/2006">
              <mc:Choice xmlns:v="urn:schemas-microsoft-com:vml" Requires="v">
                <p:oleObj spid="_x0000_s50136" name="Equation" r:id="rId3" imgW="0" imgH="0" progId="Equation.DSMT4">
                  <p:embed/>
                </p:oleObj>
              </mc:Choice>
              <mc:Fallback>
                <p:oleObj name="Equation" r:id="rId3" imgW="0" imgH="0" progId="Equation.DSMT4">
                  <p:embed/>
                  <p:pic>
                    <p:nvPicPr>
                      <p:cNvPr id="0" name="对象 3"/>
                      <p:cNvPicPr>
                        <a:picLocks noChangeAspect="1" noChangeArrowheads="1"/>
                      </p:cNvPicPr>
                      <p:nvPr/>
                    </p:nvPicPr>
                    <p:blipFill>
                      <a:blip r:embed="rId4"/>
                      <a:srcRect/>
                      <a:stretch>
                        <a:fillRect/>
                      </a:stretch>
                    </p:blipFill>
                    <p:spPr bwMode="auto">
                      <a:xfrm>
                        <a:off x="1404938" y="1905000"/>
                        <a:ext cx="2818318" cy="1105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823913" y="3194050"/>
          <a:ext cx="2596896" cy="1190074"/>
        </p:xfrm>
        <a:graphic>
          <a:graphicData uri="http://schemas.openxmlformats.org/presentationml/2006/ole">
            <mc:AlternateContent xmlns:mc="http://schemas.openxmlformats.org/markup-compatibility/2006">
              <mc:Choice xmlns:v="urn:schemas-microsoft-com:vml" Requires="v">
                <p:oleObj spid="_x0000_s50137" name="Equation" r:id="rId5" imgW="0" imgH="0" progId="Equation.DSMT4">
                  <p:embed/>
                </p:oleObj>
              </mc:Choice>
              <mc:Fallback>
                <p:oleObj name="Equation" r:id="rId5" imgW="0" imgH="0" progId="Equation.DSMT4">
                  <p:embed/>
                  <p:pic>
                    <p:nvPicPr>
                      <p:cNvPr id="0" name="对象 4"/>
                      <p:cNvPicPr>
                        <a:picLocks noChangeAspect="1" noChangeArrowheads="1"/>
                      </p:cNvPicPr>
                      <p:nvPr/>
                    </p:nvPicPr>
                    <p:blipFill>
                      <a:blip r:embed="rId6"/>
                      <a:srcRect/>
                      <a:stretch>
                        <a:fillRect/>
                      </a:stretch>
                    </p:blipFill>
                    <p:spPr bwMode="auto">
                      <a:xfrm>
                        <a:off x="823913" y="3194050"/>
                        <a:ext cx="2596896" cy="119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1344616" y="4778378"/>
          <a:ext cx="7272364" cy="1192244"/>
        </p:xfrm>
        <a:graphic>
          <a:graphicData uri="http://schemas.openxmlformats.org/presentationml/2006/ole">
            <mc:AlternateContent xmlns:mc="http://schemas.openxmlformats.org/markup-compatibility/2006">
              <mc:Choice xmlns:v="urn:schemas-microsoft-com:vml" Requires="v">
                <p:oleObj spid="_x0000_s50138" name="Equation" r:id="rId7" imgW="0" imgH="0" progId="Equation.DSMT4">
                  <p:embed/>
                </p:oleObj>
              </mc:Choice>
              <mc:Fallback>
                <p:oleObj name="Equation" r:id="rId7" imgW="0" imgH="0" progId="Equation.DSMT4">
                  <p:embed/>
                  <p:pic>
                    <p:nvPicPr>
                      <p:cNvPr id="0" name="对象 8"/>
                      <p:cNvPicPr>
                        <a:picLocks noChangeAspect="1" noChangeArrowheads="1"/>
                      </p:cNvPicPr>
                      <p:nvPr/>
                    </p:nvPicPr>
                    <p:blipFill>
                      <a:blip r:embed="rId8"/>
                      <a:srcRect/>
                      <a:stretch>
                        <a:fillRect/>
                      </a:stretch>
                    </p:blipFill>
                    <p:spPr bwMode="auto">
                      <a:xfrm>
                        <a:off x="1344616" y="4778378"/>
                        <a:ext cx="7272364" cy="119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3424239" y="3273425"/>
          <a:ext cx="5358125" cy="1078135"/>
        </p:xfrm>
        <a:graphic>
          <a:graphicData uri="http://schemas.openxmlformats.org/presentationml/2006/ole">
            <mc:AlternateContent xmlns:mc="http://schemas.openxmlformats.org/markup-compatibility/2006">
              <mc:Choice xmlns:v="urn:schemas-microsoft-com:vml" Requires="v">
                <p:oleObj spid="_x0000_s50139" name="Equation" r:id="rId9" imgW="0" imgH="0" progId="Equation.DSMT4">
                  <p:embed/>
                </p:oleObj>
              </mc:Choice>
              <mc:Fallback>
                <p:oleObj name="Equation" r:id="rId9" imgW="0" imgH="0" progId="Equation.DSMT4">
                  <p:embed/>
                  <p:pic>
                    <p:nvPicPr>
                      <p:cNvPr id="0" name="对象 9"/>
                      <p:cNvPicPr>
                        <a:picLocks noChangeAspect="1" noChangeArrowheads="1"/>
                      </p:cNvPicPr>
                      <p:nvPr/>
                    </p:nvPicPr>
                    <p:blipFill>
                      <a:blip r:embed="rId10"/>
                      <a:srcRect/>
                      <a:stretch>
                        <a:fillRect/>
                      </a:stretch>
                    </p:blipFill>
                    <p:spPr bwMode="auto">
                      <a:xfrm>
                        <a:off x="3424239" y="3273425"/>
                        <a:ext cx="5358125" cy="1078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bwMode="auto">
          <a:xfrm>
            <a:off x="1116013" y="4422780"/>
            <a:ext cx="7116762" cy="630238"/>
            <a:chOff x="768" y="2964"/>
            <a:chExt cx="4483" cy="397"/>
          </a:xfrm>
        </p:grpSpPr>
        <p:sp>
          <p:nvSpPr>
            <p:cNvPr id="50191" name="Text Box 7"/>
            <p:cNvSpPr txBox="1"/>
            <p:nvPr/>
          </p:nvSpPr>
          <p:spPr bwMode="auto">
            <a:xfrm>
              <a:off x="768" y="2971"/>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latin typeface="Times New Roman" pitchFamily="18" charset="0"/>
                  <a:ea typeface="楷体_GB2312" pitchFamily="49" charset="-122"/>
                </a:rPr>
                <a:t>则称</a:t>
              </a:r>
              <a:endParaRPr kumimoji="1" lang="zh-CN" altLang="en-US" sz="3200">
                <a:latin typeface="Times New Roman" pitchFamily="18" charset="0"/>
                <a:ea typeface="楷体_GB2312" pitchFamily="49" charset="-122"/>
              </a:endParaRPr>
            </a:p>
          </p:txBody>
        </p:sp>
        <p:graphicFrame>
          <p:nvGraphicFramePr>
            <p:cNvPr id="50192" name="Object 8"/>
            <p:cNvGraphicFramePr>
              <a:graphicFrameLocks noChangeAspect="1"/>
            </p:cNvGraphicFramePr>
            <p:nvPr/>
          </p:nvGraphicFramePr>
          <p:xfrm>
            <a:off x="1386" y="2964"/>
            <a:ext cx="233" cy="397"/>
          </p:xfrm>
          <a:graphic>
            <a:graphicData uri="http://schemas.openxmlformats.org/presentationml/2006/ole">
              <mc:AlternateContent xmlns:mc="http://schemas.openxmlformats.org/markup-compatibility/2006">
                <mc:Choice xmlns:v="urn:schemas-microsoft-com:vml" Requires="v">
                  <p:oleObj spid="_x0000_s51169" name="Equation" r:id="rId1" imgW="0" imgH="0" progId="Equation.DSMT4">
                    <p:embed/>
                  </p:oleObj>
                </mc:Choice>
                <mc:Fallback>
                  <p:oleObj name="Equation" r:id="rId1" imgW="0" imgH="0" progId="Equation.DSMT4">
                    <p:embed/>
                    <p:pic>
                      <p:nvPicPr>
                        <p:cNvPr id="0" name="Object 8"/>
                        <p:cNvPicPr>
                          <a:picLocks noChangeAspect="1" noChangeArrowheads="1"/>
                        </p:cNvPicPr>
                        <p:nvPr/>
                      </p:nvPicPr>
                      <p:blipFill>
                        <a:blip r:embed="rId2"/>
                        <a:srcRect/>
                        <a:stretch>
                          <a:fillRect/>
                        </a:stretch>
                      </p:blipFill>
                      <p:spPr bwMode="auto">
                        <a:xfrm>
                          <a:off x="1386" y="2964"/>
                          <a:ext cx="233"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3" name="Rectangle 9"/>
            <p:cNvSpPr/>
            <p:nvPr/>
          </p:nvSpPr>
          <p:spPr bwMode="auto">
            <a:xfrm>
              <a:off x="1632" y="2993"/>
              <a:ext cx="361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是参数</a:t>
              </a:r>
              <a:r>
                <a:rPr kumimoji="1" lang="zh-CN" altLang="en-US" sz="3200" i="1" dirty="0">
                  <a:latin typeface="Times New Roman" pitchFamily="18" charset="0"/>
                  <a:ea typeface="楷体_GB2312" pitchFamily="49" charset="-122"/>
                  <a:sym typeface="Symbol" pitchFamily="18" charset="2"/>
                </a:rPr>
                <a:t> </a:t>
              </a:r>
              <a:r>
                <a:rPr kumimoji="1" lang="zh-CN" altLang="en-US" sz="3200" dirty="0">
                  <a:latin typeface="Times New Roman" pitchFamily="18" charset="0"/>
                  <a:ea typeface="楷体_GB2312" pitchFamily="49" charset="-122"/>
                  <a:sym typeface="Symbol" pitchFamily="18" charset="2"/>
                </a:rPr>
                <a:t>的一致</a:t>
              </a:r>
              <a:r>
                <a:rPr kumimoji="1" lang="en-US" altLang="zh-CN" sz="3200" dirty="0">
                  <a:latin typeface="Times New Roman" pitchFamily="18" charset="0"/>
                  <a:ea typeface="楷体_GB2312" pitchFamily="49" charset="-122"/>
                  <a:sym typeface="Symbol" pitchFamily="18" charset="2"/>
                </a:rPr>
                <a:t>(</a:t>
              </a:r>
              <a:r>
                <a:rPr kumimoji="1" lang="zh-CN" altLang="en-US" sz="3200" dirty="0">
                  <a:latin typeface="Times New Roman" pitchFamily="18" charset="0"/>
                  <a:ea typeface="楷体_GB2312" pitchFamily="49" charset="-122"/>
                  <a:sym typeface="Symbol" pitchFamily="18" charset="2"/>
                </a:rPr>
                <a:t>或相合</a:t>
              </a:r>
              <a:r>
                <a:rPr kumimoji="1" lang="en-US" altLang="zh-CN" sz="3200" dirty="0">
                  <a:latin typeface="Times New Roman" pitchFamily="18" charset="0"/>
                  <a:ea typeface="楷体_GB2312" pitchFamily="49" charset="-122"/>
                  <a:sym typeface="Symbol" pitchFamily="18" charset="2"/>
                </a:rPr>
                <a:t>)</a:t>
              </a:r>
              <a:r>
                <a:rPr kumimoji="1" lang="zh-CN" altLang="en-US" sz="3200" dirty="0">
                  <a:latin typeface="Times New Roman" pitchFamily="18" charset="0"/>
                  <a:ea typeface="楷体_GB2312" pitchFamily="49" charset="-122"/>
                  <a:sym typeface="Symbol" pitchFamily="18" charset="2"/>
                </a:rPr>
                <a:t>估计量</a:t>
              </a:r>
              <a:r>
                <a:rPr kumimoji="1" lang="en-US" altLang="zh-CN" sz="3200" b="1" dirty="0">
                  <a:latin typeface="Times New Roman" pitchFamily="18" charset="0"/>
                  <a:ea typeface="楷体_GB2312" pitchFamily="49" charset="-122"/>
                  <a:sym typeface="Symbol" pitchFamily="18" charset="2"/>
                </a:rPr>
                <a:t>.</a:t>
              </a:r>
              <a:endParaRPr kumimoji="1" lang="en-US" altLang="zh-CN" sz="3200" i="1" dirty="0">
                <a:latin typeface="Times New Roman" pitchFamily="18" charset="0"/>
                <a:ea typeface="楷体_GB2312" pitchFamily="49" charset="-122"/>
                <a:sym typeface="Symbol" pitchFamily="18" charset="2"/>
              </a:endParaRPr>
            </a:p>
          </p:txBody>
        </p:sp>
      </p:grpSp>
      <p:sp>
        <p:nvSpPr>
          <p:cNvPr id="220171" name="Text Box 11"/>
          <p:cNvSpPr txBox="1"/>
          <p:nvPr/>
        </p:nvSpPr>
        <p:spPr bwMode="auto">
          <a:xfrm>
            <a:off x="755650" y="404813"/>
            <a:ext cx="5458546" cy="58477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b="1" dirty="0">
                <a:latin typeface="Times New Roman" pitchFamily="18" charset="0"/>
                <a:ea typeface="黑体" pitchFamily="49" charset="-122"/>
              </a:rPr>
              <a:t>(3) </a:t>
            </a:r>
            <a:r>
              <a:rPr kumimoji="1" lang="zh-CN" altLang="en-US" sz="3200" b="1" dirty="0">
                <a:latin typeface="Times New Roman" pitchFamily="18" charset="0"/>
                <a:ea typeface="黑体" pitchFamily="49" charset="-122"/>
              </a:rPr>
              <a:t>一致性</a:t>
            </a:r>
            <a:r>
              <a:rPr kumimoji="1" lang="en-US" altLang="zh-CN" sz="3200" b="1" dirty="0">
                <a:latin typeface="Times New Roman" pitchFamily="18" charset="0"/>
                <a:ea typeface="黑体" pitchFamily="49" charset="-122"/>
              </a:rPr>
              <a:t>(</a:t>
            </a:r>
            <a:r>
              <a:rPr kumimoji="1" lang="zh-CN" altLang="en-US" sz="3200" b="1" dirty="0">
                <a:ea typeface="黑体" pitchFamily="49" charset="-122"/>
                <a:sym typeface="Symbol" pitchFamily="18" charset="2"/>
              </a:rPr>
              <a:t>相合性</a:t>
            </a:r>
            <a:r>
              <a:rPr kumimoji="1" lang="en-US" altLang="zh-CN" sz="3200" b="1" dirty="0">
                <a:latin typeface="Times New Roman" pitchFamily="18" charset="0"/>
                <a:ea typeface="黑体" pitchFamily="49" charset="-122"/>
              </a:rPr>
              <a:t>) Consistent</a:t>
            </a:r>
            <a:endParaRPr kumimoji="1" lang="en-US" altLang="zh-CN" sz="3200" b="1" dirty="0">
              <a:latin typeface="Times New Roman" pitchFamily="18" charset="0"/>
              <a:ea typeface="黑体" pitchFamily="49" charset="-122"/>
            </a:endParaRPr>
          </a:p>
        </p:txBody>
      </p:sp>
      <p:grpSp>
        <p:nvGrpSpPr>
          <p:cNvPr id="3" name="Group 20"/>
          <p:cNvGrpSpPr/>
          <p:nvPr/>
        </p:nvGrpSpPr>
        <p:grpSpPr bwMode="auto">
          <a:xfrm>
            <a:off x="1116013" y="2781298"/>
            <a:ext cx="1935163" cy="647700"/>
            <a:chOff x="703" y="1752"/>
            <a:chExt cx="1219" cy="408"/>
          </a:xfrm>
        </p:grpSpPr>
        <p:sp>
          <p:nvSpPr>
            <p:cNvPr id="50189" name="Text Box 15"/>
            <p:cNvSpPr txBox="1"/>
            <p:nvPr/>
          </p:nvSpPr>
          <p:spPr bwMode="auto">
            <a:xfrm>
              <a:off x="703" y="1752"/>
              <a:ext cx="36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即</a:t>
              </a:r>
              <a:endParaRPr kumimoji="1" lang="zh-CN" altLang="en-US" sz="3200" dirty="0">
                <a:latin typeface="Times New Roman" pitchFamily="18" charset="0"/>
                <a:ea typeface="楷体_GB2312" pitchFamily="49" charset="-122"/>
              </a:endParaRPr>
            </a:p>
          </p:txBody>
        </p:sp>
        <p:graphicFrame>
          <p:nvGraphicFramePr>
            <p:cNvPr id="50190" name="Object 16"/>
            <p:cNvGraphicFramePr>
              <a:graphicFrameLocks noChangeAspect="1"/>
            </p:cNvGraphicFramePr>
            <p:nvPr/>
          </p:nvGraphicFramePr>
          <p:xfrm>
            <a:off x="1020" y="1790"/>
            <a:ext cx="902" cy="370"/>
          </p:xfrm>
          <a:graphic>
            <a:graphicData uri="http://schemas.openxmlformats.org/presentationml/2006/ole">
              <mc:AlternateContent xmlns:mc="http://schemas.openxmlformats.org/markup-compatibility/2006">
                <mc:Choice xmlns:v="urn:schemas-microsoft-com:vml" Requires="v">
                  <p:oleObj spid="_x0000_s51170" name="Equation" r:id="rId3" imgW="0" imgH="0" progId="Equation.DSMT4">
                    <p:embed/>
                  </p:oleObj>
                </mc:Choice>
                <mc:Fallback>
                  <p:oleObj name="Equation" r:id="rId3" imgW="0" imgH="0" progId="Equation.DSMT4">
                    <p:embed/>
                    <p:pic>
                      <p:nvPicPr>
                        <p:cNvPr id="0" name="Object 16"/>
                        <p:cNvPicPr>
                          <a:picLocks noChangeAspect="1" noChangeArrowheads="1"/>
                        </p:cNvPicPr>
                        <p:nvPr/>
                      </p:nvPicPr>
                      <p:blipFill>
                        <a:blip r:embed="rId4"/>
                        <a:srcRect/>
                        <a:stretch>
                          <a:fillRect/>
                        </a:stretch>
                      </p:blipFill>
                      <p:spPr bwMode="auto">
                        <a:xfrm>
                          <a:off x="1020" y="1790"/>
                          <a:ext cx="902"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0177" name="Text Box 17"/>
          <p:cNvSpPr txBox="1"/>
          <p:nvPr/>
        </p:nvSpPr>
        <p:spPr bwMode="auto">
          <a:xfrm>
            <a:off x="1979613" y="5300663"/>
            <a:ext cx="5273675" cy="1076325"/>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黑体" pitchFamily="49" charset="-122"/>
                <a:ea typeface="黑体" pitchFamily="49" charset="-122"/>
              </a:rPr>
              <a:t>一致性估计量仅在样本容量</a:t>
            </a:r>
            <a:r>
              <a:rPr kumimoji="1" lang="zh-CN" altLang="en-US" sz="3200" i="1" dirty="0">
                <a:latin typeface="黑体" pitchFamily="49" charset="-122"/>
                <a:ea typeface="黑体" pitchFamily="49" charset="-122"/>
              </a:rPr>
              <a:t> </a:t>
            </a:r>
            <a:endParaRPr kumimoji="1" lang="zh-CN" altLang="en-US" sz="3200" i="1" dirty="0">
              <a:latin typeface="黑体" pitchFamily="49" charset="-122"/>
              <a:ea typeface="黑体" pitchFamily="49" charset="-122"/>
            </a:endParaRPr>
          </a:p>
          <a:p>
            <a:pPr eaLnBrk="1" hangingPunct="1"/>
            <a:r>
              <a:rPr kumimoji="1" lang="en-US" altLang="zh-CN" sz="3200" b="1" i="1" dirty="0">
                <a:latin typeface="Times New Roman" pitchFamily="18" charset="0"/>
                <a:ea typeface="黑体" pitchFamily="49" charset="-122"/>
              </a:rPr>
              <a:t>n</a:t>
            </a:r>
            <a:r>
              <a:rPr kumimoji="1" lang="zh-CN" altLang="en-US" sz="3200" dirty="0">
                <a:latin typeface="黑体" pitchFamily="49" charset="-122"/>
                <a:ea typeface="黑体" pitchFamily="49" charset="-122"/>
              </a:rPr>
              <a:t>足够大时</a:t>
            </a:r>
            <a:r>
              <a:rPr kumimoji="1" lang="en-US" altLang="zh-CN" sz="3200" dirty="0">
                <a:latin typeface="黑体" pitchFamily="49" charset="-122"/>
                <a:ea typeface="黑体" pitchFamily="49" charset="-122"/>
              </a:rPr>
              <a:t>,</a:t>
            </a:r>
            <a:r>
              <a:rPr kumimoji="1" lang="zh-CN" altLang="en-US" sz="3200" dirty="0">
                <a:latin typeface="黑体" pitchFamily="49" charset="-122"/>
                <a:ea typeface="黑体" pitchFamily="49" charset="-122"/>
              </a:rPr>
              <a:t>才显示其优越性</a:t>
            </a:r>
            <a:r>
              <a:rPr kumimoji="1" lang="en-US" altLang="zh-CN" sz="3200" dirty="0">
                <a:latin typeface="Times New Roman" pitchFamily="18" charset="0"/>
                <a:ea typeface="楷体_GB2312" pitchFamily="49" charset="-122"/>
              </a:rPr>
              <a:t>.</a:t>
            </a:r>
            <a:endParaRPr kumimoji="1" lang="en-US" altLang="zh-CN" sz="3200" dirty="0">
              <a:latin typeface="Times New Roman" pitchFamily="18" charset="0"/>
              <a:ea typeface="楷体_GB2312" pitchFamily="49" charset="-122"/>
            </a:endParaRPr>
          </a:p>
        </p:txBody>
      </p:sp>
      <p:grpSp>
        <p:nvGrpSpPr>
          <p:cNvPr id="4" name="Group 19"/>
          <p:cNvGrpSpPr/>
          <p:nvPr/>
        </p:nvGrpSpPr>
        <p:grpSpPr bwMode="auto">
          <a:xfrm>
            <a:off x="1116013" y="1196976"/>
            <a:ext cx="7343775" cy="1497013"/>
            <a:chOff x="612" y="709"/>
            <a:chExt cx="4626" cy="943"/>
          </a:xfrm>
        </p:grpSpPr>
        <p:sp>
          <p:nvSpPr>
            <p:cNvPr id="50188" name="Rectangle 18"/>
            <p:cNvSpPr/>
            <p:nvPr/>
          </p:nvSpPr>
          <p:spPr bwMode="auto">
            <a:xfrm>
              <a:off x="612" y="1253"/>
              <a:ext cx="462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sym typeface="Symbol" pitchFamily="18" charset="2"/>
                </a:rPr>
                <a:t>的估计量</a:t>
              </a:r>
              <a:r>
                <a:rPr kumimoji="1" lang="en-US" altLang="zh-CN" sz="3200" b="1" dirty="0">
                  <a:latin typeface="Times New Roman" pitchFamily="18" charset="0"/>
                  <a:ea typeface="楷体_GB2312" pitchFamily="49" charset="-122"/>
                  <a:sym typeface="Symbol" pitchFamily="18" charset="2"/>
                </a:rPr>
                <a:t>. </a:t>
              </a:r>
              <a:r>
                <a:rPr kumimoji="1" lang="zh-CN" altLang="en-US" sz="3200" dirty="0">
                  <a:latin typeface="Times New Roman" pitchFamily="18" charset="0"/>
                  <a:ea typeface="楷体_GB2312" pitchFamily="49" charset="-122"/>
                  <a:sym typeface="Symbol" pitchFamily="18" charset="2"/>
                </a:rPr>
                <a:t>若</a:t>
              </a:r>
              <a:r>
                <a:rPr kumimoji="1" lang="en-US" altLang="zh-CN" sz="3200" i="1" dirty="0">
                  <a:latin typeface="Times New Roman" pitchFamily="18" charset="0"/>
                  <a:ea typeface="楷体_GB2312" pitchFamily="49" charset="-122"/>
                  <a:sym typeface="Symbol" pitchFamily="18" charset="2"/>
                </a:rPr>
                <a:t>n</a:t>
              </a:r>
              <a:r>
                <a:rPr kumimoji="1" lang="en-US" altLang="zh-CN" sz="3200" dirty="0">
                  <a:latin typeface="Times New Roman" pitchFamily="18" charset="0"/>
                  <a:ea typeface="楷体_GB2312" pitchFamily="49" charset="-122"/>
                  <a:sym typeface="Symbol" pitchFamily="18" charset="2"/>
                </a:rPr>
                <a:t> </a:t>
              </a:r>
              <a:r>
                <a:rPr kumimoji="1" lang="zh-CN" altLang="en-US" sz="3200" dirty="0">
                  <a:latin typeface="Times New Roman" pitchFamily="18" charset="0"/>
                  <a:ea typeface="楷体_GB2312" pitchFamily="49" charset="-122"/>
                  <a:sym typeface="Symbol" pitchFamily="18" charset="2"/>
                </a:rPr>
                <a:t>时</a:t>
              </a:r>
              <a:r>
                <a:rPr kumimoji="1" lang="en-US" altLang="zh-CN" sz="3200" dirty="0">
                  <a:latin typeface="Times New Roman" pitchFamily="18" charset="0"/>
                  <a:ea typeface="楷体_GB2312" pitchFamily="49" charset="-122"/>
                  <a:sym typeface="Symbol" pitchFamily="18" charset="2"/>
                </a:rPr>
                <a:t>,     </a:t>
              </a:r>
              <a:r>
                <a:rPr kumimoji="1" lang="zh-CN" altLang="en-US" sz="3200" dirty="0">
                  <a:ea typeface="楷体_GB2312" pitchFamily="49" charset="-122"/>
                </a:rPr>
                <a:t>依概率收敛于</a:t>
              </a:r>
              <a:r>
                <a:rPr kumimoji="1" lang="zh-CN" altLang="en-US" sz="3200" i="1" dirty="0">
                  <a:sym typeface="Symbol" pitchFamily="18" charset="2"/>
                </a:rPr>
                <a:t> </a:t>
              </a:r>
              <a:r>
                <a:rPr kumimoji="1" lang="en-US" altLang="zh-CN" sz="3200" i="1" dirty="0">
                  <a:latin typeface="Times New Roman" pitchFamily="18" charset="0"/>
                  <a:sym typeface="Symbol" pitchFamily="18" charset="2"/>
                </a:rPr>
                <a:t>,</a:t>
              </a:r>
              <a:r>
                <a:rPr kumimoji="1" lang="en-US" altLang="zh-CN" dirty="0">
                  <a:latin typeface="Times New Roman" pitchFamily="18" charset="0"/>
                  <a:sym typeface="Symbol" pitchFamily="18" charset="2"/>
                </a:rPr>
                <a:t> </a:t>
              </a:r>
              <a:endParaRPr kumimoji="1" lang="en-US" altLang="zh-CN" dirty="0">
                <a:latin typeface="Times New Roman" pitchFamily="18" charset="0"/>
                <a:sym typeface="Symbol" pitchFamily="18" charset="2"/>
              </a:endParaRPr>
            </a:p>
          </p:txBody>
        </p:sp>
        <p:sp>
          <p:nvSpPr>
            <p:cNvPr id="50185" name="Text Box 4"/>
            <p:cNvSpPr txBox="1"/>
            <p:nvPr/>
          </p:nvSpPr>
          <p:spPr bwMode="auto">
            <a:xfrm>
              <a:off x="612" y="718"/>
              <a:ext cx="45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dirty="0">
                  <a:latin typeface="Times New Roman" pitchFamily="18" charset="0"/>
                  <a:ea typeface="黑体" pitchFamily="49" charset="-122"/>
                </a:rPr>
                <a:t>定义</a:t>
              </a:r>
              <a:r>
                <a:rPr kumimoji="1" lang="zh-CN" altLang="en-US" sz="3200" b="1"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设                               是总体参数</a:t>
              </a:r>
              <a:r>
                <a:rPr kumimoji="1" lang="zh-CN" altLang="en-US" sz="3200" i="1" dirty="0">
                  <a:latin typeface="Times New Roman" pitchFamily="18" charset="0"/>
                  <a:ea typeface="楷体_GB2312" pitchFamily="49" charset="-122"/>
                  <a:sym typeface="Symbol" pitchFamily="18" charset="2"/>
                </a:rPr>
                <a:t>  </a:t>
              </a:r>
              <a:endParaRPr kumimoji="1" lang="zh-CN" altLang="en-US" sz="3200" dirty="0">
                <a:latin typeface="Times New Roman" pitchFamily="18" charset="0"/>
                <a:ea typeface="楷体_GB2312" pitchFamily="49" charset="-122"/>
                <a:sym typeface="Symbol" pitchFamily="18" charset="2"/>
              </a:endParaRPr>
            </a:p>
          </p:txBody>
        </p:sp>
        <p:graphicFrame>
          <p:nvGraphicFramePr>
            <p:cNvPr id="50186" name="Object 5"/>
            <p:cNvGraphicFramePr>
              <a:graphicFrameLocks noChangeAspect="1"/>
            </p:cNvGraphicFramePr>
            <p:nvPr/>
          </p:nvGraphicFramePr>
          <p:xfrm>
            <a:off x="1584" y="709"/>
            <a:ext cx="1997" cy="384"/>
          </p:xfrm>
          <a:graphic>
            <a:graphicData uri="http://schemas.openxmlformats.org/presentationml/2006/ole">
              <mc:AlternateContent xmlns:mc="http://schemas.openxmlformats.org/markup-compatibility/2006">
                <mc:Choice xmlns:v="urn:schemas-microsoft-com:vml" Requires="v">
                  <p:oleObj spid="_x0000_s51171" name="Equation" r:id="rId5" imgW="0" imgH="0" progId="Equation.DSMT4">
                    <p:embed/>
                  </p:oleObj>
                </mc:Choice>
                <mc:Fallback>
                  <p:oleObj name="Equation" r:id="rId5" imgW="0" imgH="0" progId="Equation.DSMT4">
                    <p:embed/>
                    <p:pic>
                      <p:nvPicPr>
                        <p:cNvPr id="0" name="Object 5"/>
                        <p:cNvPicPr>
                          <a:picLocks noChangeAspect="1" noChangeArrowheads="1"/>
                        </p:cNvPicPr>
                        <p:nvPr/>
                      </p:nvPicPr>
                      <p:blipFill>
                        <a:blip r:embed="rId6"/>
                        <a:srcRect/>
                        <a:stretch>
                          <a:fillRect/>
                        </a:stretch>
                      </p:blipFill>
                      <p:spPr bwMode="auto">
                        <a:xfrm>
                          <a:off x="1584" y="709"/>
                          <a:ext cx="199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7" name="Object 14"/>
            <p:cNvGraphicFramePr>
              <a:graphicFrameLocks noChangeAspect="1"/>
            </p:cNvGraphicFramePr>
            <p:nvPr/>
          </p:nvGraphicFramePr>
          <p:xfrm>
            <a:off x="3038" y="1227"/>
            <a:ext cx="250" cy="425"/>
          </p:xfrm>
          <a:graphic>
            <a:graphicData uri="http://schemas.openxmlformats.org/presentationml/2006/ole">
              <mc:AlternateContent xmlns:mc="http://schemas.openxmlformats.org/markup-compatibility/2006">
                <mc:Choice xmlns:v="urn:schemas-microsoft-com:vml" Requires="v">
                  <p:oleObj spid="_x0000_s51172" name="Equation" r:id="rId7" imgW="0" imgH="0" progId="Equation.DSMT4">
                    <p:embed/>
                  </p:oleObj>
                </mc:Choice>
                <mc:Fallback>
                  <p:oleObj name="Equation" r:id="rId7" imgW="0" imgH="0" progId="Equation.DSMT4">
                    <p:embed/>
                    <p:pic>
                      <p:nvPicPr>
                        <p:cNvPr id="0" name="Object 14"/>
                        <p:cNvPicPr>
                          <a:picLocks noChangeAspect="1" noChangeArrowheads="1"/>
                        </p:cNvPicPr>
                        <p:nvPr/>
                      </p:nvPicPr>
                      <p:blipFill>
                        <a:blip r:embed="rId8"/>
                        <a:srcRect/>
                        <a:stretch>
                          <a:fillRect/>
                        </a:stretch>
                      </p:blipFill>
                      <p:spPr bwMode="auto">
                        <a:xfrm>
                          <a:off x="3038" y="1227"/>
                          <a:ext cx="250" cy="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0194" name="Object 18"/>
          <p:cNvGraphicFramePr>
            <a:graphicFrameLocks noChangeAspect="1"/>
          </p:cNvGraphicFramePr>
          <p:nvPr/>
        </p:nvGraphicFramePr>
        <p:xfrm>
          <a:off x="2484438" y="3358059"/>
          <a:ext cx="3887787" cy="935037"/>
        </p:xfrm>
        <a:graphic>
          <a:graphicData uri="http://schemas.openxmlformats.org/presentationml/2006/ole">
            <mc:AlternateContent xmlns:mc="http://schemas.openxmlformats.org/markup-compatibility/2006">
              <mc:Choice xmlns:v="urn:schemas-microsoft-com:vml" Requires="v">
                <p:oleObj spid="_x0000_s51173" name="Equation" r:id="rId9" imgW="0" imgH="0" progId="Equation.DSMT4">
                  <p:embed/>
                </p:oleObj>
              </mc:Choice>
              <mc:Fallback>
                <p:oleObj name="Equation" r:id="rId9" imgW="0" imgH="0" progId="Equation.DSMT4">
                  <p:embed/>
                  <p:pic>
                    <p:nvPicPr>
                      <p:cNvPr id="0" name="Object 18"/>
                      <p:cNvPicPr>
                        <a:picLocks noChangeAspect="1" noChangeArrowheads="1"/>
                      </p:cNvPicPr>
                      <p:nvPr/>
                    </p:nvPicPr>
                    <p:blipFill>
                      <a:blip r:embed="rId10"/>
                      <a:srcRect/>
                      <a:stretch>
                        <a:fillRect/>
                      </a:stretch>
                    </p:blipFill>
                    <p:spPr bwMode="auto">
                      <a:xfrm>
                        <a:off x="2484438" y="3358059"/>
                        <a:ext cx="3887787"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0171"/>
                                        </p:tgtEl>
                                        <p:attrNameLst>
                                          <p:attrName>style.visibility</p:attrName>
                                        </p:attrNameLst>
                                      </p:cBhvr>
                                      <p:to>
                                        <p:strVal val="visible"/>
                                      </p:to>
                                    </p:set>
                                    <p:animEffect transition="in" filter="checkerboard(across)">
                                      <p:cBhvr>
                                        <p:cTn id="7" dur="500"/>
                                        <p:tgtEl>
                                          <p:spTgt spid="22017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0194"/>
                                        </p:tgtEl>
                                        <p:attrNameLst>
                                          <p:attrName>style.visibility</p:attrName>
                                        </p:attrNameLst>
                                      </p:cBhvr>
                                      <p:to>
                                        <p:strVal val="visible"/>
                                      </p:to>
                                    </p:set>
                                    <p:animEffect transition="in" filter="box(in)">
                                      <p:cBhvr>
                                        <p:cTn id="22" dur="500"/>
                                        <p:tgtEl>
                                          <p:spTgt spid="501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0177"/>
                                        </p:tgtEl>
                                        <p:attrNameLst>
                                          <p:attrName>style.visibility</p:attrName>
                                        </p:attrNameLst>
                                      </p:cBhvr>
                                      <p:to>
                                        <p:strVal val="visible"/>
                                      </p:to>
                                    </p:set>
                                    <p:animEffect transition="in" filter="wipe(up)">
                                      <p:cBhvr>
                                        <p:cTn id="32" dur="500"/>
                                        <p:tgtEl>
                                          <p:spTgt spid="220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1" grpId="0" animBg="1"/>
      <p:bldP spid="220177"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p:nvPr/>
        </p:nvSpPr>
        <p:spPr bwMode="auto">
          <a:xfrm>
            <a:off x="1598613" y="333375"/>
            <a:ext cx="4870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Times New Roman" pitchFamily="18" charset="0"/>
                <a:ea typeface="华文新魏" pitchFamily="2" charset="-122"/>
              </a:rPr>
              <a:t>关于一致性的常用结论 </a:t>
            </a:r>
            <a:endParaRPr kumimoji="1" lang="zh-CN" altLang="en-US" sz="3600" b="1">
              <a:latin typeface="Times New Roman" pitchFamily="18" charset="0"/>
              <a:ea typeface="华文新魏" pitchFamily="2" charset="-122"/>
            </a:endParaRPr>
          </a:p>
        </p:txBody>
      </p:sp>
      <p:sp>
        <p:nvSpPr>
          <p:cNvPr id="221187" name="Text Box 3"/>
          <p:cNvSpPr txBox="1"/>
          <p:nvPr/>
        </p:nvSpPr>
        <p:spPr bwMode="auto">
          <a:xfrm>
            <a:off x="611188" y="1412875"/>
            <a:ext cx="436245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b="1">
                <a:latin typeface="Times New Roman" pitchFamily="18" charset="0"/>
                <a:ea typeface="楷体_GB2312" pitchFamily="49" charset="-122"/>
              </a:rPr>
              <a:t>    </a:t>
            </a:r>
            <a:r>
              <a:rPr kumimoji="1" lang="zh-CN" altLang="en-US" sz="3200">
                <a:latin typeface="Times New Roman" pitchFamily="18" charset="0"/>
                <a:ea typeface="楷体_GB2312" pitchFamily="49" charset="-122"/>
              </a:rPr>
              <a:t>样本 </a:t>
            </a:r>
            <a:r>
              <a:rPr kumimoji="1" lang="en-US" altLang="zh-CN" sz="3200" i="1">
                <a:latin typeface="Times New Roman" pitchFamily="18" charset="0"/>
                <a:ea typeface="楷体_GB2312" pitchFamily="49" charset="-122"/>
              </a:rPr>
              <a:t>k  </a:t>
            </a:r>
            <a:r>
              <a:rPr kumimoji="1" lang="zh-CN" altLang="en-US" sz="3200">
                <a:latin typeface="Times New Roman" pitchFamily="18" charset="0"/>
                <a:ea typeface="楷体_GB2312" pitchFamily="49" charset="-122"/>
              </a:rPr>
              <a:t>阶矩是总体 </a:t>
            </a:r>
            <a:r>
              <a:rPr kumimoji="1" lang="en-US" altLang="zh-CN" sz="3200" i="1">
                <a:latin typeface="Times New Roman" pitchFamily="18" charset="0"/>
                <a:ea typeface="楷体_GB2312" pitchFamily="49" charset="-122"/>
              </a:rPr>
              <a:t>k</a:t>
            </a:r>
            <a:r>
              <a:rPr kumimoji="1" lang="en-US" altLang="zh-CN" sz="3200">
                <a:latin typeface="Times New Roman" pitchFamily="18" charset="0"/>
                <a:ea typeface="楷体_GB2312" pitchFamily="49" charset="-122"/>
              </a:rPr>
              <a:t> </a:t>
            </a:r>
            <a:endParaRPr kumimoji="1" lang="en-US" altLang="zh-CN" sz="3200">
              <a:latin typeface="Times New Roman" pitchFamily="18" charset="0"/>
              <a:ea typeface="楷体_GB2312" pitchFamily="49" charset="-122"/>
            </a:endParaRPr>
          </a:p>
          <a:p>
            <a:pPr eaLnBrk="1" hangingPunct="1"/>
            <a:r>
              <a:rPr kumimoji="1" lang="en-US" altLang="zh-CN" sz="3200">
                <a:latin typeface="Times New Roman" pitchFamily="18" charset="0"/>
                <a:ea typeface="楷体_GB2312" pitchFamily="49" charset="-122"/>
              </a:rPr>
              <a:t>    </a:t>
            </a:r>
            <a:r>
              <a:rPr kumimoji="1" lang="zh-CN" altLang="en-US" sz="3200">
                <a:latin typeface="Times New Roman" pitchFamily="18" charset="0"/>
                <a:ea typeface="楷体_GB2312" pitchFamily="49" charset="-122"/>
              </a:rPr>
              <a:t>阶矩的一致性估计量</a:t>
            </a:r>
            <a:r>
              <a:rPr kumimoji="1" lang="zh-CN" altLang="en-US" sz="3600" b="1">
                <a:latin typeface="Times New Roman" pitchFamily="18" charset="0"/>
                <a:ea typeface="楷体_GB2312" pitchFamily="49" charset="-122"/>
              </a:rPr>
              <a:t> </a:t>
            </a:r>
            <a:endParaRPr kumimoji="1" lang="zh-CN" altLang="en-US" sz="3600" b="1">
              <a:latin typeface="Times New Roman" pitchFamily="18" charset="0"/>
              <a:ea typeface="楷体_GB2312" pitchFamily="49" charset="-122"/>
            </a:endParaRPr>
          </a:p>
        </p:txBody>
      </p:sp>
      <p:grpSp>
        <p:nvGrpSpPr>
          <p:cNvPr id="2" name="Group 7"/>
          <p:cNvGrpSpPr/>
          <p:nvPr/>
        </p:nvGrpSpPr>
        <p:grpSpPr bwMode="auto">
          <a:xfrm>
            <a:off x="4932363" y="1555750"/>
            <a:ext cx="3268662" cy="914400"/>
            <a:chOff x="3408" y="912"/>
            <a:chExt cx="2059" cy="576"/>
          </a:xfrm>
        </p:grpSpPr>
        <p:sp>
          <p:nvSpPr>
            <p:cNvPr id="51208" name="AutoShape 8"/>
            <p:cNvSpPr/>
            <p:nvPr/>
          </p:nvSpPr>
          <p:spPr bwMode="auto">
            <a:xfrm>
              <a:off x="3408" y="912"/>
              <a:ext cx="192" cy="576"/>
            </a:xfrm>
            <a:prstGeom prst="rightBrace">
              <a:avLst>
                <a:gd name="adj1" fmla="val 25000"/>
                <a:gd name="adj2" fmla="val 50000"/>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51209" name="Text Box 9"/>
            <p:cNvSpPr txBox="1"/>
            <p:nvPr/>
          </p:nvSpPr>
          <p:spPr bwMode="auto">
            <a:xfrm>
              <a:off x="3552" y="1021"/>
              <a:ext cx="19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a:latin typeface="Times New Roman" pitchFamily="18" charset="0"/>
                </a:rPr>
                <a:t>由大数定律证明</a:t>
              </a:r>
              <a:endParaRPr kumimoji="1" lang="zh-CN" altLang="en-US" sz="3200" b="1">
                <a:latin typeface="Times New Roman" pitchFamily="18" charset="0"/>
              </a:endParaRPr>
            </a:p>
          </p:txBody>
        </p:sp>
      </p:grpSp>
      <p:sp>
        <p:nvSpPr>
          <p:cNvPr id="221197" name="Text Box 13"/>
          <p:cNvSpPr txBox="1"/>
          <p:nvPr/>
        </p:nvSpPr>
        <p:spPr bwMode="auto">
          <a:xfrm>
            <a:off x="971550" y="3068638"/>
            <a:ext cx="6696075" cy="588962"/>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latin typeface="Times New Roman" pitchFamily="18" charset="0"/>
                <a:ea typeface="楷体_GB2312" pitchFamily="49" charset="-122"/>
              </a:rPr>
              <a:t>矩法得到的估计量一般为一致估计量</a:t>
            </a:r>
            <a:endParaRPr kumimoji="1" lang="zh-CN" altLang="en-US" sz="3200">
              <a:latin typeface="Times New Roman" pitchFamily="18" charset="0"/>
              <a:ea typeface="楷体_GB2312" pitchFamily="49" charset="-122"/>
            </a:endParaRPr>
          </a:p>
        </p:txBody>
      </p:sp>
      <p:sp>
        <p:nvSpPr>
          <p:cNvPr id="221198" name="Text Box 14"/>
          <p:cNvSpPr txBox="1"/>
          <p:nvPr/>
        </p:nvSpPr>
        <p:spPr bwMode="auto">
          <a:xfrm>
            <a:off x="900113" y="4292600"/>
            <a:ext cx="7416800" cy="588963"/>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latin typeface="Times New Roman" pitchFamily="18" charset="0"/>
                <a:ea typeface="楷体_GB2312" pitchFamily="49" charset="-122"/>
              </a:rPr>
              <a:t>在一定条件下</a:t>
            </a:r>
            <a:r>
              <a:rPr kumimoji="1" lang="en-US" altLang="zh-CN" sz="3200">
                <a:latin typeface="Times New Roman" pitchFamily="18" charset="0"/>
                <a:ea typeface="楷体_GB2312" pitchFamily="49" charset="-122"/>
              </a:rPr>
              <a:t>, </a:t>
            </a:r>
            <a:r>
              <a:rPr kumimoji="1" lang="zh-CN" altLang="en-US" sz="3200">
                <a:latin typeface="Times New Roman" pitchFamily="18" charset="0"/>
                <a:ea typeface="楷体_GB2312" pitchFamily="49" charset="-122"/>
              </a:rPr>
              <a:t>极大似然估计具有一致性</a:t>
            </a:r>
            <a:endParaRPr kumimoji="1" lang="zh-CN" altLang="en-US" sz="3200">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21186"/>
                                        </p:tgtEl>
                                        <p:attrNameLst>
                                          <p:attrName>style.visibility</p:attrName>
                                        </p:attrNameLst>
                                      </p:cBhvr>
                                      <p:to>
                                        <p:strVal val="visible"/>
                                      </p:to>
                                    </p:set>
                                    <p:anim calcmode="lin" valueType="num">
                                      <p:cBhvr>
                                        <p:cTn id="7" dur="500" fill="hold"/>
                                        <p:tgtEl>
                                          <p:spTgt spid="221186"/>
                                        </p:tgtEl>
                                        <p:attrNameLst>
                                          <p:attrName>ppt_w</p:attrName>
                                        </p:attrNameLst>
                                      </p:cBhvr>
                                      <p:tavLst>
                                        <p:tav tm="0">
                                          <p:val>
                                            <p:fltVal val="0"/>
                                          </p:val>
                                        </p:tav>
                                        <p:tav tm="100000">
                                          <p:val>
                                            <p:strVal val="#ppt_w"/>
                                          </p:val>
                                        </p:tav>
                                      </p:tavLst>
                                    </p:anim>
                                    <p:anim calcmode="lin" valueType="num">
                                      <p:cBhvr>
                                        <p:cTn id="8" dur="500" fill="hold"/>
                                        <p:tgtEl>
                                          <p:spTgt spid="22118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21187"/>
                                        </p:tgtEl>
                                        <p:attrNameLst>
                                          <p:attrName>style.visibility</p:attrName>
                                        </p:attrNameLst>
                                      </p:cBhvr>
                                      <p:to>
                                        <p:strVal val="visible"/>
                                      </p:to>
                                    </p:set>
                                    <p:animEffect transition="in" filter="wipe(up)">
                                      <p:cBhvr>
                                        <p:cTn id="13" dur="500"/>
                                        <p:tgtEl>
                                          <p:spTgt spid="22118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21197"/>
                                        </p:tgtEl>
                                        <p:attrNameLst>
                                          <p:attrName>style.visibility</p:attrName>
                                        </p:attrNameLst>
                                      </p:cBhvr>
                                      <p:to>
                                        <p:strVal val="visible"/>
                                      </p:to>
                                    </p:set>
                                    <p:animEffect transition="in" filter="wipe(up)">
                                      <p:cBhvr>
                                        <p:cTn id="23" dur="500"/>
                                        <p:tgtEl>
                                          <p:spTgt spid="22119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21198"/>
                                        </p:tgtEl>
                                        <p:attrNameLst>
                                          <p:attrName>style.visibility</p:attrName>
                                        </p:attrNameLst>
                                      </p:cBhvr>
                                      <p:to>
                                        <p:strVal val="visible"/>
                                      </p:to>
                                    </p:set>
                                    <p:animEffect transition="in" filter="wipe(up)">
                                      <p:cBhvr>
                                        <p:cTn id="28" dur="500"/>
                                        <p:tgtEl>
                                          <p:spTgt spid="221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p:bldP spid="221187" grpId="0" autoUpdateAnimBg="0"/>
      <p:bldP spid="221197" grpId="0" animBg="1" autoUpdateAnimBg="0"/>
      <p:bldP spid="22119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2" name="Text Box 10"/>
          <p:cNvSpPr txBox="1"/>
          <p:nvPr/>
        </p:nvSpPr>
        <p:spPr bwMode="auto">
          <a:xfrm>
            <a:off x="323528" y="1216777"/>
            <a:ext cx="2808287" cy="57943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kumimoji="1" lang="en-US" altLang="zh-CN" sz="3200" dirty="0">
                <a:latin typeface="Times New Roman" pitchFamily="18" charset="0"/>
              </a:rPr>
              <a:t>1. </a:t>
            </a:r>
            <a:r>
              <a:rPr kumimoji="1" lang="zh-CN" altLang="en-US" sz="3200" dirty="0">
                <a:latin typeface="Times New Roman" pitchFamily="18" charset="0"/>
              </a:rPr>
              <a:t>点估计问题</a:t>
            </a:r>
            <a:endParaRPr kumimoji="1" lang="zh-CN" altLang="en-US" sz="3200" dirty="0">
              <a:latin typeface="Times New Roman" pitchFamily="18" charset="0"/>
            </a:endParaRPr>
          </a:p>
        </p:txBody>
      </p:sp>
      <p:graphicFrame>
        <p:nvGraphicFramePr>
          <p:cNvPr id="182283" name="Object 11"/>
          <p:cNvGraphicFramePr>
            <a:graphicFrameLocks noChangeAspect="1"/>
          </p:cNvGraphicFramePr>
          <p:nvPr/>
        </p:nvGraphicFramePr>
        <p:xfrm>
          <a:off x="841375" y="1917700"/>
          <a:ext cx="6834188" cy="1174750"/>
        </p:xfrm>
        <a:graphic>
          <a:graphicData uri="http://schemas.openxmlformats.org/presentationml/2006/ole">
            <mc:AlternateContent xmlns:mc="http://schemas.openxmlformats.org/markup-compatibility/2006">
              <mc:Choice xmlns:v="urn:schemas-microsoft-com:vml" Requires="v">
                <p:oleObj spid="_x0000_s7568" name="Equation" r:id="rId1" imgW="0" imgH="0" progId="Equation.DSMT4">
                  <p:embed/>
                </p:oleObj>
              </mc:Choice>
              <mc:Fallback>
                <p:oleObj name="Equation" r:id="rId1" imgW="0" imgH="0" progId="Equation.DSMT4">
                  <p:embed/>
                  <p:pic>
                    <p:nvPicPr>
                      <p:cNvPr id="0" name="Object 11"/>
                      <p:cNvPicPr>
                        <a:picLocks noChangeAspect="1" noChangeArrowheads="1"/>
                      </p:cNvPicPr>
                      <p:nvPr/>
                    </p:nvPicPr>
                    <p:blipFill>
                      <a:blip r:embed="rId2"/>
                      <a:srcRect/>
                      <a:stretch>
                        <a:fillRect/>
                      </a:stretch>
                    </p:blipFill>
                    <p:spPr bwMode="auto">
                      <a:xfrm>
                        <a:off x="841375" y="1917700"/>
                        <a:ext cx="6834188"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2284" name="Object 12"/>
          <p:cNvGraphicFramePr>
            <a:graphicFrameLocks noChangeAspect="1"/>
          </p:cNvGraphicFramePr>
          <p:nvPr/>
        </p:nvGraphicFramePr>
        <p:xfrm>
          <a:off x="930275" y="3068638"/>
          <a:ext cx="4975225" cy="1425575"/>
        </p:xfrm>
        <a:graphic>
          <a:graphicData uri="http://schemas.openxmlformats.org/presentationml/2006/ole">
            <mc:AlternateContent xmlns:mc="http://schemas.openxmlformats.org/markup-compatibility/2006">
              <mc:Choice xmlns:v="urn:schemas-microsoft-com:vml" Requires="v">
                <p:oleObj spid="_x0000_s7569" name="Equation" r:id="rId3" imgW="0" imgH="0" progId="Equation.DSMT4">
                  <p:embed/>
                </p:oleObj>
              </mc:Choice>
              <mc:Fallback>
                <p:oleObj name="Equation" r:id="rId3" imgW="0" imgH="0" progId="Equation.DSMT4">
                  <p:embed/>
                  <p:pic>
                    <p:nvPicPr>
                      <p:cNvPr id="0" name="Object 12"/>
                      <p:cNvPicPr>
                        <a:picLocks noChangeAspect="1" noChangeArrowheads="1"/>
                      </p:cNvPicPr>
                      <p:nvPr/>
                    </p:nvPicPr>
                    <p:blipFill>
                      <a:blip r:embed="rId4"/>
                      <a:srcRect/>
                      <a:stretch>
                        <a:fillRect/>
                      </a:stretch>
                    </p:blipFill>
                    <p:spPr bwMode="auto">
                      <a:xfrm>
                        <a:off x="930275" y="3068638"/>
                        <a:ext cx="4975225" cy="142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10"/>
          <p:cNvSpPr txBox="1"/>
          <p:nvPr/>
        </p:nvSpPr>
        <p:spPr bwMode="auto">
          <a:xfrm>
            <a:off x="288032" y="4667274"/>
            <a:ext cx="8244408" cy="1384995"/>
          </a:xfrm>
          <a:prstGeom prst="rect">
            <a:avLst/>
          </a:prstGeom>
          <a:solidFill>
            <a:schemeClr val="accent6">
              <a:lumMod val="60000"/>
              <a:lumOff val="40000"/>
            </a:schemeClr>
          </a:solidFill>
          <a:ln>
            <a:noFill/>
          </a:ln>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ts val="0"/>
              </a:spcBef>
              <a:defRPr/>
            </a:pPr>
            <a:r>
              <a:rPr kumimoji="1" lang="zh-CN" altLang="en-US" sz="2800" b="1" dirty="0">
                <a:latin typeface="Times New Roman" pitchFamily="18" charset="0"/>
              </a:rPr>
              <a:t>两种常用的方法</a:t>
            </a:r>
            <a:r>
              <a:rPr kumimoji="1" lang="zh-CN" altLang="en-US" sz="2800" dirty="0">
                <a:latin typeface="Times New Roman" pitchFamily="18" charset="0"/>
              </a:rPr>
              <a:t>：</a:t>
            </a:r>
            <a:endParaRPr kumimoji="1" lang="en-US" altLang="zh-CN" sz="2800" dirty="0">
              <a:latin typeface="Times New Roman" pitchFamily="18" charset="0"/>
            </a:endParaRPr>
          </a:p>
          <a:p>
            <a:pPr eaLnBrk="1" hangingPunct="1">
              <a:spcBef>
                <a:spcPts val="0"/>
              </a:spcBef>
              <a:defRPr/>
            </a:pPr>
            <a:r>
              <a:rPr kumimoji="1" lang="en-US" altLang="zh-CN" sz="2800" b="1" dirty="0">
                <a:latin typeface="Times New Roman" pitchFamily="18" charset="0"/>
              </a:rPr>
              <a:t>1. </a:t>
            </a:r>
            <a:r>
              <a:rPr kumimoji="1" lang="zh-CN" altLang="en-US" sz="2800" b="1" dirty="0">
                <a:latin typeface="Times New Roman" pitchFamily="18" charset="0"/>
              </a:rPr>
              <a:t>矩估计 </a:t>
            </a:r>
            <a:r>
              <a:rPr kumimoji="1" lang="en-US" altLang="zh-CN" sz="2800" b="1" dirty="0">
                <a:latin typeface="Times New Roman" pitchFamily="18" charset="0"/>
              </a:rPr>
              <a:t>Moment Estimation</a:t>
            </a:r>
            <a:endParaRPr kumimoji="1" lang="en-US" altLang="zh-CN" sz="2800" b="1" dirty="0">
              <a:latin typeface="Times New Roman" pitchFamily="18" charset="0"/>
            </a:endParaRPr>
          </a:p>
          <a:p>
            <a:pPr eaLnBrk="1" hangingPunct="1">
              <a:spcBef>
                <a:spcPts val="0"/>
              </a:spcBef>
              <a:defRPr/>
            </a:pPr>
            <a:r>
              <a:rPr kumimoji="1" lang="en-US" altLang="zh-CN" sz="2800" b="1" dirty="0">
                <a:latin typeface="Times New Roman" pitchFamily="18" charset="0"/>
              </a:rPr>
              <a:t>2. </a:t>
            </a:r>
            <a:r>
              <a:rPr kumimoji="1" lang="zh-CN" altLang="en-US" sz="2800" b="1" dirty="0">
                <a:latin typeface="Times New Roman" pitchFamily="18" charset="0"/>
              </a:rPr>
              <a:t>极大似然估计</a:t>
            </a:r>
            <a:r>
              <a:rPr kumimoji="1" lang="en-US" altLang="zh-CN" sz="2800" b="1" dirty="0">
                <a:latin typeface="Times New Roman" pitchFamily="18" charset="0"/>
              </a:rPr>
              <a:t>Maximum Likelihood Estimation</a:t>
            </a:r>
            <a:endParaRPr kumimoji="1" lang="zh-CN" altLang="en-US" sz="2800" b="1" dirty="0">
              <a:latin typeface="Times New Roman" pitchFamily="18" charset="0"/>
            </a:endParaRPr>
          </a:p>
        </p:txBody>
      </p:sp>
      <p:sp>
        <p:nvSpPr>
          <p:cNvPr id="2" name="标题 1"/>
          <p:cNvSpPr/>
          <p:nvPr>
            <p:ph type="title"/>
          </p:nvPr>
        </p:nvSpPr>
        <p:spPr/>
        <p:txBody>
          <a:bodyPr>
            <a:normAutofit/>
          </a:bodyPr>
          <a:lstStyle/>
          <a:p>
            <a:r>
              <a:rPr lang="en-US" altLang="zh-CN" dirty="0"/>
              <a:t>§6.1 </a:t>
            </a:r>
            <a:r>
              <a:rPr lang="zh-CN" altLang="en-US" dirty="0"/>
              <a:t>参数的点估计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82282"/>
                                        </p:tgtEl>
                                        <p:attrNameLst>
                                          <p:attrName>style.visibility</p:attrName>
                                        </p:attrNameLst>
                                      </p:cBhvr>
                                      <p:to>
                                        <p:strVal val="visible"/>
                                      </p:to>
                                    </p:set>
                                    <p:animEffect transition="in" filter="wipe(left)">
                                      <p:cBhvr>
                                        <p:cTn id="7" dur="300"/>
                                        <p:tgtEl>
                                          <p:spTgt spid="1822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2283"/>
                                        </p:tgtEl>
                                        <p:attrNameLst>
                                          <p:attrName>style.visibility</p:attrName>
                                        </p:attrNameLst>
                                      </p:cBhvr>
                                      <p:to>
                                        <p:strVal val="visible"/>
                                      </p:to>
                                    </p:set>
                                    <p:animEffect transition="in" filter="wipe(left)">
                                      <p:cBhvr>
                                        <p:cTn id="12" dur="500"/>
                                        <p:tgtEl>
                                          <p:spTgt spid="1822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2284"/>
                                        </p:tgtEl>
                                        <p:attrNameLst>
                                          <p:attrName>style.visibility</p:attrName>
                                        </p:attrNameLst>
                                      </p:cBhvr>
                                      <p:to>
                                        <p:strVal val="visible"/>
                                      </p:to>
                                    </p:set>
                                    <p:animEffect transition="in" filter="wipe(left)">
                                      <p:cBhvr>
                                        <p:cTn id="17" dur="500"/>
                                        <p:tgtEl>
                                          <p:spTgt spid="18228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2" grpId="0" animBg="1" autoUpdateAnimBg="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p:nvPr/>
        </p:nvSpPr>
        <p:spPr bwMode="auto">
          <a:xfrm>
            <a:off x="684213" y="1049338"/>
            <a:ext cx="2879725" cy="64611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kumimoji="1" lang="en-US" altLang="zh-CN" sz="3600" dirty="0">
                <a:latin typeface="Times New Roman" pitchFamily="18" charset="0"/>
              </a:rPr>
              <a:t>2. </a:t>
            </a:r>
            <a:r>
              <a:rPr kumimoji="1" lang="zh-CN" altLang="en-US" sz="3600" dirty="0">
                <a:latin typeface="Times New Roman" pitchFamily="18" charset="0"/>
              </a:rPr>
              <a:t>矩估计法</a:t>
            </a:r>
            <a:endParaRPr kumimoji="1" lang="zh-CN" altLang="en-US" sz="3600" dirty="0">
              <a:latin typeface="Times New Roman" pitchFamily="18" charset="0"/>
            </a:endParaRPr>
          </a:p>
        </p:txBody>
      </p:sp>
      <p:sp>
        <p:nvSpPr>
          <p:cNvPr id="181251" name="Text Box 3"/>
          <p:cNvSpPr txBox="1"/>
          <p:nvPr/>
        </p:nvSpPr>
        <p:spPr bwMode="auto">
          <a:xfrm>
            <a:off x="755650" y="3500438"/>
            <a:ext cx="1295400" cy="650875"/>
          </a:xfrm>
          <a:prstGeom prst="rect">
            <a:avLst/>
          </a:prstGeom>
          <a:solidFill>
            <a:schemeClr val="tx2">
              <a:lumMod val="40000"/>
              <a:lumOff val="60000"/>
            </a:schemeClr>
          </a:solidFill>
          <a:ln w="9525">
            <a:solidFill>
              <a:srgbClr val="FFFFFF"/>
            </a:solidFill>
            <a:miter lim="800000"/>
          </a:ln>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b="1">
                <a:latin typeface="Times New Roman" pitchFamily="18" charset="0"/>
              </a:rPr>
              <a:t> </a:t>
            </a:r>
            <a:r>
              <a:rPr kumimoji="1" lang="zh-CN" altLang="en-US" sz="3600" b="1">
                <a:latin typeface="Times New Roman" pitchFamily="18" charset="0"/>
              </a:rPr>
              <a:t>方法</a:t>
            </a:r>
            <a:endParaRPr kumimoji="1" lang="zh-CN" altLang="en-US" sz="3600" b="1">
              <a:latin typeface="Times New Roman" pitchFamily="18" charset="0"/>
            </a:endParaRPr>
          </a:p>
        </p:txBody>
      </p:sp>
      <p:sp>
        <p:nvSpPr>
          <p:cNvPr id="181252" name="Rectangle 4"/>
          <p:cNvSpPr/>
          <p:nvPr/>
        </p:nvSpPr>
        <p:spPr bwMode="auto">
          <a:xfrm>
            <a:off x="2051050" y="3624263"/>
            <a:ext cx="6481763" cy="2252662"/>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30000"/>
              </a:lnSpc>
              <a:spcBef>
                <a:spcPct val="50000"/>
              </a:spcBef>
            </a:pPr>
            <a:r>
              <a:rPr kumimoji="1" lang="zh-CN" altLang="en-US" sz="3600" dirty="0">
                <a:latin typeface="Times New Roman" pitchFamily="18" charset="0"/>
                <a:ea typeface="楷体_GB2312" pitchFamily="49" charset="-122"/>
              </a:rPr>
              <a:t>用</a:t>
            </a:r>
            <a:r>
              <a:rPr kumimoji="1" lang="zh-CN" altLang="en-US" sz="3600" u="sng" dirty="0">
                <a:latin typeface="Times New Roman" pitchFamily="18" charset="0"/>
                <a:ea typeface="楷体_GB2312" pitchFamily="49" charset="-122"/>
              </a:rPr>
              <a:t>样本</a:t>
            </a:r>
            <a:r>
              <a:rPr kumimoji="1" lang="zh-CN" altLang="en-US" sz="3600" i="1" u="sng" dirty="0">
                <a:latin typeface="Times New Roman" pitchFamily="18" charset="0"/>
                <a:ea typeface="楷体_GB2312" pitchFamily="49" charset="-122"/>
              </a:rPr>
              <a:t> </a:t>
            </a:r>
            <a:r>
              <a:rPr kumimoji="1" lang="en-US" altLang="zh-CN" sz="3600" i="1" u="sng" dirty="0">
                <a:latin typeface="Times New Roman" pitchFamily="18" charset="0"/>
                <a:ea typeface="楷体_GB2312" pitchFamily="49" charset="-122"/>
              </a:rPr>
              <a:t>k</a:t>
            </a:r>
            <a:r>
              <a:rPr kumimoji="1" lang="en-US" altLang="zh-CN" sz="3600" u="sng" dirty="0">
                <a:latin typeface="Times New Roman" pitchFamily="18" charset="0"/>
                <a:ea typeface="楷体_GB2312" pitchFamily="49" charset="-122"/>
              </a:rPr>
              <a:t> </a:t>
            </a:r>
            <a:r>
              <a:rPr kumimoji="1" lang="zh-CN" altLang="en-US" sz="3600" u="sng" dirty="0">
                <a:latin typeface="Times New Roman" pitchFamily="18" charset="0"/>
                <a:ea typeface="楷体_GB2312" pitchFamily="49" charset="-122"/>
              </a:rPr>
              <a:t>阶矩</a:t>
            </a:r>
            <a:r>
              <a:rPr kumimoji="1" lang="zh-CN" altLang="en-US" sz="3600" dirty="0">
                <a:latin typeface="Times New Roman" pitchFamily="18" charset="0"/>
                <a:ea typeface="楷体_GB2312" pitchFamily="49" charset="-122"/>
              </a:rPr>
              <a:t>作为</a:t>
            </a:r>
            <a:r>
              <a:rPr kumimoji="1" lang="zh-CN" altLang="en-US" sz="3600" u="sng" dirty="0">
                <a:latin typeface="Times New Roman" pitchFamily="18" charset="0"/>
                <a:ea typeface="楷体_GB2312" pitchFamily="49" charset="-122"/>
              </a:rPr>
              <a:t>总体</a:t>
            </a:r>
            <a:r>
              <a:rPr kumimoji="1" lang="zh-CN" altLang="en-US" sz="3600" i="1" u="sng" dirty="0">
                <a:latin typeface="Times New Roman" pitchFamily="18" charset="0"/>
                <a:ea typeface="楷体_GB2312" pitchFamily="49" charset="-122"/>
              </a:rPr>
              <a:t> </a:t>
            </a:r>
            <a:r>
              <a:rPr kumimoji="1" lang="en-US" altLang="zh-CN" sz="3600" i="1" u="sng" dirty="0">
                <a:latin typeface="Times New Roman" pitchFamily="18" charset="0"/>
                <a:ea typeface="楷体_GB2312" pitchFamily="49" charset="-122"/>
              </a:rPr>
              <a:t>k</a:t>
            </a:r>
            <a:r>
              <a:rPr kumimoji="1" lang="en-US" altLang="zh-CN" sz="3600" u="sng" dirty="0">
                <a:latin typeface="Times New Roman" pitchFamily="18" charset="0"/>
                <a:ea typeface="楷体_GB2312" pitchFamily="49" charset="-122"/>
              </a:rPr>
              <a:t> </a:t>
            </a:r>
            <a:r>
              <a:rPr kumimoji="1" lang="zh-CN" altLang="en-US" sz="3600" u="sng" dirty="0">
                <a:latin typeface="Times New Roman" pitchFamily="18" charset="0"/>
                <a:ea typeface="楷体_GB2312" pitchFamily="49" charset="-122"/>
              </a:rPr>
              <a:t>阶矩</a:t>
            </a:r>
            <a:r>
              <a:rPr kumimoji="1" lang="zh-CN" altLang="en-US" sz="3600" dirty="0">
                <a:latin typeface="Times New Roman" pitchFamily="18" charset="0"/>
                <a:ea typeface="楷体_GB2312" pitchFamily="49" charset="-122"/>
              </a:rPr>
              <a:t>的估计量</a:t>
            </a:r>
            <a:r>
              <a:rPr kumimoji="1" lang="en-US" altLang="zh-CN" sz="3600" dirty="0">
                <a:latin typeface="Times New Roman" pitchFamily="18" charset="0"/>
                <a:ea typeface="楷体_GB2312" pitchFamily="49" charset="-122"/>
              </a:rPr>
              <a:t>, </a:t>
            </a:r>
            <a:r>
              <a:rPr kumimoji="1" lang="zh-CN" altLang="en-US" sz="3600" dirty="0">
                <a:latin typeface="Times New Roman" pitchFamily="18" charset="0"/>
                <a:ea typeface="楷体_GB2312" pitchFamily="49" charset="-122"/>
              </a:rPr>
              <a:t>建立含有待估参数的方程</a:t>
            </a:r>
            <a:r>
              <a:rPr kumimoji="1" lang="en-US" altLang="zh-CN" sz="3600" dirty="0">
                <a:latin typeface="Times New Roman" pitchFamily="18" charset="0"/>
                <a:ea typeface="楷体_GB2312" pitchFamily="49" charset="-122"/>
              </a:rPr>
              <a:t>, </a:t>
            </a:r>
            <a:r>
              <a:rPr kumimoji="1" lang="zh-CN" altLang="en-US" sz="3600" dirty="0">
                <a:latin typeface="Times New Roman" pitchFamily="18" charset="0"/>
                <a:ea typeface="楷体_GB2312" pitchFamily="49" charset="-122"/>
              </a:rPr>
              <a:t>从而解出待估参数。</a:t>
            </a:r>
            <a:endParaRPr kumimoji="1" lang="zh-CN" altLang="en-US" sz="3600" dirty="0">
              <a:latin typeface="Times New Roman" pitchFamily="18" charset="0"/>
              <a:ea typeface="楷体_GB2312" pitchFamily="49" charset="-122"/>
            </a:endParaRPr>
          </a:p>
        </p:txBody>
      </p:sp>
      <p:sp>
        <p:nvSpPr>
          <p:cNvPr id="181253" name="Rectangle 5"/>
          <p:cNvSpPr/>
          <p:nvPr/>
        </p:nvSpPr>
        <p:spPr bwMode="auto">
          <a:xfrm>
            <a:off x="971550" y="1909253"/>
            <a:ext cx="7561263"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20000"/>
              </a:lnSpc>
            </a:pPr>
            <a:r>
              <a:rPr kumimoji="1" lang="zh-CN" altLang="en-US" sz="3200" b="1" dirty="0">
                <a:latin typeface="Times New Roman" pitchFamily="18" charset="0"/>
              </a:rPr>
              <a:t>用相应的</a:t>
            </a:r>
            <a:r>
              <a:rPr kumimoji="1" lang="zh-CN" altLang="en-US" sz="3200" b="1" dirty="0">
                <a:solidFill>
                  <a:srgbClr val="FF0000"/>
                </a:solidFill>
                <a:latin typeface="Times New Roman" pitchFamily="18" charset="0"/>
              </a:rPr>
              <a:t>样本矩</a:t>
            </a:r>
            <a:r>
              <a:rPr kumimoji="1" lang="zh-CN" altLang="en-US" sz="3200" b="1" dirty="0">
                <a:latin typeface="Times New Roman" pitchFamily="18" charset="0"/>
              </a:rPr>
              <a:t>去估计</a:t>
            </a:r>
            <a:r>
              <a:rPr kumimoji="1" lang="zh-CN" altLang="en-US" sz="3200" b="1" dirty="0">
                <a:solidFill>
                  <a:srgbClr val="FF0000"/>
                </a:solidFill>
                <a:latin typeface="Times New Roman" pitchFamily="18" charset="0"/>
              </a:rPr>
              <a:t>总体矩</a:t>
            </a:r>
            <a:r>
              <a:rPr kumimoji="1" lang="zh-CN" altLang="en-US" sz="3200" b="1" dirty="0">
                <a:latin typeface="Times New Roman" pitchFamily="18" charset="0"/>
              </a:rPr>
              <a:t>的估计方法称为矩估计法</a:t>
            </a:r>
            <a:r>
              <a:rPr kumimoji="1" lang="en-US" altLang="zh-CN" sz="3200" b="1" dirty="0">
                <a:latin typeface="Times New Roman" pitchFamily="18" charset="0"/>
              </a:rPr>
              <a:t>.</a:t>
            </a:r>
            <a:endParaRPr kumimoji="1" lang="en-US" altLang="zh-CN" sz="3200" b="1" dirty="0">
              <a:latin typeface="Times New Roman" pitchFamily="18" charset="0"/>
            </a:endParaRPr>
          </a:p>
        </p:txBody>
      </p:sp>
      <p:sp>
        <p:nvSpPr>
          <p:cNvPr id="6" name="TextBox 5"/>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1250"/>
                                        </p:tgtEl>
                                        <p:attrNameLst>
                                          <p:attrName>style.visibility</p:attrName>
                                        </p:attrNameLst>
                                      </p:cBhvr>
                                      <p:to>
                                        <p:strVal val="visible"/>
                                      </p:to>
                                    </p:set>
                                    <p:anim calcmode="lin" valueType="num">
                                      <p:cBhvr additive="base">
                                        <p:cTn id="7" dur="500" fill="hold"/>
                                        <p:tgtEl>
                                          <p:spTgt spid="181250"/>
                                        </p:tgtEl>
                                        <p:attrNameLst>
                                          <p:attrName>ppt_x</p:attrName>
                                        </p:attrNameLst>
                                      </p:cBhvr>
                                      <p:tavLst>
                                        <p:tav tm="0">
                                          <p:val>
                                            <p:strVal val="0-#ppt_w/2"/>
                                          </p:val>
                                        </p:tav>
                                        <p:tav tm="100000">
                                          <p:val>
                                            <p:strVal val="#ppt_x"/>
                                          </p:val>
                                        </p:tav>
                                      </p:tavLst>
                                    </p:anim>
                                    <p:anim calcmode="lin" valueType="num">
                                      <p:cBhvr additive="base">
                                        <p:cTn id="8" dur="500" fill="hold"/>
                                        <p:tgtEl>
                                          <p:spTgt spid="1812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81253"/>
                                        </p:tgtEl>
                                        <p:attrNameLst>
                                          <p:attrName>style.visibility</p:attrName>
                                        </p:attrNameLst>
                                      </p:cBhvr>
                                      <p:to>
                                        <p:strVal val="visible"/>
                                      </p:to>
                                    </p:set>
                                    <p:anim calcmode="lin" valueType="num">
                                      <p:cBhvr>
                                        <p:cTn id="13" dur="500" fill="hold"/>
                                        <p:tgtEl>
                                          <p:spTgt spid="181253"/>
                                        </p:tgtEl>
                                        <p:attrNameLst>
                                          <p:attrName>ppt_w</p:attrName>
                                        </p:attrNameLst>
                                      </p:cBhvr>
                                      <p:tavLst>
                                        <p:tav tm="0">
                                          <p:val>
                                            <p:strVal val="2/3*#ppt_w"/>
                                          </p:val>
                                        </p:tav>
                                        <p:tav tm="100000">
                                          <p:val>
                                            <p:strVal val="#ppt_w"/>
                                          </p:val>
                                        </p:tav>
                                      </p:tavLst>
                                    </p:anim>
                                    <p:anim calcmode="lin" valueType="num">
                                      <p:cBhvr>
                                        <p:cTn id="14" dur="500" fill="hold"/>
                                        <p:tgtEl>
                                          <p:spTgt spid="181253"/>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81251"/>
                                        </p:tgtEl>
                                        <p:attrNameLst>
                                          <p:attrName>style.visibility</p:attrName>
                                        </p:attrNameLst>
                                      </p:cBhvr>
                                      <p:to>
                                        <p:strVal val="visible"/>
                                      </p:to>
                                    </p:set>
                                    <p:animEffect transition="in" filter="wipe(left)">
                                      <p:cBhvr>
                                        <p:cTn id="19" dur="500"/>
                                        <p:tgtEl>
                                          <p:spTgt spid="181251"/>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81252"/>
                                        </p:tgtEl>
                                        <p:attrNameLst>
                                          <p:attrName>style.visibility</p:attrName>
                                        </p:attrNameLst>
                                      </p:cBhvr>
                                      <p:to>
                                        <p:strVal val="visible"/>
                                      </p:to>
                                    </p:set>
                                    <p:animEffect transition="in" filter="wipe(left)">
                                      <p:cBhvr>
                                        <p:cTn id="23" dur="500"/>
                                        <p:tgtEl>
                                          <p:spTgt spid="18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nimBg="1" autoUpdateAnimBg="0"/>
      <p:bldP spid="181251" grpId="0" animBg="1" autoUpdateAnimBg="0"/>
      <p:bldP spid="181252" grpId="0" animBg="1" autoUpdateAnimBg="0"/>
      <p:bldP spid="1812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p:nvPr/>
        </p:nvSpPr>
        <p:spPr bwMode="auto">
          <a:xfrm>
            <a:off x="971550" y="620688"/>
            <a:ext cx="384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设待估计的参数为</a:t>
            </a:r>
            <a:endParaRPr kumimoji="1" lang="zh-CN" altLang="en-US" sz="3600">
              <a:latin typeface="Times New Roman" pitchFamily="18" charset="0"/>
              <a:ea typeface="楷体_GB2312" pitchFamily="49" charset="-122"/>
            </a:endParaRPr>
          </a:p>
        </p:txBody>
      </p:sp>
      <p:graphicFrame>
        <p:nvGraphicFramePr>
          <p:cNvPr id="180227" name="Object 3"/>
          <p:cNvGraphicFramePr>
            <a:graphicFrameLocks noChangeAspect="1"/>
          </p:cNvGraphicFramePr>
          <p:nvPr/>
        </p:nvGraphicFramePr>
        <p:xfrm>
          <a:off x="4819532" y="620367"/>
          <a:ext cx="2124890" cy="648393"/>
        </p:xfrm>
        <a:graphic>
          <a:graphicData uri="http://schemas.openxmlformats.org/presentationml/2006/ole">
            <mc:AlternateContent xmlns:mc="http://schemas.openxmlformats.org/markup-compatibility/2006">
              <mc:Choice xmlns:v="urn:schemas-microsoft-com:vml" Requires="v">
                <p:oleObj spid="_x0000_s62631" name="Equation" r:id="rId1" imgW="0" imgH="0" progId="Equation.DSMT4">
                  <p:embed/>
                </p:oleObj>
              </mc:Choice>
              <mc:Fallback>
                <p:oleObj name="Equation" r:id="rId1" imgW="0" imgH="0" progId="Equation.DSMT4">
                  <p:embed/>
                  <p:pic>
                    <p:nvPicPr>
                      <p:cNvPr id="0" name="Object 3"/>
                      <p:cNvPicPr>
                        <a:picLocks noChangeAspect="1" noChangeArrowheads="1"/>
                      </p:cNvPicPr>
                      <p:nvPr/>
                    </p:nvPicPr>
                    <p:blipFill>
                      <a:blip r:embed="rId2"/>
                      <a:srcRect/>
                      <a:stretch>
                        <a:fillRect/>
                      </a:stretch>
                    </p:blipFill>
                    <p:spPr bwMode="auto">
                      <a:xfrm>
                        <a:off x="4819532" y="620367"/>
                        <a:ext cx="2124890" cy="64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28" name="Text Box 4"/>
          <p:cNvSpPr txBox="1"/>
          <p:nvPr/>
        </p:nvSpPr>
        <p:spPr bwMode="auto">
          <a:xfrm>
            <a:off x="879475" y="1479526"/>
            <a:ext cx="5645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dirty="0">
                <a:latin typeface="Times New Roman" pitchFamily="18" charset="0"/>
                <a:ea typeface="楷体_GB2312" pitchFamily="49" charset="-122"/>
              </a:rPr>
              <a:t>设</a:t>
            </a:r>
            <a:r>
              <a:rPr kumimoji="1" lang="zh-CN" altLang="en-US" sz="3600" dirty="0">
                <a:solidFill>
                  <a:srgbClr val="FF0000"/>
                </a:solidFill>
                <a:latin typeface="Times New Roman" pitchFamily="18" charset="0"/>
                <a:ea typeface="楷体_GB2312" pitchFamily="49" charset="-122"/>
              </a:rPr>
              <a:t>总体的</a:t>
            </a:r>
            <a:r>
              <a:rPr kumimoji="1" lang="zh-CN" altLang="en-US" sz="3600" i="1" dirty="0">
                <a:solidFill>
                  <a:srgbClr val="FF0000"/>
                </a:solidFill>
                <a:latin typeface="Times New Roman" pitchFamily="18" charset="0"/>
                <a:ea typeface="楷体_GB2312" pitchFamily="49" charset="-122"/>
              </a:rPr>
              <a:t> </a:t>
            </a:r>
            <a:r>
              <a:rPr kumimoji="1" lang="en-US" altLang="zh-CN" sz="3600" i="1" dirty="0">
                <a:solidFill>
                  <a:srgbClr val="FF0000"/>
                </a:solidFill>
                <a:latin typeface="Times New Roman" pitchFamily="18" charset="0"/>
                <a:ea typeface="楷体_GB2312" pitchFamily="49" charset="-122"/>
              </a:rPr>
              <a:t>k </a:t>
            </a:r>
            <a:r>
              <a:rPr kumimoji="1" lang="zh-CN" altLang="en-US" sz="3600" dirty="0">
                <a:solidFill>
                  <a:srgbClr val="FF0000"/>
                </a:solidFill>
                <a:latin typeface="Times New Roman" pitchFamily="18" charset="0"/>
                <a:ea typeface="楷体_GB2312" pitchFamily="49" charset="-122"/>
              </a:rPr>
              <a:t>阶矩</a:t>
            </a:r>
            <a:r>
              <a:rPr kumimoji="1" lang="zh-CN" altLang="en-US" sz="3600" dirty="0">
                <a:latin typeface="Times New Roman" pitchFamily="18" charset="0"/>
                <a:ea typeface="楷体_GB2312" pitchFamily="49" charset="-122"/>
              </a:rPr>
              <a:t>存在，记为</a:t>
            </a:r>
            <a:endParaRPr kumimoji="1" lang="zh-CN" altLang="en-US" sz="3600" dirty="0">
              <a:latin typeface="Times New Roman" pitchFamily="18" charset="0"/>
              <a:ea typeface="楷体_GB2312" pitchFamily="49" charset="-122"/>
            </a:endParaRPr>
          </a:p>
        </p:txBody>
      </p:sp>
      <p:graphicFrame>
        <p:nvGraphicFramePr>
          <p:cNvPr id="180229" name="Object 5"/>
          <p:cNvGraphicFramePr>
            <a:graphicFrameLocks noChangeAspect="1"/>
          </p:cNvGraphicFramePr>
          <p:nvPr/>
        </p:nvGraphicFramePr>
        <p:xfrm>
          <a:off x="2303463" y="2105025"/>
          <a:ext cx="4301420" cy="653652"/>
        </p:xfrm>
        <a:graphic>
          <a:graphicData uri="http://schemas.openxmlformats.org/presentationml/2006/ole">
            <mc:AlternateContent xmlns:mc="http://schemas.openxmlformats.org/markup-compatibility/2006">
              <mc:Choice xmlns:v="urn:schemas-microsoft-com:vml" Requires="v">
                <p:oleObj spid="_x0000_s62632" name="Equation" r:id="rId3" imgW="0" imgH="0" progId="Equation.DSMT4">
                  <p:embed/>
                </p:oleObj>
              </mc:Choice>
              <mc:Fallback>
                <p:oleObj name="Equation" r:id="rId3" imgW="0" imgH="0" progId="Equation.DSMT4">
                  <p:embed/>
                  <p:pic>
                    <p:nvPicPr>
                      <p:cNvPr id="0" name="Object 5"/>
                      <p:cNvPicPr>
                        <a:picLocks noChangeAspect="1" noChangeArrowheads="1"/>
                      </p:cNvPicPr>
                      <p:nvPr/>
                    </p:nvPicPr>
                    <p:blipFill>
                      <a:blip r:embed="rId4"/>
                      <a:srcRect/>
                      <a:stretch>
                        <a:fillRect/>
                      </a:stretch>
                    </p:blipFill>
                    <p:spPr bwMode="auto">
                      <a:xfrm>
                        <a:off x="2303463" y="2105025"/>
                        <a:ext cx="4301420" cy="653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30" name="Text Box 6"/>
          <p:cNvSpPr txBox="1"/>
          <p:nvPr/>
        </p:nvSpPr>
        <p:spPr bwMode="auto">
          <a:xfrm>
            <a:off x="900113" y="3006701"/>
            <a:ext cx="53197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solidFill>
                  <a:srgbClr val="FF0000"/>
                </a:solidFill>
                <a:latin typeface="Times New Roman" pitchFamily="18" charset="0"/>
                <a:ea typeface="楷体_GB2312" pitchFamily="49" charset="-122"/>
              </a:rPr>
              <a:t>样本</a:t>
            </a:r>
            <a:r>
              <a:rPr kumimoji="1" lang="en-US" altLang="zh-CN" sz="3200" i="1">
                <a:solidFill>
                  <a:srgbClr val="FF0000"/>
                </a:solidFill>
                <a:latin typeface="Times New Roman" pitchFamily="18" charset="0"/>
                <a:ea typeface="楷体_GB2312" pitchFamily="49" charset="-122"/>
              </a:rPr>
              <a:t>X</a:t>
            </a:r>
            <a:r>
              <a:rPr kumimoji="1" lang="en-US" altLang="zh-CN" sz="3200" baseline="-25000">
                <a:solidFill>
                  <a:srgbClr val="FF0000"/>
                </a:solidFill>
                <a:latin typeface="Times New Roman" pitchFamily="18" charset="0"/>
                <a:ea typeface="楷体_GB2312" pitchFamily="49" charset="-122"/>
              </a:rPr>
              <a:t>1</a:t>
            </a:r>
            <a:r>
              <a:rPr kumimoji="1" lang="en-US" altLang="zh-CN" sz="3200">
                <a:solidFill>
                  <a:srgbClr val="FF0000"/>
                </a:solidFill>
                <a:latin typeface="Times New Roman" pitchFamily="18" charset="0"/>
                <a:ea typeface="楷体_GB2312" pitchFamily="49" charset="-122"/>
              </a:rPr>
              <a:t>, </a:t>
            </a:r>
            <a:r>
              <a:rPr kumimoji="1" lang="en-US" altLang="zh-CN" sz="3200" i="1">
                <a:solidFill>
                  <a:srgbClr val="FF0000"/>
                </a:solidFill>
                <a:latin typeface="Times New Roman" pitchFamily="18" charset="0"/>
                <a:ea typeface="楷体_GB2312" pitchFamily="49" charset="-122"/>
              </a:rPr>
              <a:t>X</a:t>
            </a:r>
            <a:r>
              <a:rPr kumimoji="1" lang="en-US" altLang="zh-CN" sz="3200" baseline="-25000">
                <a:solidFill>
                  <a:srgbClr val="FF0000"/>
                </a:solidFill>
                <a:latin typeface="Times New Roman" pitchFamily="18" charset="0"/>
                <a:ea typeface="楷体_GB2312" pitchFamily="49" charset="-122"/>
              </a:rPr>
              <a:t>2</a:t>
            </a:r>
            <a:r>
              <a:rPr kumimoji="1" lang="en-US" altLang="zh-CN" sz="3200">
                <a:solidFill>
                  <a:srgbClr val="FF0000"/>
                </a:solidFill>
                <a:latin typeface="Times New Roman" pitchFamily="18" charset="0"/>
                <a:ea typeface="楷体_GB2312" pitchFamily="49" charset="-122"/>
              </a:rPr>
              <a:t>,…, </a:t>
            </a:r>
            <a:r>
              <a:rPr kumimoji="1" lang="en-US" altLang="zh-CN" sz="3200" i="1">
                <a:solidFill>
                  <a:srgbClr val="FF0000"/>
                </a:solidFill>
                <a:latin typeface="Times New Roman" pitchFamily="18" charset="0"/>
                <a:ea typeface="楷体_GB2312" pitchFamily="49" charset="-122"/>
              </a:rPr>
              <a:t>X</a:t>
            </a:r>
            <a:r>
              <a:rPr kumimoji="1" lang="en-US" altLang="zh-CN" sz="3200" i="1" baseline="-25000">
                <a:solidFill>
                  <a:srgbClr val="FF0000"/>
                </a:solidFill>
                <a:latin typeface="Times New Roman" pitchFamily="18" charset="0"/>
                <a:ea typeface="楷体_GB2312" pitchFamily="49" charset="-122"/>
              </a:rPr>
              <a:t>n</a:t>
            </a:r>
            <a:r>
              <a:rPr kumimoji="1" lang="en-US" altLang="zh-CN" sz="3600" i="1" baseline="-25000">
                <a:solidFill>
                  <a:srgbClr val="FF0000"/>
                </a:solidFill>
                <a:latin typeface="Times New Roman" pitchFamily="18" charset="0"/>
                <a:ea typeface="楷体_GB2312" pitchFamily="49" charset="-122"/>
              </a:rPr>
              <a:t> </a:t>
            </a:r>
            <a:r>
              <a:rPr kumimoji="1" lang="zh-CN" altLang="en-US" sz="3600">
                <a:solidFill>
                  <a:srgbClr val="FF0000"/>
                </a:solidFill>
                <a:latin typeface="Times New Roman" pitchFamily="18" charset="0"/>
                <a:ea typeface="楷体_GB2312" pitchFamily="49" charset="-122"/>
              </a:rPr>
              <a:t>的</a:t>
            </a:r>
            <a:r>
              <a:rPr kumimoji="1" lang="en-US" altLang="zh-CN" sz="3600" i="1">
                <a:solidFill>
                  <a:srgbClr val="FF0000"/>
                </a:solidFill>
                <a:latin typeface="Times New Roman" pitchFamily="18" charset="0"/>
                <a:ea typeface="楷体_GB2312" pitchFamily="49" charset="-122"/>
              </a:rPr>
              <a:t>k</a:t>
            </a:r>
            <a:r>
              <a:rPr kumimoji="1" lang="zh-CN" altLang="en-US" sz="3600">
                <a:solidFill>
                  <a:srgbClr val="FF0000"/>
                </a:solidFill>
                <a:latin typeface="Times New Roman" pitchFamily="18" charset="0"/>
                <a:ea typeface="楷体_GB2312" pitchFamily="49" charset="-122"/>
              </a:rPr>
              <a:t>阶矩</a:t>
            </a:r>
            <a:r>
              <a:rPr kumimoji="1" lang="zh-CN" altLang="en-US" sz="3600">
                <a:latin typeface="Times New Roman" pitchFamily="18" charset="0"/>
                <a:ea typeface="楷体_GB2312" pitchFamily="49" charset="-122"/>
              </a:rPr>
              <a:t>为</a:t>
            </a:r>
            <a:endParaRPr kumimoji="1" lang="zh-CN" altLang="en-US" sz="3600">
              <a:latin typeface="Times New Roman" pitchFamily="18" charset="0"/>
              <a:ea typeface="楷体_GB2312" pitchFamily="49" charset="-122"/>
            </a:endParaRPr>
          </a:p>
        </p:txBody>
      </p:sp>
      <p:graphicFrame>
        <p:nvGraphicFramePr>
          <p:cNvPr id="180231" name="Object 7"/>
          <p:cNvGraphicFramePr>
            <a:graphicFrameLocks noChangeAspect="1"/>
          </p:cNvGraphicFramePr>
          <p:nvPr/>
        </p:nvGraphicFramePr>
        <p:xfrm>
          <a:off x="6080845" y="2790581"/>
          <a:ext cx="2235571" cy="1070467"/>
        </p:xfrm>
        <a:graphic>
          <a:graphicData uri="http://schemas.openxmlformats.org/presentationml/2006/ole">
            <mc:AlternateContent xmlns:mc="http://schemas.openxmlformats.org/markup-compatibility/2006">
              <mc:Choice xmlns:v="urn:schemas-microsoft-com:vml" Requires="v">
                <p:oleObj spid="_x0000_s62633" name="Equation" r:id="rId5" imgW="0" imgH="0" progId="Equation.DSMT4">
                  <p:embed/>
                </p:oleObj>
              </mc:Choice>
              <mc:Fallback>
                <p:oleObj name="Equation" r:id="rId5" imgW="0" imgH="0" progId="Equation.DSMT4">
                  <p:embed/>
                  <p:pic>
                    <p:nvPicPr>
                      <p:cNvPr id="0" name="Object 7"/>
                      <p:cNvPicPr>
                        <a:picLocks noChangeAspect="1" noChangeArrowheads="1"/>
                      </p:cNvPicPr>
                      <p:nvPr/>
                    </p:nvPicPr>
                    <p:blipFill>
                      <a:blip r:embed="rId6"/>
                      <a:srcRect/>
                      <a:stretch>
                        <a:fillRect/>
                      </a:stretch>
                    </p:blipFill>
                    <p:spPr bwMode="auto">
                      <a:xfrm>
                        <a:off x="6080845" y="2790581"/>
                        <a:ext cx="2235571" cy="1070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32" name="Object 8"/>
          <p:cNvGraphicFramePr>
            <a:graphicFrameLocks noChangeAspect="1"/>
          </p:cNvGraphicFramePr>
          <p:nvPr/>
        </p:nvGraphicFramePr>
        <p:xfrm>
          <a:off x="5436096" y="4594771"/>
          <a:ext cx="2286580" cy="562421"/>
        </p:xfrm>
        <a:graphic>
          <a:graphicData uri="http://schemas.openxmlformats.org/presentationml/2006/ole">
            <mc:AlternateContent xmlns:mc="http://schemas.openxmlformats.org/markup-compatibility/2006">
              <mc:Choice xmlns:v="urn:schemas-microsoft-com:vml" Requires="v">
                <p:oleObj spid="_x0000_s62634" name="Equation" r:id="rId7" imgW="0" imgH="0" progId="Equation.DSMT4">
                  <p:embed/>
                </p:oleObj>
              </mc:Choice>
              <mc:Fallback>
                <p:oleObj name="Equation" r:id="rId7" imgW="0" imgH="0" progId="Equation.DSMT4">
                  <p:embed/>
                  <p:pic>
                    <p:nvPicPr>
                      <p:cNvPr id="0" name="Object 8"/>
                      <p:cNvPicPr>
                        <a:picLocks noChangeAspect="1" noChangeArrowheads="1"/>
                      </p:cNvPicPr>
                      <p:nvPr/>
                    </p:nvPicPr>
                    <p:blipFill>
                      <a:blip r:embed="rId8"/>
                      <a:srcRect/>
                      <a:stretch>
                        <a:fillRect/>
                      </a:stretch>
                    </p:blipFill>
                    <p:spPr bwMode="auto">
                      <a:xfrm>
                        <a:off x="5436096" y="4594771"/>
                        <a:ext cx="2286580" cy="562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33" name="Text Box 9"/>
          <p:cNvSpPr txBox="1"/>
          <p:nvPr/>
        </p:nvSpPr>
        <p:spPr bwMode="auto">
          <a:xfrm>
            <a:off x="971550" y="4427513"/>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令</a:t>
            </a:r>
            <a:endParaRPr kumimoji="1" lang="zh-CN" altLang="en-US" sz="3600">
              <a:latin typeface="Times New Roman" pitchFamily="18" charset="0"/>
              <a:ea typeface="楷体_GB2312" pitchFamily="49" charset="-122"/>
            </a:endParaRPr>
          </a:p>
        </p:txBody>
      </p:sp>
      <p:graphicFrame>
        <p:nvGraphicFramePr>
          <p:cNvPr id="180234" name="Object 10"/>
          <p:cNvGraphicFramePr>
            <a:graphicFrameLocks noChangeAspect="1"/>
          </p:cNvGraphicFramePr>
          <p:nvPr/>
        </p:nvGraphicFramePr>
        <p:xfrm>
          <a:off x="1691680" y="4553688"/>
          <a:ext cx="2715293" cy="603504"/>
        </p:xfrm>
        <a:graphic>
          <a:graphicData uri="http://schemas.openxmlformats.org/presentationml/2006/ole">
            <mc:AlternateContent xmlns:mc="http://schemas.openxmlformats.org/markup-compatibility/2006">
              <mc:Choice xmlns:v="urn:schemas-microsoft-com:vml" Requires="v">
                <p:oleObj spid="_x0000_s62635" name="Equation" r:id="rId9" imgW="0" imgH="0" progId="Equation.DSMT4">
                  <p:embed/>
                </p:oleObj>
              </mc:Choice>
              <mc:Fallback>
                <p:oleObj name="Equation" r:id="rId9" imgW="0" imgH="0" progId="Equation.DSMT4">
                  <p:embed/>
                  <p:pic>
                    <p:nvPicPr>
                      <p:cNvPr id="0" name="Object 10"/>
                      <p:cNvPicPr>
                        <a:picLocks noChangeAspect="1" noChangeArrowheads="1"/>
                      </p:cNvPicPr>
                      <p:nvPr/>
                    </p:nvPicPr>
                    <p:blipFill>
                      <a:blip r:embed="rId10"/>
                      <a:srcRect/>
                      <a:stretch>
                        <a:fillRect/>
                      </a:stretch>
                    </p:blipFill>
                    <p:spPr bwMode="auto">
                      <a:xfrm>
                        <a:off x="1691680" y="4553688"/>
                        <a:ext cx="2715293" cy="603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35" name="Object 11"/>
          <p:cNvGraphicFramePr>
            <a:graphicFrameLocks noChangeAspect="1"/>
          </p:cNvGraphicFramePr>
          <p:nvPr/>
        </p:nvGraphicFramePr>
        <p:xfrm>
          <a:off x="4278313" y="4499966"/>
          <a:ext cx="1174813" cy="729234"/>
        </p:xfrm>
        <a:graphic>
          <a:graphicData uri="http://schemas.openxmlformats.org/presentationml/2006/ole">
            <mc:AlternateContent xmlns:mc="http://schemas.openxmlformats.org/markup-compatibility/2006">
              <mc:Choice xmlns:v="urn:schemas-microsoft-com:vml" Requires="v">
                <p:oleObj spid="_x0000_s62636" name="Equation" r:id="rId11" imgW="0" imgH="0" progId="Equation.DSMT4">
                  <p:embed/>
                </p:oleObj>
              </mc:Choice>
              <mc:Fallback>
                <p:oleObj name="Equation" r:id="rId11" imgW="0" imgH="0" progId="Equation.DSMT4">
                  <p:embed/>
                  <p:pic>
                    <p:nvPicPr>
                      <p:cNvPr id="0" name="Object 11"/>
                      <p:cNvPicPr>
                        <a:picLocks noChangeAspect="1" noChangeArrowheads="1"/>
                      </p:cNvPicPr>
                      <p:nvPr/>
                    </p:nvPicPr>
                    <p:blipFill>
                      <a:blip r:embed="rId12"/>
                      <a:srcRect/>
                      <a:stretch>
                        <a:fillRect/>
                      </a:stretch>
                    </p:blipFill>
                    <p:spPr bwMode="auto">
                      <a:xfrm>
                        <a:off x="4278313" y="4499966"/>
                        <a:ext cx="1174813" cy="729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36" name="Text Box 12"/>
          <p:cNvSpPr txBox="1"/>
          <p:nvPr/>
        </p:nvSpPr>
        <p:spPr bwMode="auto">
          <a:xfrm>
            <a:off x="971550" y="5508601"/>
            <a:ext cx="7672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dirty="0">
                <a:latin typeface="Times New Roman" pitchFamily="18" charset="0"/>
                <a:ea typeface="楷体_GB2312" pitchFamily="49" charset="-122"/>
              </a:rPr>
              <a:t>——</a:t>
            </a:r>
            <a:r>
              <a:rPr kumimoji="1" lang="zh-CN" altLang="en-US" sz="3600" dirty="0">
                <a:latin typeface="Times New Roman" pitchFamily="18" charset="0"/>
                <a:ea typeface="楷体_GB2312" pitchFamily="49" charset="-122"/>
              </a:rPr>
              <a:t>含未知参数 </a:t>
            </a:r>
            <a:r>
              <a:rPr kumimoji="1" lang="zh-CN" altLang="en-US" sz="3600" i="1" dirty="0">
                <a:latin typeface="Times New Roman" pitchFamily="18" charset="0"/>
                <a:ea typeface="楷体_GB2312" pitchFamily="49" charset="-122"/>
                <a:sym typeface="Symbol" pitchFamily="18" charset="2"/>
              </a:rPr>
              <a:t></a:t>
            </a:r>
            <a:r>
              <a:rPr kumimoji="1" lang="en-US" altLang="zh-CN" sz="3600" baseline="-25000" dirty="0">
                <a:latin typeface="Times New Roman" pitchFamily="18" charset="0"/>
                <a:ea typeface="楷体_GB2312" pitchFamily="49" charset="-122"/>
                <a:sym typeface="Symbol" pitchFamily="18" charset="2"/>
              </a:rPr>
              <a:t>1</a:t>
            </a:r>
            <a:r>
              <a:rPr kumimoji="1" lang="en-US" altLang="zh-CN" sz="3600" dirty="0">
                <a:latin typeface="Times New Roman" pitchFamily="18" charset="0"/>
                <a:ea typeface="楷体_GB2312" pitchFamily="49" charset="-122"/>
                <a:sym typeface="Symbol" pitchFamily="18" charset="2"/>
              </a:rPr>
              <a:t>,</a:t>
            </a:r>
            <a:r>
              <a:rPr kumimoji="1" lang="en-US" altLang="zh-CN" sz="3600" i="1" dirty="0">
                <a:latin typeface="Times New Roman" pitchFamily="18" charset="0"/>
                <a:ea typeface="楷体_GB2312" pitchFamily="49" charset="-122"/>
                <a:sym typeface="Symbol" pitchFamily="18" charset="2"/>
              </a:rPr>
              <a:t></a:t>
            </a:r>
            <a:r>
              <a:rPr kumimoji="1" lang="en-US" altLang="zh-CN" sz="3600" baseline="-25000" dirty="0">
                <a:latin typeface="Times New Roman" pitchFamily="18" charset="0"/>
                <a:ea typeface="楷体_GB2312" pitchFamily="49" charset="-122"/>
                <a:sym typeface="Symbol" pitchFamily="18" charset="2"/>
              </a:rPr>
              <a:t>2</a:t>
            </a:r>
            <a:r>
              <a:rPr kumimoji="1" lang="en-US" altLang="zh-CN" sz="3600" dirty="0">
                <a:latin typeface="Times New Roman" pitchFamily="18" charset="0"/>
                <a:ea typeface="楷体_GB2312" pitchFamily="49" charset="-122"/>
                <a:sym typeface="Symbol" pitchFamily="18" charset="2"/>
              </a:rPr>
              <a:t>, ,</a:t>
            </a:r>
            <a:r>
              <a:rPr kumimoji="1" lang="en-US" altLang="zh-CN" sz="3600" i="1" dirty="0">
                <a:latin typeface="Times New Roman" pitchFamily="18" charset="0"/>
                <a:ea typeface="楷体_GB2312" pitchFamily="49" charset="-122"/>
                <a:sym typeface="Symbol" pitchFamily="18" charset="2"/>
              </a:rPr>
              <a:t></a:t>
            </a:r>
            <a:r>
              <a:rPr kumimoji="1" lang="en-US" altLang="zh-CN" sz="3600" i="1" baseline="-25000" dirty="0">
                <a:latin typeface="Times New Roman" pitchFamily="18" charset="0"/>
                <a:ea typeface="楷体_GB2312" pitchFamily="49" charset="-122"/>
                <a:sym typeface="Symbol" pitchFamily="18" charset="2"/>
              </a:rPr>
              <a:t>m </a:t>
            </a:r>
            <a:r>
              <a:rPr kumimoji="1" lang="zh-CN" altLang="en-US" sz="3600" dirty="0">
                <a:latin typeface="Times New Roman" pitchFamily="18" charset="0"/>
                <a:ea typeface="楷体_GB2312" pitchFamily="49" charset="-122"/>
              </a:rPr>
              <a:t>的方程组</a:t>
            </a:r>
            <a:endParaRPr kumimoji="1" lang="zh-CN" altLang="en-US" sz="3600" dirty="0">
              <a:latin typeface="Times New Roman" pitchFamily="18" charset="0"/>
              <a:ea typeface="楷体_GB2312" pitchFamily="49" charset="-122"/>
            </a:endParaRPr>
          </a:p>
        </p:txBody>
      </p:sp>
      <p:sp>
        <p:nvSpPr>
          <p:cNvPr id="16" name="圆角矩形标注 15"/>
          <p:cNvSpPr/>
          <p:nvPr/>
        </p:nvSpPr>
        <p:spPr>
          <a:xfrm>
            <a:off x="3143250" y="3792513"/>
            <a:ext cx="3429000" cy="571500"/>
          </a:xfrm>
          <a:prstGeom prst="wedgeRoundRectCallout">
            <a:avLst>
              <a:gd name="adj1" fmla="val -10387"/>
              <a:gd name="adj2" fmla="val 98788"/>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kumimoji="1" lang="zh-CN" altLang="en-US" sz="2400" b="1" dirty="0">
                <a:solidFill>
                  <a:srgbClr val="FF0000"/>
                </a:solidFill>
                <a:latin typeface="Times New Roman" pitchFamily="18" charset="0"/>
              </a:rPr>
              <a:t>样本矩</a:t>
            </a:r>
            <a:r>
              <a:rPr kumimoji="1" lang="zh-CN" altLang="en-US" sz="2400" b="1" dirty="0">
                <a:solidFill>
                  <a:srgbClr val="000000"/>
                </a:solidFill>
                <a:latin typeface="Times New Roman" pitchFamily="18" charset="0"/>
              </a:rPr>
              <a:t>去估计</a:t>
            </a:r>
            <a:r>
              <a:rPr kumimoji="1" lang="zh-CN" altLang="en-US" sz="2400" b="1" dirty="0">
                <a:solidFill>
                  <a:srgbClr val="FF0000"/>
                </a:solidFill>
                <a:latin typeface="Times New Roman" pitchFamily="18" charset="0"/>
              </a:rPr>
              <a:t>总体矩</a:t>
            </a:r>
            <a:endParaRPr lang="zh-CN" altLang="en-US" sz="1400" dirty="0"/>
          </a:p>
        </p:txBody>
      </p:sp>
      <p:sp>
        <p:nvSpPr>
          <p:cNvPr id="15" name="TextBox 14"/>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wipe(up)">
                                      <p:cBhvr>
                                        <p:cTn id="7" dur="500"/>
                                        <p:tgtEl>
                                          <p:spTgt spid="1802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0227"/>
                                        </p:tgtEl>
                                        <p:attrNameLst>
                                          <p:attrName>style.visibility</p:attrName>
                                        </p:attrNameLst>
                                      </p:cBhvr>
                                      <p:to>
                                        <p:strVal val="visible"/>
                                      </p:to>
                                    </p:set>
                                    <p:animEffect transition="in" filter="wipe(up)">
                                      <p:cBhvr>
                                        <p:cTn id="12" dur="500"/>
                                        <p:tgtEl>
                                          <p:spTgt spid="1802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0228"/>
                                        </p:tgtEl>
                                        <p:attrNameLst>
                                          <p:attrName>style.visibility</p:attrName>
                                        </p:attrNameLst>
                                      </p:cBhvr>
                                      <p:to>
                                        <p:strVal val="visible"/>
                                      </p:to>
                                    </p:set>
                                    <p:animEffect transition="in" filter="wipe(up)">
                                      <p:cBhvr>
                                        <p:cTn id="17" dur="500"/>
                                        <p:tgtEl>
                                          <p:spTgt spid="1802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80229"/>
                                        </p:tgtEl>
                                        <p:attrNameLst>
                                          <p:attrName>style.visibility</p:attrName>
                                        </p:attrNameLst>
                                      </p:cBhvr>
                                      <p:to>
                                        <p:strVal val="visible"/>
                                      </p:to>
                                    </p:set>
                                    <p:animEffect transition="in" filter="wipe(up)">
                                      <p:cBhvr>
                                        <p:cTn id="22" dur="500"/>
                                        <p:tgtEl>
                                          <p:spTgt spid="1802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0230"/>
                                        </p:tgtEl>
                                        <p:attrNameLst>
                                          <p:attrName>style.visibility</p:attrName>
                                        </p:attrNameLst>
                                      </p:cBhvr>
                                      <p:to>
                                        <p:strVal val="visible"/>
                                      </p:to>
                                    </p:set>
                                    <p:animEffect transition="in" filter="wipe(up)">
                                      <p:cBhvr>
                                        <p:cTn id="27" dur="500"/>
                                        <p:tgtEl>
                                          <p:spTgt spid="1802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0231"/>
                                        </p:tgtEl>
                                        <p:attrNameLst>
                                          <p:attrName>style.visibility</p:attrName>
                                        </p:attrNameLst>
                                      </p:cBhvr>
                                      <p:to>
                                        <p:strVal val="visible"/>
                                      </p:to>
                                    </p:set>
                                    <p:animEffect transition="in" filter="wipe(up)">
                                      <p:cBhvr>
                                        <p:cTn id="32" dur="500"/>
                                        <p:tgtEl>
                                          <p:spTgt spid="1802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0233"/>
                                        </p:tgtEl>
                                        <p:attrNameLst>
                                          <p:attrName>style.visibility</p:attrName>
                                        </p:attrNameLst>
                                      </p:cBhvr>
                                      <p:to>
                                        <p:strVal val="visible"/>
                                      </p:to>
                                    </p:set>
                                    <p:animEffect transition="in" filter="wipe(up)">
                                      <p:cBhvr>
                                        <p:cTn id="37" dur="500"/>
                                        <p:tgtEl>
                                          <p:spTgt spid="1802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80234"/>
                                        </p:tgtEl>
                                        <p:attrNameLst>
                                          <p:attrName>style.visibility</p:attrName>
                                        </p:attrNameLst>
                                      </p:cBhvr>
                                      <p:to>
                                        <p:strVal val="visible"/>
                                      </p:to>
                                    </p:set>
                                    <p:animEffect transition="in" filter="wipe(up)">
                                      <p:cBhvr>
                                        <p:cTn id="42" dur="500"/>
                                        <p:tgtEl>
                                          <p:spTgt spid="180234"/>
                                        </p:tgtEl>
                                      </p:cBhvr>
                                    </p:animEffect>
                                  </p:childTnLst>
                                </p:cTn>
                              </p:par>
                            </p:childTnLst>
                          </p:cTn>
                        </p:par>
                        <p:par>
                          <p:cTn id="43" fill="hold">
                            <p:stCondLst>
                              <p:cond delay="500"/>
                            </p:stCondLst>
                            <p:childTnLst>
                              <p:par>
                                <p:cTn id="44" presetID="22" presetClass="entr" presetSubtype="1" fill="hold" nodeType="afterEffect">
                                  <p:stCondLst>
                                    <p:cond delay="250"/>
                                  </p:stCondLst>
                                  <p:childTnLst>
                                    <p:set>
                                      <p:cBhvr>
                                        <p:cTn id="45" dur="1" fill="hold">
                                          <p:stCondLst>
                                            <p:cond delay="0"/>
                                          </p:stCondLst>
                                        </p:cTn>
                                        <p:tgtEl>
                                          <p:spTgt spid="180235"/>
                                        </p:tgtEl>
                                        <p:attrNameLst>
                                          <p:attrName>style.visibility</p:attrName>
                                        </p:attrNameLst>
                                      </p:cBhvr>
                                      <p:to>
                                        <p:strVal val="visible"/>
                                      </p:to>
                                    </p:set>
                                    <p:animEffect transition="in" filter="wipe(up)">
                                      <p:cBhvr>
                                        <p:cTn id="46" dur="500"/>
                                        <p:tgtEl>
                                          <p:spTgt spid="18023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80232"/>
                                        </p:tgtEl>
                                        <p:attrNameLst>
                                          <p:attrName>style.visibility</p:attrName>
                                        </p:attrNameLst>
                                      </p:cBhvr>
                                      <p:to>
                                        <p:strVal val="visible"/>
                                      </p:to>
                                    </p:set>
                                    <p:animEffect transition="in" filter="wipe(up)">
                                      <p:cBhvr>
                                        <p:cTn id="51" dur="500"/>
                                        <p:tgtEl>
                                          <p:spTgt spid="180232"/>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box(in)">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80236"/>
                                        </p:tgtEl>
                                        <p:attrNameLst>
                                          <p:attrName>style.visibility</p:attrName>
                                        </p:attrNameLst>
                                      </p:cBhvr>
                                      <p:to>
                                        <p:strVal val="visible"/>
                                      </p:to>
                                    </p:set>
                                    <p:animEffect transition="in" filter="wipe(up)">
                                      <p:cBhvr>
                                        <p:cTn id="61" dur="500"/>
                                        <p:tgtEl>
                                          <p:spTgt spid="180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utoUpdateAnimBg="0"/>
      <p:bldP spid="180228" grpId="0" autoUpdateAnimBg="0"/>
      <p:bldP spid="180230" grpId="0" autoUpdateAnimBg="0"/>
      <p:bldP spid="180233" grpId="0" autoUpdateAnimBg="0"/>
      <p:bldP spid="180236" grpId="0" autoUpdateAnimBg="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p:nvPr/>
        </p:nvSpPr>
        <p:spPr bwMode="auto">
          <a:xfrm>
            <a:off x="381000" y="273050"/>
            <a:ext cx="5657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解方程组 </a:t>
            </a:r>
            <a:r>
              <a:rPr kumimoji="1" lang="en-US" altLang="zh-CN" sz="3600">
                <a:latin typeface="Times New Roman" pitchFamily="18" charset="0"/>
                <a:ea typeface="楷体_GB2312" pitchFamily="49" charset="-122"/>
              </a:rPr>
              <a:t>, </a:t>
            </a:r>
            <a:r>
              <a:rPr kumimoji="1" lang="zh-CN" altLang="en-US" sz="3600">
                <a:latin typeface="Times New Roman" pitchFamily="18" charset="0"/>
                <a:ea typeface="楷体_GB2312" pitchFamily="49" charset="-122"/>
              </a:rPr>
              <a:t>得 </a:t>
            </a:r>
            <a:r>
              <a:rPr kumimoji="1" lang="en-US" altLang="zh-CN" sz="3600" i="1">
                <a:latin typeface="Times New Roman" pitchFamily="18" charset="0"/>
                <a:ea typeface="楷体_GB2312" pitchFamily="49" charset="-122"/>
              </a:rPr>
              <a:t>m</a:t>
            </a:r>
            <a:r>
              <a:rPr kumimoji="1" lang="en-US" altLang="zh-CN" sz="3600">
                <a:latin typeface="Times New Roman" pitchFamily="18" charset="0"/>
                <a:ea typeface="楷体_GB2312" pitchFamily="49" charset="-122"/>
              </a:rPr>
              <a:t> </a:t>
            </a:r>
            <a:r>
              <a:rPr kumimoji="1" lang="zh-CN" altLang="en-US" sz="3600">
                <a:latin typeface="Times New Roman" pitchFamily="18" charset="0"/>
                <a:ea typeface="楷体_GB2312" pitchFamily="49" charset="-122"/>
              </a:rPr>
              <a:t>个</a:t>
            </a:r>
            <a:r>
              <a:rPr kumimoji="1" lang="zh-CN" altLang="en-US" sz="3600" u="sng">
                <a:latin typeface="Times New Roman" pitchFamily="18" charset="0"/>
                <a:ea typeface="楷体_GB2312" pitchFamily="49" charset="-122"/>
              </a:rPr>
              <a:t>统计量</a:t>
            </a:r>
            <a:r>
              <a:rPr kumimoji="1" lang="zh-CN" altLang="en-US" sz="3600">
                <a:latin typeface="Times New Roman" pitchFamily="18" charset="0"/>
                <a:ea typeface="楷体_GB2312" pitchFamily="49" charset="-122"/>
              </a:rPr>
              <a:t>：</a:t>
            </a:r>
            <a:endParaRPr kumimoji="1" lang="zh-CN" altLang="en-US" sz="3600">
              <a:latin typeface="Times New Roman" pitchFamily="18" charset="0"/>
              <a:ea typeface="楷体_GB2312" pitchFamily="49" charset="-122"/>
            </a:endParaRPr>
          </a:p>
        </p:txBody>
      </p:sp>
      <p:graphicFrame>
        <p:nvGraphicFramePr>
          <p:cNvPr id="179203" name="Object 3"/>
          <p:cNvGraphicFramePr>
            <a:graphicFrameLocks noChangeAspect="1"/>
          </p:cNvGraphicFramePr>
          <p:nvPr/>
        </p:nvGraphicFramePr>
        <p:xfrm>
          <a:off x="1508125" y="839788"/>
          <a:ext cx="3467100" cy="2247900"/>
        </p:xfrm>
        <a:graphic>
          <a:graphicData uri="http://schemas.openxmlformats.org/presentationml/2006/ole">
            <mc:AlternateContent xmlns:mc="http://schemas.openxmlformats.org/markup-compatibility/2006">
              <mc:Choice xmlns:v="urn:schemas-microsoft-com:vml" Requires="v">
                <p:oleObj spid="_x0000_s10641" name="Equation" r:id="rId1" imgW="0" imgH="0" progId="Equation.DSMT4">
                  <p:embed/>
                </p:oleObj>
              </mc:Choice>
              <mc:Fallback>
                <p:oleObj name="Equation" r:id="rId1" imgW="0" imgH="0" progId="Equation.DSMT4">
                  <p:embed/>
                  <p:pic>
                    <p:nvPicPr>
                      <p:cNvPr id="0" name="Object 3"/>
                      <p:cNvPicPr>
                        <a:picLocks noChangeAspect="1" noChangeArrowheads="1"/>
                      </p:cNvPicPr>
                      <p:nvPr/>
                    </p:nvPicPr>
                    <p:blipFill>
                      <a:blip r:embed="rId2"/>
                      <a:srcRect/>
                      <a:stretch>
                        <a:fillRect/>
                      </a:stretch>
                    </p:blipFill>
                    <p:spPr bwMode="auto">
                      <a:xfrm>
                        <a:off x="1508125" y="839788"/>
                        <a:ext cx="3467100" cy="224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04" name="Rectangle 4"/>
          <p:cNvSpPr/>
          <p:nvPr/>
        </p:nvSpPr>
        <p:spPr bwMode="auto">
          <a:xfrm>
            <a:off x="5454650" y="1219200"/>
            <a:ext cx="25463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dirty="0">
                <a:latin typeface="Times New Roman" pitchFamily="18" charset="0"/>
                <a:ea typeface="楷体_GB2312" pitchFamily="49" charset="-122"/>
              </a:rPr>
              <a:t>  </a:t>
            </a:r>
            <a:r>
              <a:rPr kumimoji="1" lang="zh-CN" altLang="en-US" sz="3600" dirty="0">
                <a:latin typeface="Times New Roman" pitchFamily="18" charset="0"/>
                <a:ea typeface="楷体_GB2312" pitchFamily="49" charset="-122"/>
              </a:rPr>
              <a:t>未知参数</a:t>
            </a:r>
            <a:endParaRPr kumimoji="1" lang="zh-CN" altLang="en-US" sz="3600" dirty="0">
              <a:latin typeface="Times New Roman" pitchFamily="18" charset="0"/>
              <a:ea typeface="楷体_GB2312" pitchFamily="49" charset="-122"/>
            </a:endParaRPr>
          </a:p>
          <a:p>
            <a:pPr eaLnBrk="1" hangingPunct="1"/>
            <a:r>
              <a:rPr kumimoji="1" lang="zh-CN" altLang="en-US" sz="3600" dirty="0">
                <a:latin typeface="Times New Roman" pitchFamily="18" charset="0"/>
                <a:ea typeface="楷体_GB2312" pitchFamily="49" charset="-122"/>
              </a:rPr>
              <a:t>   </a:t>
            </a:r>
            <a:r>
              <a:rPr kumimoji="1" lang="zh-CN" altLang="en-US" sz="3600" i="1" dirty="0">
                <a:latin typeface="Times New Roman" pitchFamily="18" charset="0"/>
                <a:ea typeface="楷体_GB2312" pitchFamily="49" charset="-122"/>
                <a:sym typeface="Symbol" pitchFamily="18" charset="2"/>
              </a:rPr>
              <a:t></a:t>
            </a:r>
            <a:r>
              <a:rPr kumimoji="1" lang="en-US" altLang="zh-CN" sz="3600" baseline="-25000" dirty="0">
                <a:latin typeface="Times New Roman" pitchFamily="18" charset="0"/>
                <a:ea typeface="楷体_GB2312" pitchFamily="49" charset="-122"/>
                <a:sym typeface="Symbol" pitchFamily="18" charset="2"/>
              </a:rPr>
              <a:t>1</a:t>
            </a:r>
            <a:r>
              <a:rPr kumimoji="1" lang="en-US" altLang="zh-CN" sz="3600" dirty="0">
                <a:latin typeface="Times New Roman" pitchFamily="18" charset="0"/>
                <a:ea typeface="楷体_GB2312" pitchFamily="49" charset="-122"/>
                <a:sym typeface="Symbol" pitchFamily="18" charset="2"/>
              </a:rPr>
              <a:t>, ,</a:t>
            </a:r>
            <a:r>
              <a:rPr kumimoji="1" lang="en-US" altLang="zh-CN" sz="3600" i="1" dirty="0">
                <a:latin typeface="Times New Roman" pitchFamily="18" charset="0"/>
                <a:ea typeface="楷体_GB2312" pitchFamily="49" charset="-122"/>
                <a:sym typeface="Symbol" pitchFamily="18" charset="2"/>
              </a:rPr>
              <a:t></a:t>
            </a:r>
            <a:r>
              <a:rPr kumimoji="1" lang="en-US" altLang="zh-CN" sz="3600" i="1" baseline="-25000" dirty="0">
                <a:latin typeface="Times New Roman" pitchFamily="18" charset="0"/>
                <a:ea typeface="楷体_GB2312" pitchFamily="49" charset="-122"/>
                <a:sym typeface="Symbol" pitchFamily="18" charset="2"/>
              </a:rPr>
              <a:t>m</a:t>
            </a:r>
            <a:endParaRPr kumimoji="1" lang="en-US" altLang="zh-CN" sz="3600" i="1" baseline="-25000" dirty="0">
              <a:latin typeface="Times New Roman" pitchFamily="18" charset="0"/>
              <a:ea typeface="楷体_GB2312" pitchFamily="49" charset="-122"/>
              <a:sym typeface="Symbol" pitchFamily="18" charset="2"/>
            </a:endParaRPr>
          </a:p>
          <a:p>
            <a:pPr eaLnBrk="1" hangingPunct="1"/>
            <a:r>
              <a:rPr kumimoji="1" lang="en-US" altLang="zh-CN" sz="3600" i="1" baseline="-25000" dirty="0">
                <a:latin typeface="Times New Roman" pitchFamily="18" charset="0"/>
                <a:ea typeface="楷体_GB2312" pitchFamily="49" charset="-122"/>
                <a:sym typeface="Symbol" pitchFamily="18" charset="2"/>
              </a:rPr>
              <a:t> </a:t>
            </a:r>
            <a:r>
              <a:rPr kumimoji="1" lang="zh-CN" altLang="en-US" sz="3600" dirty="0">
                <a:latin typeface="Times New Roman" pitchFamily="18" charset="0"/>
                <a:ea typeface="楷体_GB2312" pitchFamily="49" charset="-122"/>
              </a:rPr>
              <a:t>的</a:t>
            </a:r>
            <a:r>
              <a:rPr kumimoji="1" lang="zh-CN" altLang="en-US" sz="3600" dirty="0">
                <a:solidFill>
                  <a:srgbClr val="0000FF"/>
                </a:solidFill>
                <a:latin typeface="Times New Roman" pitchFamily="18" charset="0"/>
                <a:ea typeface="黑体" pitchFamily="49" charset="-122"/>
              </a:rPr>
              <a:t>矩估计量</a:t>
            </a:r>
            <a:endParaRPr kumimoji="1" lang="zh-CN" altLang="en-US" sz="3600" dirty="0">
              <a:solidFill>
                <a:srgbClr val="0000FF"/>
              </a:solidFill>
              <a:latin typeface="Times New Roman" pitchFamily="18" charset="0"/>
              <a:ea typeface="黑体" pitchFamily="49" charset="-122"/>
            </a:endParaRPr>
          </a:p>
        </p:txBody>
      </p:sp>
      <p:sp>
        <p:nvSpPr>
          <p:cNvPr id="179205" name="AutoShape 5"/>
          <p:cNvSpPr/>
          <p:nvPr/>
        </p:nvSpPr>
        <p:spPr bwMode="auto">
          <a:xfrm>
            <a:off x="4953000" y="1143000"/>
            <a:ext cx="304800" cy="1905000"/>
          </a:xfrm>
          <a:prstGeom prst="rightBrace">
            <a:avLst>
              <a:gd name="adj1" fmla="val 52083"/>
              <a:gd name="adj2" fmla="val 50000"/>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aphicFrame>
        <p:nvGraphicFramePr>
          <p:cNvPr id="179206" name="Object 6"/>
          <p:cNvGraphicFramePr>
            <a:graphicFrameLocks noChangeAspect="1"/>
          </p:cNvGraphicFramePr>
          <p:nvPr/>
        </p:nvGraphicFramePr>
        <p:xfrm>
          <a:off x="1352550" y="4157663"/>
          <a:ext cx="3662363" cy="2098675"/>
        </p:xfrm>
        <a:graphic>
          <a:graphicData uri="http://schemas.openxmlformats.org/presentationml/2006/ole">
            <mc:AlternateContent xmlns:mc="http://schemas.openxmlformats.org/markup-compatibility/2006">
              <mc:Choice xmlns:v="urn:schemas-microsoft-com:vml" Requires="v">
                <p:oleObj spid="_x0000_s10642" name="Equation" r:id="rId3" imgW="0" imgH="0" progId="Equation.DSMT4">
                  <p:embed/>
                </p:oleObj>
              </mc:Choice>
              <mc:Fallback>
                <p:oleObj name="Equation" r:id="rId3" imgW="0" imgH="0" progId="Equation.DSMT4">
                  <p:embed/>
                  <p:pic>
                    <p:nvPicPr>
                      <p:cNvPr id="0" name="Object 6"/>
                      <p:cNvPicPr>
                        <a:picLocks noChangeAspect="1" noChangeArrowheads="1"/>
                      </p:cNvPicPr>
                      <p:nvPr/>
                    </p:nvPicPr>
                    <p:blipFill>
                      <a:blip r:embed="rId4"/>
                      <a:srcRect/>
                      <a:stretch>
                        <a:fillRect/>
                      </a:stretch>
                    </p:blipFill>
                    <p:spPr bwMode="auto">
                      <a:xfrm>
                        <a:off x="1352550" y="4157663"/>
                        <a:ext cx="3662363"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207" name="Text Box 7"/>
          <p:cNvSpPr txBox="1"/>
          <p:nvPr/>
        </p:nvSpPr>
        <p:spPr bwMode="auto">
          <a:xfrm>
            <a:off x="420688" y="3276600"/>
            <a:ext cx="5441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dirty="0">
                <a:latin typeface="Times New Roman" pitchFamily="18" charset="0"/>
                <a:ea typeface="楷体_GB2312" pitchFamily="49" charset="-122"/>
              </a:rPr>
              <a:t>代入一组</a:t>
            </a:r>
            <a:r>
              <a:rPr kumimoji="1" lang="zh-CN" altLang="en-US" sz="3600" u="sng" dirty="0">
                <a:latin typeface="Times New Roman" pitchFamily="18" charset="0"/>
                <a:ea typeface="楷体_GB2312" pitchFamily="49" charset="-122"/>
              </a:rPr>
              <a:t>样本值</a:t>
            </a:r>
            <a:r>
              <a:rPr kumimoji="1" lang="zh-CN" altLang="en-US" sz="3600" dirty="0">
                <a:latin typeface="Times New Roman" pitchFamily="18" charset="0"/>
                <a:ea typeface="楷体_GB2312" pitchFamily="49" charset="-122"/>
              </a:rPr>
              <a:t>得 </a:t>
            </a:r>
            <a:r>
              <a:rPr kumimoji="1" lang="en-US" altLang="zh-CN" sz="3600" i="1" dirty="0">
                <a:latin typeface="Times New Roman" pitchFamily="18" charset="0"/>
                <a:ea typeface="楷体_GB2312" pitchFamily="49" charset="-122"/>
              </a:rPr>
              <a:t>m </a:t>
            </a:r>
            <a:r>
              <a:rPr kumimoji="1" lang="zh-CN" altLang="en-US" sz="3600" dirty="0">
                <a:latin typeface="Times New Roman" pitchFamily="18" charset="0"/>
                <a:ea typeface="楷体_GB2312" pitchFamily="49" charset="-122"/>
              </a:rPr>
              <a:t>个数</a:t>
            </a:r>
            <a:r>
              <a:rPr kumimoji="1" lang="en-US" altLang="zh-CN" sz="3600" dirty="0">
                <a:latin typeface="Times New Roman" pitchFamily="18" charset="0"/>
                <a:ea typeface="楷体_GB2312" pitchFamily="49" charset="-122"/>
              </a:rPr>
              <a:t>:</a:t>
            </a:r>
            <a:endParaRPr kumimoji="1" lang="en-US" altLang="zh-CN" sz="3600" dirty="0">
              <a:latin typeface="Times New Roman" pitchFamily="18" charset="0"/>
              <a:ea typeface="楷体_GB2312" pitchFamily="49" charset="-122"/>
            </a:endParaRPr>
          </a:p>
        </p:txBody>
      </p:sp>
      <p:sp>
        <p:nvSpPr>
          <p:cNvPr id="179208" name="AutoShape 8"/>
          <p:cNvSpPr/>
          <p:nvPr/>
        </p:nvSpPr>
        <p:spPr bwMode="auto">
          <a:xfrm>
            <a:off x="5105400" y="4229100"/>
            <a:ext cx="228600" cy="2095500"/>
          </a:xfrm>
          <a:prstGeom prst="rightBrace">
            <a:avLst>
              <a:gd name="adj1" fmla="val 76389"/>
              <a:gd name="adj2" fmla="val 50000"/>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79209" name="Rectangle 9"/>
          <p:cNvSpPr/>
          <p:nvPr/>
        </p:nvSpPr>
        <p:spPr bwMode="auto">
          <a:xfrm>
            <a:off x="5607050" y="4419600"/>
            <a:ext cx="25463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a:latin typeface="Times New Roman" pitchFamily="18" charset="0"/>
                <a:ea typeface="楷体_GB2312" pitchFamily="49" charset="-122"/>
              </a:rPr>
              <a:t>  </a:t>
            </a:r>
            <a:r>
              <a:rPr kumimoji="1" lang="zh-CN" altLang="en-US" sz="3600">
                <a:latin typeface="Times New Roman" pitchFamily="18" charset="0"/>
                <a:ea typeface="楷体_GB2312" pitchFamily="49" charset="-122"/>
              </a:rPr>
              <a:t>未知参数</a:t>
            </a:r>
            <a:endParaRPr kumimoji="1" lang="zh-CN" altLang="en-US" sz="3600">
              <a:latin typeface="Times New Roman" pitchFamily="18" charset="0"/>
              <a:ea typeface="楷体_GB2312" pitchFamily="49" charset="-122"/>
            </a:endParaRPr>
          </a:p>
          <a:p>
            <a:pPr eaLnBrk="1" hangingPunct="1"/>
            <a:r>
              <a:rPr kumimoji="1" lang="zh-CN" altLang="en-US" sz="3600">
                <a:latin typeface="Times New Roman" pitchFamily="18" charset="0"/>
                <a:ea typeface="楷体_GB2312" pitchFamily="49" charset="-122"/>
              </a:rPr>
              <a:t>   </a:t>
            </a:r>
            <a:r>
              <a:rPr kumimoji="1" lang="zh-CN" altLang="en-US" sz="3600" i="1">
                <a:latin typeface="Times New Roman" pitchFamily="18" charset="0"/>
                <a:ea typeface="楷体_GB2312" pitchFamily="49" charset="-122"/>
                <a:sym typeface="Symbol" pitchFamily="18" charset="2"/>
              </a:rPr>
              <a:t></a:t>
            </a:r>
            <a:r>
              <a:rPr kumimoji="1" lang="en-US" altLang="zh-CN" sz="3600" baseline="-25000">
                <a:latin typeface="Times New Roman" pitchFamily="18" charset="0"/>
                <a:ea typeface="楷体_GB2312" pitchFamily="49" charset="-122"/>
                <a:sym typeface="Symbol" pitchFamily="18" charset="2"/>
              </a:rPr>
              <a:t>1</a:t>
            </a:r>
            <a:r>
              <a:rPr kumimoji="1" lang="en-US" altLang="zh-CN" sz="3600">
                <a:latin typeface="Times New Roman" pitchFamily="18" charset="0"/>
                <a:ea typeface="楷体_GB2312" pitchFamily="49" charset="-122"/>
                <a:sym typeface="Symbol" pitchFamily="18" charset="2"/>
              </a:rPr>
              <a:t>, ,</a:t>
            </a:r>
            <a:r>
              <a:rPr kumimoji="1" lang="en-US" altLang="zh-CN" sz="3600" i="1">
                <a:latin typeface="Times New Roman" pitchFamily="18" charset="0"/>
                <a:ea typeface="楷体_GB2312" pitchFamily="49" charset="-122"/>
                <a:sym typeface="Symbol" pitchFamily="18" charset="2"/>
              </a:rPr>
              <a:t></a:t>
            </a:r>
            <a:r>
              <a:rPr kumimoji="1" lang="en-US" altLang="zh-CN" sz="3600" i="1" baseline="-25000">
                <a:latin typeface="Times New Roman" pitchFamily="18" charset="0"/>
                <a:ea typeface="楷体_GB2312" pitchFamily="49" charset="-122"/>
                <a:sym typeface="Symbol" pitchFamily="18" charset="2"/>
              </a:rPr>
              <a:t>m</a:t>
            </a:r>
            <a:endParaRPr kumimoji="1" lang="en-US" altLang="zh-CN" sz="3600" i="1" baseline="-25000">
              <a:latin typeface="Times New Roman" pitchFamily="18" charset="0"/>
              <a:ea typeface="楷体_GB2312" pitchFamily="49" charset="-122"/>
              <a:sym typeface="Symbol" pitchFamily="18" charset="2"/>
            </a:endParaRPr>
          </a:p>
          <a:p>
            <a:pPr eaLnBrk="1" hangingPunct="1"/>
            <a:r>
              <a:rPr kumimoji="1" lang="en-US" altLang="zh-CN" sz="3600" i="1" baseline="-25000">
                <a:latin typeface="Times New Roman" pitchFamily="18" charset="0"/>
                <a:ea typeface="楷体_GB2312" pitchFamily="49" charset="-122"/>
                <a:sym typeface="Symbol" pitchFamily="18" charset="2"/>
              </a:rPr>
              <a:t> </a:t>
            </a:r>
            <a:r>
              <a:rPr kumimoji="1" lang="zh-CN" altLang="en-US" sz="3600">
                <a:latin typeface="Times New Roman" pitchFamily="18" charset="0"/>
                <a:ea typeface="楷体_GB2312" pitchFamily="49" charset="-122"/>
              </a:rPr>
              <a:t>的</a:t>
            </a:r>
            <a:r>
              <a:rPr kumimoji="1" lang="zh-CN" altLang="en-US" sz="3600">
                <a:solidFill>
                  <a:srgbClr val="0000FF"/>
                </a:solidFill>
                <a:latin typeface="Times New Roman" pitchFamily="18" charset="0"/>
                <a:ea typeface="黑体" pitchFamily="49" charset="-122"/>
              </a:rPr>
              <a:t>矩估计值</a:t>
            </a:r>
            <a:endParaRPr kumimoji="1" lang="zh-CN" altLang="en-US" sz="3600">
              <a:solidFill>
                <a:srgbClr val="0000FF"/>
              </a:solidFill>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1000"/>
                                  </p:stCondLst>
                                  <p:childTnLst>
                                    <p:set>
                                      <p:cBhvr>
                                        <p:cTn id="6" dur="1" fill="hold">
                                          <p:stCondLst>
                                            <p:cond delay="0"/>
                                          </p:stCondLst>
                                        </p:cTn>
                                        <p:tgtEl>
                                          <p:spTgt spid="179202"/>
                                        </p:tgtEl>
                                        <p:attrNameLst>
                                          <p:attrName>style.visibility</p:attrName>
                                        </p:attrNameLst>
                                      </p:cBhvr>
                                      <p:to>
                                        <p:strVal val="visible"/>
                                      </p:to>
                                    </p:set>
                                    <p:animEffect transition="in" filter="slide(fromTop)">
                                      <p:cBhvr>
                                        <p:cTn id="7" dur="500"/>
                                        <p:tgtEl>
                                          <p:spTgt spid="179202"/>
                                        </p:tgtEl>
                                      </p:cBhvr>
                                    </p:animEffect>
                                  </p:childTnLst>
                                </p:cTn>
                              </p:par>
                            </p:childTnLst>
                          </p:cTn>
                        </p:par>
                        <p:par>
                          <p:cTn id="8" fill="hold">
                            <p:stCondLst>
                              <p:cond delay="1500"/>
                            </p:stCondLst>
                            <p:childTnLst>
                              <p:par>
                                <p:cTn id="9" presetID="22" presetClass="entr" presetSubtype="1" fill="hold" nodeType="afterEffect">
                                  <p:stCondLst>
                                    <p:cond delay="1000"/>
                                  </p:stCondLst>
                                  <p:childTnLst>
                                    <p:set>
                                      <p:cBhvr>
                                        <p:cTn id="10" dur="1" fill="hold">
                                          <p:stCondLst>
                                            <p:cond delay="0"/>
                                          </p:stCondLst>
                                        </p:cTn>
                                        <p:tgtEl>
                                          <p:spTgt spid="179203"/>
                                        </p:tgtEl>
                                        <p:attrNameLst>
                                          <p:attrName>style.visibility</p:attrName>
                                        </p:attrNameLst>
                                      </p:cBhvr>
                                      <p:to>
                                        <p:strVal val="visible"/>
                                      </p:to>
                                    </p:set>
                                    <p:animEffect transition="in" filter="wipe(up)">
                                      <p:cBhvr>
                                        <p:cTn id="11" dur="500"/>
                                        <p:tgtEl>
                                          <p:spTgt spid="179203"/>
                                        </p:tgtEl>
                                      </p:cBhvr>
                                    </p:animEffect>
                                  </p:childTnLst>
                                </p:cTn>
                              </p:par>
                            </p:childTnLst>
                          </p:cTn>
                        </p:par>
                        <p:par>
                          <p:cTn id="12" fill="hold">
                            <p:stCondLst>
                              <p:cond delay="3000"/>
                            </p:stCondLst>
                            <p:childTnLst>
                              <p:par>
                                <p:cTn id="13" presetID="22" presetClass="entr" presetSubtype="8" fill="hold" grpId="0" nodeType="afterEffect">
                                  <p:stCondLst>
                                    <p:cond delay="1000"/>
                                  </p:stCondLst>
                                  <p:childTnLst>
                                    <p:set>
                                      <p:cBhvr>
                                        <p:cTn id="14" dur="1" fill="hold">
                                          <p:stCondLst>
                                            <p:cond delay="0"/>
                                          </p:stCondLst>
                                        </p:cTn>
                                        <p:tgtEl>
                                          <p:spTgt spid="179205"/>
                                        </p:tgtEl>
                                        <p:attrNameLst>
                                          <p:attrName>style.visibility</p:attrName>
                                        </p:attrNameLst>
                                      </p:cBhvr>
                                      <p:to>
                                        <p:strVal val="visible"/>
                                      </p:to>
                                    </p:set>
                                    <p:animEffect transition="in" filter="wipe(left)">
                                      <p:cBhvr>
                                        <p:cTn id="15" dur="500"/>
                                        <p:tgtEl>
                                          <p:spTgt spid="179205"/>
                                        </p:tgtEl>
                                      </p:cBhvr>
                                    </p:animEffect>
                                  </p:childTnLst>
                                </p:cTn>
                              </p:par>
                            </p:childTnLst>
                          </p:cTn>
                        </p:par>
                        <p:par>
                          <p:cTn id="16" fill="hold">
                            <p:stCondLst>
                              <p:cond delay="4500"/>
                            </p:stCondLst>
                            <p:childTnLst>
                              <p:par>
                                <p:cTn id="17" presetID="22" presetClass="entr" presetSubtype="1" fill="hold" grpId="0" nodeType="afterEffect">
                                  <p:stCondLst>
                                    <p:cond delay="1000"/>
                                  </p:stCondLst>
                                  <p:childTnLst>
                                    <p:set>
                                      <p:cBhvr>
                                        <p:cTn id="18" dur="1" fill="hold">
                                          <p:stCondLst>
                                            <p:cond delay="0"/>
                                          </p:stCondLst>
                                        </p:cTn>
                                        <p:tgtEl>
                                          <p:spTgt spid="179204"/>
                                        </p:tgtEl>
                                        <p:attrNameLst>
                                          <p:attrName>style.visibility</p:attrName>
                                        </p:attrNameLst>
                                      </p:cBhvr>
                                      <p:to>
                                        <p:strVal val="visible"/>
                                      </p:to>
                                    </p:set>
                                    <p:animEffect transition="in" filter="wipe(up)">
                                      <p:cBhvr>
                                        <p:cTn id="19" dur="500"/>
                                        <p:tgtEl>
                                          <p:spTgt spid="179204"/>
                                        </p:tgtEl>
                                      </p:cBhvr>
                                    </p:animEffect>
                                  </p:childTnLst>
                                </p:cTn>
                              </p:par>
                            </p:childTnLst>
                          </p:cTn>
                        </p:par>
                        <p:par>
                          <p:cTn id="20" fill="hold">
                            <p:stCondLst>
                              <p:cond delay="6000"/>
                            </p:stCondLst>
                            <p:childTnLst>
                              <p:par>
                                <p:cTn id="21" presetID="22" presetClass="entr" presetSubtype="8" fill="hold" grpId="0" nodeType="afterEffect">
                                  <p:stCondLst>
                                    <p:cond delay="1500"/>
                                  </p:stCondLst>
                                  <p:childTnLst>
                                    <p:set>
                                      <p:cBhvr>
                                        <p:cTn id="22" dur="1" fill="hold">
                                          <p:stCondLst>
                                            <p:cond delay="0"/>
                                          </p:stCondLst>
                                        </p:cTn>
                                        <p:tgtEl>
                                          <p:spTgt spid="179207"/>
                                        </p:tgtEl>
                                        <p:attrNameLst>
                                          <p:attrName>style.visibility</p:attrName>
                                        </p:attrNameLst>
                                      </p:cBhvr>
                                      <p:to>
                                        <p:strVal val="visible"/>
                                      </p:to>
                                    </p:set>
                                    <p:animEffect transition="in" filter="wipe(left)">
                                      <p:cBhvr>
                                        <p:cTn id="23" dur="500"/>
                                        <p:tgtEl>
                                          <p:spTgt spid="179207"/>
                                        </p:tgtEl>
                                      </p:cBhvr>
                                    </p:animEffect>
                                  </p:childTnLst>
                                </p:cTn>
                              </p:par>
                            </p:childTnLst>
                          </p:cTn>
                        </p:par>
                        <p:par>
                          <p:cTn id="24" fill="hold">
                            <p:stCondLst>
                              <p:cond delay="8000"/>
                            </p:stCondLst>
                            <p:childTnLst>
                              <p:par>
                                <p:cTn id="25" presetID="22" presetClass="entr" presetSubtype="1" fill="hold" nodeType="afterEffect">
                                  <p:stCondLst>
                                    <p:cond delay="1000"/>
                                  </p:stCondLst>
                                  <p:childTnLst>
                                    <p:set>
                                      <p:cBhvr>
                                        <p:cTn id="26" dur="1" fill="hold">
                                          <p:stCondLst>
                                            <p:cond delay="0"/>
                                          </p:stCondLst>
                                        </p:cTn>
                                        <p:tgtEl>
                                          <p:spTgt spid="179206"/>
                                        </p:tgtEl>
                                        <p:attrNameLst>
                                          <p:attrName>style.visibility</p:attrName>
                                        </p:attrNameLst>
                                      </p:cBhvr>
                                      <p:to>
                                        <p:strVal val="visible"/>
                                      </p:to>
                                    </p:set>
                                    <p:animEffect transition="in" filter="wipe(up)">
                                      <p:cBhvr>
                                        <p:cTn id="27" dur="500"/>
                                        <p:tgtEl>
                                          <p:spTgt spid="179206"/>
                                        </p:tgtEl>
                                      </p:cBhvr>
                                    </p:animEffect>
                                  </p:childTnLst>
                                </p:cTn>
                              </p:par>
                            </p:childTnLst>
                          </p:cTn>
                        </p:par>
                        <p:par>
                          <p:cTn id="28" fill="hold">
                            <p:stCondLst>
                              <p:cond delay="9500"/>
                            </p:stCondLst>
                            <p:childTnLst>
                              <p:par>
                                <p:cTn id="29" presetID="22" presetClass="entr" presetSubtype="8" fill="hold" grpId="0" nodeType="afterEffect">
                                  <p:stCondLst>
                                    <p:cond delay="1000"/>
                                  </p:stCondLst>
                                  <p:childTnLst>
                                    <p:set>
                                      <p:cBhvr>
                                        <p:cTn id="30" dur="1" fill="hold">
                                          <p:stCondLst>
                                            <p:cond delay="0"/>
                                          </p:stCondLst>
                                        </p:cTn>
                                        <p:tgtEl>
                                          <p:spTgt spid="179208"/>
                                        </p:tgtEl>
                                        <p:attrNameLst>
                                          <p:attrName>style.visibility</p:attrName>
                                        </p:attrNameLst>
                                      </p:cBhvr>
                                      <p:to>
                                        <p:strVal val="visible"/>
                                      </p:to>
                                    </p:set>
                                    <p:animEffect transition="in" filter="wipe(left)">
                                      <p:cBhvr>
                                        <p:cTn id="31" dur="500"/>
                                        <p:tgtEl>
                                          <p:spTgt spid="179208"/>
                                        </p:tgtEl>
                                      </p:cBhvr>
                                    </p:animEffect>
                                  </p:childTnLst>
                                </p:cTn>
                              </p:par>
                            </p:childTnLst>
                          </p:cTn>
                        </p:par>
                        <p:par>
                          <p:cTn id="32" fill="hold">
                            <p:stCondLst>
                              <p:cond delay="11000"/>
                            </p:stCondLst>
                            <p:childTnLst>
                              <p:par>
                                <p:cTn id="33" presetID="22" presetClass="entr" presetSubtype="1" fill="hold" grpId="0" nodeType="afterEffect">
                                  <p:stCondLst>
                                    <p:cond delay="1000"/>
                                  </p:stCondLst>
                                  <p:childTnLst>
                                    <p:set>
                                      <p:cBhvr>
                                        <p:cTn id="34" dur="1" fill="hold">
                                          <p:stCondLst>
                                            <p:cond delay="0"/>
                                          </p:stCondLst>
                                        </p:cTn>
                                        <p:tgtEl>
                                          <p:spTgt spid="179209"/>
                                        </p:tgtEl>
                                        <p:attrNameLst>
                                          <p:attrName>style.visibility</p:attrName>
                                        </p:attrNameLst>
                                      </p:cBhvr>
                                      <p:to>
                                        <p:strVal val="visible"/>
                                      </p:to>
                                    </p:set>
                                    <p:animEffect transition="in" filter="wipe(up)">
                                      <p:cBhvr>
                                        <p:cTn id="35" dur="500"/>
                                        <p:tgtEl>
                                          <p:spTgt spid="179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autoUpdateAnimBg="0"/>
      <p:bldP spid="179204" grpId="0" autoUpdateAnimBg="0"/>
      <p:bldP spid="179205" grpId="0" animBg="1"/>
      <p:bldP spid="179207" grpId="0" autoUpdateAnimBg="0"/>
      <p:bldP spid="179208" grpId="0" animBg="1"/>
      <p:bldP spid="17920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p:nvPr/>
        </p:nvSpPr>
        <p:spPr bwMode="auto">
          <a:xfrm>
            <a:off x="684213" y="765175"/>
            <a:ext cx="7920037" cy="157003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r>
              <a:rPr kumimoji="1" lang="zh-CN" altLang="en-US" sz="3200" dirty="0">
                <a:latin typeface="Times New Roman" pitchFamily="18" charset="0"/>
                <a:ea typeface="楷体_GB2312" pitchFamily="49" charset="-122"/>
              </a:rPr>
              <a:t>例</a:t>
            </a:r>
            <a:r>
              <a:rPr kumimoji="1" lang="en-US" altLang="zh-CN" sz="3200" dirty="0">
                <a:latin typeface="Times New Roman" pitchFamily="18" charset="0"/>
                <a:ea typeface="楷体_GB2312" pitchFamily="49" charset="-122"/>
              </a:rPr>
              <a:t>6.1.2  </a:t>
            </a:r>
            <a:r>
              <a:rPr kumimoji="1" lang="zh-CN" altLang="en-US" sz="3200" dirty="0">
                <a:latin typeface="Times New Roman" pitchFamily="18" charset="0"/>
                <a:ea typeface="楷体_GB2312" pitchFamily="49" charset="-122"/>
              </a:rPr>
              <a:t>一般</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不论总体服从什么分布</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总体期望 </a:t>
            </a:r>
            <a:r>
              <a:rPr kumimoji="1" lang="zh-CN" altLang="en-US" sz="3200" i="1" dirty="0">
                <a:latin typeface="Times New Roman" pitchFamily="18" charset="0"/>
                <a:ea typeface="楷体_GB2312" pitchFamily="49" charset="-122"/>
                <a:sym typeface="Symbol" pitchFamily="18" charset="2"/>
              </a:rPr>
              <a:t></a:t>
            </a:r>
            <a:r>
              <a:rPr kumimoji="1" lang="zh-CN" altLang="en-US" sz="3200" dirty="0">
                <a:latin typeface="Times New Roman" pitchFamily="18" charset="0"/>
                <a:ea typeface="楷体_GB2312" pitchFamily="49" charset="-122"/>
                <a:sym typeface="Symbol" pitchFamily="18" charset="2"/>
              </a:rPr>
              <a:t> 与方差</a:t>
            </a:r>
            <a:r>
              <a:rPr kumimoji="1" lang="zh-CN" altLang="en-US" sz="3200" i="1" dirty="0">
                <a:latin typeface="Times New Roman" pitchFamily="18" charset="0"/>
                <a:ea typeface="楷体_GB2312" pitchFamily="49" charset="-122"/>
                <a:sym typeface="Symbol" pitchFamily="18" charset="2"/>
              </a:rPr>
              <a:t> </a:t>
            </a:r>
            <a:r>
              <a:rPr kumimoji="1" lang="en-US" altLang="zh-CN" sz="3200" baseline="30000" dirty="0">
                <a:latin typeface="Times New Roman" pitchFamily="18" charset="0"/>
                <a:ea typeface="楷体_GB2312" pitchFamily="49" charset="-122"/>
                <a:sym typeface="Symbol" pitchFamily="18" charset="2"/>
              </a:rPr>
              <a:t>2</a:t>
            </a:r>
            <a:r>
              <a:rPr kumimoji="1" lang="en-US" altLang="zh-CN" sz="3200" dirty="0">
                <a:latin typeface="Times New Roman" pitchFamily="18" charset="0"/>
                <a:ea typeface="楷体_GB2312" pitchFamily="49" charset="-122"/>
                <a:sym typeface="Symbol" pitchFamily="18" charset="2"/>
              </a:rPr>
              <a:t> </a:t>
            </a:r>
            <a:r>
              <a:rPr kumimoji="1" lang="zh-CN" altLang="en-US" sz="3200" dirty="0">
                <a:latin typeface="Times New Roman" pitchFamily="18" charset="0"/>
                <a:ea typeface="楷体_GB2312" pitchFamily="49" charset="-122"/>
                <a:sym typeface="Symbol" pitchFamily="18" charset="2"/>
              </a:rPr>
              <a:t>存在</a:t>
            </a:r>
            <a:r>
              <a:rPr kumimoji="1" lang="en-US" altLang="zh-CN" sz="3200" dirty="0">
                <a:latin typeface="Times New Roman" pitchFamily="18" charset="0"/>
                <a:ea typeface="楷体_GB2312" pitchFamily="49" charset="-122"/>
                <a:sym typeface="Symbol" pitchFamily="18" charset="2"/>
              </a:rPr>
              <a:t>, </a:t>
            </a:r>
            <a:r>
              <a:rPr kumimoji="1" lang="zh-CN" altLang="en-US" sz="3200" dirty="0">
                <a:latin typeface="Times New Roman" pitchFamily="18" charset="0"/>
                <a:ea typeface="楷体_GB2312" pitchFamily="49" charset="-122"/>
                <a:sym typeface="Symbol" pitchFamily="18" charset="2"/>
              </a:rPr>
              <a:t>则它们的矩估计量分别为</a:t>
            </a:r>
            <a:endParaRPr kumimoji="1" lang="zh-CN" altLang="en-US" sz="3200" i="1" dirty="0">
              <a:latin typeface="Times New Roman" pitchFamily="18" charset="0"/>
              <a:ea typeface="楷体_GB2312" pitchFamily="49" charset="-122"/>
            </a:endParaRPr>
          </a:p>
        </p:txBody>
      </p:sp>
      <p:graphicFrame>
        <p:nvGraphicFramePr>
          <p:cNvPr id="178179" name="Object 3"/>
          <p:cNvGraphicFramePr>
            <a:graphicFrameLocks noChangeAspect="1"/>
          </p:cNvGraphicFramePr>
          <p:nvPr/>
        </p:nvGraphicFramePr>
        <p:xfrm>
          <a:off x="2555776" y="2517654"/>
          <a:ext cx="2582496" cy="1057518"/>
        </p:xfrm>
        <a:graphic>
          <a:graphicData uri="http://schemas.openxmlformats.org/presentationml/2006/ole">
            <mc:AlternateContent xmlns:mc="http://schemas.openxmlformats.org/markup-compatibility/2006">
              <mc:Choice xmlns:v="urn:schemas-microsoft-com:vml" Requires="v">
                <p:oleObj spid="_x0000_s11661" name="Equation" r:id="rId1" imgW="0" imgH="0" progId="Equation.DSMT4">
                  <p:embed/>
                </p:oleObj>
              </mc:Choice>
              <mc:Fallback>
                <p:oleObj name="Equation" r:id="rId1" imgW="0" imgH="0" progId="Equation.DSMT4">
                  <p:embed/>
                  <p:pic>
                    <p:nvPicPr>
                      <p:cNvPr id="0" name="Object 3"/>
                      <p:cNvPicPr>
                        <a:picLocks noChangeAspect="1" noChangeArrowheads="1"/>
                      </p:cNvPicPr>
                      <p:nvPr/>
                    </p:nvPicPr>
                    <p:blipFill>
                      <a:blip r:embed="rId2"/>
                      <a:srcRect/>
                      <a:stretch>
                        <a:fillRect/>
                      </a:stretch>
                    </p:blipFill>
                    <p:spPr bwMode="auto">
                      <a:xfrm>
                        <a:off x="2555776" y="2517654"/>
                        <a:ext cx="2582496" cy="1057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180" name="Object 4"/>
          <p:cNvGraphicFramePr>
            <a:graphicFrameLocks noChangeAspect="1"/>
          </p:cNvGraphicFramePr>
          <p:nvPr/>
        </p:nvGraphicFramePr>
        <p:xfrm>
          <a:off x="2390775" y="3852863"/>
          <a:ext cx="3841750" cy="1062037"/>
        </p:xfrm>
        <a:graphic>
          <a:graphicData uri="http://schemas.openxmlformats.org/presentationml/2006/ole">
            <mc:AlternateContent xmlns:mc="http://schemas.openxmlformats.org/markup-compatibility/2006">
              <mc:Choice xmlns:v="urn:schemas-microsoft-com:vml" Requires="v">
                <p:oleObj spid="_x0000_s11662" name="Equation" r:id="rId3" imgW="0" imgH="0" progId="Equation.DSMT4">
                  <p:embed/>
                </p:oleObj>
              </mc:Choice>
              <mc:Fallback>
                <p:oleObj name="Equation" r:id="rId3" imgW="0" imgH="0" progId="Equation.DSMT4">
                  <p:embed/>
                  <p:pic>
                    <p:nvPicPr>
                      <p:cNvPr id="0" name="Object 4"/>
                      <p:cNvPicPr>
                        <a:picLocks noChangeAspect="1" noChangeArrowheads="1"/>
                      </p:cNvPicPr>
                      <p:nvPr/>
                    </p:nvPicPr>
                    <p:blipFill>
                      <a:blip r:embed="rId4"/>
                      <a:srcRect/>
                      <a:stretch>
                        <a:fillRect/>
                      </a:stretch>
                    </p:blipFill>
                    <p:spPr bwMode="auto">
                      <a:xfrm>
                        <a:off x="2390775" y="3852863"/>
                        <a:ext cx="3841750"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Box 3"/>
          <p:cNvSpPr txBox="1"/>
          <p:nvPr/>
        </p:nvSpPr>
        <p:spPr bwMode="auto">
          <a:xfrm>
            <a:off x="6389688" y="3046413"/>
            <a:ext cx="6223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7200"/>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8178"/>
                                        </p:tgtEl>
                                        <p:attrNameLst>
                                          <p:attrName>style.visibility</p:attrName>
                                        </p:attrNameLst>
                                      </p:cBhvr>
                                      <p:to>
                                        <p:strVal val="visible"/>
                                      </p:to>
                                    </p:set>
                                    <p:animEffect transition="in" filter="wipe(up)">
                                      <p:cBhvr>
                                        <p:cTn id="7" dur="500"/>
                                        <p:tgtEl>
                                          <p:spTgt spid="178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8179"/>
                                        </p:tgtEl>
                                        <p:attrNameLst>
                                          <p:attrName>style.visibility</p:attrName>
                                        </p:attrNameLst>
                                      </p:cBhvr>
                                      <p:to>
                                        <p:strVal val="visible"/>
                                      </p:to>
                                    </p:set>
                                    <p:animEffect transition="in" filter="wipe(left)">
                                      <p:cBhvr>
                                        <p:cTn id="12" dur="500"/>
                                        <p:tgtEl>
                                          <p:spTgt spid="17817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78180"/>
                                        </p:tgtEl>
                                        <p:attrNameLst>
                                          <p:attrName>style.visibility</p:attrName>
                                        </p:attrNameLst>
                                      </p:cBhvr>
                                      <p:to>
                                        <p:strVal val="visible"/>
                                      </p:to>
                                    </p:set>
                                    <p:animEffect transition="in" filter="wipe(left)">
                                      <p:cBhvr>
                                        <p:cTn id="16" dur="500"/>
                                        <p:tgtEl>
                                          <p:spTgt spid="17818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750"/>
                                        <p:tgtEl>
                                          <p:spTgt spid="4"/>
                                        </p:tgtEl>
                                      </p:cBhvr>
                                    </p:animEffect>
                                    <p:anim calcmode="lin" valueType="num">
                                      <p:cBhvr>
                                        <p:cTn id="22" dur="750" fill="hold"/>
                                        <p:tgtEl>
                                          <p:spTgt spid="4"/>
                                        </p:tgtEl>
                                        <p:attrNameLst>
                                          <p:attrName>ppt_x</p:attrName>
                                        </p:attrNameLst>
                                      </p:cBhvr>
                                      <p:tavLst>
                                        <p:tav tm="0">
                                          <p:val>
                                            <p:strVal val="#ppt_x"/>
                                          </p:val>
                                        </p:tav>
                                        <p:tav tm="100000">
                                          <p:val>
                                            <p:strVal val="#ppt_x"/>
                                          </p:val>
                                        </p:tav>
                                      </p:tavLst>
                                    </p:anim>
                                    <p:anim calcmode="lin" valueType="num">
                                      <p:cBhvr>
                                        <p:cTn id="23"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animBg="1" autoUpdateAnimBg="0"/>
      <p:bldP spid="4" grpId="0"/>
    </p:bldLst>
  </p:timing>
</p:sld>
</file>

<file path=ppt/theme/theme1.xml><?xml version="1.0" encoding="utf-8"?>
<a:theme xmlns:a="http://schemas.openxmlformats.org/drawingml/2006/main" name="p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0</Words>
  <Application/>
  <PresentationFormat>全屏显示(4:3)</PresentationFormat>
  <Paragraphs>247</Paragraphs>
  <Slides>0</Slides>
  <Notes>11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63" baseType="lpstr">
      <vt:lpstr>Arial</vt:lpstr>
      <vt:lpstr>宋体</vt:lpstr>
      <vt:lpstr>Wingdings</vt:lpstr>
      <vt:lpstr>Tahoma</vt:lpstr>
      <vt:lpstr>Times New Roman</vt:lpstr>
      <vt:lpstr>华文新魏</vt:lpstr>
      <vt:lpstr>楷体_GB2312</vt:lpstr>
      <vt:lpstr>Symbol</vt:lpstr>
      <vt:lpstr>黑体</vt:lpstr>
      <vt:lpstr>Arial Unicode MS</vt:lpstr>
      <vt:lpstr>Calibri</vt:lpstr>
      <vt:lpstr>ps</vt:lpstr>
      <vt:lpstr>Equation.DSMT4</vt:lpstr>
      <vt:lpstr>Equation.3</vt:lpstr>
      <vt:lpstr>PowerPoint 演示文稿</vt:lpstr>
      <vt:lpstr>PowerPoint 演示文稿</vt:lpstr>
      <vt:lpstr>PowerPoint 演示文稿</vt:lpstr>
      <vt:lpstr>参数估计的类型</vt:lpstr>
      <vt:lpstr>§6.1 参数的点估计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 率 统 计</dc:title>
  <dc:creator>Administrator</dc:creator>
  <cp:lastModifiedBy>iPad</cp:lastModifiedBy>
  <cp:revision>320</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y fmtid="{D5CDD505-2E9C-101B-9397-08002B2CF9AE}" pid="3" name="ICV">
    <vt:lpwstr>D616ECA08758D7929987A5617BF85514</vt:lpwstr>
  </property>
  <property fmtid="{D5CDD505-2E9C-101B-9397-08002B2CF9AE}" pid="4" name="KSOProductBuildVer">
    <vt:lpwstr>2052-11.17.1</vt:lpwstr>
  </property>
</Properties>
</file>