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6"/>
  </p:notesMasterIdLst>
  <p:handoutMasterIdLst>
    <p:handoutMasterId r:id="rId37"/>
  </p:handoutMasterIdLst>
  <p:sldIdLst>
    <p:sldId id="298" r:id="rId2"/>
    <p:sldId id="299" r:id="rId3"/>
    <p:sldId id="300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34" r:id="rId19"/>
    <p:sldId id="335" r:id="rId20"/>
    <p:sldId id="33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01" r:id="rId29"/>
    <p:sldId id="302" r:id="rId30"/>
    <p:sldId id="328" r:id="rId31"/>
    <p:sldId id="329" r:id="rId32"/>
    <p:sldId id="330" r:id="rId33"/>
    <p:sldId id="331" r:id="rId34"/>
    <p:sldId id="332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3" autoAdjust="0"/>
    <p:restoredTop sz="92195" autoAdjust="0"/>
  </p:normalViewPr>
  <p:slideViewPr>
    <p:cSldViewPr>
      <p:cViewPr varScale="1">
        <p:scale>
          <a:sx n="74" d="100"/>
          <a:sy n="74" d="100"/>
        </p:scale>
        <p:origin x="127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96" d="100"/>
          <a:sy n="96" d="100"/>
        </p:scale>
        <p:origin x="-9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e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w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0FBECF-B751-4398-A52A-E4ABE0A6DF9E}" type="datetimeFigureOut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F3CA5A-ABBE-4BEA-A332-5D03D7792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85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B76C69-B68F-4A81-AD39-67ADE3729995}" type="datetimeFigureOut">
              <a:rPr lang="zh-CN" altLang="en-US"/>
              <a:pPr>
                <a:defRPr/>
              </a:pPr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69CEFD-CB9A-4007-B0E4-82513805F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注意查表，查的是概率为</a:t>
            </a:r>
            <a:r>
              <a:rPr lang="en-US" altLang="zh-CN"/>
              <a:t>1-0.025=0.975</a:t>
            </a:r>
            <a:r>
              <a:rPr lang="zh-CN" altLang="en-US"/>
              <a:t>的正态分布表，找到相应的</a:t>
            </a:r>
            <a:r>
              <a:rPr lang="el-GR" altLang="zh-CN">
                <a:latin typeface="Times New Roman" pitchFamily="18" charset="0"/>
                <a:cs typeface="Times New Roman" pitchFamily="18" charset="0"/>
              </a:rPr>
              <a:t>μ</a:t>
            </a: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3153836-F490-480C-A27F-BBBBA55BFE1E}" type="slidenum">
              <a:rPr lang="zh-CN" altLang="en-US" smtClean="0"/>
              <a:pPr eaLnBrk="1" hangingPunct="1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0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注意查表，查的是概率为</a:t>
            </a:r>
            <a:r>
              <a:rPr lang="en-US" altLang="zh-CN"/>
              <a:t>1-0.025=0.975</a:t>
            </a:r>
            <a:r>
              <a:rPr lang="zh-CN" altLang="en-US"/>
              <a:t>的正态分布表，找到相应的</a:t>
            </a:r>
            <a:r>
              <a:rPr lang="el-GR" altLang="zh-CN">
                <a:latin typeface="Times New Roman" pitchFamily="18" charset="0"/>
                <a:cs typeface="Times New Roman" pitchFamily="18" charset="0"/>
              </a:rPr>
              <a:t>μ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1D4923-B565-4840-A1DB-81E9B06EAEF3}" type="slidenum">
              <a:rPr lang="zh-CN" altLang="en-US" smtClean="0"/>
              <a:pPr eaLnBrk="1" hangingPunct="1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0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 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953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 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e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wmf"/><Relationship Id="rId5" Type="http://schemas.openxmlformats.org/officeDocument/2006/relationships/slide" Target="slide15.xml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9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4.wmf"/><Relationship Id="rId3" Type="http://schemas.openxmlformats.org/officeDocument/2006/relationships/slide" Target="slide15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57.wmf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e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8.emf"/><Relationship Id="rId10" Type="http://schemas.openxmlformats.org/officeDocument/2006/relationships/image" Target="../media/image6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0.e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8.e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4.e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827088" y="1628775"/>
            <a:ext cx="777716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前面，我们讨论了参数点估计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它是用样本算得的一个值去估计未知参数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但是，点估计值仅仅是未知参数的一个</a:t>
            </a:r>
            <a:r>
              <a:rPr kumimoji="1" lang="zh-CN" altLang="en-US" sz="3200" b="1" i="1" dirty="0">
                <a:latin typeface="Times New Roman" pitchFamily="18" charset="0"/>
              </a:rPr>
              <a:t>近似值</a:t>
            </a:r>
            <a:r>
              <a:rPr kumimoji="1" lang="zh-CN" altLang="en-US" sz="3200" b="1" dirty="0">
                <a:latin typeface="Times New Roman" pitchFamily="18" charset="0"/>
              </a:rPr>
              <a:t>，它没有反映出这个近似值的</a:t>
            </a:r>
            <a:r>
              <a:rPr kumimoji="1" lang="zh-CN" altLang="en-US" sz="3200" b="1" i="1" dirty="0">
                <a:solidFill>
                  <a:srgbClr val="0000FF"/>
                </a:solidFill>
                <a:latin typeface="Times New Roman" pitchFamily="18" charset="0"/>
              </a:rPr>
              <a:t>误差范围</a:t>
            </a:r>
            <a:r>
              <a:rPr kumimoji="1" lang="zh-CN" altLang="en-US" sz="3200" b="1" dirty="0">
                <a:latin typeface="Times New Roman" pitchFamily="18" charset="0"/>
              </a:rPr>
              <a:t>，使用起来把握不大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  <a:r>
              <a:rPr kumimoji="1" lang="zh-CN" altLang="en-US" sz="3200" b="1" dirty="0">
                <a:latin typeface="Times New Roman" pitchFamily="18" charset="0"/>
              </a:rPr>
              <a:t>区间估计正好弥补了点估计的这个缺陷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§6.2  </a:t>
            </a:r>
            <a:r>
              <a:rPr lang="zh-CN" altLang="en-US" dirty="0">
                <a:solidFill>
                  <a:srgbClr val="000000"/>
                </a:solidFill>
              </a:rPr>
              <a:t>区间估计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84213" y="1773238"/>
            <a:ext cx="7772400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这里，我们主要讨论总体分布为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正态</a:t>
            </a:r>
            <a:r>
              <a:rPr kumimoji="1" lang="zh-CN" altLang="en-US" sz="3200" b="1">
                <a:latin typeface="Times New Roman" pitchFamily="18" charset="0"/>
              </a:rPr>
              <a:t>的情形</a:t>
            </a:r>
            <a:r>
              <a:rPr kumimoji="1" lang="en-US" altLang="zh-CN" sz="3200" b="1">
                <a:latin typeface="Times New Roman" pitchFamily="18" charset="0"/>
              </a:rPr>
              <a:t>.   </a:t>
            </a:r>
            <a:r>
              <a:rPr kumimoji="1" lang="zh-CN" altLang="en-US" sz="3200" b="1">
                <a:latin typeface="Times New Roman" pitchFamily="18" charset="0"/>
              </a:rPr>
              <a:t>若样本容量很大，即使总体分布未知，应用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中心极限定理</a:t>
            </a:r>
            <a:r>
              <a:rPr kumimoji="1" lang="zh-CN" altLang="en-US" sz="3200" b="1">
                <a:latin typeface="Times New Roman" pitchFamily="18" charset="0"/>
              </a:rPr>
              <a:t>，可得总体的近似分布，于是也可以近似求得参数的区间估计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278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一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 </a:t>
            </a:r>
            <a:r>
              <a:rPr kumimoji="1" lang="zh-CN" altLang="en-US" sz="3200" b="1" dirty="0">
                <a:latin typeface="Times New Roman" pitchFamily="18" charset="0"/>
                <a:ea typeface="黑体" pitchFamily="49" charset="-122"/>
              </a:rPr>
              <a:t>一个正态总体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~N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 </a:t>
            </a:r>
            <a:r>
              <a:rPr kumimoji="1" lang="en-US" altLang="zh-CN" sz="3200" b="1" i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latin typeface="Times New Roman" pitchFamily="18" charset="0"/>
                <a:ea typeface="黑体" pitchFamily="49" charset="-122"/>
              </a:rPr>
              <a:t>的情形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684213" y="333375"/>
            <a:ext cx="4090987" cy="64135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置信区间常用公式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900113" y="1989138"/>
            <a:ext cx="611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zh-CN" sz="3600" b="1" dirty="0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zh-CN" altLang="en-US" sz="36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b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已知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zh-CN" sz="36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zh-CN" altLang="zh-CN" sz="3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的置信区间</a:t>
            </a:r>
            <a:endParaRPr kumimoji="1" lang="zh-CN" altLang="en-US" sz="3600" b="1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40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13492"/>
              </p:ext>
            </p:extLst>
          </p:nvPr>
        </p:nvGraphicFramePr>
        <p:xfrm>
          <a:off x="1223811" y="2805792"/>
          <a:ext cx="5292405" cy="131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3" imgW="1688760" imgH="419040" progId="Equation.DSMT4">
                  <p:embed/>
                </p:oleObj>
              </mc:Choice>
              <mc:Fallback>
                <p:oleObj name="Equation" r:id="rId3" imgW="1688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811" y="2805792"/>
                        <a:ext cx="5292405" cy="131323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87513" y="4206875"/>
          <a:ext cx="48037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5" imgW="1752623" imgH="419040" progId="Equation.DSMT4">
                  <p:embed/>
                </p:oleObj>
              </mc:Choice>
              <mc:Fallback>
                <p:oleObj name="Equation" r:id="rId5" imgW="1752623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206875"/>
                        <a:ext cx="4803775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autoUpdateAnimBg="0"/>
      <p:bldP spid="240643" grpId="0" animBg="1" autoUpdateAnimBg="0"/>
      <p:bldP spid="2406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53628"/>
              </p:ext>
            </p:extLst>
          </p:nvPr>
        </p:nvGraphicFramePr>
        <p:xfrm>
          <a:off x="4399832" y="1776413"/>
          <a:ext cx="3268512" cy="141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" name="Equation" r:id="rId3" imgW="1257120" imgH="545760" progId="Equation.DSMT4">
                  <p:embed/>
                </p:oleObj>
              </mc:Choice>
              <mc:Fallback>
                <p:oleObj name="Equation" r:id="rId3" imgW="1257120" imgH="545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832" y="1776413"/>
                        <a:ext cx="3268512" cy="141897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68313" y="1995488"/>
            <a:ext cx="3844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推导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选取枢轴量</a:t>
            </a: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332520"/>
              </p:ext>
            </p:extLst>
          </p:nvPr>
        </p:nvGraphicFramePr>
        <p:xfrm>
          <a:off x="2012950" y="3022376"/>
          <a:ext cx="4608576" cy="69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" name="Equation" r:id="rId5" imgW="1600200" imgH="241200" progId="Equation.DSMT4">
                  <p:embed/>
                </p:oleObj>
              </mc:Choice>
              <mc:Fallback>
                <p:oleObj name="Equation" r:id="rId5" imgW="16002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022376"/>
                        <a:ext cx="4608576" cy="694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07431"/>
              </p:ext>
            </p:extLst>
          </p:nvPr>
        </p:nvGraphicFramePr>
        <p:xfrm>
          <a:off x="1979712" y="3773749"/>
          <a:ext cx="4885213" cy="118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" name="Equation" r:id="rId7" imgW="1892160" imgH="457200" progId="Equation.DSMT4">
                  <p:embed/>
                </p:oleObj>
              </mc:Choice>
              <mc:Fallback>
                <p:oleObj name="Equation" r:id="rId7" imgW="18921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73749"/>
                        <a:ext cx="4885213" cy="1180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096785"/>
              </p:ext>
            </p:extLst>
          </p:nvPr>
        </p:nvGraphicFramePr>
        <p:xfrm>
          <a:off x="447675" y="4635371"/>
          <a:ext cx="8484084" cy="109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" name="Equation" r:id="rId9" imgW="3238200" imgH="419040" progId="Equation.DSMT4">
                  <p:embed/>
                </p:oleObj>
              </mc:Choice>
              <mc:Fallback>
                <p:oleObj name="Equation" r:id="rId9" imgW="32382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4635371"/>
                        <a:ext cx="8484084" cy="109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452859"/>
              </p:ext>
            </p:extLst>
          </p:nvPr>
        </p:nvGraphicFramePr>
        <p:xfrm>
          <a:off x="1519238" y="5707110"/>
          <a:ext cx="6134832" cy="110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" name="Equation" r:id="rId11" imgW="2323800" imgH="419040" progId="Equation.DSMT4">
                  <p:embed/>
                </p:oleObj>
              </mc:Choice>
              <mc:Fallback>
                <p:oleObj name="Equation" r:id="rId11" imgW="232380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5707110"/>
                        <a:ext cx="6134832" cy="1106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65138" y="115888"/>
            <a:ext cx="6338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zh-CN" sz="3600" b="1" dirty="0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zh-CN" altLang="en-US" sz="36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600" b="1" i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未知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zh-CN" sz="36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zh-CN" altLang="zh-CN" sz="3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的置信区间</a:t>
            </a:r>
            <a:r>
              <a:rPr kumimoji="1" lang="zh-CN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endParaRPr kumimoji="1" lang="zh-CN" altLang="en-US" sz="3600" baseline="30000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682128"/>
              </p:ext>
            </p:extLst>
          </p:nvPr>
        </p:nvGraphicFramePr>
        <p:xfrm>
          <a:off x="903288" y="719138"/>
          <a:ext cx="6134832" cy="110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" name="Equation" r:id="rId13" imgW="2323800" imgH="419040" progId="Equation.DSMT4">
                  <p:embed/>
                </p:oleObj>
              </mc:Choice>
              <mc:Fallback>
                <p:oleObj name="Equation" r:id="rId13" imgW="232380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719138"/>
                        <a:ext cx="6134832" cy="110626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utoUpdateAnimBg="0"/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517525" y="265113"/>
            <a:ext cx="7870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zh-CN" sz="3600" b="1" dirty="0">
                <a:latin typeface="Times New Roman" pitchFamily="18" charset="0"/>
                <a:ea typeface="楷体_GB2312" pitchFamily="49" charset="-122"/>
              </a:rPr>
              <a:t>当 </a:t>
            </a:r>
            <a:r>
              <a:rPr kumimoji="1" lang="zh-CN" altLang="zh-CN" sz="36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已知时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zh-CN" altLang="en-US" sz="3600" b="1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600" b="1" i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zh-CN" altLang="zh-CN" sz="3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</a:t>
            </a:r>
            <a:endParaRPr kumimoji="1" lang="zh-CN" altLang="en-US" sz="3600" b="1" i="1" baseline="30000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42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664147"/>
              </p:ext>
            </p:extLst>
          </p:nvPr>
        </p:nvGraphicFramePr>
        <p:xfrm>
          <a:off x="662540" y="4581128"/>
          <a:ext cx="4162993" cy="1912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6" name="Equation" r:id="rId3" imgW="1879560" imgH="863280" progId="Equation.DSMT4">
                  <p:embed/>
                </p:oleObj>
              </mc:Choice>
              <mc:Fallback>
                <p:oleObj name="Equation" r:id="rId3" imgW="187956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540" y="4581128"/>
                        <a:ext cx="4162993" cy="191205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836613"/>
            <a:ext cx="6878637" cy="1073150"/>
            <a:chOff x="684" y="576"/>
            <a:chExt cx="4111" cy="676"/>
          </a:xfrm>
        </p:grpSpPr>
        <p:graphicFrame>
          <p:nvGraphicFramePr>
            <p:cNvPr id="1024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517375"/>
                </p:ext>
              </p:extLst>
            </p:nvPr>
          </p:nvGraphicFramePr>
          <p:xfrm>
            <a:off x="1942" y="576"/>
            <a:ext cx="2530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7" name="Equation" r:id="rId5" imgW="1562017" imgH="396144" progId="Equation.3">
                    <p:embed/>
                  </p:oleObj>
                </mc:Choice>
                <mc:Fallback>
                  <p:oleObj name="Equation" r:id="rId5" imgW="1562017" imgH="39614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576"/>
                          <a:ext cx="2530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Text Box 6"/>
            <p:cNvSpPr txBox="1">
              <a:spLocks noChangeArrowheads="1"/>
            </p:cNvSpPr>
            <p:nvPr/>
          </p:nvSpPr>
          <p:spPr bwMode="auto">
            <a:xfrm>
              <a:off x="684" y="748"/>
              <a:ext cx="411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取枢轴量                                      ，</a:t>
              </a:r>
            </a:p>
          </p:txBody>
        </p:sp>
      </p:grp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13396" y="3861048"/>
            <a:ext cx="6014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得 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i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置信度为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1-</a:t>
            </a:r>
            <a:r>
              <a:rPr kumimoji="1" lang="el-GR" altLang="zh-CN" sz="32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α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置信区间为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26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1113"/>
              </p:ext>
            </p:extLst>
          </p:nvPr>
        </p:nvGraphicFramePr>
        <p:xfrm>
          <a:off x="612642" y="1887281"/>
          <a:ext cx="6171084" cy="201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8" name="Equation" r:id="rId7" imgW="2641320" imgH="863280" progId="Equation.DSMT4">
                  <p:embed/>
                </p:oleObj>
              </mc:Choice>
              <mc:Fallback>
                <p:oleObj name="Equation" r:id="rId7" imgW="264132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2" y="1887281"/>
                        <a:ext cx="6171084" cy="201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4" descr="浅色竖线"/>
          <p:cNvSpPr>
            <a:spLocks/>
          </p:cNvSpPr>
          <p:nvPr/>
        </p:nvSpPr>
        <p:spPr bwMode="auto">
          <a:xfrm>
            <a:off x="6423025" y="4008438"/>
            <a:ext cx="371475" cy="1225550"/>
          </a:xfrm>
          <a:custGeom>
            <a:avLst/>
            <a:gdLst>
              <a:gd name="T0" fmla="*/ 2147483647 w 234"/>
              <a:gd name="T1" fmla="*/ 0 h 772"/>
              <a:gd name="T2" fmla="*/ 2147483647 w 234"/>
              <a:gd name="T3" fmla="*/ 2147483647 h 772"/>
              <a:gd name="T4" fmla="*/ 0 w 234"/>
              <a:gd name="T5" fmla="*/ 2147483647 h 772"/>
              <a:gd name="T6" fmla="*/ 2147483647 w 234"/>
              <a:gd name="T7" fmla="*/ 2147483647 h 772"/>
              <a:gd name="T8" fmla="*/ 2147483647 w 234"/>
              <a:gd name="T9" fmla="*/ 2147483647 h 772"/>
              <a:gd name="T10" fmla="*/ 2147483647 w 234"/>
              <a:gd name="T11" fmla="*/ 2147483647 h 772"/>
              <a:gd name="T12" fmla="*/ 2147483647 w 234"/>
              <a:gd name="T13" fmla="*/ 2147483647 h 772"/>
              <a:gd name="T14" fmla="*/ 2147483647 w 234"/>
              <a:gd name="T15" fmla="*/ 2147483647 h 772"/>
              <a:gd name="T16" fmla="*/ 2147483647 w 234"/>
              <a:gd name="T17" fmla="*/ 0 h 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4"/>
              <a:gd name="T28" fmla="*/ 0 h 772"/>
              <a:gd name="T29" fmla="*/ 234 w 234"/>
              <a:gd name="T30" fmla="*/ 772 h 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4" h="772">
                <a:moveTo>
                  <a:pt x="211" y="0"/>
                </a:moveTo>
                <a:lnTo>
                  <a:pt x="234" y="761"/>
                </a:lnTo>
                <a:lnTo>
                  <a:pt x="0" y="772"/>
                </a:lnTo>
                <a:lnTo>
                  <a:pt x="16" y="758"/>
                </a:lnTo>
                <a:lnTo>
                  <a:pt x="24" y="632"/>
                </a:lnTo>
                <a:lnTo>
                  <a:pt x="55" y="518"/>
                </a:lnTo>
                <a:lnTo>
                  <a:pt x="96" y="422"/>
                </a:lnTo>
                <a:lnTo>
                  <a:pt x="117" y="304"/>
                </a:lnTo>
                <a:lnTo>
                  <a:pt x="211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54688" y="4979988"/>
            <a:ext cx="811212" cy="1244600"/>
            <a:chOff x="3569" y="2160"/>
            <a:chExt cx="511" cy="784"/>
          </a:xfrm>
        </p:grpSpPr>
        <p:sp>
          <p:nvSpPr>
            <p:cNvPr id="10263" name="Line 6"/>
            <p:cNvSpPr>
              <a:spLocks noChangeShapeType="1"/>
            </p:cNvSpPr>
            <p:nvPr/>
          </p:nvSpPr>
          <p:spPr bwMode="auto">
            <a:xfrm flipV="1">
              <a:off x="3792" y="2160"/>
              <a:ext cx="288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3569" y="2388"/>
            <a:ext cx="25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9" name="公式" r:id="rId9" imgW="98977" imgH="320112" progId="Equation.3">
                    <p:embed/>
                  </p:oleObj>
                </mc:Choice>
                <mc:Fallback>
                  <p:oleObj name="公式" r:id="rId9" imgW="98977" imgH="320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388"/>
                          <a:ext cx="250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Freeform 13" descr="浅色竖线"/>
          <p:cNvSpPr>
            <a:spLocks/>
          </p:cNvSpPr>
          <p:nvPr/>
        </p:nvSpPr>
        <p:spPr bwMode="auto">
          <a:xfrm>
            <a:off x="8394700" y="4776788"/>
            <a:ext cx="609600" cy="457200"/>
          </a:xfrm>
          <a:custGeom>
            <a:avLst/>
            <a:gdLst>
              <a:gd name="T0" fmla="*/ 0 w 384"/>
              <a:gd name="T1" fmla="*/ 0 h 336"/>
              <a:gd name="T2" fmla="*/ 0 w 384"/>
              <a:gd name="T3" fmla="*/ 2147483647 h 336"/>
              <a:gd name="T4" fmla="*/ 2147483647 w 384"/>
              <a:gd name="T5" fmla="*/ 2147483647 h 336"/>
              <a:gd name="T6" fmla="*/ 2147483647 w 384"/>
              <a:gd name="T7" fmla="*/ 2147483647 h 336"/>
              <a:gd name="T8" fmla="*/ 2147483647 w 384"/>
              <a:gd name="T9" fmla="*/ 2147483647 h 336"/>
              <a:gd name="T10" fmla="*/ 2147483647 w 384"/>
              <a:gd name="T11" fmla="*/ 2147483647 h 336"/>
              <a:gd name="T12" fmla="*/ 2147483647 w 384"/>
              <a:gd name="T13" fmla="*/ 2147483647 h 336"/>
              <a:gd name="T14" fmla="*/ 0 w 384"/>
              <a:gd name="T15" fmla="*/ 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336"/>
              <a:gd name="T26" fmla="*/ 384 w 38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336">
                <a:moveTo>
                  <a:pt x="0" y="0"/>
                </a:moveTo>
                <a:lnTo>
                  <a:pt x="0" y="336"/>
                </a:lnTo>
                <a:lnTo>
                  <a:pt x="384" y="336"/>
                </a:lnTo>
                <a:lnTo>
                  <a:pt x="384" y="144"/>
                </a:lnTo>
                <a:lnTo>
                  <a:pt x="288" y="144"/>
                </a:lnTo>
                <a:lnTo>
                  <a:pt x="192" y="119"/>
                </a:lnTo>
                <a:lnTo>
                  <a:pt x="96" y="64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547100" y="3563938"/>
            <a:ext cx="396875" cy="1593850"/>
            <a:chOff x="5328" y="1252"/>
            <a:chExt cx="250" cy="1004"/>
          </a:xfrm>
        </p:grpSpPr>
        <p:graphicFrame>
          <p:nvGraphicFramePr>
            <p:cNvPr id="10246" name="Object 15"/>
            <p:cNvGraphicFramePr>
              <a:graphicFrameLocks noChangeAspect="1"/>
            </p:cNvGraphicFramePr>
            <p:nvPr/>
          </p:nvGraphicFramePr>
          <p:xfrm>
            <a:off x="5328" y="1252"/>
            <a:ext cx="25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0" name="公式" r:id="rId11" imgW="98977" imgH="320112" progId="Equation.3">
                    <p:embed/>
                  </p:oleObj>
                </mc:Choice>
                <mc:Fallback>
                  <p:oleObj name="公式" r:id="rId11" imgW="98977" imgH="32011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52"/>
                          <a:ext cx="250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Line 16"/>
            <p:cNvSpPr>
              <a:spLocks noChangeShapeType="1"/>
            </p:cNvSpPr>
            <p:nvPr/>
          </p:nvSpPr>
          <p:spPr bwMode="auto">
            <a:xfrm flipH="1">
              <a:off x="5424" y="1776"/>
              <a:ext cx="48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201025" y="4978400"/>
            <a:ext cx="506413" cy="1096963"/>
            <a:chOff x="5110" y="2159"/>
            <a:chExt cx="319" cy="691"/>
          </a:xfrm>
        </p:grpSpPr>
        <p:graphicFrame>
          <p:nvGraphicFramePr>
            <p:cNvPr id="10245" name="Object 18"/>
            <p:cNvGraphicFramePr>
              <a:graphicFrameLocks noChangeAspect="1"/>
            </p:cNvGraphicFramePr>
            <p:nvPr/>
          </p:nvGraphicFramePr>
          <p:xfrm>
            <a:off x="5110" y="2418"/>
            <a:ext cx="3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1" name="公式" r:id="rId13" imgW="137228" imgH="213408" progId="Equation.3">
                    <p:embed/>
                  </p:oleObj>
                </mc:Choice>
                <mc:Fallback>
                  <p:oleObj name="公式" r:id="rId13" imgW="137228" imgH="21340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2418"/>
                          <a:ext cx="31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Text Box 19"/>
            <p:cNvSpPr txBox="1">
              <a:spLocks noChangeArrowheads="1"/>
            </p:cNvSpPr>
            <p:nvPr/>
          </p:nvSpPr>
          <p:spPr bwMode="auto">
            <a:xfrm>
              <a:off x="5152" y="215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•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413500" y="4979988"/>
            <a:ext cx="741363" cy="1090612"/>
            <a:chOff x="3984" y="2160"/>
            <a:chExt cx="467" cy="687"/>
          </a:xfrm>
        </p:grpSpPr>
        <p:graphicFrame>
          <p:nvGraphicFramePr>
            <p:cNvPr id="10244" name="Object 21"/>
            <p:cNvGraphicFramePr>
              <a:graphicFrameLocks noChangeAspect="1"/>
            </p:cNvGraphicFramePr>
            <p:nvPr/>
          </p:nvGraphicFramePr>
          <p:xfrm>
            <a:off x="3984" y="2418"/>
            <a:ext cx="46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2" name="公式" r:id="rId15" imgW="243768" imgH="213408" progId="Equation.3">
                    <p:embed/>
                  </p:oleObj>
                </mc:Choice>
                <mc:Fallback>
                  <p:oleObj name="公式" r:id="rId15" imgW="243768" imgH="2134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18"/>
                          <a:ext cx="46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Text Box 22"/>
            <p:cNvSpPr txBox="1">
              <a:spLocks noChangeArrowheads="1"/>
            </p:cNvSpPr>
            <p:nvPr/>
          </p:nvSpPr>
          <p:spPr bwMode="auto">
            <a:xfrm>
              <a:off x="4102" y="216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•</a:t>
              </a:r>
            </a:p>
          </p:txBody>
        </p:sp>
      </p:grpSp>
      <p:sp>
        <p:nvSpPr>
          <p:cNvPr id="242703" name="Line 95"/>
          <p:cNvSpPr>
            <a:spLocks noChangeShapeType="1"/>
          </p:cNvSpPr>
          <p:nvPr/>
        </p:nvSpPr>
        <p:spPr bwMode="auto">
          <a:xfrm flipV="1">
            <a:off x="8378825" y="5241927"/>
            <a:ext cx="0" cy="11113"/>
          </a:xfrm>
          <a:prstGeom prst="line">
            <a:avLst/>
          </a:prstGeom>
          <a:noFill/>
          <a:ln w="0">
            <a:solidFill>
              <a:srgbClr val="33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42758" name="组合 242757"/>
          <p:cNvGrpSpPr/>
          <p:nvPr/>
        </p:nvGrpSpPr>
        <p:grpSpPr>
          <a:xfrm>
            <a:off x="5819775" y="3495342"/>
            <a:ext cx="3251113" cy="2009190"/>
            <a:chOff x="5819775" y="3500439"/>
            <a:chExt cx="3251113" cy="2009190"/>
          </a:xfrm>
        </p:grpSpPr>
        <p:sp>
          <p:nvSpPr>
            <p:cNvPr id="10257" name="Line 154"/>
            <p:cNvSpPr>
              <a:spLocks noChangeShapeType="1"/>
            </p:cNvSpPr>
            <p:nvPr/>
          </p:nvSpPr>
          <p:spPr bwMode="auto">
            <a:xfrm flipV="1">
              <a:off x="6616700" y="4152902"/>
              <a:ext cx="55563" cy="207963"/>
            </a:xfrm>
            <a:prstGeom prst="line">
              <a:avLst/>
            </a:prstGeom>
            <a:noFill/>
            <a:ln w="11113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42757" name="组合 242756"/>
            <p:cNvGrpSpPr/>
            <p:nvPr/>
          </p:nvGrpSpPr>
          <p:grpSpPr>
            <a:xfrm>
              <a:off x="5819775" y="3500439"/>
              <a:ext cx="3251113" cy="2009190"/>
              <a:chOff x="5819775" y="3500439"/>
              <a:chExt cx="3251113" cy="2009190"/>
            </a:xfrm>
          </p:grpSpPr>
          <p:sp>
            <p:nvSpPr>
              <p:cNvPr id="9" name="Line 63"/>
              <p:cNvSpPr>
                <a:spLocks noChangeShapeType="1"/>
              </p:cNvSpPr>
              <p:nvPr/>
            </p:nvSpPr>
            <p:spPr bwMode="auto">
              <a:xfrm flipV="1">
                <a:off x="5899150" y="5241927"/>
                <a:ext cx="0" cy="1111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64"/>
              <p:cNvSpPr>
                <a:spLocks noChangeArrowheads="1"/>
              </p:cNvSpPr>
              <p:nvPr/>
            </p:nvSpPr>
            <p:spPr bwMode="auto">
              <a:xfrm>
                <a:off x="5819775" y="5340352"/>
                <a:ext cx="16991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-2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14" name="Rectangle 66"/>
              <p:cNvSpPr>
                <a:spLocks noChangeArrowheads="1"/>
              </p:cNvSpPr>
              <p:nvPr/>
            </p:nvSpPr>
            <p:spPr bwMode="auto">
              <a:xfrm>
                <a:off x="6818313" y="5340352"/>
                <a:ext cx="849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16" name="Rectangle 68"/>
              <p:cNvSpPr>
                <a:spLocks noChangeArrowheads="1"/>
              </p:cNvSpPr>
              <p:nvPr/>
            </p:nvSpPr>
            <p:spPr bwMode="auto">
              <a:xfrm>
                <a:off x="7289800" y="5340352"/>
                <a:ext cx="849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19" name="Rectangle 70"/>
              <p:cNvSpPr>
                <a:spLocks noChangeArrowheads="1"/>
              </p:cNvSpPr>
              <p:nvPr/>
            </p:nvSpPr>
            <p:spPr bwMode="auto">
              <a:xfrm>
                <a:off x="7772400" y="5340352"/>
                <a:ext cx="849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21" name="Rectangle 72"/>
              <p:cNvSpPr>
                <a:spLocks noChangeArrowheads="1"/>
              </p:cNvSpPr>
              <p:nvPr/>
            </p:nvSpPr>
            <p:spPr bwMode="auto">
              <a:xfrm>
                <a:off x="8243888" y="5340352"/>
                <a:ext cx="849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23" name="Rectangle 74"/>
              <p:cNvSpPr>
                <a:spLocks noChangeArrowheads="1"/>
              </p:cNvSpPr>
              <p:nvPr/>
            </p:nvSpPr>
            <p:spPr bwMode="auto">
              <a:xfrm>
                <a:off x="8682038" y="5340352"/>
                <a:ext cx="16991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24" name="Line 75"/>
              <p:cNvSpPr>
                <a:spLocks noChangeShapeType="1"/>
              </p:cNvSpPr>
              <p:nvPr/>
            </p:nvSpPr>
            <p:spPr bwMode="auto">
              <a:xfrm flipV="1">
                <a:off x="5999163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76"/>
              <p:cNvSpPr>
                <a:spLocks noChangeShapeType="1"/>
              </p:cNvSpPr>
              <p:nvPr/>
            </p:nvSpPr>
            <p:spPr bwMode="auto">
              <a:xfrm flipV="1">
                <a:off x="6089650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77"/>
              <p:cNvSpPr>
                <a:spLocks noChangeShapeType="1"/>
              </p:cNvSpPr>
              <p:nvPr/>
            </p:nvSpPr>
            <p:spPr bwMode="auto">
              <a:xfrm flipV="1">
                <a:off x="6189663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78"/>
              <p:cNvSpPr>
                <a:spLocks noChangeShapeType="1"/>
              </p:cNvSpPr>
              <p:nvPr/>
            </p:nvSpPr>
            <p:spPr bwMode="auto">
              <a:xfrm flipV="1">
                <a:off x="6280150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79"/>
              <p:cNvSpPr>
                <a:spLocks noChangeShapeType="1"/>
              </p:cNvSpPr>
              <p:nvPr/>
            </p:nvSpPr>
            <p:spPr bwMode="auto">
              <a:xfrm flipV="1">
                <a:off x="6470650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07" name="Line 99"/>
              <p:cNvSpPr>
                <a:spLocks noChangeShapeType="1"/>
              </p:cNvSpPr>
              <p:nvPr/>
            </p:nvSpPr>
            <p:spPr bwMode="auto">
              <a:xfrm>
                <a:off x="5830888" y="5253039"/>
                <a:ext cx="3240000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08" name="Line 100"/>
              <p:cNvSpPr>
                <a:spLocks noChangeShapeType="1"/>
              </p:cNvSpPr>
              <p:nvPr/>
            </p:nvSpPr>
            <p:spPr bwMode="auto">
              <a:xfrm>
                <a:off x="6381750" y="4979989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09" name="Rectangle 101"/>
              <p:cNvSpPr>
                <a:spLocks noChangeArrowheads="1"/>
              </p:cNvSpPr>
              <p:nvPr/>
            </p:nvSpPr>
            <p:spPr bwMode="auto">
              <a:xfrm>
                <a:off x="5899150" y="4903789"/>
                <a:ext cx="42479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0.025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242710" name="Line 102"/>
              <p:cNvSpPr>
                <a:spLocks noChangeShapeType="1"/>
              </p:cNvSpPr>
              <p:nvPr/>
            </p:nvSpPr>
            <p:spPr bwMode="auto">
              <a:xfrm>
                <a:off x="6381750" y="4697414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11" name="Rectangle 103"/>
              <p:cNvSpPr>
                <a:spLocks noChangeArrowheads="1"/>
              </p:cNvSpPr>
              <p:nvPr/>
            </p:nvSpPr>
            <p:spPr bwMode="auto">
              <a:xfrm>
                <a:off x="5988050" y="4621214"/>
                <a:ext cx="33983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0.05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242712" name="Line 104"/>
              <p:cNvSpPr>
                <a:spLocks noChangeShapeType="1"/>
              </p:cNvSpPr>
              <p:nvPr/>
            </p:nvSpPr>
            <p:spPr bwMode="auto">
              <a:xfrm>
                <a:off x="6381750" y="442595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13" name="Rectangle 105"/>
              <p:cNvSpPr>
                <a:spLocks noChangeArrowheads="1"/>
              </p:cNvSpPr>
              <p:nvPr/>
            </p:nvSpPr>
            <p:spPr bwMode="auto">
              <a:xfrm>
                <a:off x="5899150" y="4349752"/>
                <a:ext cx="42479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0.075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242714" name="Line 106"/>
              <p:cNvSpPr>
                <a:spLocks noChangeShapeType="1"/>
              </p:cNvSpPr>
              <p:nvPr/>
            </p:nvSpPr>
            <p:spPr bwMode="auto">
              <a:xfrm>
                <a:off x="6381750" y="4141789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15" name="Rectangle 107"/>
              <p:cNvSpPr>
                <a:spLocks noChangeArrowheads="1"/>
              </p:cNvSpPr>
              <p:nvPr/>
            </p:nvSpPr>
            <p:spPr bwMode="auto">
              <a:xfrm>
                <a:off x="6078538" y="4065589"/>
                <a:ext cx="25487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242716" name="Line 108"/>
              <p:cNvSpPr>
                <a:spLocks noChangeShapeType="1"/>
              </p:cNvSpPr>
              <p:nvPr/>
            </p:nvSpPr>
            <p:spPr bwMode="auto">
              <a:xfrm>
                <a:off x="6381750" y="3870327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17" name="Rectangle 109"/>
              <p:cNvSpPr>
                <a:spLocks noChangeArrowheads="1"/>
              </p:cNvSpPr>
              <p:nvPr/>
            </p:nvSpPr>
            <p:spPr bwMode="auto">
              <a:xfrm>
                <a:off x="5899150" y="3794127"/>
                <a:ext cx="42479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0.125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242718" name="Line 110"/>
              <p:cNvSpPr>
                <a:spLocks noChangeShapeType="1"/>
              </p:cNvSpPr>
              <p:nvPr/>
            </p:nvSpPr>
            <p:spPr bwMode="auto">
              <a:xfrm>
                <a:off x="6381750" y="358775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19" name="Rectangle 111"/>
              <p:cNvSpPr>
                <a:spLocks noChangeArrowheads="1"/>
              </p:cNvSpPr>
              <p:nvPr/>
            </p:nvSpPr>
            <p:spPr bwMode="auto">
              <a:xfrm>
                <a:off x="5988050" y="3511552"/>
                <a:ext cx="33983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0.15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15360" name="Line 112"/>
              <p:cNvSpPr>
                <a:spLocks noChangeShapeType="1"/>
              </p:cNvSpPr>
              <p:nvPr/>
            </p:nvSpPr>
            <p:spPr bwMode="auto">
              <a:xfrm>
                <a:off x="6381750" y="519747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1" name="Line 113"/>
              <p:cNvSpPr>
                <a:spLocks noChangeShapeType="1"/>
              </p:cNvSpPr>
              <p:nvPr/>
            </p:nvSpPr>
            <p:spPr bwMode="auto">
              <a:xfrm>
                <a:off x="6381750" y="514350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2" name="Line 114"/>
              <p:cNvSpPr>
                <a:spLocks noChangeShapeType="1"/>
              </p:cNvSpPr>
              <p:nvPr/>
            </p:nvSpPr>
            <p:spPr bwMode="auto">
              <a:xfrm>
                <a:off x="6381750" y="508952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3" name="Line 115"/>
              <p:cNvSpPr>
                <a:spLocks noChangeShapeType="1"/>
              </p:cNvSpPr>
              <p:nvPr/>
            </p:nvSpPr>
            <p:spPr bwMode="auto">
              <a:xfrm>
                <a:off x="6381750" y="503555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4" name="Line 116"/>
              <p:cNvSpPr>
                <a:spLocks noChangeShapeType="1"/>
              </p:cNvSpPr>
              <p:nvPr/>
            </p:nvSpPr>
            <p:spPr bwMode="auto">
              <a:xfrm>
                <a:off x="6381750" y="492601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5" name="Line 117"/>
              <p:cNvSpPr>
                <a:spLocks noChangeShapeType="1"/>
              </p:cNvSpPr>
              <p:nvPr/>
            </p:nvSpPr>
            <p:spPr bwMode="auto">
              <a:xfrm>
                <a:off x="6381750" y="48720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6" name="Line 118"/>
              <p:cNvSpPr>
                <a:spLocks noChangeShapeType="1"/>
              </p:cNvSpPr>
              <p:nvPr/>
            </p:nvSpPr>
            <p:spPr bwMode="auto">
              <a:xfrm>
                <a:off x="6381750" y="481647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7" name="Line 119"/>
              <p:cNvSpPr>
                <a:spLocks noChangeShapeType="1"/>
              </p:cNvSpPr>
              <p:nvPr/>
            </p:nvSpPr>
            <p:spPr bwMode="auto">
              <a:xfrm>
                <a:off x="6381750" y="476250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9" name="Line 120"/>
              <p:cNvSpPr>
                <a:spLocks noChangeShapeType="1"/>
              </p:cNvSpPr>
              <p:nvPr/>
            </p:nvSpPr>
            <p:spPr bwMode="auto">
              <a:xfrm>
                <a:off x="6381750" y="46434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0" name="Line 121"/>
              <p:cNvSpPr>
                <a:spLocks noChangeShapeType="1"/>
              </p:cNvSpPr>
              <p:nvPr/>
            </p:nvSpPr>
            <p:spPr bwMode="auto">
              <a:xfrm>
                <a:off x="6381750" y="458946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1" name="Line 122"/>
              <p:cNvSpPr>
                <a:spLocks noChangeShapeType="1"/>
              </p:cNvSpPr>
              <p:nvPr/>
            </p:nvSpPr>
            <p:spPr bwMode="auto">
              <a:xfrm>
                <a:off x="6381750" y="453390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2" name="Line 123"/>
              <p:cNvSpPr>
                <a:spLocks noChangeShapeType="1"/>
              </p:cNvSpPr>
              <p:nvPr/>
            </p:nvSpPr>
            <p:spPr bwMode="auto">
              <a:xfrm>
                <a:off x="6381750" y="447992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3" name="Line 124"/>
              <p:cNvSpPr>
                <a:spLocks noChangeShapeType="1"/>
              </p:cNvSpPr>
              <p:nvPr/>
            </p:nvSpPr>
            <p:spPr bwMode="auto">
              <a:xfrm>
                <a:off x="6381750" y="437038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4" name="Line 125"/>
              <p:cNvSpPr>
                <a:spLocks noChangeShapeType="1"/>
              </p:cNvSpPr>
              <p:nvPr/>
            </p:nvSpPr>
            <p:spPr bwMode="auto">
              <a:xfrm>
                <a:off x="6381750" y="431641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5" name="Line 126"/>
              <p:cNvSpPr>
                <a:spLocks noChangeShapeType="1"/>
              </p:cNvSpPr>
              <p:nvPr/>
            </p:nvSpPr>
            <p:spPr bwMode="auto">
              <a:xfrm>
                <a:off x="6381750" y="42624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6" name="Line 127"/>
              <p:cNvSpPr>
                <a:spLocks noChangeShapeType="1"/>
              </p:cNvSpPr>
              <p:nvPr/>
            </p:nvSpPr>
            <p:spPr bwMode="auto">
              <a:xfrm>
                <a:off x="6381750" y="420846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7" name="Line 128"/>
              <p:cNvSpPr>
                <a:spLocks noChangeShapeType="1"/>
              </p:cNvSpPr>
              <p:nvPr/>
            </p:nvSpPr>
            <p:spPr bwMode="auto">
              <a:xfrm>
                <a:off x="6381750" y="408781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8" name="Line 129"/>
              <p:cNvSpPr>
                <a:spLocks noChangeShapeType="1"/>
              </p:cNvSpPr>
              <p:nvPr/>
            </p:nvSpPr>
            <p:spPr bwMode="auto">
              <a:xfrm>
                <a:off x="6381750" y="40338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9" name="Line 130"/>
              <p:cNvSpPr>
                <a:spLocks noChangeShapeType="1"/>
              </p:cNvSpPr>
              <p:nvPr/>
            </p:nvSpPr>
            <p:spPr bwMode="auto">
              <a:xfrm>
                <a:off x="6381750" y="397986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0" name="Line 131"/>
              <p:cNvSpPr>
                <a:spLocks noChangeShapeType="1"/>
              </p:cNvSpPr>
              <p:nvPr/>
            </p:nvSpPr>
            <p:spPr bwMode="auto">
              <a:xfrm>
                <a:off x="6381750" y="392430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1" name="Line 132"/>
              <p:cNvSpPr>
                <a:spLocks noChangeShapeType="1"/>
              </p:cNvSpPr>
              <p:nvPr/>
            </p:nvSpPr>
            <p:spPr bwMode="auto">
              <a:xfrm>
                <a:off x="6381750" y="381635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2" name="Line 133"/>
              <p:cNvSpPr>
                <a:spLocks noChangeShapeType="1"/>
              </p:cNvSpPr>
              <p:nvPr/>
            </p:nvSpPr>
            <p:spPr bwMode="auto">
              <a:xfrm>
                <a:off x="6381750" y="376237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3" name="Line 134"/>
              <p:cNvSpPr>
                <a:spLocks noChangeShapeType="1"/>
              </p:cNvSpPr>
              <p:nvPr/>
            </p:nvSpPr>
            <p:spPr bwMode="auto">
              <a:xfrm>
                <a:off x="6381750" y="370681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4" name="Line 135"/>
              <p:cNvSpPr>
                <a:spLocks noChangeShapeType="1"/>
              </p:cNvSpPr>
              <p:nvPr/>
            </p:nvSpPr>
            <p:spPr bwMode="auto">
              <a:xfrm>
                <a:off x="6381750" y="36528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5" name="Line 136"/>
              <p:cNvSpPr>
                <a:spLocks noChangeShapeType="1"/>
              </p:cNvSpPr>
              <p:nvPr/>
            </p:nvSpPr>
            <p:spPr bwMode="auto">
              <a:xfrm>
                <a:off x="6381750" y="353377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6" name="Line 137"/>
              <p:cNvSpPr>
                <a:spLocks noChangeShapeType="1"/>
              </p:cNvSpPr>
              <p:nvPr/>
            </p:nvSpPr>
            <p:spPr bwMode="auto">
              <a:xfrm flipV="1">
                <a:off x="6381750" y="3500439"/>
                <a:ext cx="0" cy="179546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7" name="Line 138"/>
              <p:cNvSpPr>
                <a:spLocks noChangeShapeType="1"/>
              </p:cNvSpPr>
              <p:nvPr/>
            </p:nvSpPr>
            <p:spPr bwMode="auto">
              <a:xfrm>
                <a:off x="5899150" y="5253039"/>
                <a:ext cx="122238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8" name="Line 139"/>
              <p:cNvSpPr>
                <a:spLocks noChangeShapeType="1"/>
              </p:cNvSpPr>
              <p:nvPr/>
            </p:nvSpPr>
            <p:spPr bwMode="auto">
              <a:xfrm>
                <a:off x="6021388" y="5253039"/>
                <a:ext cx="1127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9" name="Line 140"/>
              <p:cNvSpPr>
                <a:spLocks noChangeShapeType="1"/>
              </p:cNvSpPr>
              <p:nvPr/>
            </p:nvSpPr>
            <p:spPr bwMode="auto">
              <a:xfrm>
                <a:off x="6134100" y="5253039"/>
                <a:ext cx="123825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90" name="Line 141"/>
              <p:cNvSpPr>
                <a:spLocks noChangeShapeType="1"/>
              </p:cNvSpPr>
              <p:nvPr/>
            </p:nvSpPr>
            <p:spPr bwMode="auto">
              <a:xfrm>
                <a:off x="6257925" y="5253039"/>
                <a:ext cx="5556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91" name="Line 142"/>
              <p:cNvSpPr>
                <a:spLocks noChangeShapeType="1"/>
              </p:cNvSpPr>
              <p:nvPr/>
            </p:nvSpPr>
            <p:spPr bwMode="auto">
              <a:xfrm>
                <a:off x="6313488" y="5253039"/>
                <a:ext cx="33338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0" name="Line 143"/>
              <p:cNvSpPr>
                <a:spLocks noChangeShapeType="1"/>
              </p:cNvSpPr>
              <p:nvPr/>
            </p:nvSpPr>
            <p:spPr bwMode="auto">
              <a:xfrm>
                <a:off x="6346825" y="5253039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1" name="Line 144"/>
              <p:cNvSpPr>
                <a:spLocks noChangeShapeType="1"/>
              </p:cNvSpPr>
              <p:nvPr/>
            </p:nvSpPr>
            <p:spPr bwMode="auto">
              <a:xfrm>
                <a:off x="6357938" y="5253039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2" name="Line 145"/>
              <p:cNvSpPr>
                <a:spLocks noChangeShapeType="1"/>
              </p:cNvSpPr>
              <p:nvPr/>
            </p:nvSpPr>
            <p:spPr bwMode="auto">
              <a:xfrm>
                <a:off x="6369050" y="5253039"/>
                <a:ext cx="12700" cy="1111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3" name="Line 146"/>
              <p:cNvSpPr>
                <a:spLocks noChangeShapeType="1"/>
              </p:cNvSpPr>
              <p:nvPr/>
            </p:nvSpPr>
            <p:spPr bwMode="auto">
              <a:xfrm>
                <a:off x="6369050" y="5253039"/>
                <a:ext cx="12700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9" name="Line 147"/>
              <p:cNvSpPr>
                <a:spLocks noChangeShapeType="1"/>
              </p:cNvSpPr>
              <p:nvPr/>
            </p:nvSpPr>
            <p:spPr bwMode="auto">
              <a:xfrm>
                <a:off x="6381750" y="5253039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0" name="Line 148"/>
              <p:cNvSpPr>
                <a:spLocks noChangeShapeType="1"/>
              </p:cNvSpPr>
              <p:nvPr/>
            </p:nvSpPr>
            <p:spPr bwMode="auto">
              <a:xfrm>
                <a:off x="6381750" y="5253039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Line 149"/>
              <p:cNvSpPr>
                <a:spLocks noChangeShapeType="1"/>
              </p:cNvSpPr>
              <p:nvPr/>
            </p:nvSpPr>
            <p:spPr bwMode="auto">
              <a:xfrm flipV="1">
                <a:off x="6381750" y="5230814"/>
                <a:ext cx="11113" cy="22225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Line 150"/>
              <p:cNvSpPr>
                <a:spLocks noChangeShapeType="1"/>
              </p:cNvSpPr>
              <p:nvPr/>
            </p:nvSpPr>
            <p:spPr bwMode="auto">
              <a:xfrm flipV="1">
                <a:off x="6392863" y="5197477"/>
                <a:ext cx="11113" cy="33338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Line 151"/>
              <p:cNvSpPr>
                <a:spLocks noChangeShapeType="1"/>
              </p:cNvSpPr>
              <p:nvPr/>
            </p:nvSpPr>
            <p:spPr bwMode="auto">
              <a:xfrm flipV="1">
                <a:off x="6403975" y="5100639"/>
                <a:ext cx="33338" cy="9683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Line 152"/>
              <p:cNvSpPr>
                <a:spLocks noChangeShapeType="1"/>
              </p:cNvSpPr>
              <p:nvPr/>
            </p:nvSpPr>
            <p:spPr bwMode="auto">
              <a:xfrm flipV="1">
                <a:off x="6437313" y="4849814"/>
                <a:ext cx="55563" cy="25082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Line 153"/>
              <p:cNvSpPr>
                <a:spLocks noChangeShapeType="1"/>
              </p:cNvSpPr>
              <p:nvPr/>
            </p:nvSpPr>
            <p:spPr bwMode="auto">
              <a:xfrm flipV="1">
                <a:off x="6492875" y="4360864"/>
                <a:ext cx="123825" cy="4889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Line 155"/>
              <p:cNvSpPr>
                <a:spLocks noChangeShapeType="1"/>
              </p:cNvSpPr>
              <p:nvPr/>
            </p:nvSpPr>
            <p:spPr bwMode="auto">
              <a:xfrm flipV="1">
                <a:off x="6672263" y="3979864"/>
                <a:ext cx="57150" cy="17303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Line 156"/>
              <p:cNvSpPr>
                <a:spLocks noChangeShapeType="1"/>
              </p:cNvSpPr>
              <p:nvPr/>
            </p:nvSpPr>
            <p:spPr bwMode="auto">
              <a:xfrm flipV="1">
                <a:off x="6729413" y="3838577"/>
                <a:ext cx="66675" cy="14128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5" name="Line 157"/>
              <p:cNvSpPr>
                <a:spLocks noChangeShapeType="1"/>
              </p:cNvSpPr>
              <p:nvPr/>
            </p:nvSpPr>
            <p:spPr bwMode="auto">
              <a:xfrm flipV="1">
                <a:off x="6796088" y="3717927"/>
                <a:ext cx="55563" cy="1206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6" name="Line 158"/>
              <p:cNvSpPr>
                <a:spLocks noChangeShapeType="1"/>
              </p:cNvSpPr>
              <p:nvPr/>
            </p:nvSpPr>
            <p:spPr bwMode="auto">
              <a:xfrm flipV="1">
                <a:off x="6851650" y="3675064"/>
                <a:ext cx="34925" cy="4286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7" name="Line 159"/>
              <p:cNvSpPr>
                <a:spLocks noChangeShapeType="1"/>
              </p:cNvSpPr>
              <p:nvPr/>
            </p:nvSpPr>
            <p:spPr bwMode="auto">
              <a:xfrm flipV="1">
                <a:off x="6886575" y="3641727"/>
                <a:ext cx="22225" cy="3333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8" name="Line 160"/>
              <p:cNvSpPr>
                <a:spLocks noChangeShapeType="1"/>
              </p:cNvSpPr>
              <p:nvPr/>
            </p:nvSpPr>
            <p:spPr bwMode="auto">
              <a:xfrm flipV="1">
                <a:off x="6908800" y="3609977"/>
                <a:ext cx="33338" cy="317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9" name="Line 161"/>
              <p:cNvSpPr>
                <a:spLocks noChangeShapeType="1"/>
              </p:cNvSpPr>
              <p:nvPr/>
            </p:nvSpPr>
            <p:spPr bwMode="auto">
              <a:xfrm flipV="1">
                <a:off x="6942138" y="3587752"/>
                <a:ext cx="33338" cy="2222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0" name="Line 162"/>
              <p:cNvSpPr>
                <a:spLocks noChangeShapeType="1"/>
              </p:cNvSpPr>
              <p:nvPr/>
            </p:nvSpPr>
            <p:spPr bwMode="auto">
              <a:xfrm flipV="1">
                <a:off x="6975475" y="3576639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1" name="Line 163"/>
              <p:cNvSpPr>
                <a:spLocks noChangeShapeType="1"/>
              </p:cNvSpPr>
              <p:nvPr/>
            </p:nvSpPr>
            <p:spPr bwMode="auto">
              <a:xfrm flipV="1">
                <a:off x="6986588" y="3565527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0" name="Line 164"/>
              <p:cNvSpPr>
                <a:spLocks noChangeShapeType="1"/>
              </p:cNvSpPr>
              <p:nvPr/>
            </p:nvSpPr>
            <p:spPr bwMode="auto">
              <a:xfrm>
                <a:off x="6997700" y="3565527"/>
                <a:ext cx="238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1" name="Line 165"/>
              <p:cNvSpPr>
                <a:spLocks noChangeShapeType="1"/>
              </p:cNvSpPr>
              <p:nvPr/>
            </p:nvSpPr>
            <p:spPr bwMode="auto">
              <a:xfrm flipV="1">
                <a:off x="7021513" y="3554414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2" name="Line 166"/>
              <p:cNvSpPr>
                <a:spLocks noChangeShapeType="1"/>
              </p:cNvSpPr>
              <p:nvPr/>
            </p:nvSpPr>
            <p:spPr bwMode="auto">
              <a:xfrm>
                <a:off x="7032625" y="3554414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3" name="Line 167"/>
              <p:cNvSpPr>
                <a:spLocks noChangeShapeType="1"/>
              </p:cNvSpPr>
              <p:nvPr/>
            </p:nvSpPr>
            <p:spPr bwMode="auto">
              <a:xfrm>
                <a:off x="7043738" y="3554414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4" name="Line 168"/>
              <p:cNvSpPr>
                <a:spLocks noChangeShapeType="1"/>
              </p:cNvSpPr>
              <p:nvPr/>
            </p:nvSpPr>
            <p:spPr bwMode="auto">
              <a:xfrm>
                <a:off x="7043738" y="3554414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5" name="Line 169"/>
              <p:cNvSpPr>
                <a:spLocks noChangeShapeType="1"/>
              </p:cNvSpPr>
              <p:nvPr/>
            </p:nvSpPr>
            <p:spPr bwMode="auto">
              <a:xfrm flipV="1">
                <a:off x="7054850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6" name="Line 170"/>
              <p:cNvSpPr>
                <a:spLocks noChangeShapeType="1"/>
              </p:cNvSpPr>
              <p:nvPr/>
            </p:nvSpPr>
            <p:spPr bwMode="auto">
              <a:xfrm>
                <a:off x="7065963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7" name="Line 171"/>
              <p:cNvSpPr>
                <a:spLocks noChangeShapeType="1"/>
              </p:cNvSpPr>
              <p:nvPr/>
            </p:nvSpPr>
            <p:spPr bwMode="auto">
              <a:xfrm>
                <a:off x="7065963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8" name="Line 172"/>
              <p:cNvSpPr>
                <a:spLocks noChangeShapeType="1"/>
              </p:cNvSpPr>
              <p:nvPr/>
            </p:nvSpPr>
            <p:spPr bwMode="auto">
              <a:xfrm>
                <a:off x="7077075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29" name="Line 173"/>
              <p:cNvSpPr>
                <a:spLocks noChangeShapeType="1"/>
              </p:cNvSpPr>
              <p:nvPr/>
            </p:nvSpPr>
            <p:spPr bwMode="auto">
              <a:xfrm>
                <a:off x="7077075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0" name="Line 174"/>
              <p:cNvSpPr>
                <a:spLocks noChangeShapeType="1"/>
              </p:cNvSpPr>
              <p:nvPr/>
            </p:nvSpPr>
            <p:spPr bwMode="auto">
              <a:xfrm>
                <a:off x="7077075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1" name="Line 175"/>
              <p:cNvSpPr>
                <a:spLocks noChangeShapeType="1"/>
              </p:cNvSpPr>
              <p:nvPr/>
            </p:nvSpPr>
            <p:spPr bwMode="auto">
              <a:xfrm>
                <a:off x="7088188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2" name="Line 176"/>
              <p:cNvSpPr>
                <a:spLocks noChangeShapeType="1"/>
              </p:cNvSpPr>
              <p:nvPr/>
            </p:nvSpPr>
            <p:spPr bwMode="auto">
              <a:xfrm>
                <a:off x="7088188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3" name="Line 177"/>
              <p:cNvSpPr>
                <a:spLocks noChangeShapeType="1"/>
              </p:cNvSpPr>
              <p:nvPr/>
            </p:nvSpPr>
            <p:spPr bwMode="auto">
              <a:xfrm>
                <a:off x="7088188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4" name="Line 178"/>
              <p:cNvSpPr>
                <a:spLocks noChangeShapeType="1"/>
              </p:cNvSpPr>
              <p:nvPr/>
            </p:nvSpPr>
            <p:spPr bwMode="auto">
              <a:xfrm>
                <a:off x="7099300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5" name="Line 179"/>
              <p:cNvSpPr>
                <a:spLocks noChangeShapeType="1"/>
              </p:cNvSpPr>
              <p:nvPr/>
            </p:nvSpPr>
            <p:spPr bwMode="auto">
              <a:xfrm>
                <a:off x="7099300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6" name="Line 180"/>
              <p:cNvSpPr>
                <a:spLocks noChangeShapeType="1"/>
              </p:cNvSpPr>
              <p:nvPr/>
            </p:nvSpPr>
            <p:spPr bwMode="auto">
              <a:xfrm>
                <a:off x="7099300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7" name="Line 181"/>
              <p:cNvSpPr>
                <a:spLocks noChangeShapeType="1"/>
              </p:cNvSpPr>
              <p:nvPr/>
            </p:nvSpPr>
            <p:spPr bwMode="auto">
              <a:xfrm>
                <a:off x="7110413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8" name="Line 182"/>
              <p:cNvSpPr>
                <a:spLocks noChangeShapeType="1"/>
              </p:cNvSpPr>
              <p:nvPr/>
            </p:nvSpPr>
            <p:spPr bwMode="auto">
              <a:xfrm>
                <a:off x="7110413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39" name="Line 183"/>
              <p:cNvSpPr>
                <a:spLocks noChangeShapeType="1"/>
              </p:cNvSpPr>
              <p:nvPr/>
            </p:nvSpPr>
            <p:spPr bwMode="auto">
              <a:xfrm>
                <a:off x="7121525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0" name="Line 184"/>
              <p:cNvSpPr>
                <a:spLocks noChangeShapeType="1"/>
              </p:cNvSpPr>
              <p:nvPr/>
            </p:nvSpPr>
            <p:spPr bwMode="auto">
              <a:xfrm>
                <a:off x="7132638" y="3554414"/>
                <a:ext cx="22225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1" name="Line 185"/>
              <p:cNvSpPr>
                <a:spLocks noChangeShapeType="1"/>
              </p:cNvSpPr>
              <p:nvPr/>
            </p:nvSpPr>
            <p:spPr bwMode="auto">
              <a:xfrm>
                <a:off x="7154863" y="3554414"/>
                <a:ext cx="22225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2" name="Line 186"/>
              <p:cNvSpPr>
                <a:spLocks noChangeShapeType="1"/>
              </p:cNvSpPr>
              <p:nvPr/>
            </p:nvSpPr>
            <p:spPr bwMode="auto">
              <a:xfrm>
                <a:off x="7177088" y="3565527"/>
                <a:ext cx="34925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3" name="Line 187"/>
              <p:cNvSpPr>
                <a:spLocks noChangeShapeType="1"/>
              </p:cNvSpPr>
              <p:nvPr/>
            </p:nvSpPr>
            <p:spPr bwMode="auto">
              <a:xfrm>
                <a:off x="7212013" y="3576639"/>
                <a:ext cx="55563" cy="3333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4" name="Line 188"/>
              <p:cNvSpPr>
                <a:spLocks noChangeShapeType="1"/>
              </p:cNvSpPr>
              <p:nvPr/>
            </p:nvSpPr>
            <p:spPr bwMode="auto">
              <a:xfrm>
                <a:off x="7267575" y="3609977"/>
                <a:ext cx="55563" cy="5397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5" name="Line 189"/>
              <p:cNvSpPr>
                <a:spLocks noChangeShapeType="1"/>
              </p:cNvSpPr>
              <p:nvPr/>
            </p:nvSpPr>
            <p:spPr bwMode="auto">
              <a:xfrm>
                <a:off x="7323138" y="3663952"/>
                <a:ext cx="123825" cy="1079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6" name="Line 190"/>
              <p:cNvSpPr>
                <a:spLocks noChangeShapeType="1"/>
              </p:cNvSpPr>
              <p:nvPr/>
            </p:nvSpPr>
            <p:spPr bwMode="auto">
              <a:xfrm>
                <a:off x="7446963" y="3771902"/>
                <a:ext cx="123825" cy="13176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7" name="Line 191"/>
              <p:cNvSpPr>
                <a:spLocks noChangeShapeType="1"/>
              </p:cNvSpPr>
              <p:nvPr/>
            </p:nvSpPr>
            <p:spPr bwMode="auto">
              <a:xfrm>
                <a:off x="7570788" y="3903664"/>
                <a:ext cx="112713" cy="14128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8" name="Line 192"/>
              <p:cNvSpPr>
                <a:spLocks noChangeShapeType="1"/>
              </p:cNvSpPr>
              <p:nvPr/>
            </p:nvSpPr>
            <p:spPr bwMode="auto">
              <a:xfrm>
                <a:off x="7683500" y="4044952"/>
                <a:ext cx="122238" cy="13017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49" name="Line 193"/>
              <p:cNvSpPr>
                <a:spLocks noChangeShapeType="1"/>
              </p:cNvSpPr>
              <p:nvPr/>
            </p:nvSpPr>
            <p:spPr bwMode="auto">
              <a:xfrm>
                <a:off x="7805738" y="4175127"/>
                <a:ext cx="123825" cy="13017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50" name="Line 194"/>
              <p:cNvSpPr>
                <a:spLocks noChangeShapeType="1"/>
              </p:cNvSpPr>
              <p:nvPr/>
            </p:nvSpPr>
            <p:spPr bwMode="auto">
              <a:xfrm>
                <a:off x="7929563" y="4305302"/>
                <a:ext cx="112713" cy="13176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51" name="Line 195"/>
              <p:cNvSpPr>
                <a:spLocks noChangeShapeType="1"/>
              </p:cNvSpPr>
              <p:nvPr/>
            </p:nvSpPr>
            <p:spPr bwMode="auto">
              <a:xfrm>
                <a:off x="8042275" y="4437064"/>
                <a:ext cx="123825" cy="1079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52" name="Line 196"/>
              <p:cNvSpPr>
                <a:spLocks noChangeShapeType="1"/>
              </p:cNvSpPr>
              <p:nvPr/>
            </p:nvSpPr>
            <p:spPr bwMode="auto">
              <a:xfrm>
                <a:off x="8166100" y="4545014"/>
                <a:ext cx="111125" cy="9842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53" name="Line 197"/>
              <p:cNvSpPr>
                <a:spLocks noChangeShapeType="1"/>
              </p:cNvSpPr>
              <p:nvPr/>
            </p:nvSpPr>
            <p:spPr bwMode="auto">
              <a:xfrm>
                <a:off x="8277225" y="4643439"/>
                <a:ext cx="123825" cy="9842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54" name="Line 198"/>
              <p:cNvSpPr>
                <a:spLocks noChangeShapeType="1"/>
              </p:cNvSpPr>
              <p:nvPr/>
            </p:nvSpPr>
            <p:spPr bwMode="auto">
              <a:xfrm>
                <a:off x="8401050" y="4741864"/>
                <a:ext cx="123825" cy="746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55" name="Line 199"/>
              <p:cNvSpPr>
                <a:spLocks noChangeShapeType="1"/>
              </p:cNvSpPr>
              <p:nvPr/>
            </p:nvSpPr>
            <p:spPr bwMode="auto">
              <a:xfrm>
                <a:off x="8524875" y="4816477"/>
                <a:ext cx="112713" cy="6667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756" name="Line 200"/>
              <p:cNvSpPr>
                <a:spLocks noChangeShapeType="1"/>
              </p:cNvSpPr>
              <p:nvPr/>
            </p:nvSpPr>
            <p:spPr bwMode="auto">
              <a:xfrm>
                <a:off x="8637588" y="4883152"/>
                <a:ext cx="122238" cy="6508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15368" grpId="0"/>
      <p:bldP spid="1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7654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(4) </a:t>
            </a:r>
            <a:r>
              <a:rPr kumimoji="1" lang="zh-CN" altLang="zh-CN" sz="36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zh-CN" altLang="zh-CN" sz="36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未知时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zh-CN" altLang="en-US" sz="36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600" b="1" i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zh-CN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</a:t>
            </a:r>
            <a:endParaRPr kumimoji="1" lang="zh-CN" altLang="en-US" sz="3600" b="1" i="1" baseline="300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43716" name="Freeform 4" descr="浅色竖线"/>
          <p:cNvSpPr>
            <a:spLocks/>
          </p:cNvSpPr>
          <p:nvPr/>
        </p:nvSpPr>
        <p:spPr bwMode="auto">
          <a:xfrm>
            <a:off x="6423025" y="4008438"/>
            <a:ext cx="371475" cy="1225550"/>
          </a:xfrm>
          <a:custGeom>
            <a:avLst/>
            <a:gdLst>
              <a:gd name="T0" fmla="*/ 2147483647 w 234"/>
              <a:gd name="T1" fmla="*/ 0 h 772"/>
              <a:gd name="T2" fmla="*/ 2147483647 w 234"/>
              <a:gd name="T3" fmla="*/ 2147483647 h 772"/>
              <a:gd name="T4" fmla="*/ 0 w 234"/>
              <a:gd name="T5" fmla="*/ 2147483647 h 772"/>
              <a:gd name="T6" fmla="*/ 2147483647 w 234"/>
              <a:gd name="T7" fmla="*/ 2147483647 h 772"/>
              <a:gd name="T8" fmla="*/ 2147483647 w 234"/>
              <a:gd name="T9" fmla="*/ 2147483647 h 772"/>
              <a:gd name="T10" fmla="*/ 2147483647 w 234"/>
              <a:gd name="T11" fmla="*/ 2147483647 h 772"/>
              <a:gd name="T12" fmla="*/ 2147483647 w 234"/>
              <a:gd name="T13" fmla="*/ 2147483647 h 772"/>
              <a:gd name="T14" fmla="*/ 2147483647 w 234"/>
              <a:gd name="T15" fmla="*/ 2147483647 h 772"/>
              <a:gd name="T16" fmla="*/ 2147483647 w 234"/>
              <a:gd name="T17" fmla="*/ 0 h 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4"/>
              <a:gd name="T28" fmla="*/ 0 h 772"/>
              <a:gd name="T29" fmla="*/ 234 w 234"/>
              <a:gd name="T30" fmla="*/ 772 h 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4" h="772">
                <a:moveTo>
                  <a:pt x="211" y="0"/>
                </a:moveTo>
                <a:lnTo>
                  <a:pt x="234" y="761"/>
                </a:lnTo>
                <a:lnTo>
                  <a:pt x="0" y="772"/>
                </a:lnTo>
                <a:lnTo>
                  <a:pt x="16" y="758"/>
                </a:lnTo>
                <a:lnTo>
                  <a:pt x="24" y="632"/>
                </a:lnTo>
                <a:lnTo>
                  <a:pt x="55" y="518"/>
                </a:lnTo>
                <a:lnTo>
                  <a:pt x="96" y="422"/>
                </a:lnTo>
                <a:lnTo>
                  <a:pt x="117" y="304"/>
                </a:lnTo>
                <a:lnTo>
                  <a:pt x="211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54688" y="4979988"/>
            <a:ext cx="811212" cy="1244600"/>
            <a:chOff x="3569" y="2160"/>
            <a:chExt cx="511" cy="784"/>
          </a:xfrm>
        </p:grpSpPr>
        <p:sp>
          <p:nvSpPr>
            <p:cNvPr id="11288" name="Line 6"/>
            <p:cNvSpPr>
              <a:spLocks noChangeShapeType="1"/>
            </p:cNvSpPr>
            <p:nvPr/>
          </p:nvSpPr>
          <p:spPr bwMode="auto">
            <a:xfrm flipV="1">
              <a:off x="3792" y="2160"/>
              <a:ext cx="288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72" name="Object 7"/>
            <p:cNvGraphicFramePr>
              <a:graphicFrameLocks noChangeAspect="1"/>
            </p:cNvGraphicFramePr>
            <p:nvPr/>
          </p:nvGraphicFramePr>
          <p:xfrm>
            <a:off x="3569" y="2388"/>
            <a:ext cx="25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6" name="公式" r:id="rId3" imgW="98977" imgH="320112" progId="Equation.3">
                    <p:embed/>
                  </p:oleObj>
                </mc:Choice>
                <mc:Fallback>
                  <p:oleObj name="公式" r:id="rId3" imgW="98977" imgH="320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388"/>
                          <a:ext cx="250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76375" y="1082675"/>
            <a:ext cx="5103813" cy="1081088"/>
            <a:chOff x="476" y="648"/>
            <a:chExt cx="3215" cy="681"/>
          </a:xfrm>
        </p:grpSpPr>
        <p:graphicFrame>
          <p:nvGraphicFramePr>
            <p:cNvPr id="1127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578159"/>
                </p:ext>
              </p:extLst>
            </p:nvPr>
          </p:nvGraphicFramePr>
          <p:xfrm>
            <a:off x="1152" y="648"/>
            <a:ext cx="2539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7" name="Equation" r:id="rId5" imgW="1562040" imgH="419040" progId="Equation.DSMT4">
                    <p:embed/>
                  </p:oleObj>
                </mc:Choice>
                <mc:Fallback>
                  <p:oleObj name="Equation" r:id="rId5" imgW="1562040" imgH="419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48"/>
                          <a:ext cx="2539" cy="681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Text Box 10"/>
            <p:cNvSpPr txBox="1">
              <a:spLocks noChangeArrowheads="1"/>
            </p:cNvSpPr>
            <p:nvPr/>
          </p:nvSpPr>
          <p:spPr bwMode="auto">
            <a:xfrm>
              <a:off x="476" y="831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选取</a:t>
              </a:r>
            </a:p>
          </p:txBody>
        </p:sp>
      </p:grp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827088" y="3500438"/>
            <a:ext cx="423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得 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600" i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zh-CN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的置信区间为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3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3981"/>
              </p:ext>
            </p:extLst>
          </p:nvPr>
        </p:nvGraphicFramePr>
        <p:xfrm>
          <a:off x="611560" y="4389826"/>
          <a:ext cx="4634741" cy="163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" name="Equation" r:id="rId7" imgW="1587240" imgH="558720" progId="Equation.DSMT4">
                  <p:embed/>
                </p:oleObj>
              </mc:Choice>
              <mc:Fallback>
                <p:oleObj name="Equation" r:id="rId7" imgW="1587240" imgH="558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89826"/>
                        <a:ext cx="4634741" cy="16314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5" name="Freeform 13" descr="浅色竖线"/>
          <p:cNvSpPr>
            <a:spLocks/>
          </p:cNvSpPr>
          <p:nvPr/>
        </p:nvSpPr>
        <p:spPr bwMode="auto">
          <a:xfrm>
            <a:off x="8394700" y="4776788"/>
            <a:ext cx="609600" cy="457200"/>
          </a:xfrm>
          <a:custGeom>
            <a:avLst/>
            <a:gdLst>
              <a:gd name="T0" fmla="*/ 0 w 384"/>
              <a:gd name="T1" fmla="*/ 0 h 336"/>
              <a:gd name="T2" fmla="*/ 0 w 384"/>
              <a:gd name="T3" fmla="*/ 2147483647 h 336"/>
              <a:gd name="T4" fmla="*/ 2147483647 w 384"/>
              <a:gd name="T5" fmla="*/ 2147483647 h 336"/>
              <a:gd name="T6" fmla="*/ 2147483647 w 384"/>
              <a:gd name="T7" fmla="*/ 2147483647 h 336"/>
              <a:gd name="T8" fmla="*/ 2147483647 w 384"/>
              <a:gd name="T9" fmla="*/ 2147483647 h 336"/>
              <a:gd name="T10" fmla="*/ 2147483647 w 384"/>
              <a:gd name="T11" fmla="*/ 2147483647 h 336"/>
              <a:gd name="T12" fmla="*/ 2147483647 w 384"/>
              <a:gd name="T13" fmla="*/ 2147483647 h 336"/>
              <a:gd name="T14" fmla="*/ 0 w 384"/>
              <a:gd name="T15" fmla="*/ 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336"/>
              <a:gd name="T26" fmla="*/ 384 w 38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336">
                <a:moveTo>
                  <a:pt x="0" y="0"/>
                </a:moveTo>
                <a:lnTo>
                  <a:pt x="0" y="336"/>
                </a:lnTo>
                <a:lnTo>
                  <a:pt x="384" y="336"/>
                </a:lnTo>
                <a:lnTo>
                  <a:pt x="384" y="144"/>
                </a:lnTo>
                <a:lnTo>
                  <a:pt x="288" y="144"/>
                </a:lnTo>
                <a:lnTo>
                  <a:pt x="192" y="119"/>
                </a:lnTo>
                <a:lnTo>
                  <a:pt x="96" y="64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547100" y="3563938"/>
            <a:ext cx="396875" cy="1593850"/>
            <a:chOff x="5328" y="1252"/>
            <a:chExt cx="250" cy="1004"/>
          </a:xfrm>
        </p:grpSpPr>
        <p:graphicFrame>
          <p:nvGraphicFramePr>
            <p:cNvPr id="11270" name="Object 15"/>
            <p:cNvGraphicFramePr>
              <a:graphicFrameLocks noChangeAspect="1"/>
            </p:cNvGraphicFramePr>
            <p:nvPr/>
          </p:nvGraphicFramePr>
          <p:xfrm>
            <a:off x="5328" y="1252"/>
            <a:ext cx="25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9" name="公式" r:id="rId9" imgW="98977" imgH="320112" progId="Equation.3">
                    <p:embed/>
                  </p:oleObj>
                </mc:Choice>
                <mc:Fallback>
                  <p:oleObj name="公式" r:id="rId9" imgW="98977" imgH="32011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52"/>
                          <a:ext cx="250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Line 16"/>
            <p:cNvSpPr>
              <a:spLocks noChangeShapeType="1"/>
            </p:cNvSpPr>
            <p:nvPr/>
          </p:nvSpPr>
          <p:spPr bwMode="auto">
            <a:xfrm flipH="1">
              <a:off x="5424" y="1776"/>
              <a:ext cx="48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201025" y="4978400"/>
            <a:ext cx="506413" cy="1096963"/>
            <a:chOff x="5110" y="2159"/>
            <a:chExt cx="319" cy="691"/>
          </a:xfrm>
        </p:grpSpPr>
        <p:graphicFrame>
          <p:nvGraphicFramePr>
            <p:cNvPr id="11269" name="Object 18"/>
            <p:cNvGraphicFramePr>
              <a:graphicFrameLocks noChangeAspect="1"/>
            </p:cNvGraphicFramePr>
            <p:nvPr/>
          </p:nvGraphicFramePr>
          <p:xfrm>
            <a:off x="5110" y="2418"/>
            <a:ext cx="3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" name="公式" r:id="rId11" imgW="137228" imgH="213408" progId="Equation.3">
                    <p:embed/>
                  </p:oleObj>
                </mc:Choice>
                <mc:Fallback>
                  <p:oleObj name="公式" r:id="rId11" imgW="137228" imgH="21340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2418"/>
                          <a:ext cx="31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Text Box 19"/>
            <p:cNvSpPr txBox="1">
              <a:spLocks noChangeArrowheads="1"/>
            </p:cNvSpPr>
            <p:nvPr/>
          </p:nvSpPr>
          <p:spPr bwMode="auto">
            <a:xfrm>
              <a:off x="5152" y="215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•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413500" y="4979988"/>
            <a:ext cx="741363" cy="1090612"/>
            <a:chOff x="3984" y="2160"/>
            <a:chExt cx="467" cy="687"/>
          </a:xfrm>
        </p:grpSpPr>
        <p:graphicFrame>
          <p:nvGraphicFramePr>
            <p:cNvPr id="11268" name="Object 21"/>
            <p:cNvGraphicFramePr>
              <a:graphicFrameLocks noChangeAspect="1"/>
            </p:cNvGraphicFramePr>
            <p:nvPr/>
          </p:nvGraphicFramePr>
          <p:xfrm>
            <a:off x="3984" y="2418"/>
            <a:ext cx="46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" name="公式" r:id="rId13" imgW="243768" imgH="213408" progId="Equation.3">
                    <p:embed/>
                  </p:oleObj>
                </mc:Choice>
                <mc:Fallback>
                  <p:oleObj name="公式" r:id="rId13" imgW="243768" imgH="2134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18"/>
                          <a:ext cx="46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Text Box 22"/>
            <p:cNvSpPr txBox="1">
              <a:spLocks noChangeArrowheads="1"/>
            </p:cNvSpPr>
            <p:nvPr/>
          </p:nvSpPr>
          <p:spPr bwMode="auto">
            <a:xfrm>
              <a:off x="4102" y="216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•</a:t>
              </a:r>
            </a:p>
          </p:txBody>
        </p:sp>
      </p:grpSp>
      <p:graphicFrame>
        <p:nvGraphicFramePr>
          <p:cNvPr id="2437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83190"/>
              </p:ext>
            </p:extLst>
          </p:nvPr>
        </p:nvGraphicFramePr>
        <p:xfrm>
          <a:off x="990232" y="2268923"/>
          <a:ext cx="5309960" cy="113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" name="Equation" r:id="rId15" imgW="1968480" imgH="419040" progId="Equation.DSMT4">
                  <p:embed/>
                </p:oleObj>
              </mc:Choice>
              <mc:Fallback>
                <p:oleObj name="Equation" r:id="rId15" imgW="1968480" imgH="419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232" y="2268923"/>
                        <a:ext cx="5309960" cy="113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5819775" y="3495342"/>
            <a:ext cx="3251113" cy="2009190"/>
            <a:chOff x="5819775" y="3500439"/>
            <a:chExt cx="3251113" cy="2009190"/>
          </a:xfrm>
        </p:grpSpPr>
        <p:sp>
          <p:nvSpPr>
            <p:cNvPr id="26" name="Line 154"/>
            <p:cNvSpPr>
              <a:spLocks noChangeShapeType="1"/>
            </p:cNvSpPr>
            <p:nvPr/>
          </p:nvSpPr>
          <p:spPr bwMode="auto">
            <a:xfrm flipV="1">
              <a:off x="6616700" y="4152902"/>
              <a:ext cx="55563" cy="207963"/>
            </a:xfrm>
            <a:prstGeom prst="line">
              <a:avLst/>
            </a:prstGeom>
            <a:noFill/>
            <a:ln w="11113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819775" y="3500439"/>
              <a:ext cx="3251113" cy="2009190"/>
              <a:chOff x="5819775" y="3500439"/>
              <a:chExt cx="3251113" cy="2009190"/>
            </a:xfrm>
          </p:grpSpPr>
          <p:sp>
            <p:nvSpPr>
              <p:cNvPr id="28" name="Line 63"/>
              <p:cNvSpPr>
                <a:spLocks noChangeShapeType="1"/>
              </p:cNvSpPr>
              <p:nvPr/>
            </p:nvSpPr>
            <p:spPr bwMode="auto">
              <a:xfrm flipV="1">
                <a:off x="5899150" y="5241927"/>
                <a:ext cx="0" cy="1111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64"/>
              <p:cNvSpPr>
                <a:spLocks noChangeArrowheads="1"/>
              </p:cNvSpPr>
              <p:nvPr/>
            </p:nvSpPr>
            <p:spPr bwMode="auto">
              <a:xfrm>
                <a:off x="5819775" y="5340352"/>
                <a:ext cx="16991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-2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30" name="Rectangle 66"/>
              <p:cNvSpPr>
                <a:spLocks noChangeArrowheads="1"/>
              </p:cNvSpPr>
              <p:nvPr/>
            </p:nvSpPr>
            <p:spPr bwMode="auto">
              <a:xfrm>
                <a:off x="6818313" y="5340352"/>
                <a:ext cx="849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7289800" y="5340352"/>
                <a:ext cx="849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32" name="Rectangle 70"/>
              <p:cNvSpPr>
                <a:spLocks noChangeArrowheads="1"/>
              </p:cNvSpPr>
              <p:nvPr/>
            </p:nvSpPr>
            <p:spPr bwMode="auto">
              <a:xfrm>
                <a:off x="7772400" y="5340352"/>
                <a:ext cx="849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6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33" name="Rectangle 72"/>
              <p:cNvSpPr>
                <a:spLocks noChangeArrowheads="1"/>
              </p:cNvSpPr>
              <p:nvPr/>
            </p:nvSpPr>
            <p:spPr bwMode="auto">
              <a:xfrm>
                <a:off x="8243888" y="5340352"/>
                <a:ext cx="849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8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34" name="Rectangle 74"/>
              <p:cNvSpPr>
                <a:spLocks noChangeArrowheads="1"/>
              </p:cNvSpPr>
              <p:nvPr/>
            </p:nvSpPr>
            <p:spPr bwMode="auto">
              <a:xfrm>
                <a:off x="8682038" y="5340352"/>
                <a:ext cx="16991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10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35" name="Line 75"/>
              <p:cNvSpPr>
                <a:spLocks noChangeShapeType="1"/>
              </p:cNvSpPr>
              <p:nvPr/>
            </p:nvSpPr>
            <p:spPr bwMode="auto">
              <a:xfrm flipV="1">
                <a:off x="5999163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76"/>
              <p:cNvSpPr>
                <a:spLocks noChangeShapeType="1"/>
              </p:cNvSpPr>
              <p:nvPr/>
            </p:nvSpPr>
            <p:spPr bwMode="auto">
              <a:xfrm flipV="1">
                <a:off x="6089650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77"/>
              <p:cNvSpPr>
                <a:spLocks noChangeShapeType="1"/>
              </p:cNvSpPr>
              <p:nvPr/>
            </p:nvSpPr>
            <p:spPr bwMode="auto">
              <a:xfrm flipV="1">
                <a:off x="6189663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78"/>
              <p:cNvSpPr>
                <a:spLocks noChangeShapeType="1"/>
              </p:cNvSpPr>
              <p:nvPr/>
            </p:nvSpPr>
            <p:spPr bwMode="auto">
              <a:xfrm flipV="1">
                <a:off x="6280150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79"/>
              <p:cNvSpPr>
                <a:spLocks noChangeShapeType="1"/>
              </p:cNvSpPr>
              <p:nvPr/>
            </p:nvSpPr>
            <p:spPr bwMode="auto">
              <a:xfrm flipV="1">
                <a:off x="6470650" y="5241927"/>
                <a:ext cx="0" cy="11113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99"/>
              <p:cNvSpPr>
                <a:spLocks noChangeShapeType="1"/>
              </p:cNvSpPr>
              <p:nvPr/>
            </p:nvSpPr>
            <p:spPr bwMode="auto">
              <a:xfrm>
                <a:off x="5830888" y="5253039"/>
                <a:ext cx="3240000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100"/>
              <p:cNvSpPr>
                <a:spLocks noChangeShapeType="1"/>
              </p:cNvSpPr>
              <p:nvPr/>
            </p:nvSpPr>
            <p:spPr bwMode="auto">
              <a:xfrm>
                <a:off x="6381750" y="4979989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5899150" y="4903789"/>
                <a:ext cx="42479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0.025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43" name="Line 102"/>
              <p:cNvSpPr>
                <a:spLocks noChangeShapeType="1"/>
              </p:cNvSpPr>
              <p:nvPr/>
            </p:nvSpPr>
            <p:spPr bwMode="auto">
              <a:xfrm>
                <a:off x="6381750" y="4697414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Rectangle 103"/>
              <p:cNvSpPr>
                <a:spLocks noChangeArrowheads="1"/>
              </p:cNvSpPr>
              <p:nvPr/>
            </p:nvSpPr>
            <p:spPr bwMode="auto">
              <a:xfrm>
                <a:off x="5988050" y="4621214"/>
                <a:ext cx="33983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0.05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45" name="Line 104"/>
              <p:cNvSpPr>
                <a:spLocks noChangeShapeType="1"/>
              </p:cNvSpPr>
              <p:nvPr/>
            </p:nvSpPr>
            <p:spPr bwMode="auto">
              <a:xfrm>
                <a:off x="6381750" y="442595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Rectangle 105"/>
              <p:cNvSpPr>
                <a:spLocks noChangeArrowheads="1"/>
              </p:cNvSpPr>
              <p:nvPr/>
            </p:nvSpPr>
            <p:spPr bwMode="auto">
              <a:xfrm>
                <a:off x="5899150" y="4349752"/>
                <a:ext cx="42479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0.075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47" name="Line 106"/>
              <p:cNvSpPr>
                <a:spLocks noChangeShapeType="1"/>
              </p:cNvSpPr>
              <p:nvPr/>
            </p:nvSpPr>
            <p:spPr bwMode="auto">
              <a:xfrm>
                <a:off x="6381750" y="4141789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Rectangle 107"/>
              <p:cNvSpPr>
                <a:spLocks noChangeArrowheads="1"/>
              </p:cNvSpPr>
              <p:nvPr/>
            </p:nvSpPr>
            <p:spPr bwMode="auto">
              <a:xfrm>
                <a:off x="6078538" y="4065589"/>
                <a:ext cx="25487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49" name="Line 108"/>
              <p:cNvSpPr>
                <a:spLocks noChangeShapeType="1"/>
              </p:cNvSpPr>
              <p:nvPr/>
            </p:nvSpPr>
            <p:spPr bwMode="auto">
              <a:xfrm>
                <a:off x="6381750" y="3870327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Rectangle 109"/>
              <p:cNvSpPr>
                <a:spLocks noChangeArrowheads="1"/>
              </p:cNvSpPr>
              <p:nvPr/>
            </p:nvSpPr>
            <p:spPr bwMode="auto">
              <a:xfrm>
                <a:off x="5899150" y="3794127"/>
                <a:ext cx="42479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0.125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51" name="Line 110"/>
              <p:cNvSpPr>
                <a:spLocks noChangeShapeType="1"/>
              </p:cNvSpPr>
              <p:nvPr/>
            </p:nvSpPr>
            <p:spPr bwMode="auto">
              <a:xfrm>
                <a:off x="6381750" y="358775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Rectangle 111"/>
              <p:cNvSpPr>
                <a:spLocks noChangeArrowheads="1"/>
              </p:cNvSpPr>
              <p:nvPr/>
            </p:nvSpPr>
            <p:spPr bwMode="auto">
              <a:xfrm>
                <a:off x="5988050" y="3511552"/>
                <a:ext cx="33983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100" b="0" i="0" u="none" strike="noStrike" cap="none" normalizeH="0" baseline="0" dirty="0">
                    <a:ln>
                      <a:noFill/>
                    </a:ln>
                    <a:effectLst/>
                    <a:latin typeface="Courier New" pitchFamily="49" charset="0"/>
                    <a:ea typeface="宋体" pitchFamily="2" charset="-122"/>
                  </a:rPr>
                  <a:t>0.15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effectLst/>
                  <a:ea typeface="宋体" pitchFamily="2" charset="-122"/>
                </a:endParaRPr>
              </a:p>
            </p:txBody>
          </p:sp>
          <p:sp>
            <p:nvSpPr>
              <p:cNvPr id="53" name="Line 112"/>
              <p:cNvSpPr>
                <a:spLocks noChangeShapeType="1"/>
              </p:cNvSpPr>
              <p:nvPr/>
            </p:nvSpPr>
            <p:spPr bwMode="auto">
              <a:xfrm>
                <a:off x="6381750" y="519747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113"/>
              <p:cNvSpPr>
                <a:spLocks noChangeShapeType="1"/>
              </p:cNvSpPr>
              <p:nvPr/>
            </p:nvSpPr>
            <p:spPr bwMode="auto">
              <a:xfrm>
                <a:off x="6381750" y="514350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114"/>
              <p:cNvSpPr>
                <a:spLocks noChangeShapeType="1"/>
              </p:cNvSpPr>
              <p:nvPr/>
            </p:nvSpPr>
            <p:spPr bwMode="auto">
              <a:xfrm>
                <a:off x="6381750" y="508952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115"/>
              <p:cNvSpPr>
                <a:spLocks noChangeShapeType="1"/>
              </p:cNvSpPr>
              <p:nvPr/>
            </p:nvSpPr>
            <p:spPr bwMode="auto">
              <a:xfrm>
                <a:off x="6381750" y="503555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116"/>
              <p:cNvSpPr>
                <a:spLocks noChangeShapeType="1"/>
              </p:cNvSpPr>
              <p:nvPr/>
            </p:nvSpPr>
            <p:spPr bwMode="auto">
              <a:xfrm>
                <a:off x="6381750" y="492601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117"/>
              <p:cNvSpPr>
                <a:spLocks noChangeShapeType="1"/>
              </p:cNvSpPr>
              <p:nvPr/>
            </p:nvSpPr>
            <p:spPr bwMode="auto">
              <a:xfrm>
                <a:off x="6381750" y="48720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118"/>
              <p:cNvSpPr>
                <a:spLocks noChangeShapeType="1"/>
              </p:cNvSpPr>
              <p:nvPr/>
            </p:nvSpPr>
            <p:spPr bwMode="auto">
              <a:xfrm>
                <a:off x="6381750" y="481647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119"/>
              <p:cNvSpPr>
                <a:spLocks noChangeShapeType="1"/>
              </p:cNvSpPr>
              <p:nvPr/>
            </p:nvSpPr>
            <p:spPr bwMode="auto">
              <a:xfrm>
                <a:off x="6381750" y="476250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120"/>
              <p:cNvSpPr>
                <a:spLocks noChangeShapeType="1"/>
              </p:cNvSpPr>
              <p:nvPr/>
            </p:nvSpPr>
            <p:spPr bwMode="auto">
              <a:xfrm>
                <a:off x="6381750" y="46434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121"/>
              <p:cNvSpPr>
                <a:spLocks noChangeShapeType="1"/>
              </p:cNvSpPr>
              <p:nvPr/>
            </p:nvSpPr>
            <p:spPr bwMode="auto">
              <a:xfrm>
                <a:off x="6381750" y="458946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122"/>
              <p:cNvSpPr>
                <a:spLocks noChangeShapeType="1"/>
              </p:cNvSpPr>
              <p:nvPr/>
            </p:nvSpPr>
            <p:spPr bwMode="auto">
              <a:xfrm>
                <a:off x="6381750" y="453390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123"/>
              <p:cNvSpPr>
                <a:spLocks noChangeShapeType="1"/>
              </p:cNvSpPr>
              <p:nvPr/>
            </p:nvSpPr>
            <p:spPr bwMode="auto">
              <a:xfrm>
                <a:off x="6381750" y="447992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124"/>
              <p:cNvSpPr>
                <a:spLocks noChangeShapeType="1"/>
              </p:cNvSpPr>
              <p:nvPr/>
            </p:nvSpPr>
            <p:spPr bwMode="auto">
              <a:xfrm>
                <a:off x="6381750" y="437038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125"/>
              <p:cNvSpPr>
                <a:spLocks noChangeShapeType="1"/>
              </p:cNvSpPr>
              <p:nvPr/>
            </p:nvSpPr>
            <p:spPr bwMode="auto">
              <a:xfrm>
                <a:off x="6381750" y="431641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126"/>
              <p:cNvSpPr>
                <a:spLocks noChangeShapeType="1"/>
              </p:cNvSpPr>
              <p:nvPr/>
            </p:nvSpPr>
            <p:spPr bwMode="auto">
              <a:xfrm>
                <a:off x="6381750" y="42624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27"/>
              <p:cNvSpPr>
                <a:spLocks noChangeShapeType="1"/>
              </p:cNvSpPr>
              <p:nvPr/>
            </p:nvSpPr>
            <p:spPr bwMode="auto">
              <a:xfrm>
                <a:off x="6381750" y="420846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28"/>
              <p:cNvSpPr>
                <a:spLocks noChangeShapeType="1"/>
              </p:cNvSpPr>
              <p:nvPr/>
            </p:nvSpPr>
            <p:spPr bwMode="auto">
              <a:xfrm>
                <a:off x="6381750" y="408781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129"/>
              <p:cNvSpPr>
                <a:spLocks noChangeShapeType="1"/>
              </p:cNvSpPr>
              <p:nvPr/>
            </p:nvSpPr>
            <p:spPr bwMode="auto">
              <a:xfrm>
                <a:off x="6381750" y="40338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130"/>
              <p:cNvSpPr>
                <a:spLocks noChangeShapeType="1"/>
              </p:cNvSpPr>
              <p:nvPr/>
            </p:nvSpPr>
            <p:spPr bwMode="auto">
              <a:xfrm>
                <a:off x="6381750" y="397986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131"/>
              <p:cNvSpPr>
                <a:spLocks noChangeShapeType="1"/>
              </p:cNvSpPr>
              <p:nvPr/>
            </p:nvSpPr>
            <p:spPr bwMode="auto">
              <a:xfrm>
                <a:off x="6381750" y="392430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132"/>
              <p:cNvSpPr>
                <a:spLocks noChangeShapeType="1"/>
              </p:cNvSpPr>
              <p:nvPr/>
            </p:nvSpPr>
            <p:spPr bwMode="auto">
              <a:xfrm>
                <a:off x="6381750" y="3816352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133"/>
              <p:cNvSpPr>
                <a:spLocks noChangeShapeType="1"/>
              </p:cNvSpPr>
              <p:nvPr/>
            </p:nvSpPr>
            <p:spPr bwMode="auto">
              <a:xfrm>
                <a:off x="6381750" y="376237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134"/>
              <p:cNvSpPr>
                <a:spLocks noChangeShapeType="1"/>
              </p:cNvSpPr>
              <p:nvPr/>
            </p:nvSpPr>
            <p:spPr bwMode="auto">
              <a:xfrm>
                <a:off x="6381750" y="3706814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135"/>
              <p:cNvSpPr>
                <a:spLocks noChangeShapeType="1"/>
              </p:cNvSpPr>
              <p:nvPr/>
            </p:nvSpPr>
            <p:spPr bwMode="auto">
              <a:xfrm>
                <a:off x="6381750" y="3652839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136"/>
              <p:cNvSpPr>
                <a:spLocks noChangeShapeType="1"/>
              </p:cNvSpPr>
              <p:nvPr/>
            </p:nvSpPr>
            <p:spPr bwMode="auto">
              <a:xfrm>
                <a:off x="6381750" y="3533777"/>
                <a:ext cx="11113" cy="0"/>
              </a:xfrm>
              <a:prstGeom prst="line">
                <a:avLst/>
              </a:prstGeom>
              <a:noFill/>
              <a:ln w="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137"/>
              <p:cNvSpPr>
                <a:spLocks noChangeShapeType="1"/>
              </p:cNvSpPr>
              <p:nvPr/>
            </p:nvSpPr>
            <p:spPr bwMode="auto">
              <a:xfrm flipV="1">
                <a:off x="6381750" y="3500439"/>
                <a:ext cx="0" cy="179546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138"/>
              <p:cNvSpPr>
                <a:spLocks noChangeShapeType="1"/>
              </p:cNvSpPr>
              <p:nvPr/>
            </p:nvSpPr>
            <p:spPr bwMode="auto">
              <a:xfrm>
                <a:off x="5899150" y="5253039"/>
                <a:ext cx="122238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139"/>
              <p:cNvSpPr>
                <a:spLocks noChangeShapeType="1"/>
              </p:cNvSpPr>
              <p:nvPr/>
            </p:nvSpPr>
            <p:spPr bwMode="auto">
              <a:xfrm>
                <a:off x="6021388" y="5253039"/>
                <a:ext cx="1127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140"/>
              <p:cNvSpPr>
                <a:spLocks noChangeShapeType="1"/>
              </p:cNvSpPr>
              <p:nvPr/>
            </p:nvSpPr>
            <p:spPr bwMode="auto">
              <a:xfrm>
                <a:off x="6134100" y="5253039"/>
                <a:ext cx="123825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141"/>
              <p:cNvSpPr>
                <a:spLocks noChangeShapeType="1"/>
              </p:cNvSpPr>
              <p:nvPr/>
            </p:nvSpPr>
            <p:spPr bwMode="auto">
              <a:xfrm>
                <a:off x="6257925" y="5253039"/>
                <a:ext cx="5556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142"/>
              <p:cNvSpPr>
                <a:spLocks noChangeShapeType="1"/>
              </p:cNvSpPr>
              <p:nvPr/>
            </p:nvSpPr>
            <p:spPr bwMode="auto">
              <a:xfrm>
                <a:off x="6313488" y="5253039"/>
                <a:ext cx="33338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143"/>
              <p:cNvSpPr>
                <a:spLocks noChangeShapeType="1"/>
              </p:cNvSpPr>
              <p:nvPr/>
            </p:nvSpPr>
            <p:spPr bwMode="auto">
              <a:xfrm>
                <a:off x="6346825" y="5253039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144"/>
              <p:cNvSpPr>
                <a:spLocks noChangeShapeType="1"/>
              </p:cNvSpPr>
              <p:nvPr/>
            </p:nvSpPr>
            <p:spPr bwMode="auto">
              <a:xfrm>
                <a:off x="6357938" y="5253039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145"/>
              <p:cNvSpPr>
                <a:spLocks noChangeShapeType="1"/>
              </p:cNvSpPr>
              <p:nvPr/>
            </p:nvSpPr>
            <p:spPr bwMode="auto">
              <a:xfrm>
                <a:off x="6369050" y="5253039"/>
                <a:ext cx="12700" cy="1111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146"/>
              <p:cNvSpPr>
                <a:spLocks noChangeShapeType="1"/>
              </p:cNvSpPr>
              <p:nvPr/>
            </p:nvSpPr>
            <p:spPr bwMode="auto">
              <a:xfrm>
                <a:off x="6369050" y="5253039"/>
                <a:ext cx="12700" cy="0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147"/>
              <p:cNvSpPr>
                <a:spLocks noChangeShapeType="1"/>
              </p:cNvSpPr>
              <p:nvPr/>
            </p:nvSpPr>
            <p:spPr bwMode="auto">
              <a:xfrm>
                <a:off x="6381750" y="5253039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148"/>
              <p:cNvSpPr>
                <a:spLocks noChangeShapeType="1"/>
              </p:cNvSpPr>
              <p:nvPr/>
            </p:nvSpPr>
            <p:spPr bwMode="auto">
              <a:xfrm>
                <a:off x="6381750" y="5253039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149"/>
              <p:cNvSpPr>
                <a:spLocks noChangeShapeType="1"/>
              </p:cNvSpPr>
              <p:nvPr/>
            </p:nvSpPr>
            <p:spPr bwMode="auto">
              <a:xfrm flipV="1">
                <a:off x="6381750" y="5230814"/>
                <a:ext cx="11113" cy="22225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150"/>
              <p:cNvSpPr>
                <a:spLocks noChangeShapeType="1"/>
              </p:cNvSpPr>
              <p:nvPr/>
            </p:nvSpPr>
            <p:spPr bwMode="auto">
              <a:xfrm flipV="1">
                <a:off x="6392863" y="5197477"/>
                <a:ext cx="11113" cy="33338"/>
              </a:xfrm>
              <a:prstGeom prst="line">
                <a:avLst/>
              </a:prstGeom>
              <a:noFill/>
              <a:ln w="11113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151"/>
              <p:cNvSpPr>
                <a:spLocks noChangeShapeType="1"/>
              </p:cNvSpPr>
              <p:nvPr/>
            </p:nvSpPr>
            <p:spPr bwMode="auto">
              <a:xfrm flipV="1">
                <a:off x="6403975" y="5100639"/>
                <a:ext cx="33338" cy="9683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152"/>
              <p:cNvSpPr>
                <a:spLocks noChangeShapeType="1"/>
              </p:cNvSpPr>
              <p:nvPr/>
            </p:nvSpPr>
            <p:spPr bwMode="auto">
              <a:xfrm flipV="1">
                <a:off x="6437313" y="4849814"/>
                <a:ext cx="55563" cy="25082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153"/>
              <p:cNvSpPr>
                <a:spLocks noChangeShapeType="1"/>
              </p:cNvSpPr>
              <p:nvPr/>
            </p:nvSpPr>
            <p:spPr bwMode="auto">
              <a:xfrm flipV="1">
                <a:off x="6492875" y="4360864"/>
                <a:ext cx="123825" cy="4889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155"/>
              <p:cNvSpPr>
                <a:spLocks noChangeShapeType="1"/>
              </p:cNvSpPr>
              <p:nvPr/>
            </p:nvSpPr>
            <p:spPr bwMode="auto">
              <a:xfrm flipV="1">
                <a:off x="6672263" y="3979864"/>
                <a:ext cx="57150" cy="17303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156"/>
              <p:cNvSpPr>
                <a:spLocks noChangeShapeType="1"/>
              </p:cNvSpPr>
              <p:nvPr/>
            </p:nvSpPr>
            <p:spPr bwMode="auto">
              <a:xfrm flipV="1">
                <a:off x="6729413" y="3838577"/>
                <a:ext cx="66675" cy="14128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157"/>
              <p:cNvSpPr>
                <a:spLocks noChangeShapeType="1"/>
              </p:cNvSpPr>
              <p:nvPr/>
            </p:nvSpPr>
            <p:spPr bwMode="auto">
              <a:xfrm flipV="1">
                <a:off x="6796088" y="3717927"/>
                <a:ext cx="55563" cy="1206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158"/>
              <p:cNvSpPr>
                <a:spLocks noChangeShapeType="1"/>
              </p:cNvSpPr>
              <p:nvPr/>
            </p:nvSpPr>
            <p:spPr bwMode="auto">
              <a:xfrm flipV="1">
                <a:off x="6851650" y="3675064"/>
                <a:ext cx="34925" cy="4286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159"/>
              <p:cNvSpPr>
                <a:spLocks noChangeShapeType="1"/>
              </p:cNvSpPr>
              <p:nvPr/>
            </p:nvSpPr>
            <p:spPr bwMode="auto">
              <a:xfrm flipV="1">
                <a:off x="6886575" y="3641727"/>
                <a:ext cx="22225" cy="3333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160"/>
              <p:cNvSpPr>
                <a:spLocks noChangeShapeType="1"/>
              </p:cNvSpPr>
              <p:nvPr/>
            </p:nvSpPr>
            <p:spPr bwMode="auto">
              <a:xfrm flipV="1">
                <a:off x="6908800" y="3609977"/>
                <a:ext cx="33338" cy="317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161"/>
              <p:cNvSpPr>
                <a:spLocks noChangeShapeType="1"/>
              </p:cNvSpPr>
              <p:nvPr/>
            </p:nvSpPr>
            <p:spPr bwMode="auto">
              <a:xfrm flipV="1">
                <a:off x="6942138" y="3587752"/>
                <a:ext cx="33338" cy="2222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162"/>
              <p:cNvSpPr>
                <a:spLocks noChangeShapeType="1"/>
              </p:cNvSpPr>
              <p:nvPr/>
            </p:nvSpPr>
            <p:spPr bwMode="auto">
              <a:xfrm flipV="1">
                <a:off x="6975475" y="3576639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163"/>
              <p:cNvSpPr>
                <a:spLocks noChangeShapeType="1"/>
              </p:cNvSpPr>
              <p:nvPr/>
            </p:nvSpPr>
            <p:spPr bwMode="auto">
              <a:xfrm flipV="1">
                <a:off x="6986588" y="3565527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164"/>
              <p:cNvSpPr>
                <a:spLocks noChangeShapeType="1"/>
              </p:cNvSpPr>
              <p:nvPr/>
            </p:nvSpPr>
            <p:spPr bwMode="auto">
              <a:xfrm>
                <a:off x="6997700" y="3565527"/>
                <a:ext cx="238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165"/>
              <p:cNvSpPr>
                <a:spLocks noChangeShapeType="1"/>
              </p:cNvSpPr>
              <p:nvPr/>
            </p:nvSpPr>
            <p:spPr bwMode="auto">
              <a:xfrm flipV="1">
                <a:off x="7021513" y="3554414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166"/>
              <p:cNvSpPr>
                <a:spLocks noChangeShapeType="1"/>
              </p:cNvSpPr>
              <p:nvPr/>
            </p:nvSpPr>
            <p:spPr bwMode="auto">
              <a:xfrm>
                <a:off x="7032625" y="3554414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167"/>
              <p:cNvSpPr>
                <a:spLocks noChangeShapeType="1"/>
              </p:cNvSpPr>
              <p:nvPr/>
            </p:nvSpPr>
            <p:spPr bwMode="auto">
              <a:xfrm>
                <a:off x="7043738" y="3554414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68"/>
              <p:cNvSpPr>
                <a:spLocks noChangeShapeType="1"/>
              </p:cNvSpPr>
              <p:nvPr/>
            </p:nvSpPr>
            <p:spPr bwMode="auto">
              <a:xfrm>
                <a:off x="7043738" y="3554414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69"/>
              <p:cNvSpPr>
                <a:spLocks noChangeShapeType="1"/>
              </p:cNvSpPr>
              <p:nvPr/>
            </p:nvSpPr>
            <p:spPr bwMode="auto">
              <a:xfrm flipV="1">
                <a:off x="7054850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70"/>
              <p:cNvSpPr>
                <a:spLocks noChangeShapeType="1"/>
              </p:cNvSpPr>
              <p:nvPr/>
            </p:nvSpPr>
            <p:spPr bwMode="auto">
              <a:xfrm>
                <a:off x="7065963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71"/>
              <p:cNvSpPr>
                <a:spLocks noChangeShapeType="1"/>
              </p:cNvSpPr>
              <p:nvPr/>
            </p:nvSpPr>
            <p:spPr bwMode="auto">
              <a:xfrm>
                <a:off x="7065963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72"/>
              <p:cNvSpPr>
                <a:spLocks noChangeShapeType="1"/>
              </p:cNvSpPr>
              <p:nvPr/>
            </p:nvSpPr>
            <p:spPr bwMode="auto">
              <a:xfrm>
                <a:off x="7077075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173"/>
              <p:cNvSpPr>
                <a:spLocks noChangeShapeType="1"/>
              </p:cNvSpPr>
              <p:nvPr/>
            </p:nvSpPr>
            <p:spPr bwMode="auto">
              <a:xfrm>
                <a:off x="7077075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174"/>
              <p:cNvSpPr>
                <a:spLocks noChangeShapeType="1"/>
              </p:cNvSpPr>
              <p:nvPr/>
            </p:nvSpPr>
            <p:spPr bwMode="auto">
              <a:xfrm>
                <a:off x="7077075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175"/>
              <p:cNvSpPr>
                <a:spLocks noChangeShapeType="1"/>
              </p:cNvSpPr>
              <p:nvPr/>
            </p:nvSpPr>
            <p:spPr bwMode="auto">
              <a:xfrm>
                <a:off x="7088188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176"/>
              <p:cNvSpPr>
                <a:spLocks noChangeShapeType="1"/>
              </p:cNvSpPr>
              <p:nvPr/>
            </p:nvSpPr>
            <p:spPr bwMode="auto">
              <a:xfrm>
                <a:off x="7088188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Line 177"/>
              <p:cNvSpPr>
                <a:spLocks noChangeShapeType="1"/>
              </p:cNvSpPr>
              <p:nvPr/>
            </p:nvSpPr>
            <p:spPr bwMode="auto">
              <a:xfrm>
                <a:off x="7088188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178"/>
              <p:cNvSpPr>
                <a:spLocks noChangeShapeType="1"/>
              </p:cNvSpPr>
              <p:nvPr/>
            </p:nvSpPr>
            <p:spPr bwMode="auto">
              <a:xfrm>
                <a:off x="7099300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Line 179"/>
              <p:cNvSpPr>
                <a:spLocks noChangeShapeType="1"/>
              </p:cNvSpPr>
              <p:nvPr/>
            </p:nvSpPr>
            <p:spPr bwMode="auto">
              <a:xfrm>
                <a:off x="7099300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Line 180"/>
              <p:cNvSpPr>
                <a:spLocks noChangeShapeType="1"/>
              </p:cNvSpPr>
              <p:nvPr/>
            </p:nvSpPr>
            <p:spPr bwMode="auto">
              <a:xfrm>
                <a:off x="7099300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Line 181"/>
              <p:cNvSpPr>
                <a:spLocks noChangeShapeType="1"/>
              </p:cNvSpPr>
              <p:nvPr/>
            </p:nvSpPr>
            <p:spPr bwMode="auto">
              <a:xfrm>
                <a:off x="7110413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Line 182"/>
              <p:cNvSpPr>
                <a:spLocks noChangeShapeType="1"/>
              </p:cNvSpPr>
              <p:nvPr/>
            </p:nvSpPr>
            <p:spPr bwMode="auto">
              <a:xfrm>
                <a:off x="7110413" y="3543302"/>
                <a:ext cx="11113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Line 183"/>
              <p:cNvSpPr>
                <a:spLocks noChangeShapeType="1"/>
              </p:cNvSpPr>
              <p:nvPr/>
            </p:nvSpPr>
            <p:spPr bwMode="auto">
              <a:xfrm>
                <a:off x="7121525" y="3543302"/>
                <a:ext cx="11113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Line 184"/>
              <p:cNvSpPr>
                <a:spLocks noChangeShapeType="1"/>
              </p:cNvSpPr>
              <p:nvPr/>
            </p:nvSpPr>
            <p:spPr bwMode="auto">
              <a:xfrm>
                <a:off x="7132638" y="3554414"/>
                <a:ext cx="22225" cy="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Line 185"/>
              <p:cNvSpPr>
                <a:spLocks noChangeShapeType="1"/>
              </p:cNvSpPr>
              <p:nvPr/>
            </p:nvSpPr>
            <p:spPr bwMode="auto">
              <a:xfrm>
                <a:off x="7154863" y="3554414"/>
                <a:ext cx="22225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Line 186"/>
              <p:cNvSpPr>
                <a:spLocks noChangeShapeType="1"/>
              </p:cNvSpPr>
              <p:nvPr/>
            </p:nvSpPr>
            <p:spPr bwMode="auto">
              <a:xfrm>
                <a:off x="7177088" y="3565527"/>
                <a:ext cx="34925" cy="111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187"/>
              <p:cNvSpPr>
                <a:spLocks noChangeShapeType="1"/>
              </p:cNvSpPr>
              <p:nvPr/>
            </p:nvSpPr>
            <p:spPr bwMode="auto">
              <a:xfrm>
                <a:off x="7212013" y="3576639"/>
                <a:ext cx="55563" cy="3333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Line 188"/>
              <p:cNvSpPr>
                <a:spLocks noChangeShapeType="1"/>
              </p:cNvSpPr>
              <p:nvPr/>
            </p:nvSpPr>
            <p:spPr bwMode="auto">
              <a:xfrm>
                <a:off x="7267575" y="3609977"/>
                <a:ext cx="55563" cy="5397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Line 189"/>
              <p:cNvSpPr>
                <a:spLocks noChangeShapeType="1"/>
              </p:cNvSpPr>
              <p:nvPr/>
            </p:nvSpPr>
            <p:spPr bwMode="auto">
              <a:xfrm>
                <a:off x="7323138" y="3663952"/>
                <a:ext cx="123825" cy="1079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Line 190"/>
              <p:cNvSpPr>
                <a:spLocks noChangeShapeType="1"/>
              </p:cNvSpPr>
              <p:nvPr/>
            </p:nvSpPr>
            <p:spPr bwMode="auto">
              <a:xfrm>
                <a:off x="7446963" y="3771902"/>
                <a:ext cx="123825" cy="13176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Line 191"/>
              <p:cNvSpPr>
                <a:spLocks noChangeShapeType="1"/>
              </p:cNvSpPr>
              <p:nvPr/>
            </p:nvSpPr>
            <p:spPr bwMode="auto">
              <a:xfrm>
                <a:off x="7570788" y="3903664"/>
                <a:ext cx="112713" cy="14128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Line 192"/>
              <p:cNvSpPr>
                <a:spLocks noChangeShapeType="1"/>
              </p:cNvSpPr>
              <p:nvPr/>
            </p:nvSpPr>
            <p:spPr bwMode="auto">
              <a:xfrm>
                <a:off x="7683500" y="4044952"/>
                <a:ext cx="122238" cy="13017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Line 193"/>
              <p:cNvSpPr>
                <a:spLocks noChangeShapeType="1"/>
              </p:cNvSpPr>
              <p:nvPr/>
            </p:nvSpPr>
            <p:spPr bwMode="auto">
              <a:xfrm>
                <a:off x="7805738" y="4175127"/>
                <a:ext cx="123825" cy="13017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Line 194"/>
              <p:cNvSpPr>
                <a:spLocks noChangeShapeType="1"/>
              </p:cNvSpPr>
              <p:nvPr/>
            </p:nvSpPr>
            <p:spPr bwMode="auto">
              <a:xfrm>
                <a:off x="7929563" y="4305302"/>
                <a:ext cx="112713" cy="13176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Line 195"/>
              <p:cNvSpPr>
                <a:spLocks noChangeShapeType="1"/>
              </p:cNvSpPr>
              <p:nvPr/>
            </p:nvSpPr>
            <p:spPr bwMode="auto">
              <a:xfrm>
                <a:off x="8042275" y="4437064"/>
                <a:ext cx="123825" cy="107950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96"/>
              <p:cNvSpPr>
                <a:spLocks noChangeShapeType="1"/>
              </p:cNvSpPr>
              <p:nvPr/>
            </p:nvSpPr>
            <p:spPr bwMode="auto">
              <a:xfrm>
                <a:off x="8166100" y="4545014"/>
                <a:ext cx="111125" cy="9842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97"/>
              <p:cNvSpPr>
                <a:spLocks noChangeShapeType="1"/>
              </p:cNvSpPr>
              <p:nvPr/>
            </p:nvSpPr>
            <p:spPr bwMode="auto">
              <a:xfrm>
                <a:off x="8277225" y="4643439"/>
                <a:ext cx="123825" cy="9842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98"/>
              <p:cNvSpPr>
                <a:spLocks noChangeShapeType="1"/>
              </p:cNvSpPr>
              <p:nvPr/>
            </p:nvSpPr>
            <p:spPr bwMode="auto">
              <a:xfrm>
                <a:off x="8401050" y="4741864"/>
                <a:ext cx="123825" cy="74613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199"/>
              <p:cNvSpPr>
                <a:spLocks noChangeShapeType="1"/>
              </p:cNvSpPr>
              <p:nvPr/>
            </p:nvSpPr>
            <p:spPr bwMode="auto">
              <a:xfrm>
                <a:off x="8524875" y="4816477"/>
                <a:ext cx="112713" cy="66675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200"/>
              <p:cNvSpPr>
                <a:spLocks noChangeShapeType="1"/>
              </p:cNvSpPr>
              <p:nvPr/>
            </p:nvSpPr>
            <p:spPr bwMode="auto">
              <a:xfrm>
                <a:off x="8637588" y="4883152"/>
                <a:ext cx="122238" cy="65088"/>
              </a:xfrm>
              <a:prstGeom prst="line">
                <a:avLst/>
              </a:prstGeom>
              <a:noFill/>
              <a:ln w="11113">
                <a:solidFill>
                  <a:srgbClr val="00E4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/>
      <p:bldP spid="243716" grpId="0" animBg="1"/>
      <p:bldP spid="243723" grpId="0" autoUpdateAnimBg="0"/>
      <p:bldP spid="2437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611188" y="473075"/>
            <a:ext cx="7240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 某工厂生产一批滚珠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其直径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服从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1042988" y="4797425"/>
            <a:ext cx="1166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(1)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428797"/>
              </p:ext>
            </p:extLst>
          </p:nvPr>
        </p:nvGraphicFramePr>
        <p:xfrm>
          <a:off x="3059832" y="5755448"/>
          <a:ext cx="3008837" cy="76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4" imgW="1041120" imgH="266400" progId="Equation.DSMT4">
                  <p:embed/>
                </p:oleObj>
              </mc:Choice>
              <mc:Fallback>
                <p:oleObj name="Equation" r:id="rId4" imgW="104112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755448"/>
                        <a:ext cx="3008837" cy="769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1292225" y="1049363"/>
            <a:ext cx="6519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正态分布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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现从某天的产品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900113" y="3068638"/>
            <a:ext cx="6310312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(1) 若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0.06,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(2)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未知,求 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(3)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未知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求方差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的置信区间.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1331913" y="1628800"/>
            <a:ext cx="554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3200" dirty="0">
                <a:latin typeface="楷体_GB2312" pitchFamily="49" charset="-122"/>
                <a:ea typeface="楷体_GB2312" pitchFamily="49" charset="-122"/>
              </a:rPr>
              <a:t>中随机抽取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zh-CN" altLang="zh-CN" sz="3200" dirty="0">
                <a:latin typeface="楷体_GB2312" pitchFamily="49" charset="-122"/>
                <a:ea typeface="楷体_GB2312" pitchFamily="49" charset="-122"/>
              </a:rPr>
              <a:t>件,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楷体_GB2312" pitchFamily="49" charset="-122"/>
                <a:ea typeface="楷体_GB2312" pitchFamily="49" charset="-122"/>
              </a:rPr>
              <a:t>测得直径为</a:t>
            </a:r>
            <a:endParaRPr kumimoji="1"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1619250" y="2276872"/>
            <a:ext cx="648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15.1 ,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14.8 ,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 15.2 ,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 14.9 ,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 14.6 ,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 15.1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51663" y="3141663"/>
            <a:ext cx="2012950" cy="1366837"/>
            <a:chOff x="4128" y="1920"/>
            <a:chExt cx="1268" cy="960"/>
          </a:xfrm>
        </p:grpSpPr>
        <p:grpSp>
          <p:nvGrpSpPr>
            <p:cNvPr id="12300" name="Group 10"/>
            <p:cNvGrpSpPr>
              <a:grpSpLocks/>
            </p:cNvGrpSpPr>
            <p:nvPr/>
          </p:nvGrpSpPr>
          <p:grpSpPr bwMode="auto">
            <a:xfrm>
              <a:off x="4272" y="1996"/>
              <a:ext cx="1124" cy="822"/>
              <a:chOff x="4406" y="2044"/>
              <a:chExt cx="1124" cy="822"/>
            </a:xfrm>
          </p:grpSpPr>
          <p:sp>
            <p:nvSpPr>
              <p:cNvPr id="12302" name="Text Box 11"/>
              <p:cNvSpPr txBox="1">
                <a:spLocks noChangeArrowheads="1"/>
              </p:cNvSpPr>
              <p:nvPr/>
            </p:nvSpPr>
            <p:spPr bwMode="auto">
              <a:xfrm>
                <a:off x="4464" y="2044"/>
                <a:ext cx="106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zh-CN" sz="320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置信度</a:t>
                </a:r>
                <a:endParaRPr kumimoji="1" lang="zh-CN" altLang="en-US" sz="3200">
                  <a:latin typeface="Times New Roman" pitchFamily="18" charset="0"/>
                  <a:ea typeface="楷体_GB2312" pitchFamily="49" charset="-122"/>
                  <a:sym typeface="Symbol" pitchFamily="18" charset="2"/>
                </a:endParaRPr>
              </a:p>
            </p:txBody>
          </p:sp>
          <p:sp>
            <p:nvSpPr>
              <p:cNvPr id="12303" name="Text Box 12"/>
              <p:cNvSpPr txBox="1">
                <a:spLocks noChangeArrowheads="1"/>
              </p:cNvSpPr>
              <p:nvPr/>
            </p:nvSpPr>
            <p:spPr bwMode="auto">
              <a:xfrm>
                <a:off x="4406" y="2460"/>
                <a:ext cx="1076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zh-CN" sz="3200" dirty="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均为</a:t>
                </a:r>
                <a:r>
                  <a:rPr kumimoji="1" lang="en-US" altLang="zh-CN" sz="3200" dirty="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0.</a:t>
                </a:r>
                <a:r>
                  <a:rPr kumimoji="1" lang="zh-CN" altLang="zh-CN" sz="3200" dirty="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95</a:t>
                </a:r>
                <a:endParaRPr kumimoji="1" lang="en-US" altLang="zh-CN" sz="3200" dirty="0">
                  <a:latin typeface="Times New Roman" pitchFamily="18" charset="0"/>
                  <a:ea typeface="楷体_GB2312" pitchFamily="49" charset="-122"/>
                  <a:sym typeface="Symbol" pitchFamily="18" charset="2"/>
                </a:endParaRPr>
              </a:p>
            </p:txBody>
          </p:sp>
        </p:grpSp>
        <p:sp>
          <p:nvSpPr>
            <p:cNvPr id="12301" name="AutoShape 13"/>
            <p:cNvSpPr>
              <a:spLocks/>
            </p:cNvSpPr>
            <p:nvPr/>
          </p:nvSpPr>
          <p:spPr bwMode="auto">
            <a:xfrm>
              <a:off x="4128" y="1920"/>
              <a:ext cx="192" cy="96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447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64110"/>
              </p:ext>
            </p:extLst>
          </p:nvPr>
        </p:nvGraphicFramePr>
        <p:xfrm>
          <a:off x="2519363" y="4647942"/>
          <a:ext cx="4373888" cy="10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Equation" r:id="rId6" imgW="1688760" imgH="419040" progId="Equation.DSMT4">
                  <p:embed/>
                </p:oleObj>
              </mc:Choice>
              <mc:Fallback>
                <p:oleObj name="Equation" r:id="rId6" imgW="168876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647942"/>
                        <a:ext cx="4373888" cy="108531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build="p" autoUpdateAnimBg="0" advAuto="0"/>
      <p:bldP spid="244739" grpId="0" autoUpdateAnimBg="0"/>
      <p:bldP spid="244741" grpId="0" autoUpdateAnimBg="0"/>
      <p:bldP spid="244742" grpId="0" autoUpdateAnimBg="0"/>
      <p:bldP spid="244743" grpId="0" autoUpdateAnimBg="0"/>
      <p:bldP spid="2447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6013" y="333376"/>
            <a:ext cx="6744384" cy="1333500"/>
            <a:chOff x="384" y="6"/>
            <a:chExt cx="4015" cy="840"/>
          </a:xfrm>
        </p:grpSpPr>
        <p:sp>
          <p:nvSpPr>
            <p:cNvPr id="13326" name="Text Box 3"/>
            <p:cNvSpPr txBox="1">
              <a:spLocks noChangeArrowheads="1"/>
            </p:cNvSpPr>
            <p:nvPr/>
          </p:nvSpPr>
          <p:spPr bwMode="auto">
            <a:xfrm>
              <a:off x="384" y="187"/>
              <a:ext cx="18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由给定数据算得</a:t>
              </a:r>
            </a:p>
          </p:txBody>
        </p:sp>
        <p:graphicFrame>
          <p:nvGraphicFramePr>
            <p:cNvPr id="133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0190597"/>
                </p:ext>
              </p:extLst>
            </p:nvPr>
          </p:nvGraphicFramePr>
          <p:xfrm>
            <a:off x="2227" y="6"/>
            <a:ext cx="2172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5" name="Equation" r:id="rId3" imgW="1180800" imgH="431640" progId="Equation.DSMT4">
                    <p:embed/>
                  </p:oleObj>
                </mc:Choice>
                <mc:Fallback>
                  <p:oleObj name="Equation" r:id="rId3" imgW="118080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6"/>
                          <a:ext cx="2172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1116013" y="1773238"/>
            <a:ext cx="4686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由公式得 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的置信区间为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5766" name="Object 6">
            <a:hlinkClick r:id="rId5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13901"/>
              </p:ext>
            </p:extLst>
          </p:nvPr>
        </p:nvGraphicFramePr>
        <p:xfrm>
          <a:off x="1381125" y="2455068"/>
          <a:ext cx="6644282" cy="111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6" name="Equation" r:id="rId6" imgW="2565360" imgH="431640" progId="Equation.DSMT4">
                  <p:embed/>
                </p:oleObj>
              </mc:Choice>
              <mc:Fallback>
                <p:oleObj name="Equation" r:id="rId6" imgW="25653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455068"/>
                        <a:ext cx="6644282" cy="1117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900113" y="3948113"/>
            <a:ext cx="657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(2)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42990" y="5008569"/>
            <a:ext cx="4321176" cy="723901"/>
            <a:chOff x="3148" y="2349"/>
            <a:chExt cx="2722" cy="456"/>
          </a:xfrm>
        </p:grpSpPr>
        <p:graphicFrame>
          <p:nvGraphicFramePr>
            <p:cNvPr id="1331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526939"/>
                </p:ext>
              </p:extLst>
            </p:nvPr>
          </p:nvGraphicFramePr>
          <p:xfrm>
            <a:off x="3767" y="2349"/>
            <a:ext cx="210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7" name="Equation" r:id="rId8" imgW="1054080" imgH="228600" progId="Equation.DSMT4">
                    <p:embed/>
                  </p:oleObj>
                </mc:Choice>
                <mc:Fallback>
                  <p:oleObj name="Equation" r:id="rId8" imgW="105408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2349"/>
                          <a:ext cx="210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Text Box 10"/>
            <p:cNvSpPr txBox="1">
              <a:spLocks noChangeArrowheads="1"/>
            </p:cNvSpPr>
            <p:nvPr/>
          </p:nvSpPr>
          <p:spPr bwMode="auto">
            <a:xfrm>
              <a:off x="3148" y="2352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查表</a:t>
              </a:r>
            </a:p>
          </p:txBody>
        </p:sp>
      </p:grpSp>
      <p:graphicFrame>
        <p:nvGraphicFramePr>
          <p:cNvPr id="2457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291064"/>
              </p:ext>
            </p:extLst>
          </p:nvPr>
        </p:nvGraphicFramePr>
        <p:xfrm>
          <a:off x="1485968" y="5522578"/>
          <a:ext cx="7018454" cy="122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8" name="Equation" r:id="rId10" imgW="2463480" imgH="431640" progId="Equation.DSMT4">
                  <p:embed/>
                </p:oleObj>
              </mc:Choice>
              <mc:Fallback>
                <p:oleObj name="Equation" r:id="rId10" imgW="246348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68" y="5522578"/>
                        <a:ext cx="7018454" cy="1229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52371"/>
              </p:ext>
            </p:extLst>
          </p:nvPr>
        </p:nvGraphicFramePr>
        <p:xfrm>
          <a:off x="1735138" y="3670300"/>
          <a:ext cx="6134832" cy="110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9" name="Equation" r:id="rId12" imgW="2323800" imgH="419040" progId="Equation.DSMT4">
                  <p:embed/>
                </p:oleObj>
              </mc:Choice>
              <mc:Fallback>
                <p:oleObj name="Equation" r:id="rId12" imgW="232380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670300"/>
                        <a:ext cx="6134832" cy="110626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utoUpdateAnimBg="0"/>
      <p:bldP spid="2457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6" name="Object 2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09797"/>
              </p:ext>
            </p:extLst>
          </p:nvPr>
        </p:nvGraphicFramePr>
        <p:xfrm>
          <a:off x="1585913" y="719138"/>
          <a:ext cx="6355080" cy="183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" name="Equation" r:id="rId4" imgW="2286000" imgH="660240" progId="Equation.DSMT4">
                  <p:embed/>
                </p:oleObj>
              </mc:Choice>
              <mc:Fallback>
                <p:oleObj name="Equation" r:id="rId4" imgW="2286000" imgH="660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719138"/>
                        <a:ext cx="6355080" cy="1835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684213" y="4868863"/>
            <a:ext cx="4829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由公式得</a:t>
            </a:r>
            <a:r>
              <a:rPr kumimoji="1" lang="zh-CN" altLang="en-US" sz="32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的置信区间为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517525" y="294005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(3)</a:t>
            </a:r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53537"/>
              </p:ext>
            </p:extLst>
          </p:nvPr>
        </p:nvGraphicFramePr>
        <p:xfrm>
          <a:off x="2195736" y="4149080"/>
          <a:ext cx="57959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" name="Equation" r:id="rId6" imgW="2247840" imgH="241200" progId="Equation.DSMT4">
                  <p:embed/>
                </p:oleObj>
              </mc:Choice>
              <mc:Fallback>
                <p:oleObj name="Equation" r:id="rId6" imgW="22478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49080"/>
                        <a:ext cx="579596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0" name="Object 6">
            <a:hlinkClick r:id="rId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59638"/>
              </p:ext>
            </p:extLst>
          </p:nvPr>
        </p:nvGraphicFramePr>
        <p:xfrm>
          <a:off x="957263" y="5273760"/>
          <a:ext cx="7404394" cy="117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5" name="Equation" r:id="rId8" imgW="2869920" imgH="457200" progId="Equation.DSMT4">
                  <p:embed/>
                </p:oleObj>
              </mc:Choice>
              <mc:Fallback>
                <p:oleObj name="Equation" r:id="rId8" imgW="28699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273760"/>
                        <a:ext cx="7404394" cy="1179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684213" y="4149725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查表得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48707"/>
              </p:ext>
            </p:extLst>
          </p:nvPr>
        </p:nvGraphicFramePr>
        <p:xfrm>
          <a:off x="6041800" y="2890802"/>
          <a:ext cx="2346624" cy="68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" name="Equation" r:id="rId10" imgW="698400" imgH="203040" progId="Equation.DSMT4">
                  <p:embed/>
                </p:oleObj>
              </mc:Choice>
              <mc:Fallback>
                <p:oleObj name="Equation" r:id="rId10" imgW="6984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800" y="2890802"/>
                        <a:ext cx="2346624" cy="682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971550" y="384175"/>
            <a:ext cx="4686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由公式得 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的置信区间为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67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45508"/>
              </p:ext>
            </p:extLst>
          </p:nvPr>
        </p:nvGraphicFramePr>
        <p:xfrm>
          <a:off x="1636713" y="2690813"/>
          <a:ext cx="42862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" name="Equation" r:id="rId12" imgW="1587240" imgH="482400" progId="Equation.DSMT4">
                  <p:embed/>
                </p:oleObj>
              </mc:Choice>
              <mc:Fallback>
                <p:oleObj name="Equation" r:id="rId12" imgW="158724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690813"/>
                        <a:ext cx="4286250" cy="13049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  <p:bldP spid="246791" grpId="0" autoUpdateAnimBg="0"/>
      <p:bldP spid="2467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611188" y="473075"/>
            <a:ext cx="798988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200" b="1" dirty="0">
                <a:latin typeface="黑体" pitchFamily="49" charset="-122"/>
                <a:ea typeface="黑体" pitchFamily="49" charset="-122"/>
              </a:rPr>
              <a:t>6.2.3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 某工厂生产的灯泡寿命近似服从正态分布，标准差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=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40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，若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25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个灯泡的样本平均寿命为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1180h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algn="just" eaLnBrk="1" hangingPunct="1"/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(1)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求此厂家生产的所有灯泡总体均值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0.95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置信区间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algn="just" eaLnBrk="1" hangingPunct="1"/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若希望误差                         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需要多大的样本？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611188" y="4013200"/>
            <a:ext cx="593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因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已知，所以选枢轴变量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55507"/>
              </p:ext>
            </p:extLst>
          </p:nvPr>
        </p:nvGraphicFramePr>
        <p:xfrm>
          <a:off x="3302000" y="2846388"/>
          <a:ext cx="2516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Equation" r:id="rId4" imgW="952200" imgH="241200" progId="Equation.DSMT4">
                  <p:embed/>
                </p:oleObj>
              </mc:Choice>
              <mc:Fallback>
                <p:oleObj name="Equation" r:id="rId4" imgW="95220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846388"/>
                        <a:ext cx="25161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74938"/>
              </p:ext>
            </p:extLst>
          </p:nvPr>
        </p:nvGraphicFramePr>
        <p:xfrm>
          <a:off x="2919413" y="4648200"/>
          <a:ext cx="304641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" name="Equation" r:id="rId6" imgW="1269720" imgH="457200" progId="Equation.DSMT4">
                  <p:embed/>
                </p:oleObj>
              </mc:Choice>
              <mc:Fallback>
                <p:oleObj name="Equation" r:id="rId6" imgW="126972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648200"/>
                        <a:ext cx="3046412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build="p" autoUpdateAnimBg="0" advAuto="0"/>
      <p:bldP spid="2447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87358"/>
              </p:ext>
            </p:extLst>
          </p:nvPr>
        </p:nvGraphicFramePr>
        <p:xfrm>
          <a:off x="906463" y="661988"/>
          <a:ext cx="54768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" name="Equation" r:id="rId3" imgW="2082600" imgH="457200" progId="Equation.DSMT4">
                  <p:embed/>
                </p:oleObj>
              </mc:Choice>
              <mc:Fallback>
                <p:oleObj name="Equation" r:id="rId3" imgW="20826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661988"/>
                        <a:ext cx="54768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713578"/>
              </p:ext>
            </p:extLst>
          </p:nvPr>
        </p:nvGraphicFramePr>
        <p:xfrm>
          <a:off x="903288" y="2049463"/>
          <a:ext cx="66627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" name="Equation" r:id="rId5" imgW="2412720" imgH="419040" progId="Equation.DSMT4">
                  <p:embed/>
                </p:oleObj>
              </mc:Choice>
              <mc:Fallback>
                <p:oleObj name="Equation" r:id="rId5" imgW="2412720" imgH="419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049463"/>
                        <a:ext cx="666273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32193"/>
              </p:ext>
            </p:extLst>
          </p:nvPr>
        </p:nvGraphicFramePr>
        <p:xfrm>
          <a:off x="1036638" y="3440113"/>
          <a:ext cx="39052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" name="Equation" r:id="rId7" imgW="1346040" imgH="266400" progId="Equation.DSMT4">
                  <p:embed/>
                </p:oleObj>
              </mc:Choice>
              <mc:Fallback>
                <p:oleObj name="Equation" r:id="rId7" imgW="1346040" imgH="266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440113"/>
                        <a:ext cx="39052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8525" y="4365625"/>
            <a:ext cx="4686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由公式得 </a:t>
            </a:r>
            <a:r>
              <a:rPr kumimoji="1" lang="zh-CN" altLang="en-US" sz="32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的置信区间为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" name="Object 6">
            <a:hlinkClick r:id="rId9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47295"/>
              </p:ext>
            </p:extLst>
          </p:nvPr>
        </p:nvGraphicFramePr>
        <p:xfrm>
          <a:off x="1190625" y="4770438"/>
          <a:ext cx="672465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" name="Equation" r:id="rId10" imgW="2717640" imgH="660240" progId="Equation.DSMT4">
                  <p:embed/>
                </p:oleObj>
              </mc:Choice>
              <mc:Fallback>
                <p:oleObj name="Equation" r:id="rId10" imgW="271764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770438"/>
                        <a:ext cx="6724650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16013" y="908720"/>
            <a:ext cx="4276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引例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已知 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X ~ N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,1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),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116013" y="3142332"/>
            <a:ext cx="7272337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不同样本算得的 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的估计值不同，因此除了给出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的点估计外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还希望根据所给的样本确定一个</a:t>
            </a:r>
            <a:r>
              <a:rPr kumimoji="1" lang="zh-CN" altLang="zh-CN" sz="3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随机区间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使其包含参数真值的概率达到指定的要求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79613" y="1558007"/>
            <a:ext cx="5047485" cy="579438"/>
            <a:chOff x="950" y="1328"/>
            <a:chExt cx="3519" cy="365"/>
          </a:xfrm>
        </p:grpSpPr>
        <p:sp>
          <p:nvSpPr>
            <p:cNvPr id="2062" name="Text Box 6"/>
            <p:cNvSpPr txBox="1">
              <a:spLocks noChangeArrowheads="1"/>
            </p:cNvSpPr>
            <p:nvPr/>
          </p:nvSpPr>
          <p:spPr bwMode="auto">
            <a:xfrm>
              <a:off x="950" y="1328"/>
              <a:ext cx="31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 </a:t>
              </a:r>
              <a:r>
                <a:rPr kumimoji="1" lang="zh-CN" altLang="zh-CN" sz="3200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的无偏、有效点估计为</a:t>
              </a:r>
              <a:endPara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endParaRPr>
            </a:p>
          </p:txBody>
        </p:sp>
        <p:graphicFrame>
          <p:nvGraphicFramePr>
            <p:cNvPr id="205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560528"/>
                </p:ext>
              </p:extLst>
            </p:nvPr>
          </p:nvGraphicFramePr>
          <p:xfrm>
            <a:off x="4113" y="1341"/>
            <a:ext cx="35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Equation" r:id="rId3" imgW="177480" imgH="190440" progId="Equation.DSMT4">
                    <p:embed/>
                  </p:oleObj>
                </mc:Choice>
                <mc:Fallback>
                  <p:oleObj name="Equation" r:id="rId3" imgW="177480" imgH="1904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1341"/>
                          <a:ext cx="35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19250" y="2134270"/>
            <a:ext cx="6167438" cy="960437"/>
            <a:chOff x="816" y="1939"/>
            <a:chExt cx="3685" cy="605"/>
          </a:xfrm>
        </p:grpSpPr>
        <p:grpSp>
          <p:nvGrpSpPr>
            <p:cNvPr id="2056" name="Group 9"/>
            <p:cNvGrpSpPr>
              <a:grpSpLocks/>
            </p:cNvGrpSpPr>
            <p:nvPr/>
          </p:nvGrpSpPr>
          <p:grpSpPr bwMode="auto">
            <a:xfrm>
              <a:off x="3420" y="1939"/>
              <a:ext cx="1081" cy="605"/>
              <a:chOff x="3420" y="1632"/>
              <a:chExt cx="1081" cy="605"/>
            </a:xfrm>
          </p:grpSpPr>
          <p:sp>
            <p:nvSpPr>
              <p:cNvPr id="2060" name="Text Box 10"/>
              <p:cNvSpPr txBox="1">
                <a:spLocks noChangeArrowheads="1"/>
              </p:cNvSpPr>
              <p:nvPr/>
            </p:nvSpPr>
            <p:spPr bwMode="auto">
              <a:xfrm>
                <a:off x="3420" y="1872"/>
                <a:ext cx="108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200">
                    <a:latin typeface="Times New Roman" pitchFamily="18" charset="0"/>
                    <a:ea typeface="楷体_GB2312" pitchFamily="49" charset="-122"/>
                  </a:rPr>
                  <a:t>随机变量</a:t>
                </a:r>
              </a:p>
            </p:txBody>
          </p:sp>
          <p:sp>
            <p:nvSpPr>
              <p:cNvPr id="2061" name="Line 11"/>
              <p:cNvSpPr>
                <a:spLocks noChangeShapeType="1"/>
              </p:cNvSpPr>
              <p:nvPr/>
            </p:nvSpPr>
            <p:spPr bwMode="auto">
              <a:xfrm>
                <a:off x="3936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57" name="Group 12"/>
            <p:cNvGrpSpPr>
              <a:grpSpLocks/>
            </p:cNvGrpSpPr>
            <p:nvPr/>
          </p:nvGrpSpPr>
          <p:grpSpPr bwMode="auto">
            <a:xfrm>
              <a:off x="816" y="1939"/>
              <a:ext cx="608" cy="605"/>
              <a:chOff x="816" y="1632"/>
              <a:chExt cx="608" cy="605"/>
            </a:xfrm>
          </p:grpSpPr>
          <p:sp>
            <p:nvSpPr>
              <p:cNvPr id="2058" name="Text Box 13"/>
              <p:cNvSpPr txBox="1">
                <a:spLocks noChangeArrowheads="1"/>
              </p:cNvSpPr>
              <p:nvPr/>
            </p:nvSpPr>
            <p:spPr bwMode="auto">
              <a:xfrm>
                <a:off x="816" y="1872"/>
                <a:ext cx="60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200">
                    <a:latin typeface="Times New Roman" pitchFamily="18" charset="0"/>
                    <a:ea typeface="楷体_GB2312" pitchFamily="49" charset="-122"/>
                  </a:rPr>
                  <a:t>常数</a:t>
                </a:r>
              </a:p>
            </p:txBody>
          </p:sp>
          <p:sp>
            <p:nvSpPr>
              <p:cNvPr id="2059" name="Line 14"/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/>
      <p:bldP spid="22938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55650" y="764704"/>
            <a:ext cx="2816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(2)</a:t>
            </a:r>
            <a:r>
              <a:rPr kumimoji="1" lang="zh-CN" altLang="en-US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若希望误差 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45156"/>
              </p:ext>
            </p:extLst>
          </p:nvPr>
        </p:nvGraphicFramePr>
        <p:xfrm>
          <a:off x="3502025" y="758825"/>
          <a:ext cx="2516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3" name="Equation" r:id="rId3" imgW="952200" imgH="241200" progId="Equation.DSMT4">
                  <p:embed/>
                </p:oleObj>
              </mc:Choice>
              <mc:Fallback>
                <p:oleObj name="Equation" r:id="rId3" imgW="95220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758825"/>
                        <a:ext cx="25161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72854"/>
              </p:ext>
            </p:extLst>
          </p:nvPr>
        </p:nvGraphicFramePr>
        <p:xfrm>
          <a:off x="1270000" y="1382713"/>
          <a:ext cx="26749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4" name="Equation" r:id="rId5" imgW="990360" imgH="457200" progId="Equation.DSMT4">
                  <p:embed/>
                </p:oleObj>
              </mc:Choice>
              <mc:Fallback>
                <p:oleObj name="Equation" r:id="rId5" imgW="99036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382713"/>
                        <a:ext cx="2674938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38305"/>
              </p:ext>
            </p:extLst>
          </p:nvPr>
        </p:nvGraphicFramePr>
        <p:xfrm>
          <a:off x="1158875" y="2422525"/>
          <a:ext cx="33369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" name="Equation" r:id="rId7" imgW="1231560" imgH="419040" progId="Equation.DSMT4">
                  <p:embed/>
                </p:oleObj>
              </mc:Choice>
              <mc:Fallback>
                <p:oleObj name="Equation" r:id="rId7" imgW="123156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2422525"/>
                        <a:ext cx="333692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53762"/>
              </p:ext>
            </p:extLst>
          </p:nvPr>
        </p:nvGraphicFramePr>
        <p:xfrm>
          <a:off x="1246188" y="3346450"/>
          <a:ext cx="26543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" name="Equation" r:id="rId9" imgW="977760" imgH="419040" progId="Equation.DSMT4">
                  <p:embed/>
                </p:oleObj>
              </mc:Choice>
              <mc:Fallback>
                <p:oleObj name="Equation" r:id="rId9" imgW="977760" imgH="419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346450"/>
                        <a:ext cx="26543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90192"/>
              </p:ext>
            </p:extLst>
          </p:nvPr>
        </p:nvGraphicFramePr>
        <p:xfrm>
          <a:off x="1249363" y="4502150"/>
          <a:ext cx="432276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7" name="Equation" r:id="rId11" imgW="1600200" imgH="393480" progId="Equation.DSMT4">
                  <p:embed/>
                </p:oleObj>
              </mc:Choice>
              <mc:Fallback>
                <p:oleObj name="Equation" r:id="rId11" imgW="160020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4502150"/>
                        <a:ext cx="432276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16013" y="5589117"/>
            <a:ext cx="469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所以样本大小为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62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个灯泡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Text Box 4"/>
          <p:cNvSpPr txBox="1">
            <a:spLocks noChangeArrowheads="1"/>
          </p:cNvSpPr>
          <p:nvPr/>
        </p:nvSpPr>
        <p:spPr bwMode="auto">
          <a:xfrm>
            <a:off x="971600" y="1557338"/>
            <a:ext cx="7344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,…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为取自总体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 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的样本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971601" y="2565400"/>
            <a:ext cx="7776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,…</a:t>
            </a:r>
            <a:r>
              <a:rPr kumimoji="1" lang="en-US" altLang="zh-CN" sz="3200" b="1" i="1" dirty="0" err="1">
                <a:latin typeface="Times New Roman" pitchFamily="18" charset="0"/>
              </a:rPr>
              <a:t>Y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为取自总体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200" i="1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  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的样本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2555875" y="4652963"/>
            <a:ext cx="2798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置信度为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</a:p>
        </p:txBody>
      </p:sp>
      <p:graphicFrame>
        <p:nvGraphicFramePr>
          <p:cNvPr id="247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41612"/>
              </p:ext>
            </p:extLst>
          </p:nvPr>
        </p:nvGraphicFramePr>
        <p:xfrm>
          <a:off x="872443" y="3663564"/>
          <a:ext cx="2187389" cy="62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43" y="3663564"/>
                        <a:ext cx="2187389" cy="629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3059113" y="3644900"/>
            <a:ext cx="546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分别表示两样本的均值与方差</a:t>
            </a:r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539750" y="404813"/>
            <a:ext cx="528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二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 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两个正态总体的情形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/>
      <p:bldP spid="18443" grpId="0"/>
      <p:bldP spid="247816" grpId="0" autoUpdateAnimBg="0"/>
      <p:bldP spid="247818" grpId="0" autoUpdateAnimBg="0"/>
      <p:bldP spid="2478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188956"/>
              </p:ext>
            </p:extLst>
          </p:nvPr>
        </p:nvGraphicFramePr>
        <p:xfrm>
          <a:off x="631688" y="1199168"/>
          <a:ext cx="4876416" cy="100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7" name="Equation" r:id="rId3" imgW="2031840" imgH="419040" progId="Equation.DSMT4">
                  <p:embed/>
                </p:oleObj>
              </mc:Choice>
              <mc:Fallback>
                <p:oleObj name="Equation" r:id="rId3" imgW="20318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88" y="1199168"/>
                        <a:ext cx="4876416" cy="1005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91175" y="1411288"/>
            <a:ext cx="3013075" cy="596900"/>
            <a:chOff x="826" y="978"/>
            <a:chExt cx="1898" cy="375"/>
          </a:xfrm>
        </p:grpSpPr>
        <p:graphicFrame>
          <p:nvGraphicFramePr>
            <p:cNvPr id="19464" name="Object 4"/>
            <p:cNvGraphicFramePr>
              <a:graphicFrameLocks noChangeAspect="1"/>
            </p:cNvGraphicFramePr>
            <p:nvPr/>
          </p:nvGraphicFramePr>
          <p:xfrm>
            <a:off x="826" y="1014"/>
            <a:ext cx="5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8" name="公式" r:id="rId5" imgW="266675" imgH="137160" progId="Equation.3">
                    <p:embed/>
                  </p:oleObj>
                </mc:Choice>
                <mc:Fallback>
                  <p:oleObj name="公式" r:id="rId5" imgW="266675" imgH="137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1014"/>
                          <a:ext cx="54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Text Box 5"/>
            <p:cNvSpPr txBox="1">
              <a:spLocks noChangeArrowheads="1"/>
            </p:cNvSpPr>
            <p:nvPr/>
          </p:nvSpPr>
          <p:spPr bwMode="auto">
            <a:xfrm>
              <a:off x="1392" y="978"/>
              <a:ext cx="1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相互独立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,  </a:t>
              </a:r>
            </a:p>
          </p:txBody>
        </p:sp>
      </p:grpSp>
      <p:sp>
        <p:nvSpPr>
          <p:cNvPr id="19472" name="Text Box 8"/>
          <p:cNvSpPr txBox="1">
            <a:spLocks noChangeArrowheads="1"/>
          </p:cNvSpPr>
          <p:nvPr/>
        </p:nvSpPr>
        <p:spPr bwMode="auto">
          <a:xfrm>
            <a:off x="899592" y="4149725"/>
            <a:ext cx="4508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l-GR" altLang="zh-CN" sz="3600" i="1" dirty="0">
                <a:latin typeface="Times New Roman"/>
                <a:ea typeface="楷体_GB2312" pitchFamily="49" charset="-122"/>
                <a:cs typeface="Times New Roman"/>
              </a:rPr>
              <a:t>μ</a:t>
            </a:r>
            <a:r>
              <a:rPr kumimoji="1" lang="en-US" altLang="zh-CN" sz="3600" baseline="-25000" dirty="0">
                <a:latin typeface="Times New Roman"/>
                <a:ea typeface="楷体_GB2312" pitchFamily="49" charset="-122"/>
                <a:cs typeface="Times New Roman"/>
              </a:rPr>
              <a:t>1</a:t>
            </a:r>
            <a:r>
              <a:rPr kumimoji="1" lang="en-US" altLang="zh-CN" sz="3600" dirty="0">
                <a:latin typeface="Times New Roman"/>
                <a:ea typeface="楷体_GB2312" pitchFamily="49" charset="-122"/>
                <a:cs typeface="Times New Roman"/>
              </a:rPr>
              <a:t>-</a:t>
            </a:r>
            <a:r>
              <a:rPr kumimoji="1" lang="el-GR" altLang="zh-CN" sz="3600" i="1" dirty="0">
                <a:latin typeface="Times New Roman"/>
                <a:ea typeface="楷体_GB2312" pitchFamily="49" charset="-122"/>
                <a:cs typeface="Times New Roman"/>
              </a:rPr>
              <a:t>μ</a:t>
            </a:r>
            <a:r>
              <a:rPr kumimoji="1" lang="en-US" altLang="zh-CN" sz="3600" baseline="-25000" dirty="0">
                <a:latin typeface="Times New Roman"/>
                <a:ea typeface="楷体_GB2312" pitchFamily="49" charset="-122"/>
                <a:cs typeface="Times New Roman"/>
              </a:rPr>
              <a:t>2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248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3303"/>
              </p:ext>
            </p:extLst>
          </p:nvPr>
        </p:nvGraphicFramePr>
        <p:xfrm>
          <a:off x="2733127" y="2299299"/>
          <a:ext cx="4610845" cy="1712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9" name="Equation" r:id="rId7" imgW="1777680" imgH="660240" progId="Equation.DSMT4">
                  <p:embed/>
                </p:oleObj>
              </mc:Choice>
              <mc:Fallback>
                <p:oleObj name="Equation" r:id="rId7" imgW="1777680" imgH="660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127" y="2299299"/>
                        <a:ext cx="4610845" cy="1712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288" y="333375"/>
            <a:ext cx="6438092" cy="646113"/>
            <a:chOff x="326" y="172"/>
            <a:chExt cx="3836" cy="407"/>
          </a:xfrm>
        </p:grpSpPr>
        <p:sp>
          <p:nvSpPr>
            <p:cNvPr id="19470" name="Text Box 11"/>
            <p:cNvSpPr txBox="1">
              <a:spLocks noChangeArrowheads="1"/>
            </p:cNvSpPr>
            <p:nvPr/>
          </p:nvSpPr>
          <p:spPr bwMode="auto">
            <a:xfrm>
              <a:off x="326" y="172"/>
              <a:ext cx="4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(1) </a:t>
              </a:r>
            </a:p>
          </p:txBody>
        </p:sp>
        <p:graphicFrame>
          <p:nvGraphicFramePr>
            <p:cNvPr id="1946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3245847"/>
                </p:ext>
              </p:extLst>
            </p:nvPr>
          </p:nvGraphicFramePr>
          <p:xfrm>
            <a:off x="720" y="217"/>
            <a:ext cx="66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0" name="公式" r:id="rId9" imgW="365868" imgH="152496" progId="Equation.3">
                    <p:embed/>
                  </p:oleObj>
                </mc:Choice>
                <mc:Fallback>
                  <p:oleObj name="公式" r:id="rId9" imgW="365868" imgH="15249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7"/>
                          <a:ext cx="66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1430" y="172"/>
              <a:ext cx="27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已知</a:t>
              </a:r>
              <a:r>
                <a:rPr kumimoji="1" lang="en-US" altLang="zh-CN" sz="3600" b="1" dirty="0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el-GR" altLang="zh-CN" sz="3600" i="1" dirty="0">
                  <a:latin typeface="Times New Roman"/>
                  <a:ea typeface="楷体_GB2312" pitchFamily="49" charset="-122"/>
                  <a:cs typeface="Times New Roman"/>
                </a:rPr>
                <a:t>μ</a:t>
              </a:r>
              <a:r>
                <a:rPr kumimoji="1" lang="en-US" altLang="zh-CN" sz="3600" baseline="-25000" dirty="0">
                  <a:latin typeface="Times New Roman"/>
                  <a:ea typeface="楷体_GB2312" pitchFamily="49" charset="-122"/>
                  <a:cs typeface="Times New Roman"/>
                </a:rPr>
                <a:t>1</a:t>
              </a:r>
              <a:r>
                <a:rPr kumimoji="1" lang="en-US" altLang="zh-CN" sz="3600" dirty="0">
                  <a:latin typeface="Times New Roman"/>
                  <a:ea typeface="楷体_GB2312" pitchFamily="49" charset="-122"/>
                  <a:cs typeface="Times New Roman"/>
                </a:rPr>
                <a:t>-</a:t>
              </a:r>
              <a:r>
                <a:rPr kumimoji="1" lang="el-GR" altLang="zh-CN" sz="3600" i="1" dirty="0">
                  <a:latin typeface="Times New Roman"/>
                  <a:ea typeface="楷体_GB2312" pitchFamily="49" charset="-122"/>
                  <a:cs typeface="Times New Roman"/>
                </a:rPr>
                <a:t>μ</a:t>
              </a:r>
              <a:r>
                <a:rPr kumimoji="1" lang="en-US" altLang="zh-CN" sz="3600" baseline="-25000" dirty="0">
                  <a:latin typeface="Times New Roman"/>
                  <a:ea typeface="楷体_GB2312" pitchFamily="49" charset="-122"/>
                  <a:cs typeface="Times New Roman"/>
                </a:rPr>
                <a:t>2</a:t>
              </a:r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的置信区间</a:t>
              </a:r>
            </a:p>
          </p:txBody>
        </p:sp>
      </p:grpSp>
      <p:sp>
        <p:nvSpPr>
          <p:cNvPr id="248847" name="AutoShape 15"/>
          <p:cNvSpPr>
            <a:spLocks noChangeArrowheads="1"/>
          </p:cNvSpPr>
          <p:nvPr/>
        </p:nvSpPr>
        <p:spPr bwMode="auto">
          <a:xfrm>
            <a:off x="1258888" y="2997200"/>
            <a:ext cx="1066800" cy="180975"/>
          </a:xfrm>
          <a:prstGeom prst="rightArrow">
            <a:avLst>
              <a:gd name="adj1" fmla="val 50000"/>
              <a:gd name="adj2" fmla="val 147368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88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23630"/>
              </p:ext>
            </p:extLst>
          </p:nvPr>
        </p:nvGraphicFramePr>
        <p:xfrm>
          <a:off x="763588" y="4889500"/>
          <a:ext cx="7609770" cy="125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1" name="Equation" r:id="rId11" imgW="3238200" imgH="533160" progId="Equation.DSMT4">
                  <p:embed/>
                </p:oleObj>
              </mc:Choice>
              <mc:Fallback>
                <p:oleObj name="Equation" r:id="rId11" imgW="3238200" imgH="5331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889500"/>
                        <a:ext cx="7609770" cy="125292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/>
      <p:bldP spid="2488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06870"/>
              </p:ext>
            </p:extLst>
          </p:nvPr>
        </p:nvGraphicFramePr>
        <p:xfrm>
          <a:off x="968375" y="1364922"/>
          <a:ext cx="7446996" cy="177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5" name="Equation" r:id="rId3" imgW="2768400" imgH="660240" progId="Equation.DSMT4">
                  <p:embed/>
                </p:oleObj>
              </mc:Choice>
              <mc:Fallback>
                <p:oleObj name="Equation" r:id="rId3" imgW="2768400" imgH="660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364922"/>
                        <a:ext cx="7446996" cy="1776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2925" y="431800"/>
            <a:ext cx="6215063" cy="633413"/>
            <a:chOff x="1383" y="482"/>
            <a:chExt cx="3915" cy="399"/>
          </a:xfrm>
        </p:grpSpPr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1882" y="482"/>
            <a:ext cx="103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6" name="Equation" r:id="rId5" imgW="777335" imgH="152496" progId="Equation.3">
                    <p:embed/>
                  </p:oleObj>
                </mc:Choice>
                <mc:Fallback>
                  <p:oleObj name="Equation" r:id="rId5" imgW="777335" imgH="15249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482"/>
                          <a:ext cx="103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5"/>
            <p:cNvSpPr txBox="1">
              <a:spLocks noChangeArrowheads="1"/>
            </p:cNvSpPr>
            <p:nvPr/>
          </p:nvSpPr>
          <p:spPr bwMode="auto">
            <a:xfrm>
              <a:off x="1383" y="482"/>
              <a:ext cx="391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itchFamily="18" charset="0"/>
                  <a:ea typeface="楷体_GB2312" pitchFamily="49" charset="-122"/>
                </a:rPr>
                <a:t>(2)                  </a:t>
              </a:r>
              <a:r>
                <a:rPr kumimoji="1" lang="zh-CN" altLang="en-US" sz="3200" b="1" dirty="0">
                  <a:latin typeface="Times New Roman" pitchFamily="18" charset="0"/>
                  <a:ea typeface="楷体_GB2312" pitchFamily="49" charset="-122"/>
                </a:rPr>
                <a:t>未知</a:t>
              </a:r>
              <a:r>
                <a:rPr kumimoji="1" lang="el-GR" altLang="zh-CN" sz="3200" i="1" dirty="0">
                  <a:latin typeface="Times New Roman"/>
                  <a:ea typeface="楷体_GB2312" pitchFamily="49" charset="-122"/>
                  <a:cs typeface="Times New Roman"/>
                </a:rPr>
                <a:t>μ</a:t>
              </a:r>
              <a:r>
                <a:rPr kumimoji="1" lang="en-US" altLang="zh-CN" sz="3200" baseline="-25000" dirty="0">
                  <a:latin typeface="Times New Roman"/>
                  <a:ea typeface="楷体_GB2312" pitchFamily="49" charset="-122"/>
                  <a:cs typeface="Times New Roman"/>
                </a:rPr>
                <a:t>1</a:t>
              </a:r>
              <a:r>
                <a:rPr kumimoji="1" lang="en-US" altLang="zh-CN" sz="3200" dirty="0">
                  <a:latin typeface="Times New Roman"/>
                  <a:ea typeface="楷体_GB2312" pitchFamily="49" charset="-122"/>
                  <a:cs typeface="Times New Roman"/>
                </a:rPr>
                <a:t>-</a:t>
              </a:r>
              <a:r>
                <a:rPr kumimoji="1" lang="el-GR" altLang="zh-CN" sz="3200" i="1" dirty="0">
                  <a:latin typeface="Times New Roman"/>
                  <a:ea typeface="楷体_GB2312" pitchFamily="49" charset="-122"/>
                  <a:cs typeface="Times New Roman"/>
                </a:rPr>
                <a:t>μ</a:t>
              </a:r>
              <a:r>
                <a:rPr kumimoji="1" lang="en-US" altLang="zh-CN" sz="3200" baseline="-25000" dirty="0">
                  <a:latin typeface="Times New Roman"/>
                  <a:ea typeface="楷体_GB2312" pitchFamily="49" charset="-122"/>
                  <a:cs typeface="Times New Roman"/>
                </a:rPr>
                <a:t>2</a:t>
              </a:r>
              <a:r>
                <a:rPr kumimoji="1" lang="zh-CN" altLang="en-US" sz="3200" b="1" dirty="0">
                  <a:latin typeface="Times New Roman" pitchFamily="18" charset="0"/>
                  <a:ea typeface="楷体_GB2312" pitchFamily="49" charset="-122"/>
                </a:rPr>
                <a:t>的置信区间</a:t>
              </a:r>
            </a:p>
          </p:txBody>
        </p:sp>
      </p:grpSp>
      <p:graphicFrame>
        <p:nvGraphicFramePr>
          <p:cNvPr id="249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366112"/>
              </p:ext>
            </p:extLst>
          </p:nvPr>
        </p:nvGraphicFramePr>
        <p:xfrm>
          <a:off x="369376" y="3420376"/>
          <a:ext cx="8078939" cy="245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7" name="Equation" r:id="rId7" imgW="3085920" imgH="939600" progId="Equation.DSMT4">
                  <p:embed/>
                </p:oleObj>
              </mc:Choice>
              <mc:Fallback>
                <p:oleObj name="Equation" r:id="rId7" imgW="308592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76" y="3420376"/>
                        <a:ext cx="8078939" cy="2459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611560" y="1347788"/>
            <a:ext cx="59683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l-GR" altLang="zh-CN" sz="3600" i="1" dirty="0">
                <a:latin typeface="Times New Roman"/>
                <a:ea typeface="楷体_GB2312" pitchFamily="49" charset="-122"/>
                <a:cs typeface="Times New Roman"/>
              </a:rPr>
              <a:t>μ</a:t>
            </a:r>
            <a:r>
              <a:rPr kumimoji="1" lang="en-US" altLang="zh-CN" sz="3600" baseline="-25000" dirty="0">
                <a:latin typeface="Times New Roman"/>
                <a:ea typeface="楷体_GB2312" pitchFamily="49" charset="-122"/>
                <a:cs typeface="Times New Roman"/>
              </a:rPr>
              <a:t>1</a:t>
            </a:r>
            <a:r>
              <a:rPr kumimoji="1" lang="en-US" altLang="zh-CN" sz="3600" dirty="0">
                <a:latin typeface="Times New Roman"/>
                <a:ea typeface="楷体_GB2312" pitchFamily="49" charset="-122"/>
                <a:cs typeface="Times New Roman"/>
              </a:rPr>
              <a:t>-</a:t>
            </a:r>
            <a:r>
              <a:rPr kumimoji="1" lang="el-GR" altLang="zh-CN" sz="3600" i="1" dirty="0">
                <a:latin typeface="Times New Roman"/>
                <a:ea typeface="楷体_GB2312" pitchFamily="49" charset="-122"/>
                <a:cs typeface="Times New Roman"/>
              </a:rPr>
              <a:t>μ</a:t>
            </a:r>
            <a:r>
              <a:rPr kumimoji="1" lang="en-US" altLang="zh-CN" sz="3600" baseline="-25000" dirty="0">
                <a:latin typeface="Times New Roman"/>
                <a:ea typeface="楷体_GB2312" pitchFamily="49" charset="-122"/>
                <a:cs typeface="Times New Roman"/>
              </a:rPr>
              <a:t>2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949724"/>
              </p:ext>
            </p:extLst>
          </p:nvPr>
        </p:nvGraphicFramePr>
        <p:xfrm>
          <a:off x="425451" y="2713039"/>
          <a:ext cx="8401097" cy="1588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2" name="Equation" r:id="rId3" imgW="2819160" imgH="533160" progId="Equation.DSMT4">
                  <p:embed/>
                </p:oleObj>
              </mc:Choice>
              <mc:Fallback>
                <p:oleObj name="Equation" r:id="rId3" imgW="281916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1" y="2713039"/>
                        <a:ext cx="8401097" cy="158881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1187450" y="1484313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取枢轴量</a:t>
            </a:r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31834"/>
              </p:ext>
            </p:extLst>
          </p:nvPr>
        </p:nvGraphicFramePr>
        <p:xfrm>
          <a:off x="899188" y="1851218"/>
          <a:ext cx="7878460" cy="384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Equation" r:id="rId3" imgW="3047760" imgH="1485720" progId="Equation.DSMT4">
                  <p:embed/>
                </p:oleObj>
              </mc:Choice>
              <mc:Fallback>
                <p:oleObj name="Equation" r:id="rId3" imgW="3047760" imgH="1485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88" y="1851218"/>
                        <a:ext cx="7878460" cy="3840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6038"/>
            <a:ext cx="7366000" cy="1366838"/>
            <a:chOff x="336" y="52"/>
            <a:chExt cx="4124" cy="861"/>
          </a:xfrm>
        </p:grpSpPr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336" y="310"/>
              <a:ext cx="11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(3) 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方差比</a:t>
              </a:r>
            </a:p>
          </p:txBody>
        </p:sp>
        <p:graphicFrame>
          <p:nvGraphicFramePr>
            <p:cNvPr id="2253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89946"/>
                </p:ext>
              </p:extLst>
            </p:nvPr>
          </p:nvGraphicFramePr>
          <p:xfrm>
            <a:off x="1423" y="52"/>
            <a:ext cx="404" cy="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4" name="Equation" r:id="rId5" imgW="241200" imgH="457200" progId="Equation.DSMT4">
                    <p:embed/>
                  </p:oleObj>
                </mc:Choice>
                <mc:Fallback>
                  <p:oleObj name="Equation" r:id="rId5" imgW="24120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52"/>
                          <a:ext cx="404" cy="8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1824" y="319"/>
              <a:ext cx="26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  <a:ea typeface="楷体_GB2312" pitchFamily="49" charset="-122"/>
                </a:rPr>
                <a:t>的置信区间 </a:t>
              </a:r>
              <a:r>
                <a:rPr kumimoji="1" lang="en-US" altLang="zh-CN" sz="3200" b="1" dirty="0">
                  <a:latin typeface="Times New Roman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b="1" i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</a:t>
              </a:r>
              <a:r>
                <a:rPr kumimoji="1" lang="en-US" altLang="zh-CN" sz="3200" b="1" baseline="-25000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1 ,</a:t>
              </a:r>
              <a:r>
                <a:rPr kumimoji="1" lang="en-US" altLang="zh-CN" sz="3200" b="1" i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 </a:t>
              </a:r>
              <a:r>
                <a:rPr kumimoji="1" lang="en-US" altLang="zh-CN" sz="3200" b="1" i="1" baseline="-25000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2  </a:t>
              </a:r>
              <a:r>
                <a:rPr kumimoji="1" lang="zh-CN" altLang="en-US" sz="3200" b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已</a:t>
              </a:r>
              <a:r>
                <a:rPr kumimoji="1" lang="zh-CN" altLang="zh-CN" sz="3200" b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知</a:t>
              </a:r>
              <a:r>
                <a:rPr kumimoji="1" lang="en-US" altLang="zh-CN" sz="3200" b="1" dirty="0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71550" y="993776"/>
            <a:ext cx="6888163" cy="1492250"/>
            <a:chOff x="624" y="205"/>
            <a:chExt cx="4339" cy="940"/>
          </a:xfrm>
        </p:grpSpPr>
        <p:sp>
          <p:nvSpPr>
            <p:cNvPr id="23558" name="Rectangle 3"/>
            <p:cNvSpPr>
              <a:spLocks noChangeArrowheads="1"/>
            </p:cNvSpPr>
            <p:nvPr/>
          </p:nvSpPr>
          <p:spPr bwMode="auto">
            <a:xfrm>
              <a:off x="624" y="450"/>
              <a:ext cx="18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000">
                  <a:latin typeface="Times New Roman" pitchFamily="18" charset="0"/>
                  <a:ea typeface="楷体_GB2312" pitchFamily="49" charset="-122"/>
                </a:rPr>
                <a:t>因此</a:t>
              </a:r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4000">
                  <a:latin typeface="Times New Roman" pitchFamily="18" charset="0"/>
                  <a:ea typeface="楷体_GB2312" pitchFamily="49" charset="-122"/>
                </a:rPr>
                <a:t>方差比</a:t>
              </a:r>
            </a:p>
          </p:txBody>
        </p:sp>
        <p:graphicFrame>
          <p:nvGraphicFramePr>
            <p:cNvPr id="2355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28847"/>
                </p:ext>
              </p:extLst>
            </p:nvPr>
          </p:nvGraphicFramePr>
          <p:xfrm>
            <a:off x="2482" y="205"/>
            <a:ext cx="495" cy="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6" name="Equation" r:id="rId3" imgW="241200" imgH="457200" progId="Equation.DSMT4">
                    <p:embed/>
                  </p:oleObj>
                </mc:Choice>
                <mc:Fallback>
                  <p:oleObj name="Equation" r:id="rId3" imgW="24120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205"/>
                          <a:ext cx="495" cy="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2447" y="450"/>
              <a:ext cx="25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dirty="0"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4000" dirty="0">
                  <a:latin typeface="Times New Roman" pitchFamily="18" charset="0"/>
                  <a:ea typeface="楷体_GB2312" pitchFamily="49" charset="-122"/>
                </a:rPr>
                <a:t>的置信区间为</a:t>
              </a:r>
            </a:p>
          </p:txBody>
        </p:sp>
      </p:grpSp>
      <p:graphicFrame>
        <p:nvGraphicFramePr>
          <p:cNvPr id="252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50090"/>
              </p:ext>
            </p:extLst>
          </p:nvPr>
        </p:nvGraphicFramePr>
        <p:xfrm>
          <a:off x="72238" y="2747981"/>
          <a:ext cx="8958114" cy="219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" name="Equation" r:id="rId5" imgW="3619440" imgH="888840" progId="Equation.DSMT4">
                  <p:embed/>
                </p:oleObj>
              </mc:Choice>
              <mc:Fallback>
                <p:oleObj name="Equation" r:id="rId5" imgW="361944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8" y="2747981"/>
                        <a:ext cx="8958114" cy="2199879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539552" y="2060575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取枢轴量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117946"/>
            <a:ext cx="7364413" cy="1366838"/>
            <a:chOff x="336" y="24"/>
            <a:chExt cx="4125" cy="861"/>
          </a:xfrm>
        </p:grpSpPr>
        <p:sp>
          <p:nvSpPr>
            <p:cNvPr id="24588" name="Text Box 4"/>
            <p:cNvSpPr txBox="1">
              <a:spLocks noChangeArrowheads="1"/>
            </p:cNvSpPr>
            <p:nvPr/>
          </p:nvSpPr>
          <p:spPr bwMode="auto">
            <a:xfrm>
              <a:off x="336" y="310"/>
              <a:ext cx="11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(4) 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方差比</a:t>
              </a:r>
            </a:p>
          </p:txBody>
        </p:sp>
        <p:graphicFrame>
          <p:nvGraphicFramePr>
            <p:cNvPr id="245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712798"/>
                </p:ext>
              </p:extLst>
            </p:nvPr>
          </p:nvGraphicFramePr>
          <p:xfrm>
            <a:off x="1424" y="24"/>
            <a:ext cx="404" cy="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2" name="Equation" r:id="rId3" imgW="241200" imgH="457200" progId="Equation.DSMT4">
                    <p:embed/>
                  </p:oleObj>
                </mc:Choice>
                <mc:Fallback>
                  <p:oleObj name="Equation" r:id="rId3" imgW="24120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4"/>
                          <a:ext cx="404" cy="8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1824" y="319"/>
              <a:ext cx="26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  <a:ea typeface="楷体_GB2312" pitchFamily="49" charset="-122"/>
                </a:rPr>
                <a:t>的置信区间 </a:t>
              </a:r>
              <a:r>
                <a:rPr kumimoji="1" lang="en-US" altLang="zh-CN" sz="3200" b="1" dirty="0">
                  <a:latin typeface="Times New Roman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b="1" i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</a:t>
              </a:r>
              <a:r>
                <a:rPr kumimoji="1" lang="en-US" altLang="zh-CN" sz="3200" b="1" baseline="-25000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1 ,</a:t>
              </a:r>
              <a:r>
                <a:rPr kumimoji="1" lang="en-US" altLang="zh-CN" sz="3200" b="1" i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 </a:t>
              </a:r>
              <a:r>
                <a:rPr kumimoji="1" lang="en-US" altLang="zh-CN" sz="3200" b="1" i="1" baseline="-25000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2  </a:t>
              </a:r>
              <a:r>
                <a:rPr kumimoji="1" lang="zh-CN" altLang="zh-CN" sz="3200" b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未知</a:t>
              </a:r>
              <a:r>
                <a:rPr kumimoji="1" lang="en-US" altLang="zh-CN" sz="3200" b="1" dirty="0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</p:grpSp>
      <p:graphicFrame>
        <p:nvGraphicFramePr>
          <p:cNvPr id="253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260246"/>
              </p:ext>
            </p:extLst>
          </p:nvPr>
        </p:nvGraphicFramePr>
        <p:xfrm>
          <a:off x="2483768" y="1343751"/>
          <a:ext cx="6263640" cy="215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3" name="Equation" r:id="rId5" imgW="2286000" imgH="787320" progId="Equation.DSMT4">
                  <p:embed/>
                </p:oleObj>
              </mc:Choice>
              <mc:Fallback>
                <p:oleObj name="Equation" r:id="rId5" imgW="2286000" imgH="787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343751"/>
                        <a:ext cx="6263640" cy="2157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42988" y="3330575"/>
            <a:ext cx="5964237" cy="1184275"/>
            <a:chOff x="528" y="1954"/>
            <a:chExt cx="3341" cy="746"/>
          </a:xfrm>
        </p:grpSpPr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528" y="2144"/>
              <a:ext cx="13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因此</a:t>
              </a: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方差比</a:t>
              </a:r>
            </a:p>
          </p:txBody>
        </p:sp>
        <p:graphicFrame>
          <p:nvGraphicFramePr>
            <p:cNvPr id="2458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28654"/>
                </p:ext>
              </p:extLst>
            </p:nvPr>
          </p:nvGraphicFramePr>
          <p:xfrm>
            <a:off x="1998" y="1954"/>
            <a:ext cx="350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04" name="Equation" r:id="rId7" imgW="241200" imgH="457200" progId="Equation.DSMT4">
                    <p:embed/>
                  </p:oleObj>
                </mc:Choice>
                <mc:Fallback>
                  <p:oleObj name="Equation" r:id="rId7" imgW="241200" imgH="45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1954"/>
                          <a:ext cx="350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400" y="2127"/>
              <a:ext cx="14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的置信区间为</a:t>
              </a:r>
            </a:p>
          </p:txBody>
        </p:sp>
      </p:grpSp>
      <p:graphicFrame>
        <p:nvGraphicFramePr>
          <p:cNvPr id="253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899167"/>
              </p:ext>
            </p:extLst>
          </p:nvPr>
        </p:nvGraphicFramePr>
        <p:xfrm>
          <a:off x="1050146" y="4509120"/>
          <a:ext cx="7052324" cy="128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" name="Equation" r:id="rId9" imgW="2641320" imgH="482400" progId="Equation.DSMT4">
                  <p:embed/>
                </p:oleObj>
              </mc:Choice>
              <mc:Fallback>
                <p:oleObj name="Equation" r:id="rId9" imgW="264132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46" y="4509120"/>
                        <a:ext cx="7052324" cy="128800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059113" y="301625"/>
            <a:ext cx="2622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>
                <a:latin typeface="Times New Roman" pitchFamily="18" charset="0"/>
                <a:ea typeface="华文新魏" pitchFamily="2" charset="-122"/>
              </a:rPr>
              <a:t>几点说明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988" y="3213100"/>
            <a:ext cx="7905750" cy="1368425"/>
            <a:chOff x="635" y="1979"/>
            <a:chExt cx="4980" cy="862"/>
          </a:xfrm>
        </p:grpSpPr>
        <p:sp>
          <p:nvSpPr>
            <p:cNvPr id="25615" name="Rectangle 6"/>
            <p:cNvSpPr>
              <a:spLocks noChangeArrowheads="1"/>
            </p:cNvSpPr>
            <p:nvPr/>
          </p:nvSpPr>
          <p:spPr bwMode="auto">
            <a:xfrm>
              <a:off x="884" y="2387"/>
              <a:ext cx="276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3200" b="1" dirty="0">
                  <a:latin typeface="Times New Roman" pitchFamily="18" charset="0"/>
                </a:rPr>
                <a:t>长度            尽可能短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25614" name="Rectangle 4"/>
            <p:cNvSpPr>
              <a:spLocks noChangeArrowheads="1"/>
            </p:cNvSpPr>
            <p:nvPr/>
          </p:nvSpPr>
          <p:spPr bwMode="auto">
            <a:xfrm>
              <a:off x="635" y="1979"/>
              <a:ext cx="49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latin typeface="Times New Roman" pitchFamily="18" charset="0"/>
                </a:rPr>
                <a:t>2. </a:t>
              </a:r>
              <a:r>
                <a:rPr kumimoji="1" lang="zh-CN" altLang="en-US" sz="3200" b="1">
                  <a:latin typeface="Times New Roman" pitchFamily="18" charset="0"/>
                </a:rPr>
                <a:t>估计的精度要尽可能的高</a:t>
              </a:r>
              <a:r>
                <a:rPr kumimoji="1" lang="en-US" altLang="zh-CN" sz="3200" b="1">
                  <a:latin typeface="Times New Roman" pitchFamily="18" charset="0"/>
                </a:rPr>
                <a:t>.  </a:t>
              </a:r>
              <a:r>
                <a:rPr kumimoji="1" lang="zh-CN" altLang="en-US" sz="3200" b="1">
                  <a:latin typeface="Times New Roman" pitchFamily="18" charset="0"/>
                </a:rPr>
                <a:t>如要求区间</a:t>
              </a:r>
            </a:p>
          </p:txBody>
        </p:sp>
        <p:graphicFrame>
          <p:nvGraphicFramePr>
            <p:cNvPr id="2560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1359309"/>
                </p:ext>
              </p:extLst>
            </p:nvPr>
          </p:nvGraphicFramePr>
          <p:xfrm>
            <a:off x="1461" y="2350"/>
            <a:ext cx="810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7" name="Equation" r:id="rId3" imgW="419040" imgH="253800" progId="Equation.DSMT4">
                    <p:embed/>
                  </p:oleObj>
                </mc:Choice>
                <mc:Fallback>
                  <p:oleObj name="Equation" r:id="rId3" imgW="41904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2350"/>
                          <a:ext cx="810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0" y="1162051"/>
            <a:ext cx="8026400" cy="1982788"/>
            <a:chOff x="249" y="777"/>
            <a:chExt cx="5056" cy="1249"/>
          </a:xfrm>
        </p:grpSpPr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111" y="1207"/>
              <a:ext cx="40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内，                                 要尽可能大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2560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761698"/>
                </p:ext>
              </p:extLst>
            </p:nvPr>
          </p:nvGraphicFramePr>
          <p:xfrm>
            <a:off x="4473" y="777"/>
            <a:ext cx="83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8" name="Equation" r:id="rId5" imgW="444240" imgH="253800" progId="Equation.DSMT4">
                    <p:embed/>
                  </p:oleObj>
                </mc:Choice>
                <mc:Fallback>
                  <p:oleObj name="Equation" r:id="rId5" imgW="444240" imgH="253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" y="777"/>
                          <a:ext cx="83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249" y="799"/>
              <a:ext cx="49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dirty="0">
                  <a:latin typeface="Times New Roman" pitchFamily="18" charset="0"/>
                </a:rPr>
                <a:t>1. </a:t>
              </a:r>
              <a:r>
                <a:rPr kumimoji="1" lang="zh-CN" altLang="en-US" sz="3200" b="1" dirty="0">
                  <a:latin typeface="Times New Roman" pitchFamily="18" charset="0"/>
                </a:rPr>
                <a:t>要求</a:t>
              </a:r>
              <a:r>
                <a:rPr kumimoji="1" lang="el-GR" altLang="zh-CN" sz="3200" b="1" i="1" dirty="0">
                  <a:latin typeface="Times New Roman" pitchFamily="18" charset="0"/>
                </a:rPr>
                <a:t>θ</a:t>
              </a:r>
              <a:r>
                <a:rPr kumimoji="1" lang="zh-CN" altLang="en-US" sz="3200" b="1" dirty="0">
                  <a:latin typeface="Times New Roman" pitchFamily="18" charset="0"/>
                </a:rPr>
                <a:t>以很大的可能被包含在</a:t>
              </a:r>
            </a:p>
          </p:txBody>
        </p:sp>
        <p:graphicFrame>
          <p:nvGraphicFramePr>
            <p:cNvPr id="2560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697942"/>
                </p:ext>
              </p:extLst>
            </p:nvPr>
          </p:nvGraphicFramePr>
          <p:xfrm>
            <a:off x="1496" y="1171"/>
            <a:ext cx="233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9" name="Equation" r:id="rId7" imgW="1333440" imgH="253800" progId="Equation.DSMT4">
                    <p:embed/>
                  </p:oleObj>
                </mc:Choice>
                <mc:Fallback>
                  <p:oleObj name="Equation" r:id="rId7" imgW="1333440" imgH="253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171"/>
                          <a:ext cx="2335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111" y="1661"/>
              <a:ext cx="25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即要求估计尽量可靠</a:t>
              </a:r>
              <a:r>
                <a:rPr kumimoji="1" lang="en-US" altLang="zh-CN" sz="3200" b="1">
                  <a:latin typeface="Times New Roman" pitchFamily="18" charset="0"/>
                </a:rPr>
                <a:t>. </a:t>
              </a:r>
            </a:p>
          </p:txBody>
        </p:sp>
      </p:grpSp>
      <p:sp>
        <p:nvSpPr>
          <p:cNvPr id="231438" name="AutoShape 14"/>
          <p:cNvSpPr>
            <a:spLocks noChangeArrowheads="1"/>
          </p:cNvSpPr>
          <p:nvPr/>
        </p:nvSpPr>
        <p:spPr bwMode="auto">
          <a:xfrm>
            <a:off x="1331913" y="4725988"/>
            <a:ext cx="6840537" cy="1079500"/>
          </a:xfrm>
          <a:prstGeom prst="wedgeRectCallout">
            <a:avLst>
              <a:gd name="adj1" fmla="val -4560"/>
              <a:gd name="adj2" fmla="val 1867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置信度与精度是一对矛盾，当样本容</a:t>
            </a:r>
          </a:p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量固定时，</a:t>
            </a:r>
            <a:r>
              <a:rPr kumimoji="1" lang="zh-CN" altLang="en-US" sz="3200" b="1" dirty="0"/>
              <a:t>置信度</a:t>
            </a:r>
            <a:r>
              <a:rPr kumimoji="1" lang="zh-CN" altLang="en-US" sz="3200" b="1" dirty="0">
                <a:latin typeface="Times New Roman" pitchFamily="18" charset="0"/>
              </a:rPr>
              <a:t>越高，则精度越差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  <p:bldP spid="23143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3" name="Rectangle 3"/>
          <p:cNvSpPr>
            <a:spLocks noChangeArrowheads="1"/>
          </p:cNvSpPr>
          <p:nvPr/>
        </p:nvSpPr>
        <p:spPr bwMode="auto">
          <a:xfrm>
            <a:off x="1295840" y="3478074"/>
            <a:ext cx="1836000" cy="14400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求参数置信区间</a:t>
            </a:r>
          </a:p>
          <a:p>
            <a:pPr algn="ctr" eaLnBrk="1" hangingPunct="1"/>
            <a:endParaRPr lang="zh-CN" altLang="en-US" sz="2800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97188" y="2735263"/>
            <a:ext cx="1371600" cy="1066800"/>
            <a:chOff x="1008" y="384"/>
            <a:chExt cx="864" cy="672"/>
          </a:xfrm>
        </p:grpSpPr>
        <p:sp>
          <p:nvSpPr>
            <p:cNvPr id="36878" name="Oval 11"/>
            <p:cNvSpPr>
              <a:spLocks noChangeArrowheads="1"/>
            </p:cNvSpPr>
            <p:nvPr/>
          </p:nvSpPr>
          <p:spPr bwMode="auto">
            <a:xfrm>
              <a:off x="1008" y="384"/>
              <a:ext cx="864" cy="672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9" name="Text Box 12"/>
            <p:cNvSpPr txBox="1">
              <a:spLocks noChangeArrowheads="1"/>
            </p:cNvSpPr>
            <p:nvPr/>
          </p:nvSpPr>
          <p:spPr bwMode="auto">
            <a:xfrm>
              <a:off x="1166" y="441"/>
              <a:ext cx="418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800">
                  <a:latin typeface="Times New Roman" pitchFamily="18" charset="0"/>
                  <a:ea typeface="华文新魏" pitchFamily="2" charset="-122"/>
                </a:rPr>
                <a:t>先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487988" y="2735263"/>
            <a:ext cx="1371600" cy="1066800"/>
            <a:chOff x="1008" y="384"/>
            <a:chExt cx="864" cy="672"/>
          </a:xfrm>
        </p:grpSpPr>
        <p:sp>
          <p:nvSpPr>
            <p:cNvPr id="36873" name="Oval 18"/>
            <p:cNvSpPr>
              <a:spLocks noChangeArrowheads="1"/>
            </p:cNvSpPr>
            <p:nvPr/>
          </p:nvSpPr>
          <p:spPr bwMode="auto">
            <a:xfrm>
              <a:off x="1008" y="384"/>
              <a:ext cx="864" cy="672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4" name="Text Box 19"/>
            <p:cNvSpPr txBox="1">
              <a:spLocks noChangeArrowheads="1"/>
            </p:cNvSpPr>
            <p:nvPr/>
          </p:nvSpPr>
          <p:spPr bwMode="auto">
            <a:xfrm>
              <a:off x="1166" y="441"/>
              <a:ext cx="418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800">
                  <a:latin typeface="Times New Roman" pitchFamily="18" charset="0"/>
                  <a:ea typeface="华文新魏" pitchFamily="2" charset="-122"/>
                </a:rPr>
                <a:t>再</a:t>
              </a:r>
            </a:p>
          </p:txBody>
        </p:sp>
      </p:grpSp>
      <p:sp>
        <p:nvSpPr>
          <p:cNvPr id="36871" name="Text Box 20"/>
          <p:cNvSpPr txBox="1">
            <a:spLocks noChangeArrowheads="1"/>
          </p:cNvSpPr>
          <p:nvPr/>
        </p:nvSpPr>
        <p:spPr bwMode="auto">
          <a:xfrm>
            <a:off x="1116013" y="981075"/>
            <a:ext cx="7431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楷体_GB2312" pitchFamily="49" charset="-122"/>
                <a:ea typeface="黑体" pitchFamily="49" charset="-122"/>
              </a:rPr>
              <a:t>处理</a:t>
            </a:r>
            <a:r>
              <a:rPr kumimoji="1" lang="zh-CN" altLang="en-US" sz="4000">
                <a:latin typeface="Times New Roman" pitchFamily="18" charset="0"/>
                <a:ea typeface="黑体" pitchFamily="49" charset="-122"/>
              </a:rPr>
              <a:t>“</a:t>
            </a:r>
            <a:r>
              <a:rPr kumimoji="1" lang="zh-CN" altLang="en-US" sz="4000">
                <a:latin typeface="楷体_GB2312" pitchFamily="49" charset="-122"/>
                <a:ea typeface="黑体" pitchFamily="49" charset="-122"/>
              </a:rPr>
              <a:t>可靠性与精度关系</a:t>
            </a:r>
            <a:r>
              <a:rPr kumimoji="1" lang="zh-CN" altLang="en-US" sz="4000">
                <a:latin typeface="Times New Roman" pitchFamily="18" charset="0"/>
                <a:ea typeface="黑体" pitchFamily="49" charset="-122"/>
              </a:rPr>
              <a:t>”</a:t>
            </a:r>
            <a:r>
              <a:rPr kumimoji="1" lang="zh-CN" altLang="en-US" sz="4000">
                <a:latin typeface="楷体_GB2312" pitchFamily="49" charset="-122"/>
                <a:ea typeface="黑体" pitchFamily="49" charset="-122"/>
              </a:rPr>
              <a:t>的原则</a:t>
            </a:r>
            <a:endParaRPr kumimoji="1" lang="zh-CN" altLang="en-US" sz="40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6516216" y="3478074"/>
            <a:ext cx="1836000" cy="14400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/>
              <a:t>提高精度</a:t>
            </a:r>
          </a:p>
        </p:txBody>
      </p:sp>
      <p:sp>
        <p:nvSpPr>
          <p:cNvPr id="36880" name="Rectangle 7"/>
          <p:cNvSpPr>
            <a:spLocks noChangeArrowheads="1"/>
          </p:cNvSpPr>
          <p:nvPr/>
        </p:nvSpPr>
        <p:spPr bwMode="auto">
          <a:xfrm>
            <a:off x="3960136" y="3501008"/>
            <a:ext cx="1836000" cy="14400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dirty="0"/>
              <a:t>保证可靠性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1600" y="1199654"/>
            <a:ext cx="7776864" cy="2330528"/>
            <a:chOff x="971600" y="1199654"/>
            <a:chExt cx="7776864" cy="2330528"/>
          </a:xfrm>
        </p:grpSpPr>
        <p:sp>
          <p:nvSpPr>
            <p:cNvPr id="3094" name="Rectangle 11"/>
            <p:cNvSpPr>
              <a:spLocks noChangeArrowheads="1"/>
            </p:cNvSpPr>
            <p:nvPr/>
          </p:nvSpPr>
          <p:spPr bwMode="auto">
            <a:xfrm>
              <a:off x="971600" y="1199654"/>
              <a:ext cx="748741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设</a:t>
              </a:r>
              <a:r>
                <a:rPr kumimoji="1" lang="el-GR" altLang="zh-CN" sz="3200" b="1" i="1" dirty="0">
                  <a:solidFill>
                    <a:srgbClr val="0000FF"/>
                  </a:solidFill>
                  <a:latin typeface="Times New Roman" pitchFamily="18" charset="0"/>
                </a:rPr>
                <a:t>θ</a:t>
              </a:r>
              <a:r>
                <a:rPr kumimoji="1" lang="zh-CN" altLang="en-US" sz="3200" b="1" dirty="0">
                  <a:latin typeface="Times New Roman" pitchFamily="18" charset="0"/>
                </a:rPr>
                <a:t>是一个待估参数，给定 </a:t>
              </a:r>
              <a:r>
                <a:rPr kumimoji="1" lang="el-GR" altLang="zh-CN" sz="3200" b="1" i="1" dirty="0">
                  <a:latin typeface="Times New Roman" pitchFamily="18" charset="0"/>
                </a:rPr>
                <a:t>α</a:t>
              </a:r>
              <a:r>
                <a:rPr kumimoji="1" lang="en-US" altLang="zh-CN" sz="3200" b="1" dirty="0">
                  <a:latin typeface="Times New Roman" pitchFamily="18" charset="0"/>
                </a:rPr>
                <a:t>&gt;0</a:t>
              </a:r>
              <a:r>
                <a:rPr kumimoji="1" lang="zh-CN" altLang="en-US" sz="3200" b="1" dirty="0">
                  <a:latin typeface="Times New Roman" pitchFamily="18" charset="0"/>
                </a:rPr>
                <a:t>，若由样本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 dirty="0">
                  <a:latin typeface="Times New Roman" pitchFamily="18" charset="0"/>
                </a:rPr>
                <a:t>1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 dirty="0">
                  <a:latin typeface="Times New Roman" pitchFamily="18" charset="0"/>
                </a:rPr>
                <a:t>2</a:t>
              </a:r>
              <a:r>
                <a:rPr kumimoji="1" lang="en-US" altLang="zh-CN" sz="3200" b="1" dirty="0">
                  <a:latin typeface="Times New Roman" pitchFamily="18" charset="0"/>
                </a:rPr>
                <a:t>,…</a:t>
              </a:r>
              <a:r>
                <a:rPr kumimoji="1" lang="en-US" altLang="zh-CN" sz="3200" b="1" i="1" dirty="0" err="1">
                  <a:latin typeface="Times New Roman" pitchFamily="18" charset="0"/>
                </a:rPr>
                <a:t>X</a:t>
              </a:r>
              <a:r>
                <a:rPr kumimoji="1" lang="en-US" altLang="zh-CN" sz="3200" b="1" i="1" baseline="-25000" dirty="0" err="1">
                  <a:latin typeface="Times New Roman" pitchFamily="18" charset="0"/>
                </a:rPr>
                <a:t>n</a:t>
              </a:r>
              <a:r>
                <a:rPr kumimoji="1" lang="zh-CN" altLang="en-US" sz="3200" b="1" dirty="0">
                  <a:latin typeface="Times New Roman" pitchFamily="18" charset="0"/>
                </a:rPr>
                <a:t>确定的两个统计量</a:t>
              </a:r>
            </a:p>
          </p:txBody>
        </p:sp>
        <p:graphicFrame>
          <p:nvGraphicFramePr>
            <p:cNvPr id="307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920661"/>
                </p:ext>
              </p:extLst>
            </p:nvPr>
          </p:nvGraphicFramePr>
          <p:xfrm>
            <a:off x="1043608" y="2229817"/>
            <a:ext cx="3756025" cy="655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" name="公式" r:id="rId3" imgW="1356283" imgH="175176" progId="Equation.3">
                    <p:embed/>
                  </p:oleObj>
                </mc:Choice>
                <mc:Fallback>
                  <p:oleObj name="公式" r:id="rId3" imgW="1356283" imgH="17517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2229817"/>
                          <a:ext cx="3756025" cy="655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780921"/>
                </p:ext>
              </p:extLst>
            </p:nvPr>
          </p:nvGraphicFramePr>
          <p:xfrm>
            <a:off x="4908301" y="2277045"/>
            <a:ext cx="3840163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9" name="公式" r:id="rId5" imgW="1356283" imgH="175176" progId="Equation.3">
                    <p:embed/>
                  </p:oleObj>
                </mc:Choice>
                <mc:Fallback>
                  <p:oleObj name="公式" r:id="rId5" imgW="1356283" imgH="17517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301" y="2277045"/>
                          <a:ext cx="3840163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913599"/>
                </p:ext>
              </p:extLst>
            </p:nvPr>
          </p:nvGraphicFramePr>
          <p:xfrm>
            <a:off x="1115616" y="2855494"/>
            <a:ext cx="1584325" cy="674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0" name="公式" r:id="rId7" imgW="479972" imgH="167616" progId="Equation.3">
                    <p:embed/>
                  </p:oleObj>
                </mc:Choice>
                <mc:Fallback>
                  <p:oleObj name="公式" r:id="rId7" imgW="479972" imgH="16761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2855494"/>
                          <a:ext cx="1584325" cy="674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Rectangle 10"/>
            <p:cNvSpPr>
              <a:spLocks noChangeArrowheads="1"/>
            </p:cNvSpPr>
            <p:nvPr/>
          </p:nvSpPr>
          <p:spPr bwMode="auto">
            <a:xfrm>
              <a:off x="2771800" y="2924944"/>
              <a:ext cx="9969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满足</a:t>
              </a:r>
            </a:p>
          </p:txBody>
        </p:sp>
      </p:grp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611188" y="330884"/>
            <a:ext cx="7561212" cy="64633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  </a:t>
            </a:r>
            <a:r>
              <a:rPr kumimoji="1" lang="en-US" altLang="zh-CN" sz="3600" b="1" dirty="0">
                <a:latin typeface="Times New Roman" pitchFamily="18" charset="0"/>
              </a:rPr>
              <a:t>1. 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置信区间</a:t>
            </a:r>
            <a:r>
              <a:rPr kumimoji="1" lang="en-US" altLang="zh-CN" sz="3600" b="1" dirty="0">
                <a:latin typeface="Times New Roman" pitchFamily="18" charset="0"/>
                <a:ea typeface="黑体" pitchFamily="49" charset="-122"/>
              </a:rPr>
              <a:t>Confidence Interval</a:t>
            </a:r>
            <a:r>
              <a:rPr kumimoji="1" lang="zh-CN" altLang="en-US" sz="3600" b="1" dirty="0">
                <a:latin typeface="Times New Roman" pitchFamily="18" charset="0"/>
                <a:ea typeface="黑体" pitchFamily="49" charset="-122"/>
              </a:rPr>
              <a:t>定义</a:t>
            </a:r>
          </a:p>
        </p:txBody>
      </p:sp>
      <p:graphicFrame>
        <p:nvGraphicFramePr>
          <p:cNvPr id="230403" name="Object 3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72122"/>
              </p:ext>
            </p:extLst>
          </p:nvPr>
        </p:nvGraphicFramePr>
        <p:xfrm>
          <a:off x="2527300" y="3550406"/>
          <a:ext cx="4361234" cy="81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" name="Equation" r:id="rId9" imgW="1358640" imgH="253800" progId="Equation.DSMT4">
                  <p:embed/>
                </p:oleObj>
              </mc:Choice>
              <mc:Fallback>
                <p:oleObj name="Equation" r:id="rId9" imgW="1358640" imgH="253800" progId="Equation.DSMT4">
                  <p:embed/>
                  <p:pic>
                    <p:nvPicPr>
                      <p:cNvPr id="0" name="Object 3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550406"/>
                        <a:ext cx="4361234" cy="814698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95363" y="4386263"/>
            <a:ext cx="7924800" cy="1385887"/>
            <a:chOff x="528" y="2400"/>
            <a:chExt cx="4992" cy="873"/>
          </a:xfrm>
        </p:grpSpPr>
        <p:sp>
          <p:nvSpPr>
            <p:cNvPr id="3091" name="Text Box 15"/>
            <p:cNvSpPr txBox="1">
              <a:spLocks noChangeArrowheads="1"/>
            </p:cNvSpPr>
            <p:nvPr/>
          </p:nvSpPr>
          <p:spPr bwMode="auto">
            <a:xfrm>
              <a:off x="528" y="2447"/>
              <a:ext cx="499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</a:rPr>
                <a:t>则称区间            是</a:t>
              </a:r>
              <a:r>
                <a:rPr kumimoji="1" lang="el-GR" altLang="zh-CN" sz="3200" b="1" i="1" dirty="0">
                  <a:latin typeface="Times New Roman" pitchFamily="18" charset="0"/>
                </a:rPr>
                <a:t>θ</a:t>
              </a:r>
              <a:r>
                <a:rPr kumimoji="1" lang="zh-CN" altLang="en-US" sz="3200" b="1" dirty="0">
                  <a:latin typeface="Times New Roman" pitchFamily="18" charset="0"/>
                </a:rPr>
                <a:t>的置信水平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zh-CN" altLang="en-US" sz="3200" b="1" dirty="0">
                  <a:latin typeface="Times New Roman" pitchFamily="18" charset="0"/>
                </a:rPr>
                <a:t>置信度、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 dirty="0">
                  <a:latin typeface="Times New Roman" pitchFamily="18" charset="0"/>
                </a:rPr>
                <a:t>置信概率</a:t>
              </a:r>
              <a:r>
                <a:rPr kumimoji="1" lang="en-US" altLang="zh-CN" sz="3200" b="1" dirty="0">
                  <a:latin typeface="Times New Roman" pitchFamily="18" charset="0"/>
                </a:rPr>
                <a:t>)</a:t>
              </a:r>
              <a:r>
                <a:rPr kumimoji="1" lang="zh-CN" altLang="en-US" sz="3200" b="1" dirty="0">
                  <a:latin typeface="Times New Roman" pitchFamily="18" charset="0"/>
                </a:rPr>
                <a:t>为</a:t>
              </a:r>
              <a:r>
                <a:rPr kumimoji="1" lang="zh-CN" altLang="en-US" sz="3200" b="1" dirty="0">
                  <a:solidFill>
                    <a:schemeClr val="accent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solidFill>
                    <a:srgbClr val="0033CC"/>
                  </a:solidFill>
                  <a:latin typeface="Times New Roman" pitchFamily="18" charset="0"/>
                </a:rPr>
                <a:t>1-</a:t>
              </a:r>
              <a:r>
                <a:rPr kumimoji="1" lang="el-GR" altLang="zh-CN" sz="3200" b="1" i="1" dirty="0">
                  <a:solidFill>
                    <a:srgbClr val="0033CC"/>
                  </a:solidFill>
                  <a:latin typeface="Times New Roman" pitchFamily="18" charset="0"/>
                </a:rPr>
                <a:t>α</a:t>
              </a:r>
              <a:r>
                <a:rPr kumimoji="1" lang="zh-CN" altLang="en-US" sz="3200" b="1" dirty="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的置信区间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  <p:graphicFrame>
          <p:nvGraphicFramePr>
            <p:cNvPr id="3077" name="Object 17"/>
            <p:cNvGraphicFramePr>
              <a:graphicFrameLocks noChangeAspect="1"/>
            </p:cNvGraphicFramePr>
            <p:nvPr/>
          </p:nvGraphicFramePr>
          <p:xfrm>
            <a:off x="1632" y="2400"/>
            <a:ext cx="791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" name="公式" r:id="rId12" imgW="365868" imgH="167616" progId="Equation.3">
                    <p:embed/>
                  </p:oleObj>
                </mc:Choice>
                <mc:Fallback>
                  <p:oleObj name="公式" r:id="rId12" imgW="365868" imgH="16761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0"/>
                          <a:ext cx="791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76363" y="5848350"/>
            <a:ext cx="6916737" cy="838200"/>
            <a:chOff x="768" y="3360"/>
            <a:chExt cx="4357" cy="528"/>
          </a:xfrm>
        </p:grpSpPr>
        <p:sp>
          <p:nvSpPr>
            <p:cNvPr id="3089" name="Rectangle 20"/>
            <p:cNvSpPr>
              <a:spLocks noChangeArrowheads="1"/>
            </p:cNvSpPr>
            <p:nvPr/>
          </p:nvSpPr>
          <p:spPr bwMode="auto">
            <a:xfrm>
              <a:off x="2473" y="3523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3200" b="1">
                <a:latin typeface="Times New Roman" pitchFamily="18" charset="0"/>
              </a:endParaRPr>
            </a:p>
          </p:txBody>
        </p:sp>
        <p:graphicFrame>
          <p:nvGraphicFramePr>
            <p:cNvPr id="3075" name="Object 21"/>
            <p:cNvGraphicFramePr>
              <a:graphicFrameLocks noChangeAspect="1"/>
            </p:cNvGraphicFramePr>
            <p:nvPr/>
          </p:nvGraphicFramePr>
          <p:xfrm>
            <a:off x="768" y="3367"/>
            <a:ext cx="791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3" name="公式" r:id="rId14" imgW="365868" imgH="167616" progId="Equation.3">
                    <p:embed/>
                  </p:oleObj>
                </mc:Choice>
                <mc:Fallback>
                  <p:oleObj name="公式" r:id="rId14" imgW="365868" imgH="16761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67"/>
                          <a:ext cx="791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Rectangle 22"/>
            <p:cNvSpPr>
              <a:spLocks noChangeArrowheads="1"/>
            </p:cNvSpPr>
            <p:nvPr/>
          </p:nvSpPr>
          <p:spPr bwMode="auto">
            <a:xfrm>
              <a:off x="1553" y="3360"/>
              <a:ext cx="35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分别称为置信下限和置信上限</a:t>
              </a:r>
              <a:r>
                <a:rPr kumimoji="1" lang="en-US" altLang="zh-CN" sz="3200" b="1">
                  <a:latin typeface="Times New Roman" pitchFamily="18" charset="0"/>
                </a:rPr>
                <a:t>. 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4213" y="401638"/>
            <a:ext cx="1809750" cy="579437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特别说明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731838" y="1412875"/>
            <a:ext cx="7848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  </a:t>
            </a:r>
            <a:r>
              <a:rPr kumimoji="1" lang="zh-CN" altLang="en-US" sz="3200" b="1">
                <a:latin typeface="Times New Roman" pitchFamily="18" charset="0"/>
              </a:rPr>
              <a:t>需要指出的是，给定样本，给定置信水平，</a:t>
            </a:r>
            <a:r>
              <a:rPr kumimoji="1" lang="zh-CN" altLang="en-US" sz="3200" b="1">
                <a:latin typeface="宋体" pitchFamily="2" charset="-122"/>
              </a:rPr>
              <a:t>置信区间也</a:t>
            </a:r>
            <a:r>
              <a:rPr kumimoji="1" lang="zh-CN" altLang="en-US" sz="3200" b="1">
                <a:solidFill>
                  <a:srgbClr val="3333CC"/>
                </a:solidFill>
                <a:latin typeface="宋体" pitchFamily="2" charset="-122"/>
              </a:rPr>
              <a:t>不是唯一</a:t>
            </a:r>
            <a:r>
              <a:rPr kumimoji="1" lang="zh-CN" altLang="en-US" sz="3200" b="1">
                <a:latin typeface="宋体" pitchFamily="2" charset="-122"/>
              </a:rPr>
              <a:t>的</a:t>
            </a:r>
            <a:r>
              <a:rPr kumimoji="1" lang="en-US" altLang="zh-CN" sz="3200" b="1">
                <a:latin typeface="宋体" pitchFamily="2" charset="-122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685800" y="3357563"/>
            <a:ext cx="810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pitchFamily="2" charset="-122"/>
              </a:rPr>
              <a:t>对同一个参数，我们可以构造许多置信区间</a:t>
            </a:r>
            <a:r>
              <a:rPr kumimoji="1" lang="en-US" altLang="zh-CN" sz="3200" b="1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/>
      <p:bldP spid="25907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5" name="Rectangle 5"/>
          <p:cNvSpPr>
            <a:spLocks noChangeArrowheads="1"/>
          </p:cNvSpPr>
          <p:nvPr/>
        </p:nvSpPr>
        <p:spPr bwMode="auto">
          <a:xfrm>
            <a:off x="323528" y="334864"/>
            <a:ext cx="8351838" cy="1077912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例   设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,…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是取自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μ</a:t>
            </a:r>
            <a:r>
              <a:rPr kumimoji="1" lang="en-US" altLang="zh-CN" sz="3200" b="1" dirty="0">
                <a:latin typeface="Times New Roman"/>
                <a:cs typeface="Times New Roman"/>
              </a:rPr>
              <a:t>,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σ</a:t>
            </a:r>
            <a:r>
              <a:rPr kumimoji="1" lang="en-US" altLang="zh-CN" sz="3200" b="1" baseline="30000" dirty="0">
                <a:latin typeface="Times New Roman"/>
                <a:cs typeface="Times New Roman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的样本，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σ</a:t>
            </a:r>
            <a:r>
              <a:rPr kumimoji="1" lang="en-US" altLang="zh-CN" sz="3200" b="1" baseline="30000" dirty="0">
                <a:latin typeface="Times New Roman"/>
                <a:cs typeface="Times New Roman"/>
              </a:rPr>
              <a:t>2</a:t>
            </a:r>
            <a:r>
              <a:rPr kumimoji="1" lang="zh-CN" altLang="en-US" sz="3200" b="1" dirty="0">
                <a:latin typeface="Times New Roman"/>
                <a:cs typeface="Times New Roman"/>
              </a:rPr>
              <a:t>已知</a:t>
            </a:r>
            <a:r>
              <a:rPr kumimoji="1" lang="en-US" altLang="zh-CN" sz="3200" b="1" dirty="0">
                <a:latin typeface="Times New Roman"/>
                <a:cs typeface="Times New Roman"/>
              </a:rPr>
              <a:t>.      </a:t>
            </a:r>
          </a:p>
          <a:p>
            <a:pPr eaLnBrk="1" hangingPunct="1"/>
            <a:r>
              <a:rPr kumimoji="1" lang="en-US" altLang="zh-CN" sz="3200" b="1" dirty="0">
                <a:latin typeface="Times New Roman"/>
                <a:cs typeface="Times New Roman"/>
              </a:rPr>
              <a:t>      </a:t>
            </a:r>
            <a:r>
              <a:rPr kumimoji="1" lang="zh-CN" altLang="en-US" sz="3200" b="1" dirty="0">
                <a:latin typeface="Times New Roman" pitchFamily="18" charset="0"/>
              </a:rPr>
              <a:t>求参数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μ</a:t>
            </a:r>
            <a:r>
              <a:rPr kumimoji="1" lang="zh-CN" altLang="en-US" sz="3200" b="1" dirty="0">
                <a:latin typeface="Times New Roman" pitchFamily="18" charset="0"/>
              </a:rPr>
              <a:t> 的置信水平为 </a:t>
            </a:r>
            <a:r>
              <a:rPr kumimoji="1" lang="en-US" altLang="zh-CN" sz="3200" b="1" dirty="0">
                <a:latin typeface="Times New Roman" pitchFamily="18" charset="0"/>
              </a:rPr>
              <a:t>1-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α</a:t>
            </a:r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的置信区间</a:t>
            </a:r>
            <a:r>
              <a:rPr kumimoji="1" lang="en-US" altLang="zh-CN" sz="3200" b="1" dirty="0">
                <a:latin typeface="Times New Roman" pitchFamily="18" charset="0"/>
              </a:rPr>
              <a:t>. </a:t>
            </a:r>
            <a:r>
              <a:rPr kumimoji="1" lang="zh-CN" altLang="en-US" sz="3200" b="1" dirty="0">
                <a:latin typeface="Times New Roman" pitchFamily="18" charset="0"/>
              </a:rPr>
              <a:t>             </a:t>
            </a:r>
          </a:p>
        </p:txBody>
      </p:sp>
      <p:sp>
        <p:nvSpPr>
          <p:cNvPr id="26752" name="Rectangle 12"/>
          <p:cNvSpPr>
            <a:spLocks noChangeArrowheads="1"/>
          </p:cNvSpPr>
          <p:nvPr/>
        </p:nvSpPr>
        <p:spPr bwMode="auto">
          <a:xfrm>
            <a:off x="555549" y="1988840"/>
            <a:ext cx="44556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对给定的置信水平</a:t>
            </a:r>
            <a:r>
              <a:rPr kumimoji="1" lang="en-US" altLang="zh-CN" sz="3200" b="1" dirty="0">
                <a:latin typeface="Times New Roman" pitchFamily="18" charset="0"/>
              </a:rPr>
              <a:t>1-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α</a:t>
            </a:r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26751" name="Rectangle 14"/>
          <p:cNvSpPr>
            <a:spLocks noChangeArrowheads="1"/>
          </p:cNvSpPr>
          <p:nvPr/>
        </p:nvSpPr>
        <p:spPr bwMode="auto">
          <a:xfrm>
            <a:off x="534107" y="2850072"/>
            <a:ext cx="4181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宋体" pitchFamily="2" charset="-122"/>
              </a:rPr>
              <a:t>查正态分布表得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μ</a:t>
            </a:r>
            <a:r>
              <a:rPr kumimoji="1" lang="el-GR" altLang="zh-CN" sz="3200" b="1" i="1" baseline="-25000" dirty="0">
                <a:latin typeface="Times New Roman"/>
                <a:cs typeface="Times New Roman"/>
              </a:rPr>
              <a:t>α</a:t>
            </a:r>
            <a:r>
              <a:rPr kumimoji="1" lang="en-US" altLang="zh-CN" sz="3200" b="1" baseline="-25000" dirty="0">
                <a:latin typeface="Times New Roman"/>
                <a:cs typeface="Times New Roman"/>
              </a:rPr>
              <a:t>/2</a:t>
            </a:r>
            <a:endParaRPr kumimoji="1" lang="zh-CN" altLang="en-US" sz="3200" b="1" baseline="-25000" dirty="0">
              <a:latin typeface="宋体" pitchFamily="2" charset="-122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27088" y="3643313"/>
            <a:ext cx="5330825" cy="1262062"/>
            <a:chOff x="682" y="2105"/>
            <a:chExt cx="3358" cy="795"/>
          </a:xfrm>
        </p:grpSpPr>
        <p:graphicFrame>
          <p:nvGraphicFramePr>
            <p:cNvPr id="2663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068592"/>
                </p:ext>
              </p:extLst>
            </p:nvPr>
          </p:nvGraphicFramePr>
          <p:xfrm>
            <a:off x="1081" y="2105"/>
            <a:ext cx="2959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1" name="Equation" r:id="rId3" imgW="1701720" imgH="457200" progId="Equation.DSMT4">
                    <p:embed/>
                  </p:oleObj>
                </mc:Choice>
                <mc:Fallback>
                  <p:oleObj name="Equation" r:id="rId3" imgW="1701720" imgH="45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105"/>
                          <a:ext cx="2959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750" name="Rectangle 18"/>
            <p:cNvSpPr>
              <a:spLocks noChangeArrowheads="1"/>
            </p:cNvSpPr>
            <p:nvPr/>
          </p:nvSpPr>
          <p:spPr bwMode="auto">
            <a:xfrm>
              <a:off x="682" y="2304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使</a:t>
              </a:r>
            </a:p>
          </p:txBody>
        </p:sp>
      </p:grpSp>
      <p:graphicFrame>
        <p:nvGraphicFramePr>
          <p:cNvPr id="260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72147"/>
              </p:ext>
            </p:extLst>
          </p:nvPr>
        </p:nvGraphicFramePr>
        <p:xfrm>
          <a:off x="774700" y="4687888"/>
          <a:ext cx="6627348" cy="1026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2" name="Equation" r:id="rId5" imgW="2705040" imgH="419040" progId="Equation.DSMT4">
                  <p:embed/>
                </p:oleObj>
              </mc:Choice>
              <mc:Fallback>
                <p:oleObj name="Equation" r:id="rId5" imgW="2705040" imgH="419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687888"/>
                        <a:ext cx="6627348" cy="1026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86593"/>
              </p:ext>
            </p:extLst>
          </p:nvPr>
        </p:nvGraphicFramePr>
        <p:xfrm>
          <a:off x="1943100" y="5710238"/>
          <a:ext cx="4373888" cy="10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Equation" r:id="rId7" imgW="1688760" imgH="419040" progId="Equation.DSMT4">
                  <p:embed/>
                </p:oleObj>
              </mc:Choice>
              <mc:Fallback>
                <p:oleObj name="Equation" r:id="rId7" imgW="168876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710238"/>
                        <a:ext cx="4373888" cy="108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2" name="Group 21"/>
          <p:cNvGrpSpPr>
            <a:grpSpLocks/>
          </p:cNvGrpSpPr>
          <p:nvPr/>
        </p:nvGrpSpPr>
        <p:grpSpPr bwMode="auto">
          <a:xfrm>
            <a:off x="4932363" y="1773238"/>
            <a:ext cx="3959225" cy="2447925"/>
            <a:chOff x="1565" y="1026"/>
            <a:chExt cx="2688" cy="1922"/>
          </a:xfrm>
        </p:grpSpPr>
        <p:sp>
          <p:nvSpPr>
            <p:cNvPr id="26644" name="Freeform 22" descr="浅色竖线"/>
            <p:cNvSpPr>
              <a:spLocks/>
            </p:cNvSpPr>
            <p:nvPr/>
          </p:nvSpPr>
          <p:spPr bwMode="auto">
            <a:xfrm>
              <a:off x="3645" y="2271"/>
              <a:ext cx="415" cy="282"/>
            </a:xfrm>
            <a:custGeom>
              <a:avLst/>
              <a:gdLst>
                <a:gd name="T0" fmla="*/ 104 w 363"/>
                <a:gd name="T1" fmla="*/ 0 h 234"/>
                <a:gd name="T2" fmla="*/ 0 w 363"/>
                <a:gd name="T3" fmla="*/ 4631 h 234"/>
                <a:gd name="T4" fmla="*/ 3096 w 363"/>
                <a:gd name="T5" fmla="*/ 4402 h 234"/>
                <a:gd name="T6" fmla="*/ 1394 w 363"/>
                <a:gd name="T7" fmla="*/ 2643 h 234"/>
                <a:gd name="T8" fmla="*/ 695 w 363"/>
                <a:gd name="T9" fmla="*/ 1255 h 234"/>
                <a:gd name="T10" fmla="*/ 104 w 363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234"/>
                <a:gd name="T20" fmla="*/ 363 w 363"/>
                <a:gd name="T21" fmla="*/ 234 h 2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234">
                  <a:moveTo>
                    <a:pt x="12" y="0"/>
                  </a:moveTo>
                  <a:lnTo>
                    <a:pt x="0" y="234"/>
                  </a:lnTo>
                  <a:lnTo>
                    <a:pt x="363" y="222"/>
                  </a:lnTo>
                  <a:lnTo>
                    <a:pt x="164" y="133"/>
                  </a:lnTo>
                  <a:lnTo>
                    <a:pt x="82" y="63"/>
                  </a:lnTo>
                  <a:lnTo>
                    <a:pt x="12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5" name="Freeform 23" descr="浅色竖线"/>
            <p:cNvSpPr>
              <a:spLocks/>
            </p:cNvSpPr>
            <p:nvPr/>
          </p:nvSpPr>
          <p:spPr bwMode="auto">
            <a:xfrm>
              <a:off x="1747" y="2257"/>
              <a:ext cx="401" cy="296"/>
            </a:xfrm>
            <a:custGeom>
              <a:avLst/>
              <a:gdLst>
                <a:gd name="T0" fmla="*/ 2765 w 351"/>
                <a:gd name="T1" fmla="*/ 0 h 246"/>
                <a:gd name="T2" fmla="*/ 2953 w 351"/>
                <a:gd name="T3" fmla="*/ 4525 h 246"/>
                <a:gd name="T4" fmla="*/ 0 w 351"/>
                <a:gd name="T5" fmla="*/ 4750 h 246"/>
                <a:gd name="T6" fmla="*/ 1666 w 351"/>
                <a:gd name="T7" fmla="*/ 2783 h 246"/>
                <a:gd name="T8" fmla="*/ 2347 w 351"/>
                <a:gd name="T9" fmla="*/ 1434 h 246"/>
                <a:gd name="T10" fmla="*/ 2765 w 351"/>
                <a:gd name="T11" fmla="*/ 0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1"/>
                <a:gd name="T19" fmla="*/ 0 h 246"/>
                <a:gd name="T20" fmla="*/ 351 w 351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1" h="246">
                  <a:moveTo>
                    <a:pt x="328" y="0"/>
                  </a:moveTo>
                  <a:lnTo>
                    <a:pt x="351" y="234"/>
                  </a:lnTo>
                  <a:lnTo>
                    <a:pt x="0" y="246"/>
                  </a:lnTo>
                  <a:lnTo>
                    <a:pt x="197" y="145"/>
                  </a:lnTo>
                  <a:lnTo>
                    <a:pt x="279" y="75"/>
                  </a:lnTo>
                  <a:lnTo>
                    <a:pt x="328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6" name="Rectangle 24"/>
            <p:cNvSpPr>
              <a:spLocks noChangeArrowheads="1"/>
            </p:cNvSpPr>
            <p:nvPr/>
          </p:nvSpPr>
          <p:spPr bwMode="auto">
            <a:xfrm>
              <a:off x="1949" y="2587"/>
              <a:ext cx="192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6628" name="Object 25"/>
            <p:cNvGraphicFramePr>
              <a:graphicFrameLocks noChangeAspect="1"/>
            </p:cNvGraphicFramePr>
            <p:nvPr/>
          </p:nvGraphicFramePr>
          <p:xfrm>
            <a:off x="3515" y="2523"/>
            <a:ext cx="285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4" name="公式" r:id="rId9" imgW="114320" imgH="190512" progId="Equation.3">
                    <p:embed/>
                  </p:oleObj>
                </mc:Choice>
                <mc:Fallback>
                  <p:oleObj name="公式" r:id="rId9" imgW="114320" imgH="19051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523"/>
                          <a:ext cx="285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7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565" y="1026"/>
              <a:ext cx="2688" cy="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7"/>
            <p:cNvSpPr>
              <a:spLocks noChangeShapeType="1"/>
            </p:cNvSpPr>
            <p:nvPr/>
          </p:nvSpPr>
          <p:spPr bwMode="auto">
            <a:xfrm flipV="1">
              <a:off x="2049" y="2540"/>
              <a:ext cx="1" cy="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8"/>
            <p:cNvSpPr>
              <a:spLocks noChangeShapeType="1"/>
            </p:cNvSpPr>
            <p:nvPr/>
          </p:nvSpPr>
          <p:spPr bwMode="auto">
            <a:xfrm flipV="1">
              <a:off x="2479" y="2540"/>
              <a:ext cx="1" cy="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29"/>
            <p:cNvSpPr>
              <a:spLocks noChangeShapeType="1"/>
            </p:cNvSpPr>
            <p:nvPr/>
          </p:nvSpPr>
          <p:spPr bwMode="auto">
            <a:xfrm flipV="1">
              <a:off x="3330" y="2540"/>
              <a:ext cx="1" cy="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30"/>
            <p:cNvSpPr>
              <a:spLocks noChangeShapeType="1"/>
            </p:cNvSpPr>
            <p:nvPr/>
          </p:nvSpPr>
          <p:spPr bwMode="auto">
            <a:xfrm flipV="1">
              <a:off x="3760" y="2540"/>
              <a:ext cx="1" cy="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31"/>
            <p:cNvSpPr>
              <a:spLocks noChangeShapeType="1"/>
            </p:cNvSpPr>
            <p:nvPr/>
          </p:nvSpPr>
          <p:spPr bwMode="auto">
            <a:xfrm>
              <a:off x="212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32"/>
            <p:cNvSpPr>
              <a:spLocks noChangeShapeType="1"/>
            </p:cNvSpPr>
            <p:nvPr/>
          </p:nvSpPr>
          <p:spPr bwMode="auto">
            <a:xfrm>
              <a:off x="221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33"/>
            <p:cNvSpPr>
              <a:spLocks noChangeShapeType="1"/>
            </p:cNvSpPr>
            <p:nvPr/>
          </p:nvSpPr>
          <p:spPr bwMode="auto">
            <a:xfrm>
              <a:off x="230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34"/>
            <p:cNvSpPr>
              <a:spLocks noChangeShapeType="1"/>
            </p:cNvSpPr>
            <p:nvPr/>
          </p:nvSpPr>
          <p:spPr bwMode="auto">
            <a:xfrm>
              <a:off x="238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35"/>
            <p:cNvSpPr>
              <a:spLocks noChangeShapeType="1"/>
            </p:cNvSpPr>
            <p:nvPr/>
          </p:nvSpPr>
          <p:spPr bwMode="auto">
            <a:xfrm>
              <a:off x="256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36"/>
            <p:cNvSpPr>
              <a:spLocks noChangeShapeType="1"/>
            </p:cNvSpPr>
            <p:nvPr/>
          </p:nvSpPr>
          <p:spPr bwMode="auto">
            <a:xfrm>
              <a:off x="264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37"/>
            <p:cNvSpPr>
              <a:spLocks noChangeShapeType="1"/>
            </p:cNvSpPr>
            <p:nvPr/>
          </p:nvSpPr>
          <p:spPr bwMode="auto">
            <a:xfrm>
              <a:off x="273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38"/>
            <p:cNvSpPr>
              <a:spLocks noChangeShapeType="1"/>
            </p:cNvSpPr>
            <p:nvPr/>
          </p:nvSpPr>
          <p:spPr bwMode="auto">
            <a:xfrm>
              <a:off x="281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39"/>
            <p:cNvSpPr>
              <a:spLocks noChangeShapeType="1"/>
            </p:cNvSpPr>
            <p:nvPr/>
          </p:nvSpPr>
          <p:spPr bwMode="auto">
            <a:xfrm>
              <a:off x="299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40"/>
            <p:cNvSpPr>
              <a:spLocks noChangeShapeType="1"/>
            </p:cNvSpPr>
            <p:nvPr/>
          </p:nvSpPr>
          <p:spPr bwMode="auto">
            <a:xfrm>
              <a:off x="307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41"/>
            <p:cNvSpPr>
              <a:spLocks noChangeShapeType="1"/>
            </p:cNvSpPr>
            <p:nvPr/>
          </p:nvSpPr>
          <p:spPr bwMode="auto">
            <a:xfrm>
              <a:off x="316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42"/>
            <p:cNvSpPr>
              <a:spLocks noChangeShapeType="1"/>
            </p:cNvSpPr>
            <p:nvPr/>
          </p:nvSpPr>
          <p:spPr bwMode="auto">
            <a:xfrm>
              <a:off x="324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43"/>
            <p:cNvSpPr>
              <a:spLocks noChangeShapeType="1"/>
            </p:cNvSpPr>
            <p:nvPr/>
          </p:nvSpPr>
          <p:spPr bwMode="auto">
            <a:xfrm>
              <a:off x="342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44"/>
            <p:cNvSpPr>
              <a:spLocks noChangeShapeType="1"/>
            </p:cNvSpPr>
            <p:nvPr/>
          </p:nvSpPr>
          <p:spPr bwMode="auto">
            <a:xfrm>
              <a:off x="350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45"/>
            <p:cNvSpPr>
              <a:spLocks noChangeShapeType="1"/>
            </p:cNvSpPr>
            <p:nvPr/>
          </p:nvSpPr>
          <p:spPr bwMode="auto">
            <a:xfrm>
              <a:off x="359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46"/>
            <p:cNvSpPr>
              <a:spLocks noChangeShapeType="1"/>
            </p:cNvSpPr>
            <p:nvPr/>
          </p:nvSpPr>
          <p:spPr bwMode="auto">
            <a:xfrm>
              <a:off x="368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7"/>
            <p:cNvSpPr>
              <a:spLocks noChangeShapeType="1"/>
            </p:cNvSpPr>
            <p:nvPr/>
          </p:nvSpPr>
          <p:spPr bwMode="auto">
            <a:xfrm>
              <a:off x="195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48"/>
            <p:cNvSpPr>
              <a:spLocks noChangeShapeType="1"/>
            </p:cNvSpPr>
            <p:nvPr/>
          </p:nvSpPr>
          <p:spPr bwMode="auto">
            <a:xfrm>
              <a:off x="187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49"/>
            <p:cNvSpPr>
              <a:spLocks noChangeShapeType="1"/>
            </p:cNvSpPr>
            <p:nvPr/>
          </p:nvSpPr>
          <p:spPr bwMode="auto">
            <a:xfrm>
              <a:off x="178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50"/>
            <p:cNvSpPr>
              <a:spLocks noChangeShapeType="1"/>
            </p:cNvSpPr>
            <p:nvPr/>
          </p:nvSpPr>
          <p:spPr bwMode="auto">
            <a:xfrm>
              <a:off x="385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51"/>
            <p:cNvSpPr>
              <a:spLocks noChangeShapeType="1"/>
            </p:cNvSpPr>
            <p:nvPr/>
          </p:nvSpPr>
          <p:spPr bwMode="auto">
            <a:xfrm>
              <a:off x="393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52"/>
            <p:cNvSpPr>
              <a:spLocks noChangeShapeType="1"/>
            </p:cNvSpPr>
            <p:nvPr/>
          </p:nvSpPr>
          <p:spPr bwMode="auto">
            <a:xfrm>
              <a:off x="402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53"/>
            <p:cNvSpPr>
              <a:spLocks noChangeShapeType="1"/>
            </p:cNvSpPr>
            <p:nvPr/>
          </p:nvSpPr>
          <p:spPr bwMode="auto">
            <a:xfrm>
              <a:off x="1735" y="2549"/>
              <a:ext cx="233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54"/>
            <p:cNvSpPr>
              <a:spLocks noChangeShapeType="1"/>
            </p:cNvSpPr>
            <p:nvPr/>
          </p:nvSpPr>
          <p:spPr bwMode="auto">
            <a:xfrm>
              <a:off x="2900" y="2190"/>
              <a:ext cx="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55"/>
            <p:cNvSpPr>
              <a:spLocks noChangeShapeType="1"/>
            </p:cNvSpPr>
            <p:nvPr/>
          </p:nvSpPr>
          <p:spPr bwMode="auto">
            <a:xfrm>
              <a:off x="2900" y="1830"/>
              <a:ext cx="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56"/>
            <p:cNvSpPr>
              <a:spLocks noChangeShapeType="1"/>
            </p:cNvSpPr>
            <p:nvPr/>
          </p:nvSpPr>
          <p:spPr bwMode="auto">
            <a:xfrm>
              <a:off x="2900" y="1461"/>
              <a:ext cx="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57"/>
            <p:cNvSpPr>
              <a:spLocks noChangeShapeType="1"/>
            </p:cNvSpPr>
            <p:nvPr/>
          </p:nvSpPr>
          <p:spPr bwMode="auto">
            <a:xfrm>
              <a:off x="2900" y="1102"/>
              <a:ext cx="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Line 58"/>
            <p:cNvSpPr>
              <a:spLocks noChangeShapeType="1"/>
            </p:cNvSpPr>
            <p:nvPr/>
          </p:nvSpPr>
          <p:spPr bwMode="auto">
            <a:xfrm>
              <a:off x="2900" y="248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Line 59"/>
            <p:cNvSpPr>
              <a:spLocks noChangeShapeType="1"/>
            </p:cNvSpPr>
            <p:nvPr/>
          </p:nvSpPr>
          <p:spPr bwMode="auto">
            <a:xfrm>
              <a:off x="2900" y="240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Line 60"/>
            <p:cNvSpPr>
              <a:spLocks noChangeShapeType="1"/>
            </p:cNvSpPr>
            <p:nvPr/>
          </p:nvSpPr>
          <p:spPr bwMode="auto">
            <a:xfrm>
              <a:off x="2900" y="233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Line 61"/>
            <p:cNvSpPr>
              <a:spLocks noChangeShapeType="1"/>
            </p:cNvSpPr>
            <p:nvPr/>
          </p:nvSpPr>
          <p:spPr bwMode="auto">
            <a:xfrm>
              <a:off x="2900" y="226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Line 62"/>
            <p:cNvSpPr>
              <a:spLocks noChangeShapeType="1"/>
            </p:cNvSpPr>
            <p:nvPr/>
          </p:nvSpPr>
          <p:spPr bwMode="auto">
            <a:xfrm>
              <a:off x="2900" y="211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Line 63"/>
            <p:cNvSpPr>
              <a:spLocks noChangeShapeType="1"/>
            </p:cNvSpPr>
            <p:nvPr/>
          </p:nvSpPr>
          <p:spPr bwMode="auto">
            <a:xfrm>
              <a:off x="2900" y="2048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5" name="Line 64"/>
            <p:cNvSpPr>
              <a:spLocks noChangeShapeType="1"/>
            </p:cNvSpPr>
            <p:nvPr/>
          </p:nvSpPr>
          <p:spPr bwMode="auto">
            <a:xfrm>
              <a:off x="2900" y="197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Line 65"/>
            <p:cNvSpPr>
              <a:spLocks noChangeShapeType="1"/>
            </p:cNvSpPr>
            <p:nvPr/>
          </p:nvSpPr>
          <p:spPr bwMode="auto">
            <a:xfrm>
              <a:off x="2900" y="189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66"/>
            <p:cNvSpPr>
              <a:spLocks noChangeShapeType="1"/>
            </p:cNvSpPr>
            <p:nvPr/>
          </p:nvSpPr>
          <p:spPr bwMode="auto">
            <a:xfrm>
              <a:off x="2900" y="175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67"/>
            <p:cNvSpPr>
              <a:spLocks noChangeShapeType="1"/>
            </p:cNvSpPr>
            <p:nvPr/>
          </p:nvSpPr>
          <p:spPr bwMode="auto">
            <a:xfrm>
              <a:off x="2900" y="167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Line 68"/>
            <p:cNvSpPr>
              <a:spLocks noChangeShapeType="1"/>
            </p:cNvSpPr>
            <p:nvPr/>
          </p:nvSpPr>
          <p:spPr bwMode="auto">
            <a:xfrm>
              <a:off x="2900" y="160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69"/>
            <p:cNvSpPr>
              <a:spLocks noChangeShapeType="1"/>
            </p:cNvSpPr>
            <p:nvPr/>
          </p:nvSpPr>
          <p:spPr bwMode="auto">
            <a:xfrm>
              <a:off x="2900" y="153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70"/>
            <p:cNvSpPr>
              <a:spLocks noChangeShapeType="1"/>
            </p:cNvSpPr>
            <p:nvPr/>
          </p:nvSpPr>
          <p:spPr bwMode="auto">
            <a:xfrm>
              <a:off x="2900" y="138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71"/>
            <p:cNvSpPr>
              <a:spLocks noChangeShapeType="1"/>
            </p:cNvSpPr>
            <p:nvPr/>
          </p:nvSpPr>
          <p:spPr bwMode="auto">
            <a:xfrm>
              <a:off x="2900" y="131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72"/>
            <p:cNvSpPr>
              <a:spLocks noChangeShapeType="1"/>
            </p:cNvSpPr>
            <p:nvPr/>
          </p:nvSpPr>
          <p:spPr bwMode="auto">
            <a:xfrm>
              <a:off x="2900" y="124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73"/>
            <p:cNvSpPr>
              <a:spLocks noChangeShapeType="1"/>
            </p:cNvSpPr>
            <p:nvPr/>
          </p:nvSpPr>
          <p:spPr bwMode="auto">
            <a:xfrm>
              <a:off x="2900" y="1168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74"/>
            <p:cNvSpPr>
              <a:spLocks noChangeShapeType="1"/>
            </p:cNvSpPr>
            <p:nvPr/>
          </p:nvSpPr>
          <p:spPr bwMode="auto">
            <a:xfrm flipV="1">
              <a:off x="2900" y="1064"/>
              <a:ext cx="1" cy="152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75"/>
            <p:cNvSpPr>
              <a:spLocks noChangeShapeType="1"/>
            </p:cNvSpPr>
            <p:nvPr/>
          </p:nvSpPr>
          <p:spPr bwMode="auto">
            <a:xfrm flipV="1">
              <a:off x="1789" y="2492"/>
              <a:ext cx="45" cy="1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76"/>
            <p:cNvSpPr>
              <a:spLocks noChangeShapeType="1"/>
            </p:cNvSpPr>
            <p:nvPr/>
          </p:nvSpPr>
          <p:spPr bwMode="auto">
            <a:xfrm flipV="1">
              <a:off x="1834" y="2473"/>
              <a:ext cx="54" cy="1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77"/>
            <p:cNvSpPr>
              <a:spLocks noChangeShapeType="1"/>
            </p:cNvSpPr>
            <p:nvPr/>
          </p:nvSpPr>
          <p:spPr bwMode="auto">
            <a:xfrm flipV="1">
              <a:off x="1888" y="2445"/>
              <a:ext cx="44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78"/>
            <p:cNvSpPr>
              <a:spLocks noChangeShapeType="1"/>
            </p:cNvSpPr>
            <p:nvPr/>
          </p:nvSpPr>
          <p:spPr bwMode="auto">
            <a:xfrm flipV="1">
              <a:off x="1932" y="2417"/>
              <a:ext cx="45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79"/>
            <p:cNvSpPr>
              <a:spLocks noChangeShapeType="1"/>
            </p:cNvSpPr>
            <p:nvPr/>
          </p:nvSpPr>
          <p:spPr bwMode="auto">
            <a:xfrm flipV="1">
              <a:off x="1977" y="2341"/>
              <a:ext cx="90" cy="7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80"/>
            <p:cNvSpPr>
              <a:spLocks noChangeShapeType="1"/>
            </p:cNvSpPr>
            <p:nvPr/>
          </p:nvSpPr>
          <p:spPr bwMode="auto">
            <a:xfrm flipV="1">
              <a:off x="2067" y="2227"/>
              <a:ext cx="98" cy="114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81"/>
            <p:cNvSpPr>
              <a:spLocks noChangeShapeType="1"/>
            </p:cNvSpPr>
            <p:nvPr/>
          </p:nvSpPr>
          <p:spPr bwMode="auto">
            <a:xfrm flipV="1">
              <a:off x="2165" y="2095"/>
              <a:ext cx="90" cy="13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82"/>
            <p:cNvSpPr>
              <a:spLocks noChangeShapeType="1"/>
            </p:cNvSpPr>
            <p:nvPr/>
          </p:nvSpPr>
          <p:spPr bwMode="auto">
            <a:xfrm flipV="1">
              <a:off x="2255" y="1934"/>
              <a:ext cx="90" cy="16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83"/>
            <p:cNvSpPr>
              <a:spLocks noChangeShapeType="1"/>
            </p:cNvSpPr>
            <p:nvPr/>
          </p:nvSpPr>
          <p:spPr bwMode="auto">
            <a:xfrm flipV="1">
              <a:off x="2345" y="1745"/>
              <a:ext cx="98" cy="18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84"/>
            <p:cNvSpPr>
              <a:spLocks noChangeShapeType="1"/>
            </p:cNvSpPr>
            <p:nvPr/>
          </p:nvSpPr>
          <p:spPr bwMode="auto">
            <a:xfrm flipV="1">
              <a:off x="2443" y="1556"/>
              <a:ext cx="90" cy="18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Line 85"/>
            <p:cNvSpPr>
              <a:spLocks noChangeShapeType="1"/>
            </p:cNvSpPr>
            <p:nvPr/>
          </p:nvSpPr>
          <p:spPr bwMode="auto">
            <a:xfrm flipV="1">
              <a:off x="2533" y="1376"/>
              <a:ext cx="89" cy="18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Line 86"/>
            <p:cNvSpPr>
              <a:spLocks noChangeShapeType="1"/>
            </p:cNvSpPr>
            <p:nvPr/>
          </p:nvSpPr>
          <p:spPr bwMode="auto">
            <a:xfrm flipV="1">
              <a:off x="2622" y="1300"/>
              <a:ext cx="54" cy="7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87"/>
            <p:cNvSpPr>
              <a:spLocks noChangeShapeType="1"/>
            </p:cNvSpPr>
            <p:nvPr/>
          </p:nvSpPr>
          <p:spPr bwMode="auto">
            <a:xfrm flipV="1">
              <a:off x="2676" y="1234"/>
              <a:ext cx="45" cy="6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88"/>
            <p:cNvSpPr>
              <a:spLocks noChangeShapeType="1"/>
            </p:cNvSpPr>
            <p:nvPr/>
          </p:nvSpPr>
          <p:spPr bwMode="auto">
            <a:xfrm flipV="1">
              <a:off x="2721" y="1177"/>
              <a:ext cx="45" cy="5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Line 89"/>
            <p:cNvSpPr>
              <a:spLocks noChangeShapeType="1"/>
            </p:cNvSpPr>
            <p:nvPr/>
          </p:nvSpPr>
          <p:spPr bwMode="auto">
            <a:xfrm flipV="1">
              <a:off x="2766" y="1149"/>
              <a:ext cx="27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90"/>
            <p:cNvSpPr>
              <a:spLocks noChangeShapeType="1"/>
            </p:cNvSpPr>
            <p:nvPr/>
          </p:nvSpPr>
          <p:spPr bwMode="auto">
            <a:xfrm flipV="1">
              <a:off x="2793" y="1130"/>
              <a:ext cx="17" cy="1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91"/>
            <p:cNvSpPr>
              <a:spLocks noChangeShapeType="1"/>
            </p:cNvSpPr>
            <p:nvPr/>
          </p:nvSpPr>
          <p:spPr bwMode="auto">
            <a:xfrm flipV="1">
              <a:off x="2810" y="1121"/>
              <a:ext cx="27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Line 92"/>
            <p:cNvSpPr>
              <a:spLocks noChangeShapeType="1"/>
            </p:cNvSpPr>
            <p:nvPr/>
          </p:nvSpPr>
          <p:spPr bwMode="auto">
            <a:xfrm flipV="1">
              <a:off x="2837" y="1111"/>
              <a:ext cx="9" cy="1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Line 93"/>
            <p:cNvSpPr>
              <a:spLocks noChangeShapeType="1"/>
            </p:cNvSpPr>
            <p:nvPr/>
          </p:nvSpPr>
          <p:spPr bwMode="auto">
            <a:xfrm>
              <a:off x="2846" y="1111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5" name="Line 94"/>
            <p:cNvSpPr>
              <a:spLocks noChangeShapeType="1"/>
            </p:cNvSpPr>
            <p:nvPr/>
          </p:nvSpPr>
          <p:spPr bwMode="auto">
            <a:xfrm flipV="1">
              <a:off x="2855" y="1102"/>
              <a:ext cx="18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6" name="Line 95"/>
            <p:cNvSpPr>
              <a:spLocks noChangeShapeType="1"/>
            </p:cNvSpPr>
            <p:nvPr/>
          </p:nvSpPr>
          <p:spPr bwMode="auto">
            <a:xfrm>
              <a:off x="2873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96"/>
            <p:cNvSpPr>
              <a:spLocks noChangeShapeType="1"/>
            </p:cNvSpPr>
            <p:nvPr/>
          </p:nvSpPr>
          <p:spPr bwMode="auto">
            <a:xfrm>
              <a:off x="2873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97"/>
            <p:cNvSpPr>
              <a:spLocks noChangeShapeType="1"/>
            </p:cNvSpPr>
            <p:nvPr/>
          </p:nvSpPr>
          <p:spPr bwMode="auto">
            <a:xfrm>
              <a:off x="2882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9" name="Line 98"/>
            <p:cNvSpPr>
              <a:spLocks noChangeShapeType="1"/>
            </p:cNvSpPr>
            <p:nvPr/>
          </p:nvSpPr>
          <p:spPr bwMode="auto">
            <a:xfrm>
              <a:off x="2891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0" name="Line 99"/>
            <p:cNvSpPr>
              <a:spLocks noChangeShapeType="1"/>
            </p:cNvSpPr>
            <p:nvPr/>
          </p:nvSpPr>
          <p:spPr bwMode="auto">
            <a:xfrm>
              <a:off x="2891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Line 100"/>
            <p:cNvSpPr>
              <a:spLocks noChangeShapeType="1"/>
            </p:cNvSpPr>
            <p:nvPr/>
          </p:nvSpPr>
          <p:spPr bwMode="auto">
            <a:xfrm>
              <a:off x="2891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101"/>
            <p:cNvSpPr>
              <a:spLocks noChangeShapeType="1"/>
            </p:cNvSpPr>
            <p:nvPr/>
          </p:nvSpPr>
          <p:spPr bwMode="auto">
            <a:xfrm>
              <a:off x="2900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102"/>
            <p:cNvSpPr>
              <a:spLocks noChangeShapeType="1"/>
            </p:cNvSpPr>
            <p:nvPr/>
          </p:nvSpPr>
          <p:spPr bwMode="auto">
            <a:xfrm>
              <a:off x="2900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103"/>
            <p:cNvSpPr>
              <a:spLocks noChangeShapeType="1"/>
            </p:cNvSpPr>
            <p:nvPr/>
          </p:nvSpPr>
          <p:spPr bwMode="auto">
            <a:xfrm>
              <a:off x="2900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104"/>
            <p:cNvSpPr>
              <a:spLocks noChangeShapeType="1"/>
            </p:cNvSpPr>
            <p:nvPr/>
          </p:nvSpPr>
          <p:spPr bwMode="auto">
            <a:xfrm>
              <a:off x="2900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6" name="Line 105"/>
            <p:cNvSpPr>
              <a:spLocks noChangeShapeType="1"/>
            </p:cNvSpPr>
            <p:nvPr/>
          </p:nvSpPr>
          <p:spPr bwMode="auto">
            <a:xfrm>
              <a:off x="2909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" name="Line 106"/>
            <p:cNvSpPr>
              <a:spLocks noChangeShapeType="1"/>
            </p:cNvSpPr>
            <p:nvPr/>
          </p:nvSpPr>
          <p:spPr bwMode="auto">
            <a:xfrm>
              <a:off x="2909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Line 107"/>
            <p:cNvSpPr>
              <a:spLocks noChangeShapeType="1"/>
            </p:cNvSpPr>
            <p:nvPr/>
          </p:nvSpPr>
          <p:spPr bwMode="auto">
            <a:xfrm>
              <a:off x="2909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" name="Line 108"/>
            <p:cNvSpPr>
              <a:spLocks noChangeShapeType="1"/>
            </p:cNvSpPr>
            <p:nvPr/>
          </p:nvSpPr>
          <p:spPr bwMode="auto">
            <a:xfrm>
              <a:off x="2918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Line 109"/>
            <p:cNvSpPr>
              <a:spLocks noChangeShapeType="1"/>
            </p:cNvSpPr>
            <p:nvPr/>
          </p:nvSpPr>
          <p:spPr bwMode="auto">
            <a:xfrm>
              <a:off x="2918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Line 110"/>
            <p:cNvSpPr>
              <a:spLocks noChangeShapeType="1"/>
            </p:cNvSpPr>
            <p:nvPr/>
          </p:nvSpPr>
          <p:spPr bwMode="auto">
            <a:xfrm>
              <a:off x="2927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2" name="Line 111"/>
            <p:cNvSpPr>
              <a:spLocks noChangeShapeType="1"/>
            </p:cNvSpPr>
            <p:nvPr/>
          </p:nvSpPr>
          <p:spPr bwMode="auto">
            <a:xfrm>
              <a:off x="2936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3" name="Line 112"/>
            <p:cNvSpPr>
              <a:spLocks noChangeShapeType="1"/>
            </p:cNvSpPr>
            <p:nvPr/>
          </p:nvSpPr>
          <p:spPr bwMode="auto">
            <a:xfrm>
              <a:off x="2936" y="1102"/>
              <a:ext cx="18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Line 113"/>
            <p:cNvSpPr>
              <a:spLocks noChangeShapeType="1"/>
            </p:cNvSpPr>
            <p:nvPr/>
          </p:nvSpPr>
          <p:spPr bwMode="auto">
            <a:xfrm>
              <a:off x="2954" y="1111"/>
              <a:ext cx="18" cy="1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5" name="Line 114"/>
            <p:cNvSpPr>
              <a:spLocks noChangeShapeType="1"/>
            </p:cNvSpPr>
            <p:nvPr/>
          </p:nvSpPr>
          <p:spPr bwMode="auto">
            <a:xfrm>
              <a:off x="2972" y="1121"/>
              <a:ext cx="27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6" name="Line 115"/>
            <p:cNvSpPr>
              <a:spLocks noChangeShapeType="1"/>
            </p:cNvSpPr>
            <p:nvPr/>
          </p:nvSpPr>
          <p:spPr bwMode="auto">
            <a:xfrm>
              <a:off x="2999" y="1130"/>
              <a:ext cx="44" cy="4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7" name="Line 116"/>
            <p:cNvSpPr>
              <a:spLocks noChangeShapeType="1"/>
            </p:cNvSpPr>
            <p:nvPr/>
          </p:nvSpPr>
          <p:spPr bwMode="auto">
            <a:xfrm>
              <a:off x="3043" y="1177"/>
              <a:ext cx="45" cy="5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8" name="Line 117"/>
            <p:cNvSpPr>
              <a:spLocks noChangeShapeType="1"/>
            </p:cNvSpPr>
            <p:nvPr/>
          </p:nvSpPr>
          <p:spPr bwMode="auto">
            <a:xfrm>
              <a:off x="3088" y="1234"/>
              <a:ext cx="99" cy="14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9" name="Line 118"/>
            <p:cNvSpPr>
              <a:spLocks noChangeShapeType="1"/>
            </p:cNvSpPr>
            <p:nvPr/>
          </p:nvSpPr>
          <p:spPr bwMode="auto">
            <a:xfrm>
              <a:off x="3187" y="1376"/>
              <a:ext cx="89" cy="18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0" name="Line 119"/>
            <p:cNvSpPr>
              <a:spLocks noChangeShapeType="1"/>
            </p:cNvSpPr>
            <p:nvPr/>
          </p:nvSpPr>
          <p:spPr bwMode="auto">
            <a:xfrm>
              <a:off x="3276" y="1556"/>
              <a:ext cx="90" cy="18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1" name="Line 120"/>
            <p:cNvSpPr>
              <a:spLocks noChangeShapeType="1"/>
            </p:cNvSpPr>
            <p:nvPr/>
          </p:nvSpPr>
          <p:spPr bwMode="auto">
            <a:xfrm>
              <a:off x="3366" y="1745"/>
              <a:ext cx="99" cy="18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2" name="Line 121"/>
            <p:cNvSpPr>
              <a:spLocks noChangeShapeType="1"/>
            </p:cNvSpPr>
            <p:nvPr/>
          </p:nvSpPr>
          <p:spPr bwMode="auto">
            <a:xfrm>
              <a:off x="3465" y="1934"/>
              <a:ext cx="89" cy="16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3" name="Line 122"/>
            <p:cNvSpPr>
              <a:spLocks noChangeShapeType="1"/>
            </p:cNvSpPr>
            <p:nvPr/>
          </p:nvSpPr>
          <p:spPr bwMode="auto">
            <a:xfrm>
              <a:off x="3554" y="2095"/>
              <a:ext cx="90" cy="13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4" name="Line 123"/>
            <p:cNvSpPr>
              <a:spLocks noChangeShapeType="1"/>
            </p:cNvSpPr>
            <p:nvPr/>
          </p:nvSpPr>
          <p:spPr bwMode="auto">
            <a:xfrm>
              <a:off x="3644" y="2227"/>
              <a:ext cx="98" cy="114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5" name="Line 124"/>
            <p:cNvSpPr>
              <a:spLocks noChangeShapeType="1"/>
            </p:cNvSpPr>
            <p:nvPr/>
          </p:nvSpPr>
          <p:spPr bwMode="auto">
            <a:xfrm>
              <a:off x="3742" y="2341"/>
              <a:ext cx="45" cy="3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6" name="Line 125"/>
            <p:cNvSpPr>
              <a:spLocks noChangeShapeType="1"/>
            </p:cNvSpPr>
            <p:nvPr/>
          </p:nvSpPr>
          <p:spPr bwMode="auto">
            <a:xfrm>
              <a:off x="3787" y="2379"/>
              <a:ext cx="45" cy="3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7" name="Line 126"/>
            <p:cNvSpPr>
              <a:spLocks noChangeShapeType="1"/>
            </p:cNvSpPr>
            <p:nvPr/>
          </p:nvSpPr>
          <p:spPr bwMode="auto">
            <a:xfrm>
              <a:off x="3832" y="2417"/>
              <a:ext cx="45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8" name="Line 127"/>
            <p:cNvSpPr>
              <a:spLocks noChangeShapeType="1"/>
            </p:cNvSpPr>
            <p:nvPr/>
          </p:nvSpPr>
          <p:spPr bwMode="auto">
            <a:xfrm>
              <a:off x="3877" y="2445"/>
              <a:ext cx="44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9" name="Line 128"/>
            <p:cNvSpPr>
              <a:spLocks noChangeShapeType="1"/>
            </p:cNvSpPr>
            <p:nvPr/>
          </p:nvSpPr>
          <p:spPr bwMode="auto">
            <a:xfrm>
              <a:off x="3921" y="2473"/>
              <a:ext cx="99" cy="2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29" name="Object 129"/>
            <p:cNvGraphicFramePr>
              <a:graphicFrameLocks noChangeAspect="1"/>
            </p:cNvGraphicFramePr>
            <p:nvPr/>
          </p:nvGraphicFramePr>
          <p:xfrm>
            <a:off x="1927" y="2523"/>
            <a:ext cx="40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5" name="公式" r:id="rId11" imgW="213297" imgH="190512" progId="Equation.3">
                    <p:embed/>
                  </p:oleObj>
                </mc:Choice>
                <mc:Fallback>
                  <p:oleObj name="公式" r:id="rId11" imgW="213297" imgH="190512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523"/>
                          <a:ext cx="40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130"/>
            <p:cNvGraphicFramePr>
              <a:graphicFrameLocks noChangeAspect="1"/>
            </p:cNvGraphicFramePr>
            <p:nvPr/>
          </p:nvGraphicFramePr>
          <p:xfrm>
            <a:off x="2699" y="1797"/>
            <a:ext cx="4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6" name="公式" r:id="rId13" imgW="251548" imgH="99144" progId="Equation.3">
                    <p:embed/>
                  </p:oleObj>
                </mc:Choice>
                <mc:Fallback>
                  <p:oleObj name="公式" r:id="rId13" imgW="251548" imgH="99144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797"/>
                          <a:ext cx="4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55" grpId="0" animBg="1"/>
      <p:bldP spid="26752" grpId="0"/>
      <p:bldP spid="267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71550" y="4296584"/>
            <a:ext cx="7905821" cy="1588055"/>
            <a:chOff x="319" y="3188"/>
            <a:chExt cx="4744" cy="927"/>
          </a:xfrm>
        </p:grpSpPr>
        <p:grpSp>
          <p:nvGrpSpPr>
            <p:cNvPr id="27664" name="Group 3"/>
            <p:cNvGrpSpPr>
              <a:grpSpLocks/>
            </p:cNvGrpSpPr>
            <p:nvPr/>
          </p:nvGrpSpPr>
          <p:grpSpPr bwMode="auto">
            <a:xfrm>
              <a:off x="319" y="3188"/>
              <a:ext cx="2824" cy="927"/>
              <a:chOff x="319" y="2900"/>
              <a:chExt cx="2824" cy="927"/>
            </a:xfrm>
          </p:grpSpPr>
          <p:sp>
            <p:nvSpPr>
              <p:cNvPr id="27666" name="Text Box 4"/>
              <p:cNvSpPr txBox="1">
                <a:spLocks noChangeArrowheads="1"/>
              </p:cNvSpPr>
              <p:nvPr/>
            </p:nvSpPr>
            <p:spPr bwMode="auto">
              <a:xfrm>
                <a:off x="319" y="3106"/>
                <a:ext cx="1757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>
                    <a:latin typeface="Times New Roman" pitchFamily="18" charset="0"/>
                    <a:ea typeface="楷体_GB2312" pitchFamily="49" charset="-122"/>
                  </a:rPr>
                  <a:t>区间的长度为</a:t>
                </a:r>
              </a:p>
            </p:txBody>
          </p:sp>
          <p:graphicFrame>
            <p:nvGraphicFramePr>
              <p:cNvPr id="2765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9186128"/>
                  </p:ext>
                </p:extLst>
              </p:nvPr>
            </p:nvGraphicFramePr>
            <p:xfrm>
              <a:off x="1988" y="2900"/>
              <a:ext cx="1155" cy="9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73" name="Equation" r:id="rId4" imgW="507960" imgH="419040" progId="Equation.DSMT4">
                      <p:embed/>
                    </p:oleObj>
                  </mc:Choice>
                  <mc:Fallback>
                    <p:oleObj name="Equation" r:id="rId4" imgW="507960" imgH="41904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8" y="2900"/>
                            <a:ext cx="1155" cy="9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65" name="Text Box 6"/>
            <p:cNvSpPr txBox="1">
              <a:spLocks noChangeArrowheads="1"/>
            </p:cNvSpPr>
            <p:nvPr/>
          </p:nvSpPr>
          <p:spPr bwMode="auto">
            <a:xfrm>
              <a:off x="3148" y="3442"/>
              <a:ext cx="1915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dirty="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——  </a:t>
              </a:r>
              <a:r>
                <a:rPr kumimoji="1" lang="zh-CN" altLang="en-US" sz="3600" b="1" dirty="0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达到最短</a:t>
              </a:r>
            </a:p>
          </p:txBody>
        </p:sp>
      </p:grpSp>
      <p:graphicFrame>
        <p:nvGraphicFramePr>
          <p:cNvPr id="261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64499"/>
              </p:ext>
            </p:extLst>
          </p:nvPr>
        </p:nvGraphicFramePr>
        <p:xfrm>
          <a:off x="1485900" y="2355850"/>
          <a:ext cx="40118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4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355850"/>
                        <a:ext cx="401184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940425" y="1484313"/>
            <a:ext cx="2590800" cy="2971800"/>
            <a:chOff x="3984" y="1440"/>
            <a:chExt cx="1632" cy="1872"/>
          </a:xfrm>
        </p:grpSpPr>
        <p:sp>
          <p:nvSpPr>
            <p:cNvPr id="27655" name="AutoShape 9"/>
            <p:cNvSpPr>
              <a:spLocks noChangeArrowheads="1"/>
            </p:cNvSpPr>
            <p:nvPr/>
          </p:nvSpPr>
          <p:spPr bwMode="auto">
            <a:xfrm flipH="1">
              <a:off x="3984" y="1440"/>
              <a:ext cx="1152" cy="720"/>
            </a:xfrm>
            <a:prstGeom prst="cloudCallout">
              <a:avLst>
                <a:gd name="adj1" fmla="val -43750"/>
                <a:gd name="adj2" fmla="val 70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grpSp>
          <p:nvGrpSpPr>
            <p:cNvPr id="27656" name="Group 10"/>
            <p:cNvGrpSpPr>
              <a:grpSpLocks/>
            </p:cNvGrpSpPr>
            <p:nvPr/>
          </p:nvGrpSpPr>
          <p:grpSpPr bwMode="auto">
            <a:xfrm>
              <a:off x="4955" y="2056"/>
              <a:ext cx="661" cy="1256"/>
              <a:chOff x="2748" y="2113"/>
              <a:chExt cx="661" cy="1256"/>
            </a:xfrm>
          </p:grpSpPr>
          <p:sp>
            <p:nvSpPr>
              <p:cNvPr id="27658" name="Freeform 11"/>
              <p:cNvSpPr>
                <a:spLocks/>
              </p:cNvSpPr>
              <p:nvPr/>
            </p:nvSpPr>
            <p:spPr bwMode="auto">
              <a:xfrm>
                <a:off x="2748" y="2497"/>
                <a:ext cx="258" cy="428"/>
              </a:xfrm>
              <a:custGeom>
                <a:avLst/>
                <a:gdLst>
                  <a:gd name="T0" fmla="*/ 0 w 518"/>
                  <a:gd name="T1" fmla="*/ 1 h 854"/>
                  <a:gd name="T2" fmla="*/ 0 w 518"/>
                  <a:gd name="T3" fmla="*/ 1 h 854"/>
                  <a:gd name="T4" fmla="*/ 0 w 518"/>
                  <a:gd name="T5" fmla="*/ 1 h 854"/>
                  <a:gd name="T6" fmla="*/ 0 w 518"/>
                  <a:gd name="T7" fmla="*/ 0 h 854"/>
                  <a:gd name="T8" fmla="*/ 0 w 518"/>
                  <a:gd name="T9" fmla="*/ 1 h 854"/>
                  <a:gd name="T10" fmla="*/ 0 w 518"/>
                  <a:gd name="T11" fmla="*/ 1 h 854"/>
                  <a:gd name="T12" fmla="*/ 0 w 518"/>
                  <a:gd name="T13" fmla="*/ 1 h 854"/>
                  <a:gd name="T14" fmla="*/ 0 w 518"/>
                  <a:gd name="T15" fmla="*/ 1 h 854"/>
                  <a:gd name="T16" fmla="*/ 0 w 518"/>
                  <a:gd name="T17" fmla="*/ 1 h 854"/>
                  <a:gd name="T18" fmla="*/ 0 w 518"/>
                  <a:gd name="T19" fmla="*/ 1 h 854"/>
                  <a:gd name="T20" fmla="*/ 0 w 518"/>
                  <a:gd name="T21" fmla="*/ 1 h 854"/>
                  <a:gd name="T22" fmla="*/ 0 w 518"/>
                  <a:gd name="T23" fmla="*/ 1 h 854"/>
                  <a:gd name="T24" fmla="*/ 0 w 518"/>
                  <a:gd name="T25" fmla="*/ 1 h 854"/>
                  <a:gd name="T26" fmla="*/ 0 w 518"/>
                  <a:gd name="T27" fmla="*/ 1 h 854"/>
                  <a:gd name="T28" fmla="*/ 0 w 518"/>
                  <a:gd name="T29" fmla="*/ 1 h 854"/>
                  <a:gd name="T30" fmla="*/ 0 w 518"/>
                  <a:gd name="T31" fmla="*/ 1 h 854"/>
                  <a:gd name="T32" fmla="*/ 0 w 518"/>
                  <a:gd name="T33" fmla="*/ 1 h 854"/>
                  <a:gd name="T34" fmla="*/ 0 w 518"/>
                  <a:gd name="T35" fmla="*/ 1 h 854"/>
                  <a:gd name="T36" fmla="*/ 0 w 518"/>
                  <a:gd name="T37" fmla="*/ 1 h 854"/>
                  <a:gd name="T38" fmla="*/ 0 w 518"/>
                  <a:gd name="T39" fmla="*/ 1 h 854"/>
                  <a:gd name="T40" fmla="*/ 0 w 518"/>
                  <a:gd name="T41" fmla="*/ 1 h 854"/>
                  <a:gd name="T42" fmla="*/ 0 w 518"/>
                  <a:gd name="T43" fmla="*/ 1 h 854"/>
                  <a:gd name="T44" fmla="*/ 0 w 518"/>
                  <a:gd name="T45" fmla="*/ 1 h 854"/>
                  <a:gd name="T46" fmla="*/ 0 w 518"/>
                  <a:gd name="T47" fmla="*/ 1 h 854"/>
                  <a:gd name="T48" fmla="*/ 0 w 518"/>
                  <a:gd name="T49" fmla="*/ 1 h 854"/>
                  <a:gd name="T50" fmla="*/ 0 w 518"/>
                  <a:gd name="T51" fmla="*/ 1 h 854"/>
                  <a:gd name="T52" fmla="*/ 0 w 518"/>
                  <a:gd name="T53" fmla="*/ 1 h 854"/>
                  <a:gd name="T54" fmla="*/ 0 w 518"/>
                  <a:gd name="T55" fmla="*/ 1 h 854"/>
                  <a:gd name="T56" fmla="*/ 0 w 518"/>
                  <a:gd name="T57" fmla="*/ 1 h 854"/>
                  <a:gd name="T58" fmla="*/ 0 w 518"/>
                  <a:gd name="T59" fmla="*/ 1 h 854"/>
                  <a:gd name="T60" fmla="*/ 0 w 518"/>
                  <a:gd name="T61" fmla="*/ 1 h 854"/>
                  <a:gd name="T62" fmla="*/ 0 w 518"/>
                  <a:gd name="T63" fmla="*/ 1 h 854"/>
                  <a:gd name="T64" fmla="*/ 0 w 518"/>
                  <a:gd name="T65" fmla="*/ 1 h 854"/>
                  <a:gd name="T66" fmla="*/ 0 w 518"/>
                  <a:gd name="T67" fmla="*/ 1 h 854"/>
                  <a:gd name="T68" fmla="*/ 0 w 518"/>
                  <a:gd name="T69" fmla="*/ 1 h 854"/>
                  <a:gd name="T70" fmla="*/ 0 w 518"/>
                  <a:gd name="T71" fmla="*/ 1 h 854"/>
                  <a:gd name="T72" fmla="*/ 0 w 518"/>
                  <a:gd name="T73" fmla="*/ 1 h 854"/>
                  <a:gd name="T74" fmla="*/ 0 w 518"/>
                  <a:gd name="T75" fmla="*/ 1 h 854"/>
                  <a:gd name="T76" fmla="*/ 0 w 518"/>
                  <a:gd name="T77" fmla="*/ 1 h 854"/>
                  <a:gd name="T78" fmla="*/ 0 w 518"/>
                  <a:gd name="T79" fmla="*/ 1 h 8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18"/>
                  <a:gd name="T121" fmla="*/ 0 h 854"/>
                  <a:gd name="T122" fmla="*/ 518 w 518"/>
                  <a:gd name="T123" fmla="*/ 854 h 85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18" h="854">
                    <a:moveTo>
                      <a:pt x="274" y="127"/>
                    </a:moveTo>
                    <a:lnTo>
                      <a:pt x="328" y="74"/>
                    </a:lnTo>
                    <a:lnTo>
                      <a:pt x="402" y="21"/>
                    </a:lnTo>
                    <a:lnTo>
                      <a:pt x="454" y="0"/>
                    </a:lnTo>
                    <a:lnTo>
                      <a:pt x="518" y="4"/>
                    </a:lnTo>
                    <a:lnTo>
                      <a:pt x="518" y="53"/>
                    </a:lnTo>
                    <a:lnTo>
                      <a:pt x="486" y="95"/>
                    </a:lnTo>
                    <a:lnTo>
                      <a:pt x="426" y="127"/>
                    </a:lnTo>
                    <a:lnTo>
                      <a:pt x="278" y="194"/>
                    </a:lnTo>
                    <a:lnTo>
                      <a:pt x="137" y="275"/>
                    </a:lnTo>
                    <a:lnTo>
                      <a:pt x="77" y="295"/>
                    </a:lnTo>
                    <a:lnTo>
                      <a:pt x="57" y="327"/>
                    </a:lnTo>
                    <a:lnTo>
                      <a:pt x="77" y="359"/>
                    </a:lnTo>
                    <a:lnTo>
                      <a:pt x="200" y="478"/>
                    </a:lnTo>
                    <a:lnTo>
                      <a:pt x="257" y="517"/>
                    </a:lnTo>
                    <a:lnTo>
                      <a:pt x="341" y="584"/>
                    </a:lnTo>
                    <a:lnTo>
                      <a:pt x="426" y="647"/>
                    </a:lnTo>
                    <a:lnTo>
                      <a:pt x="422" y="679"/>
                    </a:lnTo>
                    <a:lnTo>
                      <a:pt x="358" y="689"/>
                    </a:lnTo>
                    <a:lnTo>
                      <a:pt x="264" y="689"/>
                    </a:lnTo>
                    <a:lnTo>
                      <a:pt x="205" y="721"/>
                    </a:lnTo>
                    <a:lnTo>
                      <a:pt x="183" y="802"/>
                    </a:lnTo>
                    <a:lnTo>
                      <a:pt x="183" y="844"/>
                    </a:lnTo>
                    <a:lnTo>
                      <a:pt x="158" y="854"/>
                    </a:lnTo>
                    <a:lnTo>
                      <a:pt x="119" y="817"/>
                    </a:lnTo>
                    <a:lnTo>
                      <a:pt x="127" y="749"/>
                    </a:lnTo>
                    <a:lnTo>
                      <a:pt x="161" y="700"/>
                    </a:lnTo>
                    <a:lnTo>
                      <a:pt x="232" y="657"/>
                    </a:lnTo>
                    <a:lnTo>
                      <a:pt x="309" y="637"/>
                    </a:lnTo>
                    <a:lnTo>
                      <a:pt x="316" y="615"/>
                    </a:lnTo>
                    <a:lnTo>
                      <a:pt x="278" y="573"/>
                    </a:lnTo>
                    <a:lnTo>
                      <a:pt x="116" y="468"/>
                    </a:lnTo>
                    <a:lnTo>
                      <a:pt x="67" y="426"/>
                    </a:lnTo>
                    <a:lnTo>
                      <a:pt x="21" y="369"/>
                    </a:lnTo>
                    <a:lnTo>
                      <a:pt x="0" y="305"/>
                    </a:lnTo>
                    <a:lnTo>
                      <a:pt x="14" y="268"/>
                    </a:lnTo>
                    <a:lnTo>
                      <a:pt x="95" y="243"/>
                    </a:lnTo>
                    <a:lnTo>
                      <a:pt x="193" y="201"/>
                    </a:lnTo>
                    <a:lnTo>
                      <a:pt x="257" y="158"/>
                    </a:lnTo>
                    <a:lnTo>
                      <a:pt x="274" y="12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9" name="Freeform 12"/>
              <p:cNvSpPr>
                <a:spLocks/>
              </p:cNvSpPr>
              <p:nvPr/>
            </p:nvSpPr>
            <p:spPr bwMode="auto">
              <a:xfrm>
                <a:off x="2978" y="2478"/>
                <a:ext cx="180" cy="410"/>
              </a:xfrm>
              <a:custGeom>
                <a:avLst/>
                <a:gdLst>
                  <a:gd name="T0" fmla="*/ 1 w 360"/>
                  <a:gd name="T1" fmla="*/ 1 h 819"/>
                  <a:gd name="T2" fmla="*/ 1 w 360"/>
                  <a:gd name="T3" fmla="*/ 1 h 819"/>
                  <a:gd name="T4" fmla="*/ 1 w 360"/>
                  <a:gd name="T5" fmla="*/ 0 h 819"/>
                  <a:gd name="T6" fmla="*/ 1 w 360"/>
                  <a:gd name="T7" fmla="*/ 0 h 819"/>
                  <a:gd name="T8" fmla="*/ 1 w 360"/>
                  <a:gd name="T9" fmla="*/ 1 h 819"/>
                  <a:gd name="T10" fmla="*/ 1 w 360"/>
                  <a:gd name="T11" fmla="*/ 1 h 819"/>
                  <a:gd name="T12" fmla="*/ 1 w 360"/>
                  <a:gd name="T13" fmla="*/ 1 h 819"/>
                  <a:gd name="T14" fmla="*/ 1 w 360"/>
                  <a:gd name="T15" fmla="*/ 1 h 819"/>
                  <a:gd name="T16" fmla="*/ 1 w 360"/>
                  <a:gd name="T17" fmla="*/ 1 h 819"/>
                  <a:gd name="T18" fmla="*/ 1 w 360"/>
                  <a:gd name="T19" fmla="*/ 1 h 819"/>
                  <a:gd name="T20" fmla="*/ 1 w 360"/>
                  <a:gd name="T21" fmla="*/ 1 h 819"/>
                  <a:gd name="T22" fmla="*/ 1 w 360"/>
                  <a:gd name="T23" fmla="*/ 1 h 819"/>
                  <a:gd name="T24" fmla="*/ 1 w 360"/>
                  <a:gd name="T25" fmla="*/ 1 h 819"/>
                  <a:gd name="T26" fmla="*/ 1 w 360"/>
                  <a:gd name="T27" fmla="*/ 1 h 819"/>
                  <a:gd name="T28" fmla="*/ 1 w 360"/>
                  <a:gd name="T29" fmla="*/ 1 h 819"/>
                  <a:gd name="T30" fmla="*/ 1 w 360"/>
                  <a:gd name="T31" fmla="*/ 1 h 819"/>
                  <a:gd name="T32" fmla="*/ 0 w 360"/>
                  <a:gd name="T33" fmla="*/ 1 h 819"/>
                  <a:gd name="T34" fmla="*/ 1 w 360"/>
                  <a:gd name="T35" fmla="*/ 1 h 819"/>
                  <a:gd name="T36" fmla="*/ 1 w 360"/>
                  <a:gd name="T37" fmla="*/ 1 h 819"/>
                  <a:gd name="T38" fmla="*/ 1 w 360"/>
                  <a:gd name="T39" fmla="*/ 1 h 819"/>
                  <a:gd name="T40" fmla="*/ 1 w 360"/>
                  <a:gd name="T41" fmla="*/ 1 h 81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0"/>
                  <a:gd name="T64" fmla="*/ 0 h 819"/>
                  <a:gd name="T65" fmla="*/ 360 w 360"/>
                  <a:gd name="T66" fmla="*/ 819 h 81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0" h="819">
                    <a:moveTo>
                      <a:pt x="77" y="62"/>
                    </a:moveTo>
                    <a:lnTo>
                      <a:pt x="109" y="10"/>
                    </a:lnTo>
                    <a:lnTo>
                      <a:pt x="148" y="0"/>
                    </a:lnTo>
                    <a:lnTo>
                      <a:pt x="201" y="0"/>
                    </a:lnTo>
                    <a:lnTo>
                      <a:pt x="268" y="38"/>
                    </a:lnTo>
                    <a:lnTo>
                      <a:pt x="310" y="123"/>
                    </a:lnTo>
                    <a:lnTo>
                      <a:pt x="342" y="232"/>
                    </a:lnTo>
                    <a:lnTo>
                      <a:pt x="360" y="343"/>
                    </a:lnTo>
                    <a:lnTo>
                      <a:pt x="360" y="495"/>
                    </a:lnTo>
                    <a:lnTo>
                      <a:pt x="321" y="661"/>
                    </a:lnTo>
                    <a:lnTo>
                      <a:pt x="265" y="758"/>
                    </a:lnTo>
                    <a:lnTo>
                      <a:pt x="190" y="807"/>
                    </a:lnTo>
                    <a:lnTo>
                      <a:pt x="120" y="819"/>
                    </a:lnTo>
                    <a:lnTo>
                      <a:pt x="67" y="787"/>
                    </a:lnTo>
                    <a:lnTo>
                      <a:pt x="25" y="748"/>
                    </a:lnTo>
                    <a:lnTo>
                      <a:pt x="13" y="685"/>
                    </a:lnTo>
                    <a:lnTo>
                      <a:pt x="0" y="565"/>
                    </a:lnTo>
                    <a:lnTo>
                      <a:pt x="10" y="417"/>
                    </a:lnTo>
                    <a:lnTo>
                      <a:pt x="42" y="263"/>
                    </a:lnTo>
                    <a:lnTo>
                      <a:pt x="63" y="154"/>
                    </a:lnTo>
                    <a:lnTo>
                      <a:pt x="77" y="62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0" name="Freeform 13"/>
              <p:cNvSpPr>
                <a:spLocks/>
              </p:cNvSpPr>
              <p:nvPr/>
            </p:nvSpPr>
            <p:spPr bwMode="auto">
              <a:xfrm>
                <a:off x="3028" y="2834"/>
                <a:ext cx="105" cy="535"/>
              </a:xfrm>
              <a:custGeom>
                <a:avLst/>
                <a:gdLst>
                  <a:gd name="T0" fmla="*/ 1 w 210"/>
                  <a:gd name="T1" fmla="*/ 1 h 1068"/>
                  <a:gd name="T2" fmla="*/ 1 w 210"/>
                  <a:gd name="T3" fmla="*/ 1 h 1068"/>
                  <a:gd name="T4" fmla="*/ 1 w 210"/>
                  <a:gd name="T5" fmla="*/ 1 h 1068"/>
                  <a:gd name="T6" fmla="*/ 1 w 210"/>
                  <a:gd name="T7" fmla="*/ 0 h 1068"/>
                  <a:gd name="T8" fmla="*/ 1 w 210"/>
                  <a:gd name="T9" fmla="*/ 1 h 1068"/>
                  <a:gd name="T10" fmla="*/ 1 w 210"/>
                  <a:gd name="T11" fmla="*/ 1 h 1068"/>
                  <a:gd name="T12" fmla="*/ 1 w 210"/>
                  <a:gd name="T13" fmla="*/ 1 h 1068"/>
                  <a:gd name="T14" fmla="*/ 1 w 210"/>
                  <a:gd name="T15" fmla="*/ 1 h 1068"/>
                  <a:gd name="T16" fmla="*/ 1 w 210"/>
                  <a:gd name="T17" fmla="*/ 1 h 1068"/>
                  <a:gd name="T18" fmla="*/ 1 w 210"/>
                  <a:gd name="T19" fmla="*/ 1 h 1068"/>
                  <a:gd name="T20" fmla="*/ 1 w 210"/>
                  <a:gd name="T21" fmla="*/ 1 h 1068"/>
                  <a:gd name="T22" fmla="*/ 1 w 210"/>
                  <a:gd name="T23" fmla="*/ 1 h 1068"/>
                  <a:gd name="T24" fmla="*/ 1 w 210"/>
                  <a:gd name="T25" fmla="*/ 1 h 1068"/>
                  <a:gd name="T26" fmla="*/ 1 w 210"/>
                  <a:gd name="T27" fmla="*/ 1 h 1068"/>
                  <a:gd name="T28" fmla="*/ 1 w 210"/>
                  <a:gd name="T29" fmla="*/ 1 h 1068"/>
                  <a:gd name="T30" fmla="*/ 1 w 210"/>
                  <a:gd name="T31" fmla="*/ 1 h 1068"/>
                  <a:gd name="T32" fmla="*/ 1 w 210"/>
                  <a:gd name="T33" fmla="*/ 1 h 1068"/>
                  <a:gd name="T34" fmla="*/ 0 w 210"/>
                  <a:gd name="T35" fmla="*/ 1 h 1068"/>
                  <a:gd name="T36" fmla="*/ 1 w 210"/>
                  <a:gd name="T37" fmla="*/ 1 h 1068"/>
                  <a:gd name="T38" fmla="*/ 1 w 210"/>
                  <a:gd name="T39" fmla="*/ 1 h 1068"/>
                  <a:gd name="T40" fmla="*/ 1 w 210"/>
                  <a:gd name="T41" fmla="*/ 1 h 1068"/>
                  <a:gd name="T42" fmla="*/ 1 w 210"/>
                  <a:gd name="T43" fmla="*/ 1 h 1068"/>
                  <a:gd name="T44" fmla="*/ 1 w 210"/>
                  <a:gd name="T45" fmla="*/ 1 h 1068"/>
                  <a:gd name="T46" fmla="*/ 1 w 210"/>
                  <a:gd name="T47" fmla="*/ 1 h 1068"/>
                  <a:gd name="T48" fmla="*/ 1 w 210"/>
                  <a:gd name="T49" fmla="*/ 1 h 1068"/>
                  <a:gd name="T50" fmla="*/ 1 w 210"/>
                  <a:gd name="T51" fmla="*/ 1 h 1068"/>
                  <a:gd name="T52" fmla="*/ 1 w 210"/>
                  <a:gd name="T53" fmla="*/ 1 h 1068"/>
                  <a:gd name="T54" fmla="*/ 1 w 210"/>
                  <a:gd name="T55" fmla="*/ 1 h 1068"/>
                  <a:gd name="T56" fmla="*/ 1 w 210"/>
                  <a:gd name="T57" fmla="*/ 1 h 106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0"/>
                  <a:gd name="T88" fmla="*/ 0 h 1068"/>
                  <a:gd name="T89" fmla="*/ 210 w 210"/>
                  <a:gd name="T90" fmla="*/ 1068 h 106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0" h="1068">
                    <a:moveTo>
                      <a:pt x="101" y="189"/>
                    </a:moveTo>
                    <a:lnTo>
                      <a:pt x="72" y="119"/>
                    </a:lnTo>
                    <a:lnTo>
                      <a:pt x="72" y="42"/>
                    </a:lnTo>
                    <a:lnTo>
                      <a:pt x="111" y="0"/>
                    </a:lnTo>
                    <a:lnTo>
                      <a:pt x="157" y="20"/>
                    </a:lnTo>
                    <a:lnTo>
                      <a:pt x="188" y="94"/>
                    </a:lnTo>
                    <a:lnTo>
                      <a:pt x="206" y="221"/>
                    </a:lnTo>
                    <a:lnTo>
                      <a:pt x="210" y="379"/>
                    </a:lnTo>
                    <a:lnTo>
                      <a:pt x="199" y="516"/>
                    </a:lnTo>
                    <a:lnTo>
                      <a:pt x="178" y="664"/>
                    </a:lnTo>
                    <a:lnTo>
                      <a:pt x="178" y="842"/>
                    </a:lnTo>
                    <a:lnTo>
                      <a:pt x="206" y="916"/>
                    </a:lnTo>
                    <a:lnTo>
                      <a:pt x="196" y="951"/>
                    </a:lnTo>
                    <a:lnTo>
                      <a:pt x="146" y="962"/>
                    </a:lnTo>
                    <a:lnTo>
                      <a:pt x="94" y="1012"/>
                    </a:lnTo>
                    <a:lnTo>
                      <a:pt x="69" y="1054"/>
                    </a:lnTo>
                    <a:lnTo>
                      <a:pt x="10" y="1068"/>
                    </a:lnTo>
                    <a:lnTo>
                      <a:pt x="0" y="1022"/>
                    </a:lnTo>
                    <a:lnTo>
                      <a:pt x="20" y="983"/>
                    </a:lnTo>
                    <a:lnTo>
                      <a:pt x="94" y="951"/>
                    </a:lnTo>
                    <a:lnTo>
                      <a:pt x="146" y="928"/>
                    </a:lnTo>
                    <a:lnTo>
                      <a:pt x="164" y="906"/>
                    </a:lnTo>
                    <a:lnTo>
                      <a:pt x="143" y="847"/>
                    </a:lnTo>
                    <a:lnTo>
                      <a:pt x="126" y="726"/>
                    </a:lnTo>
                    <a:lnTo>
                      <a:pt x="122" y="583"/>
                    </a:lnTo>
                    <a:lnTo>
                      <a:pt x="126" y="487"/>
                    </a:lnTo>
                    <a:lnTo>
                      <a:pt x="132" y="358"/>
                    </a:lnTo>
                    <a:lnTo>
                      <a:pt x="122" y="242"/>
                    </a:lnTo>
                    <a:lnTo>
                      <a:pt x="101" y="189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1" name="Freeform 14"/>
              <p:cNvSpPr>
                <a:spLocks/>
              </p:cNvSpPr>
              <p:nvPr/>
            </p:nvSpPr>
            <p:spPr bwMode="auto">
              <a:xfrm>
                <a:off x="2881" y="2835"/>
                <a:ext cx="163" cy="533"/>
              </a:xfrm>
              <a:custGeom>
                <a:avLst/>
                <a:gdLst>
                  <a:gd name="T0" fmla="*/ 0 w 327"/>
                  <a:gd name="T1" fmla="*/ 1 h 1065"/>
                  <a:gd name="T2" fmla="*/ 0 w 327"/>
                  <a:gd name="T3" fmla="*/ 1 h 1065"/>
                  <a:gd name="T4" fmla="*/ 0 w 327"/>
                  <a:gd name="T5" fmla="*/ 0 h 1065"/>
                  <a:gd name="T6" fmla="*/ 0 w 327"/>
                  <a:gd name="T7" fmla="*/ 1 h 1065"/>
                  <a:gd name="T8" fmla="*/ 0 w 327"/>
                  <a:gd name="T9" fmla="*/ 1 h 1065"/>
                  <a:gd name="T10" fmla="*/ 0 w 327"/>
                  <a:gd name="T11" fmla="*/ 1 h 1065"/>
                  <a:gd name="T12" fmla="*/ 0 w 327"/>
                  <a:gd name="T13" fmla="*/ 1 h 1065"/>
                  <a:gd name="T14" fmla="*/ 0 w 327"/>
                  <a:gd name="T15" fmla="*/ 1 h 1065"/>
                  <a:gd name="T16" fmla="*/ 0 w 327"/>
                  <a:gd name="T17" fmla="*/ 1 h 1065"/>
                  <a:gd name="T18" fmla="*/ 0 w 327"/>
                  <a:gd name="T19" fmla="*/ 1 h 1065"/>
                  <a:gd name="T20" fmla="*/ 0 w 327"/>
                  <a:gd name="T21" fmla="*/ 1 h 1065"/>
                  <a:gd name="T22" fmla="*/ 0 w 327"/>
                  <a:gd name="T23" fmla="*/ 1 h 1065"/>
                  <a:gd name="T24" fmla="*/ 0 w 327"/>
                  <a:gd name="T25" fmla="*/ 1 h 1065"/>
                  <a:gd name="T26" fmla="*/ 0 w 327"/>
                  <a:gd name="T27" fmla="*/ 1 h 1065"/>
                  <a:gd name="T28" fmla="*/ 0 w 327"/>
                  <a:gd name="T29" fmla="*/ 1 h 1065"/>
                  <a:gd name="T30" fmla="*/ 0 w 327"/>
                  <a:gd name="T31" fmla="*/ 1 h 1065"/>
                  <a:gd name="T32" fmla="*/ 0 w 327"/>
                  <a:gd name="T33" fmla="*/ 1 h 1065"/>
                  <a:gd name="T34" fmla="*/ 0 w 327"/>
                  <a:gd name="T35" fmla="*/ 1 h 1065"/>
                  <a:gd name="T36" fmla="*/ 0 w 327"/>
                  <a:gd name="T37" fmla="*/ 1 h 1065"/>
                  <a:gd name="T38" fmla="*/ 0 w 327"/>
                  <a:gd name="T39" fmla="*/ 1 h 1065"/>
                  <a:gd name="T40" fmla="*/ 0 w 327"/>
                  <a:gd name="T41" fmla="*/ 1 h 1065"/>
                  <a:gd name="T42" fmla="*/ 0 w 327"/>
                  <a:gd name="T43" fmla="*/ 1 h 1065"/>
                  <a:gd name="T44" fmla="*/ 0 w 327"/>
                  <a:gd name="T45" fmla="*/ 1 h 1065"/>
                  <a:gd name="T46" fmla="*/ 0 w 327"/>
                  <a:gd name="T47" fmla="*/ 1 h 1065"/>
                  <a:gd name="T48" fmla="*/ 0 w 327"/>
                  <a:gd name="T49" fmla="*/ 1 h 1065"/>
                  <a:gd name="T50" fmla="*/ 0 w 327"/>
                  <a:gd name="T51" fmla="*/ 1 h 1065"/>
                  <a:gd name="T52" fmla="*/ 0 w 327"/>
                  <a:gd name="T53" fmla="*/ 1 h 1065"/>
                  <a:gd name="T54" fmla="*/ 0 w 327"/>
                  <a:gd name="T55" fmla="*/ 1 h 1065"/>
                  <a:gd name="T56" fmla="*/ 0 w 327"/>
                  <a:gd name="T57" fmla="*/ 1 h 1065"/>
                  <a:gd name="T58" fmla="*/ 0 w 327"/>
                  <a:gd name="T59" fmla="*/ 1 h 1065"/>
                  <a:gd name="T60" fmla="*/ 0 w 327"/>
                  <a:gd name="T61" fmla="*/ 1 h 1065"/>
                  <a:gd name="T62" fmla="*/ 0 w 327"/>
                  <a:gd name="T63" fmla="*/ 1 h 1065"/>
                  <a:gd name="T64" fmla="*/ 0 w 327"/>
                  <a:gd name="T65" fmla="*/ 1 h 10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7"/>
                  <a:gd name="T100" fmla="*/ 0 h 1065"/>
                  <a:gd name="T101" fmla="*/ 327 w 327"/>
                  <a:gd name="T102" fmla="*/ 1065 h 10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7" h="1065">
                    <a:moveTo>
                      <a:pt x="201" y="98"/>
                    </a:moveTo>
                    <a:lnTo>
                      <a:pt x="236" y="32"/>
                    </a:lnTo>
                    <a:lnTo>
                      <a:pt x="278" y="0"/>
                    </a:lnTo>
                    <a:lnTo>
                      <a:pt x="327" y="20"/>
                    </a:lnTo>
                    <a:lnTo>
                      <a:pt x="320" y="84"/>
                    </a:lnTo>
                    <a:lnTo>
                      <a:pt x="288" y="129"/>
                    </a:lnTo>
                    <a:lnTo>
                      <a:pt x="226" y="242"/>
                    </a:lnTo>
                    <a:lnTo>
                      <a:pt x="184" y="351"/>
                    </a:lnTo>
                    <a:lnTo>
                      <a:pt x="159" y="467"/>
                    </a:lnTo>
                    <a:lnTo>
                      <a:pt x="162" y="580"/>
                    </a:lnTo>
                    <a:lnTo>
                      <a:pt x="201" y="731"/>
                    </a:lnTo>
                    <a:lnTo>
                      <a:pt x="233" y="875"/>
                    </a:lnTo>
                    <a:lnTo>
                      <a:pt x="278" y="938"/>
                    </a:lnTo>
                    <a:lnTo>
                      <a:pt x="275" y="974"/>
                    </a:lnTo>
                    <a:lnTo>
                      <a:pt x="236" y="991"/>
                    </a:lnTo>
                    <a:lnTo>
                      <a:pt x="148" y="1005"/>
                    </a:lnTo>
                    <a:lnTo>
                      <a:pt x="85" y="1044"/>
                    </a:lnTo>
                    <a:lnTo>
                      <a:pt x="53" y="1065"/>
                    </a:lnTo>
                    <a:lnTo>
                      <a:pt x="0" y="1016"/>
                    </a:lnTo>
                    <a:lnTo>
                      <a:pt x="11" y="984"/>
                    </a:lnTo>
                    <a:lnTo>
                      <a:pt x="64" y="963"/>
                    </a:lnTo>
                    <a:lnTo>
                      <a:pt x="130" y="952"/>
                    </a:lnTo>
                    <a:lnTo>
                      <a:pt x="194" y="952"/>
                    </a:lnTo>
                    <a:lnTo>
                      <a:pt x="204" y="932"/>
                    </a:lnTo>
                    <a:lnTo>
                      <a:pt x="194" y="896"/>
                    </a:lnTo>
                    <a:lnTo>
                      <a:pt x="141" y="759"/>
                    </a:lnTo>
                    <a:lnTo>
                      <a:pt x="106" y="625"/>
                    </a:lnTo>
                    <a:lnTo>
                      <a:pt x="88" y="527"/>
                    </a:lnTo>
                    <a:lnTo>
                      <a:pt x="85" y="436"/>
                    </a:lnTo>
                    <a:lnTo>
                      <a:pt x="99" y="348"/>
                    </a:lnTo>
                    <a:lnTo>
                      <a:pt x="130" y="256"/>
                    </a:lnTo>
                    <a:lnTo>
                      <a:pt x="180" y="136"/>
                    </a:lnTo>
                    <a:lnTo>
                      <a:pt x="201" y="98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2" name="Freeform 15"/>
              <p:cNvSpPr>
                <a:spLocks/>
              </p:cNvSpPr>
              <p:nvPr/>
            </p:nvSpPr>
            <p:spPr bwMode="auto">
              <a:xfrm>
                <a:off x="2912" y="2172"/>
                <a:ext cx="211" cy="278"/>
              </a:xfrm>
              <a:custGeom>
                <a:avLst/>
                <a:gdLst>
                  <a:gd name="T0" fmla="*/ 1 w 421"/>
                  <a:gd name="T1" fmla="*/ 1 h 556"/>
                  <a:gd name="T2" fmla="*/ 1 w 421"/>
                  <a:gd name="T3" fmla="*/ 1 h 556"/>
                  <a:gd name="T4" fmla="*/ 1 w 421"/>
                  <a:gd name="T5" fmla="*/ 1 h 556"/>
                  <a:gd name="T6" fmla="*/ 1 w 421"/>
                  <a:gd name="T7" fmla="*/ 1 h 556"/>
                  <a:gd name="T8" fmla="*/ 1 w 421"/>
                  <a:gd name="T9" fmla="*/ 1 h 556"/>
                  <a:gd name="T10" fmla="*/ 1 w 421"/>
                  <a:gd name="T11" fmla="*/ 1 h 556"/>
                  <a:gd name="T12" fmla="*/ 1 w 421"/>
                  <a:gd name="T13" fmla="*/ 1 h 556"/>
                  <a:gd name="T14" fmla="*/ 1 w 421"/>
                  <a:gd name="T15" fmla="*/ 1 h 556"/>
                  <a:gd name="T16" fmla="*/ 1 w 421"/>
                  <a:gd name="T17" fmla="*/ 1 h 556"/>
                  <a:gd name="T18" fmla="*/ 1 w 421"/>
                  <a:gd name="T19" fmla="*/ 1 h 556"/>
                  <a:gd name="T20" fmla="*/ 1 w 421"/>
                  <a:gd name="T21" fmla="*/ 1 h 556"/>
                  <a:gd name="T22" fmla="*/ 1 w 421"/>
                  <a:gd name="T23" fmla="*/ 0 h 556"/>
                  <a:gd name="T24" fmla="*/ 1 w 421"/>
                  <a:gd name="T25" fmla="*/ 1 h 556"/>
                  <a:gd name="T26" fmla="*/ 1 w 421"/>
                  <a:gd name="T27" fmla="*/ 1 h 556"/>
                  <a:gd name="T28" fmla="*/ 1 w 421"/>
                  <a:gd name="T29" fmla="*/ 1 h 556"/>
                  <a:gd name="T30" fmla="*/ 1 w 421"/>
                  <a:gd name="T31" fmla="*/ 1 h 556"/>
                  <a:gd name="T32" fmla="*/ 1 w 421"/>
                  <a:gd name="T33" fmla="*/ 1 h 556"/>
                  <a:gd name="T34" fmla="*/ 1 w 421"/>
                  <a:gd name="T35" fmla="*/ 1 h 556"/>
                  <a:gd name="T36" fmla="*/ 1 w 421"/>
                  <a:gd name="T37" fmla="*/ 1 h 556"/>
                  <a:gd name="T38" fmla="*/ 0 w 421"/>
                  <a:gd name="T39" fmla="*/ 1 h 556"/>
                  <a:gd name="T40" fmla="*/ 1 w 421"/>
                  <a:gd name="T41" fmla="*/ 1 h 556"/>
                  <a:gd name="T42" fmla="*/ 1 w 421"/>
                  <a:gd name="T43" fmla="*/ 1 h 556"/>
                  <a:gd name="T44" fmla="*/ 1 w 421"/>
                  <a:gd name="T45" fmla="*/ 1 h 55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"/>
                  <a:gd name="T70" fmla="*/ 0 h 556"/>
                  <a:gd name="T71" fmla="*/ 421 w 421"/>
                  <a:gd name="T72" fmla="*/ 556 h 55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" h="556">
                    <a:moveTo>
                      <a:pt x="154" y="465"/>
                    </a:moveTo>
                    <a:lnTo>
                      <a:pt x="185" y="535"/>
                    </a:lnTo>
                    <a:lnTo>
                      <a:pt x="259" y="556"/>
                    </a:lnTo>
                    <a:lnTo>
                      <a:pt x="323" y="549"/>
                    </a:lnTo>
                    <a:lnTo>
                      <a:pt x="375" y="504"/>
                    </a:lnTo>
                    <a:lnTo>
                      <a:pt x="417" y="412"/>
                    </a:lnTo>
                    <a:lnTo>
                      <a:pt x="421" y="303"/>
                    </a:lnTo>
                    <a:lnTo>
                      <a:pt x="407" y="207"/>
                    </a:lnTo>
                    <a:lnTo>
                      <a:pt x="348" y="102"/>
                    </a:lnTo>
                    <a:lnTo>
                      <a:pt x="304" y="52"/>
                    </a:lnTo>
                    <a:lnTo>
                      <a:pt x="259" y="22"/>
                    </a:lnTo>
                    <a:lnTo>
                      <a:pt x="217" y="0"/>
                    </a:lnTo>
                    <a:lnTo>
                      <a:pt x="143" y="7"/>
                    </a:lnTo>
                    <a:lnTo>
                      <a:pt x="104" y="71"/>
                    </a:lnTo>
                    <a:lnTo>
                      <a:pt x="84" y="138"/>
                    </a:lnTo>
                    <a:lnTo>
                      <a:pt x="84" y="243"/>
                    </a:lnTo>
                    <a:lnTo>
                      <a:pt x="101" y="345"/>
                    </a:lnTo>
                    <a:lnTo>
                      <a:pt x="122" y="401"/>
                    </a:lnTo>
                    <a:lnTo>
                      <a:pt x="6" y="485"/>
                    </a:lnTo>
                    <a:lnTo>
                      <a:pt x="0" y="517"/>
                    </a:lnTo>
                    <a:lnTo>
                      <a:pt x="17" y="535"/>
                    </a:lnTo>
                    <a:lnTo>
                      <a:pt x="143" y="440"/>
                    </a:lnTo>
                    <a:lnTo>
                      <a:pt x="154" y="465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3" name="Freeform 16"/>
              <p:cNvSpPr>
                <a:spLocks/>
              </p:cNvSpPr>
              <p:nvPr/>
            </p:nvSpPr>
            <p:spPr bwMode="auto">
              <a:xfrm>
                <a:off x="2989" y="2113"/>
                <a:ext cx="420" cy="465"/>
              </a:xfrm>
              <a:custGeom>
                <a:avLst/>
                <a:gdLst>
                  <a:gd name="T0" fmla="*/ 1 w 839"/>
                  <a:gd name="T1" fmla="*/ 0 h 931"/>
                  <a:gd name="T2" fmla="*/ 1 w 839"/>
                  <a:gd name="T3" fmla="*/ 0 h 931"/>
                  <a:gd name="T4" fmla="*/ 1 w 839"/>
                  <a:gd name="T5" fmla="*/ 0 h 931"/>
                  <a:gd name="T6" fmla="*/ 1 w 839"/>
                  <a:gd name="T7" fmla="*/ 0 h 931"/>
                  <a:gd name="T8" fmla="*/ 1 w 839"/>
                  <a:gd name="T9" fmla="*/ 0 h 931"/>
                  <a:gd name="T10" fmla="*/ 1 w 839"/>
                  <a:gd name="T11" fmla="*/ 0 h 931"/>
                  <a:gd name="T12" fmla="*/ 1 w 839"/>
                  <a:gd name="T13" fmla="*/ 0 h 931"/>
                  <a:gd name="T14" fmla="*/ 1 w 839"/>
                  <a:gd name="T15" fmla="*/ 0 h 931"/>
                  <a:gd name="T16" fmla="*/ 1 w 839"/>
                  <a:gd name="T17" fmla="*/ 0 h 931"/>
                  <a:gd name="T18" fmla="*/ 1 w 839"/>
                  <a:gd name="T19" fmla="*/ 0 h 931"/>
                  <a:gd name="T20" fmla="*/ 1 w 839"/>
                  <a:gd name="T21" fmla="*/ 0 h 931"/>
                  <a:gd name="T22" fmla="*/ 1 w 839"/>
                  <a:gd name="T23" fmla="*/ 0 h 931"/>
                  <a:gd name="T24" fmla="*/ 1 w 839"/>
                  <a:gd name="T25" fmla="*/ 0 h 931"/>
                  <a:gd name="T26" fmla="*/ 1 w 839"/>
                  <a:gd name="T27" fmla="*/ 0 h 931"/>
                  <a:gd name="T28" fmla="*/ 1 w 839"/>
                  <a:gd name="T29" fmla="*/ 0 h 931"/>
                  <a:gd name="T30" fmla="*/ 1 w 839"/>
                  <a:gd name="T31" fmla="*/ 0 h 931"/>
                  <a:gd name="T32" fmla="*/ 1 w 839"/>
                  <a:gd name="T33" fmla="*/ 0 h 931"/>
                  <a:gd name="T34" fmla="*/ 1 w 839"/>
                  <a:gd name="T35" fmla="*/ 0 h 931"/>
                  <a:gd name="T36" fmla="*/ 1 w 839"/>
                  <a:gd name="T37" fmla="*/ 0 h 931"/>
                  <a:gd name="T38" fmla="*/ 1 w 839"/>
                  <a:gd name="T39" fmla="*/ 0 h 931"/>
                  <a:gd name="T40" fmla="*/ 1 w 839"/>
                  <a:gd name="T41" fmla="*/ 0 h 931"/>
                  <a:gd name="T42" fmla="*/ 1 w 839"/>
                  <a:gd name="T43" fmla="*/ 0 h 931"/>
                  <a:gd name="T44" fmla="*/ 1 w 839"/>
                  <a:gd name="T45" fmla="*/ 0 h 931"/>
                  <a:gd name="T46" fmla="*/ 0 w 839"/>
                  <a:gd name="T47" fmla="*/ 0 h 931"/>
                  <a:gd name="T48" fmla="*/ 1 w 839"/>
                  <a:gd name="T49" fmla="*/ 0 h 931"/>
                  <a:gd name="T50" fmla="*/ 1 w 839"/>
                  <a:gd name="T51" fmla="*/ 0 h 931"/>
                  <a:gd name="T52" fmla="*/ 1 w 839"/>
                  <a:gd name="T53" fmla="*/ 0 h 931"/>
                  <a:gd name="T54" fmla="*/ 1 w 839"/>
                  <a:gd name="T55" fmla="*/ 0 h 931"/>
                  <a:gd name="T56" fmla="*/ 1 w 839"/>
                  <a:gd name="T57" fmla="*/ 0 h 931"/>
                  <a:gd name="T58" fmla="*/ 1 w 839"/>
                  <a:gd name="T59" fmla="*/ 0 h 931"/>
                  <a:gd name="T60" fmla="*/ 1 w 839"/>
                  <a:gd name="T61" fmla="*/ 0 h 931"/>
                  <a:gd name="T62" fmla="*/ 1 w 839"/>
                  <a:gd name="T63" fmla="*/ 0 h 931"/>
                  <a:gd name="T64" fmla="*/ 1 w 839"/>
                  <a:gd name="T65" fmla="*/ 0 h 931"/>
                  <a:gd name="T66" fmla="*/ 1 w 839"/>
                  <a:gd name="T67" fmla="*/ 0 h 931"/>
                  <a:gd name="T68" fmla="*/ 1 w 839"/>
                  <a:gd name="T69" fmla="*/ 0 h 931"/>
                  <a:gd name="T70" fmla="*/ 1 w 839"/>
                  <a:gd name="T71" fmla="*/ 0 h 931"/>
                  <a:gd name="T72" fmla="*/ 1 w 839"/>
                  <a:gd name="T73" fmla="*/ 0 h 931"/>
                  <a:gd name="T74" fmla="*/ 1 w 839"/>
                  <a:gd name="T75" fmla="*/ 0 h 931"/>
                  <a:gd name="T76" fmla="*/ 1 w 839"/>
                  <a:gd name="T77" fmla="*/ 0 h 931"/>
                  <a:gd name="T78" fmla="*/ 1 w 839"/>
                  <a:gd name="T79" fmla="*/ 0 h 931"/>
                  <a:gd name="T80" fmla="*/ 1 w 839"/>
                  <a:gd name="T81" fmla="*/ 0 h 931"/>
                  <a:gd name="T82" fmla="*/ 1 w 839"/>
                  <a:gd name="T83" fmla="*/ 0 h 931"/>
                  <a:gd name="T84" fmla="*/ 1 w 839"/>
                  <a:gd name="T85" fmla="*/ 0 h 931"/>
                  <a:gd name="T86" fmla="*/ 1 w 839"/>
                  <a:gd name="T87" fmla="*/ 0 h 931"/>
                  <a:gd name="T88" fmla="*/ 1 w 839"/>
                  <a:gd name="T89" fmla="*/ 0 h 931"/>
                  <a:gd name="T90" fmla="*/ 1 w 839"/>
                  <a:gd name="T91" fmla="*/ 0 h 931"/>
                  <a:gd name="T92" fmla="*/ 1 w 839"/>
                  <a:gd name="T93" fmla="*/ 0 h 93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839"/>
                  <a:gd name="T142" fmla="*/ 0 h 931"/>
                  <a:gd name="T143" fmla="*/ 839 w 839"/>
                  <a:gd name="T144" fmla="*/ 931 h 93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839" h="931">
                    <a:moveTo>
                      <a:pt x="558" y="643"/>
                    </a:moveTo>
                    <a:lnTo>
                      <a:pt x="516" y="686"/>
                    </a:lnTo>
                    <a:lnTo>
                      <a:pt x="428" y="738"/>
                    </a:lnTo>
                    <a:lnTo>
                      <a:pt x="348" y="770"/>
                    </a:lnTo>
                    <a:lnTo>
                      <a:pt x="291" y="801"/>
                    </a:lnTo>
                    <a:lnTo>
                      <a:pt x="238" y="844"/>
                    </a:lnTo>
                    <a:lnTo>
                      <a:pt x="232" y="917"/>
                    </a:lnTo>
                    <a:lnTo>
                      <a:pt x="284" y="931"/>
                    </a:lnTo>
                    <a:lnTo>
                      <a:pt x="417" y="854"/>
                    </a:lnTo>
                    <a:lnTo>
                      <a:pt x="516" y="762"/>
                    </a:lnTo>
                    <a:lnTo>
                      <a:pt x="632" y="647"/>
                    </a:lnTo>
                    <a:lnTo>
                      <a:pt x="726" y="573"/>
                    </a:lnTo>
                    <a:lnTo>
                      <a:pt x="807" y="516"/>
                    </a:lnTo>
                    <a:lnTo>
                      <a:pt x="839" y="488"/>
                    </a:lnTo>
                    <a:lnTo>
                      <a:pt x="828" y="454"/>
                    </a:lnTo>
                    <a:lnTo>
                      <a:pt x="790" y="404"/>
                    </a:lnTo>
                    <a:lnTo>
                      <a:pt x="649" y="327"/>
                    </a:lnTo>
                    <a:lnTo>
                      <a:pt x="516" y="257"/>
                    </a:lnTo>
                    <a:lnTo>
                      <a:pt x="354" y="183"/>
                    </a:lnTo>
                    <a:lnTo>
                      <a:pt x="294" y="141"/>
                    </a:lnTo>
                    <a:lnTo>
                      <a:pt x="232" y="84"/>
                    </a:lnTo>
                    <a:lnTo>
                      <a:pt x="168" y="22"/>
                    </a:lnTo>
                    <a:lnTo>
                      <a:pt x="112" y="0"/>
                    </a:lnTo>
                    <a:lnTo>
                      <a:pt x="0" y="78"/>
                    </a:lnTo>
                    <a:lnTo>
                      <a:pt x="7" y="151"/>
                    </a:lnTo>
                    <a:lnTo>
                      <a:pt x="27" y="180"/>
                    </a:lnTo>
                    <a:lnTo>
                      <a:pt x="84" y="168"/>
                    </a:lnTo>
                    <a:lnTo>
                      <a:pt x="74" y="138"/>
                    </a:lnTo>
                    <a:lnTo>
                      <a:pt x="52" y="126"/>
                    </a:lnTo>
                    <a:lnTo>
                      <a:pt x="42" y="88"/>
                    </a:lnTo>
                    <a:lnTo>
                      <a:pt x="104" y="46"/>
                    </a:lnTo>
                    <a:lnTo>
                      <a:pt x="158" y="88"/>
                    </a:lnTo>
                    <a:lnTo>
                      <a:pt x="158" y="126"/>
                    </a:lnTo>
                    <a:lnTo>
                      <a:pt x="136" y="172"/>
                    </a:lnTo>
                    <a:lnTo>
                      <a:pt x="154" y="204"/>
                    </a:lnTo>
                    <a:lnTo>
                      <a:pt x="259" y="232"/>
                    </a:lnTo>
                    <a:lnTo>
                      <a:pt x="301" y="193"/>
                    </a:lnTo>
                    <a:lnTo>
                      <a:pt x="442" y="278"/>
                    </a:lnTo>
                    <a:lnTo>
                      <a:pt x="558" y="330"/>
                    </a:lnTo>
                    <a:lnTo>
                      <a:pt x="621" y="362"/>
                    </a:lnTo>
                    <a:lnTo>
                      <a:pt x="684" y="394"/>
                    </a:lnTo>
                    <a:lnTo>
                      <a:pt x="733" y="436"/>
                    </a:lnTo>
                    <a:lnTo>
                      <a:pt x="765" y="478"/>
                    </a:lnTo>
                    <a:lnTo>
                      <a:pt x="736" y="509"/>
                    </a:lnTo>
                    <a:lnTo>
                      <a:pt x="670" y="552"/>
                    </a:lnTo>
                    <a:lnTo>
                      <a:pt x="600" y="600"/>
                    </a:lnTo>
                    <a:lnTo>
                      <a:pt x="558" y="643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57" name="Rectangle 17"/>
            <p:cNvSpPr>
              <a:spLocks noChangeArrowheads="1"/>
            </p:cNvSpPr>
            <p:nvPr/>
          </p:nvSpPr>
          <p:spPr bwMode="auto">
            <a:xfrm>
              <a:off x="4122" y="1468"/>
              <a:ext cx="10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latin typeface="Times New Roman" pitchFamily="18" charset="0"/>
                </a:rPr>
                <a:t>为什么</a:t>
              </a:r>
            </a:p>
            <a:p>
              <a:pPr algn="ctr" eaLnBrk="1" hangingPunct="1"/>
              <a:r>
                <a:rPr kumimoji="1" lang="zh-CN" altLang="en-US" sz="2800" b="1">
                  <a:latin typeface="Times New Roman" pitchFamily="18" charset="0"/>
                </a:rPr>
                <a:t>这样取</a:t>
              </a:r>
              <a:r>
                <a:rPr kumimoji="1" lang="zh-CN" altLang="en-US" sz="2800" b="1">
                  <a:solidFill>
                    <a:schemeClr val="accent1"/>
                  </a:solidFill>
                  <a:latin typeface="Times New Roman" pitchFamily="18" charset="0"/>
                </a:rPr>
                <a:t>？</a:t>
              </a:r>
              <a:endParaRPr kumimoji="1" lang="zh-CN" altLang="en-US" sz="40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67345"/>
              </p:ext>
            </p:extLst>
          </p:nvPr>
        </p:nvGraphicFramePr>
        <p:xfrm>
          <a:off x="4139952" y="4042077"/>
          <a:ext cx="4871240" cy="140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1" name="Equation" r:id="rId3" imgW="1587240" imgH="457200" progId="Equation.DSMT4">
                  <p:embed/>
                </p:oleObj>
              </mc:Choice>
              <mc:Fallback>
                <p:oleObj name="Equation" r:id="rId3" imgW="15872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042077"/>
                        <a:ext cx="4871240" cy="1403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81574"/>
              </p:ext>
            </p:extLst>
          </p:nvPr>
        </p:nvGraphicFramePr>
        <p:xfrm>
          <a:off x="4476246" y="1789316"/>
          <a:ext cx="4481488" cy="132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2" name="Equation" r:id="rId5" imgW="1549080" imgH="457200" progId="Equation.DSMT4">
                  <p:embed/>
                </p:oleObj>
              </mc:Choice>
              <mc:Fallback>
                <p:oleObj name="Equation" r:id="rId5" imgW="15490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246" y="1789316"/>
                        <a:ext cx="4481488" cy="1322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Freeform 6" descr="浅色竖线"/>
          <p:cNvSpPr>
            <a:spLocks/>
          </p:cNvSpPr>
          <p:nvPr/>
        </p:nvSpPr>
        <p:spPr bwMode="auto">
          <a:xfrm>
            <a:off x="846104" y="5713649"/>
            <a:ext cx="410082" cy="213738"/>
          </a:xfrm>
          <a:custGeom>
            <a:avLst/>
            <a:gdLst>
              <a:gd name="T0" fmla="*/ 213 w 213"/>
              <a:gd name="T1" fmla="*/ 0 h 113"/>
              <a:gd name="T2" fmla="*/ 210 w 213"/>
              <a:gd name="T3" fmla="*/ 113 h 113"/>
              <a:gd name="T4" fmla="*/ 0 w 213"/>
              <a:gd name="T5" fmla="*/ 101 h 113"/>
              <a:gd name="T6" fmla="*/ 105 w 213"/>
              <a:gd name="T7" fmla="*/ 54 h 113"/>
              <a:gd name="T8" fmla="*/ 213 w 213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113"/>
              <a:gd name="T17" fmla="*/ 213 w 213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113">
                <a:moveTo>
                  <a:pt x="213" y="0"/>
                </a:moveTo>
                <a:lnTo>
                  <a:pt x="210" y="113"/>
                </a:lnTo>
                <a:lnTo>
                  <a:pt x="0" y="101"/>
                </a:lnTo>
                <a:lnTo>
                  <a:pt x="105" y="54"/>
                </a:lnTo>
                <a:lnTo>
                  <a:pt x="213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0" name="Rectangle 7"/>
          <p:cNvSpPr>
            <a:spLocks noChangeArrowheads="1"/>
          </p:cNvSpPr>
          <p:nvPr/>
        </p:nvSpPr>
        <p:spPr bwMode="auto">
          <a:xfrm>
            <a:off x="1029004" y="6010613"/>
            <a:ext cx="3049621" cy="2723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3439437" y="5914147"/>
          <a:ext cx="664217" cy="76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3" name="公式" r:id="rId7" imgW="152355" imgH="190512" progId="Equation.3">
                  <p:embed/>
                </p:oleObj>
              </mc:Choice>
              <mc:Fallback>
                <p:oleObj name="公式" r:id="rId7" imgW="152355" imgH="1905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437" y="5914147"/>
                        <a:ext cx="664217" cy="766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969321" y="5889557"/>
          <a:ext cx="773957" cy="76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4" name="公式" r:id="rId9" imgW="190606" imgH="190512" progId="Equation.3">
                  <p:embed/>
                </p:oleObj>
              </mc:Choice>
              <mc:Fallback>
                <p:oleObj name="公式" r:id="rId9" imgW="190606" imgH="1905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321" y="5889557"/>
                        <a:ext cx="773957" cy="766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Freeform 10" descr="深色竖线"/>
          <p:cNvSpPr>
            <a:spLocks/>
          </p:cNvSpPr>
          <p:nvPr/>
        </p:nvSpPr>
        <p:spPr bwMode="auto">
          <a:xfrm>
            <a:off x="3641590" y="5193489"/>
            <a:ext cx="739302" cy="728223"/>
          </a:xfrm>
          <a:custGeom>
            <a:avLst/>
            <a:gdLst>
              <a:gd name="T0" fmla="*/ 0 w 384"/>
              <a:gd name="T1" fmla="*/ 0 h 385"/>
              <a:gd name="T2" fmla="*/ 111 w 384"/>
              <a:gd name="T3" fmla="*/ 192 h 385"/>
              <a:gd name="T4" fmla="*/ 192 w 384"/>
              <a:gd name="T5" fmla="*/ 273 h 385"/>
              <a:gd name="T6" fmla="*/ 288 w 384"/>
              <a:gd name="T7" fmla="*/ 329 h 385"/>
              <a:gd name="T8" fmla="*/ 384 w 384"/>
              <a:gd name="T9" fmla="*/ 385 h 385"/>
              <a:gd name="T10" fmla="*/ 0 w 384"/>
              <a:gd name="T11" fmla="*/ 385 h 385"/>
              <a:gd name="T12" fmla="*/ 0 w 384"/>
              <a:gd name="T13" fmla="*/ 0 h 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5"/>
              <a:gd name="T23" fmla="*/ 384 w 384"/>
              <a:gd name="T24" fmla="*/ 385 h 3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5">
                <a:moveTo>
                  <a:pt x="0" y="0"/>
                </a:moveTo>
                <a:lnTo>
                  <a:pt x="111" y="192"/>
                </a:lnTo>
                <a:lnTo>
                  <a:pt x="192" y="273"/>
                </a:lnTo>
                <a:lnTo>
                  <a:pt x="288" y="329"/>
                </a:lnTo>
                <a:lnTo>
                  <a:pt x="384" y="385"/>
                </a:lnTo>
                <a:lnTo>
                  <a:pt x="0" y="385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chemeClr val="bg1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4" name="Freeform 12" descr="浅色竖线"/>
          <p:cNvSpPr>
            <a:spLocks/>
          </p:cNvSpPr>
          <p:nvPr/>
        </p:nvSpPr>
        <p:spPr bwMode="auto">
          <a:xfrm>
            <a:off x="3759200" y="2434410"/>
            <a:ext cx="658586" cy="447453"/>
          </a:xfrm>
          <a:custGeom>
            <a:avLst/>
            <a:gdLst>
              <a:gd name="T0" fmla="*/ 12 w 363"/>
              <a:gd name="T1" fmla="*/ 0 h 234"/>
              <a:gd name="T2" fmla="*/ 0 w 363"/>
              <a:gd name="T3" fmla="*/ 234 h 234"/>
              <a:gd name="T4" fmla="*/ 363 w 363"/>
              <a:gd name="T5" fmla="*/ 222 h 234"/>
              <a:gd name="T6" fmla="*/ 164 w 363"/>
              <a:gd name="T7" fmla="*/ 133 h 234"/>
              <a:gd name="T8" fmla="*/ 82 w 363"/>
              <a:gd name="T9" fmla="*/ 63 h 234"/>
              <a:gd name="T10" fmla="*/ 12 w 363"/>
              <a:gd name="T11" fmla="*/ 0 h 2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3"/>
              <a:gd name="T19" fmla="*/ 0 h 234"/>
              <a:gd name="T20" fmla="*/ 363 w 363"/>
              <a:gd name="T21" fmla="*/ 234 h 2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3" h="234">
                <a:moveTo>
                  <a:pt x="12" y="0"/>
                </a:moveTo>
                <a:lnTo>
                  <a:pt x="0" y="234"/>
                </a:lnTo>
                <a:lnTo>
                  <a:pt x="363" y="222"/>
                </a:lnTo>
                <a:lnTo>
                  <a:pt x="164" y="133"/>
                </a:lnTo>
                <a:lnTo>
                  <a:pt x="82" y="63"/>
                </a:lnTo>
                <a:lnTo>
                  <a:pt x="12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85" name="Freeform 13" descr="浅色竖线"/>
          <p:cNvSpPr>
            <a:spLocks/>
          </p:cNvSpPr>
          <p:nvPr/>
        </p:nvSpPr>
        <p:spPr bwMode="auto">
          <a:xfrm>
            <a:off x="745671" y="2411464"/>
            <a:ext cx="636814" cy="470400"/>
          </a:xfrm>
          <a:custGeom>
            <a:avLst/>
            <a:gdLst>
              <a:gd name="T0" fmla="*/ 328 w 351"/>
              <a:gd name="T1" fmla="*/ 0 h 246"/>
              <a:gd name="T2" fmla="*/ 351 w 351"/>
              <a:gd name="T3" fmla="*/ 234 h 246"/>
              <a:gd name="T4" fmla="*/ 0 w 351"/>
              <a:gd name="T5" fmla="*/ 246 h 246"/>
              <a:gd name="T6" fmla="*/ 197 w 351"/>
              <a:gd name="T7" fmla="*/ 145 h 246"/>
              <a:gd name="T8" fmla="*/ 279 w 351"/>
              <a:gd name="T9" fmla="*/ 75 h 246"/>
              <a:gd name="T10" fmla="*/ 328 w 351"/>
              <a:gd name="T11" fmla="*/ 0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1"/>
              <a:gd name="T19" fmla="*/ 0 h 246"/>
              <a:gd name="T20" fmla="*/ 351 w 351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1" h="246">
                <a:moveTo>
                  <a:pt x="328" y="0"/>
                </a:moveTo>
                <a:lnTo>
                  <a:pt x="351" y="234"/>
                </a:lnTo>
                <a:lnTo>
                  <a:pt x="0" y="246"/>
                </a:lnTo>
                <a:lnTo>
                  <a:pt x="197" y="145"/>
                </a:lnTo>
                <a:lnTo>
                  <a:pt x="279" y="75"/>
                </a:lnTo>
                <a:lnTo>
                  <a:pt x="328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066800" y="2935405"/>
            <a:ext cx="3048000" cy="3671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6" name="Object 16"/>
          <p:cNvGraphicFramePr>
            <a:graphicFrameLocks noChangeAspect="1"/>
          </p:cNvGraphicFramePr>
          <p:nvPr/>
        </p:nvGraphicFramePr>
        <p:xfrm>
          <a:off x="3575957" y="2805376"/>
          <a:ext cx="518886" cy="77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5" name="公式" r:id="rId11" imgW="114320" imgH="190512" progId="Equation.3">
                  <p:embed/>
                </p:oleObj>
              </mc:Choice>
              <mc:Fallback>
                <p:oleObj name="公式" r:id="rId11" imgW="114320" imgH="1905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957" y="2805376"/>
                        <a:ext cx="518886" cy="77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7"/>
          <p:cNvGraphicFramePr>
            <a:graphicFrameLocks noChangeAspect="1"/>
          </p:cNvGraphicFramePr>
          <p:nvPr/>
        </p:nvGraphicFramePr>
        <p:xfrm>
          <a:off x="1066800" y="2828322"/>
          <a:ext cx="647700" cy="68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6" name="公式" r:id="rId13" imgW="190606" imgH="190512" progId="Equation.3">
                  <p:embed/>
                </p:oleObj>
              </mc:Choice>
              <mc:Fallback>
                <p:oleObj name="公式" r:id="rId13" imgW="190606" imgH="1905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28322"/>
                        <a:ext cx="647700" cy="688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4800600" y="762000"/>
            <a:ext cx="268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取  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0.05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" name="Group 118"/>
          <p:cNvGrpSpPr>
            <a:grpSpLocks noChangeAspect="1"/>
          </p:cNvGrpSpPr>
          <p:nvPr/>
        </p:nvGrpSpPr>
        <p:grpSpPr bwMode="auto">
          <a:xfrm>
            <a:off x="722313" y="476672"/>
            <a:ext cx="3727450" cy="2478088"/>
            <a:chOff x="459" y="38"/>
            <a:chExt cx="2348" cy="1561"/>
          </a:xfrm>
        </p:grpSpPr>
        <p:sp>
          <p:nvSpPr>
            <p:cNvPr id="6" name="Line 119"/>
            <p:cNvSpPr>
              <a:spLocks noChangeShapeType="1"/>
            </p:cNvSpPr>
            <p:nvPr/>
          </p:nvSpPr>
          <p:spPr bwMode="auto">
            <a:xfrm flipV="1">
              <a:off x="774" y="1551"/>
              <a:ext cx="0" cy="1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121"/>
            <p:cNvSpPr>
              <a:spLocks noChangeShapeType="1"/>
            </p:cNvSpPr>
            <p:nvPr/>
          </p:nvSpPr>
          <p:spPr bwMode="auto">
            <a:xfrm flipV="1">
              <a:off x="1206" y="1551"/>
              <a:ext cx="0" cy="1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23"/>
            <p:cNvSpPr>
              <a:spLocks noChangeShapeType="1"/>
            </p:cNvSpPr>
            <p:nvPr/>
          </p:nvSpPr>
          <p:spPr bwMode="auto">
            <a:xfrm flipV="1">
              <a:off x="2061" y="1551"/>
              <a:ext cx="0" cy="1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25"/>
            <p:cNvSpPr>
              <a:spLocks noChangeShapeType="1"/>
            </p:cNvSpPr>
            <p:nvPr/>
          </p:nvSpPr>
          <p:spPr bwMode="auto">
            <a:xfrm flipV="1">
              <a:off x="2492" y="1551"/>
              <a:ext cx="0" cy="1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7"/>
            <p:cNvSpPr>
              <a:spLocks noChangeShapeType="1"/>
            </p:cNvSpPr>
            <p:nvPr/>
          </p:nvSpPr>
          <p:spPr bwMode="auto">
            <a:xfrm>
              <a:off x="855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28"/>
            <p:cNvSpPr>
              <a:spLocks noChangeShapeType="1"/>
            </p:cNvSpPr>
            <p:nvPr/>
          </p:nvSpPr>
          <p:spPr bwMode="auto">
            <a:xfrm>
              <a:off x="945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29"/>
            <p:cNvSpPr>
              <a:spLocks noChangeShapeType="1"/>
            </p:cNvSpPr>
            <p:nvPr/>
          </p:nvSpPr>
          <p:spPr bwMode="auto">
            <a:xfrm>
              <a:off x="1035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30"/>
            <p:cNvSpPr>
              <a:spLocks noChangeShapeType="1"/>
            </p:cNvSpPr>
            <p:nvPr/>
          </p:nvSpPr>
          <p:spPr bwMode="auto">
            <a:xfrm>
              <a:off x="1116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31"/>
            <p:cNvSpPr>
              <a:spLocks noChangeShapeType="1"/>
            </p:cNvSpPr>
            <p:nvPr/>
          </p:nvSpPr>
          <p:spPr bwMode="auto">
            <a:xfrm>
              <a:off x="1287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32"/>
            <p:cNvSpPr>
              <a:spLocks noChangeShapeType="1"/>
            </p:cNvSpPr>
            <p:nvPr/>
          </p:nvSpPr>
          <p:spPr bwMode="auto">
            <a:xfrm>
              <a:off x="1377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33"/>
            <p:cNvSpPr>
              <a:spLocks noChangeShapeType="1"/>
            </p:cNvSpPr>
            <p:nvPr/>
          </p:nvSpPr>
          <p:spPr bwMode="auto">
            <a:xfrm>
              <a:off x="1458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34"/>
            <p:cNvSpPr>
              <a:spLocks noChangeShapeType="1"/>
            </p:cNvSpPr>
            <p:nvPr/>
          </p:nvSpPr>
          <p:spPr bwMode="auto">
            <a:xfrm>
              <a:off x="1548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35"/>
            <p:cNvSpPr>
              <a:spLocks noChangeShapeType="1"/>
            </p:cNvSpPr>
            <p:nvPr/>
          </p:nvSpPr>
          <p:spPr bwMode="auto">
            <a:xfrm>
              <a:off x="1719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36"/>
            <p:cNvSpPr>
              <a:spLocks noChangeShapeType="1"/>
            </p:cNvSpPr>
            <p:nvPr/>
          </p:nvSpPr>
          <p:spPr bwMode="auto">
            <a:xfrm>
              <a:off x="1809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37"/>
            <p:cNvSpPr>
              <a:spLocks noChangeShapeType="1"/>
            </p:cNvSpPr>
            <p:nvPr/>
          </p:nvSpPr>
          <p:spPr bwMode="auto">
            <a:xfrm>
              <a:off x="1890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38"/>
            <p:cNvSpPr>
              <a:spLocks noChangeShapeType="1"/>
            </p:cNvSpPr>
            <p:nvPr/>
          </p:nvSpPr>
          <p:spPr bwMode="auto">
            <a:xfrm>
              <a:off x="1980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2151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>
              <a:off x="2232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41"/>
            <p:cNvSpPr>
              <a:spLocks noChangeShapeType="1"/>
            </p:cNvSpPr>
            <p:nvPr/>
          </p:nvSpPr>
          <p:spPr bwMode="auto">
            <a:xfrm>
              <a:off x="2322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>
              <a:off x="2412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43"/>
            <p:cNvSpPr>
              <a:spLocks noChangeShapeType="1"/>
            </p:cNvSpPr>
            <p:nvPr/>
          </p:nvSpPr>
          <p:spPr bwMode="auto">
            <a:xfrm>
              <a:off x="684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144"/>
            <p:cNvSpPr>
              <a:spLocks noChangeShapeType="1"/>
            </p:cNvSpPr>
            <p:nvPr/>
          </p:nvSpPr>
          <p:spPr bwMode="auto">
            <a:xfrm>
              <a:off x="603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72" name="Line 145"/>
            <p:cNvSpPr>
              <a:spLocks noChangeShapeType="1"/>
            </p:cNvSpPr>
            <p:nvPr/>
          </p:nvSpPr>
          <p:spPr bwMode="auto">
            <a:xfrm>
              <a:off x="513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73" name="Line 146"/>
            <p:cNvSpPr>
              <a:spLocks noChangeShapeType="1"/>
            </p:cNvSpPr>
            <p:nvPr/>
          </p:nvSpPr>
          <p:spPr bwMode="auto">
            <a:xfrm>
              <a:off x="2582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74" name="Line 147"/>
            <p:cNvSpPr>
              <a:spLocks noChangeShapeType="1"/>
            </p:cNvSpPr>
            <p:nvPr/>
          </p:nvSpPr>
          <p:spPr bwMode="auto">
            <a:xfrm>
              <a:off x="2663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75" name="Line 148"/>
            <p:cNvSpPr>
              <a:spLocks noChangeShapeType="1"/>
            </p:cNvSpPr>
            <p:nvPr/>
          </p:nvSpPr>
          <p:spPr bwMode="auto">
            <a:xfrm>
              <a:off x="2753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80" name="Line 149"/>
            <p:cNvSpPr>
              <a:spLocks noChangeShapeType="1"/>
            </p:cNvSpPr>
            <p:nvPr/>
          </p:nvSpPr>
          <p:spPr bwMode="auto">
            <a:xfrm>
              <a:off x="459" y="1561"/>
              <a:ext cx="2348" cy="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81" name="Line 150"/>
            <p:cNvSpPr>
              <a:spLocks noChangeShapeType="1"/>
            </p:cNvSpPr>
            <p:nvPr/>
          </p:nvSpPr>
          <p:spPr bwMode="auto">
            <a:xfrm>
              <a:off x="1629" y="1199"/>
              <a:ext cx="18" cy="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82" name="Rectangle 151"/>
            <p:cNvSpPr>
              <a:spLocks noChangeArrowheads="1"/>
            </p:cNvSpPr>
            <p:nvPr/>
          </p:nvSpPr>
          <p:spPr bwMode="auto">
            <a:xfrm>
              <a:off x="1395" y="1132"/>
              <a:ext cx="2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effectLst/>
                  <a:latin typeface="Courier New" pitchFamily="49" charset="0"/>
                  <a:ea typeface="宋体" pitchFamily="2" charset="-122"/>
                </a:rPr>
                <a:t>0.1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ea typeface="宋体" pitchFamily="2" charset="-122"/>
              </a:endParaRPr>
            </a:p>
          </p:txBody>
        </p:sp>
        <p:sp>
          <p:nvSpPr>
            <p:cNvPr id="28692" name="Line 152"/>
            <p:cNvSpPr>
              <a:spLocks noChangeShapeType="1"/>
            </p:cNvSpPr>
            <p:nvPr/>
          </p:nvSpPr>
          <p:spPr bwMode="auto">
            <a:xfrm>
              <a:off x="1629" y="837"/>
              <a:ext cx="18" cy="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93" name="Rectangle 153"/>
            <p:cNvSpPr>
              <a:spLocks noChangeArrowheads="1"/>
            </p:cNvSpPr>
            <p:nvPr/>
          </p:nvSpPr>
          <p:spPr bwMode="auto">
            <a:xfrm>
              <a:off x="1395" y="771"/>
              <a:ext cx="2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effectLst/>
                  <a:latin typeface="Courier New" pitchFamily="49" charset="0"/>
                  <a:ea typeface="宋体" pitchFamily="2" charset="-122"/>
                </a:rPr>
                <a:t>0.2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ea typeface="宋体" pitchFamily="2" charset="-122"/>
              </a:endParaRPr>
            </a:p>
          </p:txBody>
        </p:sp>
        <p:sp>
          <p:nvSpPr>
            <p:cNvPr id="28694" name="Line 154"/>
            <p:cNvSpPr>
              <a:spLocks noChangeShapeType="1"/>
            </p:cNvSpPr>
            <p:nvPr/>
          </p:nvSpPr>
          <p:spPr bwMode="auto">
            <a:xfrm>
              <a:off x="1629" y="466"/>
              <a:ext cx="18" cy="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95" name="Rectangle 155"/>
            <p:cNvSpPr>
              <a:spLocks noChangeArrowheads="1"/>
            </p:cNvSpPr>
            <p:nvPr/>
          </p:nvSpPr>
          <p:spPr bwMode="auto">
            <a:xfrm>
              <a:off x="1395" y="399"/>
              <a:ext cx="2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effectLst/>
                  <a:latin typeface="Courier New" pitchFamily="49" charset="0"/>
                  <a:ea typeface="宋体" pitchFamily="2" charset="-122"/>
                </a:rPr>
                <a:t>0.3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宋体" pitchFamily="2" charset="-122"/>
              </a:endParaRPr>
            </a:p>
          </p:txBody>
        </p:sp>
        <p:sp>
          <p:nvSpPr>
            <p:cNvPr id="28696" name="Line 156"/>
            <p:cNvSpPr>
              <a:spLocks noChangeShapeType="1"/>
            </p:cNvSpPr>
            <p:nvPr/>
          </p:nvSpPr>
          <p:spPr bwMode="auto">
            <a:xfrm>
              <a:off x="1629" y="104"/>
              <a:ext cx="18" cy="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97" name="Rectangle 157"/>
            <p:cNvSpPr>
              <a:spLocks noChangeArrowheads="1"/>
            </p:cNvSpPr>
            <p:nvPr/>
          </p:nvSpPr>
          <p:spPr bwMode="auto">
            <a:xfrm>
              <a:off x="1395" y="38"/>
              <a:ext cx="2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effectLst/>
                  <a:latin typeface="Courier New" pitchFamily="49" charset="0"/>
                  <a:ea typeface="宋体" pitchFamily="2" charset="-122"/>
                </a:rPr>
                <a:t>0.4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ea typeface="宋体" pitchFamily="2" charset="-122"/>
              </a:endParaRPr>
            </a:p>
          </p:txBody>
        </p:sp>
        <p:sp>
          <p:nvSpPr>
            <p:cNvPr id="28698" name="Line 158"/>
            <p:cNvSpPr>
              <a:spLocks noChangeShapeType="1"/>
            </p:cNvSpPr>
            <p:nvPr/>
          </p:nvSpPr>
          <p:spPr bwMode="auto">
            <a:xfrm>
              <a:off x="1629" y="1494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99" name="Line 159"/>
            <p:cNvSpPr>
              <a:spLocks noChangeShapeType="1"/>
            </p:cNvSpPr>
            <p:nvPr/>
          </p:nvSpPr>
          <p:spPr bwMode="auto">
            <a:xfrm>
              <a:off x="1629" y="1418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00" name="Line 160"/>
            <p:cNvSpPr>
              <a:spLocks noChangeShapeType="1"/>
            </p:cNvSpPr>
            <p:nvPr/>
          </p:nvSpPr>
          <p:spPr bwMode="auto">
            <a:xfrm>
              <a:off x="1629" y="1342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01" name="Line 161"/>
            <p:cNvSpPr>
              <a:spLocks noChangeShapeType="1"/>
            </p:cNvSpPr>
            <p:nvPr/>
          </p:nvSpPr>
          <p:spPr bwMode="auto">
            <a:xfrm>
              <a:off x="1629" y="1275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02" name="Line 162"/>
            <p:cNvSpPr>
              <a:spLocks noChangeShapeType="1"/>
            </p:cNvSpPr>
            <p:nvPr/>
          </p:nvSpPr>
          <p:spPr bwMode="auto">
            <a:xfrm>
              <a:off x="1629" y="1123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03" name="Line 163"/>
            <p:cNvSpPr>
              <a:spLocks noChangeShapeType="1"/>
            </p:cNvSpPr>
            <p:nvPr/>
          </p:nvSpPr>
          <p:spPr bwMode="auto">
            <a:xfrm>
              <a:off x="1629" y="1056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44" name="Line 164"/>
            <p:cNvSpPr>
              <a:spLocks noChangeShapeType="1"/>
            </p:cNvSpPr>
            <p:nvPr/>
          </p:nvSpPr>
          <p:spPr bwMode="auto">
            <a:xfrm>
              <a:off x="1629" y="980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45" name="Line 165"/>
            <p:cNvSpPr>
              <a:spLocks noChangeShapeType="1"/>
            </p:cNvSpPr>
            <p:nvPr/>
          </p:nvSpPr>
          <p:spPr bwMode="auto">
            <a:xfrm>
              <a:off x="1629" y="904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48" name="Line 166"/>
            <p:cNvSpPr>
              <a:spLocks noChangeShapeType="1"/>
            </p:cNvSpPr>
            <p:nvPr/>
          </p:nvSpPr>
          <p:spPr bwMode="auto">
            <a:xfrm>
              <a:off x="1629" y="761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49" name="Line 167"/>
            <p:cNvSpPr>
              <a:spLocks noChangeShapeType="1"/>
            </p:cNvSpPr>
            <p:nvPr/>
          </p:nvSpPr>
          <p:spPr bwMode="auto">
            <a:xfrm>
              <a:off x="1629" y="685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0" name="Line 168"/>
            <p:cNvSpPr>
              <a:spLocks noChangeShapeType="1"/>
            </p:cNvSpPr>
            <p:nvPr/>
          </p:nvSpPr>
          <p:spPr bwMode="auto">
            <a:xfrm>
              <a:off x="1629" y="609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1" name="Line 169"/>
            <p:cNvSpPr>
              <a:spLocks noChangeShapeType="1"/>
            </p:cNvSpPr>
            <p:nvPr/>
          </p:nvSpPr>
          <p:spPr bwMode="auto">
            <a:xfrm>
              <a:off x="1629" y="542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2" name="Line 170"/>
            <p:cNvSpPr>
              <a:spLocks noChangeShapeType="1"/>
            </p:cNvSpPr>
            <p:nvPr/>
          </p:nvSpPr>
          <p:spPr bwMode="auto">
            <a:xfrm>
              <a:off x="1629" y="390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3" name="Line 171"/>
            <p:cNvSpPr>
              <a:spLocks noChangeShapeType="1"/>
            </p:cNvSpPr>
            <p:nvPr/>
          </p:nvSpPr>
          <p:spPr bwMode="auto">
            <a:xfrm>
              <a:off x="1629" y="323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4" name="Line 172"/>
            <p:cNvSpPr>
              <a:spLocks noChangeShapeType="1"/>
            </p:cNvSpPr>
            <p:nvPr/>
          </p:nvSpPr>
          <p:spPr bwMode="auto">
            <a:xfrm>
              <a:off x="1629" y="247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5" name="Line 173"/>
            <p:cNvSpPr>
              <a:spLocks noChangeShapeType="1"/>
            </p:cNvSpPr>
            <p:nvPr/>
          </p:nvSpPr>
          <p:spPr bwMode="auto">
            <a:xfrm>
              <a:off x="1629" y="171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6" name="Line 174"/>
            <p:cNvSpPr>
              <a:spLocks noChangeShapeType="1"/>
            </p:cNvSpPr>
            <p:nvPr/>
          </p:nvSpPr>
          <p:spPr bwMode="auto">
            <a:xfrm flipV="1">
              <a:off x="1629" y="66"/>
              <a:ext cx="0" cy="153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7" name="Line 175"/>
            <p:cNvSpPr>
              <a:spLocks noChangeShapeType="1"/>
            </p:cNvSpPr>
            <p:nvPr/>
          </p:nvSpPr>
          <p:spPr bwMode="auto">
            <a:xfrm flipV="1">
              <a:off x="513" y="1504"/>
              <a:ext cx="45" cy="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8" name="Line 176"/>
            <p:cNvSpPr>
              <a:spLocks noChangeShapeType="1"/>
            </p:cNvSpPr>
            <p:nvPr/>
          </p:nvSpPr>
          <p:spPr bwMode="auto">
            <a:xfrm flipV="1">
              <a:off x="558" y="1485"/>
              <a:ext cx="54" cy="1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59" name="Line 177"/>
            <p:cNvSpPr>
              <a:spLocks noChangeShapeType="1"/>
            </p:cNvSpPr>
            <p:nvPr/>
          </p:nvSpPr>
          <p:spPr bwMode="auto">
            <a:xfrm flipV="1">
              <a:off x="612" y="1456"/>
              <a:ext cx="45" cy="2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0" name="Line 178"/>
            <p:cNvSpPr>
              <a:spLocks noChangeShapeType="1"/>
            </p:cNvSpPr>
            <p:nvPr/>
          </p:nvSpPr>
          <p:spPr bwMode="auto">
            <a:xfrm flipV="1">
              <a:off x="657" y="1428"/>
              <a:ext cx="45" cy="2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1" name="Line 179"/>
            <p:cNvSpPr>
              <a:spLocks noChangeShapeType="1"/>
            </p:cNvSpPr>
            <p:nvPr/>
          </p:nvSpPr>
          <p:spPr bwMode="auto">
            <a:xfrm flipV="1">
              <a:off x="702" y="1351"/>
              <a:ext cx="90" cy="7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3" name="Line 180"/>
            <p:cNvSpPr>
              <a:spLocks noChangeShapeType="1"/>
            </p:cNvSpPr>
            <p:nvPr/>
          </p:nvSpPr>
          <p:spPr bwMode="auto">
            <a:xfrm flipV="1">
              <a:off x="792" y="1237"/>
              <a:ext cx="99" cy="114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4" name="Line 181"/>
            <p:cNvSpPr>
              <a:spLocks noChangeShapeType="1"/>
            </p:cNvSpPr>
            <p:nvPr/>
          </p:nvSpPr>
          <p:spPr bwMode="auto">
            <a:xfrm flipV="1">
              <a:off x="891" y="1104"/>
              <a:ext cx="90" cy="133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5" name="Line 182"/>
            <p:cNvSpPr>
              <a:spLocks noChangeShapeType="1"/>
            </p:cNvSpPr>
            <p:nvPr/>
          </p:nvSpPr>
          <p:spPr bwMode="auto">
            <a:xfrm flipV="1">
              <a:off x="981" y="942"/>
              <a:ext cx="90" cy="162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6" name="Line 183"/>
            <p:cNvSpPr>
              <a:spLocks noChangeShapeType="1"/>
            </p:cNvSpPr>
            <p:nvPr/>
          </p:nvSpPr>
          <p:spPr bwMode="auto">
            <a:xfrm flipV="1">
              <a:off x="1071" y="752"/>
              <a:ext cx="99" cy="19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7" name="Line 184"/>
            <p:cNvSpPr>
              <a:spLocks noChangeShapeType="1"/>
            </p:cNvSpPr>
            <p:nvPr/>
          </p:nvSpPr>
          <p:spPr bwMode="auto">
            <a:xfrm flipV="1">
              <a:off x="1170" y="561"/>
              <a:ext cx="90" cy="191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8" name="Line 185"/>
            <p:cNvSpPr>
              <a:spLocks noChangeShapeType="1"/>
            </p:cNvSpPr>
            <p:nvPr/>
          </p:nvSpPr>
          <p:spPr bwMode="auto">
            <a:xfrm flipV="1">
              <a:off x="1260" y="380"/>
              <a:ext cx="90" cy="181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69" name="Line 186"/>
            <p:cNvSpPr>
              <a:spLocks noChangeShapeType="1"/>
            </p:cNvSpPr>
            <p:nvPr/>
          </p:nvSpPr>
          <p:spPr bwMode="auto">
            <a:xfrm flipV="1">
              <a:off x="1350" y="304"/>
              <a:ext cx="54" cy="76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0" name="Line 187"/>
            <p:cNvSpPr>
              <a:spLocks noChangeShapeType="1"/>
            </p:cNvSpPr>
            <p:nvPr/>
          </p:nvSpPr>
          <p:spPr bwMode="auto">
            <a:xfrm flipV="1">
              <a:off x="1404" y="237"/>
              <a:ext cx="45" cy="6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1" name="Line 188"/>
            <p:cNvSpPr>
              <a:spLocks noChangeShapeType="1"/>
            </p:cNvSpPr>
            <p:nvPr/>
          </p:nvSpPr>
          <p:spPr bwMode="auto">
            <a:xfrm flipV="1">
              <a:off x="1449" y="180"/>
              <a:ext cx="45" cy="5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2" name="Line 189"/>
            <p:cNvSpPr>
              <a:spLocks noChangeShapeType="1"/>
            </p:cNvSpPr>
            <p:nvPr/>
          </p:nvSpPr>
          <p:spPr bwMode="auto">
            <a:xfrm flipV="1">
              <a:off x="1494" y="152"/>
              <a:ext cx="27" cy="2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3" name="Line 190"/>
            <p:cNvSpPr>
              <a:spLocks noChangeShapeType="1"/>
            </p:cNvSpPr>
            <p:nvPr/>
          </p:nvSpPr>
          <p:spPr bwMode="auto">
            <a:xfrm flipV="1">
              <a:off x="1521" y="133"/>
              <a:ext cx="18" cy="1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4" name="Line 191"/>
            <p:cNvSpPr>
              <a:spLocks noChangeShapeType="1"/>
            </p:cNvSpPr>
            <p:nvPr/>
          </p:nvSpPr>
          <p:spPr bwMode="auto">
            <a:xfrm flipV="1">
              <a:off x="1539" y="123"/>
              <a:ext cx="27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5" name="Line 192"/>
            <p:cNvSpPr>
              <a:spLocks noChangeShapeType="1"/>
            </p:cNvSpPr>
            <p:nvPr/>
          </p:nvSpPr>
          <p:spPr bwMode="auto">
            <a:xfrm flipV="1">
              <a:off x="1566" y="114"/>
              <a:ext cx="9" cy="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6" name="Line 193"/>
            <p:cNvSpPr>
              <a:spLocks noChangeShapeType="1"/>
            </p:cNvSpPr>
            <p:nvPr/>
          </p:nvSpPr>
          <p:spPr bwMode="auto">
            <a:xfrm>
              <a:off x="1575" y="11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7" name="Line 194"/>
            <p:cNvSpPr>
              <a:spLocks noChangeShapeType="1"/>
            </p:cNvSpPr>
            <p:nvPr/>
          </p:nvSpPr>
          <p:spPr bwMode="auto">
            <a:xfrm flipV="1">
              <a:off x="1584" y="104"/>
              <a:ext cx="18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8" name="Line 195"/>
            <p:cNvSpPr>
              <a:spLocks noChangeShapeType="1"/>
            </p:cNvSpPr>
            <p:nvPr/>
          </p:nvSpPr>
          <p:spPr bwMode="auto">
            <a:xfrm>
              <a:off x="1602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79" name="Line 196"/>
            <p:cNvSpPr>
              <a:spLocks noChangeShapeType="1"/>
            </p:cNvSpPr>
            <p:nvPr/>
          </p:nvSpPr>
          <p:spPr bwMode="auto">
            <a:xfrm>
              <a:off x="1602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0" name="Line 197"/>
            <p:cNvSpPr>
              <a:spLocks noChangeShapeType="1"/>
            </p:cNvSpPr>
            <p:nvPr/>
          </p:nvSpPr>
          <p:spPr bwMode="auto">
            <a:xfrm>
              <a:off x="1611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1" name="Line 198"/>
            <p:cNvSpPr>
              <a:spLocks noChangeShapeType="1"/>
            </p:cNvSpPr>
            <p:nvPr/>
          </p:nvSpPr>
          <p:spPr bwMode="auto">
            <a:xfrm>
              <a:off x="1620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2" name="Line 199"/>
            <p:cNvSpPr>
              <a:spLocks noChangeShapeType="1"/>
            </p:cNvSpPr>
            <p:nvPr/>
          </p:nvSpPr>
          <p:spPr bwMode="auto">
            <a:xfrm>
              <a:off x="1620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3" name="Line 200"/>
            <p:cNvSpPr>
              <a:spLocks noChangeShapeType="1"/>
            </p:cNvSpPr>
            <p:nvPr/>
          </p:nvSpPr>
          <p:spPr bwMode="auto">
            <a:xfrm>
              <a:off x="1620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4" name="Line 201"/>
            <p:cNvSpPr>
              <a:spLocks noChangeShapeType="1"/>
            </p:cNvSpPr>
            <p:nvPr/>
          </p:nvSpPr>
          <p:spPr bwMode="auto">
            <a:xfrm>
              <a:off x="1629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5" name="Line 202"/>
            <p:cNvSpPr>
              <a:spLocks noChangeShapeType="1"/>
            </p:cNvSpPr>
            <p:nvPr/>
          </p:nvSpPr>
          <p:spPr bwMode="auto">
            <a:xfrm>
              <a:off x="1629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6" name="Line 203"/>
            <p:cNvSpPr>
              <a:spLocks noChangeShapeType="1"/>
            </p:cNvSpPr>
            <p:nvPr/>
          </p:nvSpPr>
          <p:spPr bwMode="auto">
            <a:xfrm>
              <a:off x="1629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7" name="Line 204"/>
            <p:cNvSpPr>
              <a:spLocks noChangeShapeType="1"/>
            </p:cNvSpPr>
            <p:nvPr/>
          </p:nvSpPr>
          <p:spPr bwMode="auto">
            <a:xfrm>
              <a:off x="1629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8" name="Line 205"/>
            <p:cNvSpPr>
              <a:spLocks noChangeShapeType="1"/>
            </p:cNvSpPr>
            <p:nvPr/>
          </p:nvSpPr>
          <p:spPr bwMode="auto">
            <a:xfrm>
              <a:off x="1638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89" name="Line 206"/>
            <p:cNvSpPr>
              <a:spLocks noChangeShapeType="1"/>
            </p:cNvSpPr>
            <p:nvPr/>
          </p:nvSpPr>
          <p:spPr bwMode="auto">
            <a:xfrm>
              <a:off x="1638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0" name="Line 207"/>
            <p:cNvSpPr>
              <a:spLocks noChangeShapeType="1"/>
            </p:cNvSpPr>
            <p:nvPr/>
          </p:nvSpPr>
          <p:spPr bwMode="auto">
            <a:xfrm>
              <a:off x="1638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1" name="Line 208"/>
            <p:cNvSpPr>
              <a:spLocks noChangeShapeType="1"/>
            </p:cNvSpPr>
            <p:nvPr/>
          </p:nvSpPr>
          <p:spPr bwMode="auto">
            <a:xfrm>
              <a:off x="1647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2" name="Line 209"/>
            <p:cNvSpPr>
              <a:spLocks noChangeShapeType="1"/>
            </p:cNvSpPr>
            <p:nvPr/>
          </p:nvSpPr>
          <p:spPr bwMode="auto">
            <a:xfrm>
              <a:off x="1647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3" name="Line 210"/>
            <p:cNvSpPr>
              <a:spLocks noChangeShapeType="1"/>
            </p:cNvSpPr>
            <p:nvPr/>
          </p:nvSpPr>
          <p:spPr bwMode="auto">
            <a:xfrm>
              <a:off x="1656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4" name="Line 211"/>
            <p:cNvSpPr>
              <a:spLocks noChangeShapeType="1"/>
            </p:cNvSpPr>
            <p:nvPr/>
          </p:nvSpPr>
          <p:spPr bwMode="auto">
            <a:xfrm>
              <a:off x="1665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5" name="Line 212"/>
            <p:cNvSpPr>
              <a:spLocks noChangeShapeType="1"/>
            </p:cNvSpPr>
            <p:nvPr/>
          </p:nvSpPr>
          <p:spPr bwMode="auto">
            <a:xfrm>
              <a:off x="1665" y="104"/>
              <a:ext cx="18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6" name="Line 213"/>
            <p:cNvSpPr>
              <a:spLocks noChangeShapeType="1"/>
            </p:cNvSpPr>
            <p:nvPr/>
          </p:nvSpPr>
          <p:spPr bwMode="auto">
            <a:xfrm>
              <a:off x="1683" y="114"/>
              <a:ext cx="18" cy="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7" name="Line 214"/>
            <p:cNvSpPr>
              <a:spLocks noChangeShapeType="1"/>
            </p:cNvSpPr>
            <p:nvPr/>
          </p:nvSpPr>
          <p:spPr bwMode="auto">
            <a:xfrm>
              <a:off x="1701" y="123"/>
              <a:ext cx="27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8" name="Line 215"/>
            <p:cNvSpPr>
              <a:spLocks noChangeShapeType="1"/>
            </p:cNvSpPr>
            <p:nvPr/>
          </p:nvSpPr>
          <p:spPr bwMode="auto">
            <a:xfrm>
              <a:off x="1728" y="133"/>
              <a:ext cx="45" cy="4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199" name="Line 216"/>
            <p:cNvSpPr>
              <a:spLocks noChangeShapeType="1"/>
            </p:cNvSpPr>
            <p:nvPr/>
          </p:nvSpPr>
          <p:spPr bwMode="auto">
            <a:xfrm>
              <a:off x="1773" y="180"/>
              <a:ext cx="45" cy="5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0" name="Line 217"/>
            <p:cNvSpPr>
              <a:spLocks noChangeShapeType="1"/>
            </p:cNvSpPr>
            <p:nvPr/>
          </p:nvSpPr>
          <p:spPr bwMode="auto">
            <a:xfrm>
              <a:off x="1818" y="237"/>
              <a:ext cx="99" cy="143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1" name="Line 218"/>
            <p:cNvSpPr>
              <a:spLocks noChangeShapeType="1"/>
            </p:cNvSpPr>
            <p:nvPr/>
          </p:nvSpPr>
          <p:spPr bwMode="auto">
            <a:xfrm>
              <a:off x="1917" y="380"/>
              <a:ext cx="90" cy="181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2" name="Line 219"/>
            <p:cNvSpPr>
              <a:spLocks noChangeShapeType="1"/>
            </p:cNvSpPr>
            <p:nvPr/>
          </p:nvSpPr>
          <p:spPr bwMode="auto">
            <a:xfrm>
              <a:off x="2007" y="561"/>
              <a:ext cx="90" cy="191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3" name="Line 220"/>
            <p:cNvSpPr>
              <a:spLocks noChangeShapeType="1"/>
            </p:cNvSpPr>
            <p:nvPr/>
          </p:nvSpPr>
          <p:spPr bwMode="auto">
            <a:xfrm>
              <a:off x="2097" y="752"/>
              <a:ext cx="99" cy="19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4" name="Line 221"/>
            <p:cNvSpPr>
              <a:spLocks noChangeShapeType="1"/>
            </p:cNvSpPr>
            <p:nvPr/>
          </p:nvSpPr>
          <p:spPr bwMode="auto">
            <a:xfrm>
              <a:off x="2196" y="942"/>
              <a:ext cx="90" cy="162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5" name="Line 222"/>
            <p:cNvSpPr>
              <a:spLocks noChangeShapeType="1"/>
            </p:cNvSpPr>
            <p:nvPr/>
          </p:nvSpPr>
          <p:spPr bwMode="auto">
            <a:xfrm>
              <a:off x="2286" y="1104"/>
              <a:ext cx="90" cy="133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6" name="Line 223"/>
            <p:cNvSpPr>
              <a:spLocks noChangeShapeType="1"/>
            </p:cNvSpPr>
            <p:nvPr/>
          </p:nvSpPr>
          <p:spPr bwMode="auto">
            <a:xfrm>
              <a:off x="2376" y="1237"/>
              <a:ext cx="98" cy="114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7" name="Line 224"/>
            <p:cNvSpPr>
              <a:spLocks noChangeShapeType="1"/>
            </p:cNvSpPr>
            <p:nvPr/>
          </p:nvSpPr>
          <p:spPr bwMode="auto">
            <a:xfrm>
              <a:off x="2474" y="1351"/>
              <a:ext cx="45" cy="3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8" name="Line 225"/>
            <p:cNvSpPr>
              <a:spLocks noChangeShapeType="1"/>
            </p:cNvSpPr>
            <p:nvPr/>
          </p:nvSpPr>
          <p:spPr bwMode="auto">
            <a:xfrm>
              <a:off x="2519" y="1390"/>
              <a:ext cx="45" cy="3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09" name="Line 226"/>
            <p:cNvSpPr>
              <a:spLocks noChangeShapeType="1"/>
            </p:cNvSpPr>
            <p:nvPr/>
          </p:nvSpPr>
          <p:spPr bwMode="auto">
            <a:xfrm>
              <a:off x="2564" y="1428"/>
              <a:ext cx="45" cy="2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10" name="Line 227"/>
            <p:cNvSpPr>
              <a:spLocks noChangeShapeType="1"/>
            </p:cNvSpPr>
            <p:nvPr/>
          </p:nvSpPr>
          <p:spPr bwMode="auto">
            <a:xfrm>
              <a:off x="2609" y="1456"/>
              <a:ext cx="45" cy="2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211" name="Line 228"/>
            <p:cNvSpPr>
              <a:spLocks noChangeShapeType="1"/>
            </p:cNvSpPr>
            <p:nvPr/>
          </p:nvSpPr>
          <p:spPr bwMode="auto">
            <a:xfrm>
              <a:off x="2654" y="1485"/>
              <a:ext cx="99" cy="2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2" name="Group 118"/>
          <p:cNvGrpSpPr>
            <a:grpSpLocks noChangeAspect="1"/>
          </p:cNvGrpSpPr>
          <p:nvPr/>
        </p:nvGrpSpPr>
        <p:grpSpPr bwMode="auto">
          <a:xfrm>
            <a:off x="757999" y="3522274"/>
            <a:ext cx="3727450" cy="2478088"/>
            <a:chOff x="459" y="38"/>
            <a:chExt cx="2348" cy="1561"/>
          </a:xfrm>
        </p:grpSpPr>
        <p:sp>
          <p:nvSpPr>
            <p:cNvPr id="133" name="Line 119"/>
            <p:cNvSpPr>
              <a:spLocks noChangeShapeType="1"/>
            </p:cNvSpPr>
            <p:nvPr/>
          </p:nvSpPr>
          <p:spPr bwMode="auto">
            <a:xfrm flipV="1">
              <a:off x="774" y="1551"/>
              <a:ext cx="0" cy="1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Line 121"/>
            <p:cNvSpPr>
              <a:spLocks noChangeShapeType="1"/>
            </p:cNvSpPr>
            <p:nvPr/>
          </p:nvSpPr>
          <p:spPr bwMode="auto">
            <a:xfrm flipV="1">
              <a:off x="1206" y="1551"/>
              <a:ext cx="0" cy="1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123"/>
            <p:cNvSpPr>
              <a:spLocks noChangeShapeType="1"/>
            </p:cNvSpPr>
            <p:nvPr/>
          </p:nvSpPr>
          <p:spPr bwMode="auto">
            <a:xfrm flipV="1">
              <a:off x="2061" y="1551"/>
              <a:ext cx="0" cy="1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Line 125"/>
            <p:cNvSpPr>
              <a:spLocks noChangeShapeType="1"/>
            </p:cNvSpPr>
            <p:nvPr/>
          </p:nvSpPr>
          <p:spPr bwMode="auto">
            <a:xfrm flipV="1">
              <a:off x="2492" y="1551"/>
              <a:ext cx="0" cy="1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Line 127"/>
            <p:cNvSpPr>
              <a:spLocks noChangeShapeType="1"/>
            </p:cNvSpPr>
            <p:nvPr/>
          </p:nvSpPr>
          <p:spPr bwMode="auto">
            <a:xfrm>
              <a:off x="855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Line 128"/>
            <p:cNvSpPr>
              <a:spLocks noChangeShapeType="1"/>
            </p:cNvSpPr>
            <p:nvPr/>
          </p:nvSpPr>
          <p:spPr bwMode="auto">
            <a:xfrm>
              <a:off x="945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Line 129"/>
            <p:cNvSpPr>
              <a:spLocks noChangeShapeType="1"/>
            </p:cNvSpPr>
            <p:nvPr/>
          </p:nvSpPr>
          <p:spPr bwMode="auto">
            <a:xfrm>
              <a:off x="1035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Line 130"/>
            <p:cNvSpPr>
              <a:spLocks noChangeShapeType="1"/>
            </p:cNvSpPr>
            <p:nvPr/>
          </p:nvSpPr>
          <p:spPr bwMode="auto">
            <a:xfrm>
              <a:off x="1116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Line 131"/>
            <p:cNvSpPr>
              <a:spLocks noChangeShapeType="1"/>
            </p:cNvSpPr>
            <p:nvPr/>
          </p:nvSpPr>
          <p:spPr bwMode="auto">
            <a:xfrm>
              <a:off x="1287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Line 132"/>
            <p:cNvSpPr>
              <a:spLocks noChangeShapeType="1"/>
            </p:cNvSpPr>
            <p:nvPr/>
          </p:nvSpPr>
          <p:spPr bwMode="auto">
            <a:xfrm>
              <a:off x="1377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Line 133"/>
            <p:cNvSpPr>
              <a:spLocks noChangeShapeType="1"/>
            </p:cNvSpPr>
            <p:nvPr/>
          </p:nvSpPr>
          <p:spPr bwMode="auto">
            <a:xfrm>
              <a:off x="1458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Line 134"/>
            <p:cNvSpPr>
              <a:spLocks noChangeShapeType="1"/>
            </p:cNvSpPr>
            <p:nvPr/>
          </p:nvSpPr>
          <p:spPr bwMode="auto">
            <a:xfrm>
              <a:off x="1548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Line 135"/>
            <p:cNvSpPr>
              <a:spLocks noChangeShapeType="1"/>
            </p:cNvSpPr>
            <p:nvPr/>
          </p:nvSpPr>
          <p:spPr bwMode="auto">
            <a:xfrm>
              <a:off x="1719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Line 136"/>
            <p:cNvSpPr>
              <a:spLocks noChangeShapeType="1"/>
            </p:cNvSpPr>
            <p:nvPr/>
          </p:nvSpPr>
          <p:spPr bwMode="auto">
            <a:xfrm>
              <a:off x="1809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Line 137"/>
            <p:cNvSpPr>
              <a:spLocks noChangeShapeType="1"/>
            </p:cNvSpPr>
            <p:nvPr/>
          </p:nvSpPr>
          <p:spPr bwMode="auto">
            <a:xfrm>
              <a:off x="1890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Line 138"/>
            <p:cNvSpPr>
              <a:spLocks noChangeShapeType="1"/>
            </p:cNvSpPr>
            <p:nvPr/>
          </p:nvSpPr>
          <p:spPr bwMode="auto">
            <a:xfrm>
              <a:off x="1980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Line 139"/>
            <p:cNvSpPr>
              <a:spLocks noChangeShapeType="1"/>
            </p:cNvSpPr>
            <p:nvPr/>
          </p:nvSpPr>
          <p:spPr bwMode="auto">
            <a:xfrm>
              <a:off x="2151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Line 140"/>
            <p:cNvSpPr>
              <a:spLocks noChangeShapeType="1"/>
            </p:cNvSpPr>
            <p:nvPr/>
          </p:nvSpPr>
          <p:spPr bwMode="auto">
            <a:xfrm>
              <a:off x="2232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Line 141"/>
            <p:cNvSpPr>
              <a:spLocks noChangeShapeType="1"/>
            </p:cNvSpPr>
            <p:nvPr/>
          </p:nvSpPr>
          <p:spPr bwMode="auto">
            <a:xfrm>
              <a:off x="2322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Line 142"/>
            <p:cNvSpPr>
              <a:spLocks noChangeShapeType="1"/>
            </p:cNvSpPr>
            <p:nvPr/>
          </p:nvSpPr>
          <p:spPr bwMode="auto">
            <a:xfrm>
              <a:off x="2412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Line 143"/>
            <p:cNvSpPr>
              <a:spLocks noChangeShapeType="1"/>
            </p:cNvSpPr>
            <p:nvPr/>
          </p:nvSpPr>
          <p:spPr bwMode="auto">
            <a:xfrm>
              <a:off x="684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Line 144"/>
            <p:cNvSpPr>
              <a:spLocks noChangeShapeType="1"/>
            </p:cNvSpPr>
            <p:nvPr/>
          </p:nvSpPr>
          <p:spPr bwMode="auto">
            <a:xfrm>
              <a:off x="603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Line 145"/>
            <p:cNvSpPr>
              <a:spLocks noChangeShapeType="1"/>
            </p:cNvSpPr>
            <p:nvPr/>
          </p:nvSpPr>
          <p:spPr bwMode="auto">
            <a:xfrm>
              <a:off x="513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Line 146"/>
            <p:cNvSpPr>
              <a:spLocks noChangeShapeType="1"/>
            </p:cNvSpPr>
            <p:nvPr/>
          </p:nvSpPr>
          <p:spPr bwMode="auto">
            <a:xfrm>
              <a:off x="2582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Line 147"/>
            <p:cNvSpPr>
              <a:spLocks noChangeShapeType="1"/>
            </p:cNvSpPr>
            <p:nvPr/>
          </p:nvSpPr>
          <p:spPr bwMode="auto">
            <a:xfrm>
              <a:off x="2663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Line 148"/>
            <p:cNvSpPr>
              <a:spLocks noChangeShapeType="1"/>
            </p:cNvSpPr>
            <p:nvPr/>
          </p:nvSpPr>
          <p:spPr bwMode="auto">
            <a:xfrm>
              <a:off x="2753" y="1561"/>
              <a:ext cx="9" cy="9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Line 149"/>
            <p:cNvSpPr>
              <a:spLocks noChangeShapeType="1"/>
            </p:cNvSpPr>
            <p:nvPr/>
          </p:nvSpPr>
          <p:spPr bwMode="auto">
            <a:xfrm>
              <a:off x="459" y="1561"/>
              <a:ext cx="2348" cy="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Line 150"/>
            <p:cNvSpPr>
              <a:spLocks noChangeShapeType="1"/>
            </p:cNvSpPr>
            <p:nvPr/>
          </p:nvSpPr>
          <p:spPr bwMode="auto">
            <a:xfrm>
              <a:off x="1629" y="1199"/>
              <a:ext cx="18" cy="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51"/>
            <p:cNvSpPr>
              <a:spLocks noChangeArrowheads="1"/>
            </p:cNvSpPr>
            <p:nvPr/>
          </p:nvSpPr>
          <p:spPr bwMode="auto">
            <a:xfrm>
              <a:off x="1395" y="1132"/>
              <a:ext cx="2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effectLst/>
                  <a:latin typeface="Courier New" pitchFamily="49" charset="0"/>
                  <a:ea typeface="宋体" pitchFamily="2" charset="-122"/>
                </a:rPr>
                <a:t>0.1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ea typeface="宋体" pitchFamily="2" charset="-122"/>
              </a:endParaRPr>
            </a:p>
          </p:txBody>
        </p:sp>
        <p:sp>
          <p:nvSpPr>
            <p:cNvPr id="162" name="Line 152"/>
            <p:cNvSpPr>
              <a:spLocks noChangeShapeType="1"/>
            </p:cNvSpPr>
            <p:nvPr/>
          </p:nvSpPr>
          <p:spPr bwMode="auto">
            <a:xfrm>
              <a:off x="1629" y="837"/>
              <a:ext cx="18" cy="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53"/>
            <p:cNvSpPr>
              <a:spLocks noChangeArrowheads="1"/>
            </p:cNvSpPr>
            <p:nvPr/>
          </p:nvSpPr>
          <p:spPr bwMode="auto">
            <a:xfrm>
              <a:off x="1395" y="771"/>
              <a:ext cx="2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effectLst/>
                  <a:latin typeface="Courier New" pitchFamily="49" charset="0"/>
                  <a:ea typeface="宋体" pitchFamily="2" charset="-122"/>
                </a:rPr>
                <a:t>0.2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ea typeface="宋体" pitchFamily="2" charset="-122"/>
              </a:endParaRPr>
            </a:p>
          </p:txBody>
        </p:sp>
        <p:sp>
          <p:nvSpPr>
            <p:cNvPr id="164" name="Line 154"/>
            <p:cNvSpPr>
              <a:spLocks noChangeShapeType="1"/>
            </p:cNvSpPr>
            <p:nvPr/>
          </p:nvSpPr>
          <p:spPr bwMode="auto">
            <a:xfrm>
              <a:off x="1629" y="466"/>
              <a:ext cx="18" cy="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1395" y="399"/>
              <a:ext cx="2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effectLst/>
                  <a:latin typeface="Courier New" pitchFamily="49" charset="0"/>
                  <a:ea typeface="宋体" pitchFamily="2" charset="-122"/>
                </a:rPr>
                <a:t>0.3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ea typeface="宋体" pitchFamily="2" charset="-122"/>
              </a:endParaRPr>
            </a:p>
          </p:txBody>
        </p:sp>
        <p:sp>
          <p:nvSpPr>
            <p:cNvPr id="166" name="Line 156"/>
            <p:cNvSpPr>
              <a:spLocks noChangeShapeType="1"/>
            </p:cNvSpPr>
            <p:nvPr/>
          </p:nvSpPr>
          <p:spPr bwMode="auto">
            <a:xfrm>
              <a:off x="1629" y="104"/>
              <a:ext cx="18" cy="0"/>
            </a:xfrm>
            <a:prstGeom prst="line">
              <a:avLst/>
            </a:prstGeom>
            <a:noFill/>
            <a:ln w="14288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1395" y="38"/>
              <a:ext cx="2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effectLst/>
                  <a:latin typeface="Courier New" pitchFamily="49" charset="0"/>
                  <a:ea typeface="宋体" pitchFamily="2" charset="-122"/>
                </a:rPr>
                <a:t>0.4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effectLst/>
                <a:ea typeface="宋体" pitchFamily="2" charset="-122"/>
              </a:endParaRPr>
            </a:p>
          </p:txBody>
        </p:sp>
        <p:sp>
          <p:nvSpPr>
            <p:cNvPr id="168" name="Line 158"/>
            <p:cNvSpPr>
              <a:spLocks noChangeShapeType="1"/>
            </p:cNvSpPr>
            <p:nvPr/>
          </p:nvSpPr>
          <p:spPr bwMode="auto">
            <a:xfrm>
              <a:off x="1629" y="1494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Line 159"/>
            <p:cNvSpPr>
              <a:spLocks noChangeShapeType="1"/>
            </p:cNvSpPr>
            <p:nvPr/>
          </p:nvSpPr>
          <p:spPr bwMode="auto">
            <a:xfrm>
              <a:off x="1629" y="1418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Line 160"/>
            <p:cNvSpPr>
              <a:spLocks noChangeShapeType="1"/>
            </p:cNvSpPr>
            <p:nvPr/>
          </p:nvSpPr>
          <p:spPr bwMode="auto">
            <a:xfrm>
              <a:off x="1629" y="1342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Line 161"/>
            <p:cNvSpPr>
              <a:spLocks noChangeShapeType="1"/>
            </p:cNvSpPr>
            <p:nvPr/>
          </p:nvSpPr>
          <p:spPr bwMode="auto">
            <a:xfrm>
              <a:off x="1629" y="1275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Line 162"/>
            <p:cNvSpPr>
              <a:spLocks noChangeShapeType="1"/>
            </p:cNvSpPr>
            <p:nvPr/>
          </p:nvSpPr>
          <p:spPr bwMode="auto">
            <a:xfrm>
              <a:off x="1629" y="1123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Line 163"/>
            <p:cNvSpPr>
              <a:spLocks noChangeShapeType="1"/>
            </p:cNvSpPr>
            <p:nvPr/>
          </p:nvSpPr>
          <p:spPr bwMode="auto">
            <a:xfrm>
              <a:off x="1629" y="1056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Line 164"/>
            <p:cNvSpPr>
              <a:spLocks noChangeShapeType="1"/>
            </p:cNvSpPr>
            <p:nvPr/>
          </p:nvSpPr>
          <p:spPr bwMode="auto">
            <a:xfrm>
              <a:off x="1629" y="980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Line 165"/>
            <p:cNvSpPr>
              <a:spLocks noChangeShapeType="1"/>
            </p:cNvSpPr>
            <p:nvPr/>
          </p:nvSpPr>
          <p:spPr bwMode="auto">
            <a:xfrm>
              <a:off x="1629" y="904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Line 166"/>
            <p:cNvSpPr>
              <a:spLocks noChangeShapeType="1"/>
            </p:cNvSpPr>
            <p:nvPr/>
          </p:nvSpPr>
          <p:spPr bwMode="auto">
            <a:xfrm>
              <a:off x="1629" y="761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Line 167"/>
            <p:cNvSpPr>
              <a:spLocks noChangeShapeType="1"/>
            </p:cNvSpPr>
            <p:nvPr/>
          </p:nvSpPr>
          <p:spPr bwMode="auto">
            <a:xfrm>
              <a:off x="1629" y="685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Line 168"/>
            <p:cNvSpPr>
              <a:spLocks noChangeShapeType="1"/>
            </p:cNvSpPr>
            <p:nvPr/>
          </p:nvSpPr>
          <p:spPr bwMode="auto">
            <a:xfrm>
              <a:off x="1629" y="609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Line 169"/>
            <p:cNvSpPr>
              <a:spLocks noChangeShapeType="1"/>
            </p:cNvSpPr>
            <p:nvPr/>
          </p:nvSpPr>
          <p:spPr bwMode="auto">
            <a:xfrm>
              <a:off x="1629" y="542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Line 170"/>
            <p:cNvSpPr>
              <a:spLocks noChangeShapeType="1"/>
            </p:cNvSpPr>
            <p:nvPr/>
          </p:nvSpPr>
          <p:spPr bwMode="auto">
            <a:xfrm>
              <a:off x="1629" y="390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Line 171"/>
            <p:cNvSpPr>
              <a:spLocks noChangeShapeType="1"/>
            </p:cNvSpPr>
            <p:nvPr/>
          </p:nvSpPr>
          <p:spPr bwMode="auto">
            <a:xfrm>
              <a:off x="1629" y="323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Line 172"/>
            <p:cNvSpPr>
              <a:spLocks noChangeShapeType="1"/>
            </p:cNvSpPr>
            <p:nvPr/>
          </p:nvSpPr>
          <p:spPr bwMode="auto">
            <a:xfrm>
              <a:off x="1629" y="247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Line 173"/>
            <p:cNvSpPr>
              <a:spLocks noChangeShapeType="1"/>
            </p:cNvSpPr>
            <p:nvPr/>
          </p:nvSpPr>
          <p:spPr bwMode="auto">
            <a:xfrm>
              <a:off x="1629" y="171"/>
              <a:ext cx="9" cy="0"/>
            </a:xfrm>
            <a:prstGeom prst="line">
              <a:avLst/>
            </a:prstGeom>
            <a:noFill/>
            <a:ln w="0">
              <a:solidFill>
                <a:srgbClr val="00E4A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Line 174"/>
            <p:cNvSpPr>
              <a:spLocks noChangeShapeType="1"/>
            </p:cNvSpPr>
            <p:nvPr/>
          </p:nvSpPr>
          <p:spPr bwMode="auto">
            <a:xfrm flipV="1">
              <a:off x="1629" y="66"/>
              <a:ext cx="0" cy="153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Line 175"/>
            <p:cNvSpPr>
              <a:spLocks noChangeShapeType="1"/>
            </p:cNvSpPr>
            <p:nvPr/>
          </p:nvSpPr>
          <p:spPr bwMode="auto">
            <a:xfrm flipV="1">
              <a:off x="513" y="1504"/>
              <a:ext cx="45" cy="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Line 176"/>
            <p:cNvSpPr>
              <a:spLocks noChangeShapeType="1"/>
            </p:cNvSpPr>
            <p:nvPr/>
          </p:nvSpPr>
          <p:spPr bwMode="auto">
            <a:xfrm flipV="1">
              <a:off x="558" y="1485"/>
              <a:ext cx="54" cy="1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Line 177"/>
            <p:cNvSpPr>
              <a:spLocks noChangeShapeType="1"/>
            </p:cNvSpPr>
            <p:nvPr/>
          </p:nvSpPr>
          <p:spPr bwMode="auto">
            <a:xfrm flipV="1">
              <a:off x="612" y="1456"/>
              <a:ext cx="45" cy="2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Line 178"/>
            <p:cNvSpPr>
              <a:spLocks noChangeShapeType="1"/>
            </p:cNvSpPr>
            <p:nvPr/>
          </p:nvSpPr>
          <p:spPr bwMode="auto">
            <a:xfrm flipV="1">
              <a:off x="657" y="1428"/>
              <a:ext cx="45" cy="2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Line 179"/>
            <p:cNvSpPr>
              <a:spLocks noChangeShapeType="1"/>
            </p:cNvSpPr>
            <p:nvPr/>
          </p:nvSpPr>
          <p:spPr bwMode="auto">
            <a:xfrm flipV="1">
              <a:off x="702" y="1351"/>
              <a:ext cx="90" cy="7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Line 180"/>
            <p:cNvSpPr>
              <a:spLocks noChangeShapeType="1"/>
            </p:cNvSpPr>
            <p:nvPr/>
          </p:nvSpPr>
          <p:spPr bwMode="auto">
            <a:xfrm flipV="1">
              <a:off x="792" y="1237"/>
              <a:ext cx="99" cy="114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Line 181"/>
            <p:cNvSpPr>
              <a:spLocks noChangeShapeType="1"/>
            </p:cNvSpPr>
            <p:nvPr/>
          </p:nvSpPr>
          <p:spPr bwMode="auto">
            <a:xfrm flipV="1">
              <a:off x="891" y="1104"/>
              <a:ext cx="90" cy="133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Line 182"/>
            <p:cNvSpPr>
              <a:spLocks noChangeShapeType="1"/>
            </p:cNvSpPr>
            <p:nvPr/>
          </p:nvSpPr>
          <p:spPr bwMode="auto">
            <a:xfrm flipV="1">
              <a:off x="981" y="942"/>
              <a:ext cx="90" cy="162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Line 183"/>
            <p:cNvSpPr>
              <a:spLocks noChangeShapeType="1"/>
            </p:cNvSpPr>
            <p:nvPr/>
          </p:nvSpPr>
          <p:spPr bwMode="auto">
            <a:xfrm flipV="1">
              <a:off x="1071" y="752"/>
              <a:ext cx="99" cy="19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Line 184"/>
            <p:cNvSpPr>
              <a:spLocks noChangeShapeType="1"/>
            </p:cNvSpPr>
            <p:nvPr/>
          </p:nvSpPr>
          <p:spPr bwMode="auto">
            <a:xfrm flipV="1">
              <a:off x="1170" y="561"/>
              <a:ext cx="90" cy="191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Line 185"/>
            <p:cNvSpPr>
              <a:spLocks noChangeShapeType="1"/>
            </p:cNvSpPr>
            <p:nvPr/>
          </p:nvSpPr>
          <p:spPr bwMode="auto">
            <a:xfrm flipV="1">
              <a:off x="1260" y="380"/>
              <a:ext cx="90" cy="181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Line 186"/>
            <p:cNvSpPr>
              <a:spLocks noChangeShapeType="1"/>
            </p:cNvSpPr>
            <p:nvPr/>
          </p:nvSpPr>
          <p:spPr bwMode="auto">
            <a:xfrm flipV="1">
              <a:off x="1350" y="304"/>
              <a:ext cx="54" cy="76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Line 187"/>
            <p:cNvSpPr>
              <a:spLocks noChangeShapeType="1"/>
            </p:cNvSpPr>
            <p:nvPr/>
          </p:nvSpPr>
          <p:spPr bwMode="auto">
            <a:xfrm flipV="1">
              <a:off x="1404" y="237"/>
              <a:ext cx="45" cy="6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Line 188"/>
            <p:cNvSpPr>
              <a:spLocks noChangeShapeType="1"/>
            </p:cNvSpPr>
            <p:nvPr/>
          </p:nvSpPr>
          <p:spPr bwMode="auto">
            <a:xfrm flipV="1">
              <a:off x="1449" y="180"/>
              <a:ext cx="45" cy="5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Line 189"/>
            <p:cNvSpPr>
              <a:spLocks noChangeShapeType="1"/>
            </p:cNvSpPr>
            <p:nvPr/>
          </p:nvSpPr>
          <p:spPr bwMode="auto">
            <a:xfrm flipV="1">
              <a:off x="1494" y="152"/>
              <a:ext cx="27" cy="2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Line 190"/>
            <p:cNvSpPr>
              <a:spLocks noChangeShapeType="1"/>
            </p:cNvSpPr>
            <p:nvPr/>
          </p:nvSpPr>
          <p:spPr bwMode="auto">
            <a:xfrm flipV="1">
              <a:off x="1521" y="133"/>
              <a:ext cx="18" cy="1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Line 191"/>
            <p:cNvSpPr>
              <a:spLocks noChangeShapeType="1"/>
            </p:cNvSpPr>
            <p:nvPr/>
          </p:nvSpPr>
          <p:spPr bwMode="auto">
            <a:xfrm flipV="1">
              <a:off x="1539" y="123"/>
              <a:ext cx="27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Line 192"/>
            <p:cNvSpPr>
              <a:spLocks noChangeShapeType="1"/>
            </p:cNvSpPr>
            <p:nvPr/>
          </p:nvSpPr>
          <p:spPr bwMode="auto">
            <a:xfrm flipV="1">
              <a:off x="1566" y="114"/>
              <a:ext cx="9" cy="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Line 193"/>
            <p:cNvSpPr>
              <a:spLocks noChangeShapeType="1"/>
            </p:cNvSpPr>
            <p:nvPr/>
          </p:nvSpPr>
          <p:spPr bwMode="auto">
            <a:xfrm>
              <a:off x="1575" y="11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Line 194"/>
            <p:cNvSpPr>
              <a:spLocks noChangeShapeType="1"/>
            </p:cNvSpPr>
            <p:nvPr/>
          </p:nvSpPr>
          <p:spPr bwMode="auto">
            <a:xfrm flipV="1">
              <a:off x="1584" y="104"/>
              <a:ext cx="18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Line 195"/>
            <p:cNvSpPr>
              <a:spLocks noChangeShapeType="1"/>
            </p:cNvSpPr>
            <p:nvPr/>
          </p:nvSpPr>
          <p:spPr bwMode="auto">
            <a:xfrm>
              <a:off x="1602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Line 196"/>
            <p:cNvSpPr>
              <a:spLocks noChangeShapeType="1"/>
            </p:cNvSpPr>
            <p:nvPr/>
          </p:nvSpPr>
          <p:spPr bwMode="auto">
            <a:xfrm>
              <a:off x="1602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Line 197"/>
            <p:cNvSpPr>
              <a:spLocks noChangeShapeType="1"/>
            </p:cNvSpPr>
            <p:nvPr/>
          </p:nvSpPr>
          <p:spPr bwMode="auto">
            <a:xfrm>
              <a:off x="1611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Line 198"/>
            <p:cNvSpPr>
              <a:spLocks noChangeShapeType="1"/>
            </p:cNvSpPr>
            <p:nvPr/>
          </p:nvSpPr>
          <p:spPr bwMode="auto">
            <a:xfrm>
              <a:off x="1620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Line 199"/>
            <p:cNvSpPr>
              <a:spLocks noChangeShapeType="1"/>
            </p:cNvSpPr>
            <p:nvPr/>
          </p:nvSpPr>
          <p:spPr bwMode="auto">
            <a:xfrm>
              <a:off x="1620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Line 200"/>
            <p:cNvSpPr>
              <a:spLocks noChangeShapeType="1"/>
            </p:cNvSpPr>
            <p:nvPr/>
          </p:nvSpPr>
          <p:spPr bwMode="auto">
            <a:xfrm>
              <a:off x="1620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Line 201"/>
            <p:cNvSpPr>
              <a:spLocks noChangeShapeType="1"/>
            </p:cNvSpPr>
            <p:nvPr/>
          </p:nvSpPr>
          <p:spPr bwMode="auto">
            <a:xfrm>
              <a:off x="1629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Line 202"/>
            <p:cNvSpPr>
              <a:spLocks noChangeShapeType="1"/>
            </p:cNvSpPr>
            <p:nvPr/>
          </p:nvSpPr>
          <p:spPr bwMode="auto">
            <a:xfrm>
              <a:off x="1629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Line 203"/>
            <p:cNvSpPr>
              <a:spLocks noChangeShapeType="1"/>
            </p:cNvSpPr>
            <p:nvPr/>
          </p:nvSpPr>
          <p:spPr bwMode="auto">
            <a:xfrm>
              <a:off x="1629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Line 204"/>
            <p:cNvSpPr>
              <a:spLocks noChangeShapeType="1"/>
            </p:cNvSpPr>
            <p:nvPr/>
          </p:nvSpPr>
          <p:spPr bwMode="auto">
            <a:xfrm>
              <a:off x="1629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Line 205"/>
            <p:cNvSpPr>
              <a:spLocks noChangeShapeType="1"/>
            </p:cNvSpPr>
            <p:nvPr/>
          </p:nvSpPr>
          <p:spPr bwMode="auto">
            <a:xfrm>
              <a:off x="1638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Line 206"/>
            <p:cNvSpPr>
              <a:spLocks noChangeShapeType="1"/>
            </p:cNvSpPr>
            <p:nvPr/>
          </p:nvSpPr>
          <p:spPr bwMode="auto">
            <a:xfrm>
              <a:off x="1638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Line 207"/>
            <p:cNvSpPr>
              <a:spLocks noChangeShapeType="1"/>
            </p:cNvSpPr>
            <p:nvPr/>
          </p:nvSpPr>
          <p:spPr bwMode="auto">
            <a:xfrm>
              <a:off x="1638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Line 208"/>
            <p:cNvSpPr>
              <a:spLocks noChangeShapeType="1"/>
            </p:cNvSpPr>
            <p:nvPr/>
          </p:nvSpPr>
          <p:spPr bwMode="auto">
            <a:xfrm>
              <a:off x="1647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Line 209"/>
            <p:cNvSpPr>
              <a:spLocks noChangeShapeType="1"/>
            </p:cNvSpPr>
            <p:nvPr/>
          </p:nvSpPr>
          <p:spPr bwMode="auto">
            <a:xfrm>
              <a:off x="1647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Line 210"/>
            <p:cNvSpPr>
              <a:spLocks noChangeShapeType="1"/>
            </p:cNvSpPr>
            <p:nvPr/>
          </p:nvSpPr>
          <p:spPr bwMode="auto">
            <a:xfrm>
              <a:off x="1656" y="104"/>
              <a:ext cx="9" cy="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Line 211"/>
            <p:cNvSpPr>
              <a:spLocks noChangeShapeType="1"/>
            </p:cNvSpPr>
            <p:nvPr/>
          </p:nvSpPr>
          <p:spPr bwMode="auto">
            <a:xfrm>
              <a:off x="1665" y="104"/>
              <a:ext cx="9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Line 212"/>
            <p:cNvSpPr>
              <a:spLocks noChangeShapeType="1"/>
            </p:cNvSpPr>
            <p:nvPr/>
          </p:nvSpPr>
          <p:spPr bwMode="auto">
            <a:xfrm>
              <a:off x="1665" y="104"/>
              <a:ext cx="18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Line 213"/>
            <p:cNvSpPr>
              <a:spLocks noChangeShapeType="1"/>
            </p:cNvSpPr>
            <p:nvPr/>
          </p:nvSpPr>
          <p:spPr bwMode="auto">
            <a:xfrm>
              <a:off x="1683" y="114"/>
              <a:ext cx="18" cy="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Line 214"/>
            <p:cNvSpPr>
              <a:spLocks noChangeShapeType="1"/>
            </p:cNvSpPr>
            <p:nvPr/>
          </p:nvSpPr>
          <p:spPr bwMode="auto">
            <a:xfrm>
              <a:off x="1701" y="123"/>
              <a:ext cx="27" cy="1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Line 215"/>
            <p:cNvSpPr>
              <a:spLocks noChangeShapeType="1"/>
            </p:cNvSpPr>
            <p:nvPr/>
          </p:nvSpPr>
          <p:spPr bwMode="auto">
            <a:xfrm>
              <a:off x="1728" y="133"/>
              <a:ext cx="45" cy="4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Line 216"/>
            <p:cNvSpPr>
              <a:spLocks noChangeShapeType="1"/>
            </p:cNvSpPr>
            <p:nvPr/>
          </p:nvSpPr>
          <p:spPr bwMode="auto">
            <a:xfrm>
              <a:off x="1773" y="180"/>
              <a:ext cx="45" cy="57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Line 217"/>
            <p:cNvSpPr>
              <a:spLocks noChangeShapeType="1"/>
            </p:cNvSpPr>
            <p:nvPr/>
          </p:nvSpPr>
          <p:spPr bwMode="auto">
            <a:xfrm>
              <a:off x="1818" y="237"/>
              <a:ext cx="99" cy="143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Line 218"/>
            <p:cNvSpPr>
              <a:spLocks noChangeShapeType="1"/>
            </p:cNvSpPr>
            <p:nvPr/>
          </p:nvSpPr>
          <p:spPr bwMode="auto">
            <a:xfrm>
              <a:off x="1917" y="380"/>
              <a:ext cx="90" cy="181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Line 219"/>
            <p:cNvSpPr>
              <a:spLocks noChangeShapeType="1"/>
            </p:cNvSpPr>
            <p:nvPr/>
          </p:nvSpPr>
          <p:spPr bwMode="auto">
            <a:xfrm>
              <a:off x="2007" y="561"/>
              <a:ext cx="90" cy="191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Line 220"/>
            <p:cNvSpPr>
              <a:spLocks noChangeShapeType="1"/>
            </p:cNvSpPr>
            <p:nvPr/>
          </p:nvSpPr>
          <p:spPr bwMode="auto">
            <a:xfrm>
              <a:off x="2097" y="752"/>
              <a:ext cx="99" cy="190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Line 221"/>
            <p:cNvSpPr>
              <a:spLocks noChangeShapeType="1"/>
            </p:cNvSpPr>
            <p:nvPr/>
          </p:nvSpPr>
          <p:spPr bwMode="auto">
            <a:xfrm>
              <a:off x="2196" y="942"/>
              <a:ext cx="90" cy="162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Line 222"/>
            <p:cNvSpPr>
              <a:spLocks noChangeShapeType="1"/>
            </p:cNvSpPr>
            <p:nvPr/>
          </p:nvSpPr>
          <p:spPr bwMode="auto">
            <a:xfrm>
              <a:off x="2286" y="1104"/>
              <a:ext cx="90" cy="133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Line 223"/>
            <p:cNvSpPr>
              <a:spLocks noChangeShapeType="1"/>
            </p:cNvSpPr>
            <p:nvPr/>
          </p:nvSpPr>
          <p:spPr bwMode="auto">
            <a:xfrm>
              <a:off x="2376" y="1237"/>
              <a:ext cx="98" cy="114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Line 224"/>
            <p:cNvSpPr>
              <a:spLocks noChangeShapeType="1"/>
            </p:cNvSpPr>
            <p:nvPr/>
          </p:nvSpPr>
          <p:spPr bwMode="auto">
            <a:xfrm>
              <a:off x="2474" y="1351"/>
              <a:ext cx="45" cy="3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Line 225"/>
            <p:cNvSpPr>
              <a:spLocks noChangeShapeType="1"/>
            </p:cNvSpPr>
            <p:nvPr/>
          </p:nvSpPr>
          <p:spPr bwMode="auto">
            <a:xfrm>
              <a:off x="2519" y="1390"/>
              <a:ext cx="45" cy="3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Line 226"/>
            <p:cNvSpPr>
              <a:spLocks noChangeShapeType="1"/>
            </p:cNvSpPr>
            <p:nvPr/>
          </p:nvSpPr>
          <p:spPr bwMode="auto">
            <a:xfrm>
              <a:off x="2564" y="1428"/>
              <a:ext cx="45" cy="2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Line 227"/>
            <p:cNvSpPr>
              <a:spLocks noChangeShapeType="1"/>
            </p:cNvSpPr>
            <p:nvPr/>
          </p:nvSpPr>
          <p:spPr bwMode="auto">
            <a:xfrm>
              <a:off x="2609" y="1456"/>
              <a:ext cx="45" cy="29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Line 228"/>
            <p:cNvSpPr>
              <a:spLocks noChangeShapeType="1"/>
            </p:cNvSpPr>
            <p:nvPr/>
          </p:nvSpPr>
          <p:spPr bwMode="auto">
            <a:xfrm>
              <a:off x="2654" y="1485"/>
              <a:ext cx="99" cy="28"/>
            </a:xfrm>
            <a:prstGeom prst="line">
              <a:avLst/>
            </a:prstGeom>
            <a:noFill/>
            <a:ln w="14288">
              <a:solidFill>
                <a:srgbClr val="66FF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3" name="Rectangle 3"/>
          <p:cNvSpPr>
            <a:spLocks noChangeArrowheads="1"/>
          </p:cNvSpPr>
          <p:nvPr/>
        </p:nvSpPr>
        <p:spPr bwMode="auto">
          <a:xfrm>
            <a:off x="755650" y="692696"/>
            <a:ext cx="80295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宋体" pitchFamily="2" charset="-122"/>
              </a:rPr>
              <a:t>    </a:t>
            </a:r>
            <a:r>
              <a:rPr kumimoji="1" lang="zh-CN" altLang="en-US" sz="3200" b="1" dirty="0">
                <a:latin typeface="宋体" pitchFamily="2" charset="-122"/>
              </a:rPr>
              <a:t>即使在概率密度不对称的情形，如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χ</a:t>
            </a:r>
            <a:r>
              <a:rPr kumimoji="1" lang="en-US" altLang="zh-CN" sz="3200" b="1" baseline="30000" dirty="0">
                <a:latin typeface="Times New Roman"/>
                <a:cs typeface="Times New Roman"/>
              </a:rPr>
              <a:t>2</a:t>
            </a:r>
            <a:r>
              <a:rPr kumimoji="1" lang="zh-CN" altLang="en-US" sz="3200" b="1" dirty="0">
                <a:latin typeface="宋体" pitchFamily="2" charset="-122"/>
              </a:rPr>
              <a:t>分布，</a:t>
            </a:r>
            <a:r>
              <a:rPr kumimoji="1" lang="en-US" altLang="zh-CN" sz="3200" b="1" i="1" dirty="0">
                <a:latin typeface="Times New Roman" pitchFamily="18" charset="0"/>
              </a:rPr>
              <a:t>F</a:t>
            </a:r>
            <a:r>
              <a:rPr kumimoji="1" lang="zh-CN" altLang="en-US" sz="3200" b="1" dirty="0">
                <a:latin typeface="宋体" pitchFamily="2" charset="-122"/>
              </a:rPr>
              <a:t>分布，习惯上仍取对称的百分位点来计算未知参数的置信区间</a:t>
            </a:r>
            <a:r>
              <a:rPr kumimoji="1" lang="en-US" altLang="zh-CN" sz="3200" b="1" dirty="0">
                <a:latin typeface="宋体" pitchFamily="2" charset="-122"/>
              </a:rPr>
              <a:t>.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627313" y="2354809"/>
            <a:ext cx="4891087" cy="2874963"/>
            <a:chOff x="1111" y="1938"/>
            <a:chExt cx="3081" cy="1811"/>
          </a:xfrm>
        </p:grpSpPr>
        <p:sp>
          <p:nvSpPr>
            <p:cNvPr id="29708" name="Line 6"/>
            <p:cNvSpPr>
              <a:spLocks noChangeShapeType="1"/>
            </p:cNvSpPr>
            <p:nvPr/>
          </p:nvSpPr>
          <p:spPr bwMode="auto">
            <a:xfrm>
              <a:off x="1111" y="3272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7"/>
            <p:cNvSpPr>
              <a:spLocks noChangeShapeType="1"/>
            </p:cNvSpPr>
            <p:nvPr/>
          </p:nvSpPr>
          <p:spPr bwMode="auto">
            <a:xfrm flipV="1">
              <a:off x="1639" y="221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Freeform 8"/>
            <p:cNvSpPr>
              <a:spLocks/>
            </p:cNvSpPr>
            <p:nvPr/>
          </p:nvSpPr>
          <p:spPr bwMode="auto">
            <a:xfrm>
              <a:off x="1655" y="2432"/>
              <a:ext cx="1440" cy="840"/>
            </a:xfrm>
            <a:custGeom>
              <a:avLst/>
              <a:gdLst>
                <a:gd name="T0" fmla="*/ 0 w 1440"/>
                <a:gd name="T1" fmla="*/ 840 h 840"/>
                <a:gd name="T2" fmla="*/ 48 w 1440"/>
                <a:gd name="T3" fmla="*/ 504 h 840"/>
                <a:gd name="T4" fmla="*/ 144 w 1440"/>
                <a:gd name="T5" fmla="*/ 168 h 840"/>
                <a:gd name="T6" fmla="*/ 288 w 1440"/>
                <a:gd name="T7" fmla="*/ 24 h 840"/>
                <a:gd name="T8" fmla="*/ 384 w 1440"/>
                <a:gd name="T9" fmla="*/ 24 h 840"/>
                <a:gd name="T10" fmla="*/ 480 w 1440"/>
                <a:gd name="T11" fmla="*/ 120 h 840"/>
                <a:gd name="T12" fmla="*/ 624 w 1440"/>
                <a:gd name="T13" fmla="*/ 312 h 840"/>
                <a:gd name="T14" fmla="*/ 816 w 1440"/>
                <a:gd name="T15" fmla="*/ 504 h 840"/>
                <a:gd name="T16" fmla="*/ 960 w 1440"/>
                <a:gd name="T17" fmla="*/ 600 h 840"/>
                <a:gd name="T18" fmla="*/ 1152 w 1440"/>
                <a:gd name="T19" fmla="*/ 696 h 840"/>
                <a:gd name="T20" fmla="*/ 1440 w 1440"/>
                <a:gd name="T21" fmla="*/ 792 h 8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40"/>
                <a:gd name="T34" fmla="*/ 0 h 840"/>
                <a:gd name="T35" fmla="*/ 1440 w 1440"/>
                <a:gd name="T36" fmla="*/ 840 h 8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0" h="840">
                  <a:moveTo>
                    <a:pt x="0" y="840"/>
                  </a:moveTo>
                  <a:cubicBezTo>
                    <a:pt x="12" y="728"/>
                    <a:pt x="24" y="616"/>
                    <a:pt x="48" y="504"/>
                  </a:cubicBezTo>
                  <a:cubicBezTo>
                    <a:pt x="72" y="392"/>
                    <a:pt x="104" y="248"/>
                    <a:pt x="144" y="168"/>
                  </a:cubicBezTo>
                  <a:cubicBezTo>
                    <a:pt x="184" y="88"/>
                    <a:pt x="248" y="48"/>
                    <a:pt x="288" y="24"/>
                  </a:cubicBezTo>
                  <a:cubicBezTo>
                    <a:pt x="328" y="0"/>
                    <a:pt x="352" y="8"/>
                    <a:pt x="384" y="24"/>
                  </a:cubicBezTo>
                  <a:cubicBezTo>
                    <a:pt x="416" y="40"/>
                    <a:pt x="440" y="72"/>
                    <a:pt x="480" y="120"/>
                  </a:cubicBezTo>
                  <a:cubicBezTo>
                    <a:pt x="520" y="168"/>
                    <a:pt x="568" y="248"/>
                    <a:pt x="624" y="312"/>
                  </a:cubicBezTo>
                  <a:cubicBezTo>
                    <a:pt x="680" y="376"/>
                    <a:pt x="760" y="456"/>
                    <a:pt x="816" y="504"/>
                  </a:cubicBezTo>
                  <a:cubicBezTo>
                    <a:pt x="872" y="552"/>
                    <a:pt x="904" y="568"/>
                    <a:pt x="960" y="600"/>
                  </a:cubicBezTo>
                  <a:cubicBezTo>
                    <a:pt x="1016" y="632"/>
                    <a:pt x="1072" y="664"/>
                    <a:pt x="1152" y="696"/>
                  </a:cubicBezTo>
                  <a:cubicBezTo>
                    <a:pt x="1232" y="728"/>
                    <a:pt x="1384" y="776"/>
                    <a:pt x="1440" y="7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9"/>
            <p:cNvSpPr>
              <a:spLocks noChangeShapeType="1"/>
            </p:cNvSpPr>
            <p:nvPr/>
          </p:nvSpPr>
          <p:spPr bwMode="auto">
            <a:xfrm>
              <a:off x="2647" y="3080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0"/>
            <p:cNvSpPr>
              <a:spLocks noChangeShapeType="1"/>
            </p:cNvSpPr>
            <p:nvPr/>
          </p:nvSpPr>
          <p:spPr bwMode="auto">
            <a:xfrm>
              <a:off x="1735" y="2792"/>
              <a:ext cx="0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69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9372151"/>
                </p:ext>
              </p:extLst>
            </p:nvPr>
          </p:nvGraphicFramePr>
          <p:xfrm>
            <a:off x="2359" y="3263"/>
            <a:ext cx="535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1" name="Equation" r:id="rId3" imgW="279360" imgH="253800" progId="Equation.DSMT4">
                    <p:embed/>
                  </p:oleObj>
                </mc:Choice>
                <mc:Fallback>
                  <p:oleObj name="Equation" r:id="rId3" imgW="279360" imgH="253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3263"/>
                          <a:ext cx="535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36026"/>
                </p:ext>
              </p:extLst>
            </p:nvPr>
          </p:nvGraphicFramePr>
          <p:xfrm>
            <a:off x="1436" y="3269"/>
            <a:ext cx="69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2" name="Equation" r:id="rId5" imgW="368280" imgH="253800" progId="Equation.DSMT4">
                    <p:embed/>
                  </p:oleObj>
                </mc:Choice>
                <mc:Fallback>
                  <p:oleObj name="Equation" r:id="rId5" imgW="36828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3269"/>
                          <a:ext cx="69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372490"/>
                </p:ext>
              </p:extLst>
            </p:nvPr>
          </p:nvGraphicFramePr>
          <p:xfrm>
            <a:off x="1601" y="1938"/>
            <a:ext cx="65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3" name="Equation" r:id="rId7" imgW="342720" imgH="203040" progId="Equation.DSMT4">
                    <p:embed/>
                  </p:oleObj>
                </mc:Choice>
                <mc:Fallback>
                  <p:oleObj name="Equation" r:id="rId7" imgW="34272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1938"/>
                          <a:ext cx="65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14"/>
            <p:cNvGraphicFramePr>
              <a:graphicFrameLocks noChangeAspect="1"/>
            </p:cNvGraphicFramePr>
            <p:nvPr/>
          </p:nvGraphicFramePr>
          <p:xfrm>
            <a:off x="3980" y="3157"/>
            <a:ext cx="21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4" name="公式" r:id="rId9" imgW="60942" imgH="60912" progId="Equation.3">
                    <p:embed/>
                  </p:oleObj>
                </mc:Choice>
                <mc:Fallback>
                  <p:oleObj name="公式" r:id="rId9" imgW="60942" imgH="609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0" y="3157"/>
                          <a:ext cx="21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042794"/>
                </p:ext>
              </p:extLst>
            </p:nvPr>
          </p:nvGraphicFramePr>
          <p:xfrm>
            <a:off x="2332" y="2226"/>
            <a:ext cx="116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05" name="Equation" r:id="rId11" imgW="685800" imgH="228600" progId="Equation.DSMT4">
                    <p:embed/>
                  </p:oleObj>
                </mc:Choice>
                <mc:Fallback>
                  <p:oleObj name="Equation" r:id="rId11" imgW="6858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2226"/>
                          <a:ext cx="116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1187624" y="5373216"/>
            <a:ext cx="7071667" cy="10668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在保证足够可靠的前提下，尽量使区间的长度短一些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611188" y="333375"/>
            <a:ext cx="4392612" cy="64135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  <a:ea typeface="黑体" pitchFamily="49" charset="-122"/>
              </a:rPr>
              <a:t>2.</a:t>
            </a:r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求置信区间的步骤</a:t>
            </a:r>
            <a:endParaRPr kumimoji="1" lang="zh-CN" altLang="en-US" sz="360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19250" y="3429002"/>
            <a:ext cx="4495800" cy="579438"/>
            <a:chOff x="1200" y="1344"/>
            <a:chExt cx="2832" cy="365"/>
          </a:xfrm>
        </p:grpSpPr>
        <p:sp>
          <p:nvSpPr>
            <p:cNvPr id="4119" name="Rectangle 5"/>
            <p:cNvSpPr>
              <a:spLocks noChangeArrowheads="1"/>
            </p:cNvSpPr>
            <p:nvPr/>
          </p:nvSpPr>
          <p:spPr bwMode="auto">
            <a:xfrm>
              <a:off x="1200" y="1344"/>
              <a:ext cx="28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宋体" pitchFamily="2" charset="-122"/>
                </a:rPr>
                <a:t>选</a:t>
              </a:r>
              <a:r>
                <a:rPr kumimoji="1" lang="el-GR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kumimoji="1" lang="zh-CN" altLang="en-US" sz="3200" b="1" dirty="0">
                  <a:latin typeface="宋体" pitchFamily="2" charset="-122"/>
                </a:rPr>
                <a:t>的点估计为</a:t>
              </a:r>
            </a:p>
          </p:txBody>
        </p:sp>
        <p:graphicFrame>
          <p:nvGraphicFramePr>
            <p:cNvPr id="410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104499"/>
                </p:ext>
              </p:extLst>
            </p:nvPr>
          </p:nvGraphicFramePr>
          <p:xfrm>
            <a:off x="2969" y="1389"/>
            <a:ext cx="29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" name="Equation" r:id="rId3" imgW="177480" imgH="190440" progId="Equation.DSMT4">
                    <p:embed/>
                  </p:oleObj>
                </mc:Choice>
                <mc:Fallback>
                  <p:oleObj name="Equation" r:id="rId3" imgW="177480" imgH="1904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1389"/>
                          <a:ext cx="29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5288" y="1085850"/>
            <a:ext cx="8497886" cy="1335088"/>
            <a:chOff x="192" y="478"/>
            <a:chExt cx="5353" cy="841"/>
          </a:xfrm>
        </p:grpSpPr>
        <p:sp>
          <p:nvSpPr>
            <p:cNvPr id="4116" name="Rectangle 8"/>
            <p:cNvSpPr>
              <a:spLocks noChangeArrowheads="1"/>
            </p:cNvSpPr>
            <p:nvPr/>
          </p:nvSpPr>
          <p:spPr bwMode="auto">
            <a:xfrm>
              <a:off x="451" y="954"/>
              <a:ext cx="48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zh-CN" altLang="zh-CN" sz="3200" b="1">
                <a:latin typeface="Times New Roman" pitchFamily="18" charset="0"/>
              </a:endParaRPr>
            </a:p>
          </p:txBody>
        </p:sp>
        <p:sp>
          <p:nvSpPr>
            <p:cNvPr id="4117" name="Rectangle 9"/>
            <p:cNvSpPr>
              <a:spLocks noChangeArrowheads="1"/>
            </p:cNvSpPr>
            <p:nvPr/>
          </p:nvSpPr>
          <p:spPr bwMode="auto">
            <a:xfrm>
              <a:off x="680" y="876"/>
              <a:ext cx="457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求参数</a:t>
              </a:r>
              <a:r>
                <a:rPr kumimoji="1" lang="el-GR" altLang="zh-CN" sz="3200" b="1" i="1" dirty="0">
                  <a:latin typeface="Times New Roman" pitchFamily="18" charset="0"/>
                </a:rPr>
                <a:t>μ</a:t>
              </a:r>
              <a:r>
                <a:rPr kumimoji="1" lang="zh-CN" altLang="en-US" sz="3200" b="1" dirty="0">
                  <a:latin typeface="Times New Roman" pitchFamily="18" charset="0"/>
                </a:rPr>
                <a:t>的置信水平为 </a:t>
              </a:r>
              <a:r>
                <a:rPr kumimoji="1" lang="en-US" altLang="zh-CN" sz="3200" b="1" dirty="0">
                  <a:latin typeface="Times New Roman" pitchFamily="18" charset="0"/>
                </a:rPr>
                <a:t>1-</a:t>
              </a:r>
              <a:r>
                <a:rPr kumimoji="1" lang="el-GR" altLang="zh-CN" sz="3200" b="1" i="1" dirty="0">
                  <a:latin typeface="Times New Roman" pitchFamily="18" charset="0"/>
                </a:rPr>
                <a:t>α</a:t>
              </a:r>
              <a:r>
                <a:rPr kumimoji="1" lang="zh-CN" altLang="en-US" sz="3200" b="1" i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的置信区间</a:t>
              </a:r>
              <a:r>
                <a:rPr kumimoji="1" lang="en-US" altLang="zh-CN" sz="3200" b="1" dirty="0"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4118" name="Rectangle 10"/>
            <p:cNvSpPr>
              <a:spLocks noChangeArrowheads="1"/>
            </p:cNvSpPr>
            <p:nvPr/>
          </p:nvSpPr>
          <p:spPr bwMode="auto">
            <a:xfrm>
              <a:off x="192" y="478"/>
              <a:ext cx="535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例   设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baseline="-25000" dirty="0">
                  <a:latin typeface="Times New Roman" pitchFamily="18" charset="0"/>
                </a:rPr>
                <a:t>1</a:t>
              </a:r>
              <a:r>
                <a:rPr kumimoji="1" lang="en-US" altLang="zh-CN" sz="3200" b="1" dirty="0">
                  <a:latin typeface="Times New Roman" pitchFamily="18" charset="0"/>
                </a:rPr>
                <a:t>,…</a:t>
              </a:r>
              <a:r>
                <a:rPr kumimoji="1" lang="en-US" altLang="zh-CN" sz="3200" b="1" i="1" dirty="0" err="1">
                  <a:latin typeface="Times New Roman" pitchFamily="18" charset="0"/>
                </a:rPr>
                <a:t>X</a:t>
              </a:r>
              <a:r>
                <a:rPr kumimoji="1" lang="en-US" altLang="zh-CN" sz="3200" b="1" i="1" baseline="-25000" dirty="0" err="1">
                  <a:latin typeface="Times New Roman" pitchFamily="18" charset="0"/>
                </a:rPr>
                <a:t>n</a:t>
              </a:r>
              <a:r>
                <a:rPr kumimoji="1" lang="zh-CN" altLang="en-US" sz="3200" b="1" dirty="0">
                  <a:latin typeface="Times New Roman" pitchFamily="18" charset="0"/>
                </a:rPr>
                <a:t>是取自</a:t>
              </a:r>
              <a:r>
                <a:rPr kumimoji="1" lang="en-US" altLang="zh-CN" sz="3200" b="1" i="1" dirty="0">
                  <a:latin typeface="Times New Roman" pitchFamily="18" charset="0"/>
                </a:rPr>
                <a:t>N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l-GR" altLang="zh-CN" sz="3200" b="1" i="1" dirty="0">
                  <a:latin typeface="Times New Roman" pitchFamily="18" charset="0"/>
                </a:rPr>
                <a:t>μ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  <a:r>
                <a:rPr kumimoji="1" lang="el-GR" altLang="zh-CN" sz="3200" b="1" i="1" dirty="0">
                  <a:latin typeface="Times New Roman" pitchFamily="18" charset="0"/>
                </a:rPr>
                <a:t>σ</a:t>
              </a:r>
              <a:r>
                <a:rPr kumimoji="1" lang="en-US" altLang="zh-CN" sz="3200" b="1" baseline="30000" dirty="0">
                  <a:latin typeface="Times New Roman" pitchFamily="18" charset="0"/>
                </a:rPr>
                <a:t>2</a:t>
              </a:r>
              <a:r>
                <a:rPr kumimoji="1" lang="en-US" altLang="zh-CN" sz="3200" b="1" dirty="0">
                  <a:latin typeface="Times New Roman" pitchFamily="18" charset="0"/>
                </a:rPr>
                <a:t>)</a:t>
              </a:r>
              <a:r>
                <a:rPr kumimoji="1" lang="zh-CN" altLang="zh-CN" sz="3200" b="1" dirty="0">
                  <a:latin typeface="Times New Roman" pitchFamily="18" charset="0"/>
                </a:rPr>
                <a:t> </a:t>
              </a:r>
              <a:r>
                <a:rPr kumimoji="1" lang="zh-CN" altLang="en-US" sz="3200" b="1" dirty="0">
                  <a:latin typeface="Times New Roman" pitchFamily="18" charset="0"/>
                </a:rPr>
                <a:t>的样本，</a:t>
              </a:r>
              <a:r>
                <a:rPr kumimoji="1" lang="el-GR" altLang="zh-CN" sz="3200" b="1" i="1" dirty="0">
                  <a:latin typeface="Times New Roman" pitchFamily="18" charset="0"/>
                </a:rPr>
                <a:t>σ</a:t>
              </a:r>
              <a:r>
                <a:rPr kumimoji="1" lang="en-US" altLang="zh-CN" sz="3200" b="1" baseline="30000" dirty="0">
                  <a:latin typeface="Times New Roman" pitchFamily="18" charset="0"/>
                </a:rPr>
                <a:t>2</a:t>
              </a:r>
              <a:r>
                <a:rPr kumimoji="1" lang="zh-CN" altLang="en-US" sz="3200" b="1" dirty="0">
                  <a:latin typeface="Times New Roman" pitchFamily="18" charset="0"/>
                </a:rPr>
                <a:t>已知             </a:t>
              </a:r>
            </a:p>
          </p:txBody>
        </p:sp>
      </p:grpSp>
      <p:graphicFrame>
        <p:nvGraphicFramePr>
          <p:cNvPr id="2334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42305"/>
              </p:ext>
            </p:extLst>
          </p:nvPr>
        </p:nvGraphicFramePr>
        <p:xfrm>
          <a:off x="1592872" y="3881604"/>
          <a:ext cx="2763104" cy="127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Equation" r:id="rId5" imgW="990360" imgH="457200" progId="Equation.DSMT4">
                  <p:embed/>
                </p:oleObj>
              </mc:Choice>
              <mc:Fallback>
                <p:oleObj name="Equation" r:id="rId5" imgW="99036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872" y="3881604"/>
                        <a:ext cx="2763104" cy="127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8" name="AutoShape 16"/>
          <p:cNvSpPr>
            <a:spLocks noChangeArrowheads="1"/>
          </p:cNvSpPr>
          <p:nvPr/>
        </p:nvSpPr>
        <p:spPr bwMode="auto">
          <a:xfrm>
            <a:off x="1835150" y="2349500"/>
            <a:ext cx="5632450" cy="1079500"/>
          </a:xfrm>
          <a:prstGeom prst="wedgeRectCallout">
            <a:avLst>
              <a:gd name="adj1" fmla="val -23477"/>
              <a:gd name="adj2" fmla="val -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明确问题</a:t>
            </a:r>
            <a:r>
              <a:rPr kumimoji="1" lang="en-US" altLang="zh-CN" sz="2800" b="1" dirty="0">
                <a:latin typeface="Times New Roman" pitchFamily="18" charset="0"/>
              </a:rPr>
              <a:t>:</a:t>
            </a:r>
            <a:r>
              <a:rPr kumimoji="1" lang="zh-CN" altLang="en-US" sz="2800" b="1" dirty="0">
                <a:latin typeface="Times New Roman" pitchFamily="18" charset="0"/>
              </a:rPr>
              <a:t>求什么参数的置信区间</a:t>
            </a:r>
            <a:r>
              <a:rPr kumimoji="1" lang="en-US" altLang="zh-CN" sz="2800" b="1" dirty="0">
                <a:latin typeface="Times New Roman" pitchFamily="18" charset="0"/>
              </a:rPr>
              <a:t>?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置信水平是多少？</a:t>
            </a:r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5292725" y="3500438"/>
            <a:ext cx="3200400" cy="1150937"/>
          </a:xfrm>
          <a:prstGeom prst="wedgeRoundRectCallout">
            <a:avLst>
              <a:gd name="adj1" fmla="val -62551"/>
              <a:gd name="adj2" fmla="val 808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寻找未知参数的</a:t>
            </a:r>
          </a:p>
          <a:p>
            <a:pPr algn="ctr" eaLnBrk="1" hangingPunct="1"/>
            <a:r>
              <a:rPr kumimoji="1" lang="zh-CN" altLang="en-US" sz="2400" b="1" dirty="0">
                <a:latin typeface="Times New Roman" pitchFamily="18" charset="0"/>
              </a:rPr>
              <a:t>一个良好估计</a:t>
            </a:r>
            <a:r>
              <a:rPr kumimoji="1" lang="zh-CN" altLang="zh-CN" sz="24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33492" name="Rectangle 20"/>
          <p:cNvSpPr>
            <a:spLocks noChangeArrowheads="1"/>
          </p:cNvSpPr>
          <p:nvPr/>
        </p:nvSpPr>
        <p:spPr bwMode="auto">
          <a:xfrm>
            <a:off x="684213" y="3429000"/>
            <a:ext cx="59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pitchFamily="2" charset="-122"/>
              </a:rPr>
              <a:t>解</a:t>
            </a:r>
          </a:p>
        </p:txBody>
      </p:sp>
      <p:sp>
        <p:nvSpPr>
          <p:cNvPr id="233493" name="AutoShape 21"/>
          <p:cNvSpPr>
            <a:spLocks noChangeArrowheads="1"/>
          </p:cNvSpPr>
          <p:nvPr/>
        </p:nvSpPr>
        <p:spPr bwMode="auto">
          <a:xfrm>
            <a:off x="468313" y="5105400"/>
            <a:ext cx="3962400" cy="1419944"/>
          </a:xfrm>
          <a:prstGeom prst="wedgeRoundRectCallout">
            <a:avLst>
              <a:gd name="adj1" fmla="val -1324"/>
              <a:gd name="adj2" fmla="val -6543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寻找一个待估参数和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估计量的函数 ，要求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其分布为已知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33494" name="Rectangle 22"/>
          <p:cNvSpPr>
            <a:spLocks noChangeArrowheads="1"/>
          </p:cNvSpPr>
          <p:nvPr/>
        </p:nvSpPr>
        <p:spPr bwMode="auto">
          <a:xfrm>
            <a:off x="4716463" y="5084763"/>
            <a:ext cx="4267200" cy="955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有了分布，就可以求出</a:t>
            </a:r>
          </a:p>
          <a:p>
            <a:pPr algn="ctr" eaLnBrk="1" hangingPunct="1"/>
            <a:r>
              <a:rPr kumimoji="1" lang="en-US" altLang="zh-CN" sz="2800" b="1" i="1" dirty="0">
                <a:latin typeface="Times New Roman" pitchFamily="18" charset="0"/>
              </a:rPr>
              <a:t>U</a:t>
            </a:r>
            <a:r>
              <a:rPr kumimoji="1" lang="zh-CN" altLang="en-US" sz="2800" b="1" dirty="0">
                <a:latin typeface="Times New Roman" pitchFamily="18" charset="0"/>
              </a:rPr>
              <a:t>取值于任意区间的概率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 autoUpdateAnimBg="0"/>
      <p:bldP spid="233488" grpId="0" animBg="1" autoUpdateAnimBg="0"/>
      <p:bldP spid="4114" grpId="0" animBg="1"/>
      <p:bldP spid="233492" grpId="0" autoUpdateAnimBg="0"/>
      <p:bldP spid="233493" grpId="0" animBg="1" autoUpdateAnimBg="0"/>
      <p:bldP spid="23349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4"/>
          <p:cNvSpPr>
            <a:spLocks noChangeArrowheads="1"/>
          </p:cNvSpPr>
          <p:nvPr/>
        </p:nvSpPr>
        <p:spPr bwMode="auto">
          <a:xfrm>
            <a:off x="830263" y="2664332"/>
            <a:ext cx="4749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对给定的置信水平</a:t>
            </a:r>
            <a:r>
              <a:rPr kumimoji="1" lang="en-US" altLang="zh-CN" sz="3200" b="1" dirty="0">
                <a:latin typeface="Times New Roman" pitchFamily="18" charset="0"/>
              </a:rPr>
              <a:t>1-</a:t>
            </a:r>
            <a:r>
              <a:rPr kumimoji="1" lang="el-GR" altLang="zh-CN" sz="3200" b="1" i="1" dirty="0">
                <a:latin typeface="Times New Roman" pitchFamily="18" charset="0"/>
              </a:rPr>
              <a:t>α</a:t>
            </a:r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19202" y="3140075"/>
            <a:ext cx="4073526" cy="822325"/>
            <a:chOff x="3024" y="1246"/>
            <a:chExt cx="2566" cy="518"/>
          </a:xfrm>
        </p:grpSpPr>
        <p:sp>
          <p:nvSpPr>
            <p:cNvPr id="5141" name="Rectangle 6"/>
            <p:cNvSpPr>
              <a:spLocks noChangeArrowheads="1"/>
            </p:cNvSpPr>
            <p:nvPr/>
          </p:nvSpPr>
          <p:spPr bwMode="auto">
            <a:xfrm>
              <a:off x="3024" y="1332"/>
              <a:ext cx="19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宋体" pitchFamily="2" charset="-122"/>
                </a:rPr>
                <a:t>查正态分布表得</a:t>
              </a:r>
            </a:p>
          </p:txBody>
        </p:sp>
        <p:graphicFrame>
          <p:nvGraphicFramePr>
            <p:cNvPr id="51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34896"/>
                </p:ext>
              </p:extLst>
            </p:nvPr>
          </p:nvGraphicFramePr>
          <p:xfrm>
            <a:off x="4936" y="1246"/>
            <a:ext cx="654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4" name="Equation" r:id="rId4" imgW="304560" imgH="241200" progId="Equation.DSMT4">
                    <p:embed/>
                  </p:oleObj>
                </mc:Choice>
                <mc:Fallback>
                  <p:oleObj name="Equation" r:id="rId4" imgW="30456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1246"/>
                          <a:ext cx="654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4504" name="AutoShape 8"/>
          <p:cNvSpPr>
            <a:spLocks noChangeArrowheads="1"/>
          </p:cNvSpPr>
          <p:nvPr/>
        </p:nvSpPr>
        <p:spPr bwMode="auto">
          <a:xfrm>
            <a:off x="762000" y="817563"/>
            <a:ext cx="7543800" cy="1674812"/>
          </a:xfrm>
          <a:prstGeom prst="wedgeRoundRectCallout">
            <a:avLst>
              <a:gd name="adj1" fmla="val 1306"/>
              <a:gd name="adj2" fmla="val 2068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对于给定的置信水平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大概率</a:t>
            </a:r>
            <a:r>
              <a:rPr kumimoji="1" lang="en-US" altLang="zh-CN" sz="2800" b="1" dirty="0">
                <a:latin typeface="Times New Roman" pitchFamily="18" charset="0"/>
              </a:rPr>
              <a:t>),  </a:t>
            </a:r>
            <a:r>
              <a:rPr kumimoji="1" lang="zh-CN" altLang="en-US" sz="2800" b="1" dirty="0">
                <a:latin typeface="Times New Roman" pitchFamily="18" charset="0"/>
              </a:rPr>
              <a:t>根据</a:t>
            </a:r>
            <a:r>
              <a:rPr kumimoji="1" lang="en-US" altLang="zh-CN" sz="2800" b="1" i="1" dirty="0">
                <a:latin typeface="Times New Roman" pitchFamily="18" charset="0"/>
              </a:rPr>
              <a:t>U</a:t>
            </a:r>
            <a:r>
              <a:rPr kumimoji="1" lang="zh-CN" altLang="en-US" sz="2800" b="1" dirty="0">
                <a:latin typeface="Times New Roman" pitchFamily="18" charset="0"/>
              </a:rPr>
              <a:t>的分布，</a:t>
            </a: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确定一个区间</a:t>
            </a:r>
            <a:r>
              <a:rPr kumimoji="1" lang="zh-CN" altLang="zh-CN" sz="2800" b="1" dirty="0">
                <a:latin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</a:rPr>
              <a:t>使得</a:t>
            </a:r>
            <a:r>
              <a:rPr kumimoji="1" lang="en-US" altLang="zh-CN" sz="2800" b="1" i="1" dirty="0">
                <a:latin typeface="Times New Roman" pitchFamily="18" charset="0"/>
              </a:rPr>
              <a:t>U</a:t>
            </a:r>
            <a:r>
              <a:rPr kumimoji="1" lang="zh-CN" altLang="en-US" sz="2800" b="1" dirty="0">
                <a:latin typeface="Times New Roman" pitchFamily="18" charset="0"/>
              </a:rPr>
              <a:t>取值于该区间的概率为</a:t>
            </a:r>
            <a:endParaRPr kumimoji="1" lang="zh-CN" altLang="zh-CN" sz="3200" b="1" dirty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800" b="1" dirty="0">
                <a:latin typeface="Times New Roman" pitchFamily="18" charset="0"/>
              </a:rPr>
              <a:t>置信水平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38200" y="4027488"/>
            <a:ext cx="5330825" cy="1262062"/>
            <a:chOff x="682" y="2105"/>
            <a:chExt cx="3358" cy="795"/>
          </a:xfrm>
        </p:grpSpPr>
        <p:graphicFrame>
          <p:nvGraphicFramePr>
            <p:cNvPr id="51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4925398"/>
                </p:ext>
              </p:extLst>
            </p:nvPr>
          </p:nvGraphicFramePr>
          <p:xfrm>
            <a:off x="1081" y="2105"/>
            <a:ext cx="2959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5" name="Equation" r:id="rId6" imgW="1701720" imgH="457200" progId="Equation.DSMT4">
                    <p:embed/>
                  </p:oleObj>
                </mc:Choice>
                <mc:Fallback>
                  <p:oleObj name="Equation" r:id="rId6" imgW="1701720" imgH="45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105"/>
                          <a:ext cx="2959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Rectangle 11"/>
            <p:cNvSpPr>
              <a:spLocks noChangeArrowheads="1"/>
            </p:cNvSpPr>
            <p:nvPr/>
          </p:nvSpPr>
          <p:spPr bwMode="auto">
            <a:xfrm>
              <a:off x="682" y="2304"/>
              <a:ext cx="3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使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324600" y="2895600"/>
            <a:ext cx="2590800" cy="2971800"/>
            <a:chOff x="3984" y="1440"/>
            <a:chExt cx="1632" cy="1872"/>
          </a:xfrm>
        </p:grpSpPr>
        <p:sp>
          <p:nvSpPr>
            <p:cNvPr id="5131" name="AutoShape 13"/>
            <p:cNvSpPr>
              <a:spLocks noChangeArrowheads="1"/>
            </p:cNvSpPr>
            <p:nvPr/>
          </p:nvSpPr>
          <p:spPr bwMode="auto">
            <a:xfrm flipH="1">
              <a:off x="3984" y="1440"/>
              <a:ext cx="1152" cy="720"/>
            </a:xfrm>
            <a:prstGeom prst="cloudCallout">
              <a:avLst>
                <a:gd name="adj1" fmla="val -43750"/>
                <a:gd name="adj2" fmla="val 70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grpSp>
          <p:nvGrpSpPr>
            <p:cNvPr id="5132" name="Group 14"/>
            <p:cNvGrpSpPr>
              <a:grpSpLocks/>
            </p:cNvGrpSpPr>
            <p:nvPr/>
          </p:nvGrpSpPr>
          <p:grpSpPr bwMode="auto">
            <a:xfrm>
              <a:off x="4955" y="2056"/>
              <a:ext cx="661" cy="1256"/>
              <a:chOff x="2748" y="2113"/>
              <a:chExt cx="661" cy="1256"/>
            </a:xfrm>
          </p:grpSpPr>
          <p:sp>
            <p:nvSpPr>
              <p:cNvPr id="5134" name="Freeform 15"/>
              <p:cNvSpPr>
                <a:spLocks/>
              </p:cNvSpPr>
              <p:nvPr/>
            </p:nvSpPr>
            <p:spPr bwMode="auto">
              <a:xfrm>
                <a:off x="2748" y="2497"/>
                <a:ext cx="258" cy="428"/>
              </a:xfrm>
              <a:custGeom>
                <a:avLst/>
                <a:gdLst>
                  <a:gd name="T0" fmla="*/ 0 w 518"/>
                  <a:gd name="T1" fmla="*/ 1 h 854"/>
                  <a:gd name="T2" fmla="*/ 0 w 518"/>
                  <a:gd name="T3" fmla="*/ 1 h 854"/>
                  <a:gd name="T4" fmla="*/ 0 w 518"/>
                  <a:gd name="T5" fmla="*/ 1 h 854"/>
                  <a:gd name="T6" fmla="*/ 0 w 518"/>
                  <a:gd name="T7" fmla="*/ 0 h 854"/>
                  <a:gd name="T8" fmla="*/ 0 w 518"/>
                  <a:gd name="T9" fmla="*/ 1 h 854"/>
                  <a:gd name="T10" fmla="*/ 0 w 518"/>
                  <a:gd name="T11" fmla="*/ 1 h 854"/>
                  <a:gd name="T12" fmla="*/ 0 w 518"/>
                  <a:gd name="T13" fmla="*/ 1 h 854"/>
                  <a:gd name="T14" fmla="*/ 0 w 518"/>
                  <a:gd name="T15" fmla="*/ 1 h 854"/>
                  <a:gd name="T16" fmla="*/ 0 w 518"/>
                  <a:gd name="T17" fmla="*/ 1 h 854"/>
                  <a:gd name="T18" fmla="*/ 0 w 518"/>
                  <a:gd name="T19" fmla="*/ 1 h 854"/>
                  <a:gd name="T20" fmla="*/ 0 w 518"/>
                  <a:gd name="T21" fmla="*/ 1 h 854"/>
                  <a:gd name="T22" fmla="*/ 0 w 518"/>
                  <a:gd name="T23" fmla="*/ 1 h 854"/>
                  <a:gd name="T24" fmla="*/ 0 w 518"/>
                  <a:gd name="T25" fmla="*/ 1 h 854"/>
                  <a:gd name="T26" fmla="*/ 0 w 518"/>
                  <a:gd name="T27" fmla="*/ 1 h 854"/>
                  <a:gd name="T28" fmla="*/ 0 w 518"/>
                  <a:gd name="T29" fmla="*/ 1 h 854"/>
                  <a:gd name="T30" fmla="*/ 0 w 518"/>
                  <a:gd name="T31" fmla="*/ 1 h 854"/>
                  <a:gd name="T32" fmla="*/ 0 w 518"/>
                  <a:gd name="T33" fmla="*/ 1 h 854"/>
                  <a:gd name="T34" fmla="*/ 0 w 518"/>
                  <a:gd name="T35" fmla="*/ 1 h 854"/>
                  <a:gd name="T36" fmla="*/ 0 w 518"/>
                  <a:gd name="T37" fmla="*/ 1 h 854"/>
                  <a:gd name="T38" fmla="*/ 0 w 518"/>
                  <a:gd name="T39" fmla="*/ 1 h 854"/>
                  <a:gd name="T40" fmla="*/ 0 w 518"/>
                  <a:gd name="T41" fmla="*/ 1 h 854"/>
                  <a:gd name="T42" fmla="*/ 0 w 518"/>
                  <a:gd name="T43" fmla="*/ 1 h 854"/>
                  <a:gd name="T44" fmla="*/ 0 w 518"/>
                  <a:gd name="T45" fmla="*/ 1 h 854"/>
                  <a:gd name="T46" fmla="*/ 0 w 518"/>
                  <a:gd name="T47" fmla="*/ 1 h 854"/>
                  <a:gd name="T48" fmla="*/ 0 w 518"/>
                  <a:gd name="T49" fmla="*/ 1 h 854"/>
                  <a:gd name="T50" fmla="*/ 0 w 518"/>
                  <a:gd name="T51" fmla="*/ 1 h 854"/>
                  <a:gd name="T52" fmla="*/ 0 w 518"/>
                  <a:gd name="T53" fmla="*/ 1 h 854"/>
                  <a:gd name="T54" fmla="*/ 0 w 518"/>
                  <a:gd name="T55" fmla="*/ 1 h 854"/>
                  <a:gd name="T56" fmla="*/ 0 w 518"/>
                  <a:gd name="T57" fmla="*/ 1 h 854"/>
                  <a:gd name="T58" fmla="*/ 0 w 518"/>
                  <a:gd name="T59" fmla="*/ 1 h 854"/>
                  <a:gd name="T60" fmla="*/ 0 w 518"/>
                  <a:gd name="T61" fmla="*/ 1 h 854"/>
                  <a:gd name="T62" fmla="*/ 0 w 518"/>
                  <a:gd name="T63" fmla="*/ 1 h 854"/>
                  <a:gd name="T64" fmla="*/ 0 w 518"/>
                  <a:gd name="T65" fmla="*/ 1 h 854"/>
                  <a:gd name="T66" fmla="*/ 0 w 518"/>
                  <a:gd name="T67" fmla="*/ 1 h 854"/>
                  <a:gd name="T68" fmla="*/ 0 w 518"/>
                  <a:gd name="T69" fmla="*/ 1 h 854"/>
                  <a:gd name="T70" fmla="*/ 0 w 518"/>
                  <a:gd name="T71" fmla="*/ 1 h 854"/>
                  <a:gd name="T72" fmla="*/ 0 w 518"/>
                  <a:gd name="T73" fmla="*/ 1 h 854"/>
                  <a:gd name="T74" fmla="*/ 0 w 518"/>
                  <a:gd name="T75" fmla="*/ 1 h 854"/>
                  <a:gd name="T76" fmla="*/ 0 w 518"/>
                  <a:gd name="T77" fmla="*/ 1 h 854"/>
                  <a:gd name="T78" fmla="*/ 0 w 518"/>
                  <a:gd name="T79" fmla="*/ 1 h 8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18"/>
                  <a:gd name="T121" fmla="*/ 0 h 854"/>
                  <a:gd name="T122" fmla="*/ 518 w 518"/>
                  <a:gd name="T123" fmla="*/ 854 h 85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18" h="854">
                    <a:moveTo>
                      <a:pt x="274" y="127"/>
                    </a:moveTo>
                    <a:lnTo>
                      <a:pt x="328" y="74"/>
                    </a:lnTo>
                    <a:lnTo>
                      <a:pt x="402" y="21"/>
                    </a:lnTo>
                    <a:lnTo>
                      <a:pt x="454" y="0"/>
                    </a:lnTo>
                    <a:lnTo>
                      <a:pt x="518" y="4"/>
                    </a:lnTo>
                    <a:lnTo>
                      <a:pt x="518" y="53"/>
                    </a:lnTo>
                    <a:lnTo>
                      <a:pt x="486" y="95"/>
                    </a:lnTo>
                    <a:lnTo>
                      <a:pt x="426" y="127"/>
                    </a:lnTo>
                    <a:lnTo>
                      <a:pt x="278" y="194"/>
                    </a:lnTo>
                    <a:lnTo>
                      <a:pt x="137" y="275"/>
                    </a:lnTo>
                    <a:lnTo>
                      <a:pt x="77" y="295"/>
                    </a:lnTo>
                    <a:lnTo>
                      <a:pt x="57" y="327"/>
                    </a:lnTo>
                    <a:lnTo>
                      <a:pt x="77" y="359"/>
                    </a:lnTo>
                    <a:lnTo>
                      <a:pt x="200" y="478"/>
                    </a:lnTo>
                    <a:lnTo>
                      <a:pt x="257" y="517"/>
                    </a:lnTo>
                    <a:lnTo>
                      <a:pt x="341" y="584"/>
                    </a:lnTo>
                    <a:lnTo>
                      <a:pt x="426" y="647"/>
                    </a:lnTo>
                    <a:lnTo>
                      <a:pt x="422" y="679"/>
                    </a:lnTo>
                    <a:lnTo>
                      <a:pt x="358" y="689"/>
                    </a:lnTo>
                    <a:lnTo>
                      <a:pt x="264" y="689"/>
                    </a:lnTo>
                    <a:lnTo>
                      <a:pt x="205" y="721"/>
                    </a:lnTo>
                    <a:lnTo>
                      <a:pt x="183" y="802"/>
                    </a:lnTo>
                    <a:lnTo>
                      <a:pt x="183" y="844"/>
                    </a:lnTo>
                    <a:lnTo>
                      <a:pt x="158" y="854"/>
                    </a:lnTo>
                    <a:lnTo>
                      <a:pt x="119" y="817"/>
                    </a:lnTo>
                    <a:lnTo>
                      <a:pt x="127" y="749"/>
                    </a:lnTo>
                    <a:lnTo>
                      <a:pt x="161" y="700"/>
                    </a:lnTo>
                    <a:lnTo>
                      <a:pt x="232" y="657"/>
                    </a:lnTo>
                    <a:lnTo>
                      <a:pt x="309" y="637"/>
                    </a:lnTo>
                    <a:lnTo>
                      <a:pt x="316" y="615"/>
                    </a:lnTo>
                    <a:lnTo>
                      <a:pt x="278" y="573"/>
                    </a:lnTo>
                    <a:lnTo>
                      <a:pt x="116" y="468"/>
                    </a:lnTo>
                    <a:lnTo>
                      <a:pt x="67" y="426"/>
                    </a:lnTo>
                    <a:lnTo>
                      <a:pt x="21" y="369"/>
                    </a:lnTo>
                    <a:lnTo>
                      <a:pt x="0" y="305"/>
                    </a:lnTo>
                    <a:lnTo>
                      <a:pt x="14" y="268"/>
                    </a:lnTo>
                    <a:lnTo>
                      <a:pt x="95" y="243"/>
                    </a:lnTo>
                    <a:lnTo>
                      <a:pt x="193" y="201"/>
                    </a:lnTo>
                    <a:lnTo>
                      <a:pt x="257" y="158"/>
                    </a:lnTo>
                    <a:lnTo>
                      <a:pt x="274" y="127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Freeform 16"/>
              <p:cNvSpPr>
                <a:spLocks/>
              </p:cNvSpPr>
              <p:nvPr/>
            </p:nvSpPr>
            <p:spPr bwMode="auto">
              <a:xfrm>
                <a:off x="2978" y="2478"/>
                <a:ext cx="180" cy="410"/>
              </a:xfrm>
              <a:custGeom>
                <a:avLst/>
                <a:gdLst>
                  <a:gd name="T0" fmla="*/ 1 w 360"/>
                  <a:gd name="T1" fmla="*/ 1 h 819"/>
                  <a:gd name="T2" fmla="*/ 1 w 360"/>
                  <a:gd name="T3" fmla="*/ 1 h 819"/>
                  <a:gd name="T4" fmla="*/ 1 w 360"/>
                  <a:gd name="T5" fmla="*/ 0 h 819"/>
                  <a:gd name="T6" fmla="*/ 1 w 360"/>
                  <a:gd name="T7" fmla="*/ 0 h 819"/>
                  <a:gd name="T8" fmla="*/ 1 w 360"/>
                  <a:gd name="T9" fmla="*/ 1 h 819"/>
                  <a:gd name="T10" fmla="*/ 1 w 360"/>
                  <a:gd name="T11" fmla="*/ 1 h 819"/>
                  <a:gd name="T12" fmla="*/ 1 w 360"/>
                  <a:gd name="T13" fmla="*/ 1 h 819"/>
                  <a:gd name="T14" fmla="*/ 1 w 360"/>
                  <a:gd name="T15" fmla="*/ 1 h 819"/>
                  <a:gd name="T16" fmla="*/ 1 w 360"/>
                  <a:gd name="T17" fmla="*/ 1 h 819"/>
                  <a:gd name="T18" fmla="*/ 1 w 360"/>
                  <a:gd name="T19" fmla="*/ 1 h 819"/>
                  <a:gd name="T20" fmla="*/ 1 w 360"/>
                  <a:gd name="T21" fmla="*/ 1 h 819"/>
                  <a:gd name="T22" fmla="*/ 1 w 360"/>
                  <a:gd name="T23" fmla="*/ 1 h 819"/>
                  <a:gd name="T24" fmla="*/ 1 w 360"/>
                  <a:gd name="T25" fmla="*/ 1 h 819"/>
                  <a:gd name="T26" fmla="*/ 1 w 360"/>
                  <a:gd name="T27" fmla="*/ 1 h 819"/>
                  <a:gd name="T28" fmla="*/ 1 w 360"/>
                  <a:gd name="T29" fmla="*/ 1 h 819"/>
                  <a:gd name="T30" fmla="*/ 1 w 360"/>
                  <a:gd name="T31" fmla="*/ 1 h 819"/>
                  <a:gd name="T32" fmla="*/ 0 w 360"/>
                  <a:gd name="T33" fmla="*/ 1 h 819"/>
                  <a:gd name="T34" fmla="*/ 1 w 360"/>
                  <a:gd name="T35" fmla="*/ 1 h 819"/>
                  <a:gd name="T36" fmla="*/ 1 w 360"/>
                  <a:gd name="T37" fmla="*/ 1 h 819"/>
                  <a:gd name="T38" fmla="*/ 1 w 360"/>
                  <a:gd name="T39" fmla="*/ 1 h 819"/>
                  <a:gd name="T40" fmla="*/ 1 w 360"/>
                  <a:gd name="T41" fmla="*/ 1 h 81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0"/>
                  <a:gd name="T64" fmla="*/ 0 h 819"/>
                  <a:gd name="T65" fmla="*/ 360 w 360"/>
                  <a:gd name="T66" fmla="*/ 819 h 81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0" h="819">
                    <a:moveTo>
                      <a:pt x="77" y="62"/>
                    </a:moveTo>
                    <a:lnTo>
                      <a:pt x="109" y="10"/>
                    </a:lnTo>
                    <a:lnTo>
                      <a:pt x="148" y="0"/>
                    </a:lnTo>
                    <a:lnTo>
                      <a:pt x="201" y="0"/>
                    </a:lnTo>
                    <a:lnTo>
                      <a:pt x="268" y="38"/>
                    </a:lnTo>
                    <a:lnTo>
                      <a:pt x="310" y="123"/>
                    </a:lnTo>
                    <a:lnTo>
                      <a:pt x="342" y="232"/>
                    </a:lnTo>
                    <a:lnTo>
                      <a:pt x="360" y="343"/>
                    </a:lnTo>
                    <a:lnTo>
                      <a:pt x="360" y="495"/>
                    </a:lnTo>
                    <a:lnTo>
                      <a:pt x="321" y="661"/>
                    </a:lnTo>
                    <a:lnTo>
                      <a:pt x="265" y="758"/>
                    </a:lnTo>
                    <a:lnTo>
                      <a:pt x="190" y="807"/>
                    </a:lnTo>
                    <a:lnTo>
                      <a:pt x="120" y="819"/>
                    </a:lnTo>
                    <a:lnTo>
                      <a:pt x="67" y="787"/>
                    </a:lnTo>
                    <a:lnTo>
                      <a:pt x="25" y="748"/>
                    </a:lnTo>
                    <a:lnTo>
                      <a:pt x="13" y="685"/>
                    </a:lnTo>
                    <a:lnTo>
                      <a:pt x="0" y="565"/>
                    </a:lnTo>
                    <a:lnTo>
                      <a:pt x="10" y="417"/>
                    </a:lnTo>
                    <a:lnTo>
                      <a:pt x="42" y="263"/>
                    </a:lnTo>
                    <a:lnTo>
                      <a:pt x="63" y="154"/>
                    </a:lnTo>
                    <a:lnTo>
                      <a:pt x="77" y="62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Freeform 17"/>
              <p:cNvSpPr>
                <a:spLocks/>
              </p:cNvSpPr>
              <p:nvPr/>
            </p:nvSpPr>
            <p:spPr bwMode="auto">
              <a:xfrm>
                <a:off x="3028" y="2834"/>
                <a:ext cx="105" cy="535"/>
              </a:xfrm>
              <a:custGeom>
                <a:avLst/>
                <a:gdLst>
                  <a:gd name="T0" fmla="*/ 1 w 210"/>
                  <a:gd name="T1" fmla="*/ 1 h 1068"/>
                  <a:gd name="T2" fmla="*/ 1 w 210"/>
                  <a:gd name="T3" fmla="*/ 1 h 1068"/>
                  <a:gd name="T4" fmla="*/ 1 w 210"/>
                  <a:gd name="T5" fmla="*/ 1 h 1068"/>
                  <a:gd name="T6" fmla="*/ 1 w 210"/>
                  <a:gd name="T7" fmla="*/ 0 h 1068"/>
                  <a:gd name="T8" fmla="*/ 1 w 210"/>
                  <a:gd name="T9" fmla="*/ 1 h 1068"/>
                  <a:gd name="T10" fmla="*/ 1 w 210"/>
                  <a:gd name="T11" fmla="*/ 1 h 1068"/>
                  <a:gd name="T12" fmla="*/ 1 w 210"/>
                  <a:gd name="T13" fmla="*/ 1 h 1068"/>
                  <a:gd name="T14" fmla="*/ 1 w 210"/>
                  <a:gd name="T15" fmla="*/ 1 h 1068"/>
                  <a:gd name="T16" fmla="*/ 1 w 210"/>
                  <a:gd name="T17" fmla="*/ 1 h 1068"/>
                  <a:gd name="T18" fmla="*/ 1 w 210"/>
                  <a:gd name="T19" fmla="*/ 1 h 1068"/>
                  <a:gd name="T20" fmla="*/ 1 w 210"/>
                  <a:gd name="T21" fmla="*/ 1 h 1068"/>
                  <a:gd name="T22" fmla="*/ 1 w 210"/>
                  <a:gd name="T23" fmla="*/ 1 h 1068"/>
                  <a:gd name="T24" fmla="*/ 1 w 210"/>
                  <a:gd name="T25" fmla="*/ 1 h 1068"/>
                  <a:gd name="T26" fmla="*/ 1 w 210"/>
                  <a:gd name="T27" fmla="*/ 1 h 1068"/>
                  <a:gd name="T28" fmla="*/ 1 w 210"/>
                  <a:gd name="T29" fmla="*/ 1 h 1068"/>
                  <a:gd name="T30" fmla="*/ 1 w 210"/>
                  <a:gd name="T31" fmla="*/ 1 h 1068"/>
                  <a:gd name="T32" fmla="*/ 1 w 210"/>
                  <a:gd name="T33" fmla="*/ 1 h 1068"/>
                  <a:gd name="T34" fmla="*/ 0 w 210"/>
                  <a:gd name="T35" fmla="*/ 1 h 1068"/>
                  <a:gd name="T36" fmla="*/ 1 w 210"/>
                  <a:gd name="T37" fmla="*/ 1 h 1068"/>
                  <a:gd name="T38" fmla="*/ 1 w 210"/>
                  <a:gd name="T39" fmla="*/ 1 h 1068"/>
                  <a:gd name="T40" fmla="*/ 1 w 210"/>
                  <a:gd name="T41" fmla="*/ 1 h 1068"/>
                  <a:gd name="T42" fmla="*/ 1 w 210"/>
                  <a:gd name="T43" fmla="*/ 1 h 1068"/>
                  <a:gd name="T44" fmla="*/ 1 w 210"/>
                  <a:gd name="T45" fmla="*/ 1 h 1068"/>
                  <a:gd name="T46" fmla="*/ 1 w 210"/>
                  <a:gd name="T47" fmla="*/ 1 h 1068"/>
                  <a:gd name="T48" fmla="*/ 1 w 210"/>
                  <a:gd name="T49" fmla="*/ 1 h 1068"/>
                  <a:gd name="T50" fmla="*/ 1 w 210"/>
                  <a:gd name="T51" fmla="*/ 1 h 1068"/>
                  <a:gd name="T52" fmla="*/ 1 w 210"/>
                  <a:gd name="T53" fmla="*/ 1 h 1068"/>
                  <a:gd name="T54" fmla="*/ 1 w 210"/>
                  <a:gd name="T55" fmla="*/ 1 h 1068"/>
                  <a:gd name="T56" fmla="*/ 1 w 210"/>
                  <a:gd name="T57" fmla="*/ 1 h 106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0"/>
                  <a:gd name="T88" fmla="*/ 0 h 1068"/>
                  <a:gd name="T89" fmla="*/ 210 w 210"/>
                  <a:gd name="T90" fmla="*/ 1068 h 106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0" h="1068">
                    <a:moveTo>
                      <a:pt x="101" y="189"/>
                    </a:moveTo>
                    <a:lnTo>
                      <a:pt x="72" y="119"/>
                    </a:lnTo>
                    <a:lnTo>
                      <a:pt x="72" y="42"/>
                    </a:lnTo>
                    <a:lnTo>
                      <a:pt x="111" y="0"/>
                    </a:lnTo>
                    <a:lnTo>
                      <a:pt x="157" y="20"/>
                    </a:lnTo>
                    <a:lnTo>
                      <a:pt x="188" y="94"/>
                    </a:lnTo>
                    <a:lnTo>
                      <a:pt x="206" y="221"/>
                    </a:lnTo>
                    <a:lnTo>
                      <a:pt x="210" y="379"/>
                    </a:lnTo>
                    <a:lnTo>
                      <a:pt x="199" y="516"/>
                    </a:lnTo>
                    <a:lnTo>
                      <a:pt x="178" y="664"/>
                    </a:lnTo>
                    <a:lnTo>
                      <a:pt x="178" y="842"/>
                    </a:lnTo>
                    <a:lnTo>
                      <a:pt x="206" y="916"/>
                    </a:lnTo>
                    <a:lnTo>
                      <a:pt x="196" y="951"/>
                    </a:lnTo>
                    <a:lnTo>
                      <a:pt x="146" y="962"/>
                    </a:lnTo>
                    <a:lnTo>
                      <a:pt x="94" y="1012"/>
                    </a:lnTo>
                    <a:lnTo>
                      <a:pt x="69" y="1054"/>
                    </a:lnTo>
                    <a:lnTo>
                      <a:pt x="10" y="1068"/>
                    </a:lnTo>
                    <a:lnTo>
                      <a:pt x="0" y="1022"/>
                    </a:lnTo>
                    <a:lnTo>
                      <a:pt x="20" y="983"/>
                    </a:lnTo>
                    <a:lnTo>
                      <a:pt x="94" y="951"/>
                    </a:lnTo>
                    <a:lnTo>
                      <a:pt x="146" y="928"/>
                    </a:lnTo>
                    <a:lnTo>
                      <a:pt x="164" y="906"/>
                    </a:lnTo>
                    <a:lnTo>
                      <a:pt x="143" y="847"/>
                    </a:lnTo>
                    <a:lnTo>
                      <a:pt x="126" y="726"/>
                    </a:lnTo>
                    <a:lnTo>
                      <a:pt x="122" y="583"/>
                    </a:lnTo>
                    <a:lnTo>
                      <a:pt x="126" y="487"/>
                    </a:lnTo>
                    <a:lnTo>
                      <a:pt x="132" y="358"/>
                    </a:lnTo>
                    <a:lnTo>
                      <a:pt x="122" y="242"/>
                    </a:lnTo>
                    <a:lnTo>
                      <a:pt x="101" y="189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Freeform 18"/>
              <p:cNvSpPr>
                <a:spLocks/>
              </p:cNvSpPr>
              <p:nvPr/>
            </p:nvSpPr>
            <p:spPr bwMode="auto">
              <a:xfrm>
                <a:off x="2881" y="2835"/>
                <a:ext cx="163" cy="533"/>
              </a:xfrm>
              <a:custGeom>
                <a:avLst/>
                <a:gdLst>
                  <a:gd name="T0" fmla="*/ 0 w 327"/>
                  <a:gd name="T1" fmla="*/ 1 h 1065"/>
                  <a:gd name="T2" fmla="*/ 0 w 327"/>
                  <a:gd name="T3" fmla="*/ 1 h 1065"/>
                  <a:gd name="T4" fmla="*/ 0 w 327"/>
                  <a:gd name="T5" fmla="*/ 0 h 1065"/>
                  <a:gd name="T6" fmla="*/ 0 w 327"/>
                  <a:gd name="T7" fmla="*/ 1 h 1065"/>
                  <a:gd name="T8" fmla="*/ 0 w 327"/>
                  <a:gd name="T9" fmla="*/ 1 h 1065"/>
                  <a:gd name="T10" fmla="*/ 0 w 327"/>
                  <a:gd name="T11" fmla="*/ 1 h 1065"/>
                  <a:gd name="T12" fmla="*/ 0 w 327"/>
                  <a:gd name="T13" fmla="*/ 1 h 1065"/>
                  <a:gd name="T14" fmla="*/ 0 w 327"/>
                  <a:gd name="T15" fmla="*/ 1 h 1065"/>
                  <a:gd name="T16" fmla="*/ 0 w 327"/>
                  <a:gd name="T17" fmla="*/ 1 h 1065"/>
                  <a:gd name="T18" fmla="*/ 0 w 327"/>
                  <a:gd name="T19" fmla="*/ 1 h 1065"/>
                  <a:gd name="T20" fmla="*/ 0 w 327"/>
                  <a:gd name="T21" fmla="*/ 1 h 1065"/>
                  <a:gd name="T22" fmla="*/ 0 w 327"/>
                  <a:gd name="T23" fmla="*/ 1 h 1065"/>
                  <a:gd name="T24" fmla="*/ 0 w 327"/>
                  <a:gd name="T25" fmla="*/ 1 h 1065"/>
                  <a:gd name="T26" fmla="*/ 0 w 327"/>
                  <a:gd name="T27" fmla="*/ 1 h 1065"/>
                  <a:gd name="T28" fmla="*/ 0 w 327"/>
                  <a:gd name="T29" fmla="*/ 1 h 1065"/>
                  <a:gd name="T30" fmla="*/ 0 w 327"/>
                  <a:gd name="T31" fmla="*/ 1 h 1065"/>
                  <a:gd name="T32" fmla="*/ 0 w 327"/>
                  <a:gd name="T33" fmla="*/ 1 h 1065"/>
                  <a:gd name="T34" fmla="*/ 0 w 327"/>
                  <a:gd name="T35" fmla="*/ 1 h 1065"/>
                  <a:gd name="T36" fmla="*/ 0 w 327"/>
                  <a:gd name="T37" fmla="*/ 1 h 1065"/>
                  <a:gd name="T38" fmla="*/ 0 w 327"/>
                  <a:gd name="T39" fmla="*/ 1 h 1065"/>
                  <a:gd name="T40" fmla="*/ 0 w 327"/>
                  <a:gd name="T41" fmla="*/ 1 h 1065"/>
                  <a:gd name="T42" fmla="*/ 0 w 327"/>
                  <a:gd name="T43" fmla="*/ 1 h 1065"/>
                  <a:gd name="T44" fmla="*/ 0 w 327"/>
                  <a:gd name="T45" fmla="*/ 1 h 1065"/>
                  <a:gd name="T46" fmla="*/ 0 w 327"/>
                  <a:gd name="T47" fmla="*/ 1 h 1065"/>
                  <a:gd name="T48" fmla="*/ 0 w 327"/>
                  <a:gd name="T49" fmla="*/ 1 h 1065"/>
                  <a:gd name="T50" fmla="*/ 0 w 327"/>
                  <a:gd name="T51" fmla="*/ 1 h 1065"/>
                  <a:gd name="T52" fmla="*/ 0 w 327"/>
                  <a:gd name="T53" fmla="*/ 1 h 1065"/>
                  <a:gd name="T54" fmla="*/ 0 w 327"/>
                  <a:gd name="T55" fmla="*/ 1 h 1065"/>
                  <a:gd name="T56" fmla="*/ 0 w 327"/>
                  <a:gd name="T57" fmla="*/ 1 h 1065"/>
                  <a:gd name="T58" fmla="*/ 0 w 327"/>
                  <a:gd name="T59" fmla="*/ 1 h 1065"/>
                  <a:gd name="T60" fmla="*/ 0 w 327"/>
                  <a:gd name="T61" fmla="*/ 1 h 1065"/>
                  <a:gd name="T62" fmla="*/ 0 w 327"/>
                  <a:gd name="T63" fmla="*/ 1 h 1065"/>
                  <a:gd name="T64" fmla="*/ 0 w 327"/>
                  <a:gd name="T65" fmla="*/ 1 h 10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7"/>
                  <a:gd name="T100" fmla="*/ 0 h 1065"/>
                  <a:gd name="T101" fmla="*/ 327 w 327"/>
                  <a:gd name="T102" fmla="*/ 1065 h 106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7" h="1065">
                    <a:moveTo>
                      <a:pt x="201" y="98"/>
                    </a:moveTo>
                    <a:lnTo>
                      <a:pt x="236" y="32"/>
                    </a:lnTo>
                    <a:lnTo>
                      <a:pt x="278" y="0"/>
                    </a:lnTo>
                    <a:lnTo>
                      <a:pt x="327" y="20"/>
                    </a:lnTo>
                    <a:lnTo>
                      <a:pt x="320" y="84"/>
                    </a:lnTo>
                    <a:lnTo>
                      <a:pt x="288" y="129"/>
                    </a:lnTo>
                    <a:lnTo>
                      <a:pt x="226" y="242"/>
                    </a:lnTo>
                    <a:lnTo>
                      <a:pt x="184" y="351"/>
                    </a:lnTo>
                    <a:lnTo>
                      <a:pt x="159" y="467"/>
                    </a:lnTo>
                    <a:lnTo>
                      <a:pt x="162" y="580"/>
                    </a:lnTo>
                    <a:lnTo>
                      <a:pt x="201" y="731"/>
                    </a:lnTo>
                    <a:lnTo>
                      <a:pt x="233" y="875"/>
                    </a:lnTo>
                    <a:lnTo>
                      <a:pt x="278" y="938"/>
                    </a:lnTo>
                    <a:lnTo>
                      <a:pt x="275" y="974"/>
                    </a:lnTo>
                    <a:lnTo>
                      <a:pt x="236" y="991"/>
                    </a:lnTo>
                    <a:lnTo>
                      <a:pt x="148" y="1005"/>
                    </a:lnTo>
                    <a:lnTo>
                      <a:pt x="85" y="1044"/>
                    </a:lnTo>
                    <a:lnTo>
                      <a:pt x="53" y="1065"/>
                    </a:lnTo>
                    <a:lnTo>
                      <a:pt x="0" y="1016"/>
                    </a:lnTo>
                    <a:lnTo>
                      <a:pt x="11" y="984"/>
                    </a:lnTo>
                    <a:lnTo>
                      <a:pt x="64" y="963"/>
                    </a:lnTo>
                    <a:lnTo>
                      <a:pt x="130" y="952"/>
                    </a:lnTo>
                    <a:lnTo>
                      <a:pt x="194" y="952"/>
                    </a:lnTo>
                    <a:lnTo>
                      <a:pt x="204" y="932"/>
                    </a:lnTo>
                    <a:lnTo>
                      <a:pt x="194" y="896"/>
                    </a:lnTo>
                    <a:lnTo>
                      <a:pt x="141" y="759"/>
                    </a:lnTo>
                    <a:lnTo>
                      <a:pt x="106" y="625"/>
                    </a:lnTo>
                    <a:lnTo>
                      <a:pt x="88" y="527"/>
                    </a:lnTo>
                    <a:lnTo>
                      <a:pt x="85" y="436"/>
                    </a:lnTo>
                    <a:lnTo>
                      <a:pt x="99" y="348"/>
                    </a:lnTo>
                    <a:lnTo>
                      <a:pt x="130" y="256"/>
                    </a:lnTo>
                    <a:lnTo>
                      <a:pt x="180" y="136"/>
                    </a:lnTo>
                    <a:lnTo>
                      <a:pt x="201" y="98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Freeform 19"/>
              <p:cNvSpPr>
                <a:spLocks/>
              </p:cNvSpPr>
              <p:nvPr/>
            </p:nvSpPr>
            <p:spPr bwMode="auto">
              <a:xfrm>
                <a:off x="2912" y="2172"/>
                <a:ext cx="211" cy="278"/>
              </a:xfrm>
              <a:custGeom>
                <a:avLst/>
                <a:gdLst>
                  <a:gd name="T0" fmla="*/ 1 w 421"/>
                  <a:gd name="T1" fmla="*/ 1 h 556"/>
                  <a:gd name="T2" fmla="*/ 1 w 421"/>
                  <a:gd name="T3" fmla="*/ 1 h 556"/>
                  <a:gd name="T4" fmla="*/ 1 w 421"/>
                  <a:gd name="T5" fmla="*/ 1 h 556"/>
                  <a:gd name="T6" fmla="*/ 1 w 421"/>
                  <a:gd name="T7" fmla="*/ 1 h 556"/>
                  <a:gd name="T8" fmla="*/ 1 w 421"/>
                  <a:gd name="T9" fmla="*/ 1 h 556"/>
                  <a:gd name="T10" fmla="*/ 1 w 421"/>
                  <a:gd name="T11" fmla="*/ 1 h 556"/>
                  <a:gd name="T12" fmla="*/ 1 w 421"/>
                  <a:gd name="T13" fmla="*/ 1 h 556"/>
                  <a:gd name="T14" fmla="*/ 1 w 421"/>
                  <a:gd name="T15" fmla="*/ 1 h 556"/>
                  <a:gd name="T16" fmla="*/ 1 w 421"/>
                  <a:gd name="T17" fmla="*/ 1 h 556"/>
                  <a:gd name="T18" fmla="*/ 1 w 421"/>
                  <a:gd name="T19" fmla="*/ 1 h 556"/>
                  <a:gd name="T20" fmla="*/ 1 w 421"/>
                  <a:gd name="T21" fmla="*/ 1 h 556"/>
                  <a:gd name="T22" fmla="*/ 1 w 421"/>
                  <a:gd name="T23" fmla="*/ 0 h 556"/>
                  <a:gd name="T24" fmla="*/ 1 w 421"/>
                  <a:gd name="T25" fmla="*/ 1 h 556"/>
                  <a:gd name="T26" fmla="*/ 1 w 421"/>
                  <a:gd name="T27" fmla="*/ 1 h 556"/>
                  <a:gd name="T28" fmla="*/ 1 w 421"/>
                  <a:gd name="T29" fmla="*/ 1 h 556"/>
                  <a:gd name="T30" fmla="*/ 1 w 421"/>
                  <a:gd name="T31" fmla="*/ 1 h 556"/>
                  <a:gd name="T32" fmla="*/ 1 w 421"/>
                  <a:gd name="T33" fmla="*/ 1 h 556"/>
                  <a:gd name="T34" fmla="*/ 1 w 421"/>
                  <a:gd name="T35" fmla="*/ 1 h 556"/>
                  <a:gd name="T36" fmla="*/ 1 w 421"/>
                  <a:gd name="T37" fmla="*/ 1 h 556"/>
                  <a:gd name="T38" fmla="*/ 0 w 421"/>
                  <a:gd name="T39" fmla="*/ 1 h 556"/>
                  <a:gd name="T40" fmla="*/ 1 w 421"/>
                  <a:gd name="T41" fmla="*/ 1 h 556"/>
                  <a:gd name="T42" fmla="*/ 1 w 421"/>
                  <a:gd name="T43" fmla="*/ 1 h 556"/>
                  <a:gd name="T44" fmla="*/ 1 w 421"/>
                  <a:gd name="T45" fmla="*/ 1 h 55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"/>
                  <a:gd name="T70" fmla="*/ 0 h 556"/>
                  <a:gd name="T71" fmla="*/ 421 w 421"/>
                  <a:gd name="T72" fmla="*/ 556 h 55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" h="556">
                    <a:moveTo>
                      <a:pt x="154" y="465"/>
                    </a:moveTo>
                    <a:lnTo>
                      <a:pt x="185" y="535"/>
                    </a:lnTo>
                    <a:lnTo>
                      <a:pt x="259" y="556"/>
                    </a:lnTo>
                    <a:lnTo>
                      <a:pt x="323" y="549"/>
                    </a:lnTo>
                    <a:lnTo>
                      <a:pt x="375" y="504"/>
                    </a:lnTo>
                    <a:lnTo>
                      <a:pt x="417" y="412"/>
                    </a:lnTo>
                    <a:lnTo>
                      <a:pt x="421" y="303"/>
                    </a:lnTo>
                    <a:lnTo>
                      <a:pt x="407" y="207"/>
                    </a:lnTo>
                    <a:lnTo>
                      <a:pt x="348" y="102"/>
                    </a:lnTo>
                    <a:lnTo>
                      <a:pt x="304" y="52"/>
                    </a:lnTo>
                    <a:lnTo>
                      <a:pt x="259" y="22"/>
                    </a:lnTo>
                    <a:lnTo>
                      <a:pt x="217" y="0"/>
                    </a:lnTo>
                    <a:lnTo>
                      <a:pt x="143" y="7"/>
                    </a:lnTo>
                    <a:lnTo>
                      <a:pt x="104" y="71"/>
                    </a:lnTo>
                    <a:lnTo>
                      <a:pt x="84" y="138"/>
                    </a:lnTo>
                    <a:lnTo>
                      <a:pt x="84" y="243"/>
                    </a:lnTo>
                    <a:lnTo>
                      <a:pt x="101" y="345"/>
                    </a:lnTo>
                    <a:lnTo>
                      <a:pt x="122" y="401"/>
                    </a:lnTo>
                    <a:lnTo>
                      <a:pt x="6" y="485"/>
                    </a:lnTo>
                    <a:lnTo>
                      <a:pt x="0" y="517"/>
                    </a:lnTo>
                    <a:lnTo>
                      <a:pt x="17" y="535"/>
                    </a:lnTo>
                    <a:lnTo>
                      <a:pt x="143" y="440"/>
                    </a:lnTo>
                    <a:lnTo>
                      <a:pt x="154" y="465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Freeform 20"/>
              <p:cNvSpPr>
                <a:spLocks/>
              </p:cNvSpPr>
              <p:nvPr/>
            </p:nvSpPr>
            <p:spPr bwMode="auto">
              <a:xfrm>
                <a:off x="2989" y="2113"/>
                <a:ext cx="420" cy="465"/>
              </a:xfrm>
              <a:custGeom>
                <a:avLst/>
                <a:gdLst>
                  <a:gd name="T0" fmla="*/ 1 w 839"/>
                  <a:gd name="T1" fmla="*/ 0 h 931"/>
                  <a:gd name="T2" fmla="*/ 1 w 839"/>
                  <a:gd name="T3" fmla="*/ 0 h 931"/>
                  <a:gd name="T4" fmla="*/ 1 w 839"/>
                  <a:gd name="T5" fmla="*/ 0 h 931"/>
                  <a:gd name="T6" fmla="*/ 1 w 839"/>
                  <a:gd name="T7" fmla="*/ 0 h 931"/>
                  <a:gd name="T8" fmla="*/ 1 w 839"/>
                  <a:gd name="T9" fmla="*/ 0 h 931"/>
                  <a:gd name="T10" fmla="*/ 1 w 839"/>
                  <a:gd name="T11" fmla="*/ 0 h 931"/>
                  <a:gd name="T12" fmla="*/ 1 w 839"/>
                  <a:gd name="T13" fmla="*/ 0 h 931"/>
                  <a:gd name="T14" fmla="*/ 1 w 839"/>
                  <a:gd name="T15" fmla="*/ 0 h 931"/>
                  <a:gd name="T16" fmla="*/ 1 w 839"/>
                  <a:gd name="T17" fmla="*/ 0 h 931"/>
                  <a:gd name="T18" fmla="*/ 1 w 839"/>
                  <a:gd name="T19" fmla="*/ 0 h 931"/>
                  <a:gd name="T20" fmla="*/ 1 w 839"/>
                  <a:gd name="T21" fmla="*/ 0 h 931"/>
                  <a:gd name="T22" fmla="*/ 1 w 839"/>
                  <a:gd name="T23" fmla="*/ 0 h 931"/>
                  <a:gd name="T24" fmla="*/ 1 w 839"/>
                  <a:gd name="T25" fmla="*/ 0 h 931"/>
                  <a:gd name="T26" fmla="*/ 1 w 839"/>
                  <a:gd name="T27" fmla="*/ 0 h 931"/>
                  <a:gd name="T28" fmla="*/ 1 w 839"/>
                  <a:gd name="T29" fmla="*/ 0 h 931"/>
                  <a:gd name="T30" fmla="*/ 1 w 839"/>
                  <a:gd name="T31" fmla="*/ 0 h 931"/>
                  <a:gd name="T32" fmla="*/ 1 w 839"/>
                  <a:gd name="T33" fmla="*/ 0 h 931"/>
                  <a:gd name="T34" fmla="*/ 1 w 839"/>
                  <a:gd name="T35" fmla="*/ 0 h 931"/>
                  <a:gd name="T36" fmla="*/ 1 w 839"/>
                  <a:gd name="T37" fmla="*/ 0 h 931"/>
                  <a:gd name="T38" fmla="*/ 1 w 839"/>
                  <a:gd name="T39" fmla="*/ 0 h 931"/>
                  <a:gd name="T40" fmla="*/ 1 w 839"/>
                  <a:gd name="T41" fmla="*/ 0 h 931"/>
                  <a:gd name="T42" fmla="*/ 1 w 839"/>
                  <a:gd name="T43" fmla="*/ 0 h 931"/>
                  <a:gd name="T44" fmla="*/ 1 w 839"/>
                  <a:gd name="T45" fmla="*/ 0 h 931"/>
                  <a:gd name="T46" fmla="*/ 0 w 839"/>
                  <a:gd name="T47" fmla="*/ 0 h 931"/>
                  <a:gd name="T48" fmla="*/ 1 w 839"/>
                  <a:gd name="T49" fmla="*/ 0 h 931"/>
                  <a:gd name="T50" fmla="*/ 1 w 839"/>
                  <a:gd name="T51" fmla="*/ 0 h 931"/>
                  <a:gd name="T52" fmla="*/ 1 w 839"/>
                  <a:gd name="T53" fmla="*/ 0 h 931"/>
                  <a:gd name="T54" fmla="*/ 1 w 839"/>
                  <a:gd name="T55" fmla="*/ 0 h 931"/>
                  <a:gd name="T56" fmla="*/ 1 w 839"/>
                  <a:gd name="T57" fmla="*/ 0 h 931"/>
                  <a:gd name="T58" fmla="*/ 1 w 839"/>
                  <a:gd name="T59" fmla="*/ 0 h 931"/>
                  <a:gd name="T60" fmla="*/ 1 w 839"/>
                  <a:gd name="T61" fmla="*/ 0 h 931"/>
                  <a:gd name="T62" fmla="*/ 1 w 839"/>
                  <a:gd name="T63" fmla="*/ 0 h 931"/>
                  <a:gd name="T64" fmla="*/ 1 w 839"/>
                  <a:gd name="T65" fmla="*/ 0 h 931"/>
                  <a:gd name="T66" fmla="*/ 1 w 839"/>
                  <a:gd name="T67" fmla="*/ 0 h 931"/>
                  <a:gd name="T68" fmla="*/ 1 w 839"/>
                  <a:gd name="T69" fmla="*/ 0 h 931"/>
                  <a:gd name="T70" fmla="*/ 1 w 839"/>
                  <a:gd name="T71" fmla="*/ 0 h 931"/>
                  <a:gd name="T72" fmla="*/ 1 w 839"/>
                  <a:gd name="T73" fmla="*/ 0 h 931"/>
                  <a:gd name="T74" fmla="*/ 1 w 839"/>
                  <a:gd name="T75" fmla="*/ 0 h 931"/>
                  <a:gd name="T76" fmla="*/ 1 w 839"/>
                  <a:gd name="T77" fmla="*/ 0 h 931"/>
                  <a:gd name="T78" fmla="*/ 1 w 839"/>
                  <a:gd name="T79" fmla="*/ 0 h 931"/>
                  <a:gd name="T80" fmla="*/ 1 w 839"/>
                  <a:gd name="T81" fmla="*/ 0 h 931"/>
                  <a:gd name="T82" fmla="*/ 1 w 839"/>
                  <a:gd name="T83" fmla="*/ 0 h 931"/>
                  <a:gd name="T84" fmla="*/ 1 w 839"/>
                  <a:gd name="T85" fmla="*/ 0 h 931"/>
                  <a:gd name="T86" fmla="*/ 1 w 839"/>
                  <a:gd name="T87" fmla="*/ 0 h 931"/>
                  <a:gd name="T88" fmla="*/ 1 w 839"/>
                  <a:gd name="T89" fmla="*/ 0 h 931"/>
                  <a:gd name="T90" fmla="*/ 1 w 839"/>
                  <a:gd name="T91" fmla="*/ 0 h 931"/>
                  <a:gd name="T92" fmla="*/ 1 w 839"/>
                  <a:gd name="T93" fmla="*/ 0 h 93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839"/>
                  <a:gd name="T142" fmla="*/ 0 h 931"/>
                  <a:gd name="T143" fmla="*/ 839 w 839"/>
                  <a:gd name="T144" fmla="*/ 931 h 93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839" h="931">
                    <a:moveTo>
                      <a:pt x="558" y="643"/>
                    </a:moveTo>
                    <a:lnTo>
                      <a:pt x="516" y="686"/>
                    </a:lnTo>
                    <a:lnTo>
                      <a:pt x="428" y="738"/>
                    </a:lnTo>
                    <a:lnTo>
                      <a:pt x="348" y="770"/>
                    </a:lnTo>
                    <a:lnTo>
                      <a:pt x="291" y="801"/>
                    </a:lnTo>
                    <a:lnTo>
                      <a:pt x="238" y="844"/>
                    </a:lnTo>
                    <a:lnTo>
                      <a:pt x="232" y="917"/>
                    </a:lnTo>
                    <a:lnTo>
                      <a:pt x="284" y="931"/>
                    </a:lnTo>
                    <a:lnTo>
                      <a:pt x="417" y="854"/>
                    </a:lnTo>
                    <a:lnTo>
                      <a:pt x="516" y="762"/>
                    </a:lnTo>
                    <a:lnTo>
                      <a:pt x="632" y="647"/>
                    </a:lnTo>
                    <a:lnTo>
                      <a:pt x="726" y="573"/>
                    </a:lnTo>
                    <a:lnTo>
                      <a:pt x="807" y="516"/>
                    </a:lnTo>
                    <a:lnTo>
                      <a:pt x="839" y="488"/>
                    </a:lnTo>
                    <a:lnTo>
                      <a:pt x="828" y="454"/>
                    </a:lnTo>
                    <a:lnTo>
                      <a:pt x="790" y="404"/>
                    </a:lnTo>
                    <a:lnTo>
                      <a:pt x="649" y="327"/>
                    </a:lnTo>
                    <a:lnTo>
                      <a:pt x="516" y="257"/>
                    </a:lnTo>
                    <a:lnTo>
                      <a:pt x="354" y="183"/>
                    </a:lnTo>
                    <a:lnTo>
                      <a:pt x="294" y="141"/>
                    </a:lnTo>
                    <a:lnTo>
                      <a:pt x="232" y="84"/>
                    </a:lnTo>
                    <a:lnTo>
                      <a:pt x="168" y="22"/>
                    </a:lnTo>
                    <a:lnTo>
                      <a:pt x="112" y="0"/>
                    </a:lnTo>
                    <a:lnTo>
                      <a:pt x="0" y="78"/>
                    </a:lnTo>
                    <a:lnTo>
                      <a:pt x="7" y="151"/>
                    </a:lnTo>
                    <a:lnTo>
                      <a:pt x="27" y="180"/>
                    </a:lnTo>
                    <a:lnTo>
                      <a:pt x="84" y="168"/>
                    </a:lnTo>
                    <a:lnTo>
                      <a:pt x="74" y="138"/>
                    </a:lnTo>
                    <a:lnTo>
                      <a:pt x="52" y="126"/>
                    </a:lnTo>
                    <a:lnTo>
                      <a:pt x="42" y="88"/>
                    </a:lnTo>
                    <a:lnTo>
                      <a:pt x="104" y="46"/>
                    </a:lnTo>
                    <a:lnTo>
                      <a:pt x="158" y="88"/>
                    </a:lnTo>
                    <a:lnTo>
                      <a:pt x="158" y="126"/>
                    </a:lnTo>
                    <a:lnTo>
                      <a:pt x="136" y="172"/>
                    </a:lnTo>
                    <a:lnTo>
                      <a:pt x="154" y="204"/>
                    </a:lnTo>
                    <a:lnTo>
                      <a:pt x="259" y="232"/>
                    </a:lnTo>
                    <a:lnTo>
                      <a:pt x="301" y="193"/>
                    </a:lnTo>
                    <a:lnTo>
                      <a:pt x="442" y="278"/>
                    </a:lnTo>
                    <a:lnTo>
                      <a:pt x="558" y="330"/>
                    </a:lnTo>
                    <a:lnTo>
                      <a:pt x="621" y="362"/>
                    </a:lnTo>
                    <a:lnTo>
                      <a:pt x="684" y="394"/>
                    </a:lnTo>
                    <a:lnTo>
                      <a:pt x="733" y="436"/>
                    </a:lnTo>
                    <a:lnTo>
                      <a:pt x="765" y="478"/>
                    </a:lnTo>
                    <a:lnTo>
                      <a:pt x="736" y="509"/>
                    </a:lnTo>
                    <a:lnTo>
                      <a:pt x="670" y="552"/>
                    </a:lnTo>
                    <a:lnTo>
                      <a:pt x="600" y="600"/>
                    </a:lnTo>
                    <a:lnTo>
                      <a:pt x="558" y="643"/>
                    </a:ln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3" name="Rectangle 21"/>
            <p:cNvSpPr>
              <a:spLocks noChangeArrowheads="1"/>
            </p:cNvSpPr>
            <p:nvPr/>
          </p:nvSpPr>
          <p:spPr bwMode="auto">
            <a:xfrm>
              <a:off x="4121" y="1468"/>
              <a:ext cx="101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dirty="0">
                  <a:latin typeface="Times New Roman" pitchFamily="18" charset="0"/>
                </a:rPr>
                <a:t>为什么</a:t>
              </a:r>
            </a:p>
            <a:p>
              <a:pPr algn="ctr" eaLnBrk="1" hangingPunct="1"/>
              <a:r>
                <a:rPr kumimoji="1" lang="zh-CN" altLang="en-US" sz="2800" b="1" dirty="0">
                  <a:latin typeface="Times New Roman" pitchFamily="18" charset="0"/>
                </a:rPr>
                <a:t>这样取</a:t>
              </a:r>
              <a:r>
                <a:rPr kumimoji="1" lang="zh-CN" altLang="en-US" sz="2800" b="1" dirty="0">
                  <a:solidFill>
                    <a:schemeClr val="accent1"/>
                  </a:solidFill>
                  <a:latin typeface="Times New Roman" pitchFamily="18" charset="0"/>
                </a:rPr>
                <a:t>？</a:t>
              </a:r>
              <a:endParaRPr kumimoji="1" lang="zh-CN" altLang="en-US" sz="4000" b="1" dirty="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/>
      <p:bldP spid="23450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60877"/>
              </p:ext>
            </p:extLst>
          </p:nvPr>
        </p:nvGraphicFramePr>
        <p:xfrm>
          <a:off x="990600" y="2618376"/>
          <a:ext cx="6627348" cy="1026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9" name="Equation" r:id="rId3" imgW="2705040" imgH="419040" progId="Equation.DSMT4">
                  <p:embed/>
                </p:oleObj>
              </mc:Choice>
              <mc:Fallback>
                <p:oleObj name="Equation" r:id="rId3" imgW="27050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18376"/>
                        <a:ext cx="6627348" cy="1026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1331913" y="1916113"/>
            <a:ext cx="1814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从中解得</a:t>
            </a:r>
          </a:p>
        </p:txBody>
      </p:sp>
      <p:sp>
        <p:nvSpPr>
          <p:cNvPr id="6154" name="Rectangle 4"/>
          <p:cNvSpPr>
            <a:spLocks noChangeArrowheads="1"/>
          </p:cNvSpPr>
          <p:nvPr/>
        </p:nvSpPr>
        <p:spPr bwMode="auto">
          <a:xfrm>
            <a:off x="5472113" y="5413375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3200" b="1">
              <a:latin typeface="Times New Roman" pitchFamily="18" charset="0"/>
            </a:endParaRPr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76928"/>
              </p:ext>
            </p:extLst>
          </p:nvPr>
        </p:nvGraphicFramePr>
        <p:xfrm>
          <a:off x="2159000" y="4324350"/>
          <a:ext cx="4373888" cy="10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" name="Equation" r:id="rId5" imgW="1688760" imgH="419040" progId="Equation.DSMT4">
                  <p:embed/>
                </p:oleObj>
              </mc:Choice>
              <mc:Fallback>
                <p:oleObj name="Equation" r:id="rId5" imgW="1688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324350"/>
                        <a:ext cx="4373888" cy="108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1258888" y="5589588"/>
            <a:ext cx="2224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也可简记为</a:t>
            </a:r>
          </a:p>
        </p:txBody>
      </p:sp>
      <p:graphicFrame>
        <p:nvGraphicFramePr>
          <p:cNvPr id="235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99384"/>
              </p:ext>
            </p:extLst>
          </p:nvPr>
        </p:nvGraphicFramePr>
        <p:xfrm>
          <a:off x="3843338" y="5324475"/>
          <a:ext cx="2239574" cy="123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1" name="Equation" r:id="rId7" imgW="761760" imgH="419040" progId="Equation.DSMT4">
                  <p:embed/>
                </p:oleObj>
              </mc:Choice>
              <mc:Fallback>
                <p:oleObj name="Equation" r:id="rId7" imgW="76176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5324475"/>
                        <a:ext cx="2239574" cy="123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5" name="Rectangle 9"/>
          <p:cNvSpPr>
            <a:spLocks noChangeArrowheads="1"/>
          </p:cNvSpPr>
          <p:nvPr/>
        </p:nvSpPr>
        <p:spPr bwMode="auto">
          <a:xfrm>
            <a:off x="1258888" y="3717925"/>
            <a:ext cx="477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于是所求</a:t>
            </a:r>
            <a:r>
              <a:rPr kumimoji="1" lang="el-GR" altLang="zh-CN" sz="3200" b="1" i="1" dirty="0">
                <a:latin typeface="Times New Roman"/>
                <a:cs typeface="Times New Roman"/>
              </a:rPr>
              <a:t>μ</a:t>
            </a:r>
            <a:r>
              <a:rPr kumimoji="1" lang="zh-CN" altLang="zh-CN" sz="3200" b="1" dirty="0">
                <a:latin typeface="Times New Roman" pitchFamily="18" charset="0"/>
              </a:rPr>
              <a:t>的 </a:t>
            </a:r>
            <a:r>
              <a:rPr kumimoji="1" lang="zh-CN" altLang="en-US" sz="3200" b="1" dirty="0">
                <a:latin typeface="Times New Roman" pitchFamily="18" charset="0"/>
              </a:rPr>
              <a:t>置信区间为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grpSp>
        <p:nvGrpSpPr>
          <p:cNvPr id="6157" name="Group 11"/>
          <p:cNvGrpSpPr>
            <a:grpSpLocks/>
          </p:cNvGrpSpPr>
          <p:nvPr/>
        </p:nvGrpSpPr>
        <p:grpSpPr bwMode="auto">
          <a:xfrm>
            <a:off x="3995738" y="333375"/>
            <a:ext cx="3959225" cy="2557458"/>
            <a:chOff x="1565" y="1026"/>
            <a:chExt cx="2688" cy="2008"/>
          </a:xfrm>
        </p:grpSpPr>
        <p:sp>
          <p:nvSpPr>
            <p:cNvPr id="6159" name="Freeform 12" descr="浅色竖线"/>
            <p:cNvSpPr>
              <a:spLocks/>
            </p:cNvSpPr>
            <p:nvPr/>
          </p:nvSpPr>
          <p:spPr bwMode="auto">
            <a:xfrm>
              <a:off x="3645" y="2271"/>
              <a:ext cx="415" cy="282"/>
            </a:xfrm>
            <a:custGeom>
              <a:avLst/>
              <a:gdLst>
                <a:gd name="T0" fmla="*/ 104 w 363"/>
                <a:gd name="T1" fmla="*/ 0 h 234"/>
                <a:gd name="T2" fmla="*/ 0 w 363"/>
                <a:gd name="T3" fmla="*/ 4631 h 234"/>
                <a:gd name="T4" fmla="*/ 3096 w 363"/>
                <a:gd name="T5" fmla="*/ 4402 h 234"/>
                <a:gd name="T6" fmla="*/ 1394 w 363"/>
                <a:gd name="T7" fmla="*/ 2643 h 234"/>
                <a:gd name="T8" fmla="*/ 695 w 363"/>
                <a:gd name="T9" fmla="*/ 1255 h 234"/>
                <a:gd name="T10" fmla="*/ 104 w 363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234"/>
                <a:gd name="T20" fmla="*/ 363 w 363"/>
                <a:gd name="T21" fmla="*/ 234 h 2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234">
                  <a:moveTo>
                    <a:pt x="12" y="0"/>
                  </a:moveTo>
                  <a:lnTo>
                    <a:pt x="0" y="234"/>
                  </a:lnTo>
                  <a:lnTo>
                    <a:pt x="363" y="222"/>
                  </a:lnTo>
                  <a:lnTo>
                    <a:pt x="164" y="133"/>
                  </a:lnTo>
                  <a:lnTo>
                    <a:pt x="82" y="63"/>
                  </a:lnTo>
                  <a:lnTo>
                    <a:pt x="12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0" name="Freeform 13" descr="浅色竖线"/>
            <p:cNvSpPr>
              <a:spLocks/>
            </p:cNvSpPr>
            <p:nvPr/>
          </p:nvSpPr>
          <p:spPr bwMode="auto">
            <a:xfrm>
              <a:off x="1747" y="2257"/>
              <a:ext cx="401" cy="296"/>
            </a:xfrm>
            <a:custGeom>
              <a:avLst/>
              <a:gdLst>
                <a:gd name="T0" fmla="*/ 2765 w 351"/>
                <a:gd name="T1" fmla="*/ 0 h 246"/>
                <a:gd name="T2" fmla="*/ 2953 w 351"/>
                <a:gd name="T3" fmla="*/ 4525 h 246"/>
                <a:gd name="T4" fmla="*/ 0 w 351"/>
                <a:gd name="T5" fmla="*/ 4750 h 246"/>
                <a:gd name="T6" fmla="*/ 1666 w 351"/>
                <a:gd name="T7" fmla="*/ 2783 h 246"/>
                <a:gd name="T8" fmla="*/ 2347 w 351"/>
                <a:gd name="T9" fmla="*/ 1434 h 246"/>
                <a:gd name="T10" fmla="*/ 2765 w 351"/>
                <a:gd name="T11" fmla="*/ 0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1"/>
                <a:gd name="T19" fmla="*/ 0 h 246"/>
                <a:gd name="T20" fmla="*/ 351 w 351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1" h="246">
                  <a:moveTo>
                    <a:pt x="328" y="0"/>
                  </a:moveTo>
                  <a:lnTo>
                    <a:pt x="351" y="234"/>
                  </a:lnTo>
                  <a:lnTo>
                    <a:pt x="0" y="246"/>
                  </a:lnTo>
                  <a:lnTo>
                    <a:pt x="197" y="145"/>
                  </a:lnTo>
                  <a:lnTo>
                    <a:pt x="279" y="75"/>
                  </a:lnTo>
                  <a:lnTo>
                    <a:pt x="328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1949" y="2587"/>
              <a:ext cx="192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771005"/>
                </p:ext>
              </p:extLst>
            </p:nvPr>
          </p:nvGraphicFramePr>
          <p:xfrm>
            <a:off x="3435" y="2438"/>
            <a:ext cx="445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2" name="Equation" r:id="rId9" imgW="177480" imgH="266400" progId="Equation.DSMT4">
                    <p:embed/>
                  </p:oleObj>
                </mc:Choice>
                <mc:Fallback>
                  <p:oleObj name="Equation" r:id="rId9" imgW="177480" imgH="266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2438"/>
                          <a:ext cx="445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565" y="1026"/>
              <a:ext cx="2688" cy="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 flipV="1">
              <a:off x="2049" y="2540"/>
              <a:ext cx="1" cy="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8"/>
            <p:cNvSpPr>
              <a:spLocks noChangeShapeType="1"/>
            </p:cNvSpPr>
            <p:nvPr/>
          </p:nvSpPr>
          <p:spPr bwMode="auto">
            <a:xfrm flipV="1">
              <a:off x="2479" y="2540"/>
              <a:ext cx="1" cy="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 flipV="1">
              <a:off x="3330" y="2540"/>
              <a:ext cx="1" cy="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 flipV="1">
              <a:off x="3760" y="2540"/>
              <a:ext cx="1" cy="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>
              <a:off x="212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>
              <a:off x="221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>
              <a:off x="230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>
              <a:off x="238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>
              <a:off x="256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>
              <a:off x="264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7"/>
            <p:cNvSpPr>
              <a:spLocks noChangeShapeType="1"/>
            </p:cNvSpPr>
            <p:nvPr/>
          </p:nvSpPr>
          <p:spPr bwMode="auto">
            <a:xfrm>
              <a:off x="273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8"/>
            <p:cNvSpPr>
              <a:spLocks noChangeShapeType="1"/>
            </p:cNvSpPr>
            <p:nvPr/>
          </p:nvSpPr>
          <p:spPr bwMode="auto">
            <a:xfrm>
              <a:off x="281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9"/>
            <p:cNvSpPr>
              <a:spLocks noChangeShapeType="1"/>
            </p:cNvSpPr>
            <p:nvPr/>
          </p:nvSpPr>
          <p:spPr bwMode="auto">
            <a:xfrm>
              <a:off x="299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30"/>
            <p:cNvSpPr>
              <a:spLocks noChangeShapeType="1"/>
            </p:cNvSpPr>
            <p:nvPr/>
          </p:nvSpPr>
          <p:spPr bwMode="auto">
            <a:xfrm>
              <a:off x="307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31"/>
            <p:cNvSpPr>
              <a:spLocks noChangeShapeType="1"/>
            </p:cNvSpPr>
            <p:nvPr/>
          </p:nvSpPr>
          <p:spPr bwMode="auto">
            <a:xfrm>
              <a:off x="316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32"/>
            <p:cNvSpPr>
              <a:spLocks noChangeShapeType="1"/>
            </p:cNvSpPr>
            <p:nvPr/>
          </p:nvSpPr>
          <p:spPr bwMode="auto">
            <a:xfrm>
              <a:off x="324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33"/>
            <p:cNvSpPr>
              <a:spLocks noChangeShapeType="1"/>
            </p:cNvSpPr>
            <p:nvPr/>
          </p:nvSpPr>
          <p:spPr bwMode="auto">
            <a:xfrm>
              <a:off x="342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34"/>
            <p:cNvSpPr>
              <a:spLocks noChangeShapeType="1"/>
            </p:cNvSpPr>
            <p:nvPr/>
          </p:nvSpPr>
          <p:spPr bwMode="auto">
            <a:xfrm>
              <a:off x="350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35"/>
            <p:cNvSpPr>
              <a:spLocks noChangeShapeType="1"/>
            </p:cNvSpPr>
            <p:nvPr/>
          </p:nvSpPr>
          <p:spPr bwMode="auto">
            <a:xfrm>
              <a:off x="359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6"/>
            <p:cNvSpPr>
              <a:spLocks noChangeShapeType="1"/>
            </p:cNvSpPr>
            <p:nvPr/>
          </p:nvSpPr>
          <p:spPr bwMode="auto">
            <a:xfrm>
              <a:off x="368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37"/>
            <p:cNvSpPr>
              <a:spLocks noChangeShapeType="1"/>
            </p:cNvSpPr>
            <p:nvPr/>
          </p:nvSpPr>
          <p:spPr bwMode="auto">
            <a:xfrm>
              <a:off x="195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38"/>
            <p:cNvSpPr>
              <a:spLocks noChangeShapeType="1"/>
            </p:cNvSpPr>
            <p:nvPr/>
          </p:nvSpPr>
          <p:spPr bwMode="auto">
            <a:xfrm>
              <a:off x="187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39"/>
            <p:cNvSpPr>
              <a:spLocks noChangeShapeType="1"/>
            </p:cNvSpPr>
            <p:nvPr/>
          </p:nvSpPr>
          <p:spPr bwMode="auto">
            <a:xfrm>
              <a:off x="1789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Line 40"/>
            <p:cNvSpPr>
              <a:spLocks noChangeShapeType="1"/>
            </p:cNvSpPr>
            <p:nvPr/>
          </p:nvSpPr>
          <p:spPr bwMode="auto">
            <a:xfrm>
              <a:off x="385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7" name="Line 41"/>
            <p:cNvSpPr>
              <a:spLocks noChangeShapeType="1"/>
            </p:cNvSpPr>
            <p:nvPr/>
          </p:nvSpPr>
          <p:spPr bwMode="auto">
            <a:xfrm>
              <a:off x="393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Line 42"/>
            <p:cNvSpPr>
              <a:spLocks noChangeShapeType="1"/>
            </p:cNvSpPr>
            <p:nvPr/>
          </p:nvSpPr>
          <p:spPr bwMode="auto">
            <a:xfrm>
              <a:off x="4020" y="2549"/>
              <a:ext cx="9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Line 43"/>
            <p:cNvSpPr>
              <a:spLocks noChangeShapeType="1"/>
            </p:cNvSpPr>
            <p:nvPr/>
          </p:nvSpPr>
          <p:spPr bwMode="auto">
            <a:xfrm>
              <a:off x="1735" y="2549"/>
              <a:ext cx="233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Line 44"/>
            <p:cNvSpPr>
              <a:spLocks noChangeShapeType="1"/>
            </p:cNvSpPr>
            <p:nvPr/>
          </p:nvSpPr>
          <p:spPr bwMode="auto">
            <a:xfrm>
              <a:off x="2900" y="2190"/>
              <a:ext cx="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45"/>
            <p:cNvSpPr>
              <a:spLocks noChangeShapeType="1"/>
            </p:cNvSpPr>
            <p:nvPr/>
          </p:nvSpPr>
          <p:spPr bwMode="auto">
            <a:xfrm>
              <a:off x="2900" y="1830"/>
              <a:ext cx="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46"/>
            <p:cNvSpPr>
              <a:spLocks noChangeShapeType="1"/>
            </p:cNvSpPr>
            <p:nvPr/>
          </p:nvSpPr>
          <p:spPr bwMode="auto">
            <a:xfrm>
              <a:off x="2900" y="1461"/>
              <a:ext cx="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47"/>
            <p:cNvSpPr>
              <a:spLocks noChangeShapeType="1"/>
            </p:cNvSpPr>
            <p:nvPr/>
          </p:nvSpPr>
          <p:spPr bwMode="auto">
            <a:xfrm>
              <a:off x="2900" y="1102"/>
              <a:ext cx="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48"/>
            <p:cNvSpPr>
              <a:spLocks noChangeShapeType="1"/>
            </p:cNvSpPr>
            <p:nvPr/>
          </p:nvSpPr>
          <p:spPr bwMode="auto">
            <a:xfrm>
              <a:off x="2900" y="248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49"/>
            <p:cNvSpPr>
              <a:spLocks noChangeShapeType="1"/>
            </p:cNvSpPr>
            <p:nvPr/>
          </p:nvSpPr>
          <p:spPr bwMode="auto">
            <a:xfrm>
              <a:off x="2900" y="240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Line 50"/>
            <p:cNvSpPr>
              <a:spLocks noChangeShapeType="1"/>
            </p:cNvSpPr>
            <p:nvPr/>
          </p:nvSpPr>
          <p:spPr bwMode="auto">
            <a:xfrm>
              <a:off x="2900" y="2331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51"/>
            <p:cNvSpPr>
              <a:spLocks noChangeShapeType="1"/>
            </p:cNvSpPr>
            <p:nvPr/>
          </p:nvSpPr>
          <p:spPr bwMode="auto">
            <a:xfrm>
              <a:off x="2900" y="226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8" name="Line 52"/>
            <p:cNvSpPr>
              <a:spLocks noChangeShapeType="1"/>
            </p:cNvSpPr>
            <p:nvPr/>
          </p:nvSpPr>
          <p:spPr bwMode="auto">
            <a:xfrm>
              <a:off x="2900" y="211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Line 53"/>
            <p:cNvSpPr>
              <a:spLocks noChangeShapeType="1"/>
            </p:cNvSpPr>
            <p:nvPr/>
          </p:nvSpPr>
          <p:spPr bwMode="auto">
            <a:xfrm>
              <a:off x="2900" y="2048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0" name="Line 54"/>
            <p:cNvSpPr>
              <a:spLocks noChangeShapeType="1"/>
            </p:cNvSpPr>
            <p:nvPr/>
          </p:nvSpPr>
          <p:spPr bwMode="auto">
            <a:xfrm>
              <a:off x="2900" y="197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Line 55"/>
            <p:cNvSpPr>
              <a:spLocks noChangeShapeType="1"/>
            </p:cNvSpPr>
            <p:nvPr/>
          </p:nvSpPr>
          <p:spPr bwMode="auto">
            <a:xfrm>
              <a:off x="2900" y="189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2" name="Line 56"/>
            <p:cNvSpPr>
              <a:spLocks noChangeShapeType="1"/>
            </p:cNvSpPr>
            <p:nvPr/>
          </p:nvSpPr>
          <p:spPr bwMode="auto">
            <a:xfrm>
              <a:off x="2900" y="175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3" name="Line 57"/>
            <p:cNvSpPr>
              <a:spLocks noChangeShapeType="1"/>
            </p:cNvSpPr>
            <p:nvPr/>
          </p:nvSpPr>
          <p:spPr bwMode="auto">
            <a:xfrm>
              <a:off x="2900" y="167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4" name="Line 58"/>
            <p:cNvSpPr>
              <a:spLocks noChangeShapeType="1"/>
            </p:cNvSpPr>
            <p:nvPr/>
          </p:nvSpPr>
          <p:spPr bwMode="auto">
            <a:xfrm>
              <a:off x="2900" y="160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5" name="Line 59"/>
            <p:cNvSpPr>
              <a:spLocks noChangeShapeType="1"/>
            </p:cNvSpPr>
            <p:nvPr/>
          </p:nvSpPr>
          <p:spPr bwMode="auto">
            <a:xfrm>
              <a:off x="2900" y="1537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6" name="Line 60"/>
            <p:cNvSpPr>
              <a:spLocks noChangeShapeType="1"/>
            </p:cNvSpPr>
            <p:nvPr/>
          </p:nvSpPr>
          <p:spPr bwMode="auto">
            <a:xfrm>
              <a:off x="2900" y="138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Line 61"/>
            <p:cNvSpPr>
              <a:spLocks noChangeShapeType="1"/>
            </p:cNvSpPr>
            <p:nvPr/>
          </p:nvSpPr>
          <p:spPr bwMode="auto">
            <a:xfrm>
              <a:off x="2900" y="131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8" name="Line 62"/>
            <p:cNvSpPr>
              <a:spLocks noChangeShapeType="1"/>
            </p:cNvSpPr>
            <p:nvPr/>
          </p:nvSpPr>
          <p:spPr bwMode="auto">
            <a:xfrm>
              <a:off x="2900" y="1244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9" name="Line 63"/>
            <p:cNvSpPr>
              <a:spLocks noChangeShapeType="1"/>
            </p:cNvSpPr>
            <p:nvPr/>
          </p:nvSpPr>
          <p:spPr bwMode="auto">
            <a:xfrm>
              <a:off x="2900" y="1168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0" name="Line 64"/>
            <p:cNvSpPr>
              <a:spLocks noChangeShapeType="1"/>
            </p:cNvSpPr>
            <p:nvPr/>
          </p:nvSpPr>
          <p:spPr bwMode="auto">
            <a:xfrm flipV="1">
              <a:off x="2900" y="1064"/>
              <a:ext cx="1" cy="152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Line 65"/>
            <p:cNvSpPr>
              <a:spLocks noChangeShapeType="1"/>
            </p:cNvSpPr>
            <p:nvPr/>
          </p:nvSpPr>
          <p:spPr bwMode="auto">
            <a:xfrm flipV="1">
              <a:off x="1789" y="2492"/>
              <a:ext cx="45" cy="1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2" name="Line 66"/>
            <p:cNvSpPr>
              <a:spLocks noChangeShapeType="1"/>
            </p:cNvSpPr>
            <p:nvPr/>
          </p:nvSpPr>
          <p:spPr bwMode="auto">
            <a:xfrm flipV="1">
              <a:off x="1834" y="2473"/>
              <a:ext cx="54" cy="1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Line 67"/>
            <p:cNvSpPr>
              <a:spLocks noChangeShapeType="1"/>
            </p:cNvSpPr>
            <p:nvPr/>
          </p:nvSpPr>
          <p:spPr bwMode="auto">
            <a:xfrm flipV="1">
              <a:off x="1888" y="2445"/>
              <a:ext cx="44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4" name="Line 68"/>
            <p:cNvSpPr>
              <a:spLocks noChangeShapeType="1"/>
            </p:cNvSpPr>
            <p:nvPr/>
          </p:nvSpPr>
          <p:spPr bwMode="auto">
            <a:xfrm flipV="1">
              <a:off x="1932" y="2417"/>
              <a:ext cx="45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69"/>
            <p:cNvSpPr>
              <a:spLocks noChangeShapeType="1"/>
            </p:cNvSpPr>
            <p:nvPr/>
          </p:nvSpPr>
          <p:spPr bwMode="auto">
            <a:xfrm flipV="1">
              <a:off x="1977" y="2341"/>
              <a:ext cx="90" cy="7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70"/>
            <p:cNvSpPr>
              <a:spLocks noChangeShapeType="1"/>
            </p:cNvSpPr>
            <p:nvPr/>
          </p:nvSpPr>
          <p:spPr bwMode="auto">
            <a:xfrm flipV="1">
              <a:off x="2067" y="2227"/>
              <a:ext cx="98" cy="114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Line 71"/>
            <p:cNvSpPr>
              <a:spLocks noChangeShapeType="1"/>
            </p:cNvSpPr>
            <p:nvPr/>
          </p:nvSpPr>
          <p:spPr bwMode="auto">
            <a:xfrm flipV="1">
              <a:off x="2165" y="2095"/>
              <a:ext cx="90" cy="13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8" name="Line 72"/>
            <p:cNvSpPr>
              <a:spLocks noChangeShapeType="1"/>
            </p:cNvSpPr>
            <p:nvPr/>
          </p:nvSpPr>
          <p:spPr bwMode="auto">
            <a:xfrm flipV="1">
              <a:off x="2255" y="1934"/>
              <a:ext cx="90" cy="16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Line 73"/>
            <p:cNvSpPr>
              <a:spLocks noChangeShapeType="1"/>
            </p:cNvSpPr>
            <p:nvPr/>
          </p:nvSpPr>
          <p:spPr bwMode="auto">
            <a:xfrm flipV="1">
              <a:off x="2345" y="1745"/>
              <a:ext cx="98" cy="18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Line 74"/>
            <p:cNvSpPr>
              <a:spLocks noChangeShapeType="1"/>
            </p:cNvSpPr>
            <p:nvPr/>
          </p:nvSpPr>
          <p:spPr bwMode="auto">
            <a:xfrm flipV="1">
              <a:off x="2443" y="1556"/>
              <a:ext cx="90" cy="18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Line 75"/>
            <p:cNvSpPr>
              <a:spLocks noChangeShapeType="1"/>
            </p:cNvSpPr>
            <p:nvPr/>
          </p:nvSpPr>
          <p:spPr bwMode="auto">
            <a:xfrm flipV="1">
              <a:off x="2533" y="1376"/>
              <a:ext cx="89" cy="18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Line 76"/>
            <p:cNvSpPr>
              <a:spLocks noChangeShapeType="1"/>
            </p:cNvSpPr>
            <p:nvPr/>
          </p:nvSpPr>
          <p:spPr bwMode="auto">
            <a:xfrm flipV="1">
              <a:off x="2622" y="1300"/>
              <a:ext cx="54" cy="7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3" name="Line 77"/>
            <p:cNvSpPr>
              <a:spLocks noChangeShapeType="1"/>
            </p:cNvSpPr>
            <p:nvPr/>
          </p:nvSpPr>
          <p:spPr bwMode="auto">
            <a:xfrm flipV="1">
              <a:off x="2676" y="1234"/>
              <a:ext cx="45" cy="66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Line 78"/>
            <p:cNvSpPr>
              <a:spLocks noChangeShapeType="1"/>
            </p:cNvSpPr>
            <p:nvPr/>
          </p:nvSpPr>
          <p:spPr bwMode="auto">
            <a:xfrm flipV="1">
              <a:off x="2721" y="1177"/>
              <a:ext cx="45" cy="5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5" name="Line 79"/>
            <p:cNvSpPr>
              <a:spLocks noChangeShapeType="1"/>
            </p:cNvSpPr>
            <p:nvPr/>
          </p:nvSpPr>
          <p:spPr bwMode="auto">
            <a:xfrm flipV="1">
              <a:off x="2766" y="1149"/>
              <a:ext cx="27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" name="Line 80"/>
            <p:cNvSpPr>
              <a:spLocks noChangeShapeType="1"/>
            </p:cNvSpPr>
            <p:nvPr/>
          </p:nvSpPr>
          <p:spPr bwMode="auto">
            <a:xfrm flipV="1">
              <a:off x="2793" y="1130"/>
              <a:ext cx="17" cy="1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7" name="Line 81"/>
            <p:cNvSpPr>
              <a:spLocks noChangeShapeType="1"/>
            </p:cNvSpPr>
            <p:nvPr/>
          </p:nvSpPr>
          <p:spPr bwMode="auto">
            <a:xfrm flipV="1">
              <a:off x="2810" y="1121"/>
              <a:ext cx="27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8" name="Line 82"/>
            <p:cNvSpPr>
              <a:spLocks noChangeShapeType="1"/>
            </p:cNvSpPr>
            <p:nvPr/>
          </p:nvSpPr>
          <p:spPr bwMode="auto">
            <a:xfrm flipV="1">
              <a:off x="2837" y="1111"/>
              <a:ext cx="9" cy="1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9" name="Line 83"/>
            <p:cNvSpPr>
              <a:spLocks noChangeShapeType="1"/>
            </p:cNvSpPr>
            <p:nvPr/>
          </p:nvSpPr>
          <p:spPr bwMode="auto">
            <a:xfrm>
              <a:off x="2846" y="1111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0" name="Line 84"/>
            <p:cNvSpPr>
              <a:spLocks noChangeShapeType="1"/>
            </p:cNvSpPr>
            <p:nvPr/>
          </p:nvSpPr>
          <p:spPr bwMode="auto">
            <a:xfrm flipV="1">
              <a:off x="2855" y="1102"/>
              <a:ext cx="18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1" name="Line 85"/>
            <p:cNvSpPr>
              <a:spLocks noChangeShapeType="1"/>
            </p:cNvSpPr>
            <p:nvPr/>
          </p:nvSpPr>
          <p:spPr bwMode="auto">
            <a:xfrm>
              <a:off x="2873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2" name="Line 86"/>
            <p:cNvSpPr>
              <a:spLocks noChangeShapeType="1"/>
            </p:cNvSpPr>
            <p:nvPr/>
          </p:nvSpPr>
          <p:spPr bwMode="auto">
            <a:xfrm>
              <a:off x="2873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3" name="Line 87"/>
            <p:cNvSpPr>
              <a:spLocks noChangeShapeType="1"/>
            </p:cNvSpPr>
            <p:nvPr/>
          </p:nvSpPr>
          <p:spPr bwMode="auto">
            <a:xfrm>
              <a:off x="2882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4" name="Line 88"/>
            <p:cNvSpPr>
              <a:spLocks noChangeShapeType="1"/>
            </p:cNvSpPr>
            <p:nvPr/>
          </p:nvSpPr>
          <p:spPr bwMode="auto">
            <a:xfrm>
              <a:off x="2891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5" name="Line 89"/>
            <p:cNvSpPr>
              <a:spLocks noChangeShapeType="1"/>
            </p:cNvSpPr>
            <p:nvPr/>
          </p:nvSpPr>
          <p:spPr bwMode="auto">
            <a:xfrm>
              <a:off x="2891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90"/>
            <p:cNvSpPr>
              <a:spLocks noChangeShapeType="1"/>
            </p:cNvSpPr>
            <p:nvPr/>
          </p:nvSpPr>
          <p:spPr bwMode="auto">
            <a:xfrm>
              <a:off x="2891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7" name="Line 91"/>
            <p:cNvSpPr>
              <a:spLocks noChangeShapeType="1"/>
            </p:cNvSpPr>
            <p:nvPr/>
          </p:nvSpPr>
          <p:spPr bwMode="auto">
            <a:xfrm>
              <a:off x="2900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8" name="Line 92"/>
            <p:cNvSpPr>
              <a:spLocks noChangeShapeType="1"/>
            </p:cNvSpPr>
            <p:nvPr/>
          </p:nvSpPr>
          <p:spPr bwMode="auto">
            <a:xfrm>
              <a:off x="2900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9" name="Line 93"/>
            <p:cNvSpPr>
              <a:spLocks noChangeShapeType="1"/>
            </p:cNvSpPr>
            <p:nvPr/>
          </p:nvSpPr>
          <p:spPr bwMode="auto">
            <a:xfrm>
              <a:off x="2900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0" name="Line 94"/>
            <p:cNvSpPr>
              <a:spLocks noChangeShapeType="1"/>
            </p:cNvSpPr>
            <p:nvPr/>
          </p:nvSpPr>
          <p:spPr bwMode="auto">
            <a:xfrm>
              <a:off x="2900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1" name="Line 95"/>
            <p:cNvSpPr>
              <a:spLocks noChangeShapeType="1"/>
            </p:cNvSpPr>
            <p:nvPr/>
          </p:nvSpPr>
          <p:spPr bwMode="auto">
            <a:xfrm>
              <a:off x="2909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Line 96"/>
            <p:cNvSpPr>
              <a:spLocks noChangeShapeType="1"/>
            </p:cNvSpPr>
            <p:nvPr/>
          </p:nvSpPr>
          <p:spPr bwMode="auto">
            <a:xfrm>
              <a:off x="2909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3" name="Line 97"/>
            <p:cNvSpPr>
              <a:spLocks noChangeShapeType="1"/>
            </p:cNvSpPr>
            <p:nvPr/>
          </p:nvSpPr>
          <p:spPr bwMode="auto">
            <a:xfrm>
              <a:off x="2909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Line 98"/>
            <p:cNvSpPr>
              <a:spLocks noChangeShapeType="1"/>
            </p:cNvSpPr>
            <p:nvPr/>
          </p:nvSpPr>
          <p:spPr bwMode="auto">
            <a:xfrm>
              <a:off x="2918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5" name="Line 99"/>
            <p:cNvSpPr>
              <a:spLocks noChangeShapeType="1"/>
            </p:cNvSpPr>
            <p:nvPr/>
          </p:nvSpPr>
          <p:spPr bwMode="auto">
            <a:xfrm>
              <a:off x="2918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Line 100"/>
            <p:cNvSpPr>
              <a:spLocks noChangeShapeType="1"/>
            </p:cNvSpPr>
            <p:nvPr/>
          </p:nvSpPr>
          <p:spPr bwMode="auto">
            <a:xfrm>
              <a:off x="2927" y="1102"/>
              <a:ext cx="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Line 101"/>
            <p:cNvSpPr>
              <a:spLocks noChangeShapeType="1"/>
            </p:cNvSpPr>
            <p:nvPr/>
          </p:nvSpPr>
          <p:spPr bwMode="auto">
            <a:xfrm>
              <a:off x="2936" y="1102"/>
              <a:ext cx="9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" name="Line 102"/>
            <p:cNvSpPr>
              <a:spLocks noChangeShapeType="1"/>
            </p:cNvSpPr>
            <p:nvPr/>
          </p:nvSpPr>
          <p:spPr bwMode="auto">
            <a:xfrm>
              <a:off x="2936" y="1102"/>
              <a:ext cx="18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" name="Line 103"/>
            <p:cNvSpPr>
              <a:spLocks noChangeShapeType="1"/>
            </p:cNvSpPr>
            <p:nvPr/>
          </p:nvSpPr>
          <p:spPr bwMode="auto">
            <a:xfrm>
              <a:off x="2954" y="1111"/>
              <a:ext cx="18" cy="1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Line 104"/>
            <p:cNvSpPr>
              <a:spLocks noChangeShapeType="1"/>
            </p:cNvSpPr>
            <p:nvPr/>
          </p:nvSpPr>
          <p:spPr bwMode="auto">
            <a:xfrm>
              <a:off x="2972" y="1121"/>
              <a:ext cx="27" cy="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" name="Line 105"/>
            <p:cNvSpPr>
              <a:spLocks noChangeShapeType="1"/>
            </p:cNvSpPr>
            <p:nvPr/>
          </p:nvSpPr>
          <p:spPr bwMode="auto">
            <a:xfrm>
              <a:off x="2999" y="1130"/>
              <a:ext cx="44" cy="4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" name="Line 106"/>
            <p:cNvSpPr>
              <a:spLocks noChangeShapeType="1"/>
            </p:cNvSpPr>
            <p:nvPr/>
          </p:nvSpPr>
          <p:spPr bwMode="auto">
            <a:xfrm>
              <a:off x="3043" y="1177"/>
              <a:ext cx="45" cy="5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" name="Line 107"/>
            <p:cNvSpPr>
              <a:spLocks noChangeShapeType="1"/>
            </p:cNvSpPr>
            <p:nvPr/>
          </p:nvSpPr>
          <p:spPr bwMode="auto">
            <a:xfrm>
              <a:off x="3088" y="1234"/>
              <a:ext cx="99" cy="14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" name="Line 108"/>
            <p:cNvSpPr>
              <a:spLocks noChangeShapeType="1"/>
            </p:cNvSpPr>
            <p:nvPr/>
          </p:nvSpPr>
          <p:spPr bwMode="auto">
            <a:xfrm>
              <a:off x="3187" y="1376"/>
              <a:ext cx="89" cy="18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" name="Line 109"/>
            <p:cNvSpPr>
              <a:spLocks noChangeShapeType="1"/>
            </p:cNvSpPr>
            <p:nvPr/>
          </p:nvSpPr>
          <p:spPr bwMode="auto">
            <a:xfrm>
              <a:off x="3276" y="1556"/>
              <a:ext cx="90" cy="18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" name="Line 110"/>
            <p:cNvSpPr>
              <a:spLocks noChangeShapeType="1"/>
            </p:cNvSpPr>
            <p:nvPr/>
          </p:nvSpPr>
          <p:spPr bwMode="auto">
            <a:xfrm>
              <a:off x="3366" y="1745"/>
              <a:ext cx="99" cy="18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" name="Line 111"/>
            <p:cNvSpPr>
              <a:spLocks noChangeShapeType="1"/>
            </p:cNvSpPr>
            <p:nvPr/>
          </p:nvSpPr>
          <p:spPr bwMode="auto">
            <a:xfrm>
              <a:off x="3465" y="1934"/>
              <a:ext cx="89" cy="16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" name="Line 112"/>
            <p:cNvSpPr>
              <a:spLocks noChangeShapeType="1"/>
            </p:cNvSpPr>
            <p:nvPr/>
          </p:nvSpPr>
          <p:spPr bwMode="auto">
            <a:xfrm>
              <a:off x="3554" y="2095"/>
              <a:ext cx="90" cy="13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9" name="Line 113"/>
            <p:cNvSpPr>
              <a:spLocks noChangeShapeType="1"/>
            </p:cNvSpPr>
            <p:nvPr/>
          </p:nvSpPr>
          <p:spPr bwMode="auto">
            <a:xfrm>
              <a:off x="3644" y="2227"/>
              <a:ext cx="98" cy="114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0" name="Line 114"/>
            <p:cNvSpPr>
              <a:spLocks noChangeShapeType="1"/>
            </p:cNvSpPr>
            <p:nvPr/>
          </p:nvSpPr>
          <p:spPr bwMode="auto">
            <a:xfrm>
              <a:off x="3742" y="2341"/>
              <a:ext cx="45" cy="3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" name="Line 115"/>
            <p:cNvSpPr>
              <a:spLocks noChangeShapeType="1"/>
            </p:cNvSpPr>
            <p:nvPr/>
          </p:nvSpPr>
          <p:spPr bwMode="auto">
            <a:xfrm>
              <a:off x="3787" y="2379"/>
              <a:ext cx="45" cy="3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2" name="Line 116"/>
            <p:cNvSpPr>
              <a:spLocks noChangeShapeType="1"/>
            </p:cNvSpPr>
            <p:nvPr/>
          </p:nvSpPr>
          <p:spPr bwMode="auto">
            <a:xfrm>
              <a:off x="3832" y="2417"/>
              <a:ext cx="45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3" name="Line 117"/>
            <p:cNvSpPr>
              <a:spLocks noChangeShapeType="1"/>
            </p:cNvSpPr>
            <p:nvPr/>
          </p:nvSpPr>
          <p:spPr bwMode="auto">
            <a:xfrm>
              <a:off x="3877" y="2445"/>
              <a:ext cx="44" cy="2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" name="Line 118"/>
            <p:cNvSpPr>
              <a:spLocks noChangeShapeType="1"/>
            </p:cNvSpPr>
            <p:nvPr/>
          </p:nvSpPr>
          <p:spPr bwMode="auto">
            <a:xfrm>
              <a:off x="3921" y="2473"/>
              <a:ext cx="99" cy="29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0" name="Object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756784"/>
                </p:ext>
              </p:extLst>
            </p:nvPr>
          </p:nvGraphicFramePr>
          <p:xfrm>
            <a:off x="1875" y="2443"/>
            <a:ext cx="511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3" name="Equation" r:id="rId11" imgW="266400" imgH="266400" progId="Equation.DSMT4">
                    <p:embed/>
                  </p:oleObj>
                </mc:Choice>
                <mc:Fallback>
                  <p:oleObj name="Equation" r:id="rId11" imgW="266400" imgH="26640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" y="2443"/>
                          <a:ext cx="511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120"/>
            <p:cNvGraphicFramePr>
              <a:graphicFrameLocks noChangeAspect="1"/>
            </p:cNvGraphicFramePr>
            <p:nvPr/>
          </p:nvGraphicFramePr>
          <p:xfrm>
            <a:off x="2699" y="1797"/>
            <a:ext cx="4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4" name="公式" r:id="rId13" imgW="251548" imgH="99144" progId="Equation.3">
                    <p:embed/>
                  </p:oleObj>
                </mc:Choice>
                <mc:Fallback>
                  <p:oleObj name="公式" r:id="rId13" imgW="251548" imgH="99144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797"/>
                          <a:ext cx="4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26" grpId="0" autoUpdateAnimBg="0"/>
      <p:bldP spid="62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759768" y="620688"/>
            <a:ext cx="76660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从例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解题的过程，我们归纳出求置信区间的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一般步骤</a:t>
            </a:r>
            <a:r>
              <a:rPr kumimoji="1" lang="zh-CN" altLang="en-US" sz="3200" b="1">
                <a:latin typeface="Times New Roman" pitchFamily="18" charset="0"/>
              </a:rPr>
              <a:t>如下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683568" y="1684313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en-US" altLang="zh-CN" sz="3200" b="1" dirty="0">
                <a:latin typeface="Times New Roman" pitchFamily="18" charset="0"/>
              </a:rPr>
              <a:t>1. </a:t>
            </a:r>
            <a:r>
              <a:rPr kumimoji="1" lang="zh-CN" altLang="en-US" sz="3200" b="1" dirty="0">
                <a:latin typeface="Times New Roman" pitchFamily="18" charset="0"/>
              </a:rPr>
              <a:t>明确问题</a:t>
            </a:r>
            <a:r>
              <a:rPr kumimoji="1" lang="en-US" altLang="zh-CN" sz="3200" b="1" dirty="0">
                <a:latin typeface="Times New Roman" pitchFamily="18" charset="0"/>
              </a:rPr>
              <a:t>,  </a:t>
            </a:r>
            <a:r>
              <a:rPr kumimoji="1" lang="zh-CN" altLang="en-US" sz="3200" b="1" dirty="0">
                <a:latin typeface="Times New Roman" pitchFamily="18" charset="0"/>
              </a:rPr>
              <a:t>是求什么参数的置信区间</a:t>
            </a:r>
            <a:r>
              <a:rPr kumimoji="1" lang="en-US" altLang="zh-CN" sz="3200" b="1" dirty="0">
                <a:latin typeface="Times New Roman" pitchFamily="18" charset="0"/>
              </a:rPr>
              <a:t>?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67755" y="2257401"/>
            <a:ext cx="4149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置信水平 </a:t>
            </a:r>
            <a:r>
              <a:rPr kumimoji="1" lang="en-US" altLang="zh-CN" sz="3200" b="1" dirty="0">
                <a:latin typeface="Times New Roman" pitchFamily="18" charset="0"/>
              </a:rPr>
              <a:t>1-</a:t>
            </a:r>
            <a:r>
              <a:rPr kumimoji="1" lang="el-GR" altLang="zh-CN" sz="3200" b="1" i="1" dirty="0">
                <a:latin typeface="Times New Roman" pitchFamily="18" charset="0"/>
              </a:rPr>
              <a:t>α</a:t>
            </a:r>
            <a:r>
              <a:rPr kumimoji="1" lang="zh-CN" altLang="en-US" sz="3200" b="1" dirty="0">
                <a:latin typeface="Times New Roman" pitchFamily="18" charset="0"/>
              </a:rPr>
              <a:t>是多少</a:t>
            </a:r>
            <a:r>
              <a:rPr kumimoji="1" lang="en-US" altLang="zh-CN" sz="3200" b="1" dirty="0">
                <a:latin typeface="Times New Roman" pitchFamily="18" charset="0"/>
              </a:rPr>
              <a:t>?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835968" y="2911451"/>
            <a:ext cx="64007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latin typeface="Times New Roman" pitchFamily="18" charset="0"/>
              </a:rPr>
              <a:t>2. </a:t>
            </a:r>
            <a:r>
              <a:rPr kumimoji="1" lang="zh-CN" altLang="en-US" sz="3200" b="1" dirty="0">
                <a:latin typeface="Times New Roman" pitchFamily="18" charset="0"/>
              </a:rPr>
              <a:t>寻找参数</a:t>
            </a:r>
            <a:r>
              <a:rPr kumimoji="1" lang="el-GR" altLang="zh-CN" sz="3200" b="1" i="1" dirty="0">
                <a:latin typeface="Times New Roman" pitchFamily="18" charset="0"/>
              </a:rPr>
              <a:t>θ</a:t>
            </a:r>
            <a:r>
              <a:rPr kumimoji="1" lang="zh-CN" altLang="en-US" sz="3200" b="1" dirty="0">
                <a:latin typeface="Times New Roman" pitchFamily="18" charset="0"/>
              </a:rPr>
              <a:t>的一个良好的点估计</a:t>
            </a:r>
            <a:endParaRPr kumimoji="1" lang="en-US" altLang="zh-CN" sz="32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3200" b="1" i="1">
                <a:latin typeface="Times New Roman" pitchFamily="18" charset="0"/>
              </a:rPr>
              <a:t>T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,…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1339205" y="5464151"/>
            <a:ext cx="3719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zh-CN" sz="3200" b="1" dirty="0">
                <a:latin typeface="Times New Roman" pitchFamily="18" charset="0"/>
              </a:rPr>
              <a:t>称</a:t>
            </a:r>
            <a:r>
              <a:rPr kumimoji="1" lang="en-US" altLang="zh-CN" sz="3200" b="1" i="1" dirty="0">
                <a:latin typeface="Times New Roman" pitchFamily="18" charset="0"/>
              </a:rPr>
              <a:t>S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T</a:t>
            </a:r>
            <a:r>
              <a:rPr kumimoji="1" lang="en-US" altLang="zh-CN" sz="3200" b="1" dirty="0">
                <a:latin typeface="Times New Roman" pitchFamily="18" charset="0"/>
              </a:rPr>
              <a:t>, </a:t>
            </a:r>
            <a:r>
              <a:rPr kumimoji="1" lang="el-GR" altLang="zh-CN" sz="3200" b="1" i="1" dirty="0">
                <a:latin typeface="Times New Roman" pitchFamily="18" charset="0"/>
              </a:rPr>
              <a:t>θ</a:t>
            </a:r>
            <a:r>
              <a:rPr kumimoji="1" lang="en-US" altLang="zh-CN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为枢轴量</a:t>
            </a:r>
            <a:r>
              <a:rPr kumimoji="1" lang="en-US" altLang="zh-CN" sz="3200" b="1" dirty="0">
                <a:latin typeface="Times New Roman" pitchFamily="18" charset="0"/>
              </a:rPr>
              <a:t>. </a:t>
            </a:r>
          </a:p>
        </p:txBody>
      </p:sp>
      <p:sp>
        <p:nvSpPr>
          <p:cNvPr id="9223" name="Rectangle 14"/>
          <p:cNvSpPr>
            <a:spLocks noChangeArrowheads="1"/>
          </p:cNvSpPr>
          <p:nvPr/>
        </p:nvSpPr>
        <p:spPr bwMode="auto">
          <a:xfrm>
            <a:off x="835968" y="4022701"/>
            <a:ext cx="75438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zh-CN" sz="3200" b="1" dirty="0">
                <a:latin typeface="Times New Roman" pitchFamily="18" charset="0"/>
              </a:rPr>
              <a:t>3. </a:t>
            </a:r>
            <a:r>
              <a:rPr kumimoji="1" lang="zh-CN" altLang="en-US" sz="3200" b="1" dirty="0">
                <a:latin typeface="Times New Roman" pitchFamily="18" charset="0"/>
              </a:rPr>
              <a:t>寻找一个待估参数 </a:t>
            </a:r>
            <a:r>
              <a:rPr kumimoji="1" lang="el-GR" altLang="zh-CN" sz="3200" b="1" i="1" dirty="0">
                <a:latin typeface="Times New Roman" pitchFamily="18" charset="0"/>
              </a:rPr>
              <a:t>θ</a:t>
            </a:r>
            <a:r>
              <a:rPr kumimoji="1" lang="zh-CN" altLang="en-US" sz="3200" b="1" dirty="0">
                <a:latin typeface="Times New Roman" pitchFamily="18" charset="0"/>
              </a:rPr>
              <a:t>和估计量</a:t>
            </a:r>
            <a:r>
              <a:rPr kumimoji="1" lang="en-US" altLang="zh-CN" sz="3200" b="1" i="1" dirty="0">
                <a:latin typeface="Times New Roman" pitchFamily="18" charset="0"/>
              </a:rPr>
              <a:t>T</a:t>
            </a:r>
            <a:r>
              <a:rPr kumimoji="1" lang="zh-CN" altLang="en-US" sz="3200" b="1" dirty="0">
                <a:latin typeface="Times New Roman" pitchFamily="18" charset="0"/>
              </a:rPr>
              <a:t>的函数  </a:t>
            </a:r>
            <a:r>
              <a:rPr kumimoji="1" lang="en-US" altLang="zh-CN" sz="3200" b="1" i="1" dirty="0">
                <a:latin typeface="Times New Roman" pitchFamily="18" charset="0"/>
              </a:rPr>
              <a:t>S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T</a:t>
            </a:r>
            <a:r>
              <a:rPr kumimoji="1" lang="en-US" altLang="zh-CN" sz="3200" b="1" dirty="0">
                <a:latin typeface="Times New Roman" pitchFamily="18" charset="0"/>
              </a:rPr>
              <a:t>, </a:t>
            </a:r>
            <a:r>
              <a:rPr kumimoji="1" lang="el-GR" altLang="zh-CN" sz="3200" b="1" i="1" dirty="0">
                <a:latin typeface="Times New Roman" pitchFamily="18" charset="0"/>
              </a:rPr>
              <a:t>θ</a:t>
            </a:r>
            <a:r>
              <a:rPr kumimoji="1" lang="en-US" altLang="zh-CN" sz="3200" b="1" dirty="0">
                <a:latin typeface="Times New Roman" pitchFamily="18" charset="0"/>
              </a:rPr>
              <a:t>),</a:t>
            </a:r>
            <a:r>
              <a:rPr kumimoji="1" lang="zh-CN" altLang="en-US" sz="3200" b="1" dirty="0">
                <a:latin typeface="Times New Roman" pitchFamily="18" charset="0"/>
              </a:rPr>
              <a:t>且其分布为已知</a:t>
            </a:r>
            <a:r>
              <a:rPr kumimoji="1" lang="en-US" altLang="zh-CN" sz="3200" b="1" dirty="0">
                <a:latin typeface="Times New Roman" pitchFamily="18" charset="0"/>
              </a:rPr>
              <a:t>.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/>
      <p:bldP spid="9220" grpId="0"/>
      <p:bldP spid="9221" grpId="0"/>
      <p:bldP spid="9222" grpId="0"/>
      <p:bldP spid="9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5240" y="4869160"/>
            <a:ext cx="8077200" cy="719450"/>
            <a:chOff x="395090" y="4874866"/>
            <a:chExt cx="8077200" cy="719450"/>
          </a:xfrm>
        </p:grpSpPr>
        <p:sp>
          <p:nvSpPr>
            <p:cNvPr id="7179" name="Rectangle 18"/>
            <p:cNvSpPr>
              <a:spLocks noChangeArrowheads="1"/>
            </p:cNvSpPr>
            <p:nvPr/>
          </p:nvSpPr>
          <p:spPr bwMode="auto">
            <a:xfrm>
              <a:off x="395090" y="4937795"/>
              <a:ext cx="80772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则            就是</a:t>
              </a:r>
              <a:r>
                <a:rPr kumimoji="1" lang="el-GR" altLang="zh-CN" sz="3200" b="1" i="1" dirty="0">
                  <a:latin typeface="Times New Roman" pitchFamily="18" charset="0"/>
                </a:rPr>
                <a:t>θ</a:t>
              </a:r>
              <a:r>
                <a:rPr kumimoji="1" lang="zh-CN" altLang="en-US" sz="3200" b="1" dirty="0">
                  <a:latin typeface="Times New Roman" pitchFamily="18" charset="0"/>
                </a:rPr>
                <a:t>的置信度为 </a:t>
              </a:r>
              <a:r>
                <a:rPr kumimoji="1" lang="en-US" altLang="zh-CN" sz="3200" b="1" dirty="0">
                  <a:latin typeface="Times New Roman" pitchFamily="18" charset="0"/>
                </a:rPr>
                <a:t>1-</a:t>
              </a:r>
              <a:r>
                <a:rPr kumimoji="1" lang="el-GR" altLang="zh-CN" sz="3200" b="1" i="1" dirty="0">
                  <a:latin typeface="Times New Roman"/>
                  <a:cs typeface="Times New Roman"/>
                </a:rPr>
                <a:t>α</a:t>
              </a:r>
              <a:r>
                <a:rPr kumimoji="1" lang="zh-CN" altLang="en-US" sz="3200" b="1" dirty="0">
                  <a:latin typeface="Times New Roman" pitchFamily="18" charset="0"/>
                </a:rPr>
                <a:t>的置信区间</a:t>
              </a:r>
              <a:r>
                <a:rPr kumimoji="1" lang="en-US" altLang="zh-CN" sz="3200" b="1" dirty="0">
                  <a:latin typeface="Times New Roman" pitchFamily="18" charset="0"/>
                </a:rPr>
                <a:t>.     </a:t>
              </a:r>
            </a:p>
          </p:txBody>
        </p:sp>
        <p:graphicFrame>
          <p:nvGraphicFramePr>
            <p:cNvPr id="717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273951"/>
                </p:ext>
              </p:extLst>
            </p:nvPr>
          </p:nvGraphicFramePr>
          <p:xfrm>
            <a:off x="1088075" y="4874866"/>
            <a:ext cx="1259292" cy="71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9" name="Equation" r:id="rId3" imgW="444240" imgH="253800" progId="Equation.DSMT4">
                    <p:embed/>
                  </p:oleObj>
                </mc:Choice>
                <mc:Fallback>
                  <p:oleObj name="Equation" r:id="rId3" imgW="444240" imgH="253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075" y="4874866"/>
                          <a:ext cx="1259292" cy="719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0989" y="980728"/>
            <a:ext cx="7634288" cy="1858963"/>
            <a:chOff x="528" y="415"/>
            <a:chExt cx="4809" cy="1171"/>
          </a:xfrm>
        </p:grpSpPr>
        <p:sp>
          <p:nvSpPr>
            <p:cNvPr id="7181" name="Rectangle 3"/>
            <p:cNvSpPr>
              <a:spLocks noChangeArrowheads="1"/>
            </p:cNvSpPr>
            <p:nvPr/>
          </p:nvSpPr>
          <p:spPr bwMode="auto">
            <a:xfrm>
              <a:off x="528" y="415"/>
              <a:ext cx="48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3200" b="1" dirty="0">
                  <a:latin typeface="Times New Roman" pitchFamily="18" charset="0"/>
                </a:rPr>
                <a:t>4. </a:t>
              </a:r>
              <a:r>
                <a:rPr kumimoji="1" lang="zh-CN" altLang="en-US" sz="3200" b="1" dirty="0">
                  <a:latin typeface="Times New Roman" pitchFamily="18" charset="0"/>
                </a:rPr>
                <a:t>对于给定的置信水平</a:t>
              </a:r>
              <a:r>
                <a:rPr kumimoji="1" lang="en-US" altLang="zh-CN" sz="3200" b="1" dirty="0">
                  <a:latin typeface="Times New Roman" pitchFamily="18" charset="0"/>
                </a:rPr>
                <a:t>1-</a:t>
              </a:r>
              <a:r>
                <a:rPr kumimoji="1" lang="el-GR" altLang="zh-CN" sz="3200" b="1" i="1" dirty="0">
                  <a:latin typeface="Times New Roman" pitchFamily="18" charset="0"/>
                </a:rPr>
                <a:t>α</a:t>
              </a:r>
              <a:r>
                <a:rPr kumimoji="1" lang="zh-CN" altLang="en-US" sz="3200" b="1" dirty="0">
                  <a:latin typeface="Times New Roman" pitchFamily="18" charset="0"/>
                </a:rPr>
                <a:t>，根据</a:t>
              </a:r>
              <a:r>
                <a:rPr kumimoji="1" lang="en-US" altLang="zh-CN" sz="3200" b="1" i="1" dirty="0">
                  <a:latin typeface="Times New Roman" pitchFamily="18" charset="0"/>
                </a:rPr>
                <a:t>S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latin typeface="Times New Roman" pitchFamily="18" charset="0"/>
                </a:rPr>
                <a:t>T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el-GR" altLang="zh-CN" sz="3200" b="1" i="1" dirty="0">
                  <a:latin typeface="Times New Roman" pitchFamily="18" charset="0"/>
                </a:rPr>
                <a:t>θ</a:t>
              </a:r>
              <a:r>
                <a:rPr kumimoji="1" lang="en-US" altLang="zh-CN" sz="3200" b="1" dirty="0">
                  <a:latin typeface="Times New Roman" pitchFamily="18" charset="0"/>
                </a:rPr>
                <a:t>)</a:t>
              </a:r>
              <a:r>
                <a:rPr kumimoji="1" lang="zh-CN" altLang="en-US" sz="3200" b="1" dirty="0">
                  <a:latin typeface="Times New Roman" pitchFamily="18" charset="0"/>
                </a:rPr>
                <a:t>的分布，确定常数</a:t>
              </a:r>
              <a:r>
                <a:rPr kumimoji="1" lang="en-US" altLang="zh-CN" sz="3200" b="1" i="1" dirty="0">
                  <a:latin typeface="Times New Roman" pitchFamily="18" charset="0"/>
                </a:rPr>
                <a:t>a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en-US" altLang="zh-CN" sz="3200" b="1" i="1" dirty="0">
                  <a:latin typeface="Times New Roman" pitchFamily="18" charset="0"/>
                </a:rPr>
                <a:t>b</a:t>
              </a:r>
              <a:r>
                <a:rPr kumimoji="1" lang="zh-CN" altLang="en-US" sz="3200" b="1" dirty="0">
                  <a:latin typeface="Times New Roman" pitchFamily="18" charset="0"/>
                </a:rPr>
                <a:t>，使得 </a:t>
              </a:r>
              <a:endParaRPr kumimoji="1" lang="zh-CN" altLang="zh-CN" sz="3200" b="1" dirty="0">
                <a:latin typeface="Times New Roman" pitchFamily="18" charset="0"/>
              </a:endParaRPr>
            </a:p>
          </p:txBody>
        </p:sp>
        <p:sp>
          <p:nvSpPr>
            <p:cNvPr id="7182" name="Rectangle 8"/>
            <p:cNvSpPr>
              <a:spLocks noChangeArrowheads="1"/>
            </p:cNvSpPr>
            <p:nvPr/>
          </p:nvSpPr>
          <p:spPr bwMode="auto">
            <a:xfrm>
              <a:off x="1318" y="1218"/>
              <a:ext cx="261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 dirty="0">
                  <a:latin typeface="Times New Roman" pitchFamily="18" charset="0"/>
                </a:rPr>
                <a:t>P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latin typeface="Times New Roman" pitchFamily="18" charset="0"/>
                </a:rPr>
                <a:t>a </a:t>
              </a:r>
              <a:r>
                <a:rPr kumimoji="1" lang="en-US" altLang="zh-CN" sz="3200" b="1" dirty="0">
                  <a:latin typeface="Times New Roman" pitchFamily="18" charset="0"/>
                </a:rPr>
                <a:t>≤ </a:t>
              </a:r>
              <a:r>
                <a:rPr kumimoji="1" lang="en-US" altLang="zh-CN" sz="3200" b="1" i="1" dirty="0">
                  <a:latin typeface="Times New Roman" pitchFamily="18" charset="0"/>
                </a:rPr>
                <a:t>S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latin typeface="Times New Roman" pitchFamily="18" charset="0"/>
                </a:rPr>
                <a:t>T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el-GR" altLang="zh-CN" sz="3200" b="1" i="1" dirty="0">
                  <a:latin typeface="Times New Roman" pitchFamily="18" charset="0"/>
                </a:rPr>
                <a:t>θ</a:t>
              </a:r>
              <a:r>
                <a:rPr kumimoji="1" lang="en-US" altLang="zh-CN" sz="3200" b="1" dirty="0">
                  <a:latin typeface="Times New Roman" pitchFamily="18" charset="0"/>
                </a:rPr>
                <a:t>) ≤ </a:t>
              </a:r>
              <a:r>
                <a:rPr kumimoji="1" lang="en-US" altLang="zh-CN" sz="3200" b="1" i="1" dirty="0">
                  <a:latin typeface="Times New Roman" pitchFamily="18" charset="0"/>
                </a:rPr>
                <a:t>b</a:t>
              </a:r>
              <a:r>
                <a:rPr kumimoji="1" lang="en-US" altLang="zh-CN" sz="3200" b="1" dirty="0">
                  <a:latin typeface="Times New Roman" pitchFamily="18" charset="0"/>
                </a:rPr>
                <a:t>) = </a:t>
              </a:r>
              <a:r>
                <a:rPr kumimoji="1" lang="el-GR" altLang="zh-CN" sz="3200" b="1" dirty="0">
                  <a:latin typeface="Times New Roman" pitchFamily="18" charset="0"/>
                </a:rPr>
                <a:t>1-</a:t>
              </a:r>
              <a:r>
                <a:rPr kumimoji="1" lang="el-GR" altLang="zh-CN" sz="3200" b="1" i="1" dirty="0">
                  <a:latin typeface="Times New Roman" pitchFamily="18" charset="0"/>
                </a:rPr>
                <a:t>α</a:t>
              </a:r>
              <a:endParaRPr kumimoji="1" lang="en-US" altLang="zh-CN" sz="3200" b="1" i="1" dirty="0">
                <a:latin typeface="Times New Roman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9552" y="3219104"/>
            <a:ext cx="8077200" cy="1284288"/>
            <a:chOff x="480" y="1680"/>
            <a:chExt cx="5088" cy="809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480" y="1680"/>
              <a:ext cx="508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zh-CN" altLang="zh-CN" sz="3200" b="1" dirty="0">
                  <a:latin typeface="Times New Roman" pitchFamily="18" charset="0"/>
                </a:rPr>
                <a:t>5. </a:t>
              </a:r>
              <a:r>
                <a:rPr kumimoji="1" lang="zh-CN" altLang="en-US" sz="3200" b="1" dirty="0">
                  <a:latin typeface="Times New Roman" pitchFamily="18" charset="0"/>
                </a:rPr>
                <a:t>对“</a:t>
              </a:r>
              <a:r>
                <a:rPr kumimoji="1" lang="en-US" altLang="zh-CN" sz="3200" b="1" i="1" dirty="0">
                  <a:latin typeface="Times New Roman" pitchFamily="18" charset="0"/>
                </a:rPr>
                <a:t>a </a:t>
              </a:r>
              <a:r>
                <a:rPr kumimoji="1" lang="en-US" altLang="zh-CN" sz="3200" b="1" dirty="0">
                  <a:latin typeface="Times New Roman" pitchFamily="18" charset="0"/>
                </a:rPr>
                <a:t>≤ </a:t>
              </a:r>
              <a:r>
                <a:rPr kumimoji="1" lang="en-US" altLang="zh-CN" sz="3200" b="1" i="1" dirty="0">
                  <a:latin typeface="Times New Roman" pitchFamily="18" charset="0"/>
                </a:rPr>
                <a:t>S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latin typeface="Times New Roman" pitchFamily="18" charset="0"/>
                </a:rPr>
                <a:t>T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el-GR" altLang="zh-CN" sz="3200" b="1" i="1" dirty="0">
                  <a:latin typeface="Times New Roman" pitchFamily="18" charset="0"/>
                </a:rPr>
                <a:t>θ</a:t>
              </a:r>
              <a:r>
                <a:rPr kumimoji="1" lang="en-US" altLang="zh-CN" sz="3200" b="1" dirty="0">
                  <a:latin typeface="Times New Roman" pitchFamily="18" charset="0"/>
                </a:rPr>
                <a:t>) ≤ </a:t>
              </a:r>
              <a:r>
                <a:rPr kumimoji="1" lang="en-US" altLang="zh-CN" sz="3200" b="1" i="1" dirty="0">
                  <a:latin typeface="Times New Roman" pitchFamily="18" charset="0"/>
                </a:rPr>
                <a:t>b</a:t>
              </a:r>
              <a:r>
                <a:rPr kumimoji="1" lang="en-US" altLang="zh-CN" sz="3200" b="1" dirty="0">
                  <a:latin typeface="Times New Roman" pitchFamily="18" charset="0"/>
                </a:rPr>
                <a:t>”</a:t>
              </a:r>
              <a:r>
                <a:rPr kumimoji="1" lang="zh-CN" altLang="en-US" sz="3200" b="1" dirty="0">
                  <a:latin typeface="Times New Roman" pitchFamily="18" charset="0"/>
                </a:rPr>
                <a:t>作等价变形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  <a:r>
                <a:rPr kumimoji="1" lang="zh-CN" altLang="en-US" sz="3200" b="1" dirty="0">
                  <a:latin typeface="Times New Roman" pitchFamily="18" charset="0"/>
                </a:rPr>
                <a:t>得到如下</a:t>
              </a:r>
            </a:p>
            <a:p>
              <a:r>
                <a:rPr kumimoji="1" lang="zh-CN" altLang="en-US" sz="3200" b="1" dirty="0">
                  <a:latin typeface="Times New Roman" pitchFamily="18" charset="0"/>
                </a:rPr>
                <a:t>形式</a:t>
              </a:r>
              <a:r>
                <a:rPr kumimoji="1" lang="en-US" altLang="zh-CN" sz="3200" b="1" dirty="0">
                  <a:latin typeface="Times New Roman" pitchFamily="18" charset="0"/>
                </a:rPr>
                <a:t>:</a:t>
              </a:r>
            </a:p>
          </p:txBody>
        </p:sp>
        <p:graphicFrame>
          <p:nvGraphicFramePr>
            <p:cNvPr id="717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786250"/>
                </p:ext>
              </p:extLst>
            </p:nvPr>
          </p:nvGraphicFramePr>
          <p:xfrm>
            <a:off x="1376" y="2011"/>
            <a:ext cx="2511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0" name="Equation" r:id="rId5" imgW="1333440" imgH="253800" progId="Equation.DSMT4">
                    <p:embed/>
                  </p:oleObj>
                </mc:Choice>
                <mc:Fallback>
                  <p:oleObj name="Equation" r:id="rId5" imgW="133344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011"/>
                          <a:ext cx="2511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560" y="1184052"/>
            <a:ext cx="7848600" cy="2357438"/>
            <a:chOff x="432" y="40"/>
            <a:chExt cx="4944" cy="1485"/>
          </a:xfrm>
        </p:grpSpPr>
        <p:sp>
          <p:nvSpPr>
            <p:cNvPr id="34821" name="Rectangle 3"/>
            <p:cNvSpPr>
              <a:spLocks noChangeArrowheads="1"/>
            </p:cNvSpPr>
            <p:nvPr/>
          </p:nvSpPr>
          <p:spPr bwMode="auto">
            <a:xfrm>
              <a:off x="432" y="40"/>
              <a:ext cx="4944" cy="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kumimoji="1" lang="en-US" altLang="zh-CN" sz="3200" b="1" dirty="0">
                  <a:latin typeface="Times New Roman" pitchFamily="18" charset="0"/>
                </a:rPr>
                <a:t>      </a:t>
              </a:r>
              <a:r>
                <a:rPr kumimoji="1" lang="zh-CN" altLang="en-US" sz="3200" b="1" dirty="0">
                  <a:latin typeface="Times New Roman" pitchFamily="18" charset="0"/>
                </a:rPr>
                <a:t>可见，确定区间估计很关键的是要寻找一个待估参数</a:t>
              </a:r>
              <a:r>
                <a:rPr kumimoji="1" lang="el-GR" altLang="zh-CN" sz="3200" b="1" i="1" dirty="0">
                  <a:latin typeface="Times New Roman" pitchFamily="18" charset="0"/>
                </a:rPr>
                <a:t>θ</a:t>
              </a:r>
              <a:r>
                <a:rPr kumimoji="1" lang="zh-CN" altLang="en-US" sz="3200" b="1" dirty="0">
                  <a:latin typeface="Times New Roman" pitchFamily="18" charset="0"/>
                </a:rPr>
                <a:t>和估计量</a:t>
              </a:r>
              <a:r>
                <a:rPr kumimoji="1" lang="en-US" altLang="zh-CN" sz="3200" b="1" i="1" dirty="0">
                  <a:latin typeface="Times New Roman" pitchFamily="18" charset="0"/>
                </a:rPr>
                <a:t>T </a:t>
              </a:r>
              <a:r>
                <a:rPr kumimoji="1" lang="zh-CN" altLang="en-US" sz="3200" b="1" dirty="0">
                  <a:latin typeface="Times New Roman" pitchFamily="18" charset="0"/>
                </a:rPr>
                <a:t>的</a:t>
              </a:r>
              <a:r>
                <a:rPr kumimoji="1" lang="zh-CN" altLang="en-US" sz="3200" b="1" dirty="0">
                  <a:solidFill>
                    <a:srgbClr val="0033CC"/>
                  </a:solidFill>
                  <a:latin typeface="Times New Roman" pitchFamily="18" charset="0"/>
                </a:rPr>
                <a:t>函数</a:t>
              </a:r>
              <a:r>
                <a:rPr kumimoji="1" lang="en-US" altLang="zh-CN" sz="3200" b="1" i="1" dirty="0">
                  <a:solidFill>
                    <a:srgbClr val="0033CC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3200" b="1" dirty="0">
                  <a:solidFill>
                    <a:srgbClr val="0033CC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solidFill>
                    <a:srgbClr val="0033CC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3200" b="1" dirty="0">
                  <a:solidFill>
                    <a:srgbClr val="0033CC"/>
                  </a:solidFill>
                  <a:latin typeface="Times New Roman" pitchFamily="18" charset="0"/>
                </a:rPr>
                <a:t>,</a:t>
              </a:r>
              <a:r>
                <a:rPr kumimoji="1" lang="el-GR" altLang="zh-CN" sz="3200" b="1" i="1" dirty="0">
                  <a:solidFill>
                    <a:srgbClr val="0033CC"/>
                  </a:solidFill>
                  <a:latin typeface="Times New Roman" pitchFamily="18" charset="0"/>
                </a:rPr>
                <a:t> θ</a:t>
              </a:r>
              <a:r>
                <a:rPr kumimoji="1" lang="en-US" altLang="zh-CN" sz="3200" b="1" dirty="0">
                  <a:solidFill>
                    <a:srgbClr val="0033CC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zh-CN" altLang="en-US" sz="3200" b="1" dirty="0">
                  <a:latin typeface="Times New Roman" pitchFamily="18" charset="0"/>
                </a:rPr>
                <a:t>且</a:t>
              </a:r>
              <a:r>
                <a:rPr kumimoji="1" lang="en-US" altLang="zh-CN" sz="3200" b="1" i="1" dirty="0">
                  <a:latin typeface="Times New Roman" pitchFamily="18" charset="0"/>
                </a:rPr>
                <a:t>S</a:t>
              </a:r>
              <a:r>
                <a:rPr kumimoji="1" lang="en-US" altLang="zh-CN" sz="3200" b="1" dirty="0">
                  <a:latin typeface="Times New Roman" pitchFamily="18" charset="0"/>
                </a:rPr>
                <a:t>(</a:t>
              </a:r>
              <a:r>
                <a:rPr kumimoji="1" lang="en-US" altLang="zh-CN" sz="3200" b="1" i="1" dirty="0">
                  <a:latin typeface="Times New Roman" pitchFamily="18" charset="0"/>
                </a:rPr>
                <a:t>T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el-GR" altLang="zh-CN" sz="3200" b="1" i="1" dirty="0">
                  <a:latin typeface="Times New Roman" pitchFamily="18" charset="0"/>
                </a:rPr>
                <a:t>θ</a:t>
              </a:r>
              <a:r>
                <a:rPr kumimoji="1" lang="en-US" altLang="zh-CN" sz="3200" b="1" dirty="0">
                  <a:latin typeface="Times New Roman" pitchFamily="18" charset="0"/>
                </a:rPr>
                <a:t>)</a:t>
              </a:r>
              <a:r>
                <a:rPr kumimoji="1" lang="zh-CN" altLang="en-US" sz="3200" b="1" dirty="0">
                  <a:latin typeface="Times New Roman" pitchFamily="18" charset="0"/>
                </a:rPr>
                <a:t>的</a:t>
              </a:r>
              <a:r>
                <a:rPr kumimoji="1" lang="zh-CN" altLang="en-US" sz="3200" b="1" dirty="0">
                  <a:solidFill>
                    <a:srgbClr val="0033CC"/>
                  </a:solidFill>
                  <a:latin typeface="Times New Roman" pitchFamily="18" charset="0"/>
                </a:rPr>
                <a:t>分布为已知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zh-CN" altLang="en-US" sz="3200" b="1" dirty="0">
                  <a:latin typeface="Times New Roman" pitchFamily="18" charset="0"/>
                </a:rPr>
                <a:t>不依赖于任何未知参数</a:t>
              </a:r>
            </a:p>
          </p:txBody>
        </p:sp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748" y="1107"/>
              <a:ext cx="41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latin typeface="Times New Roman" pitchFamily="18" charset="0"/>
                </a:rPr>
                <a:t>(</a:t>
              </a:r>
              <a:r>
                <a:rPr kumimoji="1" lang="zh-CN" altLang="en-US" sz="3200" b="1">
                  <a:latin typeface="Times New Roman" pitchFamily="18" charset="0"/>
                </a:rPr>
                <a:t>这样我们才能确定一个大概率区间</a:t>
              </a:r>
              <a:r>
                <a:rPr kumimoji="1" lang="en-US" altLang="zh-CN" sz="3200" b="1">
                  <a:latin typeface="Times New Roman" pitchFamily="18" charset="0"/>
                </a:rPr>
                <a:t>).</a:t>
              </a:r>
            </a:p>
          </p:txBody>
        </p:sp>
      </p:grp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87760" y="3979639"/>
            <a:ext cx="78486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zh-CN" altLang="en-US" sz="3200" b="1">
                <a:latin typeface="Times New Roman" pitchFamily="18" charset="0"/>
              </a:rPr>
              <a:t>而这与总体分布有关，所以，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总体分布的形式是否已知，是怎样的类型，至关重要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0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2825</TotalTime>
  <Words>1458</Words>
  <Application>Microsoft Office PowerPoint</Application>
  <PresentationFormat>全屏显示(4:3)</PresentationFormat>
  <Paragraphs>188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黑体</vt:lpstr>
      <vt:lpstr>华文新魏</vt:lpstr>
      <vt:lpstr>楷体_GB2312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ps</vt:lpstr>
      <vt:lpstr>Equation</vt:lpstr>
      <vt:lpstr>公式</vt:lpstr>
      <vt:lpstr>§6.2  区间估计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249</cp:revision>
  <cp:lastPrinted>1601-01-01T00:00:00Z</cp:lastPrinted>
  <dcterms:created xsi:type="dcterms:W3CDTF">2006-12-31T12:51:38Z</dcterms:created>
  <dcterms:modified xsi:type="dcterms:W3CDTF">2021-11-22T11:44:34Z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