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84" r:id="rId3"/>
    <p:sldId id="404" r:id="rId5"/>
    <p:sldId id="405" r:id="rId6"/>
    <p:sldId id="406" r:id="rId7"/>
    <p:sldId id="407" r:id="rId8"/>
    <p:sldId id="296" r:id="rId9"/>
    <p:sldId id="289" r:id="rId10"/>
    <p:sldId id="293" r:id="rId11"/>
    <p:sldId id="388" r:id="rId12"/>
    <p:sldId id="389" r:id="rId13"/>
    <p:sldId id="390" r:id="rId14"/>
    <p:sldId id="391" r:id="rId15"/>
    <p:sldId id="392" r:id="rId16"/>
    <p:sldId id="298" r:id="rId17"/>
    <p:sldId id="394" r:id="rId18"/>
    <p:sldId id="395" r:id="rId19"/>
    <p:sldId id="396" r:id="rId20"/>
    <p:sldId id="397" r:id="rId21"/>
    <p:sldId id="398" r:id="rId22"/>
    <p:sldId id="399" r:id="rId23"/>
    <p:sldId id="401" r:id="rId24"/>
    <p:sldId id="400" r:id="rId25"/>
    <p:sldId id="402" r:id="rId26"/>
    <p:sldId id="403" r:id="rId27"/>
    <p:sldId id="408" r:id="rId28"/>
    <p:sldId id="351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FF99"/>
    <a:srgbClr val="00CC99"/>
    <a:srgbClr val="A85400"/>
    <a:srgbClr val="006600"/>
    <a:srgbClr val="FE0000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8" autoAdjust="0"/>
    <p:restoredTop sz="89707" autoAdjust="0"/>
  </p:normalViewPr>
  <p:slideViewPr>
    <p:cSldViewPr snapToGrid="0">
      <p:cViewPr varScale="1">
        <p:scale>
          <a:sx n="136" d="100"/>
          <a:sy n="136" d="100"/>
        </p:scale>
        <p:origin x="216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48FE70-257D-482B-9A82-E2A8F28B9EAE}" type="datetime1">
              <a:rPr lang="zh-CN" altLang="en-US"/>
            </a:fld>
            <a:endParaRPr lang="en-US" altLang="zh-CN"/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70EF6D-BFA6-4E72-966E-4365D8B8E4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DB539-B3F8-49B8-8222-62A6A4CAF4A3}" type="datetime1">
              <a:rPr lang="zh-CN" altLang="en-US"/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3DB365-6DE0-4967-966A-963AAA91B8E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AC9EAF-EFE8-4F0C-B322-4C6BF3F331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4AD2C5-F14F-4685-9B42-05FE6A5DE4E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B66077-C919-4C39-B1A4-64CED0A7AC09}" type="datetime1">
              <a:rPr lang="zh-CN" altLang="en-US" smtClean="0"/>
            </a:fld>
            <a:endParaRPr lang="en-US" altLang="zh-CN"/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DF630E-0599-4ADE-9A98-B7AF7956F686}" type="slidenum">
              <a:rPr lang="en-US" altLang="zh-CN" smtClean="0"/>
            </a:fld>
            <a:endParaRPr lang="en-US" altLang="zh-CN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701675"/>
            <a:ext cx="6115050" cy="3440113"/>
          </a:xfrm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533" y="1148861"/>
            <a:ext cx="11514667" cy="4833653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2534" y="1096963"/>
            <a:ext cx="565573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1467" y="1096963"/>
            <a:ext cx="565573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aaaa00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2713"/>
            <a:ext cx="1219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1920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9063"/>
            <a:ext cx="113966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black">
          <a:xfrm>
            <a:off x="17463" y="6462713"/>
            <a:ext cx="12157075" cy="0"/>
          </a:xfrm>
          <a:prstGeom prst="line">
            <a:avLst/>
          </a:prstGeom>
          <a:noFill/>
          <a:ln w="12700">
            <a:solidFill>
              <a:srgbClr val="061AA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096963"/>
            <a:ext cx="11514137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89" name="Text Box 17"/>
          <p:cNvSpPr txBox="1">
            <a:spLocks noChangeArrowheads="1"/>
          </p:cNvSpPr>
          <p:nvPr userDrawn="1"/>
        </p:nvSpPr>
        <p:spPr bwMode="auto">
          <a:xfrm>
            <a:off x="68263" y="6481763"/>
            <a:ext cx="120904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i="1" dirty="0">
                <a:solidFill>
                  <a:schemeClr val="bg1"/>
                </a:solidFill>
              </a:rPr>
              <a:t>   </a:t>
            </a:r>
            <a:r>
              <a:rPr lang="zh-CN" altLang="en-US" sz="1600" b="1" dirty="0">
                <a:solidFill>
                  <a:schemeClr val="bg1"/>
                </a:solidFill>
              </a:rPr>
              <a:t>山东大学  计算机科学与技术学院 嵌入式系统学科组                                                                                                                </a:t>
            </a:r>
            <a:fld id="{0C389F73-4732-4144-9F5C-7196A022A8F1}" type="slidenum">
              <a:rPr lang="zh-CN" altLang="en-US" sz="1600" b="1" smtClean="0"/>
            </a:fld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7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76238" y="2547938"/>
            <a:ext cx="11523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Text Box 28"/>
          <p:cNvSpPr txBox="1">
            <a:spLocks noChangeArrowheads="1"/>
          </p:cNvSpPr>
          <p:nvPr/>
        </p:nvSpPr>
        <p:spPr bwMode="auto">
          <a:xfrm>
            <a:off x="3751001" y="3343963"/>
            <a:ext cx="45531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  <a:defRPr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l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þ"/>
              <a:defRPr sz="2400" b="1">
                <a:solidFill>
                  <a:srgbClr val="A85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5000"/>
              </a:lnSpc>
              <a:spcBef>
                <a:spcPct val="20000"/>
              </a:spcBef>
              <a:buBlip>
                <a:blip r:embed="rId2"/>
              </a:buBlip>
              <a:defRPr sz="1600" b="1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龙芯平台介绍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+Linux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认知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148" name="Text Box 29"/>
          <p:cNvSpPr txBox="1">
            <a:spLocks noChangeArrowheads="1"/>
          </p:cNvSpPr>
          <p:nvPr/>
        </p:nvSpPr>
        <p:spPr bwMode="auto">
          <a:xfrm>
            <a:off x="3180392" y="4368211"/>
            <a:ext cx="569436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  <a:defRPr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l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þ"/>
              <a:defRPr sz="2400" b="1">
                <a:solidFill>
                  <a:srgbClr val="A85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5000"/>
              </a:lnSpc>
              <a:spcBef>
                <a:spcPct val="20000"/>
              </a:spcBef>
              <a:buBlip>
                <a:blip r:embed="rId2"/>
              </a:buBlip>
              <a:defRPr sz="1600" b="1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山东大学 计算机科学与技术学院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嵌入式学科组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40"/>
          <p:cNvSpPr>
            <a:spLocks noChangeArrowheads="1"/>
          </p:cNvSpPr>
          <p:nvPr/>
        </p:nvSpPr>
        <p:spPr bwMode="auto">
          <a:xfrm>
            <a:off x="802433" y="855663"/>
            <a:ext cx="1045028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  <a:defRPr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l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þ"/>
              <a:defRPr sz="2400" b="1">
                <a:solidFill>
                  <a:srgbClr val="A85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5000"/>
              </a:lnSpc>
              <a:spcBef>
                <a:spcPct val="20000"/>
              </a:spcBef>
              <a:buBlip>
                <a:blip r:embed="rId2"/>
              </a:buBlip>
              <a:defRPr sz="1600" b="1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000099"/>
                </a:solidFill>
                <a:ea typeface="黑体" panose="02010609060101010101" pitchFamily="49" charset="-122"/>
              </a:rPr>
              <a:t>2020</a:t>
            </a:r>
            <a:r>
              <a:rPr lang="zh-CN" altLang="en-US" sz="3600" dirty="0">
                <a:solidFill>
                  <a:srgbClr val="000099"/>
                </a:solidFill>
                <a:ea typeface="黑体" panose="02010609060101010101" pitchFamily="49" charset="-122"/>
              </a:rPr>
              <a:t>计算机系统原理课程实验前备知识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00" y="4180094"/>
            <a:ext cx="1274400" cy="7668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02" y="5061520"/>
            <a:ext cx="1274400" cy="7668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11" y="5931929"/>
            <a:ext cx="1274400" cy="7668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21" y="5942948"/>
            <a:ext cx="1274400" cy="76680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00" y="5061521"/>
            <a:ext cx="1274400" cy="7668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00" y="5942948"/>
            <a:ext cx="1274400" cy="7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567437" cy="325039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目录相关的命令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ls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显示目录内容，类似DOS下的dir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格式：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ls [options][filename]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主要参数：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-a,--all：列出所有文件，包括隐藏文件；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-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l：使用较长格式列出信息；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-m：所有项目以逗号分隔，并填满整行行宽；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-R，--recursive：同时列出所有子目录层；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567437" cy="462671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文件操作</a:t>
            </a: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相关的命令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mkdir: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make directory，创建一个文件夹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mkdir temp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rmdir: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remove directory, 删除目录（要求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目录是空的）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re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dir temp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[option]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(可有可无)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源地址 目的地址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file1 file2 将文件file1复制成file2。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file1 dir1 将文件file1复制到目录dir1下。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/tmp/file1 file2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 dir1 dir2 复制整个目录。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mv [option]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源地址 目的地址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mv file1 file2 将文件file1更名为file2。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mv file1 dir1 将文件file1移到目录dir1下。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mv dir1 dir2 将目录dir1更改为目录dir2。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1246188"/>
            <a:ext cx="8931056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文件操作</a:t>
            </a: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相关的命令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 file1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删除文件名为file1的文件。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 file?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删除文件名中有五个字符且前四个字符为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file的所有文件。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rm f*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删除文件名中以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f为字首的所有文件。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 dir1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删除目录dir1及其子目录下所有文件。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rf dir1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不须确认，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--force(强制)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file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探测文件内容判断文件类型。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file[option]文件名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file命令可以知道某个文件究竟是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二进制的可执行文件，还是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Shell Script文件，或者是其它的什么格式。file能识别的文件类型有目录、Shell脚本、英文文本、二进制可执行文件、C语言源文件、文本文件、DOS的可执行文件。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1246188"/>
            <a:ext cx="8931056" cy="21828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进程管理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ps: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显示系统中的进程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kill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杀掉进程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fg: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将后台的进程放到前台运行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bg: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将某个进程放到后台运行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-34725" y="314635"/>
            <a:ext cx="9601200" cy="6841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914400"/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715" y="1328039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常用命令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317552" y="18140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</a:rPr>
              <a:t>文件目录类命令</a:t>
            </a:r>
            <a:r>
              <a:rPr lang="en-US" altLang="zh-CN" dirty="0">
                <a:latin typeface="宋体" panose="02010600030101010101" pitchFamily="2" charset="-122"/>
              </a:rPr>
              <a:t>:ls  cd   </a:t>
            </a:r>
            <a:r>
              <a:rPr lang="en-US" altLang="zh-CN" dirty="0" err="1">
                <a:latin typeface="宋体" panose="02010600030101010101" pitchFamily="2" charset="-122"/>
              </a:rPr>
              <a:t>dir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</a:rPr>
              <a:t>系统信息类命令 </a:t>
            </a:r>
            <a:r>
              <a:rPr lang="en-US" altLang="zh-CN" dirty="0" err="1">
                <a:latin typeface="宋体" panose="02010600030101010101" pitchFamily="2" charset="-122"/>
              </a:rPr>
              <a:t>dmesg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df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free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</a:rPr>
              <a:t>通信网络类命令 </a:t>
            </a:r>
            <a:r>
              <a:rPr lang="en-US" altLang="zh-CN" dirty="0" err="1">
                <a:latin typeface="宋体" panose="02010600030101010101" pitchFamily="2" charset="-122"/>
              </a:rPr>
              <a:t>ssh</a:t>
            </a:r>
            <a:r>
              <a:rPr lang="en-US" altLang="zh-CN" dirty="0">
                <a:latin typeface="宋体" panose="02010600030101010101" pitchFamily="2" charset="-122"/>
              </a:rPr>
              <a:t> ping route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0" y="3008935"/>
            <a:ext cx="5997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man</a:t>
            </a:r>
            <a:r>
              <a:rPr lang="zh-CN" altLang="en-US" sz="1600" dirty="0">
                <a:latin typeface="+mn-ea"/>
                <a:ea typeface="+mn-ea"/>
              </a:rPr>
              <a:t>命令是</a:t>
            </a:r>
            <a:r>
              <a:rPr lang="en-US" altLang="zh-CN" sz="1600" dirty="0">
                <a:latin typeface="+mn-ea"/>
                <a:ea typeface="+mn-ea"/>
              </a:rPr>
              <a:t>Linux</a:t>
            </a:r>
            <a:r>
              <a:rPr lang="zh-CN" altLang="en-US" sz="1600" dirty="0">
                <a:latin typeface="+mn-ea"/>
                <a:ea typeface="+mn-ea"/>
              </a:rPr>
              <a:t>下的帮助指令，通过</a:t>
            </a:r>
            <a:r>
              <a:rPr lang="en-US" altLang="zh-CN" sz="1600" dirty="0">
                <a:latin typeface="+mn-ea"/>
                <a:ea typeface="+mn-ea"/>
              </a:rPr>
              <a:t>man</a:t>
            </a:r>
            <a:r>
              <a:rPr lang="zh-CN" altLang="en-US" sz="1600" dirty="0">
                <a:latin typeface="+mn-ea"/>
                <a:ea typeface="+mn-ea"/>
              </a:rPr>
              <a:t>指令可以查看</a:t>
            </a:r>
            <a:r>
              <a:rPr lang="en-US" altLang="zh-CN" sz="1600" dirty="0">
                <a:latin typeface="+mn-ea"/>
                <a:ea typeface="+mn-ea"/>
              </a:rPr>
              <a:t>Linux</a:t>
            </a:r>
            <a:r>
              <a:rPr lang="zh-CN" altLang="en-US" sz="1600" dirty="0">
                <a:latin typeface="+mn-ea"/>
                <a:ea typeface="+mn-ea"/>
              </a:rPr>
              <a:t>中的指令帮助、配置文件帮助和编程帮助等信息。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语法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man+</a:t>
            </a:r>
            <a:r>
              <a:rPr lang="zh-CN" altLang="en-US" sz="1600" dirty="0">
                <a:latin typeface="+mn-ea"/>
                <a:ea typeface="+mn-ea"/>
              </a:rPr>
              <a:t>（选项）</a:t>
            </a:r>
            <a:r>
              <a:rPr lang="en-US" altLang="zh-CN" sz="1600" dirty="0">
                <a:latin typeface="+mn-ea"/>
                <a:ea typeface="+mn-ea"/>
              </a:rPr>
              <a:t>+</a:t>
            </a:r>
            <a:r>
              <a:rPr lang="zh-CN" altLang="en-US" sz="1600" dirty="0">
                <a:latin typeface="+mn-ea"/>
                <a:ea typeface="+mn-ea"/>
              </a:rPr>
              <a:t>参数</a:t>
            </a:r>
            <a:endParaRPr lang="zh-CN" altLang="en-US" sz="1600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选项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-a</a:t>
            </a:r>
            <a:r>
              <a:rPr lang="zh-CN" altLang="en-US" sz="1600" dirty="0">
                <a:latin typeface="+mn-ea"/>
                <a:ea typeface="+mn-ea"/>
              </a:rPr>
              <a:t>：在所有的</a:t>
            </a:r>
            <a:r>
              <a:rPr lang="en-US" altLang="zh-CN" sz="1600" dirty="0">
                <a:latin typeface="+mn-ea"/>
                <a:ea typeface="+mn-ea"/>
              </a:rPr>
              <a:t>man</a:t>
            </a:r>
            <a:r>
              <a:rPr lang="zh-CN" altLang="en-US" sz="1600" dirty="0">
                <a:latin typeface="+mn-ea"/>
                <a:ea typeface="+mn-ea"/>
              </a:rPr>
              <a:t>帮助手册中搜索；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-f</a:t>
            </a:r>
            <a:r>
              <a:rPr lang="zh-CN" altLang="en-US" sz="1600" dirty="0">
                <a:latin typeface="+mn-ea"/>
                <a:ea typeface="+mn-ea"/>
              </a:rPr>
              <a:t>：等价于</a:t>
            </a:r>
            <a:r>
              <a:rPr lang="en-US" altLang="zh-CN" sz="1600" dirty="0" err="1">
                <a:latin typeface="+mn-ea"/>
                <a:ea typeface="+mn-ea"/>
              </a:rPr>
              <a:t>whatis</a:t>
            </a:r>
            <a:r>
              <a:rPr lang="zh-CN" altLang="en-US" sz="1600" dirty="0">
                <a:latin typeface="+mn-ea"/>
                <a:ea typeface="+mn-ea"/>
              </a:rPr>
              <a:t>指令，显示给定关键字的简短描述信息；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-P</a:t>
            </a:r>
            <a:r>
              <a:rPr lang="zh-CN" altLang="en-US" sz="1600" dirty="0">
                <a:latin typeface="+mn-ea"/>
                <a:ea typeface="+mn-ea"/>
              </a:rPr>
              <a:t>：指定内容时使用分页程序；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-M</a:t>
            </a:r>
            <a:r>
              <a:rPr lang="zh-CN" altLang="en-US" sz="1600" dirty="0">
                <a:latin typeface="+mn-ea"/>
                <a:ea typeface="+mn-ea"/>
              </a:rPr>
              <a:t>：指定</a:t>
            </a:r>
            <a:r>
              <a:rPr lang="en-US" altLang="zh-CN" sz="1600" dirty="0">
                <a:latin typeface="+mn-ea"/>
                <a:ea typeface="+mn-ea"/>
              </a:rPr>
              <a:t>man</a:t>
            </a:r>
            <a:r>
              <a:rPr lang="zh-CN" altLang="en-US" sz="1600" dirty="0">
                <a:latin typeface="+mn-ea"/>
                <a:ea typeface="+mn-ea"/>
              </a:rPr>
              <a:t>手册搜索的路径。</a:t>
            </a:r>
            <a:endParaRPr lang="zh-CN" altLang="en-US" sz="1600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举例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zh-CN" altLang="en-US" sz="1600" dirty="0">
                <a:latin typeface="+mn-ea"/>
                <a:ea typeface="+mn-ea"/>
              </a:rPr>
              <a:t>输入命令： </a:t>
            </a:r>
            <a:r>
              <a:rPr lang="en-US" altLang="zh-CN" sz="1600" dirty="0">
                <a:latin typeface="+mn-ea"/>
                <a:ea typeface="+mn-ea"/>
              </a:rPr>
              <a:t>man </a:t>
            </a:r>
            <a:r>
              <a:rPr lang="en-US" altLang="zh-CN" sz="1600" dirty="0" err="1">
                <a:latin typeface="+mn-ea"/>
                <a:ea typeface="+mn-ea"/>
              </a:rPr>
              <a:t>man</a:t>
            </a:r>
            <a:endParaRPr lang="en-US" altLang="zh-CN" sz="1600" i="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15" b="80872"/>
          <a:stretch>
            <a:fillRect/>
          </a:stretch>
        </p:blipFill>
        <p:spPr>
          <a:xfrm>
            <a:off x="7315200" y="1913168"/>
            <a:ext cx="3006190" cy="907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820866"/>
            <a:ext cx="4754474" cy="323846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295400" y="13258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zh-CN" altLang="zh-CN" dirty="0">
                <a:sym typeface="+mn-ea"/>
              </a:rPr>
              <a:t>常用的系统shell命令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8568196" cy="407053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编译器</a:t>
            </a: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GNU Compiler Collection</a:t>
            </a:r>
            <a:endParaRPr lang="en-US" altLang="zh-CN" sz="20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</a:t>
            </a:r>
            <a:r>
              <a:rPr lang="zh-CN" altLang="ru-RU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支持多种硬件平台和操作系统，能编译多种语言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C,C++Java，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Ada95,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Objective C,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.ect）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;</a:t>
            </a: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	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GCC与G++的关系：</a:t>
            </a: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GCC用于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编译多种语言编写的程序，主要是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G++用于编译C++程序，以GCC为基础，编译过程中加入了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C++的支持库，参数与GCC基本一致；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可以利用GCC编译C++程序，但是需要在参数中加入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引用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C++库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，比如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;libstdc++(如gcc –o out -lstdc++ main.cc)。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826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编译器与库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78064" y="11430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78064" y="19812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78064" y="38100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78064" y="28956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078064" y="47244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78064" y="56388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9"/>
          <p:cNvSpPr>
            <a:spLocks noChangeArrowheads="1"/>
          </p:cNvSpPr>
          <p:nvPr/>
        </p:nvSpPr>
        <p:spPr bwMode="auto">
          <a:xfrm>
            <a:off x="4866677" y="1219200"/>
            <a:ext cx="190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 dirty="0"/>
              <a:t>Preprocessor</a:t>
            </a:r>
            <a:endParaRPr lang="zh-CN" altLang="zh-CN" sz="2000" b="1" dirty="0"/>
          </a:p>
        </p:txBody>
      </p:sp>
      <p:sp>
        <p:nvSpPr>
          <p:cNvPr id="13" name="Text Box 10"/>
          <p:cNvSpPr>
            <a:spLocks noChangeArrowheads="1"/>
          </p:cNvSpPr>
          <p:nvPr/>
        </p:nvSpPr>
        <p:spPr bwMode="auto">
          <a:xfrm>
            <a:off x="3384470" y="2468562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 dirty="0"/>
              <a:t>Compiler</a:t>
            </a:r>
            <a:endParaRPr lang="zh-CN" altLang="zh-CN" sz="2000" b="1" dirty="0"/>
          </a:p>
        </p:txBody>
      </p:sp>
      <p:sp>
        <p:nvSpPr>
          <p:cNvPr id="14" name="Text Box 11"/>
          <p:cNvSpPr>
            <a:spLocks noChangeArrowheads="1"/>
          </p:cNvSpPr>
          <p:nvPr/>
        </p:nvSpPr>
        <p:spPr bwMode="auto">
          <a:xfrm>
            <a:off x="5630264" y="1981200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/>
              <a:t>前端</a:t>
            </a:r>
            <a:endParaRPr lang="zh-CN" altLang="ru-RU" sz="2000" b="1"/>
          </a:p>
        </p:txBody>
      </p:sp>
      <p:sp>
        <p:nvSpPr>
          <p:cNvPr id="15" name="Text Box 12"/>
          <p:cNvSpPr>
            <a:spLocks noChangeArrowheads="1"/>
          </p:cNvSpPr>
          <p:nvPr/>
        </p:nvSpPr>
        <p:spPr bwMode="auto">
          <a:xfrm>
            <a:off x="5706464" y="2895600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ru-RU" sz="2000" b="1"/>
              <a:t>后端</a:t>
            </a:r>
            <a:endParaRPr lang="zh-CN" altLang="ru-RU" sz="2000" b="1"/>
          </a:p>
        </p:txBody>
      </p:sp>
      <p:sp>
        <p:nvSpPr>
          <p:cNvPr id="16" name="Text Box 13"/>
          <p:cNvSpPr>
            <a:spLocks noChangeArrowheads="1"/>
          </p:cNvSpPr>
          <p:nvPr/>
        </p:nvSpPr>
        <p:spPr bwMode="auto">
          <a:xfrm>
            <a:off x="5096864" y="3810000"/>
            <a:ext cx="144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Optimizer</a:t>
            </a:r>
            <a:endParaRPr lang="zh-CN" altLang="zh-CN" sz="2000" b="1"/>
          </a:p>
        </p:txBody>
      </p:sp>
      <p:sp>
        <p:nvSpPr>
          <p:cNvPr id="17" name="Text Box 14"/>
          <p:cNvSpPr>
            <a:spLocks noChangeArrowheads="1"/>
          </p:cNvSpPr>
          <p:nvPr/>
        </p:nvSpPr>
        <p:spPr bwMode="auto">
          <a:xfrm>
            <a:off x="5096864" y="4724400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Assembler</a:t>
            </a:r>
            <a:endParaRPr lang="zh-CN" altLang="zh-CN" sz="2000" b="1"/>
          </a:p>
        </p:txBody>
      </p:sp>
      <p:sp>
        <p:nvSpPr>
          <p:cNvPr id="18" name="Text Box 15"/>
          <p:cNvSpPr>
            <a:spLocks noChangeArrowheads="1"/>
          </p:cNvSpPr>
          <p:nvPr/>
        </p:nvSpPr>
        <p:spPr bwMode="auto">
          <a:xfrm>
            <a:off x="5173064" y="5638800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Linker</a:t>
            </a:r>
            <a:endParaRPr lang="zh-CN" altLang="zh-CN" sz="2000" b="1"/>
          </a:p>
        </p:txBody>
      </p:sp>
      <p:sp>
        <p:nvSpPr>
          <p:cNvPr id="19" name="Text Box 16"/>
          <p:cNvSpPr>
            <a:spLocks noChangeArrowheads="1"/>
          </p:cNvSpPr>
          <p:nvPr/>
        </p:nvSpPr>
        <p:spPr bwMode="auto">
          <a:xfrm>
            <a:off x="9059264" y="4724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 dirty="0"/>
              <a:t>.o</a:t>
            </a:r>
            <a:endParaRPr lang="zh-CN" altLang="zh-CN" sz="2000" b="1" dirty="0"/>
          </a:p>
        </p:txBody>
      </p:sp>
      <p:sp>
        <p:nvSpPr>
          <p:cNvPr id="20" name="Text Box 17"/>
          <p:cNvSpPr>
            <a:spLocks noChangeArrowheads="1"/>
          </p:cNvSpPr>
          <p:nvPr/>
        </p:nvSpPr>
        <p:spPr bwMode="auto">
          <a:xfrm>
            <a:off x="9211664" y="2895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 b="1"/>
              <a:t>.s</a:t>
            </a:r>
            <a:endParaRPr lang="zh-CN" altLang="zh-CN" sz="2000" b="1"/>
          </a:p>
        </p:txBody>
      </p:sp>
      <p:sp>
        <p:nvSpPr>
          <p:cNvPr id="21" name="Text Box 18"/>
          <p:cNvSpPr>
            <a:spLocks noChangeArrowheads="1"/>
          </p:cNvSpPr>
          <p:nvPr/>
        </p:nvSpPr>
        <p:spPr bwMode="auto">
          <a:xfrm>
            <a:off x="8983064" y="5638800"/>
            <a:ext cx="99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a.out</a:t>
            </a:r>
            <a:endParaRPr lang="zh-CN" altLang="zh-CN" sz="2000" b="1"/>
          </a:p>
        </p:txBody>
      </p:sp>
      <p:sp>
        <p:nvSpPr>
          <p:cNvPr id="22" name="Text Box 19"/>
          <p:cNvSpPr>
            <a:spLocks noChangeArrowheads="1"/>
          </p:cNvSpPr>
          <p:nvPr/>
        </p:nvSpPr>
        <p:spPr bwMode="auto">
          <a:xfrm>
            <a:off x="9135464" y="114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.c</a:t>
            </a:r>
            <a:endParaRPr lang="zh-CN" altLang="zh-CN" sz="2000" b="1"/>
          </a:p>
        </p:txBody>
      </p:sp>
      <p:sp>
        <p:nvSpPr>
          <p:cNvPr id="23" name="Text Box 20"/>
          <p:cNvSpPr>
            <a:spLocks noChangeArrowheads="1"/>
          </p:cNvSpPr>
          <p:nvPr/>
        </p:nvSpPr>
        <p:spPr bwMode="auto">
          <a:xfrm>
            <a:off x="7230464" y="1219200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C预处理</a:t>
            </a:r>
            <a:endParaRPr lang="zh-CN" altLang="zh-CN" sz="2000" b="1"/>
          </a:p>
        </p:txBody>
      </p:sp>
      <p:sp>
        <p:nvSpPr>
          <p:cNvPr id="24" name="Text Box 21"/>
          <p:cNvSpPr>
            <a:spLocks noChangeArrowheads="1"/>
          </p:cNvSpPr>
          <p:nvPr/>
        </p:nvSpPr>
        <p:spPr bwMode="auto">
          <a:xfrm>
            <a:off x="7535264" y="4724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>
                <a:solidFill>
                  <a:schemeClr val="hlink"/>
                </a:solidFill>
              </a:rPr>
              <a:t>汇编</a:t>
            </a:r>
            <a:endParaRPr lang="zh-CN" altLang="ru-RU" sz="2000" b="1">
              <a:solidFill>
                <a:schemeClr val="hlink"/>
              </a:solidFill>
            </a:endParaRPr>
          </a:p>
        </p:txBody>
      </p:sp>
      <p:sp>
        <p:nvSpPr>
          <p:cNvPr id="25" name="Text Box 22"/>
          <p:cNvSpPr>
            <a:spLocks noChangeArrowheads="1"/>
          </p:cNvSpPr>
          <p:nvPr/>
        </p:nvSpPr>
        <p:spPr bwMode="auto">
          <a:xfrm>
            <a:off x="7535264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/>
              <a:t>优化</a:t>
            </a:r>
            <a:endParaRPr lang="zh-CN" altLang="ru-RU" sz="2000" b="1"/>
          </a:p>
        </p:txBody>
      </p:sp>
      <p:sp>
        <p:nvSpPr>
          <p:cNvPr id="26" name="Text Box 23"/>
          <p:cNvSpPr>
            <a:spLocks noChangeArrowheads="1"/>
          </p:cNvSpPr>
          <p:nvPr/>
        </p:nvSpPr>
        <p:spPr bwMode="auto">
          <a:xfrm>
            <a:off x="6924077" y="1981200"/>
            <a:ext cx="1982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/>
              <a:t>语法语义分析</a:t>
            </a:r>
            <a:endParaRPr lang="zh-CN" altLang="ru-RU" sz="2000" b="1"/>
          </a:p>
        </p:txBody>
      </p:sp>
      <p:sp>
        <p:nvSpPr>
          <p:cNvPr id="27" name="Text Box 24"/>
          <p:cNvSpPr>
            <a:spLocks noChangeArrowheads="1"/>
          </p:cNvSpPr>
          <p:nvPr/>
        </p:nvSpPr>
        <p:spPr bwMode="auto">
          <a:xfrm>
            <a:off x="7306664" y="2895600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 dirty="0">
                <a:solidFill>
                  <a:schemeClr val="hlink"/>
                </a:solidFill>
              </a:rPr>
              <a:t>代码生成</a:t>
            </a:r>
            <a:endParaRPr lang="zh-CN" altLang="ru-RU" sz="2000" b="1" dirty="0">
              <a:solidFill>
                <a:schemeClr val="hlink"/>
              </a:solidFill>
            </a:endParaRPr>
          </a:p>
        </p:txBody>
      </p:sp>
      <p:sp>
        <p:nvSpPr>
          <p:cNvPr id="28" name="Text Box 25"/>
          <p:cNvSpPr>
            <a:spLocks noChangeArrowheads="1"/>
          </p:cNvSpPr>
          <p:nvPr/>
        </p:nvSpPr>
        <p:spPr bwMode="auto">
          <a:xfrm>
            <a:off x="7459064" y="5638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/>
              <a:t>链接</a:t>
            </a:r>
            <a:endParaRPr lang="zh-CN" altLang="ru-RU" sz="2000" b="1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5096864" y="2286000"/>
            <a:ext cx="685800" cy="3048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096864" y="2667000"/>
            <a:ext cx="685800" cy="381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7916264" y="1600200"/>
            <a:ext cx="1588" cy="381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7916264" y="2438400"/>
            <a:ext cx="1588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7916264" y="3352800"/>
            <a:ext cx="1588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7916264" y="4267200"/>
            <a:ext cx="1588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7916264" y="5181600"/>
            <a:ext cx="1588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200624" y="4568894"/>
            <a:ext cx="47438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latin typeface="华文楷体" panose="02010600040101010101" pitchFamily="2" charset="-122"/>
              </a:rPr>
              <a:t>GCC编译C源码步骤：</a:t>
            </a:r>
            <a:endParaRPr lang="zh-CN" altLang="zh-CN" sz="2000" dirty="0">
              <a:latin typeface="华文楷体" panose="02010600040101010101" pitchFamily="2" charset="-122"/>
            </a:endParaRPr>
          </a:p>
          <a:p>
            <a:pPr algn="ctr" eaLnBrk="1" hangingPunct="1"/>
            <a:r>
              <a:rPr lang="zh-CN" altLang="ru-RU" sz="2000" dirty="0">
                <a:latin typeface="华文楷体" panose="02010600040101010101" pitchFamily="2" charset="-122"/>
              </a:rPr>
              <a:t>预处理</a:t>
            </a:r>
            <a:r>
              <a:rPr lang="zh-CN" altLang="zh-CN" sz="2000" dirty="0">
                <a:latin typeface="华文楷体" panose="02010600040101010101" pitchFamily="2" charset="-122"/>
              </a:rPr>
              <a:t>-----&gt; 编译 ----&gt; 汇编 ----&gt; 链接</a:t>
            </a:r>
            <a:endParaRPr lang="zh-CN" altLang="zh-CN" sz="2000" dirty="0">
              <a:latin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328810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后缀</a:t>
            </a:r>
            <a:r>
              <a:rPr lang="en-US" altLang="zh-CN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	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.c 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C源代码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.h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C头文件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.o	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目标代码（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obj）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.s		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汇编代码文件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C++文件</a:t>
            </a: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>
              <a:buNone/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-file.hh,file.H			C++头文件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-file.C,file.cc,file.cxx等		C++源文件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选项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-E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输出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预处理结果（输出终端）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-S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输出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汇编代码（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great.s）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-c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输出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目标代码（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great.o）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-o file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输出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名为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file的可执行文件名（缺省为a.out）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-O –O2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优化编译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-g: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产生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可用于调试的输出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示例</a:t>
            </a:r>
            <a:r>
              <a:rPr lang="en-US" altLang="zh-CN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	</a:t>
            </a:r>
            <a:endParaRPr lang="en-US" altLang="zh-CN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 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–o main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–I../include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-DDebug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–g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main.c</a:t>
            </a:r>
            <a:endParaRPr lang="zh-CN" altLang="zh-CN" u="sng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zh-CN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ru-RU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输出文件   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ru-RU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头文件搜索目录  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ru-RU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定义宏   用于调试   源文件</a:t>
            </a:r>
            <a:endParaRPr lang="zh-CN" altLang="ru-RU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352800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202702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775938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83415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9008012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预处理</a:t>
            </a: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(Pre-processing)</a:t>
            </a: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</a:t>
            </a: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在该阶段，编译器将C源代码中的包含的头文件如stdio.h编译进来，用户可以使用gcc的选项”-E”进行查看。</a:t>
            </a:r>
            <a:endParaRPr lang="zh-CN" altLang="en-US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</a:t>
            </a:r>
            <a:endParaRPr lang="en-US" altLang="zh-CN" sz="18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用法：</a:t>
            </a:r>
            <a:r>
              <a:rPr lang="pt-BR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#gcc -E hello.c -o hello.i</a:t>
            </a:r>
            <a:endParaRPr lang="pt-BR" altLang="en-US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作用：将hello.c预处理输出hello.i文件</a:t>
            </a:r>
            <a:endParaRPr lang="en-US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编译阶段</a:t>
            </a: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(Pre-processing)</a:t>
            </a: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该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阶段中，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Gcc首先要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检查代码的规范性、是否有语法错误等，以确定代码的实际要做的工作，在检查无误后，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把代码翻译成汇编语言。用户可以使用</a:t>
            </a:r>
            <a:endParaRPr lang="en-US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-S”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选项来进行查看，</a:t>
            </a:r>
            <a:r>
              <a:rPr lang="zh-CN" altLang="ru-RU" sz="18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该选项只进行编译而不进行汇编，生成汇编代码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。</a:t>
            </a:r>
            <a:endParaRPr lang="zh-CN" altLang="ru-RU" sz="18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</a:t>
            </a:r>
            <a:endParaRPr lang="en-US" altLang="zh-CN" sz="18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用法：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[root]# gcc –S hello.i –o hello.s</a:t>
            </a:r>
            <a:endParaRPr lang="zh-CN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作用：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将预处理输出文件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hello.i汇编成hello.s文件 </a:t>
            </a:r>
            <a:endParaRPr lang="en-US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eaLnBrk="1" hangingPunct="1"/>
            <a:r>
              <a:rPr lang="zh-CN" altLang="en-US" dirty="0"/>
              <a:t>龙芯平台介绍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251" y="1264476"/>
            <a:ext cx="9808737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>
                <a:solidFill>
                  <a:schemeClr val="tx1"/>
                </a:solidFill>
                <a:latin typeface="+mj-ea"/>
                <a:ea typeface="+mj-ea"/>
              </a:rPr>
              <a:t>实验平台</a:t>
            </a:r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多路处理器计算机教学实验系统是由四片四核龙芯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3A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处理器构成的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16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核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CC-NUMA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结构、内可配置外可扩展结构的实验硬件平台。实验系统特点如下：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）多种并行层次：多发射、多核、多路、多机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）多种互连方式：片上网络、</a:t>
            </a:r>
            <a:r>
              <a:rPr lang="en-US" altLang="zh-CN" sz="2000" b="0" dirty="0" err="1">
                <a:solidFill>
                  <a:schemeClr val="tx1"/>
                </a:solidFill>
                <a:latin typeface="+mj-ea"/>
                <a:ea typeface="+mj-ea"/>
              </a:rPr>
              <a:t>HyperTransport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、以太网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）多种存储结构：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CMP/SMP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CC-NUMA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）多种编程模式：</a:t>
            </a:r>
            <a:r>
              <a:rPr lang="en-US" altLang="zh-CN" sz="2000" b="0" dirty="0" err="1">
                <a:solidFill>
                  <a:schemeClr val="tx1"/>
                </a:solidFill>
                <a:latin typeface="+mj-ea"/>
                <a:ea typeface="+mj-ea"/>
              </a:rPr>
              <a:t>Pthread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MPI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OpenMP</a:t>
            </a:r>
            <a:endParaRPr lang="en-US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该实验系统是由多路处理单元和前端控制单元组成，多路处理单元上有对称的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 4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个计算节点，每个计算节点包含一颗龙芯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3A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四核处理器。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个计算节点既可通过网络互连为多处理机集群架构，也可通过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 HT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总线互连为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CC-NUMA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架构。前端控制单元由龙芯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2H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构成，为计算节点提供内核和网络文件系统。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51" y="2460395"/>
            <a:ext cx="4490120" cy="220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350492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汇编阶段</a:t>
            </a:r>
            <a:r>
              <a:rPr lang="zh-CN" altLang="zh-CN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(Assembling) 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汇编阶段是把编译阶段生成的”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.s”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文件转成二进制目标代码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[root]# gcc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 hello.s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o hello.o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作用：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将汇编输出文件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test.s编译输出test.o文件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链接阶段</a:t>
            </a:r>
            <a:r>
              <a:rPr lang="zh-CN" altLang="zh-CN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(Link) 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在成功编译之后，就进入了链接阶段。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用法：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[root]# gcc hello.o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o hello.exe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作用：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将编译输出文件hello.o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链接成最终可执行文件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hello.exe。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概述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GDB（GNU Debugger），是Linux/Unix下强大的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程序调试工具。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-在被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监控的环境下运行程序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-可以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为程序设置断点，使程序运行期间暂停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-检查程序的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运行状态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-动态改变程序的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运行环境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GDB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使用基础</a:t>
            </a:r>
            <a:r>
              <a:rPr lang="zh-CN" altLang="zh-CN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 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编译程序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编译选项中加入-g参数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，并且不要使用优化参数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-O或-O2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如：gcc –g exel.c –o exel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启动GDB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方法1：gdb exel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方法2：gdb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(gdb)file exel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启动程序：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r或run命令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* 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如何退出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gdb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: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(gdb)quit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pt-BR" altLang="en-US" sz="24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00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设置断点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funcl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35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test.c:18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test.c:func2</a:t>
            </a: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查看中断信息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info break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条件中断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5 if i==7  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带条件中断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condition 1 i==9 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更改条件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condition 1		清除条件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单步调试方法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tep：单步调试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next：单步调试，但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不进入要调用的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函数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until：运行程序直到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退出循环体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finish：运行程序直到从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函数返回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return value：停止函数运行，返回value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stepi/nexti: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机器指令的单步调试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设置命令行参数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GDB中运行程序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-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设置程序命令行参数：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set args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-show args显示命令行参数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查看数据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查看运行时数据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-print i+j+3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-printf”i=%d\r\n”,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I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查看数组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-print array1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-print *array@10 列出前10个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-print array[5]@10 列出array[5]~array[15]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title"/>
          </p:nvPr>
        </p:nvSpPr>
        <p:spPr>
          <a:xfrm>
            <a:off x="2003425" y="2060575"/>
            <a:ext cx="7327900" cy="1368425"/>
          </a:xfrm>
        </p:spPr>
        <p:txBody>
          <a:bodyPr/>
          <a:lstStyle/>
          <a:p>
            <a:pPr eaLnBrk="1" hangingPunct="1"/>
            <a:r>
              <a:rPr lang="en-US" altLang="zh-CN" sz="4800"/>
              <a:t>  </a:t>
            </a:r>
            <a:r>
              <a:rPr lang="zh-CN" altLang="en-US" sz="4800"/>
              <a:t>谢 谢 大 家 ！</a:t>
            </a:r>
            <a:endParaRPr lang="zh-CN" altLang="en-US" sz="4800"/>
          </a:p>
        </p:txBody>
      </p:sp>
      <p:pic>
        <p:nvPicPr>
          <p:cNvPr id="12" name="图片 11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879" y="3795083"/>
            <a:ext cx="1274400" cy="7668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81" y="4676509"/>
            <a:ext cx="1274400" cy="76680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90" y="5546918"/>
            <a:ext cx="1274400" cy="76680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00" y="5557937"/>
            <a:ext cx="1274400" cy="766800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879" y="4676510"/>
            <a:ext cx="1274400" cy="76680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879" y="5557937"/>
            <a:ext cx="1274400" cy="7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eaLnBrk="1" hangingPunct="1"/>
            <a:r>
              <a:rPr lang="zh-CN" altLang="en-US" dirty="0"/>
              <a:t>龙芯平台介绍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531" y="1525772"/>
            <a:ext cx="9567437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>
                <a:solidFill>
                  <a:schemeClr val="tx1"/>
                </a:solidFill>
              </a:rPr>
              <a:t>实验平台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00" y="2166937"/>
            <a:ext cx="52768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4519" y="1391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25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8" y="2166937"/>
            <a:ext cx="4967636" cy="239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328273" y="4908188"/>
            <a:ext cx="2553904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实验系统实物图</a:t>
            </a:r>
            <a:endParaRPr lang="zh-CN" altLang="zh-CN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1265" y="4908189"/>
            <a:ext cx="2680542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1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 实验系统结构图</a:t>
            </a:r>
            <a:endParaRPr lang="zh-CN" altLang="zh-CN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r>
              <a:rPr lang="zh-CN" altLang="zh-CN" dirty="0"/>
              <a:t>前端控制单元</a:t>
            </a:r>
            <a:endParaRPr lang="zh-CN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1246188"/>
            <a:ext cx="3769952" cy="19589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b="0" dirty="0">
                <a:solidFill>
                  <a:schemeClr val="tx1"/>
                </a:solidFill>
                <a:latin typeface="+mj-ea"/>
                <a:ea typeface="+mj-ea"/>
              </a:rPr>
              <a:t>实验平台</a:t>
            </a:r>
            <a:endParaRPr lang="en-US" altLang="zh-CN" sz="2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前端控制单元集成了单片高性能龙芯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2H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处理器，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DDR3 SODIMM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插槽，两路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10/100/1000Mbps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自适应网络控制器，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个千兆网口，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M-SATA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插槽，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1G NAND FLSAH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USB2.0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接口，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VGA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接口和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个串口。实物图为图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，其中标注出前端控制单元所包括的主要器件。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75" y="983423"/>
            <a:ext cx="4959308" cy="50226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958629" y="6075918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3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前端控制单元实物图</a:t>
            </a:r>
            <a:endParaRPr lang="zh-CN" altLang="zh-CN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eaLnBrk="1" hangingPunct="1"/>
            <a:r>
              <a:rPr lang="zh-CN" altLang="zh-CN" dirty="0"/>
              <a:t>多路处理单元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824" y="1159383"/>
            <a:ext cx="9567437" cy="29749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实验平台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多路处理单元承载 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个对称的计算节点，编号如图 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2-2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所示，每个计算节点包括一颗龙芯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3A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处理器、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DDR3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内存、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BIOS Flash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、串口收发芯片以及电源变换电路等。四个龙芯 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3A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处理器在处理板上通过 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HT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总线实现互连。多路处理单元的结构示意图如图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所示。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</a:rPr>
              <a:t> </a:t>
            </a:r>
            <a:endParaRPr lang="en-US" altLang="zh-CN" sz="2400" b="0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实物图为图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，其中标注出计算节点号以及单个计算节点所包括的主要器件。本主板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 CPU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频率为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 800MHz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，内存频率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 300MHz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HT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拨码开关采用默认配置，各计算节点配置参数一致。</a:t>
            </a:r>
            <a:endParaRPr lang="zh-CN" altLang="zh-CN" sz="1800" b="0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96" y="3282185"/>
            <a:ext cx="3945225" cy="2607729"/>
          </a:xfrm>
          <a:prstGeom prst="rect">
            <a:avLst/>
          </a:prstGeom>
          <a:noFill/>
        </p:spPr>
      </p:pic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60" y="3428999"/>
            <a:ext cx="3945224" cy="23496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852046" y="5928551"/>
            <a:ext cx="3477234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4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多路处理单元结构示意图</a:t>
            </a:r>
            <a:endParaRPr lang="zh-CN" altLang="zh-CN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3023" y="5928550"/>
            <a:ext cx="2977698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5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多路处理单元实物图</a:t>
            </a:r>
            <a:endParaRPr lang="zh-CN" altLang="zh-CN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r>
              <a:rPr lang="zh-CN" altLang="en-US" dirty="0">
                <a:latin typeface="+mj-lt"/>
                <a:ea typeface="+mj-ea"/>
                <a:cs typeface="+mj-cs"/>
              </a:rPr>
              <a:t>权限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726027" y="4839545"/>
            <a:ext cx="51259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812800" indent="-812800" algn="l" rtl="0" fontAlgn="base">
              <a:spcBef>
                <a:spcPct val="20000"/>
              </a:spcBef>
              <a:spcAft>
                <a:spcPct val="0"/>
              </a:spcAft>
              <a:buSzPct val="100000"/>
              <a:buAutoNum type="ea1JpnChsDbPeriod"/>
              <a:defRPr sz="32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1270000" indent="-812800" algn="l" rtl="0" fontAlgn="base">
              <a:spcBef>
                <a:spcPct val="20000"/>
              </a:spcBef>
              <a:spcAft>
                <a:spcPct val="0"/>
              </a:spcAft>
              <a:buSzPct val="100000"/>
              <a:buAutoNum type="arabicPeriod"/>
              <a:defRPr sz="32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625600" indent="-711200" algn="l" rtl="0" fontAlgn="base">
              <a:spcBef>
                <a:spcPct val="20000"/>
              </a:spcBef>
              <a:spcAft>
                <a:spcPct val="0"/>
              </a:spcAft>
              <a:buSzPct val="100000"/>
              <a:buAutoNum type="circleNumDbPlain"/>
              <a:defRPr sz="28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3pPr>
            <a:lvl4pPr marL="1981200" indent="-609600" algn="l" rtl="0" fontAlgn="base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4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2438400" indent="-609600" algn="l" rtl="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4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tx1"/>
                </a:solidFill>
                <a:ea typeface="+mj-ea"/>
              </a:rPr>
              <a:t>chmod</a:t>
            </a: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 – </a:t>
            </a:r>
            <a:r>
              <a:rPr lang="zh-CN" altLang="en-US" sz="1800" dirty="0">
                <a:solidFill>
                  <a:schemeClr val="tx1"/>
                </a:solidFill>
                <a:ea typeface="+mj-ea"/>
              </a:rPr>
              <a:t>更改文件访问权限</a:t>
            </a:r>
            <a:endParaRPr lang="en-US" altLang="zh-CN" sz="1800" dirty="0">
              <a:solidFill>
                <a:schemeClr val="tx1"/>
              </a:solidFill>
              <a:ea typeface="+mj-ea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ea typeface="+mj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Usage: </a:t>
            </a:r>
            <a:r>
              <a:rPr lang="en-US" altLang="zh-CN" sz="1800" dirty="0" err="1">
                <a:solidFill>
                  <a:schemeClr val="tx1"/>
                </a:solidFill>
                <a:ea typeface="+mj-ea"/>
              </a:rPr>
              <a:t>chmod</a:t>
            </a: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 [OPTION] [MODE] [FILE]</a:t>
            </a:r>
            <a:endParaRPr lang="en-US" altLang="zh-CN" sz="1800" dirty="0">
              <a:solidFill>
                <a:schemeClr val="tx1"/>
              </a:solidFill>
              <a:ea typeface="+mj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chemeClr val="tx1"/>
                </a:solidFill>
                <a:ea typeface="+mj-ea"/>
              </a:rPr>
              <a:t>eg.</a:t>
            </a: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ea typeface="+mj-ea"/>
              </a:rPr>
              <a:t>chmod</a:t>
            </a: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 744 calculate.sh</a:t>
            </a:r>
            <a:endParaRPr lang="en-US" altLang="zh-CN" sz="18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045" y="1325913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权限管理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6027" y="1918686"/>
            <a:ext cx="10739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因为</a:t>
            </a:r>
            <a:r>
              <a:rPr lang="en-US" altLang="zh-CN" sz="1600" dirty="0">
                <a:latin typeface="+mn-ea"/>
              </a:rPr>
              <a:t>Linux</a:t>
            </a:r>
            <a:r>
              <a:rPr lang="zh-CN" altLang="en-US" sz="1600" dirty="0">
                <a:latin typeface="+mn-ea"/>
              </a:rPr>
              <a:t>系统支持多用户使用，多个不同权限的用户可以共享数据，因此需要指明文件的权限。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027" y="2500480"/>
            <a:ext cx="63859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</a:rPr>
              <a:t>文件对应的权限包括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0340" y="3130870"/>
          <a:ext cx="7119171" cy="96222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73057"/>
                <a:gridCol w="2373057"/>
                <a:gridCol w="2373057"/>
              </a:tblGrid>
              <a:tr h="50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Read  Permissions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Write Permissions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Execute Permissions </a:t>
                      </a:r>
                      <a:endParaRPr lang="zh-CN" altLang="en-US" sz="1600" dirty="0"/>
                    </a:p>
                  </a:txBody>
                  <a:tcPr/>
                </a:tc>
              </a:tr>
              <a:tr h="458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 	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 	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096000" y="4839545"/>
            <a:ext cx="5369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+mn-lt"/>
              </a:rPr>
              <a:t>• </a:t>
            </a:r>
            <a:r>
              <a:rPr lang="en-US" altLang="zh-CN" dirty="0" err="1">
                <a:latin typeface="+mn-lt"/>
              </a:rPr>
              <a:t>chown</a:t>
            </a:r>
            <a:r>
              <a:rPr lang="en-US" altLang="zh-CN" dirty="0">
                <a:latin typeface="+mn-lt"/>
              </a:rPr>
              <a:t> – </a:t>
            </a:r>
            <a:r>
              <a:rPr lang="zh-CN" altLang="en-US" dirty="0">
                <a:latin typeface="+mn-lt"/>
              </a:rPr>
              <a:t>更改文件所有者和群组</a:t>
            </a:r>
            <a:endParaRPr lang="en-US" altLang="zh-CN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+mn-lt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+mn-lt"/>
              </a:rPr>
              <a:t>Usage: </a:t>
            </a:r>
            <a:r>
              <a:rPr lang="en-US" altLang="zh-CN" dirty="0" err="1">
                <a:latin typeface="+mn-lt"/>
              </a:rPr>
              <a:t>chown</a:t>
            </a:r>
            <a:r>
              <a:rPr lang="en-US" altLang="zh-CN" dirty="0">
                <a:latin typeface="+mn-lt"/>
              </a:rPr>
              <a:t> [OPTION]... OWNER[:[GROUP]]</a:t>
            </a:r>
            <a:endParaRPr lang="en-US" altLang="zh-CN" dirty="0">
              <a:latin typeface="+mn-lt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+mn-lt"/>
              </a:rPr>
              <a:t>FILE...</a:t>
            </a:r>
            <a:endParaRPr lang="en-US" altLang="zh-CN" dirty="0">
              <a:latin typeface="+mn-lt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err="1">
                <a:latin typeface="+mn-lt"/>
              </a:rPr>
              <a:t>eg.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chown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remo</a:t>
            </a:r>
            <a:r>
              <a:rPr lang="en-US" altLang="zh-CN" dirty="0">
                <a:latin typeface="+mn-lt"/>
              </a:rPr>
              <a:t> myfile.txt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+mj-lt"/>
                <a:ea typeface="+mj-ea"/>
                <a:cs typeface="+mj-cs"/>
              </a:rPr>
              <a:t>如何使用</a:t>
            </a:r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273" y="12721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交互方式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0742" y="1572080"/>
            <a:ext cx="6216710" cy="2857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zh-CN" altLang="en-US" sz="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+mn-ea"/>
                <a:ea typeface="+mn-ea"/>
              </a:rPr>
              <a:t>Shell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      shell</a:t>
            </a:r>
            <a:r>
              <a:rPr lang="zh-CN" altLang="en-US" sz="1400" dirty="0">
                <a:latin typeface="+mn-ea"/>
                <a:ea typeface="+mn-ea"/>
              </a:rPr>
              <a:t>是用户操作环境和操作系统内核（</a:t>
            </a:r>
            <a:r>
              <a:rPr lang="en-US" altLang="zh-CN" sz="1400" dirty="0">
                <a:latin typeface="+mn-ea"/>
                <a:ea typeface="+mn-ea"/>
              </a:rPr>
              <a:t>kernel</a:t>
            </a:r>
            <a:r>
              <a:rPr lang="zh-CN" altLang="en-US" sz="1400" dirty="0">
                <a:latin typeface="+mn-ea"/>
                <a:ea typeface="+mn-ea"/>
              </a:rPr>
              <a:t>）之间的桥梁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提供了一个用户操作系统的入口，我们一般是通过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去调用其他各种各样的应用程序，最后来达成我们的目的。比如说我们想要知道一个文件的内容，我们会在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中输入命令 </a:t>
            </a:r>
            <a:r>
              <a:rPr lang="en-US" altLang="zh-CN" sz="1400" dirty="0">
                <a:latin typeface="+mn-ea"/>
                <a:ea typeface="+mn-ea"/>
              </a:rPr>
              <a:t>cat </a:t>
            </a:r>
            <a:r>
              <a:rPr lang="en-US" altLang="zh-CN" sz="1400" dirty="0" err="1">
                <a:latin typeface="+mn-ea"/>
                <a:ea typeface="+mn-ea"/>
              </a:rPr>
              <a:t>foo.txt</a:t>
            </a:r>
            <a:r>
              <a:rPr lang="zh-CN" altLang="en-US" sz="1400" dirty="0">
                <a:latin typeface="+mn-ea"/>
                <a:ea typeface="+mn-ea"/>
              </a:rPr>
              <a:t>，然后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会帮我们运行 </a:t>
            </a:r>
            <a:r>
              <a:rPr lang="en-US" altLang="zh-CN" sz="1400" dirty="0">
                <a:latin typeface="+mn-ea"/>
                <a:ea typeface="+mn-ea"/>
              </a:rPr>
              <a:t>cat </a:t>
            </a:r>
            <a:r>
              <a:rPr lang="zh-CN" altLang="en-US" sz="1400" dirty="0">
                <a:latin typeface="+mn-ea"/>
                <a:ea typeface="+mn-ea"/>
              </a:rPr>
              <a:t>这个程序，</a:t>
            </a:r>
            <a:r>
              <a:rPr lang="en-US" altLang="zh-CN" sz="1400" dirty="0">
                <a:latin typeface="+mn-ea"/>
                <a:ea typeface="+mn-ea"/>
              </a:rPr>
              <a:t>cat </a:t>
            </a:r>
            <a:r>
              <a:rPr lang="zh-CN" altLang="en-US" sz="1400" dirty="0">
                <a:latin typeface="+mn-ea"/>
                <a:ea typeface="+mn-ea"/>
              </a:rPr>
              <a:t>再去调用内核提供的 </a:t>
            </a:r>
            <a:r>
              <a:rPr lang="en-US" altLang="zh-CN" sz="1400" dirty="0">
                <a:latin typeface="+mn-ea"/>
                <a:ea typeface="+mn-ea"/>
              </a:rPr>
              <a:t>open </a:t>
            </a:r>
            <a:r>
              <a:rPr lang="zh-CN" altLang="en-US" sz="1400" dirty="0">
                <a:latin typeface="+mn-ea"/>
                <a:ea typeface="+mn-ea"/>
              </a:rPr>
              <a:t>等系统调用来获取文件的内容。虽然并不是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直接去与内核交互，但广义上可以认为是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提供了与内核交互的用户界面。</a:t>
            </a:r>
            <a:endParaRPr lang="en-US" altLang="zh-CN" sz="1400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16" b="78412"/>
          <a:stretch>
            <a:fillRect/>
          </a:stretch>
        </p:blipFill>
        <p:spPr>
          <a:xfrm>
            <a:off x="397394" y="4660648"/>
            <a:ext cx="6440058" cy="1418206"/>
          </a:xfrm>
          <a:prstGeom prst="rect">
            <a:avLst/>
          </a:prstGeom>
        </p:spPr>
      </p:pic>
      <p:pic>
        <p:nvPicPr>
          <p:cNvPr id="1026" name="Picture 2" descr="图7：命令行界面 (CLI)、终端 (Terminal)、Shell、TTY，傻傻分不清楚？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51" y="1361555"/>
            <a:ext cx="5550849" cy="392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-34725" y="314635"/>
            <a:ext cx="9601200" cy="6841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914400"/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927" y="1526105"/>
            <a:ext cx="986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当要执行命令时，在</a:t>
            </a:r>
            <a:r>
              <a:rPr lang="en-US" altLang="zh-CN" dirty="0">
                <a:latin typeface="Calibri" panose="020F0502020204030204" pitchFamily="34" charset="0"/>
              </a:rPr>
              <a:t>shell</a:t>
            </a:r>
            <a:r>
              <a:rPr lang="zh-CN" altLang="en-US" dirty="0">
                <a:latin typeface="Calibri" panose="020F0502020204030204" pitchFamily="34" charset="0"/>
              </a:rPr>
              <a:t>中输入命令名称和参数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9637" y="3235469"/>
            <a:ext cx="19404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ls   -l   /</a:t>
            </a:r>
            <a:r>
              <a:rPr lang="en-US" altLang="zh-CN" sz="2800" dirty="0" err="1"/>
              <a:t>etc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4465741" y="2422793"/>
            <a:ext cx="845345" cy="369332"/>
          </a:xfrm>
          <a:prstGeom prst="rect">
            <a:avLst/>
          </a:prstGeom>
          <a:ln>
            <a:solidFill>
              <a:srgbClr val="7D211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Space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079637" y="3235469"/>
            <a:ext cx="1795604" cy="523220"/>
          </a:xfrm>
          <a:prstGeom prst="rect">
            <a:avLst/>
          </a:prstGeom>
          <a:noFill/>
          <a:ln>
            <a:solidFill>
              <a:srgbClr val="8E3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3536" y="4181699"/>
            <a:ext cx="1890261" cy="369332"/>
          </a:xfrm>
          <a:prstGeom prst="rect">
            <a:avLst/>
          </a:prstGeom>
          <a:ln>
            <a:solidFill>
              <a:srgbClr val="7D211A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Command name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299918" y="4181699"/>
            <a:ext cx="1650763" cy="369332"/>
          </a:xfrm>
          <a:prstGeom prst="rect">
            <a:avLst/>
          </a:prstGeom>
          <a:ln>
            <a:solidFill>
              <a:srgbClr val="7D211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Options(flags)</a:t>
            </a:r>
            <a:endParaRPr lang="en-US" altLang="zh-CN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520384" y="3793797"/>
            <a:ext cx="497940" cy="332766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888414" y="3828905"/>
            <a:ext cx="0" cy="262550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950686" y="3828905"/>
            <a:ext cx="431530" cy="272564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97658" y="4181699"/>
            <a:ext cx="1304042" cy="369332"/>
          </a:xfrm>
          <a:prstGeom prst="rect">
            <a:avLst/>
          </a:prstGeom>
          <a:ln>
            <a:solidFill>
              <a:srgbClr val="7D211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Arguments</a:t>
            </a:r>
            <a:endParaRPr lang="en-US" altLang="zh-CN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942725" y="2860945"/>
            <a:ext cx="202538" cy="326690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20162" y="2862672"/>
            <a:ext cx="181069" cy="320390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71576" y="3235469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命令名称 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命令参数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] [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命令对象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95400" y="-3505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+mj-lt"/>
                <a:ea typeface="+mj-ea"/>
                <a:cs typeface="+mj-cs"/>
              </a:rPr>
              <a:t>如何使用</a:t>
            </a:r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567437" cy="444760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目录相关的命令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cd：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change directory，切换到其他目录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格式：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cd directory     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例：进入/usr/src/linux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1、cd src/linux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2、cd ./src/linux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3、cd src; cd linux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回到 /usr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1、cd/usr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2、cd ../.. (回到根目录)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pwd：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present working directory，显示当前路径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格式：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pwd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5387</Words>
  <Application>WPS 演示</Application>
  <PresentationFormat>宽屏</PresentationFormat>
  <Paragraphs>376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Calibri</vt:lpstr>
      <vt:lpstr>微软雅黑</vt:lpstr>
      <vt:lpstr>Arial Unicode MS</vt:lpstr>
      <vt:lpstr>Comic Sans MS</vt:lpstr>
      <vt:lpstr>Calibri</vt:lpstr>
      <vt:lpstr>隶书</vt:lpstr>
      <vt:lpstr>华文楷体</vt:lpstr>
      <vt:lpstr>Tahoma</vt:lpstr>
      <vt:lpstr>1_默认设计模板</vt:lpstr>
      <vt:lpstr>PowerPoint 演示文稿</vt:lpstr>
      <vt:lpstr>龙芯平台介绍</vt:lpstr>
      <vt:lpstr>龙芯平台介绍</vt:lpstr>
      <vt:lpstr>前端控制单元</vt:lpstr>
      <vt:lpstr>多路处理单元</vt:lpstr>
      <vt:lpstr>Linux系统简介</vt:lpstr>
      <vt:lpstr>如何使用Linux</vt:lpstr>
      <vt:lpstr>如何使用Linux</vt:lpstr>
      <vt:lpstr>常用的系统shell命令</vt:lpstr>
      <vt:lpstr>常用的系统shell命令</vt:lpstr>
      <vt:lpstr>常用的系统shell命令</vt:lpstr>
      <vt:lpstr>常用的系统shell命令</vt:lpstr>
      <vt:lpstr>常用的系统shell命令</vt:lpstr>
      <vt:lpstr>如何使用Linux</vt:lpstr>
      <vt:lpstr>Linux下的C/C++编译器</vt:lpstr>
      <vt:lpstr>Linux下的C/C++编译器</vt:lpstr>
      <vt:lpstr>Linux下的C/C++编译器</vt:lpstr>
      <vt:lpstr>Linux下的C/C++编译器</vt:lpstr>
      <vt:lpstr>Linux下的C/C++编译器</vt:lpstr>
      <vt:lpstr>Linux下的C/C++编译器</vt:lpstr>
      <vt:lpstr>GDB</vt:lpstr>
      <vt:lpstr>GDB</vt:lpstr>
      <vt:lpstr>GDB</vt:lpstr>
      <vt:lpstr>GDB</vt:lpstr>
      <vt:lpstr>GDB</vt:lpstr>
      <vt:lpstr>  谢 谢 大 家 ！</vt:lpstr>
    </vt:vector>
  </TitlesOfParts>
  <Company>justep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山东大学</dc:title>
  <dc:creator>HaoXW</dc:creator>
  <cp:lastModifiedBy>A</cp:lastModifiedBy>
  <cp:revision>1237</cp:revision>
  <dcterms:created xsi:type="dcterms:W3CDTF">2004-05-29T19:59:00Z</dcterms:created>
  <dcterms:modified xsi:type="dcterms:W3CDTF">2021-10-28T01:44:31Z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C8648E5996244DABA13C734C0AF29D62</vt:lpwstr>
  </property>
  <property fmtid="{D5CDD505-2E9C-101B-9397-08002B2CF9AE}" pid="3" name="KSOProductBuildVer">
    <vt:lpwstr>2052-11.1.0.10938</vt:lpwstr>
  </property>
</Properties>
</file>