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6"/>
  </p:notesMasterIdLst>
  <p:sldIdLst>
    <p:sldId id="256" r:id="rId5"/>
    <p:sldId id="426" r:id="rId6"/>
    <p:sldId id="408" r:id="rId7"/>
    <p:sldId id="436" r:id="rId8"/>
    <p:sldId id="430" r:id="rId9"/>
    <p:sldId id="428" r:id="rId10"/>
    <p:sldId id="431" r:id="rId11"/>
    <p:sldId id="432" r:id="rId12"/>
    <p:sldId id="434" r:id="rId13"/>
    <p:sldId id="435" r:id="rId14"/>
    <p:sldId id="43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DF"/>
    <a:srgbClr val="01080B"/>
    <a:srgbClr val="006600"/>
    <a:srgbClr val="080808"/>
    <a:srgbClr val="05A3DD"/>
    <a:srgbClr val="006699"/>
    <a:srgbClr val="000099"/>
    <a:srgbClr val="E3E3E4"/>
    <a:srgbClr val="7D0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87" d="100"/>
          <a:sy n="87" d="100"/>
        </p:scale>
        <p:origin x="1494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2018/9/25 Tuesday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 smtClean="0"/>
              <a:t>单击此处</a:t>
            </a:r>
            <a:br>
              <a:rPr lang="zh-CN" noProof="0" smtClean="0"/>
            </a:br>
            <a:r>
              <a:rPr lang="zh-CN" noProof="0" smtClean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 smtClean="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 smtClean="0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 smtClean="0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2018/9/25 Tuesday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 smtClean="0"/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tx1"/>
                </a:solidFill>
              </a:rPr>
              <a:t>Overview</a:t>
            </a:r>
          </a:p>
          <a:p>
            <a:endParaRPr lang="zh-CN" altLang="en-US" smtClean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8</a:t>
            </a:r>
            <a:r>
              <a:rPr lang="en-US" altLang="zh-CN" dirty="0" smtClean="0"/>
              <a:t>-15</a:t>
            </a:r>
            <a:r>
              <a:rPr lang="zh-CN" altLang="en-US" dirty="0" smtClean="0"/>
              <a:t>周，星期一，</a:t>
            </a:r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/>
              <a:t>8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marL="971550" lvl="1"/>
            <a:r>
              <a:rPr lang="en-US" altLang="zh-CN" dirty="0" smtClean="0"/>
              <a:t>3</a:t>
            </a:r>
            <a:r>
              <a:rPr lang="zh-CN" altLang="en-US" dirty="0" smtClean="0"/>
              <a:t>班，</a:t>
            </a:r>
            <a:endParaRPr lang="en-US" altLang="zh-CN" dirty="0" smtClean="0"/>
          </a:p>
          <a:p>
            <a:pPr marL="971550" lvl="1"/>
            <a:r>
              <a:rPr lang="en-US" altLang="zh-CN" dirty="0" smtClean="0"/>
              <a:t>4</a:t>
            </a:r>
            <a:r>
              <a:rPr lang="zh-CN" altLang="en-US" dirty="0" smtClean="0"/>
              <a:t>班，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8-15</a:t>
            </a:r>
            <a:r>
              <a:rPr lang="zh-CN" altLang="en-US" dirty="0" smtClean="0"/>
              <a:t>周</a:t>
            </a:r>
            <a:r>
              <a:rPr lang="zh-CN" altLang="en-US" dirty="0"/>
              <a:t>，</a:t>
            </a:r>
            <a:r>
              <a:rPr lang="zh-CN" altLang="en-US" dirty="0" smtClean="0"/>
              <a:t>星期</a:t>
            </a:r>
            <a:r>
              <a:rPr lang="zh-CN" altLang="en-US" dirty="0"/>
              <a:t>四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endParaRPr lang="en-US" altLang="zh-CN" dirty="0"/>
          </a:p>
          <a:p>
            <a:pPr marL="971550" lvl="1"/>
            <a:r>
              <a:rPr lang="en-US" altLang="zh-CN" dirty="0"/>
              <a:t>3</a:t>
            </a:r>
            <a:r>
              <a:rPr lang="zh-CN" altLang="en-US" dirty="0"/>
              <a:t>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971550" lvl="1"/>
            <a:r>
              <a:rPr lang="en-US" altLang="zh-CN" dirty="0" smtClean="0"/>
              <a:t>4</a:t>
            </a:r>
            <a:r>
              <a:rPr lang="zh-CN" altLang="en-US" dirty="0"/>
              <a:t>班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H4</a:t>
            </a:r>
            <a:r>
              <a:rPr lang="zh-CN" altLang="en-US" dirty="0" smtClean="0"/>
              <a:t>楼：会文北楼，图书馆东北，最东边的那座楼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按实验室要求，需要提前去买鞋套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91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11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3334022" y="4441825"/>
            <a:ext cx="2706370" cy="18154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Cell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r>
              <a:rPr lang="en-US" altLang="zh-CN" b="1" smtClean="0">
                <a:solidFill>
                  <a:schemeClr val="tx1"/>
                </a:solidFill>
              </a:rPr>
              <a:t>153-7678-8011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hfx@sdu.edu.cn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252854866@qq.com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Office: </a:t>
            </a:r>
            <a:r>
              <a:rPr lang="en-US" altLang="zh-CN" b="1" dirty="0" smtClean="0">
                <a:solidFill>
                  <a:schemeClr val="tx1"/>
                </a:solidFill>
              </a:rPr>
              <a:t>N3</a:t>
            </a:r>
            <a:r>
              <a:rPr lang="zh-CN" altLang="en-US" b="1" dirty="0" smtClean="0">
                <a:solidFill>
                  <a:schemeClr val="tx1"/>
                </a:solidFill>
              </a:rPr>
              <a:t>楼</a:t>
            </a:r>
            <a:r>
              <a:rPr lang="en-US" altLang="zh-CN" b="1" dirty="0" smtClean="0">
                <a:solidFill>
                  <a:schemeClr val="tx1"/>
                </a:solidFill>
              </a:rPr>
              <a:t>122-2</a:t>
            </a:r>
            <a:r>
              <a:rPr lang="zh-CN" altLang="en-US" b="1" dirty="0" smtClean="0">
                <a:solidFill>
                  <a:schemeClr val="tx1"/>
                </a:solidFill>
              </a:rPr>
              <a:t>房间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714375" y="2786747"/>
            <a:ext cx="7058025" cy="1310367"/>
          </a:xfrm>
        </p:spPr>
        <p:txBody>
          <a:bodyPr/>
          <a:lstStyle/>
          <a:p>
            <a:r>
              <a:rPr lang="zh-CN" altLang="en-US" dirty="0"/>
              <a:t>韩芳</a:t>
            </a:r>
            <a:r>
              <a:rPr lang="zh-CN" altLang="en-US" dirty="0" smtClean="0"/>
              <a:t>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山东大学计算机科学与技术学院</a:t>
            </a:r>
            <a:endParaRPr lang="en-US" altLang="zh-CN" sz="1800" dirty="0"/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课程介绍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程序设计</a:t>
            </a:r>
            <a:r>
              <a:rPr lang="en-US" altLang="zh-CN" sz="2000" dirty="0" smtClean="0"/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计算机编程语言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数据结构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算法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计算机编程语言：</a:t>
            </a:r>
            <a:r>
              <a:rPr lang="en-US" altLang="zh-CN" sz="2000" dirty="0"/>
              <a:t>C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Why C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en-US" altLang="zh-CN" sz="1800" dirty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语言是计算机界公认的有史以来最重要的</a:t>
            </a:r>
            <a:r>
              <a:rPr lang="zh-CN" altLang="en-US" sz="1800" dirty="0" smtClean="0">
                <a:solidFill>
                  <a:srgbClr val="01080B"/>
                </a:solidFill>
              </a:rPr>
              <a:t>语言；</a:t>
            </a:r>
            <a:endParaRPr lang="zh-CN" altLang="en-US" sz="1800" dirty="0">
              <a:solidFill>
                <a:srgbClr val="01080B"/>
              </a:solidFill>
            </a:endParaRPr>
          </a:p>
          <a:p>
            <a:pPr lvl="1"/>
            <a:r>
              <a:rPr lang="en-US" altLang="zh-CN" sz="1800" dirty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语言是所有大学工科和理科学生必修的</a:t>
            </a:r>
            <a:r>
              <a:rPr lang="zh-CN" altLang="en-US" sz="1800" dirty="0" smtClean="0">
                <a:solidFill>
                  <a:srgbClr val="01080B"/>
                </a:solidFill>
              </a:rPr>
              <a:t>课程；</a:t>
            </a:r>
            <a:endParaRPr lang="zh-CN" altLang="en-US" sz="1800" dirty="0">
              <a:solidFill>
                <a:srgbClr val="01080B"/>
              </a:solidFill>
            </a:endParaRPr>
          </a:p>
          <a:p>
            <a:pPr lvl="1"/>
            <a:r>
              <a:rPr lang="en-US" altLang="zh-CN" sz="1800" dirty="0">
                <a:solidFill>
                  <a:srgbClr val="01080B"/>
                </a:solidFill>
              </a:rPr>
              <a:t>UNIX</a:t>
            </a:r>
            <a:r>
              <a:rPr lang="zh-CN" altLang="en-US" sz="1800" dirty="0">
                <a:solidFill>
                  <a:srgbClr val="01080B"/>
                </a:solidFill>
              </a:rPr>
              <a:t>、</a:t>
            </a:r>
            <a:r>
              <a:rPr lang="en-US" altLang="zh-CN" sz="1800" dirty="0">
                <a:solidFill>
                  <a:srgbClr val="01080B"/>
                </a:solidFill>
              </a:rPr>
              <a:t>Windows</a:t>
            </a:r>
            <a:r>
              <a:rPr lang="zh-CN" altLang="en-US" sz="1800" dirty="0">
                <a:solidFill>
                  <a:srgbClr val="01080B"/>
                </a:solidFill>
              </a:rPr>
              <a:t>、</a:t>
            </a:r>
            <a:r>
              <a:rPr lang="en-US" altLang="zh-CN" sz="1800" dirty="0">
                <a:solidFill>
                  <a:srgbClr val="01080B"/>
                </a:solidFill>
              </a:rPr>
              <a:t>Linux </a:t>
            </a:r>
            <a:r>
              <a:rPr lang="zh-CN" altLang="en-US" sz="1800" dirty="0">
                <a:solidFill>
                  <a:srgbClr val="01080B"/>
                </a:solidFill>
              </a:rPr>
              <a:t>都是用</a:t>
            </a:r>
            <a:r>
              <a:rPr lang="en-US" altLang="zh-CN" sz="1800" dirty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语言开发</a:t>
            </a:r>
            <a:r>
              <a:rPr lang="zh-CN" altLang="en-US" sz="1800" dirty="0" smtClean="0">
                <a:solidFill>
                  <a:srgbClr val="01080B"/>
                </a:solidFill>
              </a:rPr>
              <a:t>的；</a:t>
            </a:r>
            <a:endParaRPr lang="zh-CN" altLang="en-US" sz="1800" dirty="0">
              <a:solidFill>
                <a:srgbClr val="01080B"/>
              </a:solidFill>
            </a:endParaRPr>
          </a:p>
          <a:p>
            <a:pPr lvl="1"/>
            <a:r>
              <a:rPr lang="en-US" altLang="zh-CN" sz="1800" dirty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语言是任何一</a:t>
            </a:r>
            <a:r>
              <a:rPr lang="zh-CN" altLang="en-US" sz="1800" dirty="0" smtClean="0">
                <a:solidFill>
                  <a:srgbClr val="01080B"/>
                </a:solidFill>
              </a:rPr>
              <a:t>个从事</a:t>
            </a:r>
            <a:r>
              <a:rPr lang="zh-CN" altLang="en-US" sz="1800" dirty="0">
                <a:solidFill>
                  <a:srgbClr val="01080B"/>
                </a:solidFill>
              </a:rPr>
              <a:t>程序设计和开发的人员必须要熟练掌握的语言</a:t>
            </a:r>
            <a:r>
              <a:rPr lang="zh-CN" altLang="en-US" sz="1800" dirty="0" smtClean="0">
                <a:solidFill>
                  <a:srgbClr val="01080B"/>
                </a:solidFill>
              </a:rPr>
              <a:t>之一；</a:t>
            </a:r>
            <a:endParaRPr lang="zh-CN" altLang="en-US" sz="1800" dirty="0">
              <a:solidFill>
                <a:srgbClr val="01080B"/>
              </a:solidFill>
            </a:endParaRPr>
          </a:p>
          <a:p>
            <a:pPr lvl="1"/>
            <a:r>
              <a:rPr lang="en-US" altLang="zh-CN" sz="1800" dirty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语言是大企业、外企招聘</a:t>
            </a:r>
            <a:r>
              <a:rPr lang="zh-CN" altLang="en-US" sz="1800" dirty="0" smtClean="0">
                <a:solidFill>
                  <a:srgbClr val="01080B"/>
                </a:solidFill>
              </a:rPr>
              <a:t>程序员常考</a:t>
            </a:r>
            <a:r>
              <a:rPr lang="zh-CN" altLang="en-US" sz="1800" dirty="0">
                <a:solidFill>
                  <a:srgbClr val="01080B"/>
                </a:solidFill>
              </a:rPr>
              <a:t>的</a:t>
            </a:r>
            <a:r>
              <a:rPr lang="zh-CN" altLang="en-US" sz="1800" dirty="0" smtClean="0">
                <a:solidFill>
                  <a:srgbClr val="01080B"/>
                </a:solidFill>
              </a:rPr>
              <a:t>语言之一；</a:t>
            </a:r>
            <a:endParaRPr lang="zh-CN" altLang="en-US" sz="1800" dirty="0">
              <a:solidFill>
                <a:srgbClr val="01080B"/>
              </a:solidFill>
            </a:endParaRPr>
          </a:p>
          <a:p>
            <a:pPr lvl="1"/>
            <a:r>
              <a:rPr lang="zh-CN" altLang="en-US" sz="1800" dirty="0">
                <a:solidFill>
                  <a:srgbClr val="01080B"/>
                </a:solidFill>
              </a:rPr>
              <a:t>学习</a:t>
            </a:r>
            <a:r>
              <a:rPr lang="en-US" altLang="zh-CN" sz="1800" dirty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语言可以为学习 </a:t>
            </a:r>
            <a:r>
              <a:rPr lang="en-US" altLang="zh-CN" sz="1800" dirty="0">
                <a:solidFill>
                  <a:srgbClr val="01080B"/>
                </a:solidFill>
              </a:rPr>
              <a:t>C++</a:t>
            </a:r>
            <a:r>
              <a:rPr lang="zh-CN" altLang="en-US" sz="1800" dirty="0">
                <a:solidFill>
                  <a:srgbClr val="01080B"/>
                </a:solidFill>
              </a:rPr>
              <a:t>、</a:t>
            </a:r>
            <a:r>
              <a:rPr lang="en-US" altLang="zh-CN" sz="1800" dirty="0">
                <a:solidFill>
                  <a:srgbClr val="01080B"/>
                </a:solidFill>
              </a:rPr>
              <a:t>Java</a:t>
            </a:r>
            <a:r>
              <a:rPr lang="zh-CN" altLang="en-US" sz="1800" dirty="0">
                <a:solidFill>
                  <a:srgbClr val="01080B"/>
                </a:solidFill>
              </a:rPr>
              <a:t>、</a:t>
            </a:r>
            <a:r>
              <a:rPr lang="en-US" altLang="zh-CN" sz="1800" dirty="0">
                <a:solidFill>
                  <a:srgbClr val="01080B"/>
                </a:solidFill>
              </a:rPr>
              <a:t>C# </a:t>
            </a:r>
            <a:r>
              <a:rPr lang="zh-CN" altLang="en-US" sz="1800" dirty="0" smtClean="0">
                <a:solidFill>
                  <a:srgbClr val="01080B"/>
                </a:solidFill>
              </a:rPr>
              <a:t>等奠定基础；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lvl="2"/>
            <a:r>
              <a:rPr lang="zh-CN" altLang="en-US" sz="1600" dirty="0" smtClean="0">
                <a:solidFill>
                  <a:srgbClr val="01080B"/>
                </a:solidFill>
              </a:rPr>
              <a:t>学好</a:t>
            </a:r>
            <a:r>
              <a:rPr lang="en-US" altLang="zh-CN" sz="1600" dirty="0" smtClean="0">
                <a:solidFill>
                  <a:srgbClr val="01080B"/>
                </a:solidFill>
              </a:rPr>
              <a:t>C</a:t>
            </a:r>
            <a:r>
              <a:rPr lang="zh-CN" altLang="en-US" sz="1600" dirty="0" smtClean="0">
                <a:solidFill>
                  <a:srgbClr val="01080B"/>
                </a:solidFill>
              </a:rPr>
              <a:t>语言有助于 </a:t>
            </a:r>
            <a:r>
              <a:rPr lang="en-US" altLang="zh-CN" sz="1600" dirty="0" smtClean="0">
                <a:solidFill>
                  <a:srgbClr val="01080B"/>
                </a:solidFill>
              </a:rPr>
              <a:t>C++</a:t>
            </a:r>
            <a:r>
              <a:rPr lang="zh-CN" altLang="en-US" sz="1600" dirty="0" smtClean="0">
                <a:solidFill>
                  <a:srgbClr val="01080B"/>
                </a:solidFill>
              </a:rPr>
              <a:t>、</a:t>
            </a:r>
            <a:r>
              <a:rPr lang="en-US" altLang="zh-CN" sz="1600" dirty="0" smtClean="0">
                <a:solidFill>
                  <a:srgbClr val="01080B"/>
                </a:solidFill>
              </a:rPr>
              <a:t>Java </a:t>
            </a:r>
            <a:r>
              <a:rPr lang="zh-CN" altLang="en-US" sz="1600" dirty="0">
                <a:solidFill>
                  <a:srgbClr val="01080B"/>
                </a:solidFill>
              </a:rPr>
              <a:t>、</a:t>
            </a:r>
            <a:r>
              <a:rPr lang="en-US" altLang="zh-CN" sz="1600" dirty="0" smtClean="0">
                <a:solidFill>
                  <a:srgbClr val="01080B"/>
                </a:solidFill>
              </a:rPr>
              <a:t>C#</a:t>
            </a:r>
            <a:r>
              <a:rPr lang="zh-CN" altLang="en-US" sz="1600" dirty="0" smtClean="0">
                <a:solidFill>
                  <a:srgbClr val="01080B"/>
                </a:solidFill>
              </a:rPr>
              <a:t>等语言的学习</a:t>
            </a:r>
            <a:r>
              <a:rPr lang="en-US" altLang="zh-CN" sz="1600" dirty="0" smtClean="0">
                <a:solidFill>
                  <a:srgbClr val="01080B"/>
                </a:solidFill>
              </a:rPr>
              <a:t> </a:t>
            </a:r>
            <a:r>
              <a:rPr lang="zh-CN" altLang="en-US" sz="1600" dirty="0" smtClean="0">
                <a:solidFill>
                  <a:srgbClr val="01080B"/>
                </a:solidFill>
              </a:rPr>
              <a:t>；</a:t>
            </a:r>
            <a:endParaRPr lang="en-US" altLang="zh-CN" sz="1600" dirty="0" smtClean="0">
              <a:solidFill>
                <a:srgbClr val="01080B"/>
              </a:solidFill>
            </a:endParaRPr>
          </a:p>
          <a:p>
            <a:pPr lvl="2"/>
            <a:r>
              <a:rPr lang="zh-CN" altLang="en-US" sz="1600" dirty="0" smtClean="0">
                <a:solidFill>
                  <a:srgbClr val="01080B"/>
                </a:solidFill>
              </a:rPr>
              <a:t>这些语言都是基于</a:t>
            </a:r>
            <a:r>
              <a:rPr lang="en-US" altLang="zh-CN" sz="1600" dirty="0" smtClean="0">
                <a:solidFill>
                  <a:srgbClr val="01080B"/>
                </a:solidFill>
              </a:rPr>
              <a:t>C</a:t>
            </a:r>
            <a:r>
              <a:rPr lang="zh-CN" altLang="en-US" sz="1600" dirty="0" smtClean="0">
                <a:solidFill>
                  <a:srgbClr val="01080B"/>
                </a:solidFill>
              </a:rPr>
              <a:t>语言的语法；</a:t>
            </a:r>
            <a:endParaRPr lang="en-US" altLang="zh-CN" sz="1600" dirty="0" smtClean="0">
              <a:solidFill>
                <a:srgbClr val="01080B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01080B"/>
                </a:solidFill>
              </a:rPr>
              <a:t>对于</a:t>
            </a:r>
            <a:r>
              <a:rPr lang="zh-CN" altLang="en-US" sz="1800" dirty="0">
                <a:solidFill>
                  <a:srgbClr val="01080B"/>
                </a:solidFill>
              </a:rPr>
              <a:t>学习编程的人来说，有深厚的</a:t>
            </a:r>
            <a:r>
              <a:rPr lang="en-US" altLang="zh-CN" sz="1800" dirty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语言功底是极其重要的。只要</a:t>
            </a:r>
            <a:r>
              <a:rPr lang="en-US" altLang="zh-CN" sz="1800" dirty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语言的功底深厚，那么学习其他语言都会很</a:t>
            </a:r>
            <a:r>
              <a:rPr lang="zh-CN" altLang="en-US" sz="1800" dirty="0" smtClean="0">
                <a:solidFill>
                  <a:srgbClr val="01080B"/>
                </a:solidFill>
              </a:rPr>
              <a:t>简单；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lvl="2"/>
            <a:r>
              <a:rPr lang="zh-CN" altLang="en-US" sz="1600" dirty="0">
                <a:solidFill>
                  <a:srgbClr val="01080B"/>
                </a:solidFill>
              </a:rPr>
              <a:t>功底</a:t>
            </a:r>
            <a:r>
              <a:rPr lang="zh-CN" altLang="en-US" sz="1600" dirty="0">
                <a:solidFill>
                  <a:srgbClr val="01080B"/>
                </a:solidFill>
              </a:rPr>
              <a:t>深厚</a:t>
            </a:r>
            <a:r>
              <a:rPr lang="zh-CN" altLang="en-US" sz="1600" dirty="0" smtClean="0">
                <a:solidFill>
                  <a:srgbClr val="01080B"/>
                </a:solidFill>
              </a:rPr>
              <a:t>：长期实践、训练、积淀；</a:t>
            </a:r>
            <a:endParaRPr lang="zh-CN" altLang="en-US" sz="16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课程</a:t>
            </a:r>
            <a:r>
              <a:rPr lang="zh-CN" altLang="en-US" dirty="0">
                <a:solidFill>
                  <a:srgbClr val="01080B"/>
                </a:solidFill>
              </a:rPr>
              <a:t>内容</a:t>
            </a:r>
            <a:endParaRPr lang="zh-CN" altLang="en-US" dirty="0" smtClean="0">
              <a:solidFill>
                <a:srgbClr val="01080B"/>
              </a:solidFill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</a:t>
            </a:r>
            <a:r>
              <a:rPr lang="zh-CN" altLang="en-US" sz="2000" dirty="0"/>
              <a:t>语言编程</a:t>
            </a:r>
            <a:endParaRPr lang="en-US" altLang="zh-CN" sz="2000" dirty="0"/>
          </a:p>
          <a:p>
            <a:pPr marL="971550" lvl="1"/>
            <a:r>
              <a:rPr lang="zh-CN" altLang="en-US" sz="1800" dirty="0">
                <a:solidFill>
                  <a:srgbClr val="01080B"/>
                </a:solidFill>
              </a:rPr>
              <a:t>程序开发环境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程序结构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/>
            <a:r>
              <a:rPr lang="en-US" altLang="zh-CN" sz="1800" dirty="0">
                <a:solidFill>
                  <a:srgbClr val="01080B"/>
                </a:solidFill>
              </a:rPr>
              <a:t>C</a:t>
            </a:r>
            <a:r>
              <a:rPr lang="zh-CN" altLang="en-US" sz="1800" dirty="0">
                <a:solidFill>
                  <a:srgbClr val="01080B"/>
                </a:solidFill>
              </a:rPr>
              <a:t>语言语法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01080B"/>
                </a:solidFill>
              </a:rPr>
              <a:t>涉及的数据结构与算法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01080B"/>
                </a:solidFill>
              </a:rPr>
              <a:t>良好的编程习惯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中间</a:t>
            </a:r>
            <a:r>
              <a:rPr lang="zh-CN" altLang="en-US" sz="2000" dirty="0" smtClean="0"/>
              <a:t>穿插一些计算机的预备</a:t>
            </a:r>
            <a:r>
              <a:rPr lang="zh-CN" altLang="en-US" sz="2000" dirty="0"/>
              <a:t>知识</a:t>
            </a:r>
            <a:endParaRPr lang="en-US" altLang="zh-CN" sz="2000" dirty="0"/>
          </a:p>
          <a:p>
            <a:pPr marL="971550" lvl="1"/>
            <a:r>
              <a:rPr lang="zh-CN" altLang="en-US" sz="1800" dirty="0" smtClean="0">
                <a:solidFill>
                  <a:srgbClr val="01080B"/>
                </a:solidFill>
              </a:rPr>
              <a:t>计算机的硬件组成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1080B"/>
                </a:solidFill>
              </a:rPr>
              <a:t>计算机系统的组成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1080B"/>
                </a:solidFill>
              </a:rPr>
              <a:t>进制与数据</a:t>
            </a:r>
            <a:r>
              <a:rPr lang="zh-CN" altLang="en-US" sz="1800" dirty="0">
                <a:solidFill>
                  <a:srgbClr val="01080B"/>
                </a:solidFill>
              </a:rPr>
              <a:t>进制之间的</a:t>
            </a:r>
            <a:r>
              <a:rPr lang="zh-CN" altLang="en-US" sz="1800" dirty="0" smtClean="0">
                <a:solidFill>
                  <a:srgbClr val="01080B"/>
                </a:solidFill>
              </a:rPr>
              <a:t>转换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1080B"/>
                </a:solidFill>
              </a:rPr>
              <a:t>数据的内部表示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1080B"/>
                </a:solidFill>
              </a:rPr>
              <a:t>计算机编程语言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1080B"/>
                </a:solidFill>
              </a:rPr>
              <a:t>IDE--</a:t>
            </a:r>
            <a:r>
              <a:rPr lang="zh-CN" altLang="en-US" dirty="0" smtClean="0">
                <a:solidFill>
                  <a:srgbClr val="01080B"/>
                </a:solidFill>
              </a:rPr>
              <a:t>开发集成环境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Windows</a:t>
            </a:r>
          </a:p>
          <a:p>
            <a:pPr marL="971550" lvl="1"/>
            <a:r>
              <a:rPr lang="en-US" altLang="zh-CN" b="1" dirty="0">
                <a:solidFill>
                  <a:srgbClr val="0303DF"/>
                </a:solidFill>
              </a:rPr>
              <a:t>Dev-</a:t>
            </a:r>
            <a:r>
              <a:rPr lang="en-US" altLang="zh-CN" b="1" dirty="0" err="1">
                <a:solidFill>
                  <a:srgbClr val="0303DF"/>
                </a:solidFill>
              </a:rPr>
              <a:t>Cpp</a:t>
            </a:r>
            <a:endParaRPr lang="en-US" altLang="zh-CN" b="1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b="1" dirty="0" err="1">
                <a:solidFill>
                  <a:srgbClr val="0303DF"/>
                </a:solidFill>
              </a:rPr>
              <a:t>CodeBlocks</a:t>
            </a:r>
            <a:endParaRPr lang="en-US" altLang="zh-CN" b="1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dirty="0" smtClean="0"/>
              <a:t>VC++ 6.0</a:t>
            </a:r>
            <a:endParaRPr lang="en-US" altLang="zh-CN" dirty="0"/>
          </a:p>
          <a:p>
            <a:pPr marL="971550" lvl="1"/>
            <a:r>
              <a:rPr lang="en-US" altLang="zh-CN" dirty="0" smtClean="0"/>
              <a:t>Eclipse (for C &amp; C++)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Linux</a:t>
            </a:r>
          </a:p>
          <a:p>
            <a:pPr marL="971550" lvl="1"/>
            <a:r>
              <a:rPr lang="en-US" altLang="zh-CN" b="1" dirty="0" smtClean="0">
                <a:solidFill>
                  <a:srgbClr val="0303DF"/>
                </a:solidFill>
              </a:rPr>
              <a:t>(</a:t>
            </a:r>
            <a:r>
              <a:rPr lang="en-US" altLang="zh-CN" b="1" dirty="0" err="1" smtClean="0">
                <a:solidFill>
                  <a:srgbClr val="0303DF"/>
                </a:solidFill>
              </a:rPr>
              <a:t>gedit</a:t>
            </a:r>
            <a:r>
              <a:rPr lang="zh-CN" altLang="en-US" b="1" dirty="0" smtClean="0">
                <a:solidFill>
                  <a:srgbClr val="0303DF"/>
                </a:solidFill>
              </a:rPr>
              <a:t>、</a:t>
            </a:r>
            <a:r>
              <a:rPr lang="en-US" altLang="zh-CN" b="1" dirty="0" err="1" smtClean="0">
                <a:solidFill>
                  <a:srgbClr val="0303DF"/>
                </a:solidFill>
              </a:rPr>
              <a:t>emacs</a:t>
            </a:r>
            <a:r>
              <a:rPr lang="zh-CN" altLang="en-US" b="1" dirty="0" smtClean="0">
                <a:solidFill>
                  <a:srgbClr val="0303DF"/>
                </a:solidFill>
              </a:rPr>
              <a:t>、</a:t>
            </a:r>
            <a:r>
              <a:rPr lang="en-US" altLang="zh-CN" b="1" dirty="0" smtClean="0">
                <a:solidFill>
                  <a:srgbClr val="0303DF"/>
                </a:solidFill>
              </a:rPr>
              <a:t>vi)+</a:t>
            </a:r>
            <a:r>
              <a:rPr lang="en-US" altLang="zh-CN" b="1" dirty="0" err="1" smtClean="0">
                <a:solidFill>
                  <a:srgbClr val="0303DF"/>
                </a:solidFill>
              </a:rPr>
              <a:t>gcc</a:t>
            </a:r>
            <a:r>
              <a:rPr lang="zh-CN" altLang="en-US" b="1" dirty="0" smtClean="0">
                <a:solidFill>
                  <a:srgbClr val="0303DF"/>
                </a:solidFill>
              </a:rPr>
              <a:t>，</a:t>
            </a:r>
            <a:r>
              <a:rPr lang="en-US" altLang="zh-CN" b="1" dirty="0" smtClean="0">
                <a:solidFill>
                  <a:srgbClr val="0303DF"/>
                </a:solidFill>
              </a:rPr>
              <a:t>g++</a:t>
            </a:r>
          </a:p>
          <a:p>
            <a:pPr marL="971550" lvl="1"/>
            <a:r>
              <a:rPr lang="en-US" altLang="zh-CN" dirty="0" smtClean="0">
                <a:solidFill>
                  <a:srgbClr val="01080B"/>
                </a:solidFill>
              </a:rPr>
              <a:t>Dev-</a:t>
            </a:r>
            <a:r>
              <a:rPr lang="en-US" altLang="zh-CN" dirty="0" err="1" smtClean="0">
                <a:solidFill>
                  <a:srgbClr val="01080B"/>
                </a:solidFill>
              </a:rPr>
              <a:t>Cpp</a:t>
            </a:r>
            <a:endParaRPr lang="en-US" altLang="zh-CN" dirty="0">
              <a:solidFill>
                <a:srgbClr val="01080B"/>
              </a:solidFill>
            </a:endParaRPr>
          </a:p>
          <a:p>
            <a:pPr marL="971550" lvl="1"/>
            <a:r>
              <a:rPr lang="en-US" altLang="zh-CN" dirty="0" smtClean="0">
                <a:solidFill>
                  <a:srgbClr val="01080B"/>
                </a:solidFill>
              </a:rPr>
              <a:t>Eclipse </a:t>
            </a:r>
            <a:r>
              <a:rPr lang="en-US" altLang="zh-CN" dirty="0"/>
              <a:t>(for C &amp; C++)</a:t>
            </a:r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参考教材</a:t>
            </a:r>
            <a:r>
              <a:rPr lang="zh-CN" altLang="en-US" smtClean="0">
                <a:solidFill>
                  <a:srgbClr val="01080B"/>
                </a:solidFill>
              </a:rPr>
              <a:t>及</a:t>
            </a:r>
            <a:r>
              <a:rPr lang="zh-CN" altLang="en-US" smtClean="0">
                <a:solidFill>
                  <a:srgbClr val="01080B"/>
                </a:solidFill>
              </a:rPr>
              <a:t>参考资料</a:t>
            </a:r>
            <a:endParaRPr lang="zh-CN" altLang="en-US" dirty="0" smtClean="0">
              <a:solidFill>
                <a:srgbClr val="01080B"/>
              </a:solidFill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参考教材</a:t>
            </a:r>
            <a:endParaRPr lang="en-US" altLang="zh-CN" dirty="0"/>
          </a:p>
          <a:p>
            <a:pPr marL="971550" lvl="1"/>
            <a:r>
              <a:rPr lang="zh-CN" altLang="zh-CN" dirty="0"/>
              <a:t>吴文</a:t>
            </a:r>
            <a:r>
              <a:rPr lang="zh-CN" altLang="en-US" dirty="0"/>
              <a:t>虎，徐明星，</a:t>
            </a:r>
            <a:r>
              <a:rPr lang="zh-CN" altLang="zh-CN" dirty="0"/>
              <a:t>程序设计基础（第</a:t>
            </a:r>
            <a:r>
              <a:rPr lang="en-US" altLang="zh-CN" dirty="0"/>
              <a:t>3</a:t>
            </a:r>
            <a:r>
              <a:rPr lang="zh-CN" altLang="zh-CN" dirty="0"/>
              <a:t>版）</a:t>
            </a:r>
            <a:r>
              <a:rPr lang="zh-CN" altLang="en-US" dirty="0"/>
              <a:t>，</a:t>
            </a:r>
            <a:r>
              <a:rPr lang="zh-CN" altLang="zh-CN" dirty="0"/>
              <a:t>清华大学出版社</a:t>
            </a:r>
            <a:r>
              <a:rPr lang="zh-CN" altLang="en-US" dirty="0"/>
              <a:t>，</a:t>
            </a:r>
            <a:r>
              <a:rPr lang="en-US" altLang="zh-CN" dirty="0"/>
              <a:t>2010.11</a:t>
            </a:r>
            <a:endParaRPr lang="en-US" altLang="zh-CN" dirty="0">
              <a:solidFill>
                <a:srgbClr val="01080B"/>
              </a:solidFill>
            </a:endParaRPr>
          </a:p>
          <a:p>
            <a:pPr marL="971550" lvl="1"/>
            <a:endParaRPr lang="en-US" altLang="zh-CN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其它</a:t>
            </a:r>
            <a:r>
              <a:rPr lang="zh-CN" altLang="en-US" dirty="0" smtClean="0"/>
              <a:t>参考资料</a:t>
            </a:r>
            <a:endParaRPr lang="en-US" altLang="zh-CN" dirty="0"/>
          </a:p>
          <a:p>
            <a:pPr marL="971550" lvl="1"/>
            <a:r>
              <a:rPr lang="en-US" altLang="zh-CN" dirty="0"/>
              <a:t>C</a:t>
            </a:r>
            <a:r>
              <a:rPr lang="zh-CN" altLang="zh-CN" dirty="0"/>
              <a:t>语言程序设计</a:t>
            </a:r>
            <a:r>
              <a:rPr lang="en-US" altLang="zh-CN" dirty="0"/>
              <a:t>  </a:t>
            </a:r>
            <a:r>
              <a:rPr lang="zh-CN" altLang="zh-CN" dirty="0"/>
              <a:t>谭浩强，</a:t>
            </a:r>
            <a:r>
              <a:rPr lang="zh-CN" altLang="zh-CN" dirty="0" smtClean="0"/>
              <a:t>清华大学出版社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/>
            <a:r>
              <a:rPr lang="en-US" altLang="zh-CN" dirty="0"/>
              <a:t>C++</a:t>
            </a:r>
            <a:r>
              <a:rPr lang="zh-CN" altLang="zh-CN" dirty="0"/>
              <a:t>程序设计</a:t>
            </a:r>
            <a:r>
              <a:rPr lang="en-US" altLang="zh-CN" dirty="0"/>
              <a:t>  </a:t>
            </a:r>
            <a:r>
              <a:rPr lang="zh-CN" altLang="zh-CN" dirty="0"/>
              <a:t>谭浩强，清华大学出版社；</a:t>
            </a:r>
            <a:endParaRPr lang="zh-CN" altLang="zh-CN" sz="1400" dirty="0"/>
          </a:p>
          <a:p>
            <a:pPr marL="971550" lvl="1"/>
            <a:r>
              <a:rPr lang="en-US" altLang="zh-CN" dirty="0"/>
              <a:t>C</a:t>
            </a:r>
            <a:r>
              <a:rPr lang="zh-CN" altLang="zh-CN" dirty="0"/>
              <a:t>语言程序设计</a:t>
            </a:r>
            <a:r>
              <a:rPr lang="en-US" altLang="zh-CN" dirty="0"/>
              <a:t>  </a:t>
            </a:r>
            <a:r>
              <a:rPr lang="zh-CN" altLang="zh-CN" dirty="0"/>
              <a:t>苏小红等，高等教育出版社；</a:t>
            </a:r>
            <a:endParaRPr lang="zh-CN" altLang="zh-CN" sz="1400" dirty="0"/>
          </a:p>
          <a:p>
            <a:pPr marL="971550" lvl="1"/>
            <a:r>
              <a:rPr lang="en-US" altLang="zh-CN" dirty="0"/>
              <a:t>C</a:t>
            </a:r>
            <a:r>
              <a:rPr lang="zh-CN" altLang="zh-CN" dirty="0"/>
              <a:t>程序设计引导</a:t>
            </a:r>
            <a:r>
              <a:rPr lang="en-US" altLang="zh-CN" dirty="0"/>
              <a:t>  </a:t>
            </a:r>
            <a:r>
              <a:rPr lang="zh-CN" altLang="zh-CN" dirty="0"/>
              <a:t>尹宝林编著，机械工业</a:t>
            </a:r>
            <a:r>
              <a:rPr lang="zh-CN" altLang="zh-CN" dirty="0" smtClean="0"/>
              <a:t>出版社</a:t>
            </a:r>
            <a:endParaRPr lang="en-US" altLang="zh-CN" dirty="0" smtClean="0"/>
          </a:p>
          <a:p>
            <a:pPr marL="971550" lvl="1"/>
            <a:r>
              <a:rPr lang="zh-CN" altLang="en-US" dirty="0"/>
              <a:t>计算机组成原理</a:t>
            </a:r>
            <a:r>
              <a:rPr lang="en-US" altLang="zh-CN" dirty="0"/>
              <a:t>(</a:t>
            </a:r>
            <a:r>
              <a:rPr lang="zh-CN" altLang="en-US" dirty="0"/>
              <a:t>唐朔飞第二版</a:t>
            </a:r>
            <a:r>
              <a:rPr lang="en-US" altLang="zh-CN" dirty="0"/>
              <a:t>)</a:t>
            </a:r>
            <a:endParaRPr lang="zh-CN" altLang="zh-CN" dirty="0"/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学习方法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50"/>
            <a:ext cx="8080375" cy="1037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What I hear I forget, what I see I remember, what I do I understand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FF0000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</a:br>
            <a:endParaRPr lang="en-US" altLang="zh-CN" dirty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  <p:sp>
        <p:nvSpPr>
          <p:cNvPr id="4" name="AutoShape 7" descr="纸莎草纸"/>
          <p:cNvSpPr>
            <a:spLocks noChangeArrowheads="1"/>
          </p:cNvSpPr>
          <p:nvPr/>
        </p:nvSpPr>
        <p:spPr bwMode="auto">
          <a:xfrm>
            <a:off x="827088" y="2071649"/>
            <a:ext cx="7632700" cy="2376488"/>
          </a:xfrm>
          <a:prstGeom prst="flowChartAlternateProcess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54800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不闻不若闻之，闻之不若见之，见之不若知之，知之不若行之</a:t>
            </a:r>
            <a:r>
              <a:rPr lang="en-US" altLang="zh-CN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学至于行之而止矣。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					      </a:t>
            </a:r>
            <a:r>
              <a:rPr lang="en-US" altLang="zh-CN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lang="zh-CN" altLang="en-US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荀子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3250" y="5009183"/>
            <a:ext cx="8080375" cy="103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多上机练习；</a:t>
            </a: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语言是在使用的过程中</a:t>
            </a:r>
            <a:r>
              <a:rPr lang="zh-CN" altLang="en-US" dirty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实践</a:t>
            </a:r>
            <a:r>
              <a:rPr lang="zh-CN" altLang="en-US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出来的，不是学出来的；</a:t>
            </a: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</a:b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9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预期效果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为后期课程提供预备知识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计算机系统原理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高级程序设计语言（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操作系统（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en-US" altLang="zh-CN" dirty="0"/>
              <a:t>&amp;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，如</a:t>
            </a:r>
            <a:r>
              <a:rPr lang="en-US" altLang="zh-CN" smtClean="0"/>
              <a:t>Ubuntu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操作系统课程设计（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/>
            <a:r>
              <a:rPr lang="en-US" altLang="zh-CN" dirty="0" smtClean="0"/>
              <a:t>… …</a:t>
            </a: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掌握</a:t>
            </a:r>
            <a:r>
              <a:rPr lang="zh-CN" altLang="en-US" dirty="0" smtClean="0"/>
              <a:t>一门常用的编程语言，培养良好的编程习惯</a:t>
            </a:r>
            <a:endParaRPr lang="en-US" altLang="zh-CN" dirty="0" smtClean="0"/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成绩评定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总分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分，其中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+mn-ea"/>
              </a:rPr>
              <a:t>平时成绩（课堂讨论、小测验、作业）：</a:t>
            </a:r>
            <a:r>
              <a:rPr lang="en-US" altLang="zh-CN" dirty="0">
                <a:latin typeface="+mn-ea"/>
              </a:rPr>
              <a:t>20%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实验成绩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3</a:t>
            </a:r>
            <a:r>
              <a:rPr lang="en-US" altLang="zh-CN" dirty="0" smtClean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%</a:t>
            </a:r>
          </a:p>
          <a:p>
            <a:pPr lvl="1"/>
            <a:r>
              <a:rPr lang="zh-CN" altLang="en-US" dirty="0">
                <a:latin typeface="+mn-ea"/>
              </a:rPr>
              <a:t>期末考试：</a:t>
            </a:r>
            <a:r>
              <a:rPr lang="en-US" altLang="zh-CN" dirty="0">
                <a:latin typeface="+mn-ea"/>
              </a:rPr>
              <a:t>50%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576</Words>
  <Application>Microsoft Office PowerPoint</Application>
  <PresentationFormat>全屏显示(4:3)</PresentationFormat>
  <Paragraphs>97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华文中宋</vt:lpstr>
      <vt:lpstr>隶书</vt:lpstr>
      <vt:lpstr>宋体</vt:lpstr>
      <vt:lpstr>微软雅黑</vt:lpstr>
      <vt:lpstr>幼圆</vt:lpstr>
      <vt:lpstr>Arial</vt:lpstr>
      <vt:lpstr>Arial Black</vt:lpstr>
      <vt:lpstr>Baskerville Old Face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计算导论与程序设计</vt:lpstr>
      <vt:lpstr>韩芳溪  山东大学计算机科学与技术学院</vt:lpstr>
      <vt:lpstr>课程介绍</vt:lpstr>
      <vt:lpstr>课程内容</vt:lpstr>
      <vt:lpstr>IDE--开发集成环境</vt:lpstr>
      <vt:lpstr>参考教材及参考资料</vt:lpstr>
      <vt:lpstr>学习方法</vt:lpstr>
      <vt:lpstr>预期效果</vt:lpstr>
      <vt:lpstr>成绩评定</vt:lpstr>
      <vt:lpstr>实验安排</vt:lpstr>
      <vt:lpstr>Any  Question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com</cp:lastModifiedBy>
  <cp:revision>328</cp:revision>
  <dcterms:created xsi:type="dcterms:W3CDTF">2013-01-25T01:44:00Z</dcterms:created>
  <dcterms:modified xsi:type="dcterms:W3CDTF">2018-09-25T10:21:13Z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