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2" r:id="rId27"/>
    <p:sldId id="279" r:id="rId28"/>
    <p:sldId id="280" r:id="rId29"/>
    <p:sldId id="281" r:id="rId30"/>
    <p:sldId id="283" r:id="rId31"/>
    <p:sldId id="284" r:id="rId32"/>
  </p:sldIdLst>
  <p:sldSz cx="9144000" cy="5143500" type="screen16x9"/>
  <p:notesSz cx="6858000" cy="9144000"/>
  <p:embeddedFontLst>
    <p:embeddedFont>
      <p:font typeface="Calibri" panose="020F0502020204030204"/>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5" autoAdjust="0"/>
  </p:normalViewPr>
  <p:slideViewPr>
    <p:cSldViewPr snapToGrid="0">
      <p:cViewPr>
        <p:scale>
          <a:sx n="126" d="100"/>
          <a:sy n="126" d="100"/>
        </p:scale>
        <p:origin x="119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2.xml"/><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endParaRPr lang="en-GB"/>
          </a:p>
          <a:p>
            <a:pPr marL="0" lvl="0" indent="0">
              <a:spcBef>
                <a:spcPts val="0"/>
              </a:spcBef>
              <a:buNone/>
            </a:pPr>
            <a:r>
              <a:rPr lang="en-GB"/>
              <a:t>Success : Attack process wins the race and /etc/passwd is modified.</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
        <p:nvSpPr>
          <p:cNvPr id="5" name="Google Shape;6;p30"/>
          <p:cNvSpPr txBox="1"/>
          <p:nvPr userDrawn="1"/>
        </p:nvSpPr>
        <p:spPr>
          <a:xfrm>
            <a:off x="409433" y="3131817"/>
            <a:ext cx="9115567" cy="113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4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Liu Shu</a:t>
            </a:r>
            <a:r>
              <a:rPr lang="en-US" altLang="zh-CN"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o</a:t>
            </a: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US" altLang="en-GB" sz="1800" b="1">
                <a:solidFill>
                  <a:srgbClr val="980000"/>
                </a:solidFill>
                <a:latin typeface="Calibri" panose="020F0502020204030204"/>
                <a:ea typeface="Calibri" panose="020F0502020204030204"/>
                <a:cs typeface="Calibri" panose="020F0502020204030204"/>
                <a:sym typeface="Calibri" panose="020F0502020204030204"/>
              </a:rPr>
              <a:t>ls1114988147@foxmail.com</a:t>
            </a:r>
            <a:endPar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Riccardo Spolaor, Ph.D</a:t>
            </a:r>
            <a:r>
              <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US" alt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rspolaor@sdu.edu.cn</a:t>
            </a:r>
            <a:endPar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endParaRPr lang="en-US" sz="1800" b="0"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p:txBody>
      </p:sp>
      <p:cxnSp>
        <p:nvCxnSpPr>
          <p:cNvPr id="6" name="Google Shape;7;p30"/>
          <p:cNvCxnSpPr/>
          <p:nvPr userDrawn="1"/>
        </p:nvCxnSpPr>
        <p:spPr>
          <a:xfrm>
            <a:off x="690633" y="3123449"/>
            <a:ext cx="7762733" cy="0"/>
          </a:xfrm>
          <a:prstGeom prst="straightConnector1">
            <a:avLst/>
          </a:prstGeom>
          <a:noFill/>
          <a:ln w="28575" cap="flat" cmpd="sng">
            <a:solidFill>
              <a:srgbClr val="980000"/>
            </a:solidFill>
            <a:prstDash val="solid"/>
            <a:round/>
            <a:headEnd type="none" w="sm" len="sm"/>
            <a:tailEnd type="none" w="sm" len="sm"/>
          </a:ln>
        </p:spPr>
      </p:cxnSp>
      <p:sp>
        <p:nvSpPr>
          <p:cNvPr id="7" name="Google Shape;8;p30"/>
          <p:cNvSpPr txBox="1"/>
          <p:nvPr userDrawn="1"/>
        </p:nvSpPr>
        <p:spPr>
          <a:xfrm>
            <a:off x="607449" y="4376417"/>
            <a:ext cx="7386567" cy="5445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980000"/>
                </a:solidFill>
                <a:latin typeface="Calibri" panose="020F0502020204030204"/>
                <a:ea typeface="Calibri" panose="020F0502020204030204"/>
                <a:cs typeface="Calibri" panose="020F0502020204030204"/>
                <a:sym typeface="Calibri" panose="020F0502020204030204"/>
              </a:rPr>
              <a:t>Shandong University, School of Computer Science and Technology</a:t>
            </a:r>
            <a:endParaRPr lang="en-GB"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p:txBody>
      </p:sp>
      <p:cxnSp>
        <p:nvCxnSpPr>
          <p:cNvPr id="8" name="Google Shape;10;p30"/>
          <p:cNvCxnSpPr/>
          <p:nvPr userDrawn="1"/>
        </p:nvCxnSpPr>
        <p:spPr>
          <a:xfrm>
            <a:off x="690633" y="1334272"/>
            <a:ext cx="7762733" cy="0"/>
          </a:xfrm>
          <a:prstGeom prst="straightConnector1">
            <a:avLst/>
          </a:prstGeom>
          <a:noFill/>
          <a:ln w="28575" cap="flat" cmpd="sng">
            <a:solidFill>
              <a:srgbClr val="980000"/>
            </a:solidFill>
            <a:prstDash val="solid"/>
            <a:round/>
            <a:headEnd type="none" w="sm" len="sm"/>
            <a:tailEnd type="none" w="sm" len="sm"/>
          </a:ln>
        </p:spPr>
      </p:cxnSp>
      <p:pic>
        <p:nvPicPr>
          <p:cNvPr id="9" name="Google Shape;11;p30"/>
          <p:cNvPicPr preferRelativeResize="0"/>
          <p:nvPr userDrawn="1"/>
        </p:nvPicPr>
        <p:blipFill rotWithShape="1">
          <a:blip r:embed="rId2"/>
          <a:srcRect b="24772"/>
          <a:stretch>
            <a:fillRect/>
          </a:stretch>
        </p:blipFill>
        <p:spPr>
          <a:xfrm>
            <a:off x="7972108" y="251225"/>
            <a:ext cx="874564" cy="848889"/>
          </a:xfrm>
          <a:prstGeom prst="rect">
            <a:avLst/>
          </a:prstGeom>
          <a:noFill/>
          <a:ln>
            <a:noFill/>
          </a:ln>
        </p:spPr>
      </p:pic>
      <p:cxnSp>
        <p:nvCxnSpPr>
          <p:cNvPr id="13" name="Google Shape;7;p30"/>
          <p:cNvCxnSpPr/>
          <p:nvPr userDrawn="1"/>
        </p:nvCxnSpPr>
        <p:spPr>
          <a:xfrm>
            <a:off x="690633" y="4368049"/>
            <a:ext cx="7762733" cy="0"/>
          </a:xfrm>
          <a:prstGeom prst="straightConnector1">
            <a:avLst/>
          </a:prstGeom>
          <a:noFill/>
          <a:ln w="28575" cap="flat" cmpd="sng">
            <a:solidFill>
              <a:srgbClr val="980000"/>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
        <p:nvSpPr>
          <p:cNvPr id="5" name="Google Shape;14;p32"/>
          <p:cNvSpPr/>
          <p:nvPr userDrawn="1"/>
        </p:nvSpPr>
        <p:spPr>
          <a:xfrm>
            <a:off x="7315200" y="4891526"/>
            <a:ext cx="1828800"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15;p32"/>
          <p:cNvSpPr/>
          <p:nvPr userDrawn="1"/>
        </p:nvSpPr>
        <p:spPr>
          <a:xfrm>
            <a:off x="292101" y="4899146"/>
            <a:ext cx="4436492"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16;p32"/>
          <p:cNvSpPr txBox="1"/>
          <p:nvPr userDrawn="1"/>
        </p:nvSpPr>
        <p:spPr>
          <a:xfrm>
            <a:off x="4792980" y="4896968"/>
            <a:ext cx="2461260"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altLang="en-GB" sz="1000" b="1" i="1" u="none" strike="noStrike" cap="none">
                <a:solidFill>
                  <a:srgbClr val="FFFFFF"/>
                </a:solidFill>
                <a:latin typeface="Calibri" panose="020F0502020204030204"/>
                <a:ea typeface="Calibri" panose="020F0502020204030204"/>
                <a:cs typeface="Calibri" panose="020F0502020204030204"/>
                <a:sym typeface="Calibri" panose="020F0502020204030204"/>
              </a:rPr>
              <a:t>Liu Shuo - </a:t>
            </a:r>
            <a:r>
              <a:rPr lang="en-GB" sz="1000" b="1" i="1" u="none" strike="noStrike" cap="none">
                <a:solidFill>
                  <a:srgbClr val="FFFFFF"/>
                </a:solidFill>
                <a:latin typeface="Calibri" panose="020F0502020204030204"/>
                <a:ea typeface="Calibri" panose="020F0502020204030204"/>
                <a:cs typeface="Calibri" panose="020F0502020204030204"/>
                <a:sym typeface="Calibri" panose="020F0502020204030204"/>
              </a:rPr>
              <a:t>Riccardo Spolaor</a:t>
            </a:r>
            <a:endParaRPr sz="1000" b="1" i="1"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Google Shape;17;p32"/>
          <p:cNvSpPr txBox="1"/>
          <p:nvPr userDrawn="1"/>
        </p:nvSpPr>
        <p:spPr>
          <a:xfrm>
            <a:off x="393700" y="4899146"/>
            <a:ext cx="2260832" cy="17831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panose="020B0604020202020204"/>
              <a:buNone/>
            </a:pPr>
            <a:r>
              <a:rPr lang="en-US" altLang="en-GB"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rPr>
              <a:t>Laboratory - </a:t>
            </a:r>
            <a:r>
              <a:rPr lang="en-GB"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rPr>
              <a:t>Introduction to information security     </a:t>
            </a:r>
            <a:endParaRPr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9" name="Google Shape;18;p32"/>
          <p:cNvCxnSpPr/>
          <p:nvPr userDrawn="1"/>
        </p:nvCxnSpPr>
        <p:spPr>
          <a:xfrm flipH="1">
            <a:off x="0" y="787400"/>
            <a:ext cx="9144000" cy="29028"/>
          </a:xfrm>
          <a:prstGeom prst="straightConnector1">
            <a:avLst/>
          </a:prstGeom>
          <a:noFill/>
          <a:ln w="38100" cap="flat" cmpd="sng">
            <a:solidFill>
              <a:srgbClr val="980000"/>
            </a:solidFill>
            <a:prstDash val="solid"/>
            <a:round/>
            <a:headEnd type="none" w="sm" len="sm"/>
            <a:tailEnd type="none" w="sm" len="sm"/>
          </a:ln>
        </p:spPr>
      </p:cxnSp>
      <p:pic>
        <p:nvPicPr>
          <p:cNvPr id="10" name="Google Shape;19;p32"/>
          <p:cNvPicPr preferRelativeResize="0"/>
          <p:nvPr userDrawn="1"/>
        </p:nvPicPr>
        <p:blipFill rotWithShape="1">
          <a:blip r:embed="rId2"/>
          <a:srcRect b="24772"/>
          <a:stretch>
            <a:fillRect/>
          </a:stretch>
        </p:blipFill>
        <p:spPr>
          <a:xfrm>
            <a:off x="8200838" y="73660"/>
            <a:ext cx="638361" cy="654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a:buClr>
                <a:srgbClr val="000000"/>
              </a:buClr>
            </a:pPr>
            <a:r>
              <a:rPr lang="en-GB" sz="4400" b="1" kern="1200" dirty="0">
                <a:gradFill>
                  <a:gsLst>
                    <a:gs pos="0">
                      <a:srgbClr val="E30000"/>
                    </a:gs>
                    <a:gs pos="100000">
                      <a:srgbClr val="760303"/>
                    </a:gs>
                  </a:gsLst>
                  <a:lin scaled="0"/>
                </a:gradFill>
              </a:rPr>
              <a:t>Race Condition Vulnerability</a:t>
            </a:r>
            <a:endParaRPr lang="en-GB" sz="4400" b="1" kern="1200" dirty="0">
              <a:gradFill>
                <a:gsLst>
                  <a:gs pos="0">
                    <a:srgbClr val="E30000"/>
                  </a:gs>
                  <a:gs pos="100000">
                    <a:srgbClr val="760303"/>
                  </a:gs>
                </a:gsLst>
                <a:lin scaled="0"/>
              </a:gradFill>
            </a:endParaRPr>
          </a:p>
        </p:txBody>
      </p:sp>
      <p:sp>
        <p:nvSpPr>
          <p:cNvPr id="3" name="Google Shape;249;p37"/>
          <p:cNvSpPr txBox="1">
            <a:spLocks noGrp="1"/>
          </p:cNvSpPr>
          <p:nvPr/>
        </p:nvSpPr>
        <p:spPr>
          <a:xfrm>
            <a:off x="542925" y="112750"/>
            <a:ext cx="5767735" cy="1263650"/>
          </a:xfrm>
          <a:prstGeom prst="rect">
            <a:avLst/>
          </a:prstGeom>
          <a:noFill/>
          <a:ln>
            <a:noFill/>
          </a:ln>
        </p:spPr>
        <p:txBody>
          <a:bodyPr wrap="square" lIns="90000" tIns="46800" rIns="90000" bIns="46800" anchor="b" anchorCtr="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rtl="0">
              <a:lnSpc>
                <a:spcPct val="100000"/>
              </a:lnSpc>
              <a:spcBef>
                <a:spcPts val="0"/>
              </a:spcBef>
              <a:spcAft>
                <a:spcPts val="0"/>
              </a:spcAft>
              <a:buClr>
                <a:srgbClr val="000000"/>
              </a:buClr>
              <a:buFont typeface="Times New Roman" panose="02020603050405020304"/>
              <a:buNone/>
            </a:pPr>
            <a:r>
              <a:rPr lang="en-US" b="1" i="0" u="none" strike="noStrike" cap="none" dirty="0">
                <a:gradFill>
                  <a:gsLst>
                    <a:gs pos="0">
                      <a:srgbClr val="E30000"/>
                    </a:gs>
                    <a:gs pos="100000">
                      <a:srgbClr val="760303"/>
                    </a:gs>
                  </a:gsLst>
                  <a:lin scaled="0"/>
                </a:gradFill>
                <a:latin typeface="Arial" panose="020B0604020202020204"/>
                <a:ea typeface="Arial" panose="020B0604020202020204"/>
                <a:cs typeface="Arial" panose="020B0604020202020204"/>
                <a:sym typeface="Arial" panose="020B0604020202020204"/>
              </a:rPr>
              <a:t>Introduction on Information security</a:t>
            </a:r>
            <a:endParaRPr lang="en-US" b="1" i="0" u="none" strike="noStrike" cap="none" dirty="0">
              <a:gradFill>
                <a:gsLst>
                  <a:gs pos="0">
                    <a:srgbClr val="E30000"/>
                  </a:gs>
                  <a:gs pos="100000">
                    <a:srgbClr val="760303"/>
                  </a:gs>
                </a:gsLst>
                <a:lin scaled="0"/>
              </a:gradFill>
              <a:latin typeface="Arial" panose="020B0604020202020204"/>
              <a:ea typeface="Arial" panose="020B0604020202020204"/>
              <a:cs typeface="Arial" panose="020B0604020202020204"/>
              <a:sym typeface="Arial" panose="020B0604020202020204"/>
            </a:endParaRPr>
          </a:p>
        </p:txBody>
      </p:sp>
      <p:sp>
        <p:nvSpPr>
          <p:cNvPr id="8" name="文本框 7"/>
          <p:cNvSpPr txBox="1"/>
          <p:nvPr/>
        </p:nvSpPr>
        <p:spPr>
          <a:xfrm>
            <a:off x="586740" y="3491230"/>
            <a:ext cx="3048000" cy="337185"/>
          </a:xfrm>
          <a:prstGeom prst="rect">
            <a:avLst/>
          </a:prstGeom>
          <a:solidFill>
            <a:schemeClr val="bg1"/>
          </a:solidFill>
        </p:spPr>
        <p:txBody>
          <a:bodyPr wrap="square" rtlCol="0">
            <a:spAutoFit/>
          </a:bodyPr>
          <a:p>
            <a:r>
              <a:rPr lang="en-US" altLang="zh-CN" sz="1600" b="1"/>
              <a:t>Ning Feng </a:t>
            </a:r>
            <a:endParaRPr lang="en-US" altLang="zh-CN" sz="1600" b="1">
              <a:ea typeface="宋体" panose="02010600030101010101" pitchFamily="2" charset="-122"/>
            </a:endParaRPr>
          </a:p>
        </p:txBody>
      </p:sp>
      <p:sp>
        <p:nvSpPr>
          <p:cNvPr id="10" name="文本框 9"/>
          <p:cNvSpPr txBox="1"/>
          <p:nvPr>
            <p:custDataLst>
              <p:tags r:id="rId1"/>
            </p:custDataLst>
          </p:nvPr>
        </p:nvSpPr>
        <p:spPr>
          <a:xfrm>
            <a:off x="5921375" y="3491230"/>
            <a:ext cx="2752725" cy="337185"/>
          </a:xfrm>
          <a:prstGeom prst="rect">
            <a:avLst/>
          </a:prstGeom>
          <a:solidFill>
            <a:schemeClr val="bg1"/>
          </a:solidFill>
        </p:spPr>
        <p:txBody>
          <a:bodyPr wrap="square" rtlCol="0">
            <a:spAutoFit/>
          </a:bodyPr>
          <a:p>
            <a:r>
              <a:rPr lang="en-US" altLang="zh-CN" sz="1600" b="1"/>
              <a:t>2978539712@qq.com </a:t>
            </a:r>
            <a:endParaRPr lang="en-US" altLang="zh-CN" sz="1600" b="1">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0" y="21831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endParaRPr lang="en-GB"/>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endParaRPr lang="en-GB" dirty="0">
              <a:solidFill>
                <a:srgbClr val="000000"/>
              </a:solidFill>
            </a:endParaRP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endParaRPr lang="en-GB" dirty="0">
              <a:solidFill>
                <a:srgbClr val="000000"/>
              </a:solidFill>
            </a:endParaRP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endParaRPr lang="en-GB" dirty="0">
              <a:solidFill>
                <a:srgbClr val="000000"/>
              </a:solidFill>
            </a:endParaRPr>
          </a:p>
          <a:p>
            <a:pPr marL="0" lvl="0" indent="0">
              <a:spcBef>
                <a:spcPts val="0"/>
              </a:spcBef>
              <a:buNone/>
            </a:pPr>
            <a:r>
              <a:rPr lang="en-GB" b="1" dirty="0">
                <a:solidFill>
                  <a:srgbClr val="000000"/>
                </a:solidFill>
              </a:rPr>
              <a:t>V2 </a:t>
            </a:r>
            <a:r>
              <a:rPr lang="en-GB" dirty="0">
                <a:solidFill>
                  <a:srgbClr val="000000"/>
                </a:solidFill>
              </a:rPr>
              <a:t>: Open the file</a:t>
            </a:r>
            <a:endParaRPr lang="en-GB" dirty="0">
              <a:solidFill>
                <a:srgbClr val="000000"/>
              </a:solidFill>
            </a:endParaRP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endParaRPr lang="en-GB" sz="1800" dirty="0">
              <a:solidFill>
                <a:schemeClr val="dk1"/>
              </a:solidFill>
            </a:endParaRP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endParaRPr lang="en-GB" sz="1800" dirty="0">
              <a:solidFill>
                <a:schemeClr val="dk1"/>
              </a:solidFill>
            </a:endParaRP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endParaRPr lang="en-GB" sz="1800" dirty="0">
              <a:solidFill>
                <a:schemeClr val="dk1"/>
              </a:solidFill>
            </a:endParaRP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endParaRPr lang="en-GB" sz="1800" dirty="0"/>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0" y="239674"/>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Another Race Condition Example</a:t>
            </a:r>
            <a:endParaRPr lang="en-GB" dirty="0"/>
          </a:p>
        </p:txBody>
      </p:sp>
      <p:sp>
        <p:nvSpPr>
          <p:cNvPr id="131" name="Shape 131"/>
          <p:cNvSpPr txBox="1">
            <a:spLocks noGrp="1"/>
          </p:cNvSpPr>
          <p:nvPr>
            <p:ph type="body" idx="1"/>
          </p:nvPr>
        </p:nvSpPr>
        <p:spPr>
          <a:xfrm>
            <a:off x="6138983" y="845205"/>
            <a:ext cx="2768400" cy="40425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Set-UID program that runs with root privilege.</a:t>
            </a:r>
            <a:endParaRPr lang="en-GB" dirty="0">
              <a:solidFill>
                <a:srgbClr val="000000"/>
              </a:solidFill>
            </a:endParaRPr>
          </a:p>
          <a:p>
            <a:pPr marL="457200" lvl="0" indent="-342900">
              <a:spcBef>
                <a:spcPts val="0"/>
              </a:spcBef>
              <a:spcAft>
                <a:spcPts val="0"/>
              </a:spcAft>
              <a:buClr>
                <a:srgbClr val="000000"/>
              </a:buClr>
              <a:buSzPts val="1800"/>
              <a:buAutoNum type="arabicPeriod"/>
            </a:pPr>
            <a:r>
              <a:rPr lang="en-GB" dirty="0">
                <a:solidFill>
                  <a:srgbClr val="000000"/>
                </a:solidFill>
              </a:rPr>
              <a:t>Checks if the file “/</a:t>
            </a:r>
            <a:r>
              <a:rPr lang="en-GB" dirty="0" err="1">
                <a:solidFill>
                  <a:srgbClr val="000000"/>
                </a:solidFill>
              </a:rPr>
              <a:t>tmp</a:t>
            </a:r>
            <a:r>
              <a:rPr lang="en-GB" dirty="0">
                <a:solidFill>
                  <a:srgbClr val="000000"/>
                </a:solidFill>
              </a:rPr>
              <a:t>/X” exists.</a:t>
            </a:r>
            <a:endParaRPr lang="en-GB" dirty="0">
              <a:solidFill>
                <a:srgbClr val="000000"/>
              </a:solidFill>
            </a:endParaRPr>
          </a:p>
          <a:p>
            <a:pPr marL="457200" lvl="0" indent="-342900">
              <a:spcBef>
                <a:spcPts val="0"/>
              </a:spcBef>
              <a:buClr>
                <a:srgbClr val="000000"/>
              </a:buClr>
              <a:buSzPts val="1800"/>
              <a:buAutoNum type="arabicPeriod"/>
            </a:pPr>
            <a:r>
              <a:rPr lang="en-GB" dirty="0">
                <a:solidFill>
                  <a:srgbClr val="000000"/>
                </a:solidFill>
              </a:rPr>
              <a:t>If not, open() system call is invoked. If the file doesn’t exist, new file is created with the provided name.</a:t>
            </a:r>
            <a:endParaRPr lang="en-GB" dirty="0">
              <a:solidFill>
                <a:srgbClr val="000000"/>
              </a:solidFill>
            </a:endParaRPr>
          </a:p>
        </p:txBody>
      </p:sp>
      <p:pic>
        <p:nvPicPr>
          <p:cNvPr id="132" name="Shape 132"/>
          <p:cNvPicPr preferRelativeResize="0"/>
          <p:nvPr/>
        </p:nvPicPr>
        <p:blipFill>
          <a:blip r:embed="rId1"/>
          <a:stretch>
            <a:fillRect/>
          </a:stretch>
        </p:blipFill>
        <p:spPr>
          <a:xfrm>
            <a:off x="311700" y="903028"/>
            <a:ext cx="5697501" cy="1880000"/>
          </a:xfrm>
          <a:prstGeom prst="rect">
            <a:avLst/>
          </a:prstGeom>
          <a:noFill/>
          <a:ln>
            <a:noFill/>
          </a:ln>
        </p:spPr>
      </p:pic>
      <p:sp>
        <p:nvSpPr>
          <p:cNvPr id="133" name="Shape 133"/>
          <p:cNvSpPr txBox="1"/>
          <p:nvPr/>
        </p:nvSpPr>
        <p:spPr>
          <a:xfrm>
            <a:off x="311650" y="2787876"/>
            <a:ext cx="5697600" cy="2079000"/>
          </a:xfrm>
          <a:prstGeom prst="rect">
            <a:avLst/>
          </a:prstGeom>
          <a:noFill/>
          <a:ln>
            <a:noFill/>
          </a:ln>
        </p:spPr>
        <p:txBody>
          <a:bodyPr wrap="square" lIns="91425" tIns="91425" rIns="91425" bIns="91425" anchor="t" anchorCtr="0">
            <a:noAutofit/>
          </a:bodyPr>
          <a:lstStyle/>
          <a:p>
            <a:pPr marL="290830" lvl="0" indent="-290830">
              <a:spcBef>
                <a:spcPts val="0"/>
              </a:spcBef>
              <a:buNone/>
            </a:pPr>
            <a:r>
              <a:rPr lang="en-GB" sz="1800" dirty="0"/>
              <a:t>3.  There is a window between the check and use     (opening the file).</a:t>
            </a:r>
            <a:endParaRPr lang="en-GB" sz="1800" dirty="0"/>
          </a:p>
          <a:p>
            <a:pPr marL="290830" lvl="0" indent="-290830">
              <a:spcBef>
                <a:spcPts val="0"/>
              </a:spcBef>
              <a:buNone/>
            </a:pPr>
            <a:r>
              <a:rPr lang="en-GB" sz="1800" dirty="0"/>
              <a:t>4.  If the file already exists, the open() system call will not fail. It will open the file for writing.</a:t>
            </a:r>
            <a:endParaRPr lang="en-GB" sz="1800" dirty="0"/>
          </a:p>
          <a:p>
            <a:pPr marL="290830" lvl="0" indent="-290830">
              <a:spcBef>
                <a:spcPts val="0"/>
              </a:spcBef>
              <a:buNone/>
            </a:pPr>
            <a:r>
              <a:rPr lang="en-GB" sz="1800" dirty="0"/>
              <a:t>5.  So, we can use this window between the check and use and point the file to an existing file “/etc/</a:t>
            </a:r>
            <a:r>
              <a:rPr lang="en-GB" sz="1800" dirty="0" err="1"/>
              <a:t>passwd</a:t>
            </a:r>
            <a:r>
              <a:rPr lang="en-GB" sz="1800" dirty="0"/>
              <a:t>” and eventually write into it. </a:t>
            </a:r>
            <a:endParaRPr lang="en-GB"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0" y="236417"/>
            <a:ext cx="8520600" cy="572700"/>
          </a:xfrm>
          <a:prstGeom prst="rect">
            <a:avLst/>
          </a:prstGeom>
        </p:spPr>
        <p:txBody>
          <a:bodyPr wrap="square" lIns="91425" tIns="91425" rIns="91425" bIns="91425" anchor="t" anchorCtr="0">
            <a:noAutofit/>
          </a:bodyPr>
          <a:lstStyle/>
          <a:p>
            <a:pPr marL="0" lvl="0" indent="0">
              <a:spcBef>
                <a:spcPts val="0"/>
              </a:spcBef>
              <a:buNone/>
            </a:pPr>
            <a:r>
              <a:rPr lang="en-GB"/>
              <a:t>Experiment Setup</a:t>
            </a:r>
            <a:endParaRPr lang="en-GB"/>
          </a:p>
        </p:txBody>
      </p:sp>
      <p:sp>
        <p:nvSpPr>
          <p:cNvPr id="139" name="Shape 139"/>
          <p:cNvSpPr txBox="1">
            <a:spLocks noGrp="1"/>
          </p:cNvSpPr>
          <p:nvPr>
            <p:ph type="body" idx="1"/>
          </p:nvPr>
        </p:nvSpPr>
        <p:spPr>
          <a:xfrm>
            <a:off x="5224500" y="36168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endParaRPr lang="en-GB">
              <a:solidFill>
                <a:srgbClr val="000000"/>
              </a:solidFill>
            </a:endParaRPr>
          </a:p>
        </p:txBody>
      </p:sp>
      <p:pic>
        <p:nvPicPr>
          <p:cNvPr id="140" name="Shape 140"/>
          <p:cNvPicPr preferRelativeResize="0"/>
          <p:nvPr/>
        </p:nvPicPr>
        <p:blipFill>
          <a:blip r:embed="rId1"/>
          <a:stretch>
            <a:fillRect/>
          </a:stretch>
        </p:blipFill>
        <p:spPr>
          <a:xfrm>
            <a:off x="311700" y="997800"/>
            <a:ext cx="4832251" cy="3698875"/>
          </a:xfrm>
          <a:prstGeom prst="rect">
            <a:avLst/>
          </a:prstGeom>
          <a:noFill/>
          <a:ln>
            <a:noFill/>
          </a:ln>
        </p:spPr>
      </p:pic>
      <p:cxnSp>
        <p:nvCxnSpPr>
          <p:cNvPr id="141" name="Shape 141"/>
          <p:cNvCxnSpPr/>
          <p:nvPr/>
        </p:nvCxnSpPr>
        <p:spPr>
          <a:xfrm rot="10800000">
            <a:off x="3037500" y="3049800"/>
            <a:ext cx="3537000" cy="5400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p:nvPr/>
        </p:nvCxnSpPr>
        <p:spPr>
          <a:xfrm flipH="1">
            <a:off x="6574500" y="3103800"/>
            <a:ext cx="5100" cy="513000"/>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2"/>
          <a:stretch>
            <a:fillRect/>
          </a:stretch>
        </p:blipFill>
        <p:spPr>
          <a:xfrm>
            <a:off x="5224500" y="1904075"/>
            <a:ext cx="3548900" cy="801959"/>
          </a:xfrm>
          <a:prstGeom prst="rect">
            <a:avLst/>
          </a:prstGeom>
          <a:noFill/>
          <a:ln>
            <a:noFill/>
          </a:ln>
        </p:spPr>
      </p:pic>
      <p:sp>
        <p:nvSpPr>
          <p:cNvPr id="144" name="Shape 144"/>
          <p:cNvSpPr txBox="1">
            <a:spLocks noGrp="1"/>
          </p:cNvSpPr>
          <p:nvPr>
            <p:ph type="body" idx="1"/>
          </p:nvPr>
        </p:nvSpPr>
        <p:spPr>
          <a:xfrm>
            <a:off x="5305500" y="9978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a:solidFill>
                  <a:srgbClr val="000000"/>
                </a:solidFill>
              </a:rPr>
              <a:t>Make the vulnerable program Set-UID :</a:t>
            </a:r>
            <a:endParaRPr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0" y="233429"/>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Experiment Setup</a:t>
            </a:r>
            <a:endParaRPr lang="en-GB"/>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endParaRPr lang="en-GB" dirty="0">
              <a:solidFill>
                <a:schemeClr val="dk1"/>
              </a:solidFill>
            </a:endParaRPr>
          </a:p>
          <a:p>
            <a:pPr marL="0" lvl="0" indent="0">
              <a:spcBef>
                <a:spcPts val="0"/>
              </a:spcBef>
              <a:buNone/>
            </a:pPr>
            <a:endParaRPr dirty="0"/>
          </a:p>
        </p:txBody>
      </p:sp>
      <p:pic>
        <p:nvPicPr>
          <p:cNvPr id="3" name="图片 2"/>
          <p:cNvPicPr>
            <a:picLocks noChangeAspect="1"/>
          </p:cNvPicPr>
          <p:nvPr/>
        </p:nvPicPr>
        <p:blipFill>
          <a:blip r:embed="rId1"/>
          <a:stretch>
            <a:fillRect/>
          </a:stretch>
        </p:blipFill>
        <p:spPr>
          <a:xfrm>
            <a:off x="687503" y="2278380"/>
            <a:ext cx="7768994" cy="19354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0" y="248543"/>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How to Exploit Race Condition?</a:t>
            </a:r>
            <a:endParaRPr lang="en-GB" dirty="0"/>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endParaRPr lang="en-GB">
              <a:solidFill>
                <a:srgbClr val="000000"/>
              </a:solidFill>
            </a:endParaRPr>
          </a:p>
          <a:p>
            <a:pPr marL="457200" lvl="0" indent="-342900">
              <a:spcBef>
                <a:spcPts val="0"/>
              </a:spcBef>
              <a:spcAft>
                <a:spcPts val="0"/>
              </a:spcAft>
              <a:buClr>
                <a:srgbClr val="000000"/>
              </a:buClr>
              <a:buSzPts val="1800"/>
              <a:buChar char="●"/>
            </a:pPr>
            <a:r>
              <a:rPr lang="en-GB">
                <a:solidFill>
                  <a:srgbClr val="000000"/>
                </a:solidFill>
              </a:rPr>
              <a:t>Launch Attack</a:t>
            </a:r>
            <a:endParaRPr lang="en-GB">
              <a:solidFill>
                <a:srgbClr val="000000"/>
              </a:solidFill>
            </a:endParaRPr>
          </a:p>
          <a:p>
            <a:pPr marL="914400" lvl="1" indent="-342900">
              <a:spcBef>
                <a:spcPts val="0"/>
              </a:spcBef>
              <a:spcAft>
                <a:spcPts val="0"/>
              </a:spcAft>
              <a:buClr>
                <a:srgbClr val="000000"/>
              </a:buClr>
              <a:buSzPts val="1800"/>
              <a:buChar char="○"/>
            </a:pPr>
            <a:r>
              <a:rPr lang="en-GB" sz="1800">
                <a:solidFill>
                  <a:srgbClr val="000000"/>
                </a:solidFill>
              </a:rPr>
              <a:t>Attack Process</a:t>
            </a:r>
            <a:endParaRPr lang="en-GB" sz="1800">
              <a:solidFill>
                <a:srgbClr val="000000"/>
              </a:solidFill>
            </a:endParaRPr>
          </a:p>
          <a:p>
            <a:pPr marL="914400" lvl="1" indent="-342900" rtl="0">
              <a:spcBef>
                <a:spcPts val="0"/>
              </a:spcBef>
              <a:spcAft>
                <a:spcPts val="0"/>
              </a:spcAft>
              <a:buClr>
                <a:srgbClr val="000000"/>
              </a:buClr>
              <a:buSzPts val="1800"/>
              <a:buChar char="○"/>
            </a:pPr>
            <a:r>
              <a:rPr lang="en-GB" sz="1800">
                <a:solidFill>
                  <a:srgbClr val="000000"/>
                </a:solidFill>
              </a:rPr>
              <a:t>Vulnerable Process</a:t>
            </a:r>
            <a:endParaRPr lang="en-GB" sz="1800">
              <a:solidFill>
                <a:srgbClr val="000000"/>
              </a:solidFill>
            </a:endParaRPr>
          </a:p>
          <a:p>
            <a:pPr marL="457200" lvl="0" indent="-342900">
              <a:spcBef>
                <a:spcPts val="0"/>
              </a:spcBef>
              <a:spcAft>
                <a:spcPts val="0"/>
              </a:spcAft>
              <a:buClr>
                <a:srgbClr val="000000"/>
              </a:buClr>
              <a:buSzPts val="1800"/>
              <a:buChar char="●"/>
            </a:pPr>
            <a:r>
              <a:rPr lang="en-GB">
                <a:solidFill>
                  <a:srgbClr val="000000"/>
                </a:solidFill>
              </a:rPr>
              <a:t>Monitor the result</a:t>
            </a:r>
            <a:endParaRPr lang="en-GB">
              <a:solidFill>
                <a:srgbClr val="000000"/>
              </a:solidFill>
            </a:endParaRPr>
          </a:p>
          <a:p>
            <a:pPr marL="457200" lvl="0" indent="-342900">
              <a:spcBef>
                <a:spcPts val="0"/>
              </a:spcBef>
              <a:buClr>
                <a:srgbClr val="000000"/>
              </a:buClr>
              <a:buSzPts val="1800"/>
              <a:buChar char="●"/>
            </a:pPr>
            <a:r>
              <a:rPr lang="en-GB">
                <a:solidFill>
                  <a:srgbClr val="000000"/>
                </a:solidFill>
              </a:rPr>
              <a:t>Run the exploit</a:t>
            </a:r>
            <a:endParaRPr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0" y="229642"/>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endParaRPr lang="en-GB" dirty="0"/>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endParaRPr lang="en-GB" dirty="0">
              <a:solidFill>
                <a:srgbClr val="000000"/>
              </a:solidFill>
            </a:endParaRP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endParaRPr lang="en-GB" i="1" dirty="0">
              <a:solidFill>
                <a:srgbClr val="000000"/>
              </a:solidFill>
            </a:endParaRPr>
          </a:p>
        </p:txBody>
      </p:sp>
      <p:cxnSp>
        <p:nvCxnSpPr>
          <p:cNvPr id="163" name="Shape 163"/>
          <p:cNvCxnSpPr/>
          <p:nvPr/>
        </p:nvCxnSpPr>
        <p:spPr>
          <a:xfrm>
            <a:off x="1885777" y="2099867"/>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2925836" y="212450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0929" y="2099867"/>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24277" y="2389884"/>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136086" y="3113904"/>
            <a:ext cx="2103024" cy="686125"/>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endParaRPr lang="en-GB" sz="1800" dirty="0"/>
          </a:p>
        </p:txBody>
      </p:sp>
      <p:sp>
        <p:nvSpPr>
          <p:cNvPr id="168" name="Shape 168"/>
          <p:cNvSpPr txBox="1"/>
          <p:nvPr/>
        </p:nvSpPr>
        <p:spPr>
          <a:xfrm>
            <a:off x="3184612" y="2477867"/>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endParaRPr lang="en-GB"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0" y="22605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Attack: Run the Vulnerable Program</a:t>
            </a:r>
            <a:endParaRPr lang="en-GB" dirty="0"/>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endParaRPr lang="en-GB" b="1" dirty="0">
              <a:solidFill>
                <a:srgbClr val="000000"/>
              </a:solidFill>
            </a:endParaRPr>
          </a:p>
          <a:p>
            <a:pPr marL="0" lvl="0" indent="0">
              <a:spcBef>
                <a:spcPts val="0"/>
              </a:spcBef>
              <a:buNone/>
            </a:pPr>
            <a:r>
              <a:rPr lang="en-GB" dirty="0">
                <a:solidFill>
                  <a:srgbClr val="000000"/>
                </a:solidFill>
              </a:rPr>
              <a:t>Run the vulnerable process</a:t>
            </a:r>
            <a:endParaRPr lang="en-GB" dirty="0">
              <a:solidFill>
                <a:srgbClr val="000000"/>
              </a:solidFill>
            </a:endParaRPr>
          </a:p>
        </p:txBody>
      </p:sp>
      <p:pic>
        <p:nvPicPr>
          <p:cNvPr id="175" name="Shape 175"/>
          <p:cNvPicPr preferRelativeResize="0"/>
          <p:nvPr/>
        </p:nvPicPr>
        <p:blipFill>
          <a:blip r:embed="rId1"/>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endParaRPr lang="en-GB" sz="1800" dirty="0"/>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endParaRPr lang="en-GB" sz="1800" dirty="0"/>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0" y="206613"/>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endParaRPr lang="en-GB" dirty="0"/>
          </a:p>
        </p:txBody>
      </p:sp>
      <p:pic>
        <p:nvPicPr>
          <p:cNvPr id="183" name="Shape 183"/>
          <p:cNvPicPr preferRelativeResize="0"/>
          <p:nvPr/>
        </p:nvPicPr>
        <p:blipFill>
          <a:blip r:embed="rId1"/>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endParaRPr lang="en-GB" sz="1800" dirty="0"/>
          </a:p>
          <a:p>
            <a:pPr marL="457200" lvl="0" indent="-342900">
              <a:spcBef>
                <a:spcPts val="0"/>
              </a:spcBef>
              <a:spcAft>
                <a:spcPts val="1200"/>
              </a:spcAft>
              <a:buSzPts val="1800"/>
              <a:buFont typeface="+mj-lt"/>
              <a:buAutoNum type="arabicParenR"/>
            </a:pPr>
            <a:r>
              <a:rPr lang="en-GB" sz="1800" dirty="0"/>
              <a:t>Sleep for 10000 microseconds to let the vulnerable process run.</a:t>
            </a:r>
            <a:endParaRPr lang="en-GB" sz="1800" dirty="0"/>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endParaRPr lang="en-GB"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0" y="244942"/>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Monitor the Result</a:t>
            </a:r>
            <a:endParaRPr lang="en-GB" dirty="0"/>
          </a:p>
        </p:txBody>
      </p:sp>
      <p:pic>
        <p:nvPicPr>
          <p:cNvPr id="192" name="Shape 192"/>
          <p:cNvPicPr preferRelativeResize="0"/>
          <p:nvPr/>
        </p:nvPicPr>
        <p:blipFill>
          <a:blip r:embed="rId1"/>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Check the timestamp of /etc/</a:t>
            </a:r>
            <a:r>
              <a:rPr lang="en-GB" sz="1800" dirty="0" err="1"/>
              <a:t>passwd</a:t>
            </a:r>
            <a:r>
              <a:rPr lang="en-GB" sz="1800" dirty="0"/>
              <a:t>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endParaRPr lang="en-GB"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0" y="240948"/>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endParaRPr lang="en-GB" dirty="0"/>
          </a:p>
        </p:txBody>
      </p:sp>
      <p:pic>
        <p:nvPicPr>
          <p:cNvPr id="201" name="Shape 201"/>
          <p:cNvPicPr preferRelativeResize="0"/>
          <p:nvPr/>
        </p:nvPicPr>
        <p:blipFill>
          <a:blip r:embed="rId1"/>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2"/>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3"/>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4"/>
          <a:stretch>
            <a:fillRect/>
          </a:stretch>
        </p:blipFill>
        <p:spPr>
          <a:xfrm>
            <a:off x="446370" y="3990136"/>
            <a:ext cx="3656416" cy="943725"/>
          </a:xfrm>
          <a:prstGeom prst="rect">
            <a:avLst/>
          </a:prstGeom>
          <a:noFill/>
          <a:ln>
            <a:noFill/>
          </a:ln>
        </p:spPr>
      </p:pic>
      <p:sp>
        <p:nvSpPr>
          <p:cNvPr id="9" name="Shape 203"/>
          <p:cNvSpPr txBox="1"/>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57200" indent="-342900">
              <a:buClr>
                <a:srgbClr val="000000"/>
              </a:buClr>
              <a:buBlip>
                <a:blip r:embed="rId3"/>
              </a:buBlip>
            </a:pPr>
            <a:r>
              <a:rPr lang="en-GB" dirty="0">
                <a:solidFill>
                  <a:srgbClr val="000000"/>
                </a:solidFill>
              </a:rPr>
              <a:t>We get a root shell as we log in using the created user.</a:t>
            </a:r>
            <a:endParaRPr lang="en-GB" dirty="0">
              <a:solidFill>
                <a:srgbClr val="000000"/>
              </a:solidFill>
            </a:endParaRPr>
          </a:p>
          <a:p>
            <a:pPr marL="457200" lvl="0" indent="-342900">
              <a:buClr>
                <a:srgbClr val="000000"/>
              </a:buClr>
              <a:buBlip>
                <a:blip r:embed="rId3"/>
              </a:buBlip>
            </a:pPr>
            <a:endParaRPr lang="en-GB" dirty="0">
              <a:solidFill>
                <a:srgbClr val="000000"/>
              </a:solidFill>
            </a:endParaRPr>
          </a:p>
          <a:p>
            <a:pPr marL="457200" indent="-342900">
              <a:buClr>
                <a:srgbClr val="000000"/>
              </a:buClr>
              <a:buFontTx/>
              <a:buBlip>
                <a:blip r:embed="rId3"/>
              </a:buBlip>
            </a:pPr>
            <a:endParaRPr lang="en-US" dirty="0">
              <a:solidFill>
                <a:srgbClr val="000000"/>
              </a:solidFill>
            </a:endParaRPr>
          </a:p>
          <a:p>
            <a:pPr>
              <a:buFontTx/>
              <a:buNone/>
            </a:pPr>
            <a:endParaRPr lang="en-US" dirty="0"/>
          </a:p>
        </p:txBody>
      </p:sp>
      <p:sp>
        <p:nvSpPr>
          <p:cNvPr id="10" name="Shape 203"/>
          <p:cNvSpPr txBox="1"/>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57200" lvl="0" indent="-342900">
              <a:buClr>
                <a:srgbClr val="000000"/>
              </a:buClr>
              <a:buBlip>
                <a:blip r:embed="rId3"/>
              </a:buBlip>
            </a:pPr>
            <a:r>
              <a:rPr lang="en-GB" dirty="0">
                <a:solidFill>
                  <a:srgbClr val="000000"/>
                </a:solidFill>
              </a:rPr>
              <a:t>Run both attack and vulnerable programs to start the “race”.</a:t>
            </a:r>
            <a:endParaRPr lang="en-GB" dirty="0">
              <a:solidFill>
                <a:srgbClr val="000000"/>
              </a:solidFill>
            </a:endParaRPr>
          </a:p>
          <a:p>
            <a:pPr marL="457200" indent="-342900">
              <a:buClr>
                <a:srgbClr val="000000"/>
              </a:buClr>
              <a:buFontTx/>
              <a:buBlip>
                <a:blip r:embed="rId3"/>
              </a:buBlip>
            </a:pPr>
            <a:endParaRPr lang="en-US" dirty="0">
              <a:solidFill>
                <a:srgbClr val="000000"/>
              </a:solidFill>
            </a:endParaRPr>
          </a:p>
          <a:p>
            <a:pPr>
              <a:buFontTx/>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0" y="21831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endParaRPr lang="en-GB"/>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endParaRPr lang="en-GB" dirty="0">
              <a:solidFill>
                <a:srgbClr val="000000"/>
              </a:solidFill>
            </a:endParaRPr>
          </a:p>
          <a:p>
            <a:pPr marL="457200" lvl="0" indent="-342900" rtl="0">
              <a:spcBef>
                <a:spcPts val="0"/>
              </a:spcBef>
              <a:spcAft>
                <a:spcPts val="0"/>
              </a:spcAft>
              <a:buClr>
                <a:srgbClr val="000000"/>
              </a:buClr>
              <a:buSzPts val="1800"/>
              <a:buChar char="●"/>
            </a:pPr>
            <a:r>
              <a:rPr lang="en-GB" dirty="0">
                <a:solidFill>
                  <a:srgbClr val="000000"/>
                </a:solidFill>
              </a:rPr>
              <a:t>Race Condition Problem</a:t>
            </a:r>
            <a:endParaRPr lang="en-GB" dirty="0">
              <a:solidFill>
                <a:srgbClr val="000000"/>
              </a:solidFill>
            </a:endParaRP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How to exploit?</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Countermeasures</a:t>
            </a:r>
            <a:endParaRPr lang="en-GB"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0" y="210758"/>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endParaRPr lang="en-GB"/>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endParaRPr lang="en-GB" dirty="0">
              <a:solidFill>
                <a:srgbClr val="000000"/>
              </a:solidFill>
            </a:endParaRPr>
          </a:p>
          <a:p>
            <a:pPr marL="457200" lvl="0" indent="-342900" rtl="0">
              <a:lnSpc>
                <a:spcPct val="200000"/>
              </a:lnSpc>
              <a:spcBef>
                <a:spcPts val="0"/>
              </a:spcBef>
              <a:spcAft>
                <a:spcPts val="0"/>
              </a:spcAft>
              <a:buClr>
                <a:srgbClr val="000000"/>
              </a:buClr>
              <a:buSzPts val="1800"/>
              <a:buChar char="●"/>
            </a:pPr>
            <a:r>
              <a:rPr lang="en-GB" dirty="0">
                <a:solidFill>
                  <a:srgbClr val="000000"/>
                </a:solidFill>
              </a:rPr>
              <a:t>Repeating Check and Use: To make it difficult to win the “race”.</a:t>
            </a:r>
            <a:endParaRPr lang="en-GB" dirty="0">
              <a:solidFill>
                <a:srgbClr val="000000"/>
              </a:solidFill>
            </a:endParaRPr>
          </a:p>
          <a:p>
            <a:pPr marL="457200" lvl="0" indent="-342900" rtl="0">
              <a:lnSpc>
                <a:spcPct val="200000"/>
              </a:lnSpc>
              <a:spcBef>
                <a:spcPts val="0"/>
              </a:spcBef>
              <a:spcAft>
                <a:spcPts val="0"/>
              </a:spcAft>
              <a:buClr>
                <a:srgbClr val="000000"/>
              </a:buClr>
              <a:buSzPts val="1800"/>
              <a:buChar char="●"/>
            </a:pPr>
            <a:r>
              <a:rPr lang="en-GB" dirty="0">
                <a:solidFill>
                  <a:srgbClr val="000000"/>
                </a:solidFill>
                <a:highlight>
                  <a:srgbClr val="FFFF00"/>
                </a:highlight>
              </a:rPr>
              <a:t>Sticky </a:t>
            </a:r>
            <a:r>
              <a:rPr lang="en-GB" dirty="0" err="1">
                <a:solidFill>
                  <a:srgbClr val="000000"/>
                </a:solidFill>
                <a:highlight>
                  <a:srgbClr val="FFFF00"/>
                </a:highlight>
              </a:rPr>
              <a:t>Symlink</a:t>
            </a:r>
            <a:r>
              <a:rPr lang="en-GB" dirty="0">
                <a:solidFill>
                  <a:srgbClr val="000000"/>
                </a:solidFill>
                <a:highlight>
                  <a:srgbClr val="FFFF00"/>
                </a:highlight>
              </a:rPr>
              <a:t> Protection: To prevent creating symbolic links.</a:t>
            </a:r>
            <a:endParaRPr lang="en-GB" dirty="0">
              <a:solidFill>
                <a:srgbClr val="000000"/>
              </a:solidFill>
              <a:highlight>
                <a:srgbClr val="FFFF00"/>
              </a:highlight>
            </a:endParaRP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endParaRPr lang="en-GB"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7800" y="233429"/>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endParaRPr lang="en-GB"/>
          </a:p>
        </p:txBody>
      </p:sp>
      <p:sp>
        <p:nvSpPr>
          <p:cNvPr id="217" name="Shape 217"/>
          <p:cNvSpPr txBox="1">
            <a:spLocks noGrp="1"/>
          </p:cNvSpPr>
          <p:nvPr>
            <p:ph type="body" idx="1"/>
          </p:nvPr>
        </p:nvSpPr>
        <p:spPr>
          <a:xfrm>
            <a:off x="470100" y="1565600"/>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solidFill>
                  <a:srgbClr val="000000"/>
                </a:solidFill>
              </a:rPr>
              <a:t>f = open(file, O_CREAT | </a:t>
            </a:r>
            <a:r>
              <a:rPr lang="en-GB" dirty="0">
                <a:solidFill>
                  <a:srgbClr val="FF0000"/>
                </a:solidFill>
              </a:rPr>
              <a:t>O_EXCL</a:t>
            </a:r>
            <a:r>
              <a:rPr lang="en-GB" dirty="0">
                <a:solidFill>
                  <a:srgbClr val="000000"/>
                </a:solidFill>
              </a:rPr>
              <a:t>)</a:t>
            </a:r>
            <a:endParaRPr lang="en-GB" dirty="0">
              <a:solidFill>
                <a:srgbClr val="000000"/>
              </a:solidFill>
            </a:endParaRP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700" y="2280200"/>
            <a:ext cx="3956400"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together will not open the specified file if the file already exists.</a:t>
            </a:r>
            <a:endParaRPr lang="en-GB" sz="1800" dirty="0"/>
          </a:p>
          <a:p>
            <a:pPr marL="0" lvl="0" indent="0" rtl="0">
              <a:spcBef>
                <a:spcPts val="0"/>
              </a:spcBef>
              <a:buNone/>
            </a:pPr>
            <a:endParaRPr sz="1800" dirty="0"/>
          </a:p>
          <a:p>
            <a:pPr marL="457200" lvl="0" indent="-342900">
              <a:spcBef>
                <a:spcPts val="0"/>
              </a:spcBef>
              <a:buSzPts val="1800"/>
              <a:buChar char="●"/>
            </a:pPr>
            <a:r>
              <a:rPr lang="en-GB" sz="1800" dirty="0"/>
              <a:t>Guarantees the atomicity of the check and the use.</a:t>
            </a:r>
            <a:endParaRPr lang="en-GB" sz="1800" dirty="0"/>
          </a:p>
          <a:p>
            <a:pPr marL="0" lvl="0" indent="0">
              <a:spcBef>
                <a:spcPts val="0"/>
              </a:spcBef>
              <a:buNone/>
            </a:pPr>
            <a:endParaRPr dirty="0"/>
          </a:p>
        </p:txBody>
      </p:sp>
      <p:sp>
        <p:nvSpPr>
          <p:cNvPr id="220" name="Shape 220"/>
          <p:cNvSpPr txBox="1"/>
          <p:nvPr/>
        </p:nvSpPr>
        <p:spPr>
          <a:xfrm>
            <a:off x="5005974" y="1565600"/>
            <a:ext cx="4058895" cy="714600"/>
          </a:xfrm>
          <a:prstGeom prst="rect">
            <a:avLst/>
          </a:prstGeom>
          <a:noFill/>
          <a:ln>
            <a:noFill/>
          </a:ln>
        </p:spPr>
        <p:txBody>
          <a:bodyPr wrap="square" lIns="91425" tIns="91425" rIns="91425" bIns="91425" anchor="t" anchorCtr="0">
            <a:noAutofit/>
          </a:bodyPr>
          <a:lstStyle/>
          <a:p>
            <a:pPr marL="1319530" lvl="0" indent="-1319530">
              <a:spcBef>
                <a:spcPts val="0"/>
              </a:spcBef>
              <a:buNone/>
            </a:pPr>
            <a:r>
              <a:rPr lang="en-GB" sz="1800" dirty="0"/>
              <a:t>f = open(file ,O_WRITE  | </a:t>
            </a:r>
            <a:r>
              <a:rPr lang="en-GB" sz="1800" b="1" dirty="0">
                <a:solidFill>
                  <a:srgbClr val="FF0000"/>
                </a:solidFill>
              </a:rPr>
              <a:t>O_REAL_USER_ID</a:t>
            </a:r>
            <a:endParaRPr lang="en-GB" sz="1800" b="1" dirty="0">
              <a:solidFill>
                <a:srgbClr val="FF0000"/>
              </a:solidFill>
            </a:endParaRPr>
          </a:p>
        </p:txBody>
      </p:sp>
      <p:sp>
        <p:nvSpPr>
          <p:cNvPr id="221" name="Shape 221"/>
          <p:cNvSpPr txBox="1"/>
          <p:nvPr/>
        </p:nvSpPr>
        <p:spPr>
          <a:xfrm>
            <a:off x="4722325" y="2280200"/>
            <a:ext cx="4110000" cy="2527200"/>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Char char="●"/>
            </a:pPr>
            <a:r>
              <a:rPr lang="en-GB" sz="1800" dirty="0"/>
              <a:t>This is just an idea, not implemented in the real system.</a:t>
            </a:r>
            <a:endParaRPr lang="en-GB" sz="1800" dirty="0"/>
          </a:p>
          <a:p>
            <a:pPr marL="457200" lvl="0" indent="-342900">
              <a:spcBef>
                <a:spcPts val="0"/>
              </a:spcBef>
              <a:spcAft>
                <a:spcPts val="1200"/>
              </a:spcAft>
              <a:buSzPts val="1800"/>
              <a:buChar char="●"/>
            </a:pPr>
            <a:r>
              <a:rPr lang="en-GB" sz="1800" dirty="0"/>
              <a:t>With this option, open() will only check the real User ID</a:t>
            </a:r>
            <a:endParaRPr lang="en-GB" sz="1800" dirty="0"/>
          </a:p>
          <a:p>
            <a:pPr marL="457200" lvl="0" indent="-342900">
              <a:spcBef>
                <a:spcPts val="0"/>
              </a:spcBef>
              <a:spcAft>
                <a:spcPts val="1200"/>
              </a:spcAft>
              <a:buSzPts val="1800"/>
              <a:buChar char="●"/>
            </a:pPr>
            <a:r>
              <a:rPr lang="en-GB" sz="1800" dirty="0"/>
              <a:t>Therefore, open() achieves check and use on it’s own and the operations are atomic.</a:t>
            </a:r>
            <a:endParaRPr lang="en-GB"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575" y="240900"/>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panose="020B0604020202020204"/>
              <a:buNone/>
            </a:pPr>
            <a:r>
              <a:rPr lang="en-GB" dirty="0"/>
              <a:t>Repeating Check and Use</a:t>
            </a:r>
            <a:endParaRPr lang="en-GB" dirty="0"/>
          </a:p>
        </p:txBody>
      </p:sp>
      <p:pic>
        <p:nvPicPr>
          <p:cNvPr id="227" name="Shape 227"/>
          <p:cNvPicPr preferRelativeResize="0"/>
          <p:nvPr/>
        </p:nvPicPr>
        <p:blipFill>
          <a:blip r:embed="rId1"/>
          <a:stretch>
            <a:fillRect/>
          </a:stretch>
        </p:blipFill>
        <p:spPr>
          <a:xfrm>
            <a:off x="355924" y="998615"/>
            <a:ext cx="3880726" cy="2133600"/>
          </a:xfrm>
          <a:prstGeom prst="rect">
            <a:avLst/>
          </a:prstGeom>
          <a:noFill/>
          <a:ln>
            <a:noFill/>
          </a:ln>
        </p:spPr>
      </p:pic>
      <p:pic>
        <p:nvPicPr>
          <p:cNvPr id="228" name="Shape 228"/>
          <p:cNvPicPr preferRelativeResize="0"/>
          <p:nvPr/>
        </p:nvPicPr>
        <p:blipFill>
          <a:blip r:embed="rId2"/>
          <a:stretch>
            <a:fillRect/>
          </a:stretch>
        </p:blipFill>
        <p:spPr>
          <a:xfrm>
            <a:off x="4337925" y="994490"/>
            <a:ext cx="4647251" cy="3854250"/>
          </a:xfrm>
          <a:prstGeom prst="rect">
            <a:avLst/>
          </a:prstGeom>
          <a:noFill/>
          <a:ln>
            <a:noFill/>
          </a:ln>
        </p:spPr>
      </p:pic>
      <p:sp>
        <p:nvSpPr>
          <p:cNvPr id="229" name="Shape 229"/>
          <p:cNvSpPr txBox="1"/>
          <p:nvPr/>
        </p:nvSpPr>
        <p:spPr>
          <a:xfrm>
            <a:off x="158824" y="3243255"/>
            <a:ext cx="3956700" cy="16848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SzPts val="1400"/>
              <a:buChar char="●"/>
            </a:pPr>
            <a:r>
              <a:rPr lang="en-GB" dirty="0"/>
              <a:t>Check-and-use is done three times.</a:t>
            </a:r>
            <a:endParaRPr lang="en-GB" dirty="0"/>
          </a:p>
          <a:p>
            <a:pPr marL="457200" lvl="0" indent="-317500">
              <a:spcBef>
                <a:spcPts val="0"/>
              </a:spcBef>
              <a:spcAft>
                <a:spcPts val="0"/>
              </a:spcAft>
              <a:buSzPts val="1400"/>
              <a:buChar char="●"/>
            </a:pPr>
            <a:r>
              <a:rPr lang="en-GB" dirty="0"/>
              <a:t>Check if the </a:t>
            </a:r>
            <a:r>
              <a:rPr lang="en-GB" dirty="0" err="1"/>
              <a:t>inodes</a:t>
            </a:r>
            <a:r>
              <a:rPr lang="en-GB" dirty="0"/>
              <a:t> are same.</a:t>
            </a:r>
            <a:endParaRPr lang="en-GB" dirty="0"/>
          </a:p>
          <a:p>
            <a:pPr marL="457200" lvl="0" indent="-317500">
              <a:spcBef>
                <a:spcPts val="0"/>
              </a:spcBef>
              <a:spcAft>
                <a:spcPts val="0"/>
              </a:spcAft>
              <a:buSzPts val="1400"/>
              <a:buChar char="●"/>
            </a:pPr>
            <a:r>
              <a:rPr lang="en-GB" dirty="0"/>
              <a:t>For a successful attack, “/</a:t>
            </a:r>
            <a:r>
              <a:rPr lang="en-GB" dirty="0" err="1"/>
              <a:t>tmp</a:t>
            </a:r>
            <a:r>
              <a:rPr lang="en-GB" dirty="0"/>
              <a:t>/XYZ” needs to be changed 5 times.</a:t>
            </a:r>
            <a:endParaRPr lang="en-GB" dirty="0"/>
          </a:p>
          <a:p>
            <a:pPr marL="457200" lvl="0" indent="-317500">
              <a:spcBef>
                <a:spcPts val="0"/>
              </a:spcBef>
              <a:buSzPts val="1400"/>
              <a:buChar char="●"/>
            </a:pPr>
            <a:r>
              <a:rPr lang="en-GB" dirty="0"/>
              <a:t>The chance of winning the race 5 times is much lower than a code with one race condition.</a:t>
            </a:r>
            <a:endParaRPr lang="en-GB" dirty="0"/>
          </a:p>
        </p:txBody>
      </p:sp>
      <p:sp>
        <p:nvSpPr>
          <p:cNvPr id="230" name="Shape 230"/>
          <p:cNvSpPr/>
          <p:nvPr/>
        </p:nvSpPr>
        <p:spPr>
          <a:xfrm>
            <a:off x="3786351" y="2621006"/>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1</a:t>
            </a:r>
            <a:endParaRPr lang="en-GB"/>
          </a:p>
        </p:txBody>
      </p:sp>
      <p:sp>
        <p:nvSpPr>
          <p:cNvPr id="231" name="Shape 231"/>
          <p:cNvSpPr/>
          <p:nvPr/>
        </p:nvSpPr>
        <p:spPr>
          <a:xfrm>
            <a:off x="7835725" y="147856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2</a:t>
            </a:r>
            <a:endParaRPr lang="en-GB"/>
          </a:p>
        </p:txBody>
      </p:sp>
      <p:sp>
        <p:nvSpPr>
          <p:cNvPr id="232" name="Shape 232"/>
          <p:cNvSpPr/>
          <p:nvPr/>
        </p:nvSpPr>
        <p:spPr>
          <a:xfrm>
            <a:off x="7835725" y="229376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3</a:t>
            </a:r>
            <a:endParaRPr lang="en-GB"/>
          </a:p>
        </p:txBody>
      </p:sp>
      <p:cxnSp>
        <p:nvCxnSpPr>
          <p:cNvPr id="233" name="Shape 233"/>
          <p:cNvCxnSpPr/>
          <p:nvPr/>
        </p:nvCxnSpPr>
        <p:spPr>
          <a:xfrm>
            <a:off x="3114175" y="3674540"/>
            <a:ext cx="11487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0" y="229660"/>
            <a:ext cx="8520600" cy="572700"/>
          </a:xfrm>
          <a:prstGeom prst="rect">
            <a:avLst/>
          </a:prstGeom>
        </p:spPr>
        <p:txBody>
          <a:bodyPr wrap="square" lIns="91425" tIns="91425" rIns="91425" bIns="91425" anchor="t" anchorCtr="0">
            <a:noAutofit/>
          </a:bodyPr>
          <a:lstStyle/>
          <a:p>
            <a:pPr marL="0" lvl="0" indent="0">
              <a:spcBef>
                <a:spcPts val="0"/>
              </a:spcBef>
              <a:buNone/>
            </a:pPr>
            <a:r>
              <a:rPr lang="en-GB"/>
              <a:t>Sticky Symlink Protection</a:t>
            </a:r>
            <a:endParaRPr lang="en-GB"/>
          </a:p>
        </p:txBody>
      </p:sp>
      <p:sp>
        <p:nvSpPr>
          <p:cNvPr id="241" name="Shape 241"/>
          <p:cNvSpPr txBox="1"/>
          <p:nvPr/>
        </p:nvSpPr>
        <p:spPr>
          <a:xfrm>
            <a:off x="229725" y="1144425"/>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endParaRPr lang="en-GB" sz="1800" dirty="0"/>
          </a:p>
        </p:txBody>
      </p:sp>
      <p:sp>
        <p:nvSpPr>
          <p:cNvPr id="242" name="Shape 242"/>
          <p:cNvSpPr txBox="1"/>
          <p:nvPr/>
        </p:nvSpPr>
        <p:spPr>
          <a:xfrm>
            <a:off x="315237" y="3453060"/>
            <a:ext cx="7830265" cy="1147042"/>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When the sticky </a:t>
            </a:r>
            <a:r>
              <a:rPr lang="en-GB" sz="1800" dirty="0" err="1"/>
              <a:t>symlink</a:t>
            </a:r>
            <a:r>
              <a:rPr lang="en-GB" sz="1800" dirty="0"/>
              <a:t> protection is enabled, symbolic links inside a sticky world-writable can only be followed when the owner of the </a:t>
            </a:r>
            <a:r>
              <a:rPr lang="en-GB" sz="1800" dirty="0" err="1"/>
              <a:t>symlink</a:t>
            </a:r>
            <a:r>
              <a:rPr lang="en-GB" sz="1800" dirty="0"/>
              <a:t> matches either the follower or the directory owner.</a:t>
            </a:r>
            <a:endParaRPr lang="en-GB" sz="1800" dirty="0"/>
          </a:p>
          <a:p>
            <a:pPr marL="0" lvl="0" indent="0">
              <a:spcBef>
                <a:spcPts val="0"/>
              </a:spcBef>
              <a:buNone/>
            </a:pPr>
            <a:endParaRPr sz="1800" dirty="0"/>
          </a:p>
        </p:txBody>
      </p:sp>
      <p:pic>
        <p:nvPicPr>
          <p:cNvPr id="3" name="图片 2"/>
          <p:cNvPicPr>
            <a:picLocks noChangeAspect="1"/>
          </p:cNvPicPr>
          <p:nvPr/>
        </p:nvPicPr>
        <p:blipFill>
          <a:blip r:embed="rId1"/>
          <a:stretch>
            <a:fillRect/>
          </a:stretch>
        </p:blipFill>
        <p:spPr>
          <a:xfrm>
            <a:off x="748029" y="1670743"/>
            <a:ext cx="6964680" cy="17351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986"/>
            <a:ext cx="8520600" cy="572700"/>
          </a:xfrm>
        </p:spPr>
        <p:txBody>
          <a:bodyPr/>
          <a:lstStyle/>
          <a:p>
            <a:r>
              <a:rPr lang="en-US" dirty="0"/>
              <a:t>Experiment with </a:t>
            </a:r>
            <a:r>
              <a:rPr lang="en-US" dirty="0" err="1"/>
              <a:t>Symlink</a:t>
            </a:r>
            <a:r>
              <a:rPr lang="en-US" dirty="0"/>
              <a:t> Protection</a:t>
            </a:r>
            <a:endParaRPr lang="en-US" dirty="0"/>
          </a:p>
        </p:txBody>
      </p:sp>
      <p:sp>
        <p:nvSpPr>
          <p:cNvPr id="3" name="Text Placeholder 2"/>
          <p:cNvSpPr>
            <a:spLocks noGrp="1"/>
          </p:cNvSpPr>
          <p:nvPr>
            <p:ph type="body" idx="1"/>
          </p:nvPr>
        </p:nvSpPr>
        <p:spPr>
          <a:xfrm>
            <a:off x="4897316" y="1758462"/>
            <a:ext cx="3666392" cy="1579490"/>
          </a:xfrm>
        </p:spPr>
        <p:txBody>
          <a:bodyPr/>
          <a:lstStyle/>
          <a:p>
            <a:pPr marL="285750" lvl="0" indent="-285750">
              <a:buBlip>
                <a:blip r:embed="rId1"/>
              </a:buBlip>
            </a:pPr>
            <a:r>
              <a:rPr lang="en-US" dirty="0"/>
              <a:t> </a:t>
            </a:r>
            <a:r>
              <a:rPr lang="en-GB" dirty="0"/>
              <a:t>Using the code and user IDs (seed and root), experiments were conducted to understand the protection.</a:t>
            </a:r>
            <a:endParaRPr lang="en-GB" dirty="0"/>
          </a:p>
          <a:p>
            <a:endParaRPr lang="en-US" dirty="0"/>
          </a:p>
        </p:txBody>
      </p:sp>
      <p:pic>
        <p:nvPicPr>
          <p:cNvPr id="5" name="Shape 239"/>
          <p:cNvPicPr preferRelativeResize="0"/>
          <p:nvPr/>
        </p:nvPicPr>
        <p:blipFill>
          <a:blip r:embed="rId2"/>
          <a:stretch>
            <a:fillRect/>
          </a:stretch>
        </p:blipFill>
        <p:spPr>
          <a:xfrm>
            <a:off x="609229" y="1467175"/>
            <a:ext cx="4129825" cy="278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0" y="20940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Sticky Symlink Protection</a:t>
            </a:r>
            <a:endParaRPr lang="en-GB"/>
          </a:p>
        </p:txBody>
      </p:sp>
      <p:pic>
        <p:nvPicPr>
          <p:cNvPr id="248" name="Shape 248"/>
          <p:cNvPicPr preferRelativeResize="0"/>
          <p:nvPr/>
        </p:nvPicPr>
        <p:blipFill>
          <a:blip r:embed="rId1"/>
          <a:stretch>
            <a:fillRect/>
          </a:stretch>
        </p:blipFill>
        <p:spPr>
          <a:xfrm>
            <a:off x="417850"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a:t>Symlink</a:t>
            </a:r>
            <a:r>
              <a:rPr lang="en-GB" sz="1800" dirty="0"/>
              <a:t> protection allows </a:t>
            </a:r>
            <a:r>
              <a:rPr lang="en-GB" sz="1800" dirty="0" err="1"/>
              <a:t>fopen</a:t>
            </a:r>
            <a:r>
              <a:rPr lang="en-GB" sz="1800" dirty="0"/>
              <a:t>() when the owner of the </a:t>
            </a:r>
            <a:r>
              <a:rPr lang="en-GB" sz="1800" dirty="0" err="1"/>
              <a:t>symlink</a:t>
            </a:r>
            <a:r>
              <a:rPr lang="en-GB" sz="1800" dirty="0"/>
              <a:t> match either the follower (EID of the process) or the directory owner.</a:t>
            </a:r>
            <a:endParaRPr lang="en-GB" sz="1800" dirty="0"/>
          </a:p>
          <a:p>
            <a:pPr marL="0" lvl="0" indent="0">
              <a:spcBef>
                <a:spcPts val="0"/>
              </a:spcBef>
              <a:buNone/>
            </a:pPr>
            <a:endParaRPr sz="1800" dirty="0"/>
          </a:p>
          <a:p>
            <a:pPr marL="0" lvl="0" indent="0">
              <a:spcBef>
                <a:spcPts val="0"/>
              </a:spcBef>
              <a:buNone/>
            </a:pPr>
            <a:endParaRPr sz="1800" dirty="0"/>
          </a:p>
        </p:txBody>
      </p:sp>
      <p:sp>
        <p:nvSpPr>
          <p:cNvPr id="250" name="Shape 250"/>
          <p:cNvSpPr txBox="1"/>
          <p:nvPr/>
        </p:nvSpPr>
        <p:spPr>
          <a:xfrm>
            <a:off x="311700" y="3228835"/>
            <a:ext cx="5697900" cy="1633800"/>
          </a:xfrm>
          <a:prstGeom prst="rect">
            <a:avLst/>
          </a:prstGeom>
          <a:noFill/>
          <a:ln>
            <a:noFill/>
          </a:ln>
        </p:spPr>
        <p:txBody>
          <a:bodyPr wrap="square" lIns="91425" tIns="91425" rIns="91425" bIns="91425" anchor="t" anchorCtr="0">
            <a:noAutofit/>
          </a:bodyPr>
          <a:lstStyle/>
          <a:p>
            <a:pPr marL="457200" lvl="0" indent="-342900" rtl="0">
              <a:spcBef>
                <a:spcPts val="0"/>
              </a:spcBef>
              <a:buClr>
                <a:schemeClr val="dk1"/>
              </a:buClr>
              <a:buSzPts val="1800"/>
              <a:buChar char="●"/>
            </a:pPr>
            <a:r>
              <a:rPr lang="en-GB" sz="1800" dirty="0">
                <a:solidFill>
                  <a:schemeClr val="dk1"/>
                </a:solidFill>
              </a:rPr>
              <a:t>In our vulnerable program (EID is root), /</a:t>
            </a:r>
            <a:r>
              <a:rPr lang="en-GB" sz="1800" dirty="0" err="1">
                <a:solidFill>
                  <a:schemeClr val="dk1"/>
                </a:solidFill>
              </a:rPr>
              <a:t>tmp</a:t>
            </a:r>
            <a:r>
              <a:rPr lang="en-GB" sz="1800" dirty="0">
                <a:solidFill>
                  <a:schemeClr val="dk1"/>
                </a:solidFill>
              </a:rPr>
              <a:t> directory is also owned by the root, the program will not allowed to follow the symbolic link unless the link is created by the root.</a:t>
            </a:r>
            <a:endParaRPr lang="en-GB" sz="18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0" y="214812"/>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endParaRPr lang="en-GB"/>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endParaRPr lang="en-GB" b="1" dirty="0">
              <a:solidFill>
                <a:srgbClr val="000000"/>
              </a:solidFill>
            </a:endParaRPr>
          </a:p>
          <a:p>
            <a:pPr marL="748030" lvl="0">
              <a:spcBef>
                <a:spcPts val="0"/>
              </a:spcBef>
              <a:buNone/>
            </a:pPr>
            <a:r>
              <a:rPr lang="en-GB" b="1" dirty="0">
                <a:solidFill>
                  <a:srgbClr val="FF0000"/>
                </a:solidFill>
              </a:rPr>
              <a:t>A program should not use more privilege than what is needed by the task.</a:t>
            </a:r>
            <a:endParaRPr lang="en-GB" b="1" dirty="0">
              <a:solidFill>
                <a:srgbClr val="FF0000"/>
              </a:solidFill>
            </a:endParaRPr>
          </a:p>
          <a:p>
            <a:pPr marL="285750" indent="-285750"/>
            <a:r>
              <a:rPr lang="en-GB" dirty="0">
                <a:solidFill>
                  <a:srgbClr val="000000"/>
                </a:solidFill>
              </a:rPr>
              <a:t>Our vulnerable program has more privileges than required while opening the file.</a:t>
            </a:r>
            <a:endParaRPr lang="en-GB" dirty="0">
              <a:solidFill>
                <a:srgbClr val="000000"/>
              </a:solidFill>
            </a:endParaRP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endParaRPr lang="en-GB" dirty="0">
              <a:solidFill>
                <a:srgbClr val="000000"/>
              </a:solidFill>
            </a:endParaRP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0" y="22765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Principle of Least Privilege</a:t>
            </a:r>
            <a:endParaRPr lang="en-GB"/>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endParaRPr lang="en-GB">
              <a:solidFill>
                <a:srgbClr val="000000"/>
              </a:solidFill>
            </a:endParaRPr>
          </a:p>
        </p:txBody>
      </p:sp>
      <p:pic>
        <p:nvPicPr>
          <p:cNvPr id="263" name="Shape 263"/>
          <p:cNvPicPr preferRelativeResize="0"/>
          <p:nvPr/>
        </p:nvPicPr>
        <p:blipFill>
          <a:blip r:embed="rId1"/>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2"/>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endParaRPr lang="en-GB" dirty="0">
              <a:solidFill>
                <a:srgbClr val="000000"/>
              </a:solidFill>
            </a:endParaRP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315"/>
            <a:ext cx="8520600" cy="572700"/>
          </a:xfrm>
        </p:spPr>
        <p:txBody>
          <a:bodyPr/>
          <a:lstStyle/>
          <a:p>
            <a:r>
              <a:rPr lang="en-US" dirty="0"/>
              <a:t>Question</a:t>
            </a:r>
            <a:endParaRPr lang="en-US" dirty="0"/>
          </a:p>
        </p:txBody>
      </p:sp>
      <p:sp>
        <p:nvSpPr>
          <p:cNvPr id="3" name="Text Placeholder 2"/>
          <p:cNvSpPr>
            <a:spLocks noGrp="1"/>
          </p:cNvSpPr>
          <p:nvPr>
            <p:ph type="body" idx="1"/>
          </p:nvPr>
        </p:nvSpPr>
        <p:spPr/>
        <p:txBody>
          <a:bodyPr/>
          <a:lstStyle/>
          <a:p>
            <a:pPr>
              <a:buNone/>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we disable the root privilege; after the vulnerable function returns, we enable the privilege back. </a:t>
            </a:r>
            <a:endParaRPr 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315"/>
            <a:ext cx="8520600" cy="572700"/>
          </a:xfrm>
        </p:spPr>
        <p:txBody>
          <a:bodyPr/>
          <a:lstStyle/>
          <a:p>
            <a:r>
              <a:rPr lang="en-US" dirty="0"/>
              <a:t>Summary</a:t>
            </a:r>
            <a:endParaRPr lang="en-US" dirty="0"/>
          </a:p>
        </p:txBody>
      </p:sp>
      <p:sp>
        <p:nvSpPr>
          <p:cNvPr id="3" name="Text Placeholder 2"/>
          <p:cNvSpPr>
            <a:spLocks noGrp="1"/>
          </p:cNvSpPr>
          <p:nvPr>
            <p:ph type="body" idx="1"/>
          </p:nvPr>
        </p:nvSpPr>
        <p:spPr/>
        <p:txBody>
          <a:bodyPr/>
          <a:lstStyle/>
          <a:p>
            <a:pPr marL="290830" indent="-290830"/>
            <a:r>
              <a:rPr lang="en-US" dirty="0">
                <a:solidFill>
                  <a:schemeClr val="tx1"/>
                </a:solidFill>
              </a:rPr>
              <a:t>What is race condition</a:t>
            </a:r>
            <a:endParaRPr lang="en-US" dirty="0">
              <a:solidFill>
                <a:schemeClr val="tx1"/>
              </a:solidFill>
            </a:endParaRPr>
          </a:p>
          <a:p>
            <a:pPr marL="290830" indent="-290830"/>
            <a:r>
              <a:rPr lang="en-US" dirty="0">
                <a:solidFill>
                  <a:schemeClr val="tx1"/>
                </a:solidFill>
              </a:rPr>
              <a:t>How to exploit the TOCTTOU type of race condition vulnerability</a:t>
            </a:r>
            <a:endParaRPr lang="en-US" dirty="0">
              <a:solidFill>
                <a:schemeClr val="tx1"/>
              </a:solidFill>
            </a:endParaRPr>
          </a:p>
          <a:p>
            <a:pPr marL="290830" indent="-290830"/>
            <a:r>
              <a:rPr lang="en-US" dirty="0">
                <a:solidFill>
                  <a:schemeClr val="tx1"/>
                </a:solidFill>
              </a:rPr>
              <a:t>How to avoid having race condition problems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21831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endParaRPr lang="en-GB"/>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endParaRPr lang="en-GB">
              <a:solidFill>
                <a:srgbClr val="000000"/>
              </a:solidFill>
            </a:endParaRP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endParaRPr lang="en-GB" sz="1800">
              <a:solidFill>
                <a:srgbClr val="000000"/>
              </a:solidFill>
            </a:endParaRPr>
          </a:p>
          <a:p>
            <a:pPr marL="914400" lvl="1" indent="-317500" rtl="0">
              <a:spcBef>
                <a:spcPts val="0"/>
              </a:spcBef>
              <a:spcAft>
                <a:spcPts val="0"/>
              </a:spcAft>
              <a:buSzPts val="1400"/>
              <a:buChar char="○"/>
            </a:pPr>
            <a:r>
              <a:rPr lang="en-GB" sz="1800">
                <a:solidFill>
                  <a:srgbClr val="000000"/>
                </a:solidFill>
              </a:rPr>
              <a:t>The outcome of execution depends on a particular order.</a:t>
            </a:r>
            <a:endParaRPr lang="en-GB" sz="1800">
              <a:solidFill>
                <a:srgbClr val="000000"/>
              </a:solidFill>
            </a:endParaRP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endParaRPr lang="en-GB">
              <a:solidFill>
                <a:srgbClr val="000000"/>
              </a:solidFill>
            </a:endParaRPr>
          </a:p>
          <a:p>
            <a:pPr marL="0" lvl="0" indent="0">
              <a:spcBef>
                <a:spcPts val="0"/>
              </a:spcBef>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20457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endParaRPr lang="en-GB"/>
          </a:p>
        </p:txBody>
      </p:sp>
      <p:sp>
        <p:nvSpPr>
          <p:cNvPr id="72" name="Shape 72"/>
          <p:cNvSpPr txBox="1">
            <a:spLocks noGrp="1"/>
          </p:cNvSpPr>
          <p:nvPr>
            <p:ph type="body" idx="1"/>
          </p:nvPr>
        </p:nvSpPr>
        <p:spPr>
          <a:xfrm>
            <a:off x="288790" y="88818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endParaRPr lang="en-GB" dirty="0">
              <a:solidFill>
                <a:srgbClr val="000000"/>
              </a:solidFill>
            </a:endParaRPr>
          </a:p>
        </p:txBody>
      </p:sp>
      <p:pic>
        <p:nvPicPr>
          <p:cNvPr id="73" name="Shape 73"/>
          <p:cNvPicPr preferRelativeResize="0"/>
          <p:nvPr/>
        </p:nvPicPr>
        <p:blipFill>
          <a:blip r:embed="rId1"/>
          <a:stretch>
            <a:fillRect/>
          </a:stretch>
        </p:blipFill>
        <p:spPr>
          <a:xfrm>
            <a:off x="288839" y="1941785"/>
            <a:ext cx="5694325" cy="2825990"/>
          </a:xfrm>
          <a:prstGeom prst="rect">
            <a:avLst/>
          </a:prstGeom>
          <a:noFill/>
          <a:ln>
            <a:noFill/>
          </a:ln>
        </p:spPr>
      </p:pic>
      <p:cxnSp>
        <p:nvCxnSpPr>
          <p:cNvPr id="74" name="Shape 74"/>
          <p:cNvCxnSpPr/>
          <p:nvPr/>
        </p:nvCxnSpPr>
        <p:spPr>
          <a:xfrm flipH="1">
            <a:off x="3395415" y="203753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5983215" y="187781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endParaRPr lang="en-GB"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0" y="210758"/>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endParaRPr lang="en-GB" dirty="0"/>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endParaRPr lang="en-GB" dirty="0">
              <a:solidFill>
                <a:srgbClr val="000000"/>
              </a:solidFill>
            </a:endParaRPr>
          </a:p>
          <a:p>
            <a:pPr marL="285750" indent="-285750"/>
            <a:r>
              <a:rPr lang="en-GB" dirty="0">
                <a:solidFill>
                  <a:srgbClr val="000000"/>
                </a:solidFill>
              </a:rPr>
              <a:t>Occurs when checking for a condition before using a resource.</a:t>
            </a:r>
            <a:endParaRPr lang="en-GB"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0" y="248082"/>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endParaRPr lang="en-GB"/>
          </a:p>
        </p:txBody>
      </p:sp>
      <p:sp>
        <p:nvSpPr>
          <p:cNvPr id="87" name="Shape 87"/>
          <p:cNvSpPr txBox="1">
            <a:spLocks noGrp="1"/>
          </p:cNvSpPr>
          <p:nvPr>
            <p:ph type="body" idx="1"/>
          </p:nvPr>
        </p:nvSpPr>
        <p:spPr>
          <a:xfrm>
            <a:off x="5875080" y="952881"/>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Effective UID : root</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Real User ID : seed</a:t>
            </a:r>
            <a:endParaRPr lang="en-GB" dirty="0">
              <a:solidFill>
                <a:srgbClr val="000000"/>
              </a:solidFill>
            </a:endParaRPr>
          </a:p>
          <a:p>
            <a:pPr marL="0" lvl="0" indent="0">
              <a:spcBef>
                <a:spcPts val="0"/>
              </a:spcBef>
              <a:buNone/>
            </a:pPr>
            <a:endParaRPr dirty="0"/>
          </a:p>
        </p:txBody>
      </p:sp>
      <p:pic>
        <p:nvPicPr>
          <p:cNvPr id="88" name="Shape 88"/>
          <p:cNvPicPr preferRelativeResize="0"/>
          <p:nvPr/>
        </p:nvPicPr>
        <p:blipFill>
          <a:blip r:embed="rId1"/>
          <a:stretch>
            <a:fillRect/>
          </a:stretch>
        </p:blipFill>
        <p:spPr>
          <a:xfrm>
            <a:off x="342180" y="1021668"/>
            <a:ext cx="5532900" cy="1742013"/>
          </a:xfrm>
          <a:prstGeom prst="rect">
            <a:avLst/>
          </a:prstGeom>
          <a:noFill/>
          <a:ln>
            <a:noFill/>
          </a:ln>
        </p:spPr>
      </p:pic>
      <p:sp>
        <p:nvSpPr>
          <p:cNvPr id="89" name="Shape 89"/>
          <p:cNvSpPr txBox="1"/>
          <p:nvPr/>
        </p:nvSpPr>
        <p:spPr>
          <a:xfrm>
            <a:off x="346780" y="2859918"/>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endParaRPr lang="en-GB" sz="1800" dirty="0"/>
          </a:p>
          <a:p>
            <a:pPr marL="457200" lvl="0" indent="-342900">
              <a:spcBef>
                <a:spcPts val="0"/>
              </a:spcBef>
              <a:spcAft>
                <a:spcPts val="0"/>
              </a:spcAft>
              <a:buSzPts val="1800"/>
              <a:buChar char="●"/>
            </a:pPr>
            <a:r>
              <a:rPr lang="en-GB" sz="1800" dirty="0"/>
              <a:t>As the root can write to any file, The program ensures that the real user has permissions to write to the target file.</a:t>
            </a:r>
            <a:endParaRPr lang="en-GB" sz="1800" dirty="0"/>
          </a:p>
          <a:p>
            <a:pPr marL="457200" lvl="0" indent="-342900">
              <a:spcBef>
                <a:spcPts val="0"/>
              </a:spcBef>
              <a:spcAft>
                <a:spcPts val="0"/>
              </a:spcAft>
              <a:buSzPts val="1800"/>
              <a:buChar char="●"/>
            </a:pPr>
            <a:r>
              <a:rPr lang="en-GB" sz="1800" dirty="0">
                <a:latin typeface="Courier New" panose="02070309020205020404" pitchFamily="49" charset="0"/>
                <a:cs typeface="Courier New" panose="02070309020205020404" pitchFamily="49" charset="0"/>
              </a:rPr>
              <a:t>access() </a:t>
            </a:r>
            <a:r>
              <a:rPr lang="en-GB" sz="1800" dirty="0"/>
              <a:t>system call checks if the Real User ID has write access to /tm/X.</a:t>
            </a:r>
            <a:endParaRPr lang="en-GB" sz="1800" dirty="0"/>
          </a:p>
          <a:p>
            <a:pPr marL="457200" lvl="0" indent="-342900">
              <a:spcBef>
                <a:spcPts val="0"/>
              </a:spcBef>
              <a:spcAft>
                <a:spcPts val="0"/>
              </a:spcAft>
              <a:buSzPts val="1800"/>
              <a:buChar char="●"/>
            </a:pPr>
            <a:r>
              <a:rPr lang="en-GB" sz="1800" dirty="0"/>
              <a:t>After the check, the file is opened for writing.</a:t>
            </a:r>
            <a:endParaRPr lang="en-GB" sz="1800" dirty="0"/>
          </a:p>
          <a:p>
            <a:pPr marL="457200" lvl="0" indent="-342900">
              <a:spcBef>
                <a:spcPts val="0"/>
              </a:spcBef>
              <a:buSzPts val="1800"/>
              <a:buChar char="●"/>
            </a:pPr>
            <a:r>
              <a:rPr lang="en-GB" sz="1800" dirty="0">
                <a:latin typeface="Courier New" panose="02070309020205020404" pitchFamily="49" charset="0"/>
                <a:cs typeface="Courier New" panose="02070309020205020404" pitchFamily="49" charset="0"/>
              </a:rPr>
              <a:t>open() </a:t>
            </a:r>
            <a:r>
              <a:rPr lang="en-GB" sz="1800" dirty="0"/>
              <a:t>checks the effective user id which is 0 and hence file will be opened.</a:t>
            </a:r>
            <a:endParaRPr lang="en-GB"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0" y="225872"/>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endParaRPr lang="en-GB"/>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endParaRPr lang="en-GB" dirty="0">
              <a:solidFill>
                <a:srgbClr val="FF0000"/>
              </a:solidFill>
            </a:endParaRP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It is a special kind of file that points to another file.</a:t>
            </a:r>
            <a:endParaRPr lang="en-GB" dirty="0">
              <a:solidFill>
                <a:srgbClr val="000000"/>
              </a:solidFill>
            </a:endParaRP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0" y="2455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endParaRPr lang="en-GB"/>
          </a:p>
        </p:txBody>
      </p:sp>
      <p:sp>
        <p:nvSpPr>
          <p:cNvPr id="101" name="Shape 101"/>
          <p:cNvSpPr/>
          <p:nvPr/>
        </p:nvSpPr>
        <p:spPr>
          <a:xfrm>
            <a:off x="311700" y="97230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endParaRPr lang="en-GB"/>
          </a:p>
        </p:txBody>
      </p:sp>
      <p:cxnSp>
        <p:nvCxnSpPr>
          <p:cNvPr id="102" name="Shape 102"/>
          <p:cNvCxnSpPr>
            <a:endCxn id="101" idx="3"/>
          </p:cNvCxnSpPr>
          <p:nvPr/>
        </p:nvCxnSpPr>
        <p:spPr>
          <a:xfrm flipH="1">
            <a:off x="3905400" y="119205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97230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endParaRPr lang="en-GB" sz="1600" dirty="0">
              <a:solidFill>
                <a:srgbClr val="FF0000"/>
              </a:solidFill>
            </a:endParaRPr>
          </a:p>
        </p:txBody>
      </p:sp>
      <p:cxnSp>
        <p:nvCxnSpPr>
          <p:cNvPr id="104" name="Shape 104"/>
          <p:cNvCxnSpPr>
            <a:stCxn id="101" idx="2"/>
          </p:cNvCxnSpPr>
          <p:nvPr/>
        </p:nvCxnSpPr>
        <p:spPr>
          <a:xfrm>
            <a:off x="2108550" y="143880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06970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a:t>
            </a:r>
            <a:r>
              <a:rPr lang="en-GB" dirty="0" err="1"/>
              <a:t>passwd</a:t>
            </a:r>
            <a:r>
              <a:rPr lang="en-GB" dirty="0"/>
              <a:t>”</a:t>
            </a:r>
            <a:endParaRPr lang="en-GB" dirty="0"/>
          </a:p>
        </p:txBody>
      </p:sp>
      <p:cxnSp>
        <p:nvCxnSpPr>
          <p:cNvPr id="106" name="Shape 106"/>
          <p:cNvCxnSpPr>
            <a:stCxn id="105" idx="2"/>
          </p:cNvCxnSpPr>
          <p:nvPr/>
        </p:nvCxnSpPr>
        <p:spPr>
          <a:xfrm>
            <a:off x="2110350" y="253620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16710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for the EID which is root.</a:t>
            </a:r>
            <a:endParaRPr lang="en-GB" dirty="0"/>
          </a:p>
        </p:txBody>
      </p:sp>
      <p:cxnSp>
        <p:nvCxnSpPr>
          <p:cNvPr id="108" name="Shape 108"/>
          <p:cNvCxnSpPr/>
          <p:nvPr/>
        </p:nvCxnSpPr>
        <p:spPr>
          <a:xfrm>
            <a:off x="2107650" y="363360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26450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endParaRPr lang="en-GB" dirty="0"/>
          </a:p>
        </p:txBody>
      </p:sp>
      <p:sp>
        <p:nvSpPr>
          <p:cNvPr id="110" name="Shape 110"/>
          <p:cNvSpPr txBox="1"/>
          <p:nvPr/>
        </p:nvSpPr>
        <p:spPr>
          <a:xfrm>
            <a:off x="4251950" y="132893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endParaRPr lang="en-GB" sz="1800" b="1" dirty="0"/>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endParaRPr lang="en-GB" sz="1800" dirty="0"/>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endParaRPr lang="en-GB" sz="1800" dirty="0"/>
          </a:p>
          <a:p>
            <a:pPr marL="457200" lvl="0" indent="-342900">
              <a:spcBef>
                <a:spcPts val="0"/>
              </a:spcBef>
              <a:buSzPts val="1800"/>
              <a:buChar char="●"/>
            </a:pPr>
            <a:r>
              <a:rPr lang="en-GB" sz="1800" dirty="0"/>
              <a:t>If the change is little late, the program will finish using the file.</a:t>
            </a:r>
            <a:endParaRPr lang="en-GB"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0" y="258774"/>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endParaRPr lang="en-GB"/>
          </a:p>
        </p:txBody>
      </p:sp>
      <p:pic>
        <p:nvPicPr>
          <p:cNvPr id="116" name="Shape 116"/>
          <p:cNvPicPr preferRelativeResize="0"/>
          <p:nvPr/>
        </p:nvPicPr>
        <p:blipFill>
          <a:blip r:embed="rId1"/>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endParaRPr lang="en-GB" sz="1800" dirty="0"/>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endParaRPr lang="en-GB" sz="1800" dirty="0">
              <a:solidFill>
                <a:schemeClr val="dk1"/>
              </a:solidFill>
            </a:endParaRP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endParaRPr lang="en-GB" sz="1800" dirty="0">
              <a:solidFill>
                <a:schemeClr val="dk1"/>
              </a:solidFill>
            </a:endParaRPr>
          </a:p>
          <a:p>
            <a:pPr marL="0" lvl="0" indent="0">
              <a:spcBef>
                <a:spcPts val="0"/>
              </a:spcBef>
              <a:buNone/>
            </a:pPr>
            <a:endParaRPr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0078c096-e110-42ad-b920-3629792e2501"/>
  <p:tag name="COMMONDATA" val="eyJoZGlkIjoiZTJlYTQ4NDIyY2RmNWIyZGE3NzBlYTRmZmM4YmU0NzU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7576</Words>
  <Application>WPS 演示</Application>
  <PresentationFormat>全屏显示(16:9)</PresentationFormat>
  <Paragraphs>257</Paragraphs>
  <Slides>29</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Arial</vt:lpstr>
      <vt:lpstr>Calibri</vt:lpstr>
      <vt:lpstr>Times New Roman</vt:lpstr>
      <vt:lpstr>Courier New</vt:lpstr>
      <vt:lpstr>微软雅黑</vt:lpstr>
      <vt:lpstr>Arial Unicode MS</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Another Race Condition Example</vt:lpstr>
      <vt:lpstr>Experiment Setup</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Countermeasures</vt:lpstr>
      <vt:lpstr>Atomic Operations</vt:lpstr>
      <vt:lpstr>Repeating Check and Use</vt:lpstr>
      <vt:lpstr>Sticky Symlink Protection</vt:lpstr>
      <vt:lpstr>Experiment with Symlink Protection</vt:lpstr>
      <vt:lpstr>Sticky Symlink Protection</vt:lpstr>
      <vt:lpstr>Principle of Least Privilege</vt:lpstr>
      <vt:lpstr>Principle of Least Privilege</vt:lpstr>
      <vt:lpstr>Question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dc:creator/>
  <cp:lastModifiedBy>小鬼u</cp:lastModifiedBy>
  <cp:revision>24</cp:revision>
  <dcterms:created xsi:type="dcterms:W3CDTF">2023-04-07T06:51:00Z</dcterms:created>
  <dcterms:modified xsi:type="dcterms:W3CDTF">2023-04-21T07:27:37Z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7C02AC0C69CB4901AEF39EF6D96FECFB_12</vt:lpwstr>
  </property>
  <property fmtid="{D5CDD505-2E9C-101B-9397-08002B2CF9AE}" pid="3" name="KSOProductBuildVer">
    <vt:lpwstr>2052-11.1.0.14036</vt:lpwstr>
  </property>
</Properties>
</file>