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type="screen16x9"/>
  <p:notesSz cx="6858000" cy="9144000"/>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14" autoAdjust="0"/>
  </p:normalViewPr>
  <p:slideViewPr>
    <p:cSldViewPr snapToGrid="0">
      <p:cViewPr>
        <p:scale>
          <a:sx n="129" d="100"/>
          <a:sy n="129" d="100"/>
        </p:scale>
        <p:origin x="110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4.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sz="1400">
                <a:solidFill>
                  <a:schemeClr val="dk1"/>
                </a:solidFill>
              </a:rPr>
              <a:t>Proc file system : File system in Unix-like operating system that presents information about the processes and other system information in a hierarchical file-like structure. It provides a convenient and standardized method for dynamically accessing process data.</a:t>
            </a:r>
            <a:endParaRPr lang="en-GB" sz="1400">
              <a:solidFill>
                <a:schemeClr val="dk1"/>
              </a:solidFill>
            </a:endParaRPr>
          </a:p>
          <a:p>
            <a:pPr marL="0" lvl="0" indent="0">
              <a:spcBef>
                <a:spcPts val="0"/>
              </a:spcBef>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sz="1100" dirty="0"/>
              <a:t>In (B), page table of the process is changed, so the virtual memory now points to the physical memory marked by 2. Then Step (C) successfully writes to the memory. What if we run some other commands between these two steps like :</a:t>
            </a:r>
            <a:endParaRPr lang="en-GB" sz="1100" dirty="0"/>
          </a:p>
          <a:p>
            <a:pPr marL="0" lvl="0" indent="0">
              <a:spcBef>
                <a:spcPts val="0"/>
              </a:spcBef>
              <a:buNone/>
            </a:pPr>
            <a:r>
              <a:rPr lang="en-GB" sz="1100" dirty="0"/>
              <a:t> </a:t>
            </a:r>
            <a:r>
              <a:rPr lang="en-GB" sz="1100" dirty="0" err="1"/>
              <a:t>i</a:t>
            </a:r>
            <a:r>
              <a:rPr lang="en-GB" sz="1100" dirty="0"/>
              <a:t>) Change page entries for the virtual memory.</a:t>
            </a:r>
            <a:endParaRPr lang="en-GB" sz="1100" dirty="0"/>
          </a:p>
          <a:p>
            <a:pPr marL="0" lvl="0" indent="0">
              <a:spcBef>
                <a:spcPts val="0"/>
              </a:spcBef>
              <a:buNone/>
            </a:pPr>
            <a:r>
              <a:rPr lang="en-GB" sz="1100" dirty="0"/>
              <a:t> ii) Discard the private copy of the mapped memory using </a:t>
            </a:r>
            <a:r>
              <a:rPr lang="en-GB" sz="1100" dirty="0" err="1"/>
              <a:t>madvise</a:t>
            </a:r>
            <a:r>
              <a:rPr lang="en-GB" sz="1100" dirty="0"/>
              <a:t>() so that the page table points to the original mapped memory. (marked by 1)</a:t>
            </a:r>
            <a:endParaRPr lang="en-GB" sz="1100" dirty="0"/>
          </a:p>
          <a:p>
            <a:pPr marL="0" lvl="0" indent="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sz="1100" dirty="0"/>
              <a:t>On running the described system calls infinitely in an infinite loop for sometime, we can see that the /etc/</a:t>
            </a:r>
            <a:r>
              <a:rPr lang="en-GB" sz="1100" dirty="0" err="1"/>
              <a:t>passwd</a:t>
            </a:r>
            <a:r>
              <a:rPr lang="en-GB" sz="1100" dirty="0"/>
              <a:t> is modified. </a:t>
            </a:r>
            <a:endParaRPr lang="en-GB" sz="1100" dirty="0"/>
          </a:p>
          <a:p>
            <a:pPr marL="457200" lvl="0" indent="-342900">
              <a:spcBef>
                <a:spcPts val="0"/>
              </a:spcBef>
              <a:buSzPts val="1800"/>
              <a:buChar char="●"/>
            </a:pPr>
            <a:r>
              <a:rPr lang="en-GB" sz="1100" dirty="0"/>
              <a:t>We stop the attack code after running it for </a:t>
            </a:r>
            <a:r>
              <a:rPr lang="en-GB" sz="1100" dirty="0" err="1"/>
              <a:t>sometime.On</a:t>
            </a:r>
            <a:r>
              <a:rPr lang="en-GB" sz="1100" dirty="0"/>
              <a:t> switching user to </a:t>
            </a:r>
            <a:r>
              <a:rPr lang="en-GB" sz="1100" dirty="0" err="1"/>
              <a:t>testcow</a:t>
            </a:r>
            <a:r>
              <a:rPr lang="en-GB" sz="1100" dirty="0"/>
              <a:t>, we get the root shell</a:t>
            </a:r>
            <a:endParaRPr lang="en-GB" sz="1100" dirty="0"/>
          </a:p>
          <a:p>
            <a:pPr marL="0" lvl="0" indent="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
        <p:nvSpPr>
          <p:cNvPr id="5" name="Shape 12"/>
          <p:cNvSpPr txBox="1"/>
          <p:nvPr userDrawn="1"/>
        </p:nvSpPr>
        <p:spPr>
          <a:xfrm>
            <a:off x="8472458" y="4663217"/>
            <a:ext cx="548700" cy="393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GB" smtClean="0"/>
            </a:fld>
            <a:endParaRPr lang="en-GB"/>
          </a:p>
        </p:txBody>
      </p:sp>
      <p:sp>
        <p:nvSpPr>
          <p:cNvPr id="6" name="Google Shape;6;p30"/>
          <p:cNvSpPr txBox="1"/>
          <p:nvPr userDrawn="1"/>
        </p:nvSpPr>
        <p:spPr>
          <a:xfrm>
            <a:off x="409433" y="3131817"/>
            <a:ext cx="9115567" cy="113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4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Liu Shu</a:t>
            </a:r>
            <a:r>
              <a:rPr lang="en-US" altLang="zh-CN"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o</a:t>
            </a: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US" altLang="en-GB" sz="1800" b="1">
                <a:solidFill>
                  <a:srgbClr val="980000"/>
                </a:solidFill>
                <a:latin typeface="Calibri" panose="020F0502020204030204"/>
                <a:ea typeface="Calibri" panose="020F0502020204030204"/>
                <a:cs typeface="Calibri" panose="020F0502020204030204"/>
                <a:sym typeface="Calibri" panose="020F0502020204030204"/>
              </a:rPr>
              <a:t>ls1114988147@foxmail.com</a:t>
            </a:r>
            <a:endPar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Riccardo Spolaor, Ph.D</a:t>
            </a:r>
            <a:r>
              <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US" alt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rspolaor@sdu.edu.cn</a:t>
            </a:r>
            <a:endPar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endParaRPr lang="en-US" sz="1800" b="0"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p:txBody>
      </p:sp>
      <p:cxnSp>
        <p:nvCxnSpPr>
          <p:cNvPr id="7" name="Google Shape;7;p30"/>
          <p:cNvCxnSpPr/>
          <p:nvPr userDrawn="1"/>
        </p:nvCxnSpPr>
        <p:spPr>
          <a:xfrm>
            <a:off x="690633" y="3123449"/>
            <a:ext cx="7762733" cy="0"/>
          </a:xfrm>
          <a:prstGeom prst="straightConnector1">
            <a:avLst/>
          </a:prstGeom>
          <a:noFill/>
          <a:ln w="28575" cap="flat" cmpd="sng">
            <a:solidFill>
              <a:srgbClr val="980000"/>
            </a:solidFill>
            <a:prstDash val="solid"/>
            <a:round/>
            <a:headEnd type="none" w="sm" len="sm"/>
            <a:tailEnd type="none" w="sm" len="sm"/>
          </a:ln>
        </p:spPr>
      </p:cxnSp>
      <p:sp>
        <p:nvSpPr>
          <p:cNvPr id="8" name="Google Shape;8;p30"/>
          <p:cNvSpPr txBox="1"/>
          <p:nvPr userDrawn="1"/>
        </p:nvSpPr>
        <p:spPr>
          <a:xfrm>
            <a:off x="607449" y="4376417"/>
            <a:ext cx="7386567" cy="5445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980000"/>
                </a:solidFill>
                <a:latin typeface="Calibri" panose="020F0502020204030204"/>
                <a:ea typeface="Calibri" panose="020F0502020204030204"/>
                <a:cs typeface="Calibri" panose="020F0502020204030204"/>
                <a:sym typeface="Calibri" panose="020F0502020204030204"/>
              </a:rPr>
              <a:t>Shandong University, School of Computer Science and Technology</a:t>
            </a:r>
            <a:endParaRPr lang="en-GB"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p:txBody>
      </p:sp>
      <p:cxnSp>
        <p:nvCxnSpPr>
          <p:cNvPr id="9" name="Google Shape;10;p30"/>
          <p:cNvCxnSpPr/>
          <p:nvPr userDrawn="1"/>
        </p:nvCxnSpPr>
        <p:spPr>
          <a:xfrm>
            <a:off x="690633" y="1334272"/>
            <a:ext cx="7762733" cy="0"/>
          </a:xfrm>
          <a:prstGeom prst="straightConnector1">
            <a:avLst/>
          </a:prstGeom>
          <a:noFill/>
          <a:ln w="28575" cap="flat" cmpd="sng">
            <a:solidFill>
              <a:srgbClr val="980000"/>
            </a:solidFill>
            <a:prstDash val="solid"/>
            <a:round/>
            <a:headEnd type="none" w="sm" len="sm"/>
            <a:tailEnd type="none" w="sm" len="sm"/>
          </a:ln>
        </p:spPr>
      </p:cxnSp>
      <p:pic>
        <p:nvPicPr>
          <p:cNvPr id="13" name="Google Shape;11;p30"/>
          <p:cNvPicPr preferRelativeResize="0"/>
          <p:nvPr userDrawn="1"/>
        </p:nvPicPr>
        <p:blipFill rotWithShape="1">
          <a:blip r:embed="rId2"/>
          <a:srcRect b="24772"/>
          <a:stretch>
            <a:fillRect/>
          </a:stretch>
        </p:blipFill>
        <p:spPr>
          <a:xfrm>
            <a:off x="7972108" y="251225"/>
            <a:ext cx="874564" cy="848889"/>
          </a:xfrm>
          <a:prstGeom prst="rect">
            <a:avLst/>
          </a:prstGeom>
          <a:noFill/>
          <a:ln>
            <a:noFill/>
          </a:ln>
        </p:spPr>
      </p:pic>
      <p:cxnSp>
        <p:nvCxnSpPr>
          <p:cNvPr id="14" name="Google Shape;7;p30"/>
          <p:cNvCxnSpPr/>
          <p:nvPr userDrawn="1"/>
        </p:nvCxnSpPr>
        <p:spPr>
          <a:xfrm>
            <a:off x="690633" y="4368049"/>
            <a:ext cx="7762733" cy="0"/>
          </a:xfrm>
          <a:prstGeom prst="straightConnector1">
            <a:avLst/>
          </a:prstGeom>
          <a:noFill/>
          <a:ln w="28575" cap="flat" cmpd="sng">
            <a:solidFill>
              <a:srgbClr val="980000"/>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21200" y="151327"/>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
        <p:nvSpPr>
          <p:cNvPr id="5" name="Shape 18"/>
          <p:cNvSpPr txBox="1">
            <a:spLocks noGrp="1"/>
          </p:cNvSpPr>
          <p:nvPr>
            <p:ph type="body" idx="13"/>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6" name="Shape 19"/>
          <p:cNvSpPr txBox="1"/>
          <p:nvPr userDrawn="1"/>
        </p:nvSpPr>
        <p:spPr>
          <a:xfrm>
            <a:off x="8472458" y="4663217"/>
            <a:ext cx="548700" cy="393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GB" smtClean="0"/>
            </a:fld>
            <a:endParaRPr lang="en-GB"/>
          </a:p>
        </p:txBody>
      </p:sp>
      <p:sp>
        <p:nvSpPr>
          <p:cNvPr id="7" name="Google Shape;14;p32"/>
          <p:cNvSpPr/>
          <p:nvPr userDrawn="1"/>
        </p:nvSpPr>
        <p:spPr>
          <a:xfrm>
            <a:off x="7315200" y="4891526"/>
            <a:ext cx="1828800"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15;p32"/>
          <p:cNvSpPr/>
          <p:nvPr userDrawn="1"/>
        </p:nvSpPr>
        <p:spPr>
          <a:xfrm>
            <a:off x="292101" y="4899146"/>
            <a:ext cx="4436492"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16;p32"/>
          <p:cNvSpPr txBox="1"/>
          <p:nvPr userDrawn="1"/>
        </p:nvSpPr>
        <p:spPr>
          <a:xfrm>
            <a:off x="4792980" y="4896968"/>
            <a:ext cx="2461260"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altLang="en-GB" sz="1000" b="1" i="1" u="none" strike="noStrike" cap="none">
                <a:solidFill>
                  <a:srgbClr val="FFFFFF"/>
                </a:solidFill>
                <a:latin typeface="Calibri" panose="020F0502020204030204"/>
                <a:ea typeface="Calibri" panose="020F0502020204030204"/>
                <a:cs typeface="Calibri" panose="020F0502020204030204"/>
                <a:sym typeface="Calibri" panose="020F0502020204030204"/>
              </a:rPr>
              <a:t>Liu Shuo - </a:t>
            </a:r>
            <a:r>
              <a:rPr lang="en-GB" sz="1000" b="1" i="1" u="none" strike="noStrike" cap="none">
                <a:solidFill>
                  <a:srgbClr val="FFFFFF"/>
                </a:solidFill>
                <a:latin typeface="Calibri" panose="020F0502020204030204"/>
                <a:ea typeface="Calibri" panose="020F0502020204030204"/>
                <a:cs typeface="Calibri" panose="020F0502020204030204"/>
                <a:sym typeface="Calibri" panose="020F0502020204030204"/>
              </a:rPr>
              <a:t>Riccardo Spolaor</a:t>
            </a:r>
            <a:endParaRPr sz="1000" b="1" i="1"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Google Shape;17;p32"/>
          <p:cNvSpPr txBox="1"/>
          <p:nvPr userDrawn="1"/>
        </p:nvSpPr>
        <p:spPr>
          <a:xfrm>
            <a:off x="393700" y="4899146"/>
            <a:ext cx="2260832" cy="17831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panose="020B0604020202020204"/>
              <a:buNone/>
            </a:pPr>
            <a:r>
              <a:rPr lang="en-US" altLang="en-GB"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rPr>
              <a:t>Laboratory - </a:t>
            </a:r>
            <a:r>
              <a:rPr lang="en-GB"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rPr>
              <a:t>Introduction to information security     </a:t>
            </a:r>
            <a:endParaRPr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1" name="Google Shape;18;p32"/>
          <p:cNvCxnSpPr/>
          <p:nvPr userDrawn="1"/>
        </p:nvCxnSpPr>
        <p:spPr>
          <a:xfrm flipH="1">
            <a:off x="0" y="787400"/>
            <a:ext cx="9144000" cy="29028"/>
          </a:xfrm>
          <a:prstGeom prst="straightConnector1">
            <a:avLst/>
          </a:prstGeom>
          <a:noFill/>
          <a:ln w="38100" cap="flat" cmpd="sng">
            <a:solidFill>
              <a:srgbClr val="980000"/>
            </a:solidFill>
            <a:prstDash val="solid"/>
            <a:round/>
            <a:headEnd type="none" w="sm" len="sm"/>
            <a:tailEnd type="none" w="sm" len="sm"/>
          </a:ln>
        </p:spPr>
      </p:cxnSp>
      <p:pic>
        <p:nvPicPr>
          <p:cNvPr id="12" name="Google Shape;19;p32"/>
          <p:cNvPicPr preferRelativeResize="0"/>
          <p:nvPr userDrawn="1"/>
        </p:nvPicPr>
        <p:blipFill rotWithShape="1">
          <a:blip r:embed="rId2"/>
          <a:srcRect b="24772"/>
          <a:stretch>
            <a:fillRect/>
          </a:stretch>
        </p:blipFill>
        <p:spPr>
          <a:xfrm>
            <a:off x="8200838" y="73660"/>
            <a:ext cx="638361" cy="654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514814" y="1667140"/>
            <a:ext cx="8114371" cy="978951"/>
          </a:xfrm>
          <a:prstGeom prst="rect">
            <a:avLst/>
          </a:prstGeom>
        </p:spPr>
        <p:txBody>
          <a:bodyPr wrap="square" lIns="91425" tIns="91425" rIns="91425" bIns="91425" anchor="b" anchorCtr="0">
            <a:noAutofit/>
          </a:bodyPr>
          <a:lstStyle/>
          <a:p>
            <a:pPr>
              <a:buClr>
                <a:srgbClr val="000000"/>
              </a:buClr>
            </a:pPr>
            <a:r>
              <a:rPr lang="en-GB" sz="3600" b="1" kern="1200" dirty="0">
                <a:gradFill>
                  <a:gsLst>
                    <a:gs pos="0">
                      <a:srgbClr val="E30000"/>
                    </a:gs>
                    <a:gs pos="100000">
                      <a:srgbClr val="760303"/>
                    </a:gs>
                  </a:gsLst>
                  <a:lin scaled="0"/>
                </a:gradFill>
              </a:rPr>
              <a:t>Dirty COW Race Condition Attack</a:t>
            </a:r>
            <a:endParaRPr lang="en-GB" sz="3600" b="1" kern="1200" dirty="0">
              <a:gradFill>
                <a:gsLst>
                  <a:gs pos="0">
                    <a:srgbClr val="E30000"/>
                  </a:gs>
                  <a:gs pos="100000">
                    <a:srgbClr val="760303"/>
                  </a:gs>
                </a:gsLst>
                <a:lin scaled="0"/>
              </a:gradFill>
            </a:endParaRPr>
          </a:p>
        </p:txBody>
      </p:sp>
      <p:sp>
        <p:nvSpPr>
          <p:cNvPr id="3" name="Google Shape;249;p37"/>
          <p:cNvSpPr txBox="1">
            <a:spLocks noGrp="1"/>
          </p:cNvSpPr>
          <p:nvPr/>
        </p:nvSpPr>
        <p:spPr>
          <a:xfrm>
            <a:off x="542925" y="112750"/>
            <a:ext cx="5767735" cy="1263650"/>
          </a:xfrm>
          <a:prstGeom prst="rect">
            <a:avLst/>
          </a:prstGeom>
          <a:noFill/>
          <a:ln>
            <a:noFill/>
          </a:ln>
        </p:spPr>
        <p:txBody>
          <a:bodyPr wrap="square" lIns="90000" tIns="46800" rIns="90000" bIns="46800" anchor="b" anchorCtr="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rtl="0">
              <a:lnSpc>
                <a:spcPct val="100000"/>
              </a:lnSpc>
              <a:spcBef>
                <a:spcPts val="0"/>
              </a:spcBef>
              <a:spcAft>
                <a:spcPts val="0"/>
              </a:spcAft>
              <a:buClr>
                <a:srgbClr val="000000"/>
              </a:buClr>
              <a:buFont typeface="Times New Roman" panose="02020603050405020304"/>
              <a:buNone/>
            </a:pPr>
            <a:r>
              <a:rPr lang="en-US" b="1" i="0" u="none" strike="noStrike" cap="none" dirty="0">
                <a:gradFill>
                  <a:gsLst>
                    <a:gs pos="0">
                      <a:srgbClr val="E30000"/>
                    </a:gs>
                    <a:gs pos="100000">
                      <a:srgbClr val="760303"/>
                    </a:gs>
                  </a:gsLst>
                  <a:lin scaled="0"/>
                </a:gradFill>
                <a:latin typeface="Arial" panose="020B0604020202020204"/>
                <a:ea typeface="Arial" panose="020B0604020202020204"/>
                <a:cs typeface="Arial" panose="020B0604020202020204"/>
                <a:sym typeface="Arial" panose="020B0604020202020204"/>
              </a:rPr>
              <a:t>Introduction on Information security</a:t>
            </a:r>
            <a:endParaRPr lang="en-US" b="1" i="0" u="none" strike="noStrike" cap="none" dirty="0">
              <a:gradFill>
                <a:gsLst>
                  <a:gs pos="0">
                    <a:srgbClr val="E30000"/>
                  </a:gs>
                  <a:gs pos="100000">
                    <a:srgbClr val="760303"/>
                  </a:gs>
                </a:gsLst>
                <a:lin scaled="0"/>
              </a:gradFill>
              <a:latin typeface="Arial" panose="020B0604020202020204"/>
              <a:ea typeface="Arial" panose="020B0604020202020204"/>
              <a:cs typeface="Arial" panose="020B0604020202020204"/>
              <a:sym typeface="Arial" panose="020B0604020202020204"/>
            </a:endParaRPr>
          </a:p>
        </p:txBody>
      </p:sp>
      <p:sp>
        <p:nvSpPr>
          <p:cNvPr id="8" name="文本框 7"/>
          <p:cNvSpPr txBox="1"/>
          <p:nvPr>
            <p:custDataLst>
              <p:tags r:id="rId1"/>
            </p:custDataLst>
          </p:nvPr>
        </p:nvSpPr>
        <p:spPr>
          <a:xfrm>
            <a:off x="586740" y="3491230"/>
            <a:ext cx="3048000" cy="337185"/>
          </a:xfrm>
          <a:prstGeom prst="rect">
            <a:avLst/>
          </a:prstGeom>
          <a:solidFill>
            <a:schemeClr val="bg1"/>
          </a:solidFill>
        </p:spPr>
        <p:txBody>
          <a:bodyPr wrap="square" rtlCol="0">
            <a:spAutoFit/>
          </a:bodyPr>
          <a:p>
            <a:r>
              <a:rPr lang="en-US" altLang="zh-CN" sz="1600" b="1"/>
              <a:t>Ning Feng </a:t>
            </a:r>
            <a:endParaRPr lang="en-US" altLang="zh-CN" sz="1600" b="1">
              <a:ea typeface="宋体" panose="02010600030101010101" pitchFamily="2" charset="-122"/>
            </a:endParaRPr>
          </a:p>
        </p:txBody>
      </p:sp>
      <p:sp>
        <p:nvSpPr>
          <p:cNvPr id="10" name="文本框 9"/>
          <p:cNvSpPr txBox="1"/>
          <p:nvPr>
            <p:custDataLst>
              <p:tags r:id="rId2"/>
            </p:custDataLst>
          </p:nvPr>
        </p:nvSpPr>
        <p:spPr>
          <a:xfrm>
            <a:off x="5921375" y="3491230"/>
            <a:ext cx="2752725" cy="337185"/>
          </a:xfrm>
          <a:prstGeom prst="rect">
            <a:avLst/>
          </a:prstGeom>
          <a:solidFill>
            <a:schemeClr val="bg1"/>
          </a:solidFill>
        </p:spPr>
        <p:txBody>
          <a:bodyPr wrap="square" rtlCol="0">
            <a:spAutoFit/>
          </a:bodyPr>
          <a:p>
            <a:r>
              <a:rPr lang="en-US" altLang="zh-CN" sz="1600" b="1"/>
              <a:t>2978539712@qq.com </a:t>
            </a:r>
            <a:endParaRPr lang="en-US" altLang="zh-CN" sz="1600" b="1">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14977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Discard Copied Memory</a:t>
            </a:r>
            <a:endParaRPr lang="en-GB" dirty="0"/>
          </a:p>
        </p:txBody>
      </p:sp>
      <p:pic>
        <p:nvPicPr>
          <p:cNvPr id="115" name="Shape 115"/>
          <p:cNvPicPr preferRelativeResize="0"/>
          <p:nvPr/>
        </p:nvPicPr>
        <p:blipFill>
          <a:blip r:embed="rId1"/>
          <a:stretch>
            <a:fillRect/>
          </a:stretch>
        </p:blipFill>
        <p:spPr>
          <a:xfrm>
            <a:off x="469725" y="1328800"/>
            <a:ext cx="7058025" cy="266700"/>
          </a:xfrm>
          <a:prstGeom prst="rect">
            <a:avLst/>
          </a:prstGeom>
          <a:noFill/>
          <a:ln>
            <a:noFill/>
          </a:ln>
        </p:spPr>
      </p:pic>
      <p:sp>
        <p:nvSpPr>
          <p:cNvPr id="116" name="Shape 116"/>
          <p:cNvSpPr txBox="1"/>
          <p:nvPr/>
        </p:nvSpPr>
        <p:spPr>
          <a:xfrm>
            <a:off x="502450" y="1846725"/>
            <a:ext cx="8329800" cy="314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err="1">
                <a:latin typeface="Courier New" panose="02070309020205020404" pitchFamily="49" charset="0"/>
                <a:cs typeface="Courier New" panose="02070309020205020404" pitchFamily="49" charset="0"/>
              </a:rPr>
              <a:t>madvise</a:t>
            </a:r>
            <a:r>
              <a:rPr lang="en-GB" sz="1800" b="1" dirty="0">
                <a:latin typeface="Courier New" panose="02070309020205020404" pitchFamily="49" charset="0"/>
                <a:cs typeface="Courier New" panose="02070309020205020404" pitchFamily="49" charset="0"/>
              </a:rPr>
              <a:t>()</a:t>
            </a:r>
            <a:r>
              <a:rPr lang="en-GB" sz="1800" b="1" dirty="0"/>
              <a:t>: </a:t>
            </a:r>
            <a:r>
              <a:rPr lang="en-GB" sz="1800" dirty="0"/>
              <a:t>Give advices or directions to the kernel about the memory from </a:t>
            </a:r>
            <a:r>
              <a:rPr lang="en-GB" sz="1800" dirty="0" err="1">
                <a:latin typeface="Courier New" panose="02070309020205020404" pitchFamily="49" charset="0"/>
                <a:cs typeface="Courier New" panose="02070309020205020404" pitchFamily="49" charset="0"/>
              </a:rPr>
              <a:t>addr</a:t>
            </a:r>
            <a:r>
              <a:rPr lang="en-GB" sz="1800" dirty="0"/>
              <a:t> to </a:t>
            </a:r>
            <a:r>
              <a:rPr lang="en-GB" sz="1800" dirty="0" err="1">
                <a:latin typeface="Courier New" panose="02070309020205020404" pitchFamily="49" charset="0"/>
                <a:cs typeface="Courier New" panose="02070309020205020404" pitchFamily="49" charset="0"/>
              </a:rPr>
              <a:t>addr</a:t>
            </a:r>
            <a:r>
              <a:rPr lang="en-GB" sz="1800" dirty="0">
                <a:latin typeface="Courier New" panose="02070309020205020404" pitchFamily="49" charset="0"/>
                <a:cs typeface="Courier New" panose="02070309020205020404" pitchFamily="49" charset="0"/>
              </a:rPr>
              <a:t> + length </a:t>
            </a:r>
            <a:endParaRPr lang="en-GB" sz="1800" dirty="0">
              <a:latin typeface="Courier New" panose="02070309020205020404" pitchFamily="49" charset="0"/>
              <a:cs typeface="Courier New" panose="02070309020205020404" pitchFamily="49" charset="0"/>
            </a:endParaRPr>
          </a:p>
          <a:p>
            <a:pPr marL="0" lvl="0" indent="457200">
              <a:spcBef>
                <a:spcPts val="0"/>
              </a:spcBef>
              <a:buNone/>
            </a:pPr>
            <a:endParaRPr lang="en-GB" sz="1800" dirty="0"/>
          </a:p>
          <a:p>
            <a:pPr lvl="0">
              <a:spcBef>
                <a:spcPts val="0"/>
              </a:spcBef>
              <a:buNone/>
            </a:pPr>
            <a:r>
              <a:rPr lang="en-GB" sz="1800" dirty="0"/>
              <a:t>advice (3rd argument): </a:t>
            </a:r>
            <a:r>
              <a:rPr lang="en-GB" sz="1800" b="1" dirty="0">
                <a:solidFill>
                  <a:srgbClr val="FF0000"/>
                </a:solidFill>
                <a:latin typeface="Courier New" panose="02070309020205020404" pitchFamily="49" charset="0"/>
                <a:cs typeface="Courier New" panose="02070309020205020404" pitchFamily="49" charset="0"/>
              </a:rPr>
              <a:t>MADV_DONOTNEED</a:t>
            </a:r>
            <a:endParaRPr lang="en-GB" sz="1800" b="1" dirty="0">
              <a:solidFill>
                <a:srgbClr val="FF0000"/>
              </a:solidFill>
              <a:latin typeface="Courier New" panose="02070309020205020404" pitchFamily="49" charset="0"/>
              <a:cs typeface="Courier New" panose="02070309020205020404" pitchFamily="49" charset="0"/>
            </a:endParaRPr>
          </a:p>
          <a:p>
            <a:pPr marL="0" lvl="0" indent="0">
              <a:spcBef>
                <a:spcPts val="0"/>
              </a:spcBef>
              <a:buNone/>
            </a:pPr>
            <a:endParaRPr sz="1800" dirty="0"/>
          </a:p>
          <a:p>
            <a:pPr marL="457200" lvl="0" indent="-342900">
              <a:spcBef>
                <a:spcPts val="0"/>
              </a:spcBef>
              <a:buSzPts val="1800"/>
              <a:buChar char="●"/>
            </a:pPr>
            <a:r>
              <a:rPr lang="en-GB" sz="1800" dirty="0"/>
              <a:t>We tell the kernel that we do not need the claimed part of the address any more. The kernel will free the resource of the claimed address and the process’s page table will point back to the original physical memory. </a:t>
            </a:r>
            <a:endParaRPr lang="en-GB"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16187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Mapping Read-Only Files: Create a File First</a:t>
            </a:r>
            <a:endParaRPr lang="en-GB" dirty="0"/>
          </a:p>
        </p:txBody>
      </p:sp>
      <p:sp>
        <p:nvSpPr>
          <p:cNvPr id="122" name="Shape 122"/>
          <p:cNvSpPr txBox="1">
            <a:spLocks noGrp="1"/>
          </p:cNvSpPr>
          <p:nvPr>
            <p:ph type="body" idx="1"/>
          </p:nvPr>
        </p:nvSpPr>
        <p:spPr>
          <a:xfrm>
            <a:off x="311700" y="1152475"/>
            <a:ext cx="8520600" cy="1408500"/>
          </a:xfrm>
          <a:prstGeom prst="rect">
            <a:avLst/>
          </a:prstGeom>
        </p:spPr>
        <p:txBody>
          <a:bodyPr wrap="square" lIns="91425" tIns="91425" rIns="91425" bIns="91425" anchor="t" anchorCtr="0">
            <a:noAutofit/>
          </a:bodyPr>
          <a:lstStyle/>
          <a:p>
            <a:pPr marL="0" lvl="0" indent="0">
              <a:spcBef>
                <a:spcPts val="0"/>
              </a:spcBef>
              <a:buNone/>
            </a:pPr>
            <a:r>
              <a:rPr lang="en-GB" u="sng">
                <a:solidFill>
                  <a:srgbClr val="000000"/>
                </a:solidFill>
              </a:rPr>
              <a:t>Experiment :</a:t>
            </a:r>
            <a:endParaRPr lang="en-GB" u="sng">
              <a:solidFill>
                <a:srgbClr val="000000"/>
              </a:solidFill>
            </a:endParaRPr>
          </a:p>
          <a:p>
            <a:pPr marL="0" lvl="0" indent="0">
              <a:spcBef>
                <a:spcPts val="0"/>
              </a:spcBef>
              <a:buNone/>
            </a:pPr>
            <a:r>
              <a:rPr lang="en-GB">
                <a:solidFill>
                  <a:srgbClr val="000000"/>
                </a:solidFill>
              </a:rPr>
              <a:t>Create a file zzz in the root directory. Set owner/group to root and make it readable to other users.</a:t>
            </a:r>
            <a:endParaRPr lang="en-GB">
              <a:solidFill>
                <a:srgbClr val="000000"/>
              </a:solidFill>
            </a:endParaRPr>
          </a:p>
          <a:p>
            <a:pPr marL="0" lvl="0" indent="0">
              <a:spcBef>
                <a:spcPts val="0"/>
              </a:spcBef>
              <a:buNone/>
            </a:pPr>
          </a:p>
        </p:txBody>
      </p:sp>
      <p:pic>
        <p:nvPicPr>
          <p:cNvPr id="123" name="Shape 123"/>
          <p:cNvPicPr preferRelativeResize="0"/>
          <p:nvPr/>
        </p:nvPicPr>
        <p:blipFill>
          <a:blip r:embed="rId1"/>
          <a:stretch>
            <a:fillRect/>
          </a:stretch>
        </p:blipFill>
        <p:spPr>
          <a:xfrm>
            <a:off x="366450" y="2560975"/>
            <a:ext cx="5895975" cy="962025"/>
          </a:xfrm>
          <a:prstGeom prst="rect">
            <a:avLst/>
          </a:prstGeom>
          <a:noFill/>
          <a:ln>
            <a:noFill/>
          </a:ln>
        </p:spPr>
      </p:pic>
      <p:sp>
        <p:nvSpPr>
          <p:cNvPr id="124" name="Shape 124"/>
          <p:cNvSpPr txBox="1"/>
          <p:nvPr/>
        </p:nvSpPr>
        <p:spPr>
          <a:xfrm>
            <a:off x="366450" y="3660225"/>
            <a:ext cx="8466000" cy="1204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we have a seed account :</a:t>
            </a:r>
            <a:endParaRPr lang="en-GB" sz="1800" dirty="0"/>
          </a:p>
          <a:p>
            <a:pPr marL="457200" lvl="0" indent="-342900">
              <a:spcBef>
                <a:spcPts val="0"/>
              </a:spcBef>
              <a:spcAft>
                <a:spcPts val="0"/>
              </a:spcAft>
              <a:buSzPts val="1800"/>
              <a:buChar char="●"/>
            </a:pPr>
            <a:r>
              <a:rPr lang="en-GB" sz="1800" dirty="0"/>
              <a:t>We can only open this file using </a:t>
            </a:r>
            <a:r>
              <a:rPr lang="en-GB" sz="1800" dirty="0" err="1"/>
              <a:t>read_only</a:t>
            </a:r>
            <a:r>
              <a:rPr lang="en-GB" sz="1800" dirty="0"/>
              <a:t> flag (O_RDONLY).</a:t>
            </a:r>
            <a:endParaRPr lang="en-GB" sz="1800" dirty="0"/>
          </a:p>
          <a:p>
            <a:pPr marL="457200" lvl="0" indent="-342900">
              <a:spcBef>
                <a:spcPts val="0"/>
              </a:spcBef>
              <a:buSzPts val="1800"/>
              <a:buChar char="●"/>
            </a:pPr>
            <a:r>
              <a:rPr lang="en-GB" sz="1800" dirty="0"/>
              <a:t>If we map this file to the memory, we need to use PROT_READ option, so the memory is read-only.</a:t>
            </a:r>
            <a:endParaRPr lang="en-GB"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159799"/>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Mapping Read-Only Files</a:t>
            </a:r>
            <a:endParaRPr lang="en-GB" dirty="0"/>
          </a:p>
        </p:txBody>
      </p:sp>
      <p:sp>
        <p:nvSpPr>
          <p:cNvPr id="130" name="Shape 130"/>
          <p:cNvSpPr txBox="1">
            <a:spLocks noGrp="1"/>
          </p:cNvSpPr>
          <p:nvPr>
            <p:ph type="body" idx="1"/>
          </p:nvPr>
        </p:nvSpPr>
        <p:spPr>
          <a:xfrm>
            <a:off x="311700" y="1152475"/>
            <a:ext cx="8520600" cy="1575000"/>
          </a:xfrm>
          <a:prstGeom prst="rect">
            <a:avLst/>
          </a:prstGeom>
        </p:spPr>
        <p:txBody>
          <a:bodyPr wrap="square" lIns="91425" tIns="91425" rIns="91425" bIns="91425" anchor="t" anchorCtr="0">
            <a:noAutofit/>
          </a:bodyPr>
          <a:lstStyle/>
          <a:p>
            <a:pPr marL="457200" lvl="0" indent="-342900" rtl="0">
              <a:spcBef>
                <a:spcPts val="0"/>
              </a:spcBef>
              <a:spcAft>
                <a:spcPts val="1200"/>
              </a:spcAft>
              <a:buClr>
                <a:srgbClr val="000000"/>
              </a:buClr>
              <a:buSzPts val="1800"/>
              <a:buChar char="●"/>
            </a:pPr>
            <a:r>
              <a:rPr lang="en-GB" dirty="0">
                <a:solidFill>
                  <a:srgbClr val="000000"/>
                </a:solidFill>
              </a:rPr>
              <a:t>Normally, we cannot write to the read-only memory.</a:t>
            </a:r>
            <a:endParaRPr lang="en-GB" dirty="0">
              <a:solidFill>
                <a:srgbClr val="000000"/>
              </a:solidFill>
            </a:endParaRPr>
          </a:p>
          <a:p>
            <a:pPr marL="457200" lvl="0" indent="-342900" rtl="0">
              <a:spcBef>
                <a:spcPts val="0"/>
              </a:spcBef>
              <a:spcAft>
                <a:spcPts val="1200"/>
              </a:spcAft>
              <a:buClr>
                <a:srgbClr val="000000"/>
              </a:buClr>
              <a:buSzPts val="1800"/>
              <a:buChar char="●"/>
            </a:pPr>
            <a:r>
              <a:rPr lang="en-GB" dirty="0">
                <a:solidFill>
                  <a:srgbClr val="000000"/>
                </a:solidFill>
              </a:rPr>
              <a:t>However, if the file is mapped using MAP_PRIVATE, OS makes an exception and allow us write to the mapped memory, but we have to use a different route, instead of directly using memory operations, such as </a:t>
            </a:r>
            <a:r>
              <a:rPr lang="en-GB" dirty="0" err="1">
                <a:solidFill>
                  <a:srgbClr val="000000"/>
                </a:solidFill>
              </a:rPr>
              <a:t>memcpy</a:t>
            </a:r>
            <a:r>
              <a:rPr lang="en-GB" dirty="0">
                <a:solidFill>
                  <a:srgbClr val="000000"/>
                </a:solidFill>
              </a:rPr>
              <a:t>().</a:t>
            </a:r>
            <a:endParaRPr lang="en-GB" dirty="0">
              <a:solidFill>
                <a:srgbClr val="000000"/>
              </a:solidFill>
            </a:endParaRPr>
          </a:p>
          <a:p>
            <a:pPr marL="457200" lvl="0" indent="-342900" rtl="0">
              <a:spcBef>
                <a:spcPts val="0"/>
              </a:spcBef>
              <a:spcAft>
                <a:spcPts val="1200"/>
              </a:spcAft>
              <a:buClr>
                <a:srgbClr val="000000"/>
              </a:buClr>
              <a:buSzPts val="1800"/>
              <a:buChar char="●"/>
            </a:pPr>
            <a:r>
              <a:rPr lang="en-GB" dirty="0">
                <a:solidFill>
                  <a:srgbClr val="000000"/>
                </a:solidFill>
              </a:rPr>
              <a:t>The write() system call is such a route. </a:t>
            </a:r>
            <a:endParaRPr lang="en-GB" dirty="0">
              <a:solidFill>
                <a:srgbClr val="000000"/>
              </a:solidFill>
            </a:endParaRPr>
          </a:p>
          <a:p>
            <a:pPr marL="0" lvl="0" indent="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31694" y="1053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Mapping Read-Only Files: the Code</a:t>
            </a:r>
            <a:endParaRPr lang="en-GB" dirty="0"/>
          </a:p>
        </p:txBody>
      </p:sp>
      <p:sp>
        <p:nvSpPr>
          <p:cNvPr id="138" name="Shape 138"/>
          <p:cNvSpPr txBox="1"/>
          <p:nvPr/>
        </p:nvSpPr>
        <p:spPr>
          <a:xfrm>
            <a:off x="5340875" y="994650"/>
            <a:ext cx="3738600" cy="279575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a:t>
            </a:r>
            <a:r>
              <a:rPr lang="en-GB" sz="1800" dirty="0"/>
              <a:t> Map /</a:t>
            </a:r>
            <a:r>
              <a:rPr lang="en-GB" sz="1800" dirty="0" err="1"/>
              <a:t>zzz</a:t>
            </a:r>
            <a:r>
              <a:rPr lang="en-GB" sz="1800" dirty="0"/>
              <a:t> into read-only memory. We cannot directly write this to memory, but it can be done using the /</a:t>
            </a:r>
            <a:r>
              <a:rPr lang="en-GB" sz="1800" dirty="0" err="1"/>
              <a:t>proc</a:t>
            </a:r>
            <a:r>
              <a:rPr lang="en-GB" sz="1800" dirty="0"/>
              <a:t> file system.</a:t>
            </a:r>
            <a:endParaRPr lang="en-GB" sz="1800" dirty="0"/>
          </a:p>
          <a:p>
            <a:pPr marL="0" lvl="0" indent="0">
              <a:spcBef>
                <a:spcPts val="0"/>
              </a:spcBef>
              <a:buNone/>
            </a:pPr>
            <a:endParaRPr sz="1800" dirty="0"/>
          </a:p>
          <a:p>
            <a:pPr marL="0" lvl="0" indent="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a:t>
            </a:r>
            <a:r>
              <a:rPr lang="en-GB" sz="1800" dirty="0"/>
              <a:t> Using the /</a:t>
            </a:r>
            <a:r>
              <a:rPr lang="en-GB" sz="1800" dirty="0" err="1"/>
              <a:t>proc</a:t>
            </a:r>
            <a:r>
              <a:rPr lang="en-GB" sz="1800" dirty="0"/>
              <a:t> file system, a process can use read(),write() and </a:t>
            </a:r>
            <a:r>
              <a:rPr lang="en-GB" sz="1800" dirty="0" err="1"/>
              <a:t>lseek</a:t>
            </a:r>
            <a:r>
              <a:rPr lang="en-GB" sz="1800" dirty="0"/>
              <a:t>() to access data from its memory.</a:t>
            </a:r>
            <a:endParaRPr lang="en-GB" sz="1800" dirty="0"/>
          </a:p>
          <a:p>
            <a:pPr marL="0" lvl="0" indent="0">
              <a:spcBef>
                <a:spcPts val="0"/>
              </a:spcBef>
              <a:buNone/>
            </a:pPr>
            <a:endParaRPr sz="1800" dirty="0"/>
          </a:p>
          <a:p>
            <a:pPr marL="0" lvl="0" indent="0">
              <a:spcBef>
                <a:spcPts val="0"/>
              </a:spcBef>
              <a:buNone/>
            </a:pPr>
            <a:endParaRPr sz="1800" dirty="0"/>
          </a:p>
          <a:p>
            <a:pPr marL="0" lvl="0" indent="0">
              <a:spcBef>
                <a:spcPts val="0"/>
              </a:spcBef>
              <a:buNone/>
            </a:pPr>
            <a:endParaRPr sz="1800" dirty="0"/>
          </a:p>
          <a:p>
            <a:pPr marL="0" lvl="0" indent="0">
              <a:spcBef>
                <a:spcPts val="0"/>
              </a:spcBef>
              <a:buNone/>
            </a:pPr>
            <a:r>
              <a:rPr lang="en-GB" dirty="0"/>
              <a:t> </a:t>
            </a:r>
            <a:endParaRPr lang="en-GB" dirty="0"/>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9494" y="994650"/>
            <a:ext cx="4861981" cy="2795750"/>
          </a:xfrm>
          <a:prstGeom prst="rect">
            <a:avLst/>
          </a:prstGeom>
        </p:spPr>
      </p:pic>
      <p:sp>
        <p:nvSpPr>
          <p:cNvPr id="3" name="TextBox 2"/>
          <p:cNvSpPr txBox="1"/>
          <p:nvPr/>
        </p:nvSpPr>
        <p:spPr>
          <a:xfrm>
            <a:off x="348002" y="4107050"/>
            <a:ext cx="8579022" cy="861774"/>
          </a:xfrm>
          <a:prstGeom prst="rect">
            <a:avLst/>
          </a:prstGeom>
          <a:noFill/>
        </p:spPr>
        <p:txBody>
          <a:bodyPr wrap="square" rtlCol="0">
            <a:spAutoFit/>
          </a:bodyPr>
          <a:lstStyle/>
          <a:p>
            <a:pPr lvl="0"/>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t>:</a:t>
            </a:r>
            <a:r>
              <a:rPr lang="en-GB" sz="1800" dirty="0"/>
              <a:t> The </a:t>
            </a:r>
            <a:r>
              <a:rPr lang="en-GB" sz="1800" dirty="0" err="1"/>
              <a:t>lseek</a:t>
            </a:r>
            <a:r>
              <a:rPr lang="en-GB" sz="1800" dirty="0"/>
              <a:t>() system call moves the file pointer to the 5th byte from the beginning of the mapped memory.</a:t>
            </a:r>
            <a:endParaRPr lang="en-GB" sz="18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266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Mapping Read-Only Files: the Code</a:t>
            </a:r>
            <a:endParaRPr lang="en-GB" dirty="0"/>
          </a:p>
        </p:txBody>
      </p:sp>
      <p:sp>
        <p:nvSpPr>
          <p:cNvPr id="145" name="Shape 145"/>
          <p:cNvSpPr txBox="1">
            <a:spLocks noGrp="1"/>
          </p:cNvSpPr>
          <p:nvPr>
            <p:ph type="body" idx="1"/>
          </p:nvPr>
        </p:nvSpPr>
        <p:spPr>
          <a:xfrm>
            <a:off x="311700" y="2837175"/>
            <a:ext cx="8520600" cy="20403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u="sng" dirty="0">
                <a:solidFill>
                  <a:schemeClr val="dk1"/>
                </a:solidFill>
              </a:rPr>
              <a:t>Line </a:t>
            </a:r>
            <a:r>
              <a:rPr lang="en-GB"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u="sng" dirty="0">
                <a:solidFill>
                  <a:schemeClr val="dk1"/>
                </a:solidFill>
              </a:rPr>
              <a:t>:</a:t>
            </a:r>
            <a:r>
              <a:rPr lang="en-GB" dirty="0">
                <a:solidFill>
                  <a:schemeClr val="dk1"/>
                </a:solidFill>
              </a:rPr>
              <a:t> The write() system call writes a string to the memory. It triggers copy on write (MAP_PRIVATE), i.e., writing is only possible on a private copy of the mapped memory. </a:t>
            </a:r>
            <a:endParaRPr lang="en-GB" dirty="0">
              <a:solidFill>
                <a:schemeClr val="dk1"/>
              </a:solidFill>
            </a:endParaRPr>
          </a:p>
          <a:p>
            <a:pPr marL="0" lvl="0" indent="0" rtl="0">
              <a:lnSpc>
                <a:spcPct val="100000"/>
              </a:lnSpc>
              <a:spcBef>
                <a:spcPts val="0"/>
              </a:spcBef>
              <a:spcAft>
                <a:spcPts val="0"/>
              </a:spcAft>
              <a:buNone/>
            </a:pPr>
            <a:endParaRPr dirty="0">
              <a:solidFill>
                <a:schemeClr val="dk1"/>
              </a:solidFill>
            </a:endParaRPr>
          </a:p>
          <a:p>
            <a:pPr marL="0" lvl="0" indent="-69850" rtl="0">
              <a:lnSpc>
                <a:spcPct val="100000"/>
              </a:lnSpc>
              <a:spcBef>
                <a:spcPts val="0"/>
              </a:spcBef>
              <a:spcAft>
                <a:spcPts val="0"/>
              </a:spcAft>
              <a:buClr>
                <a:schemeClr val="dk1"/>
              </a:buClr>
              <a:buSzPts val="1100"/>
              <a:buFont typeface="Arial" panose="020B0604020202020204"/>
              <a:buNone/>
            </a:pPr>
            <a:r>
              <a:rPr lang="en-GB" u="sng" dirty="0">
                <a:solidFill>
                  <a:schemeClr val="dk1"/>
                </a:solidFill>
              </a:rPr>
              <a:t>Line </a:t>
            </a:r>
            <a:r>
              <a:rPr lang="en-GB"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u="sng" dirty="0">
                <a:solidFill>
                  <a:schemeClr val="dk1"/>
                </a:solidFill>
              </a:rPr>
              <a:t>:</a:t>
            </a:r>
            <a:r>
              <a:rPr lang="en-GB" dirty="0">
                <a:solidFill>
                  <a:schemeClr val="dk1"/>
                </a:solidFill>
              </a:rPr>
              <a:t> Tell the kernel that private copy is no longer needed. The kernel will point our page table back to the original mapped memory. Hence, the changes made to the private file is discarded.</a:t>
            </a:r>
            <a:endParaRPr lang="en-GB" dirty="0">
              <a:solidFill>
                <a:schemeClr val="dk1"/>
              </a:solidFill>
            </a:endParaRPr>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1700" y="1038699"/>
            <a:ext cx="4839119" cy="17984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258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Mapping Read-Only Files:  The Result</a:t>
            </a:r>
            <a:endParaRPr lang="en-GB" dirty="0"/>
          </a:p>
        </p:txBody>
      </p:sp>
      <p:pic>
        <p:nvPicPr>
          <p:cNvPr id="151" name="Shape 151"/>
          <p:cNvPicPr preferRelativeResize="0"/>
          <p:nvPr/>
        </p:nvPicPr>
        <p:blipFill>
          <a:blip r:embed="rId1"/>
          <a:stretch>
            <a:fillRect/>
          </a:stretch>
        </p:blipFill>
        <p:spPr>
          <a:xfrm>
            <a:off x="311700" y="1193225"/>
            <a:ext cx="5976076" cy="1378400"/>
          </a:xfrm>
          <a:prstGeom prst="rect">
            <a:avLst/>
          </a:prstGeom>
          <a:noFill/>
          <a:ln>
            <a:noFill/>
          </a:ln>
        </p:spPr>
      </p:pic>
      <p:sp>
        <p:nvSpPr>
          <p:cNvPr id="152" name="Shape 152"/>
          <p:cNvSpPr txBox="1"/>
          <p:nvPr/>
        </p:nvSpPr>
        <p:spPr>
          <a:xfrm>
            <a:off x="346750" y="2723925"/>
            <a:ext cx="8298900" cy="1378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Memory is modified as we can see the changed content. But the change is only in the copy of the mapped memory; it does not change the underlying file.</a:t>
            </a:r>
            <a:endParaRPr lang="en-GB" sz="1800" dirty="0"/>
          </a:p>
          <a:p>
            <a:pPr marL="0" lvl="0" indent="0">
              <a:spcBef>
                <a:spcPts val="0"/>
              </a:spcBef>
              <a:buNone/>
            </a:pPr>
            <a:endParaRPr dirty="0"/>
          </a:p>
          <a:p>
            <a:pPr marL="0" lvl="0" indent="0">
              <a:spcBef>
                <a:spcPts val="0"/>
              </a:spcBef>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210133"/>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The Dirty-COW Vulnerability</a:t>
            </a:r>
            <a:endParaRPr lang="en-GB" dirty="0"/>
          </a:p>
        </p:txBody>
      </p:sp>
      <p:sp>
        <p:nvSpPr>
          <p:cNvPr id="158" name="Shape 158"/>
          <p:cNvSpPr txBox="1">
            <a:spLocks noGrp="1"/>
          </p:cNvSpPr>
          <p:nvPr>
            <p:ph type="body" idx="1"/>
          </p:nvPr>
        </p:nvSpPr>
        <p:spPr>
          <a:xfrm>
            <a:off x="311700" y="1152475"/>
            <a:ext cx="8520600" cy="3861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For Copy-On-Write, three important steps are performed:</a:t>
            </a:r>
            <a:endParaRPr lang="en-GB" dirty="0">
              <a:solidFill>
                <a:srgbClr val="000000"/>
              </a:solidFill>
            </a:endParaRPr>
          </a:p>
          <a:p>
            <a:pPr marL="457200" lvl="0" indent="-342900" rtl="0">
              <a:spcBef>
                <a:spcPts val="0"/>
              </a:spcBef>
              <a:spcAft>
                <a:spcPts val="0"/>
              </a:spcAft>
              <a:buClr>
                <a:srgbClr val="000000"/>
              </a:buClr>
              <a:buSzPts val="1800"/>
              <a:buAutoNum type="alphaUcParenBoth"/>
            </a:pPr>
            <a:r>
              <a:rPr lang="en-GB" dirty="0">
                <a:solidFill>
                  <a:srgbClr val="000000"/>
                </a:solidFill>
              </a:rPr>
              <a:t>Make a copy of the mapped memory</a:t>
            </a:r>
            <a:endParaRPr lang="en-GB" dirty="0">
              <a:solidFill>
                <a:srgbClr val="000000"/>
              </a:solidFill>
            </a:endParaRPr>
          </a:p>
          <a:p>
            <a:pPr marL="457200" lvl="0" indent="-342900" rtl="0">
              <a:spcBef>
                <a:spcPts val="0"/>
              </a:spcBef>
              <a:spcAft>
                <a:spcPts val="0"/>
              </a:spcAft>
              <a:buClr>
                <a:srgbClr val="000000"/>
              </a:buClr>
              <a:buSzPts val="1800"/>
              <a:buAutoNum type="alphaUcParenBoth"/>
            </a:pPr>
            <a:r>
              <a:rPr lang="en-GB" dirty="0">
                <a:solidFill>
                  <a:srgbClr val="000000"/>
                </a:solidFill>
              </a:rPr>
              <a:t>Update the page table, so the virtual memory points to newly created physical memory</a:t>
            </a:r>
            <a:endParaRPr lang="en-GB" dirty="0">
              <a:solidFill>
                <a:srgbClr val="000000"/>
              </a:solidFill>
            </a:endParaRPr>
          </a:p>
          <a:p>
            <a:pPr marL="457200" lvl="0" indent="-342900" rtl="0">
              <a:spcBef>
                <a:spcPts val="0"/>
              </a:spcBef>
              <a:buClr>
                <a:srgbClr val="000000"/>
              </a:buClr>
              <a:buSzPts val="1800"/>
              <a:buAutoNum type="alphaUcParenBoth"/>
            </a:pPr>
            <a:r>
              <a:rPr lang="en-GB" dirty="0">
                <a:solidFill>
                  <a:srgbClr val="000000"/>
                </a:solidFill>
              </a:rPr>
              <a:t>Write to the memory.</a:t>
            </a:r>
            <a:endParaRPr lang="en-GB" dirty="0">
              <a:solidFill>
                <a:srgbClr val="000000"/>
              </a:solidFill>
            </a:endParaRPr>
          </a:p>
          <a:p>
            <a:pPr marL="0" lvl="0" indent="0">
              <a:spcBef>
                <a:spcPts val="0"/>
              </a:spcBef>
              <a:buNone/>
            </a:pPr>
            <a:r>
              <a:rPr lang="en-GB" dirty="0">
                <a:solidFill>
                  <a:srgbClr val="000000"/>
                </a:solidFill>
              </a:rPr>
              <a:t>The above steps are not atomic in nature: they can be interrupted by other threads which creates a potential race condition leading to Dirty Cow vulnerability.</a:t>
            </a:r>
            <a:endParaRPr lang="en-GB" dirty="0">
              <a:solidFill>
                <a:srgbClr val="000000"/>
              </a:solidFill>
            </a:endParaRPr>
          </a:p>
          <a:p>
            <a:pPr marL="0" lvl="0" indent="0" rtl="0">
              <a:spcBef>
                <a:spcPts val="0"/>
              </a:spcBef>
              <a:buNone/>
            </a:pPr>
            <a:endParaRPr dirty="0">
              <a:solidFill>
                <a:srgbClr val="000000"/>
              </a:solidFill>
            </a:endParaRPr>
          </a:p>
          <a:p>
            <a:pPr marL="0" lvl="0" indent="0">
              <a:spcBef>
                <a:spcPts val="0"/>
              </a:spcBef>
              <a:buNone/>
            </a:pPr>
            <a:endParaRPr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188125"/>
            <a:ext cx="8520600" cy="572700"/>
          </a:xfrm>
          <a:prstGeom prst="rect">
            <a:avLst/>
          </a:prstGeom>
        </p:spPr>
        <p:txBody>
          <a:bodyPr wrap="square" lIns="91425" tIns="91425" rIns="91425" bIns="91425" anchor="t" anchorCtr="0">
            <a:noAutofit/>
          </a:bodyPr>
          <a:lstStyle/>
          <a:p>
            <a:pPr marL="0" lvl="0" indent="0">
              <a:spcBef>
                <a:spcPts val="0"/>
              </a:spcBef>
              <a:buNone/>
            </a:pPr>
            <a:r>
              <a:rPr lang="en-GB"/>
              <a:t>Dirty-COW vulnerability</a:t>
            </a:r>
            <a:endParaRPr lang="en-GB"/>
          </a:p>
        </p:txBody>
      </p:sp>
      <p:pic>
        <p:nvPicPr>
          <p:cNvPr id="164" name="Shape 164"/>
          <p:cNvPicPr preferRelativeResize="0"/>
          <p:nvPr/>
        </p:nvPicPr>
        <p:blipFill>
          <a:blip r:embed="rId1"/>
          <a:stretch>
            <a:fillRect/>
          </a:stretch>
        </p:blipFill>
        <p:spPr>
          <a:xfrm>
            <a:off x="400948" y="1291406"/>
            <a:ext cx="8377201" cy="3370046"/>
          </a:xfrm>
          <a:prstGeom prst="rect">
            <a:avLst/>
          </a:prstGeom>
          <a:noFill/>
          <a:ln>
            <a:noFill/>
          </a:ln>
        </p:spPr>
      </p:pic>
      <p:sp>
        <p:nvSpPr>
          <p:cNvPr id="165" name="Shape 165"/>
          <p:cNvSpPr txBox="1"/>
          <p:nvPr/>
        </p:nvSpPr>
        <p:spPr>
          <a:xfrm>
            <a:off x="1081625" y="3609275"/>
            <a:ext cx="6627900" cy="773400"/>
          </a:xfrm>
          <a:prstGeom prst="rect">
            <a:avLst/>
          </a:prstGeom>
          <a:noFill/>
          <a:ln>
            <a:noFill/>
          </a:ln>
        </p:spPr>
        <p:txBody>
          <a:bodyPr wrap="square" lIns="91425" tIns="91425" rIns="91425" bIns="91425" anchor="t" anchorCtr="0">
            <a:noAutofit/>
          </a:bodyPr>
          <a:lstStyle/>
          <a:p>
            <a:pPr marL="0" lvl="0" indent="0">
              <a:spcBef>
                <a:spcPts val="0"/>
              </a:spcBef>
              <a:buNone/>
            </a:pPr>
          </a:p>
        </p:txBody>
      </p:sp>
      <p:sp>
        <p:nvSpPr>
          <p:cNvPr id="166" name="Shape 166"/>
          <p:cNvSpPr txBox="1"/>
          <p:nvPr/>
        </p:nvSpPr>
        <p:spPr>
          <a:xfrm>
            <a:off x="365850" y="3304875"/>
            <a:ext cx="8412300" cy="1838700"/>
          </a:xfrm>
          <a:prstGeom prst="rect">
            <a:avLst/>
          </a:prstGeom>
          <a:noFill/>
          <a:ln>
            <a:noFill/>
          </a:ln>
        </p:spPr>
        <p:txBody>
          <a:bodyPr wrap="square" lIns="91425" tIns="91425" rIns="91425" bIns="91425" anchor="t" anchorCtr="0">
            <a:noAutofit/>
          </a:bodyPr>
          <a:lstStyle/>
          <a:p>
            <a:pPr marL="0" lvl="0" indent="0">
              <a:spcBef>
                <a:spcPts val="0"/>
              </a:spcBef>
              <a:buNone/>
            </a:pPr>
            <a:endParaRPr lang="en-GB"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184925"/>
            <a:ext cx="8520600" cy="572700"/>
          </a:xfrm>
          <a:prstGeom prst="rect">
            <a:avLst/>
          </a:prstGeom>
        </p:spPr>
        <p:txBody>
          <a:bodyPr wrap="square" lIns="91425" tIns="91425" rIns="91425" bIns="91425" anchor="t" anchorCtr="0">
            <a:noAutofit/>
          </a:bodyPr>
          <a:lstStyle/>
          <a:p>
            <a:pPr marL="0" lvl="0" indent="0">
              <a:spcBef>
                <a:spcPts val="0"/>
              </a:spcBef>
              <a:buNone/>
            </a:pPr>
            <a:r>
              <a:rPr lang="en-GB"/>
              <a:t>Dirty-COW vulnerability</a:t>
            </a:r>
            <a:endParaRPr lang="en-GB"/>
          </a:p>
        </p:txBody>
      </p:sp>
      <p:sp>
        <p:nvSpPr>
          <p:cNvPr id="172" name="Shape 172"/>
          <p:cNvSpPr txBox="1">
            <a:spLocks noGrp="1"/>
          </p:cNvSpPr>
          <p:nvPr>
            <p:ph type="body" idx="1"/>
          </p:nvPr>
        </p:nvSpPr>
        <p:spPr>
          <a:xfrm>
            <a:off x="311700" y="1152475"/>
            <a:ext cx="8520600" cy="3806100"/>
          </a:xfrm>
          <a:prstGeom prst="rect">
            <a:avLst/>
          </a:prstGeom>
        </p:spPr>
        <p:txBody>
          <a:bodyPr wrap="square" lIns="91425" tIns="91425" rIns="91425" bIns="91425" anchor="t" anchorCtr="0">
            <a:noAutofit/>
          </a:bodyPr>
          <a:lstStyle/>
          <a:p>
            <a:pPr marL="0" lvl="0" indent="0">
              <a:spcBef>
                <a:spcPts val="0"/>
              </a:spcBef>
              <a:buNone/>
            </a:pPr>
            <a:r>
              <a:rPr lang="en-GB" dirty="0">
                <a:solidFill>
                  <a:schemeClr val="dk1"/>
                </a:solidFill>
              </a:rPr>
              <a:t>If </a:t>
            </a:r>
            <a:r>
              <a:rPr lang="en-GB" dirty="0" err="1">
                <a:solidFill>
                  <a:schemeClr val="dk1"/>
                </a:solidFill>
              </a:rPr>
              <a:t>madvise</a:t>
            </a:r>
            <a:r>
              <a:rPr lang="en-GB" dirty="0">
                <a:solidFill>
                  <a:schemeClr val="dk1"/>
                </a:solidFill>
              </a:rPr>
              <a:t>() is executed between Steps B and C :</a:t>
            </a:r>
            <a:endParaRPr lang="en-GB" dirty="0">
              <a:solidFill>
                <a:schemeClr val="dk1"/>
              </a:solidFill>
            </a:endParaRPr>
          </a:p>
          <a:p>
            <a:pPr marL="457200" lvl="0" indent="-342900">
              <a:spcBef>
                <a:spcPts val="0"/>
              </a:spcBef>
              <a:spcAft>
                <a:spcPts val="0"/>
              </a:spcAft>
              <a:buClr>
                <a:schemeClr val="dk1"/>
              </a:buClr>
              <a:buSzPts val="1800"/>
              <a:buChar char="●"/>
            </a:pPr>
            <a:r>
              <a:rPr lang="en-GB" dirty="0">
                <a:solidFill>
                  <a:schemeClr val="dk1"/>
                </a:solidFill>
              </a:rPr>
              <a:t>Step B makes the virtual memory point to 2.</a:t>
            </a:r>
            <a:endParaRPr lang="en-GB" dirty="0">
              <a:solidFill>
                <a:schemeClr val="dk1"/>
              </a:solidFill>
            </a:endParaRPr>
          </a:p>
          <a:p>
            <a:pPr marL="457200" lvl="0" indent="-342900">
              <a:spcBef>
                <a:spcPts val="0"/>
              </a:spcBef>
              <a:spcAft>
                <a:spcPts val="0"/>
              </a:spcAft>
              <a:buClr>
                <a:schemeClr val="dk1"/>
              </a:buClr>
              <a:buSzPts val="1800"/>
              <a:buChar char="●"/>
            </a:pPr>
            <a:r>
              <a:rPr lang="en-GB" dirty="0" err="1">
                <a:solidFill>
                  <a:schemeClr val="dk1"/>
                </a:solidFill>
              </a:rPr>
              <a:t>madvise</a:t>
            </a:r>
            <a:r>
              <a:rPr lang="en-GB" dirty="0">
                <a:solidFill>
                  <a:schemeClr val="dk1"/>
                </a:solidFill>
              </a:rPr>
              <a:t>() will change it back to 1 (negating Step B)</a:t>
            </a:r>
            <a:endParaRPr lang="en-GB" dirty="0">
              <a:solidFill>
                <a:schemeClr val="dk1"/>
              </a:solidFill>
            </a:endParaRPr>
          </a:p>
          <a:p>
            <a:pPr marL="457200" lvl="0" indent="-342900">
              <a:spcBef>
                <a:spcPts val="0"/>
              </a:spcBef>
              <a:spcAft>
                <a:spcPts val="0"/>
              </a:spcAft>
              <a:buClr>
                <a:schemeClr val="dk1"/>
              </a:buClr>
              <a:buSzPts val="1800"/>
              <a:buChar char="●"/>
            </a:pPr>
            <a:r>
              <a:rPr lang="en-GB" dirty="0">
                <a:solidFill>
                  <a:schemeClr val="dk1"/>
                </a:solidFill>
              </a:rPr>
              <a:t>Step C will modify the physical memory marked by 1, instead of the private copy.</a:t>
            </a:r>
            <a:endParaRPr lang="en-GB" dirty="0">
              <a:solidFill>
                <a:schemeClr val="dk1"/>
              </a:solidFill>
            </a:endParaRPr>
          </a:p>
          <a:p>
            <a:pPr marL="457200" lvl="0" indent="-342900" rtl="0">
              <a:spcBef>
                <a:spcPts val="0"/>
              </a:spcBef>
              <a:buClr>
                <a:schemeClr val="dk1"/>
              </a:buClr>
              <a:buSzPts val="1800"/>
              <a:buChar char="●"/>
            </a:pPr>
            <a:r>
              <a:rPr lang="en-GB" dirty="0">
                <a:solidFill>
                  <a:schemeClr val="dk1"/>
                </a:solidFill>
              </a:rPr>
              <a:t>Changes in the memory marked by 1 will be carried through to the underlying file, causing a read-only file to be modified.</a:t>
            </a:r>
            <a:endParaRPr lang="en-GB" dirty="0">
              <a:solidFill>
                <a:schemeClr val="dk1"/>
              </a:solidFill>
            </a:endParaRPr>
          </a:p>
          <a:p>
            <a:pPr marL="0" lvl="0" indent="0">
              <a:spcBef>
                <a:spcPts val="0"/>
              </a:spcBef>
              <a:buNone/>
            </a:pPr>
            <a:r>
              <a:rPr lang="en-GB" dirty="0">
                <a:solidFill>
                  <a:schemeClr val="dk1"/>
                </a:solidFill>
                <a:highlight>
                  <a:srgbClr val="FFFF00"/>
                </a:highlight>
              </a:rPr>
              <a:t>When write() system call starts, it checks for the protection of the mapped memory. When it sees that is a COW memory, it triggers A,B,C without a double check. </a:t>
            </a:r>
            <a:endParaRPr lang="en-GB" dirty="0">
              <a:solidFill>
                <a:schemeClr val="dk1"/>
              </a:solidFill>
              <a:highlight>
                <a:srgbClr val="FFFF00"/>
              </a:highligh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184966"/>
            <a:ext cx="8520600" cy="572700"/>
          </a:xfrm>
          <a:prstGeom prst="rect">
            <a:avLst/>
          </a:prstGeom>
        </p:spPr>
        <p:txBody>
          <a:bodyPr wrap="square" lIns="91425" tIns="91425" rIns="91425" bIns="91425" anchor="t" anchorCtr="0">
            <a:noAutofit/>
          </a:bodyPr>
          <a:lstStyle/>
          <a:p>
            <a:pPr marL="0" lvl="0" indent="0">
              <a:spcBef>
                <a:spcPts val="0"/>
              </a:spcBef>
              <a:buNone/>
            </a:pPr>
            <a:r>
              <a:rPr lang="en-GB"/>
              <a:t>Exploiting Dirty COW vulnerability</a:t>
            </a:r>
            <a:endParaRPr lang="en-GB"/>
          </a:p>
        </p:txBody>
      </p:sp>
      <p:sp>
        <p:nvSpPr>
          <p:cNvPr id="178" name="Shape 178"/>
          <p:cNvSpPr txBox="1">
            <a:spLocks noGrp="1"/>
          </p:cNvSpPr>
          <p:nvPr>
            <p:ph type="body" idx="1"/>
          </p:nvPr>
        </p:nvSpPr>
        <p:spPr>
          <a:xfrm>
            <a:off x="311700" y="1152475"/>
            <a:ext cx="8520600" cy="27777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Basic Idea :</a:t>
            </a:r>
            <a:r>
              <a:rPr lang="en-GB" dirty="0">
                <a:solidFill>
                  <a:srgbClr val="000000"/>
                </a:solidFill>
              </a:rPr>
              <a:t> Need to run two threads</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Thread 1: write to the mapped memory using write()</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Thread 2: discard the private copy of the mapped memory </a:t>
            </a:r>
            <a:endParaRPr lang="en-GB" dirty="0">
              <a:solidFill>
                <a:srgbClr val="000000"/>
              </a:solidFill>
            </a:endParaRPr>
          </a:p>
          <a:p>
            <a:pPr marL="114300" lvl="0">
              <a:spcBef>
                <a:spcPts val="0"/>
              </a:spcBef>
              <a:buClr>
                <a:srgbClr val="000000"/>
              </a:buClr>
              <a:buSzPts val="1800"/>
              <a:buNone/>
            </a:pPr>
            <a:r>
              <a:rPr lang="en-GB" dirty="0">
                <a:solidFill>
                  <a:srgbClr val="000000"/>
                </a:solidFill>
              </a:rPr>
              <a:t>We need to race these threads against each other so that they can influence the output.</a:t>
            </a:r>
            <a:endParaRPr lang="en-GB"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184966"/>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endParaRPr lang="en-GB"/>
          </a:p>
        </p:txBody>
      </p:sp>
      <p:sp>
        <p:nvSpPr>
          <p:cNvPr id="60" name="Shape 60"/>
          <p:cNvSpPr txBox="1">
            <a:spLocks noGrp="1"/>
          </p:cNvSpPr>
          <p:nvPr>
            <p:ph type="body" idx="1"/>
          </p:nvPr>
        </p:nvSpPr>
        <p:spPr>
          <a:xfrm>
            <a:off x="311700" y="942750"/>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Dirty COW vulnerability</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Memory Mapping using </a:t>
            </a:r>
            <a:r>
              <a:rPr lang="en-GB" dirty="0" err="1">
                <a:solidFill>
                  <a:srgbClr val="000000"/>
                </a:solidFill>
              </a:rPr>
              <a:t>mmap</a:t>
            </a:r>
            <a:r>
              <a:rPr lang="en-GB" dirty="0">
                <a:solidFill>
                  <a:srgbClr val="000000"/>
                </a:solidFill>
              </a:rPr>
              <a:t>()</a:t>
            </a:r>
            <a:endParaRPr lang="en-GB" dirty="0">
              <a:solidFill>
                <a:srgbClr val="000000"/>
              </a:solidFill>
            </a:endParaRPr>
          </a:p>
          <a:p>
            <a:pPr marL="457200" lvl="0" indent="-342900">
              <a:spcBef>
                <a:spcPts val="0"/>
              </a:spcBef>
              <a:spcAft>
                <a:spcPts val="0"/>
              </a:spcAft>
              <a:buClr>
                <a:srgbClr val="000000"/>
              </a:buClr>
              <a:buSzPts val="1800"/>
              <a:buChar char="●"/>
            </a:pPr>
            <a:r>
              <a:rPr lang="en-GB" dirty="0" err="1">
                <a:solidFill>
                  <a:srgbClr val="000000"/>
                </a:solidFill>
              </a:rPr>
              <a:t>Map_shared</a:t>
            </a:r>
            <a:r>
              <a:rPr lang="en-GB" dirty="0">
                <a:solidFill>
                  <a:srgbClr val="000000"/>
                </a:solidFill>
              </a:rPr>
              <a:t>, </a:t>
            </a:r>
            <a:r>
              <a:rPr lang="en-GB" dirty="0" err="1">
                <a:solidFill>
                  <a:srgbClr val="000000"/>
                </a:solidFill>
              </a:rPr>
              <a:t>Map_Private</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Mapping Read-Only Files</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How to exploit?</a:t>
            </a:r>
            <a:endParaRPr lang="en-GB"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184374"/>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Exploiting Dirty COW vulnerability</a:t>
            </a:r>
            <a:endParaRPr lang="en-GB"/>
          </a:p>
        </p:txBody>
      </p:sp>
      <p:sp>
        <p:nvSpPr>
          <p:cNvPr id="184" name="Shape 184"/>
          <p:cNvSpPr txBox="1">
            <a:spLocks noGrp="1"/>
          </p:cNvSpPr>
          <p:nvPr>
            <p:ph type="body" idx="1"/>
          </p:nvPr>
        </p:nvSpPr>
        <p:spPr>
          <a:xfrm>
            <a:off x="192430" y="1129045"/>
            <a:ext cx="8196196" cy="798717"/>
          </a:xfrm>
          <a:prstGeom prst="rect">
            <a:avLst/>
          </a:prstGeom>
        </p:spPr>
        <p:txBody>
          <a:bodyPr wrap="square" lIns="91425" tIns="91425" rIns="91425" bIns="91425" anchor="t" anchorCtr="0">
            <a:noAutofit/>
          </a:bodyPr>
          <a:lstStyle/>
          <a:p>
            <a:pPr marL="114300" lvl="0">
              <a:spcBef>
                <a:spcPts val="0"/>
              </a:spcBef>
              <a:buClr>
                <a:srgbClr val="000000"/>
              </a:buClr>
              <a:buSzPts val="1800"/>
              <a:buNone/>
            </a:pPr>
            <a:r>
              <a:rPr lang="en-GB" u="sng" dirty="0">
                <a:solidFill>
                  <a:srgbClr val="000000"/>
                </a:solidFill>
              </a:rPr>
              <a:t>Selecting /etc/</a:t>
            </a:r>
            <a:r>
              <a:rPr lang="en-GB" u="sng" dirty="0" err="1">
                <a:solidFill>
                  <a:srgbClr val="000000"/>
                </a:solidFill>
              </a:rPr>
              <a:t>passwd</a:t>
            </a:r>
            <a:r>
              <a:rPr lang="en-GB" u="sng" dirty="0">
                <a:solidFill>
                  <a:srgbClr val="000000"/>
                </a:solidFill>
              </a:rPr>
              <a:t> as Target File:</a:t>
            </a:r>
            <a:r>
              <a:rPr lang="en-GB" dirty="0">
                <a:solidFill>
                  <a:srgbClr val="000000"/>
                </a:solidFill>
              </a:rPr>
              <a:t> The file is a read-only file, so non-root users cannot modify it.</a:t>
            </a:r>
            <a:endParaRPr lang="en-GB" dirty="0">
              <a:solidFill>
                <a:srgbClr val="000000"/>
              </a:solidFill>
            </a:endParaRPr>
          </a:p>
          <a:p>
            <a:pPr marL="0" lvl="0" indent="0">
              <a:spcBef>
                <a:spcPts val="0"/>
              </a:spcBef>
              <a:buNone/>
            </a:pPr>
            <a:endParaRPr dirty="0"/>
          </a:p>
        </p:txBody>
      </p:sp>
      <p:sp>
        <p:nvSpPr>
          <p:cNvPr id="186" name="Shape 186"/>
          <p:cNvSpPr txBox="1"/>
          <p:nvPr/>
        </p:nvSpPr>
        <p:spPr>
          <a:xfrm>
            <a:off x="381000" y="3318684"/>
            <a:ext cx="8382000" cy="910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The third field denotes the User-ID of the user (for Root, it is 0). If we can change the third field of our own record (user </a:t>
            </a:r>
            <a:r>
              <a:rPr lang="en-GB" sz="1800" dirty="0" err="1"/>
              <a:t>testcow</a:t>
            </a:r>
            <a:r>
              <a:rPr lang="en-GB" sz="1800" dirty="0"/>
              <a:t>) into 0, we can turn ourselves into root.</a:t>
            </a:r>
            <a:endParaRPr lang="en-GB" sz="1800" dirty="0"/>
          </a:p>
          <a:p>
            <a:pPr marL="0" lvl="0" indent="0">
              <a:spcBef>
                <a:spcPts val="0"/>
              </a:spcBef>
              <a:buNone/>
            </a:pPr>
            <a:endParaRPr dirty="0"/>
          </a:p>
          <a:p>
            <a:pPr marL="0" lvl="0" indent="0">
              <a:spcBef>
                <a:spcPts val="0"/>
              </a:spcBef>
              <a:buNone/>
            </a:pPr>
            <a:endParaRPr dirty="0"/>
          </a:p>
        </p:txBody>
      </p:sp>
      <p:pic>
        <p:nvPicPr>
          <p:cNvPr id="188" name="Shape 188"/>
          <p:cNvPicPr preferRelativeResize="0"/>
          <p:nvPr/>
        </p:nvPicPr>
        <p:blipFill>
          <a:blip r:embed="rId1"/>
          <a:stretch>
            <a:fillRect/>
          </a:stretch>
        </p:blipFill>
        <p:spPr>
          <a:xfrm>
            <a:off x="455988" y="2085296"/>
            <a:ext cx="6720063" cy="489445"/>
          </a:xfrm>
          <a:prstGeom prst="rect">
            <a:avLst/>
          </a:prstGeom>
          <a:noFill/>
          <a:ln>
            <a:noFill/>
          </a:ln>
        </p:spPr>
      </p:pic>
      <p:sp>
        <p:nvSpPr>
          <p:cNvPr id="2" name="TextBox 1"/>
          <p:cNvSpPr txBox="1"/>
          <p:nvPr/>
        </p:nvSpPr>
        <p:spPr>
          <a:xfrm>
            <a:off x="2484783" y="2831620"/>
            <a:ext cx="5455340" cy="369332"/>
          </a:xfrm>
          <a:prstGeom prst="rect">
            <a:avLst/>
          </a:prstGeom>
          <a:noFill/>
          <a:ln>
            <a:solidFill>
              <a:schemeClr val="bg2"/>
            </a:solidFill>
          </a:ln>
        </p:spPr>
        <p:txBody>
          <a:bodyPr wrap="none" rtlCol="0">
            <a:spAutoFit/>
          </a:bodyPr>
          <a:lstStyle/>
          <a:p>
            <a:r>
              <a:rPr lang="en-US" sz="1800" dirty="0"/>
              <a:t>Change it to 0000 using the Dirty COW vulnerability</a:t>
            </a:r>
            <a:endParaRPr lang="en-US" sz="1800" dirty="0"/>
          </a:p>
        </p:txBody>
      </p:sp>
      <p:cxnSp>
        <p:nvCxnSpPr>
          <p:cNvPr id="4" name="Straight Arrow Connector 3"/>
          <p:cNvCxnSpPr/>
          <p:nvPr/>
        </p:nvCxnSpPr>
        <p:spPr>
          <a:xfrm flipH="1" flipV="1">
            <a:off x="1759226" y="2671705"/>
            <a:ext cx="675861" cy="3771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31235" y="2574741"/>
            <a:ext cx="3279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201744"/>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Attack: the Main Thread</a:t>
            </a:r>
            <a:endParaRPr lang="en-GB" dirty="0"/>
          </a:p>
        </p:txBody>
      </p:sp>
      <p:pic>
        <p:nvPicPr>
          <p:cNvPr id="195" name="Shape 195"/>
          <p:cNvPicPr preferRelativeResize="0"/>
          <p:nvPr>
            <p:custDataLst>
              <p:tags r:id="rId1"/>
            </p:custDataLst>
          </p:nvPr>
        </p:nvPicPr>
        <p:blipFill>
          <a:blip r:embed="rId2"/>
          <a:stretch>
            <a:fillRect/>
          </a:stretch>
        </p:blipFill>
        <p:spPr>
          <a:xfrm>
            <a:off x="401351" y="1012700"/>
            <a:ext cx="4845050" cy="4070900"/>
          </a:xfrm>
          <a:prstGeom prst="rect">
            <a:avLst/>
          </a:prstGeom>
          <a:noFill/>
          <a:ln>
            <a:noFill/>
          </a:ln>
        </p:spPr>
      </p:pic>
      <p:sp>
        <p:nvSpPr>
          <p:cNvPr id="196" name="Shape 196"/>
          <p:cNvSpPr txBox="1"/>
          <p:nvPr/>
        </p:nvSpPr>
        <p:spPr>
          <a:xfrm>
            <a:off x="5490875" y="1004800"/>
            <a:ext cx="3585900" cy="40788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a:t>Set Up Memory Mapping and Threads</a:t>
            </a:r>
            <a:endParaRPr lang="en-GB" sz="1800" u="sng" dirty="0"/>
          </a:p>
          <a:p>
            <a:pPr marL="0" lvl="0" indent="0" rtl="0">
              <a:spcBef>
                <a:spcPts val="0"/>
              </a:spcBef>
              <a:buNone/>
            </a:pPr>
            <a:endParaRPr sz="1800" dirty="0"/>
          </a:p>
          <a:p>
            <a:pPr marL="457200" lvl="0" indent="-342900" rtl="0">
              <a:spcBef>
                <a:spcPts val="0"/>
              </a:spcBef>
              <a:spcAft>
                <a:spcPts val="0"/>
              </a:spcAft>
              <a:buSzPts val="1800"/>
              <a:buChar char="●"/>
            </a:pPr>
            <a:r>
              <a:rPr lang="en-GB" sz="1800" dirty="0"/>
              <a:t>Open the /etc/</a:t>
            </a:r>
            <a:r>
              <a:rPr lang="en-GB" sz="1800" dirty="0" err="1"/>
              <a:t>passwd</a:t>
            </a:r>
            <a:r>
              <a:rPr lang="en-GB" sz="1800" dirty="0"/>
              <a:t> file in read-only mode</a:t>
            </a:r>
            <a:endParaRPr lang="en-GB" sz="1800" dirty="0"/>
          </a:p>
          <a:p>
            <a:pPr marL="457200" lvl="0" indent="-342900" rtl="0">
              <a:spcBef>
                <a:spcPts val="0"/>
              </a:spcBef>
              <a:spcAft>
                <a:spcPts val="0"/>
              </a:spcAft>
              <a:buSzPts val="1800"/>
              <a:buChar char="●"/>
            </a:pPr>
            <a:r>
              <a:rPr lang="en-GB" sz="1800" dirty="0"/>
              <a:t>Map the memory using MAP_PRIVATE</a:t>
            </a:r>
            <a:endParaRPr lang="en-GB" sz="1800" dirty="0"/>
          </a:p>
          <a:p>
            <a:pPr marL="457200" lvl="0" indent="-342900" rtl="0">
              <a:spcBef>
                <a:spcPts val="0"/>
              </a:spcBef>
              <a:spcAft>
                <a:spcPts val="0"/>
              </a:spcAft>
              <a:buSzPts val="1800"/>
              <a:buChar char="●"/>
            </a:pPr>
            <a:r>
              <a:rPr lang="en-GB" sz="1800" dirty="0"/>
              <a:t>Find the position in the target file.</a:t>
            </a:r>
            <a:endParaRPr lang="en-GB" sz="1800" dirty="0"/>
          </a:p>
          <a:p>
            <a:pPr marL="457200" lvl="0" indent="-342900" rtl="0">
              <a:spcBef>
                <a:spcPts val="0"/>
              </a:spcBef>
              <a:spcAft>
                <a:spcPts val="0"/>
              </a:spcAft>
              <a:buSzPts val="1800"/>
              <a:buChar char="●"/>
            </a:pPr>
            <a:r>
              <a:rPr lang="en-GB" sz="1800" dirty="0"/>
              <a:t>Create a thread for </a:t>
            </a:r>
            <a:r>
              <a:rPr lang="en-GB" sz="1800" dirty="0" err="1"/>
              <a:t>madvise</a:t>
            </a:r>
            <a:r>
              <a:rPr lang="en-GB" sz="1800" dirty="0"/>
              <a:t>()</a:t>
            </a:r>
            <a:endParaRPr lang="en-GB" sz="1800" dirty="0"/>
          </a:p>
          <a:p>
            <a:pPr marL="457200" lvl="0" indent="-342900" rtl="0">
              <a:spcBef>
                <a:spcPts val="0"/>
              </a:spcBef>
              <a:buSzPts val="1800"/>
              <a:buChar char="●"/>
            </a:pPr>
            <a:r>
              <a:rPr lang="en-GB" sz="1800" dirty="0"/>
              <a:t>Create a thread for write()</a:t>
            </a:r>
            <a:endParaRPr lang="en-GB" sz="1800" dirty="0"/>
          </a:p>
          <a:p>
            <a:pPr marL="0" lvl="0" indent="0" rtl="0">
              <a:spcBef>
                <a:spcPts val="0"/>
              </a:spcBef>
              <a:buNone/>
            </a:pPr>
            <a:endParaRPr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219061"/>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dirty="0"/>
              <a:t>Attack: the Two Threads</a:t>
            </a:r>
            <a:endParaRPr lang="en-GB" dirty="0"/>
          </a:p>
        </p:txBody>
      </p:sp>
      <p:pic>
        <p:nvPicPr>
          <p:cNvPr id="202" name="Shape 202"/>
          <p:cNvPicPr preferRelativeResize="0"/>
          <p:nvPr/>
        </p:nvPicPr>
        <p:blipFill>
          <a:blip r:embed="rId1"/>
          <a:stretch>
            <a:fillRect/>
          </a:stretch>
        </p:blipFill>
        <p:spPr>
          <a:xfrm>
            <a:off x="152400" y="1170125"/>
            <a:ext cx="5693074" cy="701075"/>
          </a:xfrm>
          <a:prstGeom prst="rect">
            <a:avLst/>
          </a:prstGeom>
          <a:noFill/>
          <a:ln>
            <a:noFill/>
          </a:ln>
        </p:spPr>
      </p:pic>
      <p:pic>
        <p:nvPicPr>
          <p:cNvPr id="203" name="Shape 203"/>
          <p:cNvPicPr preferRelativeResize="0"/>
          <p:nvPr/>
        </p:nvPicPr>
        <p:blipFill>
          <a:blip r:embed="rId2"/>
          <a:stretch>
            <a:fillRect/>
          </a:stretch>
        </p:blipFill>
        <p:spPr>
          <a:xfrm>
            <a:off x="152400" y="1871200"/>
            <a:ext cx="5693075" cy="1335731"/>
          </a:xfrm>
          <a:prstGeom prst="rect">
            <a:avLst/>
          </a:prstGeom>
          <a:noFill/>
          <a:ln>
            <a:noFill/>
          </a:ln>
        </p:spPr>
      </p:pic>
      <p:sp>
        <p:nvSpPr>
          <p:cNvPr id="204" name="Shape 204"/>
          <p:cNvSpPr txBox="1"/>
          <p:nvPr/>
        </p:nvSpPr>
        <p:spPr>
          <a:xfrm>
            <a:off x="5947575" y="1327951"/>
            <a:ext cx="2884725" cy="1568753"/>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a:t>The write Thread:</a:t>
            </a:r>
            <a:r>
              <a:rPr lang="en-GB" sz="1800" dirty="0"/>
              <a:t> Replaces the string “testcow:x:1001” in the memory with “testcow:x:</a:t>
            </a:r>
            <a:r>
              <a:rPr lang="en-GB" sz="1800" dirty="0">
                <a:solidFill>
                  <a:srgbClr val="C00000"/>
                </a:solidFill>
              </a:rPr>
              <a:t>0000</a:t>
            </a:r>
            <a:r>
              <a:rPr lang="en-GB" sz="1800" dirty="0"/>
              <a:t>”</a:t>
            </a:r>
            <a:endParaRPr lang="en-GB" sz="1800" dirty="0"/>
          </a:p>
        </p:txBody>
      </p:sp>
      <p:pic>
        <p:nvPicPr>
          <p:cNvPr id="205" name="Shape 205"/>
          <p:cNvPicPr preferRelativeResize="0"/>
          <p:nvPr/>
        </p:nvPicPr>
        <p:blipFill>
          <a:blip r:embed="rId3"/>
          <a:stretch>
            <a:fillRect/>
          </a:stretch>
        </p:blipFill>
        <p:spPr>
          <a:xfrm>
            <a:off x="152399" y="3457378"/>
            <a:ext cx="5693075" cy="1206055"/>
          </a:xfrm>
          <a:prstGeom prst="rect">
            <a:avLst/>
          </a:prstGeom>
          <a:noFill/>
          <a:ln>
            <a:noFill/>
          </a:ln>
        </p:spPr>
      </p:pic>
      <p:sp>
        <p:nvSpPr>
          <p:cNvPr id="206" name="Shape 206"/>
          <p:cNvSpPr txBox="1"/>
          <p:nvPr/>
        </p:nvSpPr>
        <p:spPr>
          <a:xfrm>
            <a:off x="5947575" y="3206931"/>
            <a:ext cx="3114300" cy="1770791"/>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a:t>The </a:t>
            </a:r>
            <a:r>
              <a:rPr lang="en-GB" sz="1800" u="sng" dirty="0" err="1"/>
              <a:t>madvise</a:t>
            </a:r>
            <a:r>
              <a:rPr lang="en-GB" sz="1800" u="sng" dirty="0"/>
              <a:t> Thread:</a:t>
            </a:r>
            <a:r>
              <a:rPr lang="en-GB" sz="1800" dirty="0"/>
              <a:t> Discards the private copy of the mapped memory so the page table points back to the original mapped memory.</a:t>
            </a:r>
            <a:endParaRPr lang="en-GB"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218895"/>
            <a:ext cx="8520600" cy="572700"/>
          </a:xfrm>
          <a:prstGeom prst="rect">
            <a:avLst/>
          </a:prstGeom>
        </p:spPr>
        <p:txBody>
          <a:bodyPr wrap="square" lIns="91425" tIns="91425" rIns="91425" bIns="91425" anchor="t" anchorCtr="0">
            <a:noAutofit/>
          </a:bodyPr>
          <a:lstStyle/>
          <a:p>
            <a:pPr marL="0" lvl="0" indent="0">
              <a:spcBef>
                <a:spcPts val="0"/>
              </a:spcBef>
              <a:buNone/>
            </a:pPr>
            <a:r>
              <a:rPr lang="en-GB"/>
              <a:t>Attack result</a:t>
            </a:r>
            <a:endParaRPr lang="en-GB"/>
          </a:p>
        </p:txBody>
      </p:sp>
      <p:pic>
        <p:nvPicPr>
          <p:cNvPr id="212" name="Shape 212"/>
          <p:cNvPicPr preferRelativeResize="0"/>
          <p:nvPr/>
        </p:nvPicPr>
        <p:blipFill>
          <a:blip r:embed="rId1"/>
          <a:stretch>
            <a:fillRect/>
          </a:stretch>
        </p:blipFill>
        <p:spPr>
          <a:xfrm>
            <a:off x="567609" y="1087298"/>
            <a:ext cx="7102891" cy="3762997"/>
          </a:xfrm>
          <a:prstGeom prst="rect">
            <a:avLst/>
          </a:prstGeom>
          <a:noFill/>
          <a:ln>
            <a:noFill/>
          </a:ln>
        </p:spPr>
      </p:pic>
      <p:sp>
        <p:nvSpPr>
          <p:cNvPr id="213" name="Shape 213"/>
          <p:cNvSpPr txBox="1"/>
          <p:nvPr/>
        </p:nvSpPr>
        <p:spPr>
          <a:xfrm>
            <a:off x="6279400" y="1016800"/>
            <a:ext cx="2782200" cy="40587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endParaRPr lang="en-GB"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00" y="218439"/>
            <a:ext cx="8520600" cy="572700"/>
          </a:xfrm>
        </p:spPr>
        <p:txBody>
          <a:bodyPr/>
          <a:lstStyle/>
          <a:p>
            <a:r>
              <a:rPr lang="en-US" dirty="0"/>
              <a:t>Summary</a:t>
            </a:r>
            <a:endParaRPr lang="en-US" dirty="0"/>
          </a:p>
        </p:txBody>
      </p:sp>
      <p:sp>
        <p:nvSpPr>
          <p:cNvPr id="3" name="Text Placeholder 2"/>
          <p:cNvSpPr>
            <a:spLocks noGrp="1"/>
          </p:cNvSpPr>
          <p:nvPr>
            <p:ph type="body" idx="1"/>
          </p:nvPr>
        </p:nvSpPr>
        <p:spPr/>
        <p:txBody>
          <a:bodyPr/>
          <a:lstStyle/>
          <a:p>
            <a:pPr marL="288925" indent="-288925"/>
            <a:r>
              <a:rPr lang="en-US" dirty="0" err="1">
                <a:solidFill>
                  <a:schemeClr val="tx1"/>
                </a:solidFill>
              </a:rPr>
              <a:t>DirtyCOW</a:t>
            </a:r>
            <a:r>
              <a:rPr lang="en-US" dirty="0">
                <a:solidFill>
                  <a:schemeClr val="tx1"/>
                </a:solidFill>
              </a:rPr>
              <a:t> is a special type of race condition problem</a:t>
            </a:r>
            <a:endParaRPr lang="en-US" dirty="0">
              <a:solidFill>
                <a:schemeClr val="tx1"/>
              </a:solidFill>
            </a:endParaRPr>
          </a:p>
          <a:p>
            <a:pPr marL="288925" indent="-288925"/>
            <a:r>
              <a:rPr lang="en-US" dirty="0">
                <a:solidFill>
                  <a:schemeClr val="tx1"/>
                </a:solidFill>
              </a:rPr>
              <a:t>It is related to memory mapping</a:t>
            </a:r>
            <a:endParaRPr lang="en-US" dirty="0">
              <a:solidFill>
                <a:schemeClr val="tx1"/>
              </a:solidFill>
            </a:endParaRPr>
          </a:p>
          <a:p>
            <a:pPr marL="288925" indent="-288925"/>
            <a:r>
              <a:rPr lang="en-US" dirty="0">
                <a:solidFill>
                  <a:schemeClr val="tx1"/>
                </a:solidFill>
              </a:rPr>
              <a:t>We learned how the vulnerability can be exploited</a:t>
            </a:r>
            <a:endParaRPr lang="en-US" dirty="0">
              <a:solidFill>
                <a:schemeClr val="tx1"/>
              </a:solidFill>
            </a:endParaRPr>
          </a:p>
          <a:p>
            <a:pPr marL="288925" indent="-288925"/>
            <a:r>
              <a:rPr lang="en-US" dirty="0">
                <a:solidFill>
                  <a:schemeClr val="tx1"/>
                </a:solidFill>
              </a:rPr>
              <a:t>The problem has already been fixed in Linux</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184966"/>
            <a:ext cx="8520600" cy="572700"/>
          </a:xfrm>
          <a:prstGeom prst="rect">
            <a:avLst/>
          </a:prstGeom>
        </p:spPr>
        <p:txBody>
          <a:bodyPr wrap="square" lIns="91425" tIns="91425" rIns="91425" bIns="91425" anchor="t" anchorCtr="0">
            <a:noAutofit/>
          </a:bodyPr>
          <a:lstStyle/>
          <a:p>
            <a:pPr marL="0" lvl="0" indent="0">
              <a:spcBef>
                <a:spcPts val="0"/>
              </a:spcBef>
              <a:buNone/>
            </a:pPr>
            <a:r>
              <a:rPr lang="en-GB"/>
              <a:t>Dirty COW vulnerability</a:t>
            </a:r>
            <a:endParaRPr lang="en-GB"/>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a:solidFill>
                  <a:srgbClr val="000000"/>
                </a:solidFill>
              </a:rPr>
              <a:t>Interesting case of the race condition vulnerability.</a:t>
            </a:r>
            <a:endParaRPr lang="en-GB">
              <a:solidFill>
                <a:srgbClr val="000000"/>
              </a:solidFill>
            </a:endParaRPr>
          </a:p>
          <a:p>
            <a:pPr marL="457200" lvl="0" indent="-342900">
              <a:spcBef>
                <a:spcPts val="0"/>
              </a:spcBef>
              <a:spcAft>
                <a:spcPts val="0"/>
              </a:spcAft>
              <a:buClr>
                <a:srgbClr val="000000"/>
              </a:buClr>
              <a:buSzPts val="1800"/>
              <a:buChar char="●"/>
            </a:pPr>
            <a:r>
              <a:rPr lang="en-GB">
                <a:solidFill>
                  <a:srgbClr val="000000"/>
                </a:solidFill>
              </a:rPr>
              <a:t>Existed in the Linux Kernel since September 2007 , was discovered and attacked on October 2016.</a:t>
            </a:r>
            <a:endParaRPr lang="en-GB">
              <a:solidFill>
                <a:srgbClr val="000000"/>
              </a:solidFill>
            </a:endParaRPr>
          </a:p>
          <a:p>
            <a:pPr marL="457200" lvl="0" indent="-342900" rtl="0">
              <a:spcBef>
                <a:spcPts val="0"/>
              </a:spcBef>
              <a:buClr>
                <a:srgbClr val="000000"/>
              </a:buClr>
              <a:buSzPts val="1800"/>
              <a:buChar char="●"/>
            </a:pPr>
            <a:r>
              <a:rPr lang="en-GB">
                <a:solidFill>
                  <a:srgbClr val="000000"/>
                </a:solidFill>
              </a:rPr>
              <a:t>Affects all Linux-based operating system, including Android.</a:t>
            </a:r>
            <a:endParaRPr lang="en-GB">
              <a:solidFill>
                <a:srgbClr val="000000"/>
              </a:solidFill>
            </a:endParaRPr>
          </a:p>
          <a:p>
            <a:pPr marL="0" lvl="0" indent="0">
              <a:spcBef>
                <a:spcPts val="0"/>
              </a:spcBef>
              <a:buNone/>
            </a:pPr>
            <a:r>
              <a:rPr lang="en-GB" b="1">
                <a:solidFill>
                  <a:srgbClr val="000000"/>
                </a:solidFill>
              </a:rPr>
              <a:t>Consequences :</a:t>
            </a:r>
            <a:endParaRPr lang="en-GB" b="1">
              <a:solidFill>
                <a:srgbClr val="000000"/>
              </a:solidFill>
            </a:endParaRPr>
          </a:p>
          <a:p>
            <a:pPr marL="457200" lvl="0" indent="-342900">
              <a:spcBef>
                <a:spcPts val="0"/>
              </a:spcBef>
              <a:spcAft>
                <a:spcPts val="0"/>
              </a:spcAft>
              <a:buClr>
                <a:srgbClr val="000000"/>
              </a:buClr>
              <a:buSzPts val="1800"/>
              <a:buChar char="●"/>
            </a:pPr>
            <a:r>
              <a:rPr lang="en-GB">
                <a:solidFill>
                  <a:srgbClr val="000000"/>
                </a:solidFill>
              </a:rPr>
              <a:t>Modify protected files like /etc/passwd.</a:t>
            </a:r>
            <a:endParaRPr lang="en-GB">
              <a:solidFill>
                <a:srgbClr val="000000"/>
              </a:solidFill>
            </a:endParaRPr>
          </a:p>
          <a:p>
            <a:pPr marL="457200" lvl="0" indent="-342900">
              <a:spcBef>
                <a:spcPts val="0"/>
              </a:spcBef>
              <a:buClr>
                <a:srgbClr val="000000"/>
              </a:buClr>
              <a:buSzPts val="1800"/>
              <a:buChar char="●"/>
            </a:pPr>
            <a:r>
              <a:rPr lang="en-GB">
                <a:solidFill>
                  <a:srgbClr val="000000"/>
                </a:solidFill>
              </a:rPr>
              <a:t>Gain root privileges by exploiting the vulnerability.</a:t>
            </a:r>
            <a:endParaRPr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178571"/>
            <a:ext cx="8520600" cy="572700"/>
          </a:xfrm>
          <a:prstGeom prst="rect">
            <a:avLst/>
          </a:prstGeom>
        </p:spPr>
        <p:txBody>
          <a:bodyPr wrap="square" lIns="91425" tIns="91425" rIns="91425" bIns="91425" anchor="t" anchorCtr="0">
            <a:noAutofit/>
          </a:bodyPr>
          <a:lstStyle/>
          <a:p>
            <a:pPr marL="0" lvl="0" indent="0">
              <a:spcBef>
                <a:spcPts val="0"/>
              </a:spcBef>
              <a:buNone/>
            </a:pPr>
            <a:r>
              <a:rPr lang="en-GB"/>
              <a:t>Memory Mapping using mmap()</a:t>
            </a:r>
            <a:endParaRPr lang="en-GB"/>
          </a:p>
        </p:txBody>
      </p:sp>
      <p:sp>
        <p:nvSpPr>
          <p:cNvPr id="72" name="Shape 72"/>
          <p:cNvSpPr txBox="1">
            <a:spLocks noGrp="1"/>
          </p:cNvSpPr>
          <p:nvPr>
            <p:ph type="body" idx="1"/>
          </p:nvPr>
        </p:nvSpPr>
        <p:spPr>
          <a:xfrm>
            <a:off x="311700" y="1152475"/>
            <a:ext cx="8520600" cy="10863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mmap() -</a:t>
            </a:r>
            <a:r>
              <a:rPr lang="en-GB">
                <a:solidFill>
                  <a:srgbClr val="000000"/>
                </a:solidFill>
              </a:rPr>
              <a:t> system call to map files or devices into memory. Default mapping type is file-backed mapping, which maps an area of a process’s virtual memory to files;reading from the mapped area causes the file to be read</a:t>
            </a:r>
            <a:endParaRPr lang="en-GB">
              <a:solidFill>
                <a:srgbClr val="000000"/>
              </a:solidFill>
            </a:endParaRPr>
          </a:p>
        </p:txBody>
      </p:sp>
      <p:pic>
        <p:nvPicPr>
          <p:cNvPr id="73" name="Shape 73"/>
          <p:cNvPicPr preferRelativeResize="0"/>
          <p:nvPr/>
        </p:nvPicPr>
        <p:blipFill>
          <a:blip r:embed="rId1"/>
          <a:stretch>
            <a:fillRect/>
          </a:stretch>
        </p:blipFill>
        <p:spPr>
          <a:xfrm>
            <a:off x="311700" y="2373525"/>
            <a:ext cx="6429375" cy="2181225"/>
          </a:xfrm>
          <a:prstGeom prst="rect">
            <a:avLst/>
          </a:prstGeom>
          <a:noFill/>
          <a:ln>
            <a:noFill/>
          </a:ln>
        </p:spPr>
      </p:pic>
      <p:sp>
        <p:nvSpPr>
          <p:cNvPr id="74" name="Shape 74"/>
          <p:cNvSpPr txBox="1"/>
          <p:nvPr/>
        </p:nvSpPr>
        <p:spPr>
          <a:xfrm>
            <a:off x="6810665" y="3146828"/>
            <a:ext cx="2021635" cy="757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Line </a:t>
            </a:r>
            <a:r>
              <a:rPr lang="en-GB" sz="1800" dirty="0">
                <a:latin typeface="Arial Unicode MS" panose="020B0604020202020204" pitchFamily="34" charset="-128"/>
                <a:ea typeface="Arial Unicode MS" panose="020B0604020202020204" pitchFamily="34" charset="-128"/>
                <a:cs typeface="Arial Unicode MS" panose="020B0604020202020204" pitchFamily="34" charset="-128"/>
              </a:rPr>
              <a:t>① </a:t>
            </a:r>
            <a:r>
              <a:rPr lang="en-GB" sz="1800" dirty="0"/>
              <a:t>opens a file in read-write mode.</a:t>
            </a:r>
            <a:endParaRPr lang="en-GB" sz="1800" dirty="0"/>
          </a:p>
        </p:txBody>
      </p:sp>
      <p:cxnSp>
        <p:nvCxnSpPr>
          <p:cNvPr id="3" name="Straight Arrow Connector 2"/>
          <p:cNvCxnSpPr>
            <a:stCxn id="74" idx="1"/>
          </p:cNvCxnSpPr>
          <p:nvPr/>
        </p:nvCxnSpPr>
        <p:spPr>
          <a:xfrm flipH="1">
            <a:off x="4850969" y="3525428"/>
            <a:ext cx="1959696" cy="6281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125738"/>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Memory Mapping using mmap()</a:t>
            </a:r>
            <a:endParaRPr lang="en-GB"/>
          </a:p>
        </p:txBody>
      </p:sp>
      <p:pic>
        <p:nvPicPr>
          <p:cNvPr id="80" name="Shape 80"/>
          <p:cNvPicPr preferRelativeResize="0"/>
          <p:nvPr/>
        </p:nvPicPr>
        <p:blipFill>
          <a:blip r:embed="rId1"/>
          <a:stretch>
            <a:fillRect/>
          </a:stretch>
        </p:blipFill>
        <p:spPr>
          <a:xfrm>
            <a:off x="450225" y="1033700"/>
            <a:ext cx="6334125" cy="838200"/>
          </a:xfrm>
          <a:prstGeom prst="rect">
            <a:avLst/>
          </a:prstGeom>
          <a:noFill/>
          <a:ln>
            <a:noFill/>
          </a:ln>
        </p:spPr>
      </p:pic>
      <p:sp>
        <p:nvSpPr>
          <p:cNvPr id="81" name="Shape 81"/>
          <p:cNvSpPr txBox="1"/>
          <p:nvPr/>
        </p:nvSpPr>
        <p:spPr>
          <a:xfrm>
            <a:off x="450225" y="1969725"/>
            <a:ext cx="8382000" cy="3173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Line </a:t>
            </a:r>
            <a:r>
              <a:rPr lang="en-GB" sz="1800" dirty="0">
                <a:latin typeface="Arial Unicode MS" panose="020B0604020202020204" pitchFamily="34" charset="-128"/>
                <a:ea typeface="Arial Unicode MS" panose="020B0604020202020204" pitchFamily="34" charset="-128"/>
                <a:cs typeface="Arial Unicode MS" panose="020B0604020202020204" pitchFamily="34" charset="-128"/>
              </a:rPr>
              <a:t>② </a:t>
            </a:r>
            <a:r>
              <a:rPr lang="en-GB" sz="1800" dirty="0"/>
              <a:t>calls </a:t>
            </a:r>
            <a:r>
              <a:rPr lang="en-GB" sz="1800" dirty="0" err="1"/>
              <a:t>mmap</a:t>
            </a:r>
            <a:r>
              <a:rPr lang="en-GB" sz="1800" dirty="0"/>
              <a:t>() to create a mapped memory</a:t>
            </a:r>
            <a:endParaRPr lang="en-GB" sz="1800" dirty="0"/>
          </a:p>
          <a:p>
            <a:pPr marL="0" lvl="0" indent="0">
              <a:spcBef>
                <a:spcPts val="0"/>
              </a:spcBef>
              <a:buNone/>
            </a:pPr>
            <a:endParaRPr sz="1800" dirty="0"/>
          </a:p>
          <a:p>
            <a:pPr marL="0" lvl="0" indent="0">
              <a:spcBef>
                <a:spcPts val="0"/>
              </a:spcBef>
              <a:buNone/>
            </a:pPr>
            <a:r>
              <a:rPr lang="en-GB" sz="1800" u="sng" dirty="0"/>
              <a:t>1st </a:t>
            </a:r>
            <a:r>
              <a:rPr lang="en-GB" sz="1800" u="sng" dirty="0" err="1"/>
              <a:t>arg</a:t>
            </a:r>
            <a:r>
              <a:rPr lang="en-GB" sz="1800" u="sng" dirty="0"/>
              <a:t>:</a:t>
            </a:r>
            <a:r>
              <a:rPr lang="en-GB" sz="1800" dirty="0"/>
              <a:t> Starting address for the mapped memory</a:t>
            </a:r>
            <a:endParaRPr lang="en-GB" sz="1800" dirty="0"/>
          </a:p>
          <a:p>
            <a:pPr marL="0" lvl="0" indent="0">
              <a:spcBef>
                <a:spcPts val="0"/>
              </a:spcBef>
              <a:buNone/>
            </a:pPr>
            <a:r>
              <a:rPr lang="en-GB" sz="1800" u="sng" dirty="0"/>
              <a:t>2nd </a:t>
            </a:r>
            <a:r>
              <a:rPr lang="en-GB" sz="1800" u="sng" dirty="0" err="1"/>
              <a:t>arg</a:t>
            </a:r>
            <a:r>
              <a:rPr lang="en-GB" sz="1800" dirty="0"/>
              <a:t>: Size of the mapped memory</a:t>
            </a:r>
            <a:endParaRPr lang="en-GB" sz="1800" dirty="0"/>
          </a:p>
          <a:p>
            <a:pPr lvl="0"/>
            <a:r>
              <a:rPr lang="en-GB" sz="1800" u="sng" dirty="0"/>
              <a:t>3rd </a:t>
            </a:r>
            <a:r>
              <a:rPr lang="en-GB" sz="1800" u="sng" dirty="0" err="1"/>
              <a:t>arg</a:t>
            </a:r>
            <a:r>
              <a:rPr lang="en-GB" sz="1800" dirty="0"/>
              <a:t>: If the memory is readable or writable. Should match the access type from Line </a:t>
            </a:r>
            <a:r>
              <a:rPr lang="en-GB" dirty="0"/>
              <a:t>①</a:t>
            </a:r>
            <a:endParaRPr lang="en-GB" sz="1800" dirty="0"/>
          </a:p>
          <a:p>
            <a:pPr marL="0" lvl="0" indent="0">
              <a:spcBef>
                <a:spcPts val="0"/>
              </a:spcBef>
              <a:buNone/>
            </a:pPr>
            <a:r>
              <a:rPr lang="en-GB" sz="1800" u="sng" dirty="0"/>
              <a:t>4th </a:t>
            </a:r>
            <a:r>
              <a:rPr lang="en-GB" sz="1800" u="sng" dirty="0" err="1"/>
              <a:t>arg</a:t>
            </a:r>
            <a:r>
              <a:rPr lang="en-GB" sz="1800" dirty="0"/>
              <a:t>: If an update to the mapping is visible to other processes mapping the same region and if the update is carried through to the underlying file</a:t>
            </a:r>
            <a:endParaRPr lang="en-GB" sz="1800" dirty="0"/>
          </a:p>
          <a:p>
            <a:pPr marL="0" lvl="0" indent="0">
              <a:spcBef>
                <a:spcPts val="0"/>
              </a:spcBef>
              <a:buNone/>
            </a:pPr>
            <a:r>
              <a:rPr lang="en-GB" sz="1800" u="sng" dirty="0"/>
              <a:t>5th </a:t>
            </a:r>
            <a:r>
              <a:rPr lang="en-GB" sz="1800" u="sng" dirty="0" err="1"/>
              <a:t>arg</a:t>
            </a:r>
            <a:r>
              <a:rPr lang="en-GB" sz="1800" dirty="0"/>
              <a:t>: File that needs to be mapped</a:t>
            </a:r>
            <a:endParaRPr lang="en-GB" sz="1800" dirty="0"/>
          </a:p>
          <a:p>
            <a:pPr marL="0" lvl="0" indent="0">
              <a:spcBef>
                <a:spcPts val="0"/>
              </a:spcBef>
              <a:buNone/>
            </a:pPr>
            <a:r>
              <a:rPr lang="en-GB" sz="1800" u="sng" dirty="0"/>
              <a:t>6th </a:t>
            </a:r>
            <a:r>
              <a:rPr lang="en-GB" sz="1800" u="sng" dirty="0" err="1"/>
              <a:t>arg</a:t>
            </a:r>
            <a:r>
              <a:rPr lang="en-GB" sz="1800" dirty="0"/>
              <a:t>: Offset indicating from where inside the file the mapping should start.</a:t>
            </a:r>
            <a:endParaRPr lang="en-GB"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89522"/>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Memory Mapping using mmap()</a:t>
            </a:r>
            <a:endParaRPr lang="en-GB"/>
          </a:p>
        </p:txBody>
      </p:sp>
      <p:sp>
        <p:nvSpPr>
          <p:cNvPr id="87" name="Shape 87"/>
          <p:cNvSpPr txBox="1">
            <a:spLocks noGrp="1"/>
          </p:cNvSpPr>
          <p:nvPr>
            <p:ph type="body" idx="1"/>
          </p:nvPr>
        </p:nvSpPr>
        <p:spPr>
          <a:xfrm>
            <a:off x="5915588" y="1574182"/>
            <a:ext cx="2848703" cy="1204441"/>
          </a:xfrm>
          <a:prstGeom prst="rect">
            <a:avLst/>
          </a:prstGeom>
        </p:spPr>
        <p:txBody>
          <a:bodyPr wrap="square" lIns="91425" tIns="91425" rIns="91425" bIns="91425" anchor="t" anchorCtr="0">
            <a:noAutofit/>
          </a:bodyPr>
          <a:lstStyle/>
          <a:p>
            <a:pPr>
              <a:buNone/>
            </a:pPr>
            <a:r>
              <a:rPr lang="en-GB" dirty="0">
                <a:solidFill>
                  <a:srgbClr val="000000"/>
                </a:solidFill>
              </a:rPr>
              <a:t>Access the file for simple reading and writing using </a:t>
            </a:r>
            <a:r>
              <a:rPr lang="en-GB" dirty="0" err="1">
                <a:solidFill>
                  <a:srgbClr val="000000"/>
                </a:solidFill>
              </a:rPr>
              <a:t>memcpy</a:t>
            </a:r>
            <a:r>
              <a:rPr lang="en-GB" dirty="0">
                <a:solidFill>
                  <a:srgbClr val="000000"/>
                </a:solidFill>
              </a:rPr>
              <a:t>().</a:t>
            </a:r>
            <a:endParaRPr lang="en-GB" dirty="0">
              <a:solidFill>
                <a:srgbClr val="000000"/>
              </a:solidFill>
            </a:endParaRPr>
          </a:p>
        </p:txBody>
      </p:sp>
      <p:pic>
        <p:nvPicPr>
          <p:cNvPr id="88" name="Shape 88"/>
          <p:cNvPicPr preferRelativeResize="0"/>
          <p:nvPr/>
        </p:nvPicPr>
        <p:blipFill>
          <a:blip r:embed="rId1"/>
          <a:stretch>
            <a:fillRect/>
          </a:stretch>
        </p:blipFill>
        <p:spPr>
          <a:xfrm>
            <a:off x="311700" y="1166800"/>
            <a:ext cx="5021300" cy="2285925"/>
          </a:xfrm>
          <a:prstGeom prst="rect">
            <a:avLst/>
          </a:prstGeom>
          <a:noFill/>
          <a:ln>
            <a:noFill/>
          </a:ln>
        </p:spPr>
      </p:pic>
      <p:cxnSp>
        <p:nvCxnSpPr>
          <p:cNvPr id="3" name="Straight Arrow Connector 2"/>
          <p:cNvCxnSpPr/>
          <p:nvPr/>
        </p:nvCxnSpPr>
        <p:spPr>
          <a:xfrm flipH="1" flipV="1">
            <a:off x="5322077" y="1518834"/>
            <a:ext cx="559530" cy="4726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88" idx="3"/>
          </p:cNvCxnSpPr>
          <p:nvPr/>
        </p:nvCxnSpPr>
        <p:spPr>
          <a:xfrm flipH="1">
            <a:off x="5333000" y="2069024"/>
            <a:ext cx="548608" cy="2407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153232"/>
            <a:ext cx="8520600" cy="572700"/>
          </a:xfrm>
          <a:prstGeom prst="rect">
            <a:avLst/>
          </a:prstGeom>
        </p:spPr>
        <p:txBody>
          <a:bodyPr wrap="square" lIns="91425" tIns="91425" rIns="91425" bIns="91425" anchor="t" anchorCtr="0">
            <a:noAutofit/>
          </a:bodyPr>
          <a:lstStyle/>
          <a:p>
            <a:pPr marL="0" lvl="0" indent="0">
              <a:spcBef>
                <a:spcPts val="0"/>
              </a:spcBef>
              <a:buNone/>
            </a:pPr>
            <a:r>
              <a:rPr lang="en-GB"/>
              <a:t>MAP_SHARED and MAP_PRIVATE</a:t>
            </a:r>
            <a:endParaRPr lang="en-GB"/>
          </a:p>
        </p:txBody>
      </p:sp>
      <p:pic>
        <p:nvPicPr>
          <p:cNvPr id="94" name="Shape 94"/>
          <p:cNvPicPr preferRelativeResize="0"/>
          <p:nvPr/>
        </p:nvPicPr>
        <p:blipFill>
          <a:blip r:embed="rId1"/>
          <a:stretch>
            <a:fillRect/>
          </a:stretch>
        </p:blipFill>
        <p:spPr>
          <a:xfrm>
            <a:off x="486274" y="1774636"/>
            <a:ext cx="5413226" cy="1974775"/>
          </a:xfrm>
          <a:prstGeom prst="rect">
            <a:avLst/>
          </a:prstGeom>
          <a:noFill/>
          <a:ln>
            <a:noFill/>
          </a:ln>
        </p:spPr>
      </p:pic>
      <p:sp>
        <p:nvSpPr>
          <p:cNvPr id="95" name="Shape 95"/>
          <p:cNvSpPr txBox="1"/>
          <p:nvPr/>
        </p:nvSpPr>
        <p:spPr>
          <a:xfrm>
            <a:off x="5899500" y="1075500"/>
            <a:ext cx="3159000" cy="380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solidFill>
                  <a:srgbClr val="FF0000"/>
                </a:solidFill>
                <a:latin typeface="Courier New" panose="02070309020205020404" pitchFamily="49" charset="0"/>
                <a:cs typeface="Courier New" panose="02070309020205020404" pitchFamily="49" charset="0"/>
              </a:rPr>
              <a:t>MAP_SHARED</a:t>
            </a:r>
            <a:r>
              <a:rPr lang="en-GB" sz="1800" b="1" dirty="0"/>
              <a:t>: </a:t>
            </a:r>
            <a:r>
              <a:rPr lang="en-GB" sz="1800" dirty="0"/>
              <a:t>The mapped memory behaves like a shared memory between the two processes.</a:t>
            </a:r>
            <a:endParaRPr lang="en-GB" sz="1800" dirty="0"/>
          </a:p>
          <a:p>
            <a:pPr marL="0" lvl="0" indent="0">
              <a:spcBef>
                <a:spcPts val="0"/>
              </a:spcBef>
              <a:buNone/>
            </a:pPr>
            <a:endParaRPr sz="1800" dirty="0"/>
          </a:p>
          <a:p>
            <a:pPr marL="0" lvl="0" indent="0">
              <a:spcBef>
                <a:spcPts val="0"/>
              </a:spcBef>
              <a:buNone/>
            </a:pPr>
            <a:r>
              <a:rPr lang="en-GB" sz="1800" dirty="0"/>
              <a:t>When multiple processes map the same file to memory, they can map the file to different virtual memory addresses, </a:t>
            </a:r>
            <a:r>
              <a:rPr lang="en-GB" sz="1800" dirty="0">
                <a:highlight>
                  <a:srgbClr val="FFFF00"/>
                </a:highlight>
              </a:rPr>
              <a:t>but the physical address where the file content is held is same.</a:t>
            </a:r>
            <a:endParaRPr lang="en-GB" sz="1800" dirty="0">
              <a:highlight>
                <a:srgbClr val="FF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974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a:t>MAP_SHARED and MAP_PRIVATE</a:t>
            </a:r>
            <a:endParaRPr lang="en-GB"/>
          </a:p>
        </p:txBody>
      </p:sp>
      <p:pic>
        <p:nvPicPr>
          <p:cNvPr id="101" name="Shape 101"/>
          <p:cNvPicPr preferRelativeResize="0"/>
          <p:nvPr/>
        </p:nvPicPr>
        <p:blipFill>
          <a:blip r:embed="rId1"/>
          <a:stretch>
            <a:fillRect/>
          </a:stretch>
        </p:blipFill>
        <p:spPr>
          <a:xfrm>
            <a:off x="311700" y="1170125"/>
            <a:ext cx="5340274" cy="1837600"/>
          </a:xfrm>
          <a:prstGeom prst="rect">
            <a:avLst/>
          </a:prstGeom>
          <a:noFill/>
          <a:ln>
            <a:noFill/>
          </a:ln>
        </p:spPr>
      </p:pic>
      <p:sp>
        <p:nvSpPr>
          <p:cNvPr id="102" name="Shape 102"/>
          <p:cNvSpPr txBox="1"/>
          <p:nvPr/>
        </p:nvSpPr>
        <p:spPr>
          <a:xfrm>
            <a:off x="5673300" y="1102100"/>
            <a:ext cx="3297000" cy="213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solidFill>
                  <a:srgbClr val="FF0000"/>
                </a:solidFill>
                <a:latin typeface="Courier New" panose="02070309020205020404" pitchFamily="49" charset="0"/>
                <a:cs typeface="Courier New" panose="02070309020205020404" pitchFamily="49" charset="0"/>
              </a:rPr>
              <a:t>MAP_PRIVATE</a:t>
            </a:r>
            <a:r>
              <a:rPr lang="en-GB" sz="1800" b="1" dirty="0"/>
              <a:t>: </a:t>
            </a:r>
            <a:r>
              <a:rPr lang="en-GB" sz="1800" dirty="0"/>
              <a:t>The file is mapped to the memory private to the calling process.</a:t>
            </a:r>
            <a:endParaRPr lang="en-GB" sz="1800" dirty="0"/>
          </a:p>
          <a:p>
            <a:pPr marL="0" lvl="0" indent="0">
              <a:spcBef>
                <a:spcPts val="0"/>
              </a:spcBef>
              <a:buNone/>
            </a:pPr>
            <a:endParaRPr sz="1800" dirty="0"/>
          </a:p>
          <a:p>
            <a:pPr marL="457200" lvl="0" indent="-342900" rtl="0">
              <a:spcBef>
                <a:spcPts val="0"/>
              </a:spcBef>
              <a:buSzPts val="1800"/>
              <a:buChar char="●"/>
            </a:pPr>
            <a:r>
              <a:rPr lang="en-GB" sz="1800" dirty="0"/>
              <a:t>Changes made to memory will not be visible to other processes</a:t>
            </a:r>
            <a:endParaRPr lang="en-GB" sz="1800" dirty="0"/>
          </a:p>
          <a:p>
            <a:pPr marL="0" lvl="0" indent="0" rtl="0">
              <a:spcBef>
                <a:spcPts val="0"/>
              </a:spcBef>
              <a:buNone/>
            </a:pPr>
            <a:endParaRPr sz="1800" dirty="0"/>
          </a:p>
        </p:txBody>
      </p:sp>
      <p:sp>
        <p:nvSpPr>
          <p:cNvPr id="103" name="Shape 103"/>
          <p:cNvSpPr txBox="1"/>
          <p:nvPr/>
        </p:nvSpPr>
        <p:spPr>
          <a:xfrm>
            <a:off x="311700" y="3349300"/>
            <a:ext cx="8520600" cy="16968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a:solidFill>
                  <a:schemeClr val="dk1"/>
                </a:solidFill>
              </a:rPr>
              <a:t>The contents in the original memory need to be copied to the private memory.</a:t>
            </a:r>
            <a:endParaRPr lang="en-GB" sz="1800">
              <a:solidFill>
                <a:schemeClr val="dk1"/>
              </a:solidFill>
            </a:endParaRPr>
          </a:p>
          <a:p>
            <a:pPr marL="457200" lvl="0" indent="-342900">
              <a:spcBef>
                <a:spcPts val="0"/>
              </a:spcBef>
              <a:spcAft>
                <a:spcPts val="0"/>
              </a:spcAft>
              <a:buClr>
                <a:schemeClr val="dk1"/>
              </a:buClr>
              <a:buSzPts val="1800"/>
              <a:buChar char="●"/>
            </a:pPr>
            <a:r>
              <a:rPr lang="en-GB" sz="1800">
                <a:solidFill>
                  <a:schemeClr val="dk1"/>
                </a:solidFill>
              </a:rPr>
              <a:t>If the process tries to write to the memory, OS allocates a new block of physical memory and copy the contents from the master copy to the new memory.</a:t>
            </a:r>
            <a:endParaRPr lang="en-GB" sz="1800">
              <a:solidFill>
                <a:schemeClr val="dk1"/>
              </a:solidFill>
            </a:endParaRPr>
          </a:p>
          <a:p>
            <a:pPr marL="457200" lvl="0" indent="-342900">
              <a:spcBef>
                <a:spcPts val="0"/>
              </a:spcBef>
              <a:buClr>
                <a:schemeClr val="dk1"/>
              </a:buClr>
              <a:buSzPts val="1800"/>
              <a:buChar char="●"/>
            </a:pPr>
            <a:r>
              <a:rPr lang="en-GB" sz="1800">
                <a:solidFill>
                  <a:schemeClr val="dk1"/>
                </a:solidFill>
              </a:rPr>
              <a:t>Mapped virtual memory will now point to the new physical memory.</a:t>
            </a:r>
            <a:endParaRPr lang="en-GB"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134632"/>
            <a:ext cx="8520600" cy="572700"/>
          </a:xfrm>
          <a:prstGeom prst="rect">
            <a:avLst/>
          </a:prstGeom>
        </p:spPr>
        <p:txBody>
          <a:bodyPr wrap="square" lIns="91425" tIns="91425" rIns="91425" bIns="91425" anchor="t" anchorCtr="0">
            <a:noAutofit/>
          </a:bodyPr>
          <a:lstStyle/>
          <a:p>
            <a:pPr marL="0" lvl="0" indent="0">
              <a:spcBef>
                <a:spcPts val="0"/>
              </a:spcBef>
              <a:buNone/>
            </a:pPr>
            <a:r>
              <a:rPr lang="en-GB"/>
              <a:t>Copy On Write</a:t>
            </a:r>
            <a:endParaRPr lang="en-GB"/>
          </a:p>
        </p:txBody>
      </p:sp>
      <p:sp>
        <p:nvSpPr>
          <p:cNvPr id="109" name="Shape 109"/>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Technique that allows virtual memory in different processes to map to the same physical memory pages, if they have identical contents.</a:t>
            </a:r>
            <a:endParaRPr lang="en-GB" dirty="0">
              <a:solidFill>
                <a:srgbClr val="000000"/>
              </a:solidFill>
            </a:endParaRPr>
          </a:p>
          <a:p>
            <a:pPr marL="0" lvl="0" indent="0">
              <a:spcBef>
                <a:spcPts val="0"/>
              </a:spcBef>
              <a:buNone/>
            </a:pPr>
            <a:r>
              <a:rPr lang="en-GB" dirty="0">
                <a:solidFill>
                  <a:srgbClr val="000000"/>
                </a:solidFill>
              </a:rPr>
              <a:t>When a child process is created  using fork() system call :</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OS lets the child process share the parent process’s memory by making page entries point to the same physical memory.</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If the memory is only read, memory copy is not required.</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highlight>
                  <a:srgbClr val="FFFF00"/>
                </a:highlight>
              </a:rPr>
              <a:t>If any one tries to write to the memory, an exception will be raised and OS will allocate new physical memory for the child process (dirty page), copy contents from the parent process, change each process’s (parent and child) page table so that it points to it’s own private copy.</a:t>
            </a:r>
            <a:endParaRPr lang="en-GB" dirty="0">
              <a:solidFill>
                <a:srgbClr val="000000"/>
              </a:solidFill>
              <a:highlight>
                <a:srgbClr val="FFFF00"/>
              </a:highlight>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6410.866141732284,&quot;width&quot;:7630}"/>
</p:tagLst>
</file>

<file path=ppt/tags/tag4.xml><?xml version="1.0" encoding="utf-8"?>
<p:tagLst xmlns:p="http://schemas.openxmlformats.org/presentationml/2006/main">
  <p:tag name="KSO_WPP_MARK_KEY" val="b79d1556-2dbe-487d-aea3-5191dc66f1dd"/>
  <p:tag name="COMMONDATA" val="eyJoZGlkIjoiZTJlYTQ4NDIyY2RmNWIyZGE3NzBlYTRmZmM4YmU0NzU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7053</Words>
  <Application>WPS 演示</Application>
  <PresentationFormat>全屏显示(16:9)</PresentationFormat>
  <Paragraphs>186</Paragraphs>
  <Slides>24</Slides>
  <Notes>23</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Arial</vt:lpstr>
      <vt:lpstr>Calibri</vt:lpstr>
      <vt:lpstr>Times New Roman</vt:lpstr>
      <vt:lpstr>Arial Unicode MS</vt:lpstr>
      <vt:lpstr>Courier New</vt:lpstr>
      <vt:lpstr>微软雅黑</vt:lpstr>
      <vt:lpstr>Arial Unicode MS</vt:lpstr>
      <vt:lpstr>Simple Light</vt:lpstr>
      <vt:lpstr>Dirty COW Race Condition Attack</vt:lpstr>
      <vt:lpstr>Outline</vt:lpstr>
      <vt:lpstr>Dirty COW vulnerability</vt:lpstr>
      <vt:lpstr>Memory Mapping using mmap()</vt:lpstr>
      <vt:lpstr>Memory Mapping using mmap()</vt:lpstr>
      <vt:lpstr>Memory Mapping using mmap()</vt:lpstr>
      <vt:lpstr>MAP_SHARED and MAP_PRIVATE</vt:lpstr>
      <vt:lpstr>MAP_SHARED and MAP_PRIVATE</vt:lpstr>
      <vt:lpstr>Copy On Write</vt:lpstr>
      <vt:lpstr>Discard Copied Memory</vt:lpstr>
      <vt:lpstr>Mapping Read-Only Files: Create a File First</vt:lpstr>
      <vt:lpstr>Mapping Read-Only Files</vt:lpstr>
      <vt:lpstr>Mapping Read-Only Files: the Code</vt:lpstr>
      <vt:lpstr>Mapping Read-Only Files: the Code</vt:lpstr>
      <vt:lpstr>Mapping Read-Only Files:  The Result</vt:lpstr>
      <vt:lpstr>The Dirty-COW Vulnerability</vt:lpstr>
      <vt:lpstr>Dirty-COW vulnerability</vt:lpstr>
      <vt:lpstr>Dirty-COW vulnerability</vt:lpstr>
      <vt:lpstr>Exploiting Dirty COW vulnerability</vt:lpstr>
      <vt:lpstr>Exploiting Dirty COW vulnerability</vt:lpstr>
      <vt:lpstr>Attack: the Main Thread</vt:lpstr>
      <vt:lpstr>Attack: the Two Threads</vt:lpstr>
      <vt:lpstr>Attack result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Dirty COW Race Condition Attack</dc:title>
  <dc:creator/>
  <cp:lastModifiedBy>小鬼u</cp:lastModifiedBy>
  <cp:revision>20</cp:revision>
  <dcterms:created xsi:type="dcterms:W3CDTF">2023-04-21T07:11:00Z</dcterms:created>
  <dcterms:modified xsi:type="dcterms:W3CDTF">2023-04-28T12:43:54Z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5532DE254C364ACC810046D4BF5BF1F8_12</vt:lpwstr>
  </property>
  <property fmtid="{D5CDD505-2E9C-101B-9397-08002B2CF9AE}" pid="3" name="KSOProductBuildVer">
    <vt:lpwstr>2052-11.1.0.14036</vt:lpwstr>
  </property>
</Properties>
</file>