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7" r:id="rId4"/>
    <p:sldId id="273" r:id="rId5"/>
    <p:sldId id="258" r:id="rId6"/>
    <p:sldId id="264" r:id="rId7"/>
    <p:sldId id="259" r:id="rId8"/>
    <p:sldId id="278" r:id="rId9"/>
    <p:sldId id="296" r:id="rId10"/>
    <p:sldId id="276" r:id="rId11"/>
    <p:sldId id="277" r:id="rId12"/>
    <p:sldId id="29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  <a:srgbClr val="050C00"/>
    <a:srgbClr val="150264"/>
    <a:srgbClr val="000099"/>
    <a:srgbClr val="8C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BEFF47F-7D1B-4532-9E85-E6F5C4256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1D88FF-013D-4056-8FA7-C502CE4B817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696618-A395-4986-AA6F-B419A095AB3F}" type="datetimeFigureOut">
              <a:rPr lang="zh-CN" altLang="en-US"/>
              <a:pPr>
                <a:defRPr/>
              </a:pPr>
              <a:t>2022/9/6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1AA9605-3132-47C6-9239-80BFA8D37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45FABDB-6208-4F9C-BAFD-F97BA02BB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8F03D-7E15-4DDF-983F-EC7E0F3E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2F206-14CE-4811-A786-D2496E46A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B0CAEF-A7DB-4317-833B-24FBF899D5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2B2F60C6-1655-4E12-A1CC-E74809BBCB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097345-300F-4D85-9597-7987FC97E3D0}" type="datetime1">
              <a:rPr lang="zh-CN" altLang="en-US" sz="1200" smtClean="0"/>
              <a:pPr/>
              <a:t>2022/9/6</a:t>
            </a:fld>
            <a:endParaRPr lang="en-US" altLang="zh-CN" sz="1200"/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id="{2FBD6B23-8D09-40DA-9F91-E6668A4BD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D8FD2C-6508-40FB-B6FE-C7B7EB7FA532}" type="slidenum">
              <a:rPr lang="en-US" altLang="zh-CN" sz="1200" smtClean="0"/>
              <a:pPr/>
              <a:t>12</a:t>
            </a:fld>
            <a:endParaRPr lang="en-US" altLang="zh-CN" sz="12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EAF0FCAB-0E4F-40E0-A7BD-7362558A3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7125" y="701675"/>
            <a:ext cx="4587875" cy="3440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6E93F884-6792-4797-A0C7-BA6BA9345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52925"/>
            <a:ext cx="4995863" cy="414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>
            <a:extLst>
              <a:ext uri="{FF2B5EF4-FFF2-40B4-BE49-F238E27FC236}">
                <a16:creationId xmlns:a16="http://schemas.microsoft.com/office/drawing/2014/main" id="{531645F3-3C91-4EA0-A9C6-DBAA07FF3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>
              <a:extLst>
                <a:ext uri="{FF2B5EF4-FFF2-40B4-BE49-F238E27FC236}">
                  <a16:creationId xmlns:a16="http://schemas.microsoft.com/office/drawing/2014/main" id="{87C1517C-B4CD-4017-AB85-D33A38374E6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EA676C3E-0556-44CC-B55A-9E348829D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>
            <a:extLst>
              <a:ext uri="{FF2B5EF4-FFF2-40B4-BE49-F238E27FC236}">
                <a16:creationId xmlns:a16="http://schemas.microsoft.com/office/drawing/2014/main" id="{DF90D31A-1477-430F-9C31-E77AA697BC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>
              <a:extLst>
                <a:ext uri="{FF2B5EF4-FFF2-40B4-BE49-F238E27FC236}">
                  <a16:creationId xmlns:a16="http://schemas.microsoft.com/office/drawing/2014/main" id="{1B0530C0-C763-47FE-AEAD-83B658511B2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>
                <a:extLst>
                  <a:ext uri="{FF2B5EF4-FFF2-40B4-BE49-F238E27FC236}">
                    <a16:creationId xmlns:a16="http://schemas.microsoft.com/office/drawing/2014/main" id="{1247C350-A83A-4422-B138-55AC09D052A5}"/>
                  </a:ext>
                </a:extLst>
              </p:cNvPr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>
                <a:extLst>
                  <a:ext uri="{FF2B5EF4-FFF2-40B4-BE49-F238E27FC236}">
                    <a16:creationId xmlns:a16="http://schemas.microsoft.com/office/drawing/2014/main" id="{7897359A-03B0-454C-9FCF-B216D34C2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800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9" name="矩形 15">
              <a:extLst>
                <a:ext uri="{FF2B5EF4-FFF2-40B4-BE49-F238E27FC236}">
                  <a16:creationId xmlns:a16="http://schemas.microsoft.com/office/drawing/2014/main" id="{802200B9-6622-4D28-B1C1-11AFA467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800">
                <a:solidFill>
                  <a:srgbClr val="5F5F5F"/>
                </a:solidFill>
              </a:endParaRPr>
            </a:p>
          </p:txBody>
        </p:sp>
        <p:cxnSp>
          <p:nvCxnSpPr>
            <p:cNvPr id="10" name="直接连接符 16">
              <a:extLst>
                <a:ext uri="{FF2B5EF4-FFF2-40B4-BE49-F238E27FC236}">
                  <a16:creationId xmlns:a16="http://schemas.microsoft.com/office/drawing/2014/main" id="{8B115360-D855-4FC9-A88F-CC565F7358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>
              <a:extLst>
                <a:ext uri="{FF2B5EF4-FFF2-40B4-BE49-F238E27FC236}">
                  <a16:creationId xmlns:a16="http://schemas.microsoft.com/office/drawing/2014/main" id="{6851964F-B982-45C3-86D6-5EDBFA397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>
              <a:extLst>
                <a:ext uri="{FF2B5EF4-FFF2-40B4-BE49-F238E27FC236}">
                  <a16:creationId xmlns:a16="http://schemas.microsoft.com/office/drawing/2014/main" id="{481364C6-B20D-4295-976B-0382DB2E5E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>
              <a:extLst>
                <a:ext uri="{FF2B5EF4-FFF2-40B4-BE49-F238E27FC236}">
                  <a16:creationId xmlns:a16="http://schemas.microsoft.com/office/drawing/2014/main" id="{C188DA22-2016-4E8B-8436-35BE0C4114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>
              <a:extLst>
                <a:ext uri="{FF2B5EF4-FFF2-40B4-BE49-F238E27FC236}">
                  <a16:creationId xmlns:a16="http://schemas.microsoft.com/office/drawing/2014/main" id="{D9376889-51B1-40BF-A1D3-9D0582F547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>
              <a:extLst>
                <a:ext uri="{FF2B5EF4-FFF2-40B4-BE49-F238E27FC236}">
                  <a16:creationId xmlns:a16="http://schemas.microsoft.com/office/drawing/2014/main" id="{38EDF2DE-47BD-4C3A-9D51-02DC1032DB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>
              <a:extLst>
                <a:ext uri="{FF2B5EF4-FFF2-40B4-BE49-F238E27FC236}">
                  <a16:creationId xmlns:a16="http://schemas.microsoft.com/office/drawing/2014/main" id="{FE25E6D4-F056-4829-987C-F9F8D83C8B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CFD1989-9AD4-40E1-9A53-904804295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55AD43A-746F-4DBD-9BBF-F3D8E0B9CFC0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8486CDA8-3DD8-4C85-865E-3A9692A53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F660A4C-6CE7-43EB-8441-76FAF9C26F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9A3AB51-6931-4105-B567-1B9BF5C5995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B144-8F46-495E-BF67-5B2075B5E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C3C1A28-DD3A-4D00-8208-BB283BE16E61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CB48-4676-461D-B819-4DCDB5B7C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ACA5-E716-4AE7-84DF-8C82FCAF2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CB9B303C-D4C5-440B-9CC8-9E42C4AD881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AEFE-5951-4AD9-B08A-4340F9AE7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878293DD-53C9-438A-A3D2-B5B1B44F6CAB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8100-399C-408F-9F21-A3117D9EF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3D33-825F-48E8-95AB-D8726B43C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51D8F6C-AD17-4BBB-914B-84223852458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9491-0B1C-4A37-956C-94945DEA4C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6F0B0A86-81B9-4A36-849E-7D378E24D0FF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FA0A-2806-4C89-967E-17C10066B2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CFE0-7E64-49A2-87D5-1F7488D675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AEB2EFF-9E41-4E02-9E0E-1E40AC737EC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A192-7C04-4FBC-BB87-10CD627C2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D4FF75BA-6AC9-4071-9C96-2B19A4FF3D09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71E5-BD42-4251-8A2A-298BA544A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6251-0DD8-44B2-9193-670EEE771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BF8348D3-6E28-40E8-B119-73ADFDA42A9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C9214E-EB9F-41D6-9159-A1120D430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825B32F6-AC38-4A81-891E-D2DC9CC4A074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7CAAAE-5C23-4916-BC78-1BCEC5B43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EF4586-0683-4057-8C9D-320A5F428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5D84A509-89CD-47E8-BB46-77A1E49FA33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29C891-09E5-44CC-AF25-E1F28A9FA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784BD013-15E4-405A-A1CA-45451E676424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8F5C39-2920-4336-8A37-476318412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4F02C2-53F7-4D6C-BCF5-6664276BB1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44D603D9-B822-4247-AB6B-A3B414C3936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79794F-E0E3-4FA7-9B7A-BE3D2692A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D75A50B9-8B88-4ECF-AA8E-D94416BA29E2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3B8FE8-57C2-48C4-BA86-CB8BD6304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46065-1BD3-45BF-8567-7FA765701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B8B693F-BBF9-4206-8FAA-E95133581FC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363439-34E2-4552-8F8F-7BE15A52F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09A3576B-0102-4709-A3E7-81C22CADBB9C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8072CE-1202-4FC5-822F-C1BD0879CF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17825E-B8A0-44FD-9087-5F3C428ED3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4CAE29B7-FC2B-40A1-9913-87EBEE2B6A9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63B99D-B910-4094-8D22-7FE50F248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99FF7D89-E6DB-423F-AC14-6BA601EF9886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DC2AFA-14A0-494B-A77C-2C863CC4F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3ED7F6-1AEA-4AB6-ACF7-C251618F1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00894E23-5C94-4BE4-9262-D9DE8A4D09C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824125-0908-4559-98B6-5FAF88A81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EB8D9576-5DDC-4229-86D8-43DD76C0A0EE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1B937-E08B-4C2C-9181-83233E4F9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EE051A-664D-451F-BD8A-4FEC433CF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B01696F-EB0E-436C-B3EE-BB0DFB8DD85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矩形 11">
            <a:extLst>
              <a:ext uri="{FF2B5EF4-FFF2-40B4-BE49-F238E27FC236}">
                <a16:creationId xmlns:a16="http://schemas.microsoft.com/office/drawing/2014/main" id="{ACE116FB-4BB4-4B11-99BE-F6413B9EAD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1037" name="矩形 11">
              <a:extLst>
                <a:ext uri="{FF2B5EF4-FFF2-40B4-BE49-F238E27FC236}">
                  <a16:creationId xmlns:a16="http://schemas.microsoft.com/office/drawing/2014/main" id="{31FF7CBB-505A-4749-A121-D1CF0D9295B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>
              <a:extLst>
                <a:ext uri="{FF2B5EF4-FFF2-40B4-BE49-F238E27FC236}">
                  <a16:creationId xmlns:a16="http://schemas.microsoft.com/office/drawing/2014/main" id="{0939B7E7-3670-4DE5-ADB0-24DFE3162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854D214-4A21-47F7-8BE5-1A2BD8F3B5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>
            <a:extLst>
              <a:ext uri="{FF2B5EF4-FFF2-40B4-BE49-F238E27FC236}">
                <a16:creationId xmlns:a16="http://schemas.microsoft.com/office/drawing/2014/main" id="{173B4ABB-2E80-4B4E-B406-607E6BCA4D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CCD94F-9B14-42B0-BF53-F1138E03174E}" type="datetime1">
              <a:rPr lang="zh-CN" altLang="en-US"/>
              <a:pPr>
                <a:defRPr/>
              </a:pPr>
              <a:t>2022/9/6</a:t>
            </a:fld>
            <a:endParaRPr lang="en-US"/>
          </a:p>
        </p:txBody>
      </p:sp>
      <p:sp>
        <p:nvSpPr>
          <p:cNvPr id="7175" name="Footer Placeholder 4">
            <a:extLst>
              <a:ext uri="{FF2B5EF4-FFF2-40B4-BE49-F238E27FC236}">
                <a16:creationId xmlns:a16="http://schemas.microsoft.com/office/drawing/2014/main" id="{2DF50288-C752-46B4-B083-D0CCD965F1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>
            <a:extLst>
              <a:ext uri="{FF2B5EF4-FFF2-40B4-BE49-F238E27FC236}">
                <a16:creationId xmlns:a16="http://schemas.microsoft.com/office/drawing/2014/main" id="{B754B421-659B-4ECE-AF0D-54D4F73D08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AC8596-6E06-4199-9F32-12BF872F38F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itle Placeholder 1">
            <a:extLst>
              <a:ext uri="{FF2B5EF4-FFF2-40B4-BE49-F238E27FC236}">
                <a16:creationId xmlns:a16="http://schemas.microsoft.com/office/drawing/2014/main" id="{78A789A3-57DD-49AC-9664-093037E2515F}"/>
              </a:ext>
            </a:extLst>
          </p:cNvPr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1032" name="直接连接符 8">
            <a:extLst>
              <a:ext uri="{FF2B5EF4-FFF2-40B4-BE49-F238E27FC236}">
                <a16:creationId xmlns:a16="http://schemas.microsoft.com/office/drawing/2014/main" id="{8CF44A34-4009-4664-8979-C8F404B674D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3" name="Freeform 5">
            <a:extLst>
              <a:ext uri="{FF2B5EF4-FFF2-40B4-BE49-F238E27FC236}">
                <a16:creationId xmlns:a16="http://schemas.microsoft.com/office/drawing/2014/main" id="{D34A5473-7055-44A2-8BE6-DE4ED7F58CC7}"/>
              </a:ext>
            </a:extLst>
          </p:cNvPr>
          <p:cNvGrpSpPr>
            <a:grpSpLocks/>
          </p:cNvGrpSpPr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1035" name="Freeform 5">
              <a:extLst>
                <a:ext uri="{FF2B5EF4-FFF2-40B4-BE49-F238E27FC236}">
                  <a16:creationId xmlns:a16="http://schemas.microsoft.com/office/drawing/2014/main" id="{1479A031-AD7B-4A89-808F-BE39FD38D34C}"/>
                </a:ext>
              </a:extLst>
            </p:cNvPr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>
              <a:extLst>
                <a:ext uri="{FF2B5EF4-FFF2-40B4-BE49-F238E27FC236}">
                  <a16:creationId xmlns:a16="http://schemas.microsoft.com/office/drawing/2014/main" id="{4D982A7F-0EA3-4565-A896-A2CD9CC39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800">
                <a:solidFill>
                  <a:srgbClr val="5F5F5F"/>
                </a:solidFill>
              </a:endParaRPr>
            </a:p>
          </p:txBody>
        </p:sp>
      </p:grpSp>
      <p:sp>
        <p:nvSpPr>
          <p:cNvPr id="1034" name="任意多边形 10">
            <a:extLst>
              <a:ext uri="{FF2B5EF4-FFF2-40B4-BE49-F238E27FC236}">
                <a16:creationId xmlns:a16="http://schemas.microsoft.com/office/drawing/2014/main" id="{D01698B0-A870-482E-9A7B-F84DEB8DF7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225 w 11969073"/>
              <a:gd name="T1" fmla="*/ 5878 h 524933"/>
              <a:gd name="T2" fmla="*/ 227 w 11969073"/>
              <a:gd name="T3" fmla="*/ 5878 h 524933"/>
              <a:gd name="T4" fmla="*/ 227 w 11969073"/>
              <a:gd name="T5" fmla="*/ 164 h 524933"/>
              <a:gd name="T6" fmla="*/ 1858 w 11969073"/>
              <a:gd name="T7" fmla="*/ 164 h 524933"/>
              <a:gd name="T8" fmla="*/ 16034 w 11969073"/>
              <a:gd name="T9" fmla="*/ 0 h 524933"/>
              <a:gd name="T10" fmla="*/ 225 w 11969073"/>
              <a:gd name="T11" fmla="*/ 0 h 524933"/>
              <a:gd name="T12" fmla="*/ 205 w 11969073"/>
              <a:gd name="T13" fmla="*/ 0 h 524933"/>
              <a:gd name="T14" fmla="*/ 205 w 11969073"/>
              <a:gd name="T15" fmla="*/ 5680 h 524933"/>
              <a:gd name="T16" fmla="*/ 144 w 11969073"/>
              <a:gd name="T17" fmla="*/ 5680 h 524933"/>
              <a:gd name="T18" fmla="*/ 144 w 11969073"/>
              <a:gd name="T19" fmla="*/ 0 h 524933"/>
              <a:gd name="T20" fmla="*/ 0 w 11969073"/>
              <a:gd name="T21" fmla="*/ 0 h 524933"/>
              <a:gd name="T22" fmla="*/ 0 w 11969073"/>
              <a:gd name="T23" fmla="*/ 5878 h 524933"/>
              <a:gd name="T24" fmla="*/ 45 w 11969073"/>
              <a:gd name="T25" fmla="*/ 5878 h 524933"/>
              <a:gd name="T26" fmla="*/ 45 w 11969073"/>
              <a:gd name="T27" fmla="*/ 267 h 524933"/>
              <a:gd name="T28" fmla="*/ 107 w 11969073"/>
              <a:gd name="T29" fmla="*/ 267 h 524933"/>
              <a:gd name="T30" fmla="*/ 107 w 11969073"/>
              <a:gd name="T31" fmla="*/ 5878 h 524933"/>
              <a:gd name="T32" fmla="*/ 225 w 11969073"/>
              <a:gd name="T33" fmla="*/ 5878 h 524933"/>
              <a:gd name="T34" fmla="*/ 225 w 11969073"/>
              <a:gd name="T35" fmla="*/ 5878 h 5249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eaLnBrk="0" fontAlgn="base" hangingPunct="0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fx@sd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EBE89864-4931-437D-AD20-D1E57A1004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92438" y="4508500"/>
            <a:ext cx="3216275" cy="72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山东大学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57C2BBB-31F7-4657-9700-776457719D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Operating System </a:t>
            </a:r>
            <a:r>
              <a:rPr lang="en-US" altLang="zh-CN" dirty="0" smtClean="0">
                <a:solidFill>
                  <a:srgbClr val="000000"/>
                </a:solidFill>
              </a:rPr>
              <a:t>Concepts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zh-CN" altLang="en-US" dirty="0" smtClean="0">
                <a:solidFill>
                  <a:srgbClr val="000000"/>
                </a:solidFill>
              </a:rPr>
              <a:t>操作系统概念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3313">
            <a:extLst>
              <a:ext uri="{FF2B5EF4-FFF2-40B4-BE49-F238E27FC236}">
                <a16:creationId xmlns:a16="http://schemas.microsoft.com/office/drawing/2014/main" id="{A0E8420C-EE60-4550-9FBB-1246C7F6E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实验 </a:t>
            </a:r>
            <a:r>
              <a:rPr lang="en-US" altLang="zh-CN" sz="3600" dirty="0" smtClean="0"/>
              <a:t>(5-12</a:t>
            </a:r>
            <a:r>
              <a:rPr lang="zh-CN" altLang="en-US" sz="3600" dirty="0" smtClean="0"/>
              <a:t>周</a:t>
            </a:r>
            <a:r>
              <a:rPr lang="zh-CN" altLang="en-US" sz="3600" dirty="0"/>
              <a:t>，共</a:t>
            </a:r>
            <a:r>
              <a:rPr lang="en-US" altLang="zh-CN" sz="3600" dirty="0"/>
              <a:t>8</a:t>
            </a:r>
            <a:r>
              <a:rPr lang="zh-CN" altLang="en-US" sz="3600" dirty="0"/>
              <a:t>周，</a:t>
            </a:r>
            <a:r>
              <a:rPr lang="en-US" altLang="zh-CN" sz="3600" dirty="0"/>
              <a:t>16</a:t>
            </a:r>
            <a:r>
              <a:rPr lang="zh-CN" altLang="en-US" sz="3600" dirty="0"/>
              <a:t>课时</a:t>
            </a:r>
            <a:r>
              <a:rPr lang="en-US" altLang="zh-CN" sz="3600" dirty="0"/>
              <a:t>)</a:t>
            </a:r>
          </a:p>
        </p:txBody>
      </p:sp>
      <p:sp>
        <p:nvSpPr>
          <p:cNvPr id="13315" name="文本占位符 13314">
            <a:extLst>
              <a:ext uri="{FF2B5EF4-FFF2-40B4-BE49-F238E27FC236}">
                <a16:creationId xmlns:a16="http://schemas.microsoft.com/office/drawing/2014/main" id="{ADCF316F-7981-40FD-A8CC-B137E669D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实验时间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solidFill>
                  <a:srgbClr val="0000CC"/>
                </a:solidFill>
              </a:rPr>
              <a:t>5</a:t>
            </a:r>
            <a:r>
              <a:rPr lang="en-US" altLang="zh-CN" sz="2000" dirty="0" smtClean="0">
                <a:solidFill>
                  <a:srgbClr val="0000CC"/>
                </a:solidFill>
              </a:rPr>
              <a:t>--12</a:t>
            </a:r>
            <a:r>
              <a:rPr lang="zh-CN" altLang="en-US" sz="2000" dirty="0" smtClean="0">
                <a:solidFill>
                  <a:srgbClr val="0000CC"/>
                </a:solidFill>
              </a:rPr>
              <a:t>周</a:t>
            </a:r>
            <a:r>
              <a:rPr lang="zh-CN" altLang="en-US" sz="2000" dirty="0">
                <a:solidFill>
                  <a:srgbClr val="0000CC"/>
                </a:solidFill>
              </a:rPr>
              <a:t>（</a:t>
            </a:r>
            <a:r>
              <a:rPr lang="en-US" altLang="zh-CN" sz="2000" dirty="0">
                <a:solidFill>
                  <a:srgbClr val="0000CC"/>
                </a:solidFill>
              </a:rPr>
              <a:t>16</a:t>
            </a:r>
            <a:r>
              <a:rPr lang="zh-CN" altLang="en-US" sz="2000" dirty="0">
                <a:solidFill>
                  <a:srgbClr val="0000CC"/>
                </a:solidFill>
              </a:rPr>
              <a:t>课时）</a:t>
            </a:r>
          </a:p>
          <a:p>
            <a:pPr marL="458788" lvl="1" indent="-1588" eaLnBrk="1" hangingPunct="1">
              <a:defRPr/>
            </a:pPr>
            <a:r>
              <a:rPr lang="zh-CN" altLang="en-US" sz="1700" dirty="0" smtClean="0">
                <a:sym typeface="Arial" panose="020B0604020202020204" pitchFamily="34" charset="0"/>
              </a:rPr>
              <a:t>星期三：</a:t>
            </a:r>
            <a:r>
              <a:rPr lang="en-US" altLang="zh-CN" sz="1700" dirty="0">
                <a:solidFill>
                  <a:srgbClr val="0000CC"/>
                </a:solidFill>
                <a:sym typeface="Arial" panose="020B0604020202020204" pitchFamily="34" charset="0"/>
              </a:rPr>
              <a:t>7</a:t>
            </a:r>
            <a:r>
              <a:rPr lang="zh-CN" altLang="en-US" sz="1700" dirty="0" smtClean="0">
                <a:solidFill>
                  <a:srgbClr val="0000CC"/>
                </a:solidFill>
                <a:sym typeface="Arial" panose="020B0604020202020204" pitchFamily="34" charset="0"/>
              </a:rPr>
              <a:t>、</a:t>
            </a:r>
            <a:r>
              <a:rPr lang="en-US" altLang="zh-CN" sz="1700" dirty="0" smtClean="0">
                <a:solidFill>
                  <a:srgbClr val="0000CC"/>
                </a:solidFill>
                <a:sym typeface="Arial" panose="020B0604020202020204" pitchFamily="34" charset="0"/>
              </a:rPr>
              <a:t>8</a:t>
            </a:r>
            <a:r>
              <a:rPr lang="zh-CN" altLang="en-US" sz="1700" dirty="0" smtClean="0">
                <a:solidFill>
                  <a:srgbClr val="0000CC"/>
                </a:solidFill>
                <a:sym typeface="Arial" panose="020B0604020202020204" pitchFamily="34" charset="0"/>
              </a:rPr>
              <a:t>节</a:t>
            </a:r>
            <a:endParaRPr lang="en-US" altLang="zh-CN" sz="1700" dirty="0">
              <a:solidFill>
                <a:srgbClr val="0000CC"/>
              </a:solidFill>
              <a:sym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实验地点：第周楼</a:t>
            </a:r>
            <a:r>
              <a:rPr lang="en-US" altLang="zh-CN" sz="2000" dirty="0"/>
              <a:t>C</a:t>
            </a:r>
            <a:r>
              <a:rPr lang="zh-CN" altLang="en-US" sz="2000" dirty="0"/>
              <a:t>座（</a:t>
            </a:r>
            <a:r>
              <a:rPr lang="en-US" altLang="zh-CN" sz="2000" dirty="0"/>
              <a:t>N3</a:t>
            </a:r>
            <a:r>
              <a:rPr lang="zh-CN" altLang="en-US" sz="2000" dirty="0"/>
              <a:t>楼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971550" lvl="1" eaLnBrk="1" hangingPunct="1">
              <a:defRPr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地点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101（103）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105（107）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109（111）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实验</a:t>
            </a:r>
            <a:r>
              <a:rPr lang="zh-CN" altLang="en-US" sz="2000" dirty="0"/>
              <a:t>内容：</a:t>
            </a:r>
          </a:p>
          <a:p>
            <a:pPr marL="458788" lvl="1" indent="-1588" eaLnBrk="1" hangingPunct="1">
              <a:defRPr/>
            </a:pPr>
            <a:r>
              <a:rPr lang="zh-CN" altLang="en-US" sz="1700" dirty="0"/>
              <a:t>实验指导</a:t>
            </a:r>
            <a:r>
              <a:rPr lang="zh-CN" altLang="en-US" sz="1700" dirty="0" smtClean="0"/>
              <a:t>书</a:t>
            </a:r>
            <a:endParaRPr lang="zh-CN" altLang="en-US" sz="17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实验</a:t>
            </a:r>
            <a:r>
              <a:rPr lang="zh-CN" altLang="en-US" sz="2000" dirty="0"/>
              <a:t>环境：基于</a:t>
            </a:r>
            <a:r>
              <a:rPr lang="en-US" altLang="zh-CN" sz="2000" dirty="0"/>
              <a:t>Linux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e.g. Ubuntu</a:t>
            </a:r>
            <a:r>
              <a:rPr lang="zh-CN" altLang="en-US" sz="2000" dirty="0"/>
              <a:t>，</a:t>
            </a:r>
            <a:r>
              <a:rPr lang="en-US" altLang="zh-CN" sz="2000" dirty="0"/>
              <a:t> …</a:t>
            </a:r>
            <a:r>
              <a:rPr lang="zh-CN" altLang="en-US" sz="2000" dirty="0"/>
              <a:t>），</a:t>
            </a:r>
            <a:r>
              <a:rPr lang="en-US" altLang="zh-CN" sz="2000" dirty="0"/>
              <a:t>C/C</a:t>
            </a:r>
            <a:r>
              <a:rPr lang="en-US" altLang="zh-CN" sz="2000" baseline="30000" dirty="0"/>
              <a:t>++</a:t>
            </a:r>
            <a:r>
              <a:rPr lang="zh-CN" altLang="en-US" sz="2000" dirty="0"/>
              <a:t>编程语言</a:t>
            </a:r>
            <a:endParaRPr lang="en-US" altLang="zh-CN" sz="20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提交材料（需要提交教务存档）</a:t>
            </a:r>
          </a:p>
          <a:p>
            <a:pPr marL="458788" lvl="1" indent="-1588" eaLnBrk="1" hangingPunct="1">
              <a:defRPr/>
            </a:pPr>
            <a:r>
              <a:rPr lang="zh-CN" altLang="en-US" sz="1700" dirty="0"/>
              <a:t>对于每一个实验，每个同学均需提交：</a:t>
            </a:r>
            <a:r>
              <a:rPr lang="zh-CN" altLang="en-US" sz="1700" dirty="0">
                <a:solidFill>
                  <a:srgbClr val="0070C0"/>
                </a:solidFill>
              </a:rPr>
              <a:t>实验报告</a:t>
            </a:r>
            <a:r>
              <a:rPr lang="en-US" sz="1700" dirty="0">
                <a:solidFill>
                  <a:srgbClr val="0070C0"/>
                </a:solidFill>
              </a:rPr>
              <a:t>+</a:t>
            </a:r>
            <a:r>
              <a:rPr lang="zh-CN" altLang="en-US" sz="1700" dirty="0">
                <a:solidFill>
                  <a:srgbClr val="0070C0"/>
                </a:solidFill>
              </a:rPr>
              <a:t>代码</a:t>
            </a:r>
          </a:p>
          <a:p>
            <a:pPr marL="915988" lvl="2" indent="-1588" eaLnBrk="1" hangingPunct="1">
              <a:defRPr/>
            </a:pPr>
            <a:r>
              <a:rPr lang="zh-CN" altLang="en-US" sz="1500" dirty="0"/>
              <a:t>以班为单位：实验报告命名方式：如：</a:t>
            </a:r>
            <a:r>
              <a:rPr lang="zh-CN" altLang="en-US" sz="1500" b="1" dirty="0"/>
              <a:t>学号</a:t>
            </a:r>
            <a:r>
              <a:rPr lang="en-US" sz="1500" b="1" dirty="0"/>
              <a:t>+</a:t>
            </a:r>
            <a:r>
              <a:rPr lang="zh-CN" altLang="en-US" sz="1500" b="1" dirty="0"/>
              <a:t>姓名</a:t>
            </a:r>
            <a:r>
              <a:rPr lang="en-US" altLang="zh-CN" sz="1500" b="1" dirty="0"/>
              <a:t>+</a:t>
            </a:r>
            <a:r>
              <a:rPr lang="zh-CN" altLang="en-US" sz="1500" b="1" dirty="0"/>
              <a:t>实验</a:t>
            </a:r>
            <a:r>
              <a:rPr lang="en-US" altLang="zh-CN" sz="1500" b="1" dirty="0"/>
              <a:t>1 </a:t>
            </a:r>
            <a:r>
              <a:rPr lang="zh-CN" altLang="en-US" sz="1500" b="1" dirty="0"/>
              <a:t>实验</a:t>
            </a:r>
            <a:r>
              <a:rPr lang="zh-CN" altLang="en-US" sz="1500" b="1" dirty="0" smtClean="0"/>
              <a:t>名称</a:t>
            </a:r>
            <a:endParaRPr lang="en-US" altLang="zh-CN" sz="1500" b="1" dirty="0" smtClean="0"/>
          </a:p>
          <a:p>
            <a:pPr marL="915988" lvl="2" indent="-1588" eaLnBrk="1" hangingPunct="1">
              <a:defRPr/>
            </a:pPr>
            <a:r>
              <a:rPr lang="en-US" altLang="zh-CN" sz="1500" dirty="0" err="1" smtClean="0"/>
              <a:t>Word+pdf</a:t>
            </a:r>
            <a:endParaRPr lang="en-US" altLang="zh-CN" sz="1500" dirty="0"/>
          </a:p>
          <a:p>
            <a:pPr marL="1588" indent="-1588" eaLnBrk="1" hangingPunct="1">
              <a:defRPr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A9C10EDF-93A2-41C2-99B2-AA7E776B9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考核与成绩</a:t>
            </a:r>
            <a:r>
              <a:rPr lang="zh-CN" altLang="zh-CN" smtClean="0"/>
              <a:t>评定</a:t>
            </a:r>
            <a:endParaRPr lang="zh-CN" altLang="zh-CN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484E865-8FCB-4E24-BCF5-A8AD50A19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平时考核：</a:t>
            </a:r>
            <a:r>
              <a:rPr lang="en-US" altLang="zh-CN" dirty="0" smtClean="0"/>
              <a:t>10%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实验</a:t>
            </a:r>
            <a:r>
              <a:rPr lang="zh-CN" altLang="en-US" dirty="0" smtClean="0"/>
              <a:t>：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期末考试</a:t>
            </a:r>
            <a:r>
              <a:rPr lang="zh-CN" altLang="en-US" dirty="0" smtClean="0"/>
              <a:t>：</a:t>
            </a:r>
            <a:r>
              <a:rPr lang="en-US" altLang="zh-CN" dirty="0"/>
              <a:t>6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042D6576-D122-492A-A742-1E9DBC25F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58F3ADA-14F0-4E97-B038-DEA616B5B2B7}" type="slidenum">
              <a:rPr lang="en-US" altLang="zh-CN" sz="1400"/>
              <a:pPr algn="r"/>
              <a:t>12</a:t>
            </a:fld>
            <a:endParaRPr lang="en-US" altLang="zh-CN" sz="1400"/>
          </a:p>
        </p:txBody>
      </p:sp>
      <p:pic>
        <p:nvPicPr>
          <p:cNvPr id="39939" name="Picture 3" descr="sdu01_01">
            <a:extLst>
              <a:ext uri="{FF2B5EF4-FFF2-40B4-BE49-F238E27FC236}">
                <a16:creationId xmlns:a16="http://schemas.microsoft.com/office/drawing/2014/main" id="{29A0CADD-2B47-41FB-B1E6-41D27080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sdu03_01s">
            <a:extLst>
              <a:ext uri="{FF2B5EF4-FFF2-40B4-BE49-F238E27FC236}">
                <a16:creationId xmlns:a16="http://schemas.microsoft.com/office/drawing/2014/main" id="{310BB372-7FBC-4239-8CD3-7621CE56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 descr="sdu04_05s">
            <a:extLst>
              <a:ext uri="{FF2B5EF4-FFF2-40B4-BE49-F238E27FC236}">
                <a16:creationId xmlns:a16="http://schemas.microsoft.com/office/drawing/2014/main" id="{FB04B86A-8494-4322-B92F-9F915D84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 descr="sdu06_03s">
            <a:extLst>
              <a:ext uri="{FF2B5EF4-FFF2-40B4-BE49-F238E27FC236}">
                <a16:creationId xmlns:a16="http://schemas.microsoft.com/office/drawing/2014/main" id="{0CCC338F-51E5-4F76-80B0-7BC5D72F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 descr="sdu01_16s">
            <a:extLst>
              <a:ext uri="{FF2B5EF4-FFF2-40B4-BE49-F238E27FC236}">
                <a16:creationId xmlns:a16="http://schemas.microsoft.com/office/drawing/2014/main" id="{76B169B6-0139-4C1C-850C-267DD8A9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8" descr="sdu05_04s">
            <a:extLst>
              <a:ext uri="{FF2B5EF4-FFF2-40B4-BE49-F238E27FC236}">
                <a16:creationId xmlns:a16="http://schemas.microsoft.com/office/drawing/2014/main" id="{6A42C485-F72A-43C5-AF53-88B6B57D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Rectangle 10">
            <a:extLst>
              <a:ext uri="{FF2B5EF4-FFF2-40B4-BE49-F238E27FC236}">
                <a16:creationId xmlns:a16="http://schemas.microsoft.com/office/drawing/2014/main" id="{E6357666-53CD-437A-8E8E-9BA140E4C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5538" y="1571625"/>
            <a:ext cx="7327900" cy="823913"/>
          </a:xfrm>
        </p:spPr>
        <p:txBody>
          <a:bodyPr/>
          <a:lstStyle/>
          <a:p>
            <a:pPr eaLnBrk="1" hangingPunct="1"/>
            <a:r>
              <a:rPr lang="en-US" altLang="zh-CN" sz="4800"/>
              <a:t>Any  Question ?</a:t>
            </a:r>
            <a:endParaRPr lang="zh-CN" altLang="en-US" sz="4800"/>
          </a:p>
        </p:txBody>
      </p:sp>
      <p:pic>
        <p:nvPicPr>
          <p:cNvPr id="39946" name="Picture 2">
            <a:extLst>
              <a:ext uri="{FF2B5EF4-FFF2-40B4-BE49-F238E27FC236}">
                <a16:creationId xmlns:a16="http://schemas.microsoft.com/office/drawing/2014/main" id="{05B7A2DF-8945-4B74-9204-C27AAD34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3168650"/>
            <a:ext cx="52038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3C9C94B-8C66-43B6-A38A-04D25402C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联系方式</a:t>
            </a:r>
            <a:endParaRPr lang="zh-CN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97E5032-9478-4087-AD85-9CD5CB33D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712" y="1124744"/>
            <a:ext cx="7820025" cy="5256584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韩芳溪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hfx@sdu.edu.cn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Cell</a:t>
            </a:r>
            <a:r>
              <a:rPr lang="zh-CN" altLang="en-US" dirty="0"/>
              <a:t>：15</a:t>
            </a:r>
            <a:r>
              <a:rPr lang="en-US" altLang="zh-CN" dirty="0"/>
              <a:t>3</a:t>
            </a:r>
            <a:r>
              <a:rPr lang="zh-CN" altLang="en-US" dirty="0"/>
              <a:t>-</a:t>
            </a:r>
            <a:r>
              <a:rPr lang="en-US" altLang="zh-CN" dirty="0"/>
              <a:t>7678</a:t>
            </a:r>
            <a:r>
              <a:rPr lang="zh-CN" altLang="en-US" dirty="0"/>
              <a:t>-</a:t>
            </a:r>
            <a:r>
              <a:rPr lang="en-US" altLang="zh-CN" dirty="0" smtClean="0"/>
              <a:t>8011（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）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/>
              <a:t>QQ</a:t>
            </a:r>
            <a:r>
              <a:rPr lang="zh-CN" altLang="en-US" dirty="0" smtClean="0"/>
              <a:t>：252854866</a:t>
            </a:r>
            <a:r>
              <a:rPr lang="zh-CN" altLang="en-US" dirty="0"/>
              <a:t>@QQ.COM</a:t>
            </a:r>
            <a:endParaRPr lang="en-US" altLang="zh-CN" dirty="0">
              <a:hlinkClick r:id="rId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第</a:t>
            </a:r>
            <a:r>
              <a:rPr lang="zh-CN" altLang="en-US" dirty="0"/>
              <a:t>周苑</a:t>
            </a:r>
            <a:r>
              <a:rPr lang="en-US" altLang="zh-CN" dirty="0"/>
              <a:t>C</a:t>
            </a:r>
            <a:r>
              <a:rPr lang="zh-CN" altLang="en-US" dirty="0"/>
              <a:t>座（</a:t>
            </a:r>
            <a:r>
              <a:rPr lang="en-US" altLang="zh-CN" dirty="0" smtClean="0"/>
              <a:t>N3</a:t>
            </a:r>
            <a:r>
              <a:rPr lang="zh-CN" altLang="en-US" dirty="0" smtClean="0"/>
              <a:t>楼）</a:t>
            </a:r>
            <a:r>
              <a:rPr lang="en-US" altLang="zh-CN" dirty="0" smtClean="0"/>
              <a:t>218-220</a:t>
            </a:r>
            <a:r>
              <a:rPr lang="zh-CN" altLang="en-US" dirty="0" smtClean="0"/>
              <a:t>房间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59562574-B882-43C9-81AD-A6D13CD16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课程介绍</a:t>
            </a:r>
            <a:endParaRPr lang="zh-CN" altLang="zh-CN"/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CB402ECF-BBBB-4E47-9078-BEFE7C03D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教材（参考）</a:t>
            </a:r>
            <a:endParaRPr lang="en-US" altLang="zh-CN" dirty="0" smtClean="0"/>
          </a:p>
          <a:p>
            <a:pPr marL="971550" lvl="1" eaLnBrk="1" hangingPunct="1">
              <a:defRPr/>
            </a:pPr>
            <a:r>
              <a:rPr lang="en-US" altLang="zh-CN" dirty="0"/>
              <a:t>Operating System Concepts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00CC"/>
                </a:solidFill>
              </a:rPr>
              <a:t>Seventh </a:t>
            </a:r>
            <a:r>
              <a:rPr lang="en-US" altLang="zh-CN" dirty="0" smtClean="0">
                <a:solidFill>
                  <a:srgbClr val="0000CC"/>
                </a:solidFill>
              </a:rPr>
              <a:t>Edition</a:t>
            </a:r>
            <a:r>
              <a:rPr lang="zh-CN" altLang="en-US" dirty="0" smtClean="0"/>
              <a:t>，</a:t>
            </a:r>
            <a:r>
              <a:rPr lang="en-US" altLang="zh-CN" dirty="0"/>
              <a:t>or </a:t>
            </a:r>
            <a:r>
              <a:rPr lang="en-US" altLang="zh-CN" dirty="0">
                <a:solidFill>
                  <a:srgbClr val="0000CC"/>
                </a:solidFill>
              </a:rPr>
              <a:t>Ninth Edition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1200150" lvl="2" eaLnBrk="1" hangingPunct="1">
              <a:defRPr/>
            </a:pPr>
            <a:r>
              <a:rPr lang="en-US" altLang="zh-CN" sz="1800" dirty="0"/>
              <a:t>Abraham </a:t>
            </a:r>
            <a:r>
              <a:rPr lang="en-US" altLang="zh-CN" sz="1800" dirty="0" err="1" smtClean="0"/>
              <a:t>Silberschatz</a:t>
            </a:r>
            <a:endParaRPr lang="en-US" altLang="zh-CN" sz="1800" dirty="0"/>
          </a:p>
          <a:p>
            <a:pPr marL="1200150" lvl="2" eaLnBrk="1" hangingPunct="1">
              <a:defRPr/>
            </a:pPr>
            <a:r>
              <a:rPr lang="zh-CN" altLang="en-US" sz="1800" dirty="0"/>
              <a:t>高等教育</a:t>
            </a:r>
            <a:r>
              <a:rPr lang="zh-CN" altLang="en-US" sz="1800" dirty="0" smtClean="0"/>
              <a:t>出版社</a:t>
            </a:r>
            <a:endParaRPr lang="en-US" altLang="zh-CN" sz="1800" dirty="0" smtClean="0"/>
          </a:p>
          <a:p>
            <a:pPr marL="971550" lvl="1" eaLnBrk="1" hangingPunct="1">
              <a:defRPr/>
            </a:pPr>
            <a:r>
              <a:rPr lang="zh-CN" altLang="en-US" dirty="0" smtClean="0"/>
              <a:t>操作系统概念</a:t>
            </a:r>
            <a:endParaRPr lang="en-US" altLang="zh-CN" dirty="0" smtClean="0"/>
          </a:p>
          <a:p>
            <a:pPr marL="1200150" lvl="2" eaLnBrk="1" hangingPunct="1">
              <a:defRPr/>
            </a:pPr>
            <a:r>
              <a:rPr lang="zh-CN" altLang="en-US" sz="1800" dirty="0" smtClean="0">
                <a:solidFill>
                  <a:srgbClr val="0000CC"/>
                </a:solidFill>
              </a:rPr>
              <a:t>提供第七</a:t>
            </a:r>
            <a:r>
              <a:rPr lang="zh-CN" altLang="en-US" sz="1800" dirty="0">
                <a:solidFill>
                  <a:srgbClr val="0000CC"/>
                </a:solidFill>
              </a:rPr>
              <a:t>版、第九版原版（英文版）的电子版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1200150" lvl="2" eaLnBrk="1" hangingPunct="1">
              <a:defRPr/>
            </a:pPr>
            <a:r>
              <a:rPr lang="zh-CN" altLang="en-US" sz="1800" dirty="0" smtClean="0"/>
              <a:t>高等教育出版社（第七</a:t>
            </a:r>
            <a:r>
              <a:rPr lang="zh-CN" altLang="en-US" sz="1800" dirty="0"/>
              <a:t>版</a:t>
            </a:r>
            <a:r>
              <a:rPr lang="zh-CN" altLang="en-US" sz="1800" dirty="0" smtClean="0"/>
              <a:t>），郑</a:t>
            </a:r>
            <a:r>
              <a:rPr lang="zh-CN" altLang="en-US" sz="1800" dirty="0"/>
              <a:t>扣根等译（</a:t>
            </a:r>
            <a:r>
              <a:rPr lang="zh-CN" altLang="en-US" sz="1800" dirty="0" smtClean="0">
                <a:solidFill>
                  <a:srgbClr val="0000CC"/>
                </a:solidFill>
              </a:rPr>
              <a:t>提供中文电子版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1200150" lvl="2" eaLnBrk="1" hangingPunct="1">
              <a:defRPr/>
            </a:pPr>
            <a:r>
              <a:rPr lang="zh-CN" altLang="en-US" sz="1800" dirty="0" smtClean="0"/>
              <a:t>机械工业出版社（第九版）（目前没找到中文电子版）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endParaRPr lang="en-US" altLang="zh-CN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800" dirty="0" smtClean="0"/>
          </a:p>
          <a:p>
            <a:pPr marL="971550" lvl="1" eaLnBrk="1" hangingPunct="1">
              <a:defRPr/>
            </a:pPr>
            <a:endParaRPr lang="en-US" altLang="zh-CN" dirty="0" smtClean="0"/>
          </a:p>
          <a:p>
            <a:pPr marL="971550" lvl="1" eaLnBrk="1" hangingPunct="1">
              <a:defRPr/>
            </a:pPr>
            <a:endParaRPr lang="en-US" altLang="zh-CN" dirty="0"/>
          </a:p>
          <a:p>
            <a:pPr marL="971550" lvl="1" eaLnBrk="1" hangingPunct="1">
              <a:defRPr/>
            </a:pPr>
            <a:endParaRPr lang="en-US" altLang="zh-CN" sz="2400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8B15232-0D38-47CC-BCA3-0B53CBA2D3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课程主要内容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DBCBB79-FC9C-48F0-9D5E-ADDC3DCDB3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0700" y="4725144"/>
            <a:ext cx="7351713" cy="1742331"/>
          </a:xfrm>
        </p:spPr>
        <p:txBody>
          <a:bodyPr/>
          <a:lstStyle/>
          <a:p>
            <a:pPr lvl="1" eaLnBrk="1" hangingPunct="1"/>
            <a:r>
              <a:rPr lang="zh-CN" altLang="en-US" sz="1800" dirty="0"/>
              <a:t>操作系统的功能或作用</a:t>
            </a:r>
            <a:endParaRPr lang="en-US" altLang="zh-CN" sz="1800" dirty="0"/>
          </a:p>
          <a:p>
            <a:pPr lvl="2" eaLnBrk="1" hangingPunct="1"/>
            <a:r>
              <a:rPr lang="zh-CN" altLang="en-US" sz="1600" dirty="0">
                <a:solidFill>
                  <a:srgbClr val="0000CC"/>
                </a:solidFill>
              </a:rPr>
              <a:t>对计算机硬件（五个组成部分）</a:t>
            </a:r>
            <a:r>
              <a:rPr lang="zh-CN" altLang="en-US" sz="1600" dirty="0"/>
              <a:t>进行有效地管理，以提高资源的利用率</a:t>
            </a:r>
          </a:p>
          <a:p>
            <a:pPr lvl="2" eaLnBrk="1" hangingPunct="1"/>
            <a:r>
              <a:rPr lang="zh-CN" altLang="en-US" sz="1600" dirty="0"/>
              <a:t>为</a:t>
            </a:r>
            <a:r>
              <a:rPr lang="zh-CN" altLang="en-US" sz="1600" dirty="0">
                <a:solidFill>
                  <a:srgbClr val="0000CC"/>
                </a:solidFill>
              </a:rPr>
              <a:t>用户</a:t>
            </a:r>
            <a:r>
              <a:rPr lang="zh-CN" altLang="en-US" sz="1600" dirty="0"/>
              <a:t>提供</a:t>
            </a:r>
            <a:r>
              <a:rPr lang="zh-CN" altLang="en-US" sz="1600" dirty="0">
                <a:solidFill>
                  <a:srgbClr val="FF0000"/>
                </a:solidFill>
              </a:rPr>
              <a:t>方便、安全</a:t>
            </a:r>
            <a:r>
              <a:rPr lang="zh-CN" altLang="en-US" sz="1600" dirty="0"/>
              <a:t>的使用环境</a:t>
            </a:r>
          </a:p>
          <a:p>
            <a:pPr lvl="1" eaLnBrk="1" hangingPunct="1"/>
            <a:r>
              <a:rPr lang="zh-CN" altLang="en-US" sz="1800" dirty="0"/>
              <a:t>具体内容参见教材目录</a:t>
            </a:r>
            <a:endParaRPr lang="en-US" altLang="zh-CN" sz="1800" dirty="0"/>
          </a:p>
          <a:p>
            <a:pPr lvl="2" eaLnBrk="1" hangingPunct="1"/>
            <a:r>
              <a:rPr lang="zh-CN" altLang="en-US" sz="1600" dirty="0"/>
              <a:t>每章内容简介</a:t>
            </a:r>
          </a:p>
          <a:p>
            <a:pPr lvl="1"/>
            <a:endParaRPr lang="zh-CN" altLang="en-US" sz="18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24D74655-D05C-47FA-94D8-EDE98925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193006" y="1760285"/>
            <a:ext cx="6675437" cy="2755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BC27DB0-197D-46B0-8249-55D6C3D27EA5}"/>
              </a:ext>
            </a:extLst>
          </p:cNvPr>
          <p:cNvSpPr/>
          <p:nvPr/>
        </p:nvSpPr>
        <p:spPr>
          <a:xfrm>
            <a:off x="827584" y="476672"/>
            <a:ext cx="3096344" cy="1506098"/>
          </a:xfrm>
          <a:prstGeom prst="wedgeRoundRectCallout">
            <a:avLst>
              <a:gd name="adj1" fmla="val -20861"/>
              <a:gd name="adj2" fmla="val 11181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PROCESS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进程管理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Processes,   Threads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CPU 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Scheduling,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Process Synchronization</a:t>
            </a: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Deadlocks</a:t>
            </a: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1A5329F-6370-43EB-A507-6783BADDC5EC}"/>
              </a:ext>
            </a:extLst>
          </p:cNvPr>
          <p:cNvSpPr/>
          <p:nvPr/>
        </p:nvSpPr>
        <p:spPr>
          <a:xfrm>
            <a:off x="5508104" y="3675391"/>
            <a:ext cx="2592288" cy="935657"/>
          </a:xfrm>
          <a:prstGeom prst="wedgeRoundRectCallout">
            <a:avLst>
              <a:gd name="adj1" fmla="val -68454"/>
              <a:gd name="adj2" fmla="val 2147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MEMORY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（内存管理）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 Main Memory, 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Virtual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Memory )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0DAE3C7-99E6-4E42-971C-BA35DF91CCA8}"/>
              </a:ext>
            </a:extLst>
          </p:cNvPr>
          <p:cNvSpPr/>
          <p:nvPr/>
        </p:nvSpPr>
        <p:spPr>
          <a:xfrm>
            <a:off x="1071934" y="3692072"/>
            <a:ext cx="2664296" cy="1105079"/>
          </a:xfrm>
          <a:prstGeom prst="wedgeRoundRectCallout">
            <a:avLst>
              <a:gd name="adj1" fmla="val 24424"/>
              <a:gd name="adj2" fmla="val -8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STORAGE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（存储管理）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(File-System,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Mass-Storage Systems)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0BC352D-834C-49A8-ABB9-567A674537E3}"/>
              </a:ext>
            </a:extLst>
          </p:cNvPr>
          <p:cNvSpPr/>
          <p:nvPr/>
        </p:nvSpPr>
        <p:spPr>
          <a:xfrm>
            <a:off x="5508104" y="944268"/>
            <a:ext cx="2736303" cy="633848"/>
          </a:xfrm>
          <a:prstGeom prst="wedgeRoundRectCallout">
            <a:avLst>
              <a:gd name="adj1" fmla="val -33325"/>
              <a:gd name="adj2" fmla="val 7094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I/0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Systems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（输入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输出系统，设备管理）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3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8549380-1994-4989-B582-6C9E82770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课程介绍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39BC7D7-D305-4556-A864-962E2FB24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/>
              <a:t>前期课程</a:t>
            </a:r>
          </a:p>
          <a:p>
            <a:pPr lvl="1" eaLnBrk="1" hangingPunct="1"/>
            <a:r>
              <a:rPr lang="zh-CN" altLang="en-US" sz="2400" dirty="0"/>
              <a:t>计算机组织与结构（计算机系统原理）</a:t>
            </a:r>
            <a:r>
              <a:rPr lang="zh-CN" altLang="en-US" sz="2400" dirty="0" smtClean="0"/>
              <a:t>、计算机组成原理、数据结构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56E7E3A-9E42-4E49-83A1-0F111905D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课程介绍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8D25292-E07B-4A33-97B1-CF4C1CF9B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2" y="908720"/>
            <a:ext cx="8658225" cy="5571455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/>
              <a:t>预期的</a:t>
            </a:r>
            <a:r>
              <a:rPr lang="zh-CN" altLang="en-US" sz="2000" dirty="0" smtClean="0"/>
              <a:t>效果</a:t>
            </a:r>
            <a:endParaRPr lang="en-US" altLang="zh-CN" sz="2000" dirty="0" smtClean="0"/>
          </a:p>
          <a:p>
            <a:pPr marL="971550" lvl="1" eaLnBrk="1" hangingPunct="1"/>
            <a:r>
              <a:rPr lang="zh-CN" altLang="en-US" sz="1800" dirty="0" smtClean="0"/>
              <a:t>某些西方国家限制安卓等系统在国内的使用，</a:t>
            </a:r>
            <a:r>
              <a:rPr lang="en-US" altLang="zh-CN" sz="1800" dirty="0" smtClean="0"/>
              <a:t>Windows</a:t>
            </a:r>
            <a:r>
              <a:rPr lang="zh-CN" altLang="en-US" sz="1800" dirty="0" smtClean="0"/>
              <a:t>的将来？</a:t>
            </a:r>
            <a:endParaRPr lang="en-US" altLang="zh-CN" sz="1800" dirty="0" smtClean="0"/>
          </a:p>
          <a:p>
            <a:pPr marL="1200150" lvl="2" eaLnBrk="1" hangingPunct="1"/>
            <a:r>
              <a:rPr lang="zh-CN" altLang="en-US" sz="1600" dirty="0"/>
              <a:t>鸿蒙，</a:t>
            </a:r>
            <a:r>
              <a:rPr lang="en-US" altLang="zh-CN" sz="1600" dirty="0" smtClean="0"/>
              <a:t>UNIX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Ubuntu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Deepin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UOS</a:t>
            </a:r>
            <a:r>
              <a:rPr lang="zh-CN" altLang="en-US" sz="1600" dirty="0" smtClean="0"/>
              <a:t>，你们自己开发的</a:t>
            </a:r>
            <a:r>
              <a:rPr lang="en-US" altLang="zh-CN" sz="1600" dirty="0" smtClean="0"/>
              <a:t>OS</a:t>
            </a:r>
            <a:endParaRPr lang="en-US" altLang="zh-CN" sz="1600" dirty="0"/>
          </a:p>
          <a:p>
            <a:pPr marL="971550" lvl="1" eaLnBrk="1" hangingPunct="1"/>
            <a:r>
              <a:rPr lang="zh-CN" altLang="en-US" sz="1800" dirty="0"/>
              <a:t>对其它课程所学内容的理解有所帮助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eg</a:t>
            </a:r>
            <a:r>
              <a:rPr lang="en-US" altLang="zh-CN" sz="1800" dirty="0"/>
              <a:t>. DS</a:t>
            </a:r>
            <a:r>
              <a:rPr lang="zh-CN" altLang="en-US" sz="1800" dirty="0"/>
              <a:t>、</a:t>
            </a:r>
            <a:r>
              <a:rPr lang="en-US" altLang="zh-CN" sz="1800" dirty="0"/>
              <a:t>DB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、计算机原理、...</a:t>
            </a:r>
            <a:r>
              <a:rPr lang="en-US" altLang="zh-CN" sz="1800" dirty="0"/>
              <a:t>)</a:t>
            </a:r>
          </a:p>
          <a:p>
            <a:pPr marL="1200150" lvl="2" eaLnBrk="1" hangingPunct="1"/>
            <a:r>
              <a:rPr lang="zh-CN" altLang="en-US" sz="1600" dirty="0" smtClean="0"/>
              <a:t>操作系统如何管理计算机组成与设计中介绍的</a:t>
            </a:r>
            <a:r>
              <a:rPr lang="zh-CN" altLang="en-US" sz="1600" dirty="0" smtClean="0">
                <a:solidFill>
                  <a:srgbClr val="7030A0"/>
                </a:solidFill>
              </a:rPr>
              <a:t>硬件资源（五部分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marL="1200150" lvl="2" eaLnBrk="1" hangingPunct="1"/>
            <a:r>
              <a:rPr lang="en-US" altLang="zh-CN" sz="1600" dirty="0" smtClean="0"/>
              <a:t>Data </a:t>
            </a:r>
            <a:r>
              <a:rPr lang="en-US" altLang="zh-CN" sz="1600" dirty="0"/>
              <a:t>Structure</a:t>
            </a:r>
            <a:r>
              <a:rPr lang="zh-CN" altLang="en-US" sz="1600" dirty="0"/>
              <a:t>中的有些</a:t>
            </a:r>
            <a:r>
              <a:rPr lang="zh-CN" altLang="en-US" sz="1600" dirty="0" smtClean="0"/>
              <a:t>结构在操作系统中的</a:t>
            </a:r>
            <a:r>
              <a:rPr lang="zh-CN" altLang="en-US" sz="1600" dirty="0">
                <a:solidFill>
                  <a:srgbClr val="7030A0"/>
                </a:solidFill>
              </a:rPr>
              <a:t>应用背景</a:t>
            </a:r>
          </a:p>
          <a:p>
            <a:pPr marL="1200150" lvl="2" eaLnBrk="1" hangingPunct="1"/>
            <a:r>
              <a:rPr lang="en-US" altLang="zh-CN" sz="1600" dirty="0" smtClean="0"/>
              <a:t>Data Base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Insert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Update</a:t>
            </a:r>
            <a:r>
              <a:rPr lang="zh-CN" altLang="en-US" sz="1600" dirty="0" smtClean="0"/>
              <a:t>等操作的</a:t>
            </a:r>
            <a:r>
              <a:rPr lang="zh-CN" altLang="en-US" sz="1600" dirty="0" smtClean="0">
                <a:solidFill>
                  <a:srgbClr val="7030A0"/>
                </a:solidFill>
              </a:rPr>
              <a:t>并发访问</a:t>
            </a:r>
            <a:r>
              <a:rPr lang="zh-CN" altLang="en-US" sz="1600" dirty="0" smtClean="0"/>
              <a:t>机理（锁机制）</a:t>
            </a:r>
            <a:endParaRPr lang="en-US" altLang="zh-CN" sz="1600" dirty="0"/>
          </a:p>
          <a:p>
            <a:pPr marL="1200150" lvl="2" eaLnBrk="1" hangingPunct="1"/>
            <a:r>
              <a:rPr lang="en-US" altLang="zh-CN" sz="1600" dirty="0" smtClean="0"/>
              <a:t>JAVA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等语言中</a:t>
            </a:r>
            <a:r>
              <a:rPr lang="zh-CN" altLang="en-US" sz="1600" dirty="0"/>
              <a:t>多线程的理解（线程概念、线程的并发、同步）</a:t>
            </a:r>
          </a:p>
          <a:p>
            <a:pPr marL="1200150" lvl="2" eaLnBrk="1" hangingPunct="1"/>
            <a:r>
              <a:rPr lang="en-US" altLang="zh-CN" sz="1600" dirty="0" smtClean="0"/>
              <a:t>U </a:t>
            </a:r>
            <a:r>
              <a:rPr lang="en-US" altLang="zh-CN" sz="1600" dirty="0"/>
              <a:t>disk</a:t>
            </a:r>
            <a:r>
              <a:rPr lang="zh-CN" altLang="en-US" sz="1600" dirty="0"/>
              <a:t>的</a:t>
            </a:r>
            <a:r>
              <a:rPr lang="zh-CN" altLang="en-US" sz="1600" dirty="0">
                <a:solidFill>
                  <a:srgbClr val="7030A0"/>
                </a:solidFill>
              </a:rPr>
              <a:t>安装</a:t>
            </a:r>
            <a:r>
              <a:rPr lang="zh-CN" altLang="en-US" sz="1600" dirty="0"/>
              <a:t>与</a:t>
            </a:r>
            <a:r>
              <a:rPr lang="zh-CN" altLang="en-US" sz="1600" dirty="0" smtClean="0">
                <a:solidFill>
                  <a:srgbClr val="7030A0"/>
                </a:solidFill>
              </a:rPr>
              <a:t>卸载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why</a:t>
            </a:r>
            <a:r>
              <a:rPr lang="zh-CN" altLang="en-US" sz="1600" dirty="0" smtClean="0"/>
              <a:t>？）</a:t>
            </a:r>
            <a:endParaRPr lang="en-US" altLang="zh-CN" sz="1600" dirty="0"/>
          </a:p>
          <a:p>
            <a:pPr marL="1200150" lvl="2" eaLnBrk="1" hangingPunct="1"/>
            <a:r>
              <a:rPr lang="en-US" altLang="zh-CN" sz="1600" dirty="0" smtClean="0"/>
              <a:t>………</a:t>
            </a:r>
          </a:p>
          <a:p>
            <a:pPr marL="971550" lvl="1" eaLnBrk="1" hangingPunct="1"/>
            <a:r>
              <a:rPr lang="zh-CN" altLang="en-US" sz="1800" dirty="0"/>
              <a:t>作为其它课程的前期课程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嵌入式</a:t>
            </a:r>
            <a:r>
              <a:rPr lang="en-US" altLang="zh-CN" sz="1800" dirty="0"/>
              <a:t>OS</a:t>
            </a:r>
            <a:r>
              <a:rPr lang="zh-CN" altLang="en-US" sz="1800" dirty="0"/>
              <a:t>、OS课程</a:t>
            </a:r>
            <a:r>
              <a:rPr lang="zh-CN" altLang="en-US" sz="1800" dirty="0" smtClean="0"/>
              <a:t>设计、</a:t>
            </a:r>
            <a:r>
              <a:rPr lang="en-US" altLang="zh-CN" sz="1800" dirty="0" smtClean="0"/>
              <a:t>……)</a:t>
            </a:r>
            <a:endParaRPr lang="en-US" altLang="zh-CN" sz="1800" dirty="0"/>
          </a:p>
          <a:p>
            <a:pPr marL="971550" lvl="1" eaLnBrk="1" hangingPunct="1"/>
            <a:r>
              <a:rPr lang="zh-CN" altLang="en-US" sz="1800" dirty="0"/>
              <a:t>有助于编写高水平、高效率、可靠</a:t>
            </a:r>
            <a:r>
              <a:rPr lang="zh-CN" altLang="en-US" sz="1800" dirty="0" smtClean="0"/>
              <a:t>的应用程序</a:t>
            </a:r>
            <a:endParaRPr lang="en-US" altLang="zh-CN" sz="1800" dirty="0" smtClean="0"/>
          </a:p>
          <a:p>
            <a:pPr marL="1200150" lvl="2" eaLnBrk="1" hangingPunct="1"/>
            <a:r>
              <a:rPr lang="zh-CN" altLang="en-US" sz="1600" dirty="0"/>
              <a:t>基于虚存</a:t>
            </a:r>
            <a:r>
              <a:rPr lang="zh-CN" altLang="en-US" sz="1600" dirty="0" smtClean="0"/>
              <a:t>存储器的概念，编程时对数据的有效组织</a:t>
            </a:r>
            <a:endParaRPr lang="en-US" altLang="zh-CN" sz="1600" dirty="0" smtClean="0"/>
          </a:p>
          <a:p>
            <a:pPr marL="1200150" lvl="2" eaLnBrk="1" hangingPunct="1"/>
            <a:r>
              <a:rPr lang="en-US" altLang="zh-CN" sz="1600" dirty="0" smtClean="0"/>
              <a:t>Java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中线程的使用问题</a:t>
            </a:r>
            <a:endParaRPr lang="en-US" altLang="zh-CN" sz="1600" dirty="0" smtClean="0"/>
          </a:p>
          <a:p>
            <a:pPr marL="1200150" lvl="2" eaLnBrk="1" hangingPunct="1"/>
            <a:r>
              <a:rPr lang="en-US" altLang="zh-CN" sz="1600" dirty="0" smtClean="0"/>
              <a:t>…….</a:t>
            </a:r>
          </a:p>
          <a:p>
            <a:pPr marL="971550" lvl="1" eaLnBrk="1" hangingPunct="1"/>
            <a:r>
              <a:rPr lang="zh-CN" altLang="en-US" sz="1800" dirty="0"/>
              <a:t>有助于对使用计算机时出现问题的理解与</a:t>
            </a:r>
            <a:r>
              <a:rPr lang="zh-CN" altLang="en-US" sz="1800" dirty="0" smtClean="0"/>
              <a:t>解决，如</a:t>
            </a:r>
            <a:endParaRPr lang="zh-CN" altLang="en-US" sz="1800" dirty="0"/>
          </a:p>
          <a:p>
            <a:pPr marL="1200150" lvl="2" eaLnBrk="1" hangingPunct="1"/>
            <a:r>
              <a:rPr lang="zh-CN" altLang="en-US" sz="1600" dirty="0" smtClean="0"/>
              <a:t>应用程序</a:t>
            </a:r>
            <a:r>
              <a:rPr lang="zh-CN" altLang="en-US" sz="1600" dirty="0"/>
              <a:t>运行错误提示</a:t>
            </a:r>
            <a:r>
              <a:rPr lang="zh-CN" altLang="en-US" sz="1600" dirty="0" smtClean="0"/>
              <a:t>窗口（存储保护）</a:t>
            </a:r>
            <a:endParaRPr lang="en-US" altLang="zh-CN" sz="1600" dirty="0"/>
          </a:p>
          <a:p>
            <a:pPr marL="1200150" lvl="2" eaLnBrk="1" hangingPunct="1"/>
            <a:r>
              <a:rPr lang="zh-CN" altLang="en-US" sz="1600" dirty="0"/>
              <a:t>进程</a:t>
            </a:r>
            <a:r>
              <a:rPr lang="en-US" altLang="zh-CN" sz="1600" dirty="0" err="1" smtClean="0"/>
              <a:t>spoolsv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System </a:t>
            </a:r>
            <a:r>
              <a:rPr lang="en-US" altLang="zh-CN" sz="1600" dirty="0"/>
              <a:t>Idle Process</a:t>
            </a:r>
            <a:r>
              <a:rPr lang="zh-CN" altLang="en-US" sz="1600" dirty="0" smtClean="0"/>
              <a:t>等服务或进程的深入理解</a:t>
            </a:r>
            <a:endParaRPr lang="en-US" altLang="zh-CN" sz="1600" dirty="0" smtClean="0"/>
          </a:p>
          <a:p>
            <a:pPr marL="1200150" lvl="2" eaLnBrk="1" hangingPunct="1"/>
            <a:r>
              <a:rPr lang="en-US" altLang="zh-CN" sz="1600" dirty="0" smtClean="0"/>
              <a:t>……</a:t>
            </a:r>
            <a:endParaRPr lang="en-US" altLang="zh-CN" sz="1600" dirty="0"/>
          </a:p>
          <a:p>
            <a:pPr marL="1200150" lvl="2" eaLnBrk="1" hangingPunct="1"/>
            <a:endParaRPr lang="zh-CN" altLang="en-US" sz="16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DF350DE-25DE-48AB-8632-20D0B0973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课程特点与</a:t>
            </a:r>
            <a:r>
              <a:rPr lang="zh-CN" altLang="zh-CN" dirty="0" smtClean="0"/>
              <a:t>学习方法</a:t>
            </a:r>
            <a:endParaRPr lang="zh-CN" altLang="zh-CN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542E78A-596C-42EF-B289-36E0959AC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课程的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1085850" lvl="1" indent="-457200" eaLnBrk="1" hangingPunct="1"/>
            <a:r>
              <a:rPr lang="zh-CN" altLang="en-US" dirty="0"/>
              <a:t>概念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marL="1085850" lvl="1" indent="-457200" eaLnBrk="1" hangingPunct="1"/>
            <a:r>
              <a:rPr lang="zh-CN" altLang="en-US" dirty="0" smtClean="0"/>
              <a:t>内容比较散</a:t>
            </a:r>
            <a:endParaRPr lang="en-US" altLang="zh-CN" dirty="0"/>
          </a:p>
          <a:p>
            <a:pPr marL="1085850" lvl="1" indent="-457200" eaLnBrk="1" hangingPunct="1"/>
            <a:r>
              <a:rPr lang="zh-CN" altLang="en-US" dirty="0"/>
              <a:t>侧重操作系统相关的</a:t>
            </a:r>
            <a:r>
              <a:rPr lang="zh-CN" altLang="en-US" dirty="0">
                <a:solidFill>
                  <a:srgbClr val="7030A0"/>
                </a:solidFill>
              </a:rPr>
              <a:t>原理、方法</a:t>
            </a:r>
            <a:r>
              <a:rPr lang="zh-CN" altLang="en-US" dirty="0"/>
              <a:t>，不涉及系统的具体实现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理解</a:t>
            </a:r>
            <a:r>
              <a:rPr lang="zh-CN" altLang="en-US" dirty="0"/>
              <a:t>、</a:t>
            </a:r>
            <a:r>
              <a:rPr lang="zh-CN" altLang="zh-CN" dirty="0"/>
              <a:t>记忆概念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zh-CN" dirty="0"/>
              <a:t>理解思想、方法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zh-CN" dirty="0"/>
              <a:t>多沟通、多交流、问题不要积累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2289">
            <a:extLst>
              <a:ext uri="{FF2B5EF4-FFF2-40B4-BE49-F238E27FC236}">
                <a16:creationId xmlns:a16="http://schemas.microsoft.com/office/drawing/2014/main" id="{BBDDEEE9-F03E-4ACC-983B-AED78B848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参考书目</a:t>
            </a:r>
          </a:p>
        </p:txBody>
      </p:sp>
      <p:sp>
        <p:nvSpPr>
          <p:cNvPr id="9219" name="文本占位符 12290">
            <a:extLst>
              <a:ext uri="{FF2B5EF4-FFF2-40B4-BE49-F238E27FC236}">
                <a16:creationId xmlns:a16="http://schemas.microsoft.com/office/drawing/2014/main" id="{3C7FA12F-B8BE-4632-9DCC-3F5FE7F7C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操作系统：设计与实现（</a:t>
            </a:r>
            <a:r>
              <a:rPr lang="zh-CN" altLang="en-US" sz="2000" dirty="0" smtClean="0"/>
              <a:t>上册）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1800" dirty="0"/>
              <a:t>Operating systems： Design and implementation</a:t>
            </a:r>
            <a:r>
              <a:rPr lang="en-US" altLang="zh-CN" sz="1800" dirty="0"/>
              <a:t> (3</a:t>
            </a:r>
            <a:r>
              <a:rPr lang="en-US" altLang="zh-CN" sz="1800" baseline="30000" dirty="0"/>
              <a:t>rd</a:t>
            </a:r>
            <a:r>
              <a:rPr lang="en-US" altLang="zh-CN" sz="1800" dirty="0"/>
              <a:t> Edition)</a:t>
            </a:r>
            <a:endParaRPr lang="zh-CN" altLang="en-US" sz="1800" dirty="0"/>
          </a:p>
          <a:p>
            <a:pPr lvl="2" eaLnBrk="1" hangingPunct="1">
              <a:defRPr/>
            </a:pPr>
            <a:r>
              <a:rPr lang="zh-CN" altLang="en-US" sz="1600" dirty="0"/>
              <a:t>Authors: </a:t>
            </a:r>
            <a:r>
              <a:rPr lang="en-US" altLang="zh-CN" sz="1600" dirty="0"/>
              <a:t>Andrew </a:t>
            </a:r>
            <a:r>
              <a:rPr lang="en-US" altLang="zh-CN" sz="1600" dirty="0" err="1"/>
              <a:t>S.Tanenbaum</a:t>
            </a:r>
            <a:r>
              <a:rPr lang="en-US" altLang="zh-CN" sz="1600" dirty="0"/>
              <a:t> , Albert </a:t>
            </a:r>
            <a:r>
              <a:rPr lang="en-US" altLang="zh-CN" sz="1600" dirty="0" err="1"/>
              <a:t>S.Woodhull</a:t>
            </a:r>
            <a:r>
              <a:rPr lang="en-US" altLang="zh-CN" sz="1600" dirty="0"/>
              <a:t> (Prentice Hall)</a:t>
            </a:r>
          </a:p>
          <a:p>
            <a:pPr lvl="2" eaLnBrk="1" hangingPunct="1">
              <a:defRPr/>
            </a:pPr>
            <a:r>
              <a:rPr lang="zh-CN" altLang="en-US" sz="1600" dirty="0"/>
              <a:t>翻译： 陈渝 谌卫军，电子工业出版社，</a:t>
            </a:r>
            <a:r>
              <a:rPr lang="en-US" altLang="zh-CN" sz="1600" dirty="0"/>
              <a:t>ISBN</a:t>
            </a:r>
            <a:r>
              <a:rPr lang="zh-CN" altLang="en-US" sz="1600" dirty="0"/>
              <a:t>：</a:t>
            </a:r>
            <a:r>
              <a:rPr lang="en-US" altLang="zh-CN" sz="1600" dirty="0"/>
              <a:t>978-7-12-103381-0</a:t>
            </a:r>
            <a:endParaRPr lang="zh-CN" altLang="en-US" sz="16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现代操作系统</a:t>
            </a:r>
            <a:endParaRPr lang="en-US" sz="2000" dirty="0"/>
          </a:p>
          <a:p>
            <a:pPr lvl="1" eaLnBrk="1" hangingPunct="1">
              <a:defRPr/>
            </a:pPr>
            <a:r>
              <a:rPr lang="en-US" altLang="zh-CN" sz="1800" dirty="0"/>
              <a:t>Modern Operating System  </a:t>
            </a:r>
            <a:r>
              <a:rPr lang="en-US" altLang="zh-CN" sz="1800" dirty="0" smtClean="0"/>
              <a:t>(4</a:t>
            </a:r>
            <a:r>
              <a:rPr lang="en-US" altLang="zh-CN" sz="1800" baseline="30000" dirty="0" smtClean="0"/>
              <a:t>th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Edition)</a:t>
            </a:r>
          </a:p>
          <a:p>
            <a:pPr lvl="2" eaLnBrk="1" hangingPunct="1">
              <a:defRPr/>
            </a:pPr>
            <a:r>
              <a:rPr lang="en-US" altLang="zh-CN" sz="1600" dirty="0"/>
              <a:t>Authors: Andrew </a:t>
            </a:r>
            <a:r>
              <a:rPr lang="en-US" altLang="zh-CN" sz="1600" dirty="0" err="1"/>
              <a:t>S.Tanenbaum</a:t>
            </a:r>
            <a:r>
              <a:rPr lang="en-US" altLang="zh-CN" sz="1600" dirty="0"/>
              <a:t> , ISBN: 9780136006633</a:t>
            </a:r>
          </a:p>
          <a:p>
            <a:pPr lvl="2" eaLnBrk="1" hangingPunct="1">
              <a:defRPr/>
            </a:pPr>
            <a:r>
              <a:rPr lang="zh-CN" altLang="en-US" sz="1600" dirty="0"/>
              <a:t>翻译：陈向群 </a:t>
            </a:r>
            <a:r>
              <a:rPr lang="en-US" altLang="zh-CN" sz="1600" dirty="0"/>
              <a:t>/ </a:t>
            </a:r>
            <a:r>
              <a:rPr lang="zh-CN" altLang="en-US" sz="1600" dirty="0"/>
              <a:t>马洪兵 ，机械工业出版社，</a:t>
            </a:r>
            <a:r>
              <a:rPr lang="en-US" altLang="zh-CN" sz="1600" dirty="0"/>
              <a:t>ISBN: </a:t>
            </a:r>
            <a:r>
              <a:rPr lang="en-US" altLang="zh-CN" sz="1600" dirty="0" smtClean="0"/>
              <a:t>978-7-111-57369-2</a:t>
            </a:r>
            <a:endParaRPr lang="en-US" altLang="zh-CN" sz="16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/>
              <a:t>UNIX</a:t>
            </a:r>
            <a:r>
              <a:rPr lang="zh-CN" altLang="en-US" sz="2000" dirty="0"/>
              <a:t>操作系统设计（提供</a:t>
            </a:r>
            <a:r>
              <a:rPr lang="en-US" altLang="zh-CN" sz="2000" dirty="0" smtClean="0"/>
              <a:t>pdf</a:t>
            </a:r>
            <a:r>
              <a:rPr lang="zh-CN" altLang="en-US" sz="2000" dirty="0" smtClean="0"/>
              <a:t>电子版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7155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Maurice J. Bach</a:t>
            </a:r>
            <a:r>
              <a:rPr lang="zh-CN" altLang="en-US" sz="1800" dirty="0"/>
              <a:t>，陈葆玉等译，机械工业出版社，</a:t>
            </a:r>
            <a:r>
              <a:rPr lang="en-US" altLang="zh-CN" sz="1800" dirty="0"/>
              <a:t>2000.4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操作系统真象</a:t>
            </a:r>
            <a:r>
              <a:rPr lang="zh-CN" altLang="en-US" sz="2000" dirty="0" smtClean="0"/>
              <a:t>还原（</a:t>
            </a:r>
            <a:r>
              <a:rPr lang="zh-CN" altLang="en-US" sz="2000" dirty="0"/>
              <a:t>提供</a:t>
            </a:r>
            <a:r>
              <a:rPr lang="en-US" altLang="zh-CN" sz="2000" dirty="0"/>
              <a:t>pdf</a:t>
            </a:r>
            <a:r>
              <a:rPr lang="zh-CN" altLang="en-US" sz="2000" dirty="0"/>
              <a:t>电子版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71550"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郑钢，人民邮电出版社，</a:t>
            </a:r>
            <a:r>
              <a:rPr lang="en-US" altLang="zh-CN" sz="1800" dirty="0" smtClean="0"/>
              <a:t>2016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计算机操作</a:t>
            </a:r>
            <a:r>
              <a:rPr lang="zh-CN" altLang="en-US" sz="2000" dirty="0"/>
              <a:t>系统（第四版）</a:t>
            </a:r>
            <a:endParaRPr lang="en-US" altLang="zh-CN" sz="2000" dirty="0"/>
          </a:p>
          <a:p>
            <a:pPr marL="401638" lvl="1" indent="-1588" eaLnBrk="1" hangingPunct="1">
              <a:defRPr/>
            </a:pPr>
            <a:r>
              <a:rPr lang="zh-CN" altLang="en-US" sz="1600" dirty="0"/>
              <a:t>汤小丹、梁红兵、哲凤屏、汤子赢，</a:t>
            </a:r>
            <a:endParaRPr lang="en-US" altLang="zh-CN" sz="1600" dirty="0"/>
          </a:p>
          <a:p>
            <a:pPr marL="401638" lvl="1" indent="-1588" eaLnBrk="1" hangingPunct="1">
              <a:defRPr/>
            </a:pPr>
            <a:r>
              <a:rPr lang="zh-CN" altLang="en-US" sz="1600" dirty="0"/>
              <a:t>西安电子科技大学出版社，</a:t>
            </a:r>
            <a:r>
              <a:rPr lang="en-US" altLang="zh-CN" sz="1600" dirty="0"/>
              <a:t>ISBN: 978-7-5606-3350-3</a:t>
            </a:r>
            <a:endParaRPr lang="zh-CN" altLang="en-US" sz="2200" dirty="0"/>
          </a:p>
          <a:p>
            <a:pPr marL="1588" indent="-1588" eaLnBrk="1" hangingPunct="1"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2289">
            <a:extLst>
              <a:ext uri="{FF2B5EF4-FFF2-40B4-BE49-F238E27FC236}">
                <a16:creationId xmlns:a16="http://schemas.microsoft.com/office/drawing/2014/main" id="{06596784-92D7-4B97-ABCD-17323486C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教学</a:t>
            </a:r>
            <a:r>
              <a:rPr lang="zh-CN" altLang="zh-CN" dirty="0"/>
              <a:t>参考</a:t>
            </a:r>
            <a:r>
              <a:rPr lang="zh-CN" altLang="en-US" dirty="0" smtClean="0"/>
              <a:t>代码</a:t>
            </a:r>
            <a:endParaRPr lang="zh-CN" altLang="zh-CN" dirty="0"/>
          </a:p>
        </p:txBody>
      </p:sp>
      <p:sp>
        <p:nvSpPr>
          <p:cNvPr id="24579" name="文本占位符 12290">
            <a:extLst>
              <a:ext uri="{FF2B5EF4-FFF2-40B4-BE49-F238E27FC236}">
                <a16:creationId xmlns:a16="http://schemas.microsoft.com/office/drawing/2014/main" id="{DD634DBC-EFFE-4C71-B171-20EE20461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Nachos—</a:t>
            </a:r>
            <a:r>
              <a:rPr lang="zh-CN" altLang="en-US" dirty="0"/>
              <a:t>教学用的</a:t>
            </a:r>
            <a:r>
              <a:rPr lang="zh-CN" altLang="en-US" dirty="0" smtClean="0"/>
              <a:t>操作系统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5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870</TotalTime>
  <Pages>0</Pages>
  <Words>790</Words>
  <Characters>0</Characters>
  <Application>Microsoft Office PowerPoint</Application>
  <DocSecurity>0</DocSecurity>
  <PresentationFormat>全屏显示(4:3)</PresentationFormat>
  <Lines>0</Lines>
  <Paragraphs>113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华文中宋</vt:lpstr>
      <vt:lpstr>宋体</vt:lpstr>
      <vt:lpstr>幼圆</vt:lpstr>
      <vt:lpstr>Arial</vt:lpstr>
      <vt:lpstr>Calibri</vt:lpstr>
      <vt:lpstr>Times New Roman</vt:lpstr>
      <vt:lpstr>Wingdings</vt:lpstr>
      <vt:lpstr>Wingdings 2</vt:lpstr>
      <vt:lpstr>A000120150306A04PWBG</vt:lpstr>
      <vt:lpstr>Operating System Concepts 操作系统概念</vt:lpstr>
      <vt:lpstr> 联系方式</vt:lpstr>
      <vt:lpstr>课程介绍</vt:lpstr>
      <vt:lpstr>课程主要内容</vt:lpstr>
      <vt:lpstr>课程介绍</vt:lpstr>
      <vt:lpstr>课程介绍</vt:lpstr>
      <vt:lpstr>课程特点与学习方法</vt:lpstr>
      <vt:lpstr>参考书目</vt:lpstr>
      <vt:lpstr>教学参考代码</vt:lpstr>
      <vt:lpstr>实验 (5-12周，共8周，16课时)</vt:lpstr>
      <vt:lpstr>考核与成绩评定</vt:lpstr>
      <vt:lpstr>Any  Question ?</vt:lpstr>
    </vt:vector>
  </TitlesOfParts>
  <Manager/>
  <Company>MC SYSTEM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</dc:title>
  <dc:subject/>
  <dc:creator>父母共用</dc:creator>
  <cp:keywords/>
  <dc:description/>
  <cp:lastModifiedBy>han</cp:lastModifiedBy>
  <cp:revision>290</cp:revision>
  <dcterms:created xsi:type="dcterms:W3CDTF">2006-02-13T12:52:49Z</dcterms:created>
  <dcterms:modified xsi:type="dcterms:W3CDTF">2022-09-06T08:59:28Z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