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0"/>
  </p:notesMasterIdLst>
  <p:sldIdLst>
    <p:sldId id="295" r:id="rId5"/>
    <p:sldId id="267" r:id="rId6"/>
    <p:sldId id="268" r:id="rId7"/>
    <p:sldId id="386" r:id="rId8"/>
    <p:sldId id="533" r:id="rId9"/>
    <p:sldId id="532" r:id="rId10"/>
    <p:sldId id="1365" r:id="rId11"/>
    <p:sldId id="1375" r:id="rId12"/>
    <p:sldId id="297" r:id="rId13"/>
    <p:sldId id="272" r:id="rId14"/>
    <p:sldId id="1414" r:id="rId15"/>
    <p:sldId id="273" r:id="rId16"/>
    <p:sldId id="1418" r:id="rId17"/>
    <p:sldId id="534" r:id="rId18"/>
    <p:sldId id="1372" r:id="rId19"/>
    <p:sldId id="814" r:id="rId21"/>
    <p:sldId id="958" r:id="rId22"/>
    <p:sldId id="1453" r:id="rId23"/>
    <p:sldId id="959" r:id="rId24"/>
    <p:sldId id="960" r:id="rId25"/>
    <p:sldId id="1435" r:id="rId26"/>
    <p:sldId id="961" r:id="rId27"/>
    <p:sldId id="1424" r:id="rId28"/>
    <p:sldId id="963" r:id="rId29"/>
    <p:sldId id="964" r:id="rId30"/>
    <p:sldId id="1443" r:id="rId31"/>
    <p:sldId id="1440" r:id="rId32"/>
    <p:sldId id="1449" r:id="rId33"/>
    <p:sldId id="1454" r:id="rId34"/>
    <p:sldId id="1448" r:id="rId35"/>
    <p:sldId id="1450" r:id="rId36"/>
    <p:sldId id="1451" r:id="rId37"/>
    <p:sldId id="1452" r:id="rId38"/>
    <p:sldId id="1442" r:id="rId39"/>
    <p:sldId id="1445" r:id="rId40"/>
    <p:sldId id="1446" r:id="rId41"/>
    <p:sldId id="1455" r:id="rId42"/>
    <p:sldId id="1425" r:id="rId43"/>
    <p:sldId id="1366" r:id="rId44"/>
    <p:sldId id="1417" r:id="rId45"/>
    <p:sldId id="1384" r:id="rId46"/>
    <p:sldId id="1364" r:id="rId47"/>
    <p:sldId id="300" r:id="rId48"/>
    <p:sldId id="301" r:id="rId49"/>
    <p:sldId id="324" r:id="rId50"/>
    <p:sldId id="1387" r:id="rId51"/>
    <p:sldId id="1438" r:id="rId52"/>
    <p:sldId id="1416" r:id="rId53"/>
    <p:sldId id="1401" r:id="rId54"/>
    <p:sldId id="307" r:id="rId55"/>
    <p:sldId id="309" r:id="rId56"/>
    <p:sldId id="325" r:id="rId57"/>
    <p:sldId id="1377" r:id="rId58"/>
    <p:sldId id="1378" r:id="rId59"/>
    <p:sldId id="1404" r:id="rId60"/>
    <p:sldId id="535" r:id="rId61"/>
    <p:sldId id="1406" r:id="rId62"/>
    <p:sldId id="1407" r:id="rId63"/>
    <p:sldId id="1426" r:id="rId64"/>
    <p:sldId id="1412" r:id="rId65"/>
    <p:sldId id="1376" r:id="rId66"/>
    <p:sldId id="1382" r:id="rId67"/>
    <p:sldId id="543" r:id="rId68"/>
    <p:sldId id="1386" r:id="rId69"/>
    <p:sldId id="1385" r:id="rId70"/>
    <p:sldId id="1108" r:id="rId71"/>
    <p:sldId id="545" r:id="rId72"/>
    <p:sldId id="546" r:id="rId73"/>
    <p:sldId id="684" r:id="rId74"/>
    <p:sldId id="685" r:id="rId75"/>
    <p:sldId id="683" r:id="rId76"/>
    <p:sldId id="547" r:id="rId77"/>
    <p:sldId id="279" r:id="rId78"/>
    <p:sldId id="262" r:id="rId79"/>
    <p:sldId id="1402" r:id="rId80"/>
    <p:sldId id="1388" r:id="rId81"/>
    <p:sldId id="1457" r:id="rId82"/>
    <p:sldId id="1456" r:id="rId83"/>
    <p:sldId id="1431" r:id="rId84"/>
    <p:sldId id="1432" r:id="rId85"/>
    <p:sldId id="1433" r:id="rId86"/>
    <p:sldId id="1428" r:id="rId87"/>
    <p:sldId id="1381" r:id="rId88"/>
    <p:sldId id="1394" r:id="rId89"/>
    <p:sldId id="1430" r:id="rId90"/>
    <p:sldId id="1437" r:id="rId91"/>
    <p:sldId id="1390" r:id="rId92"/>
    <p:sldId id="1396" r:id="rId93"/>
    <p:sldId id="1436" r:id="rId94"/>
    <p:sldId id="1397" r:id="rId95"/>
    <p:sldId id="1392" r:id="rId96"/>
    <p:sldId id="1395" r:id="rId97"/>
    <p:sldId id="1429" r:id="rId98"/>
    <p:sldId id="1380" r:id="rId99"/>
    <p:sldId id="366" r:id="rId100"/>
    <p:sldId id="362" r:id="rId101"/>
    <p:sldId id="360" r:id="rId102"/>
    <p:sldId id="1403" r:id="rId103"/>
    <p:sldId id="281" r:id="rId104"/>
    <p:sldId id="282" r:id="rId105"/>
    <p:sldId id="283" r:id="rId106"/>
    <p:sldId id="284" r:id="rId107"/>
    <p:sldId id="285" r:id="rId108"/>
    <p:sldId id="540" r:id="rId109"/>
    <p:sldId id="541" r:id="rId110"/>
    <p:sldId id="542" r:id="rId111"/>
    <p:sldId id="287" r:id="rId112"/>
    <p:sldId id="288" r:id="rId113"/>
    <p:sldId id="367" r:id="rId114"/>
    <p:sldId id="368" r:id="rId115"/>
    <p:sldId id="369" r:id="rId116"/>
    <p:sldId id="370" r:id="rId117"/>
    <p:sldId id="371" r:id="rId118"/>
    <p:sldId id="372" r:id="rId119"/>
    <p:sldId id="1408" r:id="rId120"/>
    <p:sldId id="539" r:id="rId121"/>
    <p:sldId id="373" r:id="rId122"/>
    <p:sldId id="1420" r:id="rId123"/>
    <p:sldId id="1421" r:id="rId124"/>
    <p:sldId id="1422" r:id="rId125"/>
    <p:sldId id="1423" r:id="rId126"/>
    <p:sldId id="377" r:id="rId127"/>
    <p:sldId id="1383" r:id="rId128"/>
  </p:sldIdLst>
  <p:sldSz cx="9144000" cy="6858000" type="screen4x3"/>
  <p:notesSz cx="6881495" cy="9296400"/>
  <p:custDataLst>
    <p:tags r:id="rId1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1" clrIdx="0"/>
  <p:cmAuthor id="2" name="han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92C1E6"/>
    <a:srgbClr val="0409E2"/>
    <a:srgbClr val="03011D"/>
    <a:srgbClr val="000000"/>
    <a:srgbClr val="010A1D"/>
    <a:srgbClr val="FF3300"/>
    <a:srgbClr val="021E5E"/>
    <a:srgbClr val="F8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4" autoAdjust="0"/>
    <p:restoredTop sz="94135" autoAdjust="0"/>
  </p:normalViewPr>
  <p:slideViewPr>
    <p:cSldViewPr snapToGrid="0" showGuides="1">
      <p:cViewPr varScale="1">
        <p:scale>
          <a:sx n="107" d="100"/>
          <a:sy n="107" d="100"/>
        </p:scale>
        <p:origin x="1752" y="108"/>
      </p:cViewPr>
      <p:guideLst>
        <p:guide orient="horz" pos="808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5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4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3" Type="http://schemas.openxmlformats.org/officeDocument/2006/relationships/tags" Target="tags/tag197.xml"/><Relationship Id="rId132" Type="http://schemas.openxmlformats.org/officeDocument/2006/relationships/commentAuthors" Target="commentAuthors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9.xml"/><Relationship Id="rId129" Type="http://schemas.openxmlformats.org/officeDocument/2006/relationships/presProps" Target="presProps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" Type="http://schemas.openxmlformats.org/officeDocument/2006/relationships/slide" Target="slides/slide8.xml"/><Relationship Id="rId119" Type="http://schemas.openxmlformats.org/officeDocument/2006/relationships/slide" Target="slides/slide114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110" Type="http://schemas.openxmlformats.org/officeDocument/2006/relationships/slide" Target="slides/slide105.xml"/><Relationship Id="rId11" Type="http://schemas.openxmlformats.org/officeDocument/2006/relationships/slide" Target="slides/slide7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2T19:47:19.79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8T22:42:52.17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6175" y="696913"/>
            <a:ext cx="45878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7388" y="4414838"/>
            <a:ext cx="55054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1325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A2F5C924-3290-4C6C-B64B-1814E2103693}" type="slidenum">
              <a:rPr lang="zh-CN" altLang="en-US"/>
            </a:fld>
            <a:endParaRPr lang="en-US" altLang="x-none"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20483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r>
              <a:rPr lang="en-US" altLang="zh-CN"/>
              <a:t>What is an operating system?</a:t>
            </a:r>
            <a:endParaRPr lang="en-US" altLang="zh-CN"/>
          </a:p>
          <a:p>
            <a:pPr defTabSz="457200"/>
            <a:endParaRPr lang="en-US" altLang="zh-CN"/>
          </a:p>
          <a:p>
            <a:pPr defTabSz="457200"/>
            <a:r>
              <a:rPr lang="en-US" altLang="zh-CN"/>
              <a:t>Main idea is to tell them how many interacting and co-operating components there are!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F3E1AB-A02D-4E84-9DA0-3EF7EB59B3D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614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C97D19-ECEF-4BB3-9E68-35619D200700}" type="slidenum">
              <a:rPr lang="zh-CN" altLang="en-US" smtClean="0"/>
            </a:fld>
            <a:endParaRPr lang="en-US" altLang="x-none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0B6C2-24E8-4FAC-AAB0-5D4902D1B197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0590E-31DD-4A6E-8A26-2A5677BBEA95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A83D-83EC-493A-9D34-8BA865E22960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25408-01BD-429F-AD00-DD227E292C35}" type="datetimeFigureOut">
              <a:rPr lang="zh-CN" altLang="en-US"/>
            </a:fld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EF140-A80E-4A1D-90F9-9A01C4BE132B}" type="datetimeFigureOut">
              <a:rPr lang="zh-CN" altLang="en-US"/>
            </a:fld>
            <a:endParaRPr lang="zh-CN" altLang="en-US"/>
          </a:p>
        </p:txBody>
      </p:sp>
      <p:sp>
        <p:nvSpPr>
          <p:cNvPr id="8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46A7-313F-46EE-A6D9-6046F92DCD64}" type="datetimeFigureOut">
              <a:rPr lang="zh-CN" altLang="en-US"/>
            </a:fld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321A6-2945-445B-9E9C-37CC6FFD9C09}" type="datetimeFigureOut">
              <a:rPr lang="zh-CN" altLang="en-US"/>
            </a:fld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829C8-E078-4AF2-AE7E-B2B624606727}" type="datetimeFigureOut">
              <a:rPr lang="zh-CN" altLang="en-US"/>
            </a:fld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3F6FB-FF1A-446A-89E9-14C89D89368F}" type="datetimeFigureOut">
              <a:rPr lang="zh-CN" altLang="en-US"/>
            </a:fld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2DA2-4A1F-4C0D-B3D4-B17F4992CBA0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AC185-2199-49C8-8EF9-F33F8E0F39A8}" type="datetimeFigureOut">
              <a:rPr lang="zh-CN" altLang="en-US"/>
            </a:fld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CF51D760-22C1-4761-AC2D-2B66995D7083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 idx="9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9" name="Freeform 5"/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/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" name="" r:id="rId12" imgW="0" imgH="0" progId="">
                  <p:embed/>
                </p:oleObj>
              </mc:Choice>
              <mc:Fallback>
                <p:oleObj name="" r:id="rId12" imgW="0" imgH="0" progId="">
                  <p:embed/>
                  <p:pic>
                    <p:nvPicPr>
                      <p:cNvPr id="0" name="Rectangle 8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9" descr="Slide_iconblue_p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2" descr="BD21332_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 idx="9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Rectangle 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1F2BB47D-832E-492C-88F5-229E60D08315}" type="datetimeFigureOut">
              <a:rPr lang="zh-CN" altLang="en-US"/>
            </a:fld>
            <a:endParaRPr lang="zh-CN" altLang="en-US"/>
          </a:p>
        </p:txBody>
      </p:sp>
      <p:sp>
        <p:nvSpPr>
          <p:cNvPr id="2056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487A63E7-DFD7-494E-A117-DBED972CB979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 idx="9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7" name="Freeform 5"/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6"/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/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3082" name="Freeform 10"/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1"/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3085" name="Freeform 13"/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4"/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5"/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6"/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17"/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18"/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91" name="Picture 19" descr="Slide_iconblue_p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 descr="Slide_iconvertic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image" Target="../media/image6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image" Target="../media/image6.png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tags" Target="../tags/tag52.xml"/><Relationship Id="rId23" Type="http://schemas.openxmlformats.org/officeDocument/2006/relationships/tags" Target="../tags/tag51.xml"/><Relationship Id="rId22" Type="http://schemas.openxmlformats.org/officeDocument/2006/relationships/tags" Target="../tags/tag50.xml"/><Relationship Id="rId21" Type="http://schemas.openxmlformats.org/officeDocument/2006/relationships/tags" Target="../tags/tag49.xml"/><Relationship Id="rId20" Type="http://schemas.openxmlformats.org/officeDocument/2006/relationships/tags" Target="../tags/tag48.xml"/><Relationship Id="rId2" Type="http://schemas.openxmlformats.org/officeDocument/2006/relationships/tags" Target="../tags/tag30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5.emf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7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8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0" Type="http://schemas.openxmlformats.org/officeDocument/2006/relationships/slideLayout" Target="../slideLayouts/slideLayout29.xml"/><Relationship Id="rId3" Type="http://schemas.openxmlformats.org/officeDocument/2006/relationships/tags" Target="../tags/tag59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image" Target="../media/image6.png"/><Relationship Id="rId26" Type="http://schemas.openxmlformats.org/officeDocument/2006/relationships/tags" Target="../tags/tag82.xml"/><Relationship Id="rId25" Type="http://schemas.openxmlformats.org/officeDocument/2006/relationships/tags" Target="../tags/tag8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58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9" Type="http://schemas.openxmlformats.org/officeDocument/2006/relationships/tags" Target="../tags/tag112.xml"/><Relationship Id="rId28" Type="http://schemas.openxmlformats.org/officeDocument/2006/relationships/tags" Target="../tags/tag111.xml"/><Relationship Id="rId27" Type="http://schemas.openxmlformats.org/officeDocument/2006/relationships/image" Target="../media/image6.png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tags" Target="../tags/tag86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115.xml"/><Relationship Id="rId29" Type="http://schemas.openxmlformats.org/officeDocument/2006/relationships/tags" Target="../tags/tag140.xml"/><Relationship Id="rId28" Type="http://schemas.openxmlformats.org/officeDocument/2006/relationships/tags" Target="../tags/tag139.xml"/><Relationship Id="rId27" Type="http://schemas.openxmlformats.org/officeDocument/2006/relationships/image" Target="../media/image6.png"/><Relationship Id="rId26" Type="http://schemas.openxmlformats.org/officeDocument/2006/relationships/tags" Target="../tags/tag138.xml"/><Relationship Id="rId25" Type="http://schemas.openxmlformats.org/officeDocument/2006/relationships/tags" Target="../tags/tag137.xml"/><Relationship Id="rId24" Type="http://schemas.openxmlformats.org/officeDocument/2006/relationships/tags" Target="../tags/tag136.xml"/><Relationship Id="rId23" Type="http://schemas.openxmlformats.org/officeDocument/2006/relationships/tags" Target="../tags/tag135.xml"/><Relationship Id="rId22" Type="http://schemas.openxmlformats.org/officeDocument/2006/relationships/tags" Target="../tags/tag134.xml"/><Relationship Id="rId21" Type="http://schemas.openxmlformats.org/officeDocument/2006/relationships/tags" Target="../tags/tag133.xml"/><Relationship Id="rId20" Type="http://schemas.openxmlformats.org/officeDocument/2006/relationships/tags" Target="../tags/tag132.xml"/><Relationship Id="rId2" Type="http://schemas.openxmlformats.org/officeDocument/2006/relationships/tags" Target="../tags/tag114.xml"/><Relationship Id="rId19" Type="http://schemas.openxmlformats.org/officeDocument/2006/relationships/tags" Target="../tags/tag131.xml"/><Relationship Id="rId18" Type="http://schemas.openxmlformats.org/officeDocument/2006/relationships/tags" Target="../tags/tag130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jpeg"/><Relationship Id="rId1" Type="http://schemas.openxmlformats.org/officeDocument/2006/relationships/image" Target="../media/image29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1" Type="http://schemas.openxmlformats.org/officeDocument/2006/relationships/notesSlide" Target="../notesSlides/notesSlide2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143.xml"/><Relationship Id="rId29" Type="http://schemas.openxmlformats.org/officeDocument/2006/relationships/tags" Target="../tags/tag168.xml"/><Relationship Id="rId28" Type="http://schemas.openxmlformats.org/officeDocument/2006/relationships/tags" Target="../tags/tag167.xml"/><Relationship Id="rId27" Type="http://schemas.openxmlformats.org/officeDocument/2006/relationships/image" Target="../media/image6.png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171.xml"/><Relationship Id="rId29" Type="http://schemas.openxmlformats.org/officeDocument/2006/relationships/tags" Target="../tags/tag196.xml"/><Relationship Id="rId28" Type="http://schemas.openxmlformats.org/officeDocument/2006/relationships/tags" Target="../tags/tag195.xml"/><Relationship Id="rId27" Type="http://schemas.openxmlformats.org/officeDocument/2006/relationships/image" Target="../media/image6.png"/><Relationship Id="rId26" Type="http://schemas.openxmlformats.org/officeDocument/2006/relationships/tags" Target="../tags/tag194.xml"/><Relationship Id="rId25" Type="http://schemas.openxmlformats.org/officeDocument/2006/relationships/tags" Target="../tags/tag193.xml"/><Relationship Id="rId24" Type="http://schemas.openxmlformats.org/officeDocument/2006/relationships/tags" Target="../tags/tag192.xml"/><Relationship Id="rId23" Type="http://schemas.openxmlformats.org/officeDocument/2006/relationships/tags" Target="../tags/tag191.xml"/><Relationship Id="rId22" Type="http://schemas.openxmlformats.org/officeDocument/2006/relationships/tags" Target="../tags/tag190.xml"/><Relationship Id="rId21" Type="http://schemas.openxmlformats.org/officeDocument/2006/relationships/tags" Target="../tags/tag189.xml"/><Relationship Id="rId20" Type="http://schemas.openxmlformats.org/officeDocument/2006/relationships/tags" Target="../tags/tag188.xml"/><Relationship Id="rId2" Type="http://schemas.openxmlformats.org/officeDocument/2006/relationships/tags" Target="../tags/tag170.xml"/><Relationship Id="rId19" Type="http://schemas.openxmlformats.org/officeDocument/2006/relationships/tags" Target="../tags/tag187.xml"/><Relationship Id="rId18" Type="http://schemas.openxmlformats.org/officeDocument/2006/relationships/tags" Target="../tags/tag186.xml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tags" Target="../tags/tag16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Definition (Cont.)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452563"/>
            <a:ext cx="7191375" cy="44958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No universally accepted definition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“Everything a vendor ships when you order an operating system” is good approximation</a:t>
            </a:r>
            <a:endParaRPr lang="en-US" altLang="zh-CN" sz="2400" dirty="0"/>
          </a:p>
          <a:p>
            <a:pPr lvl="1"/>
            <a:r>
              <a:rPr lang="en-US" altLang="zh-CN" sz="2000" dirty="0"/>
              <a:t>But varies wildly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对于非计算机专业人员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400" dirty="0"/>
              <a:t>“</a:t>
            </a:r>
            <a:r>
              <a:rPr lang="en-US" altLang="zh-CN" sz="2400" b="1" dirty="0">
                <a:solidFill>
                  <a:srgbClr val="0409E2"/>
                </a:solidFill>
              </a:rPr>
              <a:t>The one program running at all times on the computer</a:t>
            </a:r>
            <a:r>
              <a:rPr lang="en-US" altLang="zh-CN" sz="2400" dirty="0"/>
              <a:t>” is the </a:t>
            </a:r>
            <a:r>
              <a:rPr lang="en-US" altLang="zh-CN" sz="2400" b="1" dirty="0">
                <a:solidFill>
                  <a:srgbClr val="FF3300"/>
                </a:solidFill>
              </a:rPr>
              <a:t>kernel</a:t>
            </a:r>
            <a:r>
              <a:rPr lang="en-US" altLang="zh-CN" sz="2400" b="1" dirty="0"/>
              <a:t>.  </a:t>
            </a:r>
            <a:r>
              <a:rPr lang="en-US" altLang="zh-CN" sz="2400" dirty="0"/>
              <a:t>Everything else is either </a:t>
            </a:r>
            <a:r>
              <a:rPr lang="en-US" altLang="zh-CN" sz="2400" dirty="0">
                <a:solidFill>
                  <a:srgbClr val="0070C0"/>
                </a:solidFill>
              </a:rPr>
              <a:t>a system program </a:t>
            </a:r>
            <a:r>
              <a:rPr lang="en-US" altLang="zh-CN" sz="2400" dirty="0"/>
              <a:t>(ships with the operating system) or </a:t>
            </a:r>
            <a:r>
              <a:rPr lang="en-US" altLang="zh-CN" sz="2400" dirty="0">
                <a:solidFill>
                  <a:srgbClr val="0070C0"/>
                </a:solidFill>
              </a:rPr>
              <a:t>an application program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Process Management Activities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8175" y="1282700"/>
            <a:ext cx="7823200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/>
              <a:t>The operating system is responsible for the following activities in  connection with process management: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Creating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deleting</a:t>
            </a:r>
            <a:r>
              <a:rPr lang="en-US" altLang="zh-CN" sz="2400" dirty="0"/>
              <a:t> both user and system processes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Suspending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resuming</a:t>
            </a:r>
            <a:r>
              <a:rPr lang="en-US" altLang="zh-CN" sz="2400" dirty="0"/>
              <a:t> processes</a:t>
            </a:r>
            <a:endParaRPr lang="en-US" altLang="zh-CN" sz="2400" dirty="0"/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synchronization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communication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Providing mechanisms for </a:t>
            </a:r>
            <a:r>
              <a:rPr lang="en-US" altLang="zh-CN" sz="2400" dirty="0">
                <a:solidFill>
                  <a:srgbClr val="0070C0"/>
                </a:solidFill>
              </a:rPr>
              <a:t>deadlock</a:t>
            </a:r>
            <a:r>
              <a:rPr lang="en-US" altLang="zh-CN" sz="2400" dirty="0"/>
              <a:t> handling</a:t>
            </a:r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1.7 Memory Management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All data in memory before and after processing</a:t>
            </a:r>
            <a:endParaRPr lang="en-US" altLang="zh-CN" sz="2400"/>
          </a:p>
          <a:p>
            <a:r>
              <a:rPr lang="en-US" altLang="zh-CN" sz="2400"/>
              <a:t>All instructions in memory in order to execute</a:t>
            </a:r>
            <a:endParaRPr lang="en-US" altLang="zh-CN" sz="2400"/>
          </a:p>
          <a:p>
            <a:r>
              <a:rPr lang="en-US" altLang="zh-CN" sz="2400"/>
              <a:t>Memory management determines what is in memory when</a:t>
            </a:r>
            <a:endParaRPr lang="en-US" altLang="zh-CN" sz="2400"/>
          </a:p>
          <a:p>
            <a:pPr lvl="1"/>
            <a:r>
              <a:rPr lang="en-US" altLang="zh-CN" sz="2000"/>
              <a:t>Optimizing CPU utilization and computer response to users</a:t>
            </a:r>
            <a:endParaRPr lang="en-US" altLang="zh-CN" sz="2000"/>
          </a:p>
          <a:p>
            <a:r>
              <a:rPr lang="en-US" altLang="zh-CN" sz="2400"/>
              <a:t>Memory management activities</a:t>
            </a:r>
            <a:endParaRPr lang="en-US" altLang="zh-CN" sz="2400"/>
          </a:p>
          <a:p>
            <a:pPr lvl="1"/>
            <a:r>
              <a:rPr lang="en-US" altLang="zh-CN" sz="2000"/>
              <a:t>Keeping track of which parts of memory are currently being used and by whom</a:t>
            </a:r>
            <a:endParaRPr lang="en-US" altLang="zh-CN" sz="2000"/>
          </a:p>
          <a:p>
            <a:pPr lvl="1"/>
            <a:r>
              <a:rPr lang="en-US" altLang="zh-CN" sz="2000"/>
              <a:t>Deciding which processes (or parts thereof) and data to move into and out of memory</a:t>
            </a:r>
            <a:endParaRPr lang="en-US" altLang="zh-CN" sz="2000"/>
          </a:p>
          <a:p>
            <a:pPr lvl="1"/>
            <a:r>
              <a:rPr lang="en-US" altLang="zh-CN" sz="2000"/>
              <a:t>Allocating and deallocating memory space as needed</a:t>
            </a:r>
            <a:endParaRPr lang="en-US" altLang="zh-CN" sz="2000"/>
          </a:p>
          <a:p>
            <a:pPr lvl="1">
              <a:buFont typeface="Monotype Sorts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1.8 Storage Management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239838"/>
            <a:ext cx="7583488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OS provides uniform, logical view of information storage</a:t>
            </a:r>
            <a:endParaRPr lang="en-US" altLang="zh-CN" sz="180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/>
              <a:t>Abstracts physical properties to logical storage unit  - </a:t>
            </a:r>
            <a:r>
              <a:rPr lang="en-US" altLang="zh-CN" sz="1800" b="1"/>
              <a:t>file</a:t>
            </a:r>
            <a:endParaRPr lang="en-US" altLang="zh-CN" sz="1800" b="1"/>
          </a:p>
          <a:p>
            <a:pPr lvl="1">
              <a:lnSpc>
                <a:spcPct val="90000"/>
              </a:lnSpc>
            </a:pPr>
            <a:r>
              <a:rPr lang="en-US" altLang="zh-CN" sz="1800"/>
              <a:t>Each medium is controlled by device (i.e., disk drive, tape drive)</a:t>
            </a:r>
            <a:endParaRPr lang="en-US" altLang="zh-CN" sz="1800"/>
          </a:p>
          <a:p>
            <a:pPr lvl="2">
              <a:lnSpc>
                <a:spcPct val="90000"/>
              </a:lnSpc>
            </a:pPr>
            <a:r>
              <a:rPr lang="en-US" altLang="zh-CN" sz="1800"/>
              <a:t>Varying properties include access speed, capacity, data-transfer rate, access method (sequential or random)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 b="1"/>
              <a:t>File-System management</a:t>
            </a:r>
            <a:endParaRPr lang="en-US" altLang="zh-CN" sz="1800" b="1"/>
          </a:p>
          <a:p>
            <a:pPr lvl="1">
              <a:lnSpc>
                <a:spcPct val="90000"/>
              </a:lnSpc>
            </a:pPr>
            <a:r>
              <a:rPr lang="en-US" altLang="zh-CN" sz="1800"/>
              <a:t>Files usually organized into directories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Access control on most systems to determine who can access what (file protection)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OS activities include</a:t>
            </a:r>
            <a:endParaRPr lang="en-US" altLang="zh-CN" sz="1800"/>
          </a:p>
          <a:p>
            <a:pPr lvl="2">
              <a:lnSpc>
                <a:spcPct val="90000"/>
              </a:lnSpc>
            </a:pPr>
            <a:r>
              <a:rPr lang="en-US" altLang="zh-CN" sz="1800"/>
              <a:t>Creating and deleting files and directories</a:t>
            </a:r>
            <a:endParaRPr lang="en-US" altLang="zh-CN" sz="1800"/>
          </a:p>
          <a:p>
            <a:pPr lvl="2">
              <a:lnSpc>
                <a:spcPct val="90000"/>
              </a:lnSpc>
            </a:pPr>
            <a:r>
              <a:rPr lang="en-US" altLang="zh-CN" sz="1800"/>
              <a:t>Primitives to manipulate files and dirs</a:t>
            </a:r>
            <a:endParaRPr lang="en-US" altLang="zh-CN" sz="1800"/>
          </a:p>
          <a:p>
            <a:pPr lvl="2">
              <a:lnSpc>
                <a:spcPct val="90000"/>
              </a:lnSpc>
            </a:pPr>
            <a:r>
              <a:rPr lang="en-US" altLang="zh-CN" sz="1800"/>
              <a:t>Mapping files onto secondary storage</a:t>
            </a:r>
            <a:endParaRPr lang="en-US" altLang="zh-CN" sz="1800"/>
          </a:p>
          <a:p>
            <a:pPr lvl="2">
              <a:lnSpc>
                <a:spcPct val="90000"/>
              </a:lnSpc>
            </a:pPr>
            <a:r>
              <a:rPr lang="en-US" altLang="zh-CN" sz="1800"/>
              <a:t>Backup files onto stable (non-volatile) storage media</a:t>
            </a:r>
            <a:endParaRPr lang="en-US" altLang="zh-CN" sz="1800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Mass-Storage Management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600"/>
              <a:t>Usually disks used to store data that does not fit in main memory or data that must be kept for a “long” period of time.</a:t>
            </a:r>
            <a:endParaRPr lang="en-US" altLang="zh-CN" sz="1600"/>
          </a:p>
          <a:p>
            <a:r>
              <a:rPr lang="en-US" altLang="zh-CN" sz="1600"/>
              <a:t>Proper management is of central importance</a:t>
            </a:r>
            <a:endParaRPr lang="en-US" altLang="zh-CN" sz="1600"/>
          </a:p>
          <a:p>
            <a:r>
              <a:rPr lang="en-US" altLang="zh-CN" sz="1600"/>
              <a:t>Entire speed of computer operation hinges on disk subsystem and its algorithms</a:t>
            </a:r>
            <a:endParaRPr lang="en-US" altLang="zh-CN" sz="1600"/>
          </a:p>
          <a:p>
            <a:r>
              <a:rPr lang="en-US" altLang="zh-CN" sz="1600"/>
              <a:t>OS activities</a:t>
            </a:r>
            <a:endParaRPr lang="en-US" altLang="zh-CN" sz="1600"/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Free-space management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Storage allocation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Disk scheduling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/>
              <a:t>Some storage need not be fast</a:t>
            </a:r>
            <a:endParaRPr lang="en-US" altLang="zh-CN" sz="1600"/>
          </a:p>
          <a:p>
            <a:pPr lvl="1"/>
            <a:r>
              <a:rPr lang="en-US" altLang="zh-CN" sz="1600"/>
              <a:t>Tertiary storage includes optical storage, magnetic tape</a:t>
            </a:r>
            <a:endParaRPr lang="en-US" altLang="zh-CN" sz="1600"/>
          </a:p>
          <a:p>
            <a:pPr lvl="1"/>
            <a:r>
              <a:rPr lang="en-US" altLang="zh-CN" sz="1600"/>
              <a:t>Still must be managed</a:t>
            </a:r>
            <a:endParaRPr lang="en-US" altLang="zh-CN" sz="1600"/>
          </a:p>
          <a:p>
            <a:pPr lvl="1"/>
            <a:r>
              <a:rPr lang="en-US" altLang="zh-CN" sz="1600"/>
              <a:t>Varies between WORM (write-once, read-many-times) and RW (read-write)</a:t>
            </a:r>
            <a:endParaRPr lang="en-US" altLang="zh-CN" sz="160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Caching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0613"/>
          </a:xfrm>
        </p:spPr>
        <p:txBody>
          <a:bodyPr/>
          <a:lstStyle/>
          <a:p>
            <a:r>
              <a:rPr lang="en-US" altLang="zh-CN" sz="2000"/>
              <a:t>Important principle, performed at many levels in a computer (in hardware, operating system, software)</a:t>
            </a:r>
            <a:endParaRPr lang="en-US" altLang="zh-CN" sz="2000"/>
          </a:p>
          <a:p>
            <a:r>
              <a:rPr lang="en-US" altLang="zh-CN" sz="2000"/>
              <a:t>Information in use copied from slower to faster storage temporarily</a:t>
            </a:r>
            <a:endParaRPr lang="en-US" altLang="zh-CN" sz="2000"/>
          </a:p>
          <a:p>
            <a:r>
              <a:rPr lang="en-US" altLang="zh-CN" sz="2000"/>
              <a:t>Faster storage (cache) checked first to determine if information is there</a:t>
            </a:r>
            <a:endParaRPr lang="en-US" altLang="zh-CN" sz="2000"/>
          </a:p>
          <a:p>
            <a:pPr lvl="1"/>
            <a:r>
              <a:rPr lang="en-US" altLang="zh-CN" sz="2000"/>
              <a:t>If it is, information used directly from the cache (fast)</a:t>
            </a:r>
            <a:endParaRPr lang="en-US" altLang="zh-CN" sz="2000"/>
          </a:p>
          <a:p>
            <a:pPr lvl="1"/>
            <a:r>
              <a:rPr lang="en-US" altLang="zh-CN" sz="2000"/>
              <a:t>If not, data copied to cache and used there</a:t>
            </a:r>
            <a:endParaRPr lang="en-US" altLang="zh-CN" sz="2000"/>
          </a:p>
          <a:p>
            <a:r>
              <a:rPr lang="en-US" altLang="zh-CN" sz="2000"/>
              <a:t>Cache smaller than storage being cached</a:t>
            </a:r>
            <a:endParaRPr lang="en-US" altLang="zh-CN" sz="2000"/>
          </a:p>
          <a:p>
            <a:pPr lvl="1"/>
            <a:r>
              <a:rPr lang="en-US" altLang="zh-CN" sz="2000"/>
              <a:t>Cache management important design problem</a:t>
            </a:r>
            <a:endParaRPr lang="en-US" altLang="zh-CN" sz="2000"/>
          </a:p>
          <a:p>
            <a:pPr lvl="1"/>
            <a:r>
              <a:rPr lang="en-US" altLang="zh-CN" sz="2000"/>
              <a:t>Cache size and replacement policy</a:t>
            </a:r>
            <a:endParaRPr lang="en-US" altLang="zh-CN" sz="2000"/>
          </a:p>
          <a:p>
            <a:r>
              <a:rPr lang="en-US" altLang="zh-CN" sz="2000">
                <a:solidFill>
                  <a:srgbClr val="FF3300"/>
                </a:solidFill>
              </a:rPr>
              <a:t>Caching vs. Buffering</a:t>
            </a:r>
            <a:endParaRPr lang="en-US" altLang="zh-CN" sz="2000">
              <a:solidFill>
                <a:srgbClr val="FF33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Performance of Various Levels of Storage</a:t>
            </a:r>
            <a:endParaRPr lang="en-US" altLang="zh-CN" sz="28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1600" cy="4483100"/>
          </a:xfrm>
        </p:spPr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  <a:endParaRPr lang="en-US" altLang="zh-CN" sz="180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1460500" y="2379663"/>
            <a:ext cx="6362700" cy="3119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44608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Migration of Integer A from Disk to Register</a:t>
            </a:r>
            <a:endParaRPr lang="en-US" altLang="zh-CN" sz="28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/>
              <a:t>Multitasking environments must be careful to use most recent value, no matter where it is stored in the storage hierarchy</a:t>
            </a: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endParaRPr lang="en-US" altLang="zh-CN" sz="1800"/>
          </a:p>
          <a:p>
            <a:r>
              <a:rPr lang="en-US" altLang="zh-CN" sz="1800"/>
              <a:t>Multiprocessor environment must provide cache coherency in hardware such that all CPUs have the most recent value in their cache</a:t>
            </a:r>
            <a:endParaRPr lang="en-US" altLang="zh-CN" sz="1800"/>
          </a:p>
          <a:p>
            <a:r>
              <a:rPr lang="en-US" altLang="zh-CN" sz="1800"/>
              <a:t>Distributed environment situation even more complex</a:t>
            </a:r>
            <a:endParaRPr lang="en-US" altLang="zh-CN" sz="1800"/>
          </a:p>
          <a:p>
            <a:pPr lvl="1"/>
            <a:r>
              <a:rPr lang="en-US" altLang="zh-CN" sz="1800"/>
              <a:t>Several copies of a datum can exist</a:t>
            </a:r>
            <a:endParaRPr lang="en-US" altLang="zh-CN" sz="1800"/>
          </a:p>
          <a:p>
            <a:pPr lvl="1"/>
            <a:r>
              <a:rPr lang="en-US" altLang="zh-CN" sz="1800"/>
              <a:t>Various solutions covered in Chapter 17</a:t>
            </a:r>
            <a:endParaRPr lang="en-US" altLang="zh-CN" sz="1800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427163" y="2352675"/>
            <a:ext cx="6684962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Subsystem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/>
              <a:t>One purpose of OS is to hide peculiarities of hardware devices from the user</a:t>
            </a:r>
            <a:endParaRPr lang="en-US" altLang="zh-CN" sz="2400" dirty="0"/>
          </a:p>
          <a:p>
            <a:r>
              <a:rPr lang="en-US" altLang="zh-CN" sz="2400" dirty="0"/>
              <a:t>I/O subsystem responsible for</a:t>
            </a:r>
            <a:endParaRPr lang="en-US" altLang="zh-CN" sz="2400" dirty="0"/>
          </a:p>
          <a:p>
            <a:pPr lvl="1"/>
            <a:r>
              <a:rPr lang="en-US" altLang="zh-CN" sz="2000" dirty="0"/>
              <a:t>Memory management of I/O including </a:t>
            </a:r>
            <a:r>
              <a:rPr lang="en-US" altLang="zh-CN" sz="2000" dirty="0">
                <a:solidFill>
                  <a:srgbClr val="FF3300"/>
                </a:solidFill>
              </a:rPr>
              <a:t>buffering </a:t>
            </a:r>
            <a:r>
              <a:rPr lang="en-US" altLang="zh-CN" sz="2000" dirty="0"/>
              <a:t>(storing data temporarily while it is being transferred), </a:t>
            </a:r>
            <a:r>
              <a:rPr lang="en-US" altLang="zh-CN" sz="2000" dirty="0">
                <a:solidFill>
                  <a:srgbClr val="FF3300"/>
                </a:solidFill>
              </a:rPr>
              <a:t>caching</a:t>
            </a:r>
            <a:r>
              <a:rPr lang="en-US" altLang="zh-CN" sz="2000" dirty="0"/>
              <a:t> (storing parts of data in faster storage for performance), </a:t>
            </a:r>
            <a:r>
              <a:rPr lang="en-US" altLang="zh-CN" sz="2000" dirty="0">
                <a:solidFill>
                  <a:srgbClr val="FF3300"/>
                </a:solidFill>
              </a:rPr>
              <a:t>spooling </a:t>
            </a:r>
            <a:r>
              <a:rPr lang="en-US" altLang="zh-CN" sz="2000" dirty="0"/>
              <a:t>(the overlapping of output of one job with input of other jobs)</a:t>
            </a:r>
            <a:endParaRPr lang="en-US" altLang="zh-CN" sz="2000" dirty="0"/>
          </a:p>
          <a:p>
            <a:pPr lvl="1"/>
            <a:r>
              <a:rPr lang="en-US" altLang="zh-CN" sz="2000" dirty="0"/>
              <a:t>General device-driver interface</a:t>
            </a:r>
            <a:endParaRPr lang="en-US" altLang="zh-CN" sz="2000" dirty="0"/>
          </a:p>
          <a:p>
            <a:pPr lvl="1"/>
            <a:r>
              <a:rPr lang="en-US" altLang="zh-CN" sz="2000" dirty="0"/>
              <a:t>Drivers for specific hardware devices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1.9 Protection and Security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/>
              <a:t>Protection</a:t>
            </a:r>
            <a:r>
              <a:rPr lang="en-US" altLang="zh-CN" sz="1800"/>
              <a:t> – any mechanism for </a:t>
            </a:r>
            <a:r>
              <a:rPr lang="en-US" altLang="zh-CN" sz="1800">
                <a:solidFill>
                  <a:srgbClr val="FF3300"/>
                </a:solidFill>
              </a:rPr>
              <a:t>controlling access</a:t>
            </a:r>
            <a:r>
              <a:rPr lang="en-US" altLang="zh-CN" sz="1800"/>
              <a:t> of processes or users to resources defined by the OS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 b="1"/>
              <a:t>Security</a:t>
            </a:r>
            <a:r>
              <a:rPr lang="en-US" altLang="zh-CN" sz="1800"/>
              <a:t> – defense of the system against </a:t>
            </a:r>
            <a:r>
              <a:rPr lang="en-US" altLang="zh-CN" sz="1800">
                <a:solidFill>
                  <a:srgbClr val="FF3300"/>
                </a:solidFill>
              </a:rPr>
              <a:t>internal and external attacks</a:t>
            </a:r>
            <a:endParaRPr lang="en-US" altLang="zh-CN" sz="180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/>
              <a:t>Huge range, including denial-of-service, worms, viruses, identity theft, theft of service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/>
              <a:t>Systems generally first distinguish among users, to determine who can do what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User identities (</a:t>
            </a:r>
            <a:r>
              <a:rPr lang="en-US" altLang="zh-CN" sz="1800" b="1"/>
              <a:t>user IDs</a:t>
            </a:r>
            <a:r>
              <a:rPr lang="en-US" altLang="zh-CN" sz="1800"/>
              <a:t>, security IDs) include name and associated number, one per user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User ID then associated with all files, processes of that user to determine access control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Group identifier (g</a:t>
            </a:r>
            <a:r>
              <a:rPr lang="en-US" altLang="zh-CN" sz="1800" b="1"/>
              <a:t>roup ID</a:t>
            </a:r>
            <a:r>
              <a:rPr lang="en-US" altLang="zh-CN" sz="1800"/>
              <a:t>) allows set of users to be defined and controls managed, then also associated with each process, file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 b="1"/>
              <a:t>Privilege escalation</a:t>
            </a:r>
            <a:r>
              <a:rPr lang="en-US" altLang="zh-CN" sz="1800"/>
              <a:t> allows user to change to effective ID with more rights</a:t>
            </a:r>
            <a:endParaRPr lang="en-US" altLang="zh-CN" sz="1800"/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 idx="4294967295"/>
          </p:nvPr>
        </p:nvSpPr>
        <p:spPr>
          <a:xfrm>
            <a:off x="836613" y="188913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1.10 Distributed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464425" cy="4752975"/>
          </a:xfrm>
        </p:spPr>
        <p:txBody>
          <a:bodyPr/>
          <a:lstStyle/>
          <a:p>
            <a:r>
              <a:rPr lang="en-US" altLang="zh-CN" sz="2000" dirty="0"/>
              <a:t>A distributed system is a collection of physically separate, possibly heterogeneous computer systems that are networked to provide the users with access to the various resources that the system maintains.</a:t>
            </a:r>
            <a:endParaRPr lang="en-US" altLang="zh-CN" sz="2000" dirty="0"/>
          </a:p>
          <a:p>
            <a:r>
              <a:rPr lang="en-US" altLang="zh-CN" sz="2000" dirty="0"/>
              <a:t>Advantages of distributed systems.</a:t>
            </a:r>
            <a:endParaRPr lang="en-US" altLang="zh-CN" sz="2000" dirty="0"/>
          </a:p>
          <a:p>
            <a:pPr lvl="1"/>
            <a:r>
              <a:rPr lang="en-US" altLang="zh-CN" sz="2000" dirty="0"/>
              <a:t>Resources Sharing </a:t>
            </a:r>
            <a:endParaRPr lang="en-US" altLang="zh-CN" sz="2000" dirty="0"/>
          </a:p>
          <a:p>
            <a:pPr lvl="1"/>
            <a:r>
              <a:rPr lang="en-US" altLang="zh-CN" sz="2000" dirty="0"/>
              <a:t>Computation speed up</a:t>
            </a:r>
            <a:endParaRPr lang="en-US" altLang="zh-CN" sz="2000" dirty="0"/>
          </a:p>
          <a:p>
            <a:pPr lvl="1"/>
            <a:r>
              <a:rPr lang="en-US" altLang="zh-CN" sz="2000" dirty="0"/>
              <a:t>Functionality</a:t>
            </a:r>
            <a:endParaRPr lang="en-US" altLang="zh-CN" sz="2000" dirty="0"/>
          </a:p>
          <a:p>
            <a:pPr lvl="1"/>
            <a:r>
              <a:rPr lang="en-US" altLang="zh-CN" sz="2000" dirty="0"/>
              <a:t>Data availability </a:t>
            </a:r>
            <a:endParaRPr lang="en-US" altLang="zh-CN" sz="2000" dirty="0"/>
          </a:p>
          <a:p>
            <a:pPr lvl="1"/>
            <a:r>
              <a:rPr lang="en-US" altLang="zh-CN" sz="2000" dirty="0"/>
              <a:t>Reliability</a:t>
            </a:r>
            <a:endParaRPr lang="en-US" altLang="zh-CN" sz="2000" dirty="0"/>
          </a:p>
          <a:p>
            <a:pPr lvl="1"/>
            <a:r>
              <a:rPr lang="en-US" altLang="zh-CN" sz="2000" dirty="0"/>
              <a:t>Communications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1267058"/>
            <a:ext cx="7598004" cy="8920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/>
              <a:t>关于操作系统的叙述，</a:t>
            </a:r>
            <a:r>
              <a:rPr lang="zh-CN" altLang="en-US" sz="2800" b="1" dirty="0">
                <a:highlight>
                  <a:srgbClr val="FFFF00"/>
                </a:highlight>
              </a:rPr>
              <a:t>不是很准确的是</a:t>
            </a:r>
            <a:r>
              <a:rPr lang="zh-CN" altLang="en-US" sz="2800" b="1" dirty="0"/>
              <a:t>（）。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25019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管理资源的程序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3592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管理用户程序执行的程序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42164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能使系统资源提高效率的程序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50737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能方便用户编程的程序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5662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4235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2807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1380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>
          <a:xfrm>
            <a:off x="1095375" y="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Distributed Systems (cont)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02945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Requires networking infrastructure.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Local area networks (LAN) or Wide area networks (WAN)  (MAN)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May be either client-server or peer-to-peer systems.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Client-server systems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2000"/>
              <a:t>Computer-server systems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2000"/>
              <a:t>File-server systems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P2P-Peer-to-Peer systems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000"/>
              <a:t>RPC-Remote Process Call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2000"/>
              <a:t>Stub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/>
              <a:t>RMI-Remote Method Invocation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1.11 Special-Purpose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/>
              <a:t>Real-Time Embedded Systems</a:t>
            </a:r>
            <a:endParaRPr lang="en-US" altLang="zh-CN" sz="2800"/>
          </a:p>
          <a:p>
            <a:r>
              <a:rPr lang="en-US" altLang="zh-CN" sz="2800"/>
              <a:t>Multimedia Systems</a:t>
            </a:r>
            <a:endParaRPr lang="en-US" altLang="zh-CN" sz="2800"/>
          </a:p>
          <a:p>
            <a:r>
              <a:rPr lang="en-US" altLang="zh-CN" sz="2800"/>
              <a:t>Handheld Systems</a:t>
            </a:r>
            <a:endParaRPr lang="en-US" altLang="zh-CN" sz="2800"/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0320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31888" y="1489075"/>
            <a:ext cx="7362825" cy="3724275"/>
          </a:xfrm>
        </p:spPr>
        <p:txBody>
          <a:bodyPr/>
          <a:lstStyle/>
          <a:p>
            <a:r>
              <a:rPr lang="en-US" altLang="zh-CN" sz="2800"/>
              <a:t>Often used as a control device in a dedicated application such as controlling </a:t>
            </a:r>
            <a:r>
              <a:rPr lang="en-US" altLang="zh-CN" sz="2800">
                <a:solidFill>
                  <a:srgbClr val="0070C0"/>
                </a:solidFill>
              </a:rPr>
              <a:t>scientific experiments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medical imaging systems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industrial control systems</a:t>
            </a:r>
            <a:r>
              <a:rPr lang="en-US" altLang="zh-CN" sz="2800"/>
              <a:t>, and some display systems.</a:t>
            </a:r>
            <a:endParaRPr lang="en-US" altLang="zh-CN" sz="2800"/>
          </a:p>
          <a:p>
            <a:r>
              <a:rPr lang="en-US" altLang="zh-CN" sz="2800" b="1">
                <a:solidFill>
                  <a:srgbClr val="FF0000"/>
                </a:solidFill>
              </a:rPr>
              <a:t>Well-defined fixed-time constraints.</a:t>
            </a:r>
            <a:endParaRPr lang="en-US" altLang="zh-CN" sz="2800" b="1">
              <a:solidFill>
                <a:srgbClr val="FF0000"/>
              </a:solidFill>
            </a:endParaRPr>
          </a:p>
          <a:p>
            <a:r>
              <a:rPr lang="en-US" altLang="zh-CN" sz="2800"/>
              <a:t>Real-Time systems may be either </a:t>
            </a:r>
            <a:r>
              <a:rPr lang="en-US" altLang="zh-CN" sz="2800" i="1">
                <a:solidFill>
                  <a:srgbClr val="002060"/>
                </a:solidFill>
              </a:rPr>
              <a:t>hard</a:t>
            </a:r>
            <a:r>
              <a:rPr lang="en-US" altLang="zh-CN" sz="2800" i="1"/>
              <a:t> </a:t>
            </a:r>
            <a:r>
              <a:rPr lang="en-US" altLang="zh-CN" sz="2800"/>
              <a:t>or </a:t>
            </a:r>
            <a:r>
              <a:rPr lang="en-US" altLang="zh-CN" sz="2800" i="1">
                <a:solidFill>
                  <a:srgbClr val="002060"/>
                </a:solidFill>
              </a:rPr>
              <a:t>soft</a:t>
            </a:r>
            <a:r>
              <a:rPr lang="en-US" altLang="zh-CN" sz="2800"/>
              <a:t> real-time.</a:t>
            </a:r>
            <a:endParaRPr lang="en-US" altLang="zh-CN" sz="2800"/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610475" cy="44926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z="1800"/>
          </a:p>
          <a:p>
            <a:r>
              <a:rPr lang="en-US" altLang="zh-CN" sz="2400">
                <a:solidFill>
                  <a:srgbClr val="0409E2"/>
                </a:solidFill>
              </a:rPr>
              <a:t>Hard real-time:</a:t>
            </a:r>
            <a:endParaRPr lang="en-US" altLang="zh-CN" sz="2400">
              <a:solidFill>
                <a:srgbClr val="0409E2"/>
              </a:solidFill>
            </a:endParaRPr>
          </a:p>
          <a:p>
            <a:pPr lvl="1"/>
            <a:r>
              <a:rPr lang="en-US" altLang="zh-CN" sz="2400"/>
              <a:t>Secondary storage limited or absent, data stored in short term memory, or read-only memory (ROM)</a:t>
            </a:r>
            <a:endParaRPr lang="en-US" altLang="zh-CN" sz="2400"/>
          </a:p>
          <a:p>
            <a:pPr lvl="1"/>
            <a:r>
              <a:rPr lang="en-US" altLang="zh-CN" sz="2400"/>
              <a:t>Conflicts with time-sharing systems, not supported by general-purpose operating systems.</a:t>
            </a:r>
            <a:br>
              <a:rPr lang="en-US" altLang="zh-CN" sz="2400"/>
            </a:br>
            <a:r>
              <a:rPr lang="en-US" altLang="zh-CN" sz="2400"/>
              <a:t>All delays in the system should be bounded.</a:t>
            </a:r>
            <a:endParaRPr lang="en-US" altLang="zh-CN" sz="2400"/>
          </a:p>
          <a:p>
            <a:pPr lvl="1"/>
            <a:r>
              <a:rPr lang="en-US" altLang="zh-CN" sz="2400" b="1">
                <a:solidFill>
                  <a:srgbClr val="FF0000"/>
                </a:solidFill>
              </a:rPr>
              <a:t>Guarantees that critical tasks be completed on time.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r>
              <a:rPr lang="en-US" altLang="zh-CN" sz="2400">
                <a:solidFill>
                  <a:srgbClr val="0409E2"/>
                </a:solidFill>
              </a:rPr>
              <a:t>Soft real-time</a:t>
            </a:r>
            <a:endParaRPr lang="en-US" altLang="zh-CN" sz="2400">
              <a:solidFill>
                <a:srgbClr val="0409E2"/>
              </a:solidFill>
            </a:endParaRPr>
          </a:p>
          <a:p>
            <a:pPr lvl="1"/>
            <a:r>
              <a:rPr lang="en-US" altLang="zh-CN" sz="2400"/>
              <a:t>A less restrictive type of real-time system.</a:t>
            </a:r>
            <a:endParaRPr lang="en-US" altLang="zh-CN" sz="2400"/>
          </a:p>
          <a:p>
            <a:pPr lvl="1"/>
            <a:r>
              <a:rPr lang="en-US" altLang="zh-CN" sz="2400"/>
              <a:t>A task cannot be kept waiting indefinitely for the kernel to run it.</a:t>
            </a:r>
            <a:endParaRPr lang="en-US" altLang="zh-CN" sz="2400"/>
          </a:p>
          <a:p>
            <a:pPr lvl="1"/>
            <a:r>
              <a:rPr lang="en-US" altLang="zh-CN" sz="2400"/>
              <a:t>Limited utility in industrial control of robotics</a:t>
            </a:r>
            <a:endParaRPr lang="en-US" altLang="zh-CN" sz="2400"/>
          </a:p>
          <a:p>
            <a:pPr lvl="1"/>
            <a:r>
              <a:rPr lang="en-US" altLang="zh-CN" sz="2400"/>
              <a:t>Useful in applications (multimedia, virtual reality) requiring advanced operating-system features.</a:t>
            </a:r>
            <a:endParaRPr lang="en-US" altLang="zh-CN" sz="2400"/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对实时系统的支持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44" y="1198563"/>
            <a:ext cx="7288567" cy="50307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>
          <a:xfrm>
            <a:off x="996950" y="2762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Multimedia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Multimedia data consist of audio and video files  as well as conventional files</a:t>
            </a:r>
            <a:endParaRPr lang="en-US" altLang="zh-CN" sz="2400" dirty="0"/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MP3,MP4, movies, video conference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Handheld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Personal Digital Assistants (PDAs)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Cellular telephones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Issues: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Limited memory</a:t>
            </a:r>
            <a:endParaRPr lang="en-US" altLang="zh-CN" sz="240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Slow processors</a:t>
            </a:r>
            <a:endParaRPr lang="en-US" altLang="zh-CN" sz="240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Small display screens.</a:t>
            </a:r>
            <a:endParaRPr lang="en-US" altLang="zh-CN" sz="24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b="1"/>
              <a:t>Embedded systems</a:t>
            </a:r>
            <a:endParaRPr lang="en-US" altLang="zh-CN" sz="2400" b="1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Laptop, palmtop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Research field: Mobile Computing</a:t>
            </a:r>
            <a:endParaRPr lang="en-US" altLang="zh-CN" sz="2400"/>
          </a:p>
        </p:txBody>
      </p: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本章小结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1117" y="1191874"/>
            <a:ext cx="7029450" cy="52178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操作系统概念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User view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使用户能够方便、安全地使用计算机系统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使用户能够方便、安全地运行应用程序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zh-CN" altLang="en-US" sz="1800" dirty="0">
                <a:solidFill>
                  <a:srgbClr val="0409E2"/>
                </a:solidFill>
              </a:rPr>
              <a:t>思考：操作系统为达上述目的，采取了什么方法？</a:t>
            </a:r>
            <a:endParaRPr lang="en-US" altLang="zh-CN" sz="1800" dirty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System view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使用户能够方便、有效地使用计算机的硬件系统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操作系统需要对硬件系统进行有效地管理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系统启动过程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highlight>
                  <a:srgbClr val="FFFF00"/>
                </a:highlight>
              </a:rPr>
              <a:t>BIOS</a:t>
            </a:r>
            <a:r>
              <a:rPr lang="en-US" altLang="zh-CN" sz="2000" dirty="0">
                <a:highlight>
                  <a:srgbClr val="FFFF00"/>
                </a:highlight>
                <a:sym typeface="Wingdings" panose="05000000000000000000" pitchFamily="2" charset="2"/>
              </a:rPr>
              <a:t>MBRDBRNTLDR</a:t>
            </a:r>
            <a:r>
              <a:rPr lang="zh-CN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加载系统内核</a:t>
            </a:r>
            <a:endParaRPr lang="zh-CN" altLang="en-US" sz="2000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多道程序设计技术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提高了资源的利用率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带来了一些新的问题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多用户（程序）之间互相干扰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资源竞争，有序使用等问题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….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如何解决这些问题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CPU</a:t>
            </a:r>
            <a:r>
              <a:rPr lang="zh-CN" altLang="en-US" sz="2400" dirty="0"/>
              <a:t>对解决多道程序出现的问题的支持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特权指令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CPU</a:t>
            </a:r>
            <a:r>
              <a:rPr lang="zh-CN" altLang="en-US" sz="2000" dirty="0"/>
              <a:t>的两个状态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MMU</a:t>
            </a:r>
            <a:r>
              <a:rPr lang="zh-CN" altLang="en-US" sz="2000" dirty="0"/>
              <a:t>（</a:t>
            </a:r>
            <a:r>
              <a:rPr lang="en-US" altLang="zh-CN" sz="2000" dirty="0"/>
              <a:t>memory management unit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1.2 Computer System Organization (Review)</a:t>
            </a:r>
            <a:endParaRPr lang="en-US" altLang="zh-CN" sz="28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/>
              <a:t>1.2.1 Computer-system operation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One or more CPUs, device controllers connect through common bus providing access to </a:t>
            </a:r>
            <a:r>
              <a:rPr lang="en-US" altLang="zh-CN" sz="1800" dirty="0">
                <a:solidFill>
                  <a:srgbClr val="0409E2"/>
                </a:solidFill>
              </a:rPr>
              <a:t>shared memory</a:t>
            </a:r>
            <a:endParaRPr lang="en-US" altLang="zh-CN" sz="1800" dirty="0">
              <a:solidFill>
                <a:srgbClr val="0409E2"/>
              </a:solidFill>
            </a:endParaRPr>
          </a:p>
          <a:p>
            <a:pPr lvl="1"/>
            <a:r>
              <a:rPr lang="en-US" altLang="zh-CN" sz="1800" b="1" dirty="0">
                <a:solidFill>
                  <a:srgbClr val="FF3300"/>
                </a:solidFill>
              </a:rPr>
              <a:t>Concurrent</a:t>
            </a:r>
            <a:r>
              <a:rPr lang="en-US" altLang="zh-CN" sz="1800" dirty="0"/>
              <a:t> execution of </a:t>
            </a:r>
            <a:r>
              <a:rPr lang="en-US" altLang="zh-CN" sz="1800" dirty="0">
                <a:solidFill>
                  <a:srgbClr val="0409E2"/>
                </a:solidFill>
              </a:rPr>
              <a:t>CPUs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0409E2"/>
                </a:solidFill>
              </a:rPr>
              <a:t>devices</a:t>
            </a:r>
            <a:r>
              <a:rPr lang="en-US" altLang="zh-CN" sz="1800" dirty="0"/>
              <a:t> competing for memory cycles (for example)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096963" y="322262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/>
          <p:cNvSpPr/>
          <p:nvPr/>
        </p:nvSpPr>
        <p:spPr>
          <a:xfrm>
            <a:off x="923925" y="3608388"/>
            <a:ext cx="1562100" cy="403225"/>
          </a:xfrm>
          <a:prstGeom prst="wedgeRoundRectCallout">
            <a:avLst>
              <a:gd name="adj1" fmla="val -4328"/>
              <a:gd name="adj2" fmla="val 13227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PROCESS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5211763" y="5461000"/>
            <a:ext cx="1535112" cy="403225"/>
          </a:xfrm>
          <a:prstGeom prst="wedgeRoundRectCallout">
            <a:avLst>
              <a:gd name="adj1" fmla="val -69921"/>
              <a:gd name="adj2" fmla="val 310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MEMORY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1774825" y="5259388"/>
            <a:ext cx="1720850" cy="604837"/>
          </a:xfrm>
          <a:prstGeom prst="wedgeRoundRectCallout">
            <a:avLst>
              <a:gd name="adj1" fmla="val 16308"/>
              <a:gd name="adj2" fmla="val -11424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STORAGE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6567488" y="3938587"/>
            <a:ext cx="1204912" cy="403225"/>
          </a:xfrm>
          <a:prstGeom prst="wedgeRoundRectCallout">
            <a:avLst>
              <a:gd name="adj1" fmla="val -46345"/>
              <a:gd name="adj2" fmla="val 156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I/0 Systems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特权指令与</a:t>
            </a:r>
            <a:r>
              <a:rPr lang="en-US" altLang="zh-CN" sz="2400" dirty="0"/>
              <a:t>CPU</a:t>
            </a:r>
            <a:r>
              <a:rPr lang="zh-CN" altLang="en-US" sz="2400" dirty="0"/>
              <a:t>的两个状态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特权指令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例：</a:t>
            </a:r>
            <a:r>
              <a:rPr lang="en-US" altLang="zh-CN" sz="1600" dirty="0"/>
              <a:t> I/O</a:t>
            </a:r>
            <a:r>
              <a:rPr lang="zh-CN" altLang="en-US" sz="1600" dirty="0"/>
              <a:t>指令，</a:t>
            </a:r>
            <a:r>
              <a:rPr lang="en-US" altLang="zh-CN" sz="1600" dirty="0"/>
              <a:t>MMU</a:t>
            </a:r>
            <a:r>
              <a:rPr lang="zh-CN" altLang="en-US" sz="1600" dirty="0"/>
              <a:t>相关寄存器的设置，</a:t>
            </a:r>
            <a:r>
              <a:rPr lang="en-US" altLang="zh-CN" sz="1600" dirty="0"/>
              <a:t>Timer</a:t>
            </a:r>
            <a:r>
              <a:rPr lang="zh-CN" altLang="en-US" sz="1600" dirty="0"/>
              <a:t>的设置，清内存，关机指令等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/>
              <a:t>只允许在系统代码中使用</a:t>
            </a:r>
            <a:endParaRPr lang="en-US" altLang="zh-CN" sz="18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/>
              <a:t>不允许在用户代码中直接使用</a:t>
            </a:r>
            <a:endParaRPr lang="en-US" altLang="zh-CN" sz="18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/>
              <a:t>问题</a:t>
            </a:r>
            <a:endParaRPr lang="en-US" altLang="zh-CN" sz="18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/>
              <a:t>如何保证上述要求？</a:t>
            </a:r>
            <a:endParaRPr lang="en-US" altLang="zh-CN" sz="16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/>
              <a:t>用户需要使用像</a:t>
            </a:r>
            <a:r>
              <a:rPr lang="en-US" altLang="zh-CN" sz="1600" dirty="0"/>
              <a:t>I/O</a:t>
            </a:r>
            <a:r>
              <a:rPr lang="zh-CN" altLang="en-US" sz="1600" dirty="0"/>
              <a:t>这些特权操作时，如何处理？</a:t>
            </a:r>
            <a:endParaRPr lang="en-US" altLang="zh-CN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CPU</a:t>
            </a:r>
            <a:r>
              <a:rPr lang="zh-CN" altLang="en-US" sz="2000" dirty="0"/>
              <a:t>的两个</a:t>
            </a:r>
            <a:r>
              <a:rPr lang="en-US" altLang="zh-CN" sz="2000" dirty="0"/>
              <a:t>(</a:t>
            </a:r>
            <a:r>
              <a:rPr lang="zh-CN" altLang="en-US" sz="2000" dirty="0"/>
              <a:t>状</a:t>
            </a:r>
            <a:r>
              <a:rPr lang="en-US" altLang="zh-CN" sz="2000" dirty="0"/>
              <a:t>)</a:t>
            </a:r>
            <a:r>
              <a:rPr lang="zh-CN" altLang="en-US" sz="2000" dirty="0"/>
              <a:t>态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系统态（核心态、管态）</a:t>
            </a:r>
            <a:endParaRPr lang="en-US" altLang="zh-CN" sz="16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/>
              <a:t>执行系统代码，允许执行特权指令</a:t>
            </a:r>
            <a:endParaRPr lang="en-US" altLang="zh-CN" sz="14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用户态（管态）</a:t>
            </a:r>
            <a:endParaRPr lang="en-US" altLang="zh-CN" sz="16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/>
              <a:t>不允许执行特权指令</a:t>
            </a:r>
            <a:endParaRPr lang="en-US" altLang="zh-CN" sz="14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一个用户程序在执行时，可能要在两个态之间来回转换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如果用户需要使用像</a:t>
            </a:r>
            <a:r>
              <a:rPr lang="en-US" altLang="zh-CN" sz="2400" dirty="0"/>
              <a:t>I/O</a:t>
            </a:r>
            <a:r>
              <a:rPr lang="zh-CN" altLang="en-US" sz="2400" dirty="0"/>
              <a:t>这些特权操作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通过操作系统提供的服务，让系统来完成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命令接口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/>
              <a:t>Shell</a:t>
            </a:r>
            <a:r>
              <a:rPr lang="zh-CN" altLang="en-US" sz="1800" dirty="0"/>
              <a:t>命令（</a:t>
            </a:r>
            <a:r>
              <a:rPr lang="en-US" altLang="zh-CN" sz="1800" dirty="0"/>
              <a:t>CLI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/>
              <a:t>GUI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程序接口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/>
              <a:t>API</a:t>
            </a:r>
            <a:endParaRPr lang="en-US" altLang="zh-CN" sz="18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/>
              <a:t>系统调用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745038"/>
          </a:xfrm>
        </p:spPr>
        <p:txBody>
          <a:bodyPr/>
          <a:lstStyle/>
          <a:p>
            <a:pPr>
              <a:defRPr/>
            </a:pPr>
            <a:r>
              <a:rPr lang="zh-CN" altLang="en-US" sz="2000" dirty="0"/>
              <a:t>要点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1800" dirty="0"/>
              <a:t>Operating System</a:t>
            </a:r>
            <a:endParaRPr lang="zh-CN" altLang="en-US" sz="1800" dirty="0"/>
          </a:p>
          <a:p>
            <a:pPr lvl="1">
              <a:defRPr/>
            </a:pPr>
            <a:r>
              <a:rPr lang="en-US" altLang="zh-CN" sz="1800" dirty="0"/>
              <a:t>Interrupt &amp; trap</a:t>
            </a:r>
            <a:endParaRPr lang="zh-CN" altLang="en-US" sz="1800" dirty="0"/>
          </a:p>
          <a:p>
            <a:pPr lvl="1">
              <a:defRPr/>
            </a:pPr>
            <a:r>
              <a:rPr lang="en-US" altLang="zh-CN" sz="1800" dirty="0"/>
              <a:t>privileged instruction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系统态（核心态，管态）与用户态（目态）的概念以及处理器设置两个态的目的；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基于</a:t>
            </a:r>
            <a:r>
              <a:rPr lang="en-US" altLang="zh-CN" sz="1800" dirty="0"/>
              <a:t>CPU</a:t>
            </a:r>
            <a:r>
              <a:rPr lang="zh-CN" altLang="en-US" sz="1800" dirty="0"/>
              <a:t>提供的两个态说明对cpu、I/O、memory的保护的目的及其保护措施；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一般情况下，操作系统尽量提高资源的利用率及提高运行效率，但有时也违反这一原则。请举例并加以说明。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系统加载过程分成哪几个阶段？这种分阶段过程优点何在？</a:t>
            </a:r>
            <a:endParaRPr lang="en-US" altLang="zh-CN" sz="1800" dirty="0"/>
          </a:p>
          <a:p>
            <a:pPr>
              <a:defRPr/>
            </a:pPr>
            <a:r>
              <a:rPr lang="zh-CN" altLang="en-US" sz="2000" dirty="0"/>
              <a:t>Page 3</a:t>
            </a:r>
            <a:r>
              <a:rPr lang="en-US" altLang="zh-CN" sz="2000" dirty="0"/>
              <a:t>6</a:t>
            </a:r>
            <a:r>
              <a:rPr lang="zh-CN" altLang="en-US" sz="2000" dirty="0"/>
              <a:t>：10，1</a:t>
            </a:r>
            <a:r>
              <a:rPr lang="en-US" altLang="zh-CN" sz="2000" dirty="0"/>
              <a:t>2</a:t>
            </a:r>
            <a:endParaRPr lang="en-US" altLang="zh-CN" sz="2000" dirty="0"/>
          </a:p>
          <a:p>
            <a:pPr>
              <a:defRPr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End of Chapter 1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792985"/>
            <a:ext cx="7315200" cy="151352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在操作系统中，并发性（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concurrency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）是指若干事件（）发生。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782138" y="2532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在同一时刻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782138" y="314815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一定不在同一时刻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782138" y="380444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在某一时间间隔内</a:t>
            </a:r>
            <a:endParaRPr lang="zh-CN" altLang="en-US" sz="2600" dirty="0">
              <a:solidFill>
                <a:srgbClr val="000000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82138" y="4470775"/>
            <a:ext cx="35571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依次在不同时间间隔内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067763" y="259635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67763" y="321244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67763" y="386873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67763" y="45350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613899" y="6326832"/>
            <a:ext cx="3660667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779004" y="1270000"/>
            <a:ext cx="2465548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/>
              <a:t>Computer Startup</a:t>
            </a:r>
            <a:endParaRPr lang="en-US" altLang="zh-CN" noProof="1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935912" cy="3779838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3300"/>
                </a:solidFill>
              </a:rPr>
              <a:t>Bootstrap program</a:t>
            </a:r>
            <a:r>
              <a:rPr lang="en-US" altLang="zh-CN" sz="2800" dirty="0"/>
              <a:t> is loaded at power-up or reboot.</a:t>
            </a:r>
            <a:endParaRPr lang="en-US" altLang="zh-CN" sz="2800" dirty="0"/>
          </a:p>
          <a:p>
            <a:pPr lvl="1"/>
            <a:r>
              <a:rPr lang="en-US" altLang="zh-CN" sz="2400" dirty="0"/>
              <a:t>Typically stored in </a:t>
            </a:r>
            <a:r>
              <a:rPr lang="en-US" altLang="zh-CN" sz="2400" dirty="0">
                <a:solidFill>
                  <a:srgbClr val="7030A0"/>
                </a:solidFill>
              </a:rPr>
              <a:t>ROM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7030A0"/>
                </a:solidFill>
              </a:rPr>
              <a:t>EPROM</a:t>
            </a:r>
            <a:r>
              <a:rPr lang="en-US" altLang="zh-CN" sz="2400" dirty="0"/>
              <a:t>, generally known as </a:t>
            </a:r>
            <a:r>
              <a:rPr lang="en-US" altLang="zh-CN" sz="2400" b="1" dirty="0">
                <a:solidFill>
                  <a:srgbClr val="FF0000"/>
                </a:solidFill>
              </a:rPr>
              <a:t>firmware.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7030A0"/>
                </a:solidFill>
              </a:rPr>
              <a:t>Initializes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all aspects of system.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0409E2"/>
                </a:solidFill>
              </a:rPr>
              <a:t>Loads operating system kernel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409E2"/>
                </a:solidFill>
              </a:rPr>
              <a:t>starts execution.</a:t>
            </a:r>
            <a:endParaRPr lang="en-US" altLang="zh-CN" sz="2400" dirty="0">
              <a:solidFill>
                <a:srgbClr val="0409E2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computer boot sequence</a:t>
            </a:r>
            <a:endParaRPr lang="en-US" altLang="zh-CN"/>
          </a:p>
        </p:txBody>
      </p:sp>
      <p:grpSp>
        <p:nvGrpSpPr>
          <p:cNvPr id="19459" name="组合 2"/>
          <p:cNvGrpSpPr/>
          <p:nvPr/>
        </p:nvGrpSpPr>
        <p:grpSpPr bwMode="auto">
          <a:xfrm>
            <a:off x="898525" y="1266825"/>
            <a:ext cx="8245475" cy="4427538"/>
            <a:chOff x="725488" y="1292225"/>
            <a:chExt cx="8245475" cy="5129213"/>
          </a:xfrm>
        </p:grpSpPr>
        <p:sp>
          <p:nvSpPr>
            <p:cNvPr id="13" name="Rectangle 12"/>
            <p:cNvSpPr/>
            <p:nvPr/>
          </p:nvSpPr>
          <p:spPr>
            <a:xfrm>
              <a:off x="725488" y="3512003"/>
              <a:ext cx="607218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Operating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System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548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Memory </a:t>
              </a:r>
              <a:r>
                <a:rPr lang="en-US" sz="1400" b="1" dirty="0" err="1">
                  <a:solidFill>
                    <a:schemeClr val="tx1"/>
                  </a:solidFill>
                </a:rPr>
                <a:t>Mgmt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593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File Systems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13263" y="3512003"/>
              <a:ext cx="113823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Scheduler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4676" y="3513842"/>
              <a:ext cx="1136650" cy="134989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….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488" y="5490860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BIOS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5488" y="5016376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Boot Loader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5488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8213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65551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48276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9471" name="组合 1"/>
            <p:cNvGrpSpPr/>
            <p:nvPr/>
          </p:nvGrpSpPr>
          <p:grpSpPr bwMode="auto">
            <a:xfrm>
              <a:off x="725488" y="1292225"/>
              <a:ext cx="8245475" cy="5129213"/>
              <a:chOff x="725488" y="1292225"/>
              <a:chExt cx="8245475" cy="5129213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725488" y="5950632"/>
                <a:ext cx="6072188" cy="47080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Hardware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473" name="Picture 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292" y="5998837"/>
                <a:ext cx="375057" cy="345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2709" y="5994333"/>
                <a:ext cx="385903" cy="40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5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495" y="5984335"/>
                <a:ext cx="330120" cy="37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6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603" y="5998837"/>
                <a:ext cx="538592" cy="345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6" name="Elbow Connector 25"/>
              <p:cNvCxnSpPr>
                <a:stCxn id="20" idx="2"/>
                <a:endCxn id="21" idx="2"/>
              </p:cNvCxnSpPr>
              <p:nvPr/>
            </p:nvCxnSpPr>
            <p:spPr bwMode="auto">
              <a:xfrm rot="16200000" flipH="1">
                <a:off x="2131927" y="1901671"/>
                <a:ext cx="12873" cy="1482725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 bwMode="auto">
              <a:xfrm rot="16200000" flipH="1">
                <a:off x="5089439" y="1901671"/>
                <a:ext cx="12873" cy="1482725"/>
              </a:xfrm>
              <a:prstGeom prst="bentConnector3">
                <a:avLst>
                  <a:gd name="adj1" fmla="val 412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479" name="Group 42"/>
              <p:cNvGrpSpPr/>
              <p:nvPr/>
            </p:nvGrpSpPr>
            <p:grpSpPr bwMode="auto">
              <a:xfrm>
                <a:off x="995363" y="2649533"/>
                <a:ext cx="5170487" cy="681042"/>
                <a:chOff x="1249680" y="2833990"/>
                <a:chExt cx="5170495" cy="68137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49680" y="2833927"/>
                  <a:ext cx="0" cy="6807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249680" y="3514717"/>
                  <a:ext cx="517049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6420176" y="2833927"/>
                  <a:ext cx="0" cy="6807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lbow Connector 46"/>
              <p:cNvCxnSpPr>
                <a:stCxn id="23" idx="2"/>
              </p:cNvCxnSpPr>
              <p:nvPr/>
            </p:nvCxnSpPr>
            <p:spPr bwMode="auto">
              <a:xfrm rot="5400000" flipH="1" flipV="1">
                <a:off x="7078160" y="1286128"/>
                <a:ext cx="7356" cy="2336800"/>
              </a:xfrm>
              <a:prstGeom prst="bentConnector4">
                <a:avLst>
                  <a:gd name="adj1" fmla="val -61670288"/>
                  <a:gd name="adj2" fmla="val 100761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loud 49"/>
              <p:cNvSpPr/>
              <p:nvPr/>
            </p:nvSpPr>
            <p:spPr bwMode="auto">
              <a:xfrm>
                <a:off x="6959601" y="3898211"/>
                <a:ext cx="2011362" cy="21701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/>
                  <a:t>Networks</a:t>
                </a:r>
                <a:endParaRPr lang="en-US" sz="1400" dirty="0"/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725488" y="1292225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T1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1381126" y="1297743"/>
                <a:ext cx="655637" cy="5020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T2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725488" y="2145561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T3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381126" y="2145561"/>
                <a:ext cx="655637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T4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对话气泡: 圆角矩形 32"/>
          <p:cNvSpPr/>
          <p:nvPr/>
        </p:nvSpPr>
        <p:spPr>
          <a:xfrm>
            <a:off x="4205357" y="4877667"/>
            <a:ext cx="2431911" cy="296862"/>
          </a:xfrm>
          <a:prstGeom prst="wedgeRoundRectCallout">
            <a:avLst>
              <a:gd name="adj1" fmla="val 50375"/>
              <a:gd name="adj2" fmla="val 234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Basic Input Output System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 (Cont.)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计算机启动过程一般是指计算机从</a:t>
            </a:r>
            <a:r>
              <a:rPr lang="zh-CN" altLang="en-US" sz="2400" dirty="0">
                <a:solidFill>
                  <a:srgbClr val="0409E2"/>
                </a:solidFill>
              </a:rPr>
              <a:t>加电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0409E2"/>
                </a:solidFill>
              </a:rPr>
              <a:t>加载操作系统</a:t>
            </a:r>
            <a:r>
              <a:rPr lang="zh-CN" altLang="en-US" sz="2400" dirty="0"/>
              <a:t>的过程</a:t>
            </a:r>
            <a:endParaRPr lang="zh-CN" altLang="en-US" sz="2400" dirty="0"/>
          </a:p>
          <a:p>
            <a:r>
              <a:rPr lang="zh-CN" altLang="zh-CN" sz="2400" dirty="0"/>
              <a:t>以</a:t>
            </a:r>
            <a:r>
              <a:rPr lang="en-US" altLang="zh-CN" sz="2400" dirty="0"/>
              <a:t>IBM </a:t>
            </a:r>
            <a:r>
              <a:rPr lang="zh-CN" altLang="en-US" sz="2400" dirty="0"/>
              <a:t>兼容机为例</a:t>
            </a:r>
            <a:endParaRPr lang="zh-CN" altLang="en-US" sz="2400" dirty="0"/>
          </a:p>
          <a:p>
            <a:pPr lvl="1"/>
            <a:r>
              <a:rPr lang="zh-CN" altLang="en-US" sz="2000" dirty="0"/>
              <a:t>加电</a:t>
            </a:r>
            <a:endParaRPr lang="zh-CN" altLang="en-US" sz="2000" dirty="0"/>
          </a:p>
          <a:p>
            <a:pPr lvl="1"/>
            <a:r>
              <a:rPr lang="zh-CN" altLang="en-US" sz="2000" dirty="0"/>
              <a:t>自检</a:t>
            </a:r>
            <a:endParaRPr lang="zh-CN" altLang="en-US" sz="2000" dirty="0"/>
          </a:p>
          <a:p>
            <a:pPr lvl="1"/>
            <a:r>
              <a:rPr lang="zh-CN" altLang="en-US" sz="2000" dirty="0"/>
              <a:t>初始化设备</a:t>
            </a:r>
            <a:endParaRPr lang="zh-CN" altLang="en-US" sz="2000" dirty="0"/>
          </a:p>
          <a:p>
            <a:pPr lvl="1"/>
            <a:r>
              <a:rPr lang="zh-CN" altLang="en-US" sz="2000" dirty="0"/>
              <a:t>测试设备</a:t>
            </a:r>
            <a:endParaRPr lang="zh-CN" altLang="en-US" sz="2000" dirty="0"/>
          </a:p>
          <a:p>
            <a:pPr lvl="1"/>
            <a:r>
              <a:rPr lang="zh-CN" altLang="en-US" sz="2000" dirty="0"/>
              <a:t>更新</a:t>
            </a:r>
            <a:r>
              <a:rPr lang="en-US" altLang="zh-CN" sz="2000" u="sng" dirty="0">
                <a:solidFill>
                  <a:srgbClr val="FF0000"/>
                </a:solidFill>
              </a:rPr>
              <a:t>E</a:t>
            </a:r>
            <a:r>
              <a:rPr lang="zh-CN" altLang="en-US" sz="2000" u="sng" dirty="0">
                <a:solidFill>
                  <a:srgbClr val="FF0000"/>
                </a:solidFill>
              </a:rPr>
              <a:t>SCD</a:t>
            </a:r>
            <a:r>
              <a:rPr lang="zh-CN" altLang="en-US" sz="2000" dirty="0"/>
              <a:t>（</a:t>
            </a:r>
            <a:r>
              <a:rPr lang="zh-CN" altLang="en-US" sz="2000" u="sng" dirty="0">
                <a:solidFill>
                  <a:srgbClr val="C00000"/>
                </a:solidFill>
              </a:rPr>
              <a:t>E</a:t>
            </a:r>
            <a:r>
              <a:rPr lang="zh-CN" altLang="en-US" sz="2000" dirty="0"/>
              <a:t>xtended </a:t>
            </a:r>
            <a:r>
              <a:rPr lang="zh-CN" altLang="en-US" sz="2000" u="sng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ystem </a:t>
            </a:r>
            <a:r>
              <a:rPr lang="zh-CN" altLang="en-US" sz="2000" u="sng" dirty="0">
                <a:solidFill>
                  <a:srgbClr val="C00000"/>
                </a:solidFill>
              </a:rPr>
              <a:t>C</a:t>
            </a:r>
            <a:r>
              <a:rPr lang="zh-CN" altLang="en-US" sz="2000" dirty="0"/>
              <a:t>on</a:t>
            </a:r>
            <a:r>
              <a:rPr lang="en-US" altLang="zh-CN" sz="2000" dirty="0"/>
              <a:t>fi</a:t>
            </a:r>
            <a:r>
              <a:rPr lang="zh-CN" altLang="en-US" sz="2000" dirty="0"/>
              <a:t>guration </a:t>
            </a:r>
            <a:r>
              <a:rPr lang="zh-CN" altLang="en-US" sz="2000" u="sng" dirty="0">
                <a:solidFill>
                  <a:srgbClr val="C00000"/>
                </a:solidFill>
              </a:rPr>
              <a:t>D</a:t>
            </a:r>
            <a:r>
              <a:rPr lang="zh-CN" altLang="en-US" sz="2000" dirty="0"/>
              <a:t>ata，扩展系统配置数据）</a:t>
            </a:r>
            <a:endParaRPr lang="zh-CN" altLang="en-US" sz="20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加载启动操作系统</a:t>
            </a:r>
            <a:endParaRPr lang="zh-CN" altLang="en-US" sz="2000" dirty="0">
              <a:solidFill>
                <a:srgbClr val="7030A0"/>
              </a:solidFill>
            </a:endParaRPr>
          </a:p>
          <a:p>
            <a:pPr lvl="1"/>
            <a:endParaRPr lang="zh-CN" altLang="en-US" sz="21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加电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935682"/>
          </a:xfrm>
          <a:ln>
            <a:miter/>
          </a:ln>
        </p:spPr>
        <p:txBody>
          <a:bodyPr/>
          <a:lstStyle/>
          <a:p>
            <a:pPr indent="-285750" eaLnBrk="1">
              <a:defRPr/>
            </a:pPr>
            <a:r>
              <a:rPr lang="zh-CN" altLang="en-US" sz="1800" noProof="1"/>
              <a:t>电源开关打开，机器开始供电，主板的控制芯片组</a:t>
            </a:r>
            <a:r>
              <a:rPr lang="zh-CN" altLang="en-US" sz="1800" noProof="1">
                <a:solidFill>
                  <a:srgbClr val="0070C0"/>
                </a:solidFill>
              </a:rPr>
              <a:t>向CPU发出并保持一个RESET （重置）信号，让CPU 恢复到初始状态。</a:t>
            </a:r>
            <a:endParaRPr lang="zh-CN" altLang="en-US" sz="1800" noProof="1">
              <a:solidFill>
                <a:srgbClr val="0070C0"/>
              </a:solidFill>
            </a:endParaRPr>
          </a:p>
          <a:p>
            <a:pPr indent="-285750" eaLnBrk="1">
              <a:defRPr/>
            </a:pPr>
            <a:r>
              <a:rPr lang="zh-CN" altLang="en-US" sz="1800" b="1" noProof="1"/>
              <a:t>当芯片组检测到电源已经开始稳定供电时</a:t>
            </a:r>
            <a:r>
              <a:rPr lang="zh-CN" altLang="en-US" sz="1800" noProof="1"/>
              <a:t>，就会撤去RESET 信号（相当于松开台式机的重启键）</a:t>
            </a:r>
            <a:endParaRPr lang="en-US" altLang="zh-CN" sz="1800" noProof="1"/>
          </a:p>
          <a:p>
            <a:pPr lvl="1" eaLnBrk="1">
              <a:defRPr/>
            </a:pPr>
            <a:r>
              <a:rPr lang="zh-CN" altLang="en-US" sz="1600" noProof="1">
                <a:solidFill>
                  <a:srgbClr val="006600"/>
                </a:solidFill>
              </a:rPr>
              <a:t>早期台式机提供</a:t>
            </a:r>
            <a:r>
              <a:rPr lang="en-US" altLang="zh-CN" sz="1600" b="1" noProof="1">
                <a:solidFill>
                  <a:srgbClr val="006600"/>
                </a:solidFill>
              </a:rPr>
              <a:t>RESET</a:t>
            </a:r>
            <a:r>
              <a:rPr lang="zh-CN" altLang="en-US" sz="1600" noProof="1">
                <a:solidFill>
                  <a:srgbClr val="006600"/>
                </a:solidFill>
              </a:rPr>
              <a:t>按钮</a:t>
            </a:r>
            <a:endParaRPr lang="en-US" altLang="zh-CN" sz="1600" noProof="1"/>
          </a:p>
          <a:p>
            <a:pPr lvl="1" eaLnBrk="1">
              <a:defRPr/>
            </a:pPr>
            <a:r>
              <a:rPr lang="zh-CN" altLang="en-US" sz="1600" noProof="1">
                <a:solidFill>
                  <a:srgbClr val="006600"/>
                </a:solidFill>
              </a:rPr>
              <a:t>设置</a:t>
            </a:r>
            <a:r>
              <a:rPr lang="en-US" altLang="zh-CN" sz="1600" b="1" u="sng" noProof="1">
                <a:solidFill>
                  <a:srgbClr val="006600"/>
                </a:solidFill>
              </a:rPr>
              <a:t>RESET</a:t>
            </a:r>
            <a:r>
              <a:rPr lang="zh-CN" altLang="en-US" sz="1600" b="1" u="sng" noProof="1">
                <a:solidFill>
                  <a:srgbClr val="006600"/>
                </a:solidFill>
              </a:rPr>
              <a:t>按钮</a:t>
            </a:r>
            <a:r>
              <a:rPr lang="zh-CN" altLang="en-US" sz="1600" noProof="1">
                <a:solidFill>
                  <a:srgbClr val="006600"/>
                </a:solidFill>
              </a:rPr>
              <a:t>的副作用</a:t>
            </a:r>
            <a:endParaRPr lang="zh-CN" altLang="en-US" sz="1600" noProof="1">
              <a:solidFill>
                <a:srgbClr val="006600"/>
              </a:solidFill>
            </a:endParaRPr>
          </a:p>
          <a:p>
            <a:pPr indent="-285750" eaLnBrk="1">
              <a:defRPr/>
            </a:pPr>
            <a:r>
              <a:rPr lang="zh-CN" altLang="en-US" sz="1800" b="1" noProof="1">
                <a:solidFill>
                  <a:srgbClr val="C00000"/>
                </a:solidFill>
              </a:rPr>
              <a:t>CPU 就从</a:t>
            </a:r>
            <a:r>
              <a:rPr lang="zh-CN" altLang="en-US" sz="1800" noProof="1">
                <a:solidFill>
                  <a:srgbClr val="0409E2"/>
                </a:solidFill>
              </a:rPr>
              <a:t>0x</a:t>
            </a:r>
            <a:r>
              <a:rPr lang="en-US" altLang="zh-CN" sz="1800" noProof="1">
                <a:solidFill>
                  <a:srgbClr val="0409E2"/>
                </a:solidFill>
              </a:rPr>
              <a:t>FFFF</a:t>
            </a:r>
            <a:r>
              <a:rPr lang="zh-CN" altLang="en-US" sz="1800" noProof="1">
                <a:solidFill>
                  <a:srgbClr val="0409E2"/>
                </a:solidFill>
              </a:rPr>
              <a:t>0 </a:t>
            </a:r>
            <a:r>
              <a:rPr lang="zh-CN" altLang="en-US" sz="1800" b="1" noProof="1">
                <a:solidFill>
                  <a:srgbClr val="C00000"/>
                </a:solidFill>
              </a:rPr>
              <a:t>处开始执行指令。</a:t>
            </a:r>
            <a:endParaRPr lang="en-US" altLang="zh-CN" sz="1800" noProof="1"/>
          </a:p>
          <a:p>
            <a:pPr lvl="1" eaLnBrk="1">
              <a:defRPr/>
            </a:pPr>
            <a:r>
              <a:rPr lang="en-US" altLang="zh-CN" sz="1600" dirty="0"/>
              <a:t>CPU</a:t>
            </a:r>
            <a:r>
              <a:rPr lang="zh-CN" altLang="en-US" sz="1600" dirty="0"/>
              <a:t>会自动的将其</a:t>
            </a:r>
            <a:r>
              <a:rPr lang="en-US" altLang="zh-CN" sz="1600" dirty="0"/>
              <a:t>CS</a:t>
            </a:r>
            <a:r>
              <a:rPr lang="zh-CN" altLang="en-US" sz="1600" dirty="0"/>
              <a:t>寄存器设定为</a:t>
            </a:r>
            <a:r>
              <a:rPr lang="en-US" altLang="zh-CN" sz="1600" dirty="0"/>
              <a:t>0xFFFF</a:t>
            </a:r>
            <a:r>
              <a:rPr lang="zh-CN" altLang="en-US" sz="1600" dirty="0"/>
              <a:t>，将其</a:t>
            </a:r>
            <a:r>
              <a:rPr lang="en-US" altLang="zh-CN" sz="1600" dirty="0"/>
              <a:t>PC</a:t>
            </a:r>
            <a:r>
              <a:rPr lang="zh-CN" altLang="en-US" sz="1600" dirty="0"/>
              <a:t>寄存器设定为</a:t>
            </a:r>
            <a:r>
              <a:rPr lang="en-US" altLang="zh-CN" sz="1600" dirty="0"/>
              <a:t>0000</a:t>
            </a:r>
            <a:r>
              <a:rPr lang="zh-CN" altLang="en-US" sz="1600" dirty="0"/>
              <a:t>，因此</a:t>
            </a:r>
            <a:r>
              <a:rPr lang="en-US" altLang="zh-CN" sz="1600" dirty="0"/>
              <a:t>CPU</a:t>
            </a:r>
            <a:r>
              <a:rPr lang="zh-CN" altLang="en-US" sz="1600" dirty="0"/>
              <a:t>会从</a:t>
            </a:r>
            <a:r>
              <a:rPr lang="en-US" altLang="zh-CN" sz="1600" dirty="0"/>
              <a:t>FFFF:0000</a:t>
            </a:r>
            <a:r>
              <a:rPr lang="zh-CN" altLang="en-US" sz="1600" dirty="0"/>
              <a:t>处进行执行（物理地址：</a:t>
            </a:r>
            <a:r>
              <a:rPr lang="en-US" altLang="zh-CN" sz="1600" dirty="0"/>
              <a:t>CS&lt;&lt;4+PC=0xFFFF0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 eaLnBrk="1">
              <a:defRPr/>
            </a:pPr>
            <a:r>
              <a:rPr lang="zh-CN" altLang="en-US" sz="1600" dirty="0"/>
              <a:t>这个特殊的地址有的资料称之为复位向量</a:t>
            </a:r>
            <a:r>
              <a:rPr lang="en-US" altLang="zh-CN" sz="1600" dirty="0"/>
              <a:t>(reset vector)</a:t>
            </a:r>
            <a:endParaRPr lang="zh-CN" altLang="en-US" sz="1600" noProof="1"/>
          </a:p>
          <a:p>
            <a:pPr indent="-285750" eaLnBrk="1">
              <a:defRPr/>
            </a:pPr>
            <a:r>
              <a:rPr lang="zh-CN" altLang="en-US" sz="1800" noProof="1">
                <a:solidFill>
                  <a:srgbClr val="7030A0"/>
                </a:solidFill>
              </a:rPr>
              <a:t>地址</a:t>
            </a:r>
            <a:r>
              <a:rPr lang="zh-CN" altLang="en-US" sz="1800" noProof="1">
                <a:solidFill>
                  <a:srgbClr val="0409E2"/>
                </a:solidFill>
              </a:rPr>
              <a:t>0x</a:t>
            </a:r>
            <a:r>
              <a:rPr lang="en-US" altLang="zh-CN" sz="1800" noProof="1">
                <a:solidFill>
                  <a:srgbClr val="0409E2"/>
                </a:solidFill>
              </a:rPr>
              <a:t>FFFF</a:t>
            </a:r>
            <a:r>
              <a:rPr lang="zh-CN" altLang="en-US" sz="1800" noProof="1">
                <a:solidFill>
                  <a:srgbClr val="0409E2"/>
                </a:solidFill>
              </a:rPr>
              <a:t>0</a:t>
            </a:r>
            <a:r>
              <a:rPr lang="zh-CN" altLang="en-US" sz="1800" noProof="1">
                <a:solidFill>
                  <a:srgbClr val="7030A0"/>
                </a:solidFill>
              </a:rPr>
              <a:t>在</a:t>
            </a:r>
            <a:r>
              <a:rPr lang="en-US" altLang="zh-CN" sz="1800" noProof="1">
                <a:solidFill>
                  <a:srgbClr val="7030A0"/>
                </a:solidFill>
              </a:rPr>
              <a:t>1M</a:t>
            </a:r>
            <a:r>
              <a:rPr lang="zh-CN" altLang="en-US" sz="1800" noProof="1">
                <a:solidFill>
                  <a:srgbClr val="7030A0"/>
                </a:solidFill>
              </a:rPr>
              <a:t>内存的地址范围内</a:t>
            </a:r>
            <a:endParaRPr lang="en-US" altLang="zh-CN" sz="1800" noProof="1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600" noProof="1"/>
              <a:t>为了兼容大部分的厂商，通常BIOS 厂商放在这里的都</a:t>
            </a:r>
            <a:r>
              <a:rPr lang="zh-CN" altLang="en-US" sz="1600" noProof="1">
                <a:solidFill>
                  <a:srgbClr val="0070C0"/>
                </a:solidFill>
              </a:rPr>
              <a:t>只是一条跳转指令</a:t>
            </a:r>
            <a:r>
              <a:rPr lang="zh-CN" altLang="en-US" sz="1600" noProof="1"/>
              <a:t>，根据厂商的不同设置，跳到系统BIOS 真正的启动代码处（</a:t>
            </a:r>
            <a:r>
              <a:rPr lang="en-US" altLang="zh-CN" sz="1600" noProof="1"/>
              <a:t>BIOS</a:t>
            </a:r>
            <a:r>
              <a:rPr lang="zh-CN" altLang="en-US" sz="1600" noProof="1"/>
              <a:t>入口）</a:t>
            </a:r>
            <a:endParaRPr lang="en-US" altLang="zh-CN" sz="1600" noProof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935682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2000" b="1" noProof="1">
                <a:solidFill>
                  <a:srgbClr val="006600"/>
                </a:solidFill>
              </a:rPr>
              <a:t>思考：</a:t>
            </a:r>
            <a:r>
              <a:rPr lang="zh-CN" altLang="en-US" sz="1800" b="1" noProof="1">
                <a:solidFill>
                  <a:srgbClr val="006600"/>
                </a:solidFill>
              </a:rPr>
              <a:t>如果有多个</a:t>
            </a:r>
            <a:r>
              <a:rPr lang="en-US" altLang="zh-CN" sz="1800" b="1" noProof="1">
                <a:solidFill>
                  <a:srgbClr val="006600"/>
                </a:solidFill>
              </a:rPr>
              <a:t>CPU</a:t>
            </a:r>
            <a:r>
              <a:rPr lang="zh-CN" altLang="en-US" sz="1800" b="1" noProof="1">
                <a:solidFill>
                  <a:srgbClr val="006600"/>
                </a:solidFill>
              </a:rPr>
              <a:t>，或多核</a:t>
            </a:r>
            <a:r>
              <a:rPr lang="en-US" altLang="zh-CN" sz="1800" b="1" noProof="1">
                <a:solidFill>
                  <a:srgbClr val="006600"/>
                </a:solidFill>
              </a:rPr>
              <a:t>CPU</a:t>
            </a:r>
            <a:r>
              <a:rPr lang="zh-CN" altLang="en-US" sz="1800" b="1" noProof="1">
                <a:solidFill>
                  <a:srgbClr val="006600"/>
                </a:solidFill>
              </a:rPr>
              <a:t>，哪个负责执行上述程序？</a:t>
            </a:r>
            <a:endParaRPr lang="en-US" altLang="zh-CN" sz="1800" b="1" noProof="1">
              <a:solidFill>
                <a:srgbClr val="006600"/>
              </a:solidFill>
            </a:endParaRPr>
          </a:p>
          <a:p>
            <a:pPr lvl="1" eaLnBrk="1">
              <a:defRPr/>
            </a:pPr>
            <a:r>
              <a:rPr lang="zh-CN" altLang="en-US" sz="1800" noProof="1"/>
              <a:t>其中一个会被动态指派为</a:t>
            </a:r>
            <a:r>
              <a:rPr lang="zh-CN" altLang="en-US" sz="1800" dirty="0"/>
              <a:t>引导处理器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BootStrap</a:t>
            </a:r>
            <a:r>
              <a:rPr lang="en-US" altLang="zh-CN" sz="1800" dirty="0"/>
              <a:t> processor, BSP)</a:t>
            </a:r>
            <a:r>
              <a:rPr lang="zh-CN" altLang="en-US" sz="1800" dirty="0"/>
              <a:t>，用于执行全部的</a:t>
            </a:r>
            <a:r>
              <a:rPr lang="en-US" altLang="zh-CN" sz="1800" dirty="0"/>
              <a:t>BIOS</a:t>
            </a:r>
            <a:r>
              <a:rPr lang="zh-CN" altLang="en-US" sz="1800" dirty="0"/>
              <a:t>和操作系统内核初始化代码</a:t>
            </a:r>
            <a:endParaRPr lang="en-US" altLang="zh-CN" sz="1800" dirty="0"/>
          </a:p>
          <a:p>
            <a:pPr lvl="1" eaLnBrk="1">
              <a:defRPr/>
            </a:pPr>
            <a:r>
              <a:rPr lang="zh-CN" altLang="en-US" sz="1800" noProof="1"/>
              <a:t>其余处理器会</a:t>
            </a:r>
            <a:r>
              <a:rPr lang="zh-CN" altLang="en-US" sz="1800" dirty="0"/>
              <a:t>保持停机状态，将来操作系统内核将来会激活它们</a:t>
            </a:r>
            <a:endParaRPr lang="en-US" altLang="zh-CN" sz="1800" noProof="1"/>
          </a:p>
          <a:p>
            <a:pPr lvl="1" eaLnBrk="1">
              <a:defRPr/>
            </a:pPr>
            <a:endParaRPr lang="en-US" altLang="zh-CN" sz="1600" noProof="1"/>
          </a:p>
          <a:p>
            <a:pPr eaLnBrk="1">
              <a:defRPr/>
            </a:pPr>
            <a:endParaRPr lang="zh-CN" altLang="en-US" sz="1800" noProof="1"/>
          </a:p>
          <a:p>
            <a:pPr eaLnBrk="1">
              <a:defRPr/>
            </a:pPr>
            <a:endParaRPr lang="zh-CN" altLang="en-US" sz="18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自检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/>
              <a:t>系统BIOS 的启动代码首先要做的事情是进行POST（</a:t>
            </a:r>
            <a:r>
              <a:rPr lang="zh-CN" altLang="en-US" sz="2000" u="sng" dirty="0">
                <a:solidFill>
                  <a:srgbClr val="C00000"/>
                </a:solidFill>
              </a:rPr>
              <a:t>P</a:t>
            </a:r>
            <a:r>
              <a:rPr lang="zh-CN" altLang="en-US" sz="2000" dirty="0"/>
              <a:t>ower-</a:t>
            </a:r>
            <a:r>
              <a:rPr lang="zh-CN" altLang="en-US" sz="2000" u="sng" dirty="0">
                <a:solidFill>
                  <a:srgbClr val="C00000"/>
                </a:solidFill>
              </a:rPr>
              <a:t>O</a:t>
            </a:r>
            <a:r>
              <a:rPr lang="zh-CN" altLang="en-US" sz="2000" dirty="0"/>
              <a:t>n </a:t>
            </a:r>
            <a:r>
              <a:rPr lang="zh-CN" altLang="en-US" sz="2000" u="sng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elf </a:t>
            </a:r>
            <a:r>
              <a:rPr lang="zh-CN" altLang="en-US" sz="2000" u="sng" dirty="0">
                <a:solidFill>
                  <a:srgbClr val="C00000"/>
                </a:solidFill>
              </a:rPr>
              <a:t>T</a:t>
            </a:r>
            <a:r>
              <a:rPr lang="zh-CN" altLang="en-US" sz="2000" dirty="0"/>
              <a:t>est，</a:t>
            </a:r>
            <a:r>
              <a:rPr lang="zh-CN" altLang="en-US" sz="2000" b="1" dirty="0"/>
              <a:t>加电后自检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eaLnBrk="1"/>
            <a:r>
              <a:rPr lang="zh-CN" altLang="en-US" sz="2000" dirty="0"/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</a:rPr>
              <a:t>关键设备</a:t>
            </a:r>
            <a:r>
              <a:rPr lang="zh-CN" altLang="en-US" sz="2000" dirty="0">
                <a:solidFill>
                  <a:srgbClr val="006600"/>
                </a:solidFill>
              </a:rPr>
              <a:t>是否存在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70C0"/>
                </a:solidFill>
              </a:rPr>
              <a:t>是</a:t>
            </a:r>
            <a:r>
              <a:rPr lang="zh-CN" altLang="en-US" sz="2000" dirty="0">
                <a:solidFill>
                  <a:srgbClr val="006600"/>
                </a:solidFill>
              </a:rPr>
              <a:t>否正常工作</a:t>
            </a:r>
            <a:r>
              <a:rPr lang="zh-CN" altLang="en-US" sz="2000" dirty="0"/>
              <a:t>，例如</a:t>
            </a:r>
            <a:r>
              <a:rPr lang="zh-CN" altLang="en-US" sz="2000" dirty="0">
                <a:solidFill>
                  <a:srgbClr val="7030A0"/>
                </a:solidFill>
              </a:rPr>
              <a:t>内存、显卡、键盘</a:t>
            </a:r>
            <a:r>
              <a:rPr lang="zh-CN" altLang="en-US" sz="2000" dirty="0"/>
              <a:t>等关键设备</a:t>
            </a:r>
            <a:endParaRPr lang="zh-CN" altLang="en-US" sz="2000" dirty="0"/>
          </a:p>
          <a:p>
            <a:pPr eaLnBrk="1"/>
            <a:r>
              <a:rPr lang="zh-CN" altLang="en-US" sz="2000" dirty="0"/>
              <a:t>由于POST 是最早进行的检测过程，</a:t>
            </a:r>
            <a:r>
              <a:rPr lang="zh-CN" altLang="en-US" sz="2000" dirty="0">
                <a:solidFill>
                  <a:srgbClr val="006600"/>
                </a:solidFill>
              </a:rPr>
              <a:t>此时尚未初始化显卡</a:t>
            </a:r>
            <a:r>
              <a:rPr lang="zh-CN" altLang="en-US" sz="2000" dirty="0"/>
              <a:t>，如果系统BIOS 在POST 的过程中发现了一些致命错误，</a:t>
            </a:r>
            <a:r>
              <a:rPr lang="zh-CN" altLang="en-US" sz="2000" dirty="0">
                <a:solidFill>
                  <a:srgbClr val="7030A0"/>
                </a:solidFill>
              </a:rPr>
              <a:t>有时不会将错误信息在屏幕上显示</a:t>
            </a:r>
            <a:endParaRPr lang="zh-CN" altLang="en-US" sz="2000" dirty="0">
              <a:solidFill>
                <a:srgbClr val="7030A0"/>
              </a:solidFill>
            </a:endParaRPr>
          </a:p>
          <a:p>
            <a:pPr lvl="1" eaLnBrk="1"/>
            <a:r>
              <a:rPr lang="zh-CN" altLang="en-US" sz="1800" dirty="0">
                <a:solidFill>
                  <a:srgbClr val="0409E2"/>
                </a:solidFill>
              </a:rPr>
              <a:t>例如，如果发现没有内存或者内存有问题</a:t>
            </a:r>
            <a:r>
              <a:rPr lang="zh-CN" altLang="en-US" sz="1800" dirty="0"/>
              <a:t>（此时只会检查640K 常规内存），或其它关键设备，系统BIOS 就会直接控制喇叭发声来报告错误，</a:t>
            </a:r>
            <a:r>
              <a:rPr lang="zh-CN" altLang="en-US" sz="1800" dirty="0">
                <a:solidFill>
                  <a:srgbClr val="000099"/>
                </a:solidFill>
              </a:rPr>
              <a:t>声音的长短和次数代表了错误的类型</a:t>
            </a:r>
            <a:endParaRPr lang="zh-CN" altLang="en-US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b="1"/>
              <a:t>What Operating Systems Do</a:t>
            </a:r>
            <a:endParaRPr lang="en-US" altLang="zh-CN" sz="1800" b="1"/>
          </a:p>
          <a:p>
            <a:r>
              <a:rPr lang="en-US" altLang="zh-CN" sz="1800"/>
              <a:t>Computer-System Organization</a:t>
            </a:r>
            <a:endParaRPr lang="en-US" altLang="zh-CN" sz="1800"/>
          </a:p>
          <a:p>
            <a:r>
              <a:rPr lang="en-US" altLang="zh-CN" sz="1800"/>
              <a:t>Computer-System Architecture</a:t>
            </a:r>
            <a:endParaRPr lang="en-US" altLang="zh-CN" sz="1800"/>
          </a:p>
          <a:p>
            <a:r>
              <a:rPr lang="en-US" altLang="zh-CN" sz="1800"/>
              <a:t>Operating-System Structure</a:t>
            </a:r>
            <a:endParaRPr lang="en-US" altLang="zh-CN" sz="1800"/>
          </a:p>
          <a:p>
            <a:r>
              <a:rPr lang="en-US" altLang="zh-CN" sz="1800" b="1"/>
              <a:t>Operating-System Operations</a:t>
            </a:r>
            <a:endParaRPr lang="en-US" altLang="zh-CN" sz="1800" b="1"/>
          </a:p>
          <a:p>
            <a:r>
              <a:rPr lang="en-US" altLang="zh-CN" sz="1800"/>
              <a:t>Process Management</a:t>
            </a:r>
            <a:endParaRPr lang="en-US" altLang="zh-CN" sz="1800"/>
          </a:p>
          <a:p>
            <a:r>
              <a:rPr lang="en-US" altLang="zh-CN" sz="1800"/>
              <a:t>Memory Management</a:t>
            </a:r>
            <a:endParaRPr lang="en-US" altLang="zh-CN" sz="1800"/>
          </a:p>
          <a:p>
            <a:r>
              <a:rPr lang="en-US" altLang="zh-CN" sz="1800"/>
              <a:t>Storage Management</a:t>
            </a:r>
            <a:endParaRPr lang="en-US" altLang="zh-CN" sz="1800"/>
          </a:p>
          <a:p>
            <a:r>
              <a:rPr lang="en-US" altLang="zh-CN" sz="1800"/>
              <a:t>Protection and Security</a:t>
            </a:r>
            <a:endParaRPr lang="en-US" altLang="zh-CN" sz="1800"/>
          </a:p>
          <a:p>
            <a:r>
              <a:rPr lang="en-US" altLang="zh-CN" sz="1800"/>
              <a:t>Distributed Systems</a:t>
            </a:r>
            <a:endParaRPr lang="en-US" altLang="zh-CN" sz="1800"/>
          </a:p>
          <a:p>
            <a:r>
              <a:rPr lang="en-US" altLang="zh-CN" sz="1800"/>
              <a:t>Special-Purpose Systems</a:t>
            </a:r>
            <a:endParaRPr lang="en-US" altLang="zh-CN" sz="1800"/>
          </a:p>
          <a:p>
            <a:r>
              <a:rPr lang="en-US" altLang="zh-CN" sz="1800"/>
              <a:t>Computing Environments</a:t>
            </a:r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初始化设备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670367" cy="4021416"/>
          </a:xfrm>
        </p:spPr>
        <p:txBody>
          <a:bodyPr/>
          <a:lstStyle/>
          <a:p>
            <a:r>
              <a:rPr lang="zh-CN" altLang="en-US" sz="2000" dirty="0"/>
              <a:t>接下来系统BIOS 查找</a:t>
            </a:r>
            <a:r>
              <a:rPr lang="zh-CN" altLang="en-US" sz="2000" dirty="0">
                <a:solidFill>
                  <a:srgbClr val="0070C0"/>
                </a:solidFill>
              </a:rPr>
              <a:t>显卡的BIOS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/>
            <a:r>
              <a:rPr lang="zh-CN" altLang="en-US" sz="1800" dirty="0"/>
              <a:t>显卡BIOS在ROM 芯片的起始地址通常设在</a:t>
            </a:r>
            <a:r>
              <a:rPr lang="zh-CN" altLang="en-US" sz="1800" b="1" dirty="0">
                <a:solidFill>
                  <a:srgbClr val="C00000"/>
                </a:solidFill>
              </a:rPr>
              <a:t>0xC0000 </a:t>
            </a:r>
            <a:r>
              <a:rPr lang="zh-CN" altLang="en-US" sz="1800" dirty="0"/>
              <a:t>处</a:t>
            </a:r>
            <a:endParaRPr lang="en-US" altLang="zh-CN" sz="1800" dirty="0"/>
          </a:p>
          <a:p>
            <a:pPr lvl="1"/>
            <a:r>
              <a:rPr lang="zh-CN" altLang="en-US" sz="1800" dirty="0"/>
              <a:t>系统BIOS 在该地址处找到显卡BIOS 之后就调用它的初始化代码，初始化显卡</a:t>
            </a:r>
            <a:endParaRPr lang="en-US" altLang="zh-CN" sz="1800" dirty="0"/>
          </a:p>
          <a:p>
            <a:r>
              <a:rPr lang="zh-CN" altLang="en-US" sz="2000" dirty="0"/>
              <a:t>此时多数显卡都会在屏幕上显示出一些初始化信息，介绍生产厂商、图形芯片类型等内容</a:t>
            </a:r>
            <a:endParaRPr lang="zh-CN" altLang="en-US" sz="2000" dirty="0"/>
          </a:p>
          <a:p>
            <a:r>
              <a:rPr lang="zh-CN" altLang="en-US" sz="2000" dirty="0"/>
              <a:t>系统BIOS 接着会</a:t>
            </a:r>
            <a:r>
              <a:rPr lang="zh-CN" altLang="en-US" sz="2000" dirty="0">
                <a:solidFill>
                  <a:srgbClr val="0070C0"/>
                </a:solidFill>
              </a:rPr>
              <a:t>查找</a:t>
            </a:r>
            <a:r>
              <a:rPr lang="zh-CN" altLang="en-US" sz="2000" dirty="0">
                <a:solidFill>
                  <a:srgbClr val="7030A0"/>
                </a:solidFill>
              </a:rPr>
              <a:t>其它设备</a:t>
            </a:r>
            <a:r>
              <a:rPr lang="zh-CN" altLang="en-US" sz="2000" dirty="0">
                <a:solidFill>
                  <a:srgbClr val="0070C0"/>
                </a:solidFill>
              </a:rPr>
              <a:t>的BIOS 程序</a:t>
            </a:r>
            <a:r>
              <a:rPr lang="zh-CN" altLang="en-US" sz="2000" dirty="0"/>
              <a:t>，找到之后同样要调用这些BIOS内部的初始化代码来初始化相关的设备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952043" y="5304116"/>
            <a:ext cx="503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0xC0000开始的内存信息与屏幕显示的内容之间是一一对应的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Tips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：显卡缓存地址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670367" cy="4021416"/>
          </a:xfrm>
        </p:spPr>
        <p:txBody>
          <a:bodyPr/>
          <a:lstStyle/>
          <a:p>
            <a:r>
              <a:rPr lang="zh-CN" altLang="en-US" sz="2000" dirty="0"/>
              <a:t>对于早期</a:t>
            </a:r>
            <a:r>
              <a:rPr lang="en-US" altLang="zh-CN" sz="2000" dirty="0"/>
              <a:t>80*25</a:t>
            </a:r>
            <a:r>
              <a:rPr lang="zh-CN" altLang="en-US" sz="2000" b="1" dirty="0">
                <a:solidFill>
                  <a:srgbClr val="C00000"/>
                </a:solidFill>
              </a:rPr>
              <a:t>彩色字符模式</a:t>
            </a:r>
            <a:r>
              <a:rPr lang="zh-CN" altLang="en-US" sz="2000" dirty="0"/>
              <a:t>的显示缓冲区</a:t>
            </a:r>
            <a:endParaRPr lang="en-US" altLang="zh-CN" sz="2000" dirty="0"/>
          </a:p>
          <a:p>
            <a:pPr lvl="1"/>
            <a:r>
              <a:rPr lang="zh-CN" altLang="en-US" sz="1800" dirty="0"/>
              <a:t>显示器</a:t>
            </a:r>
            <a:r>
              <a:rPr lang="en-US" altLang="zh-CN" sz="1800" dirty="0"/>
              <a:t>80</a:t>
            </a:r>
            <a:r>
              <a:rPr lang="zh-CN" altLang="en-US" sz="1800" dirty="0"/>
              <a:t>行，</a:t>
            </a:r>
            <a:r>
              <a:rPr lang="en-US" altLang="zh-CN" sz="1800" dirty="0"/>
              <a:t>25</a:t>
            </a:r>
            <a:r>
              <a:rPr lang="zh-CN" altLang="en-US" sz="1800" dirty="0"/>
              <a:t>列</a:t>
            </a:r>
            <a:endParaRPr lang="en-US" altLang="zh-CN" sz="1800" dirty="0"/>
          </a:p>
          <a:p>
            <a:pPr lvl="1"/>
            <a:r>
              <a:rPr lang="zh-CN" altLang="en-US" sz="1800" dirty="0"/>
              <a:t>内存地址</a:t>
            </a:r>
            <a:r>
              <a:rPr lang="en-US" altLang="zh-CN" sz="1800" dirty="0">
                <a:solidFill>
                  <a:srgbClr val="7030A0"/>
                </a:solidFill>
              </a:rPr>
              <a:t>0xB8000~0xB8FFFF</a:t>
            </a:r>
            <a:r>
              <a:rPr lang="zh-CN" altLang="en-US" sz="1800" dirty="0"/>
              <a:t>共</a:t>
            </a:r>
            <a:r>
              <a:rPr lang="en-US" altLang="zh-CN" sz="1800" dirty="0"/>
              <a:t>32KB</a:t>
            </a:r>
            <a:r>
              <a:rPr lang="zh-CN" altLang="en-US" sz="1800" dirty="0"/>
              <a:t>的空间，</a:t>
            </a:r>
            <a:endParaRPr lang="en-US" altLang="zh-CN" sz="1800" dirty="0"/>
          </a:p>
          <a:p>
            <a:pPr lvl="1"/>
            <a:r>
              <a:rPr lang="zh-CN" altLang="en-US" sz="1800" dirty="0"/>
              <a:t>向这个地址空间写入数据，写入的内容立即出现在显示器上。</a:t>
            </a:r>
            <a:endParaRPr lang="en-US" altLang="zh-CN" sz="1800" dirty="0"/>
          </a:p>
          <a:p>
            <a:pPr lvl="1"/>
            <a:r>
              <a:rPr lang="zh-CN" altLang="en-US" sz="1800" dirty="0"/>
              <a:t>早期的</a:t>
            </a:r>
            <a:r>
              <a:rPr lang="en-US" altLang="zh-CN" sz="1800" dirty="0"/>
              <a:t>OS</a:t>
            </a:r>
            <a:r>
              <a:rPr lang="zh-CN" altLang="en-US" sz="1800" dirty="0"/>
              <a:t>，可直接通过读写显示缓存（容易实现屏幕传输）</a:t>
            </a:r>
            <a:endParaRPr lang="zh-CN" altLang="en-US" sz="1800" dirty="0"/>
          </a:p>
          <a:p>
            <a:r>
              <a:rPr lang="zh-CN" altLang="en-US" sz="2000" dirty="0"/>
              <a:t>对于现在的图形显卡显示缓冲区</a:t>
            </a:r>
            <a:endParaRPr lang="en-US" altLang="zh-CN" sz="2000" dirty="0"/>
          </a:p>
          <a:p>
            <a:pPr lvl="1"/>
            <a:r>
              <a:rPr lang="zh-CN" altLang="en-US" sz="1800" dirty="0"/>
              <a:t>开始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highlight>
                  <a:srgbClr val="FFFF00"/>
                </a:highlight>
                <a:sym typeface="Wingdings" panose="05000000000000000000" pitchFamily="2" charset="2"/>
              </a:rPr>
              <a:t>Windows</a:t>
            </a:r>
            <a:r>
              <a:rPr lang="zh-CN" alt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管理工具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系统信息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组件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显示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内存地址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/>
              <a:t>右键</a:t>
            </a:r>
            <a:r>
              <a:rPr lang="en-US" altLang="zh-CN" sz="1800" dirty="0"/>
              <a:t>“</a:t>
            </a:r>
            <a:r>
              <a:rPr lang="zh-CN" altLang="en-US" sz="1800" dirty="0"/>
              <a:t>此电脑</a:t>
            </a:r>
            <a:r>
              <a:rPr lang="en-US" altLang="zh-CN" sz="1800" dirty="0"/>
              <a:t>”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属性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设备管理器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显示适配器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右键</a:t>
            </a:r>
            <a:r>
              <a:rPr lang="en-US" altLang="zh-CN" sz="1800" dirty="0">
                <a:sym typeface="Wingdings" panose="05000000000000000000" pitchFamily="2" charset="2"/>
              </a:rPr>
              <a:t>“</a:t>
            </a:r>
            <a:r>
              <a:rPr lang="zh-CN" altLang="en-US" sz="1800" dirty="0">
                <a:sym typeface="Wingdings" panose="05000000000000000000" pitchFamily="2" charset="2"/>
              </a:rPr>
              <a:t>属性</a:t>
            </a:r>
            <a:r>
              <a:rPr lang="en-US" altLang="zh-CN" sz="1800" dirty="0">
                <a:sym typeface="Wingdings" panose="05000000000000000000" pitchFamily="2" charset="2"/>
              </a:rPr>
              <a:t>”</a:t>
            </a:r>
            <a:r>
              <a:rPr lang="zh-CN" altLang="en-US" sz="1800" dirty="0">
                <a:sym typeface="Wingdings" panose="05000000000000000000" pitchFamily="2" charset="2"/>
              </a:rPr>
              <a:t>资源选项卡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内存范围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952043" y="5304116"/>
            <a:ext cx="503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0xC0000开始的内存信息与屏幕显示的内容之间是一一对应的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测试设备</a:t>
            </a:r>
            <a:endParaRPr lang="zh-CN" altLang="en-US" noProof="1">
              <a:sym typeface="+mn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/>
              <a:t>查找完所有其它设备的BIOS 之后，系统BIOS 将显示出它</a:t>
            </a:r>
            <a:r>
              <a:rPr lang="zh-CN" altLang="en-US" sz="2000" dirty="0">
                <a:solidFill>
                  <a:srgbClr val="7030A0"/>
                </a:solidFill>
              </a:rPr>
              <a:t>自己的启动画面，其中包括有系统BIOS 的类型、序列号和版本号等内容</a:t>
            </a:r>
            <a:endParaRPr lang="zh-CN" altLang="en-US" sz="2000" dirty="0">
              <a:solidFill>
                <a:srgbClr val="7030A0"/>
              </a:solidFill>
            </a:endParaRPr>
          </a:p>
          <a:p>
            <a:pPr eaLnBrk="1"/>
            <a:r>
              <a:rPr lang="zh-CN" altLang="en-US" sz="2000" dirty="0"/>
              <a:t>接着系统BIOS 将</a:t>
            </a:r>
            <a:r>
              <a:rPr lang="zh-CN" altLang="en-US" sz="2000" dirty="0">
                <a:solidFill>
                  <a:srgbClr val="0070C0"/>
                </a:solidFill>
              </a:rPr>
              <a:t>检测和显示CPU 的类型和工作频率</a:t>
            </a:r>
            <a:r>
              <a:rPr lang="zh-CN" altLang="en-US" sz="2000" dirty="0"/>
              <a:t>，然后开始</a:t>
            </a:r>
            <a:r>
              <a:rPr lang="zh-CN" altLang="en-US" sz="2000" dirty="0">
                <a:solidFill>
                  <a:srgbClr val="0070C0"/>
                </a:solidFill>
              </a:rPr>
              <a:t>测试所有的RAM </a:t>
            </a:r>
            <a:r>
              <a:rPr lang="zh-CN" altLang="en-US" sz="2000" dirty="0"/>
              <a:t>（Random Access Memory），并同时在屏幕上显示内存测试的进度</a:t>
            </a:r>
            <a:endParaRPr lang="zh-CN" altLang="en-US" sz="2000" dirty="0"/>
          </a:p>
          <a:p>
            <a:pPr eaLnBrk="1"/>
            <a:r>
              <a:rPr lang="zh-CN" altLang="en-US" sz="2000" dirty="0"/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</a:rPr>
              <a:t>检测系统中安装的一些标准硬件设备</a:t>
            </a:r>
            <a:r>
              <a:rPr lang="zh-CN" altLang="en-US" sz="2000" dirty="0"/>
              <a:t>，包括硬盘、光驱、串口、并口、软驱等</a:t>
            </a:r>
            <a:endParaRPr lang="zh-CN" altLang="en-US" sz="2000" dirty="0"/>
          </a:p>
          <a:p>
            <a:pPr eaLnBrk="1"/>
            <a:r>
              <a:rPr lang="zh-CN" altLang="en-US" sz="2000" dirty="0"/>
              <a:t>另外绝大多数较新版本的系统BIOS 在这一过程中还要自动检测和设置</a:t>
            </a:r>
            <a:r>
              <a:rPr lang="zh-CN" altLang="en-US" sz="2000" dirty="0">
                <a:solidFill>
                  <a:srgbClr val="7030A0"/>
                </a:solidFill>
              </a:rPr>
              <a:t>内存的定时参数、硬盘参数和访问模式</a:t>
            </a:r>
            <a:r>
              <a:rPr lang="zh-CN" altLang="en-US" sz="2000" dirty="0"/>
              <a:t>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测试</a:t>
            </a:r>
            <a:r>
              <a:rPr lang="zh-CN" altLang="en-US" noProof="1">
                <a:solidFill>
                  <a:srgbClr val="000099"/>
                </a:solidFill>
                <a:sym typeface="+mn-ea"/>
              </a:rPr>
              <a:t>即插即用</a:t>
            </a:r>
            <a:r>
              <a:rPr lang="zh-CN" altLang="en-US" noProof="1">
                <a:sym typeface="+mn-ea"/>
              </a:rPr>
              <a:t>设备</a:t>
            </a:r>
            <a:endParaRPr lang="zh-CN" altLang="en-US" noProof="1">
              <a:sym typeface="+mn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/>
              <a:t>标准设备检测完毕后，系统BIOS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</a:rPr>
              <a:t>检测和配置系统中安装的</a:t>
            </a:r>
            <a:r>
              <a:rPr lang="zh-CN" altLang="en-US" sz="2000" dirty="0">
                <a:solidFill>
                  <a:srgbClr val="7030A0"/>
                </a:solidFill>
              </a:rPr>
              <a:t>即插即用设备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eaLnBrk="1"/>
            <a:r>
              <a:rPr lang="zh-CN" altLang="en-US" sz="2000" dirty="0"/>
              <a:t>每找到一个设备之后，系统BIOS 都会在屏幕上显示出设备的名称和型号等信息</a:t>
            </a:r>
            <a:endParaRPr lang="en-US" altLang="zh-CN" sz="2000" dirty="0"/>
          </a:p>
          <a:p>
            <a:pPr eaLnBrk="1"/>
            <a:r>
              <a:rPr lang="zh-CN" altLang="en-US" sz="2000" dirty="0"/>
              <a:t>同时为该设备分配中断（INT）、DMA 通道和I/O 端口等资源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更新E</a:t>
            </a:r>
            <a:r>
              <a:rPr lang="en-US" altLang="zh-CN" noProof="1">
                <a:sym typeface="+mn-ea"/>
              </a:rPr>
              <a:t>S</a:t>
            </a:r>
            <a:r>
              <a:rPr lang="zh-CN" altLang="en-US" noProof="1">
                <a:sym typeface="+mn-ea"/>
              </a:rPr>
              <a:t>CD</a:t>
            </a:r>
            <a:endParaRPr lang="zh-CN" altLang="en-US" noProof="1">
              <a:sym typeface="+mn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699"/>
            <a:ext cx="8247062" cy="5189121"/>
          </a:xfrm>
        </p:spPr>
        <p:txBody>
          <a:bodyPr/>
          <a:lstStyle/>
          <a:p>
            <a:pPr eaLnBrk="1">
              <a:defRPr/>
            </a:pPr>
            <a:r>
              <a:rPr lang="zh-CN" altLang="en-US" sz="1800" dirty="0">
                <a:solidFill>
                  <a:srgbClr val="0070C0"/>
                </a:solidFill>
              </a:rPr>
              <a:t>所有硬件都检测配置完毕后</a:t>
            </a:r>
            <a:r>
              <a:rPr lang="zh-CN" altLang="en-US" sz="1800" dirty="0"/>
              <a:t>，多数系统BIOS 会重新清屏并在屏幕上方显示出一个</a:t>
            </a:r>
            <a:r>
              <a:rPr lang="zh-CN" altLang="en-US" sz="1800" dirty="0">
                <a:solidFill>
                  <a:srgbClr val="0070C0"/>
                </a:solidFill>
              </a:rPr>
              <a:t>表格</a:t>
            </a:r>
            <a:r>
              <a:rPr lang="zh-CN" altLang="en-US" sz="1800" dirty="0"/>
              <a:t>，其中概略地列出了系统中安装的各种标准硬件设备，以及它们使用的资源和一些相关工作参数</a:t>
            </a:r>
            <a:r>
              <a:rPr lang="zh-CN" altLang="en-US" sz="1400" dirty="0"/>
              <a:t>（</a:t>
            </a:r>
            <a:r>
              <a:rPr lang="en-US" altLang="zh-CN" sz="1400" dirty="0"/>
              <a:t>BIOS</a:t>
            </a:r>
            <a:r>
              <a:rPr lang="zh-CN" altLang="en-US" sz="1400" dirty="0"/>
              <a:t>中可设置是否显示）</a:t>
            </a:r>
            <a:endParaRPr lang="zh-CN" altLang="en-US" sz="1800" dirty="0"/>
          </a:p>
          <a:p>
            <a:pPr eaLnBrk="1">
              <a:defRPr/>
            </a:pPr>
            <a:r>
              <a:rPr lang="zh-CN" altLang="en-US" sz="1800" b="1" dirty="0"/>
              <a:t>接下来系统BIOS 将更新</a:t>
            </a:r>
            <a:r>
              <a:rPr lang="zh-CN" altLang="en-US" sz="1800" b="1" dirty="0">
                <a:solidFill>
                  <a:srgbClr val="0070C0"/>
                </a:solidFill>
              </a:rPr>
              <a:t>ESCD </a:t>
            </a:r>
            <a:r>
              <a:rPr lang="zh-CN" altLang="en-US" sz="1800" b="1" dirty="0"/>
              <a:t>（</a:t>
            </a:r>
            <a:r>
              <a:rPr lang="zh-CN" altLang="en-US" sz="1800" b="1" u="sng" dirty="0">
                <a:solidFill>
                  <a:srgbClr val="C00000"/>
                </a:solidFill>
              </a:rPr>
              <a:t>E</a:t>
            </a:r>
            <a:r>
              <a:rPr lang="zh-CN" altLang="en-US" sz="1800" b="1" dirty="0"/>
              <a:t>xtended </a:t>
            </a:r>
            <a:r>
              <a:rPr lang="zh-CN" altLang="en-US" sz="1800" b="1" u="sng" dirty="0">
                <a:solidFill>
                  <a:srgbClr val="C00000"/>
                </a:solidFill>
              </a:rPr>
              <a:t>S</a:t>
            </a:r>
            <a:r>
              <a:rPr lang="zh-CN" altLang="en-US" sz="1800" b="1" dirty="0"/>
              <a:t>ystem </a:t>
            </a:r>
            <a:r>
              <a:rPr lang="zh-CN" altLang="en-US" sz="1800" b="1" u="sng" dirty="0">
                <a:solidFill>
                  <a:srgbClr val="C00000"/>
                </a:solidFill>
              </a:rPr>
              <a:t>C</a:t>
            </a:r>
            <a:r>
              <a:rPr lang="zh-CN" altLang="en-US" sz="1800" b="1" dirty="0"/>
              <a:t>on</a:t>
            </a:r>
            <a:r>
              <a:rPr lang="en-US" altLang="zh-CN" sz="1800" b="1" dirty="0"/>
              <a:t>fi</a:t>
            </a:r>
            <a:r>
              <a:rPr lang="zh-CN" altLang="en-US" sz="1800" b="1" dirty="0"/>
              <a:t>guration </a:t>
            </a:r>
            <a:r>
              <a:rPr lang="zh-CN" altLang="en-US" sz="1800" b="1" u="sng" dirty="0">
                <a:solidFill>
                  <a:srgbClr val="C00000"/>
                </a:solidFill>
              </a:rPr>
              <a:t>D</a:t>
            </a:r>
            <a:r>
              <a:rPr lang="zh-CN" altLang="en-US" sz="1800" b="1" dirty="0"/>
              <a:t>ata，扩展系统配置数据）</a:t>
            </a:r>
            <a:endParaRPr lang="zh-CN" altLang="en-US" sz="1800" b="1" dirty="0"/>
          </a:p>
          <a:p>
            <a:pPr lvl="1" eaLnBrk="1">
              <a:defRPr/>
            </a:pPr>
            <a:r>
              <a:rPr lang="zh-CN" altLang="en-US" sz="1600" dirty="0">
                <a:solidFill>
                  <a:srgbClr val="0409E2"/>
                </a:solidFill>
              </a:rPr>
              <a:t>ESCD</a:t>
            </a:r>
            <a:r>
              <a:rPr lang="zh-CN" altLang="en-US" sz="1600" dirty="0"/>
              <a:t> 是</a:t>
            </a:r>
            <a:r>
              <a:rPr lang="zh-CN" altLang="en-US" sz="1600" dirty="0">
                <a:solidFill>
                  <a:srgbClr val="0070C0"/>
                </a:solidFill>
              </a:rPr>
              <a:t>系统</a:t>
            </a:r>
            <a:r>
              <a:rPr lang="zh-CN" altLang="en-US" sz="1600" dirty="0">
                <a:solidFill>
                  <a:srgbClr val="C00000"/>
                </a:solidFill>
              </a:rPr>
              <a:t>BIOS</a:t>
            </a:r>
            <a:r>
              <a:rPr lang="zh-CN" altLang="en-US" sz="1600" dirty="0">
                <a:solidFill>
                  <a:srgbClr val="0070C0"/>
                </a:solidFill>
              </a:rPr>
              <a:t> 用来与</a:t>
            </a:r>
            <a:r>
              <a:rPr lang="zh-CN" altLang="en-US" sz="1600" dirty="0">
                <a:solidFill>
                  <a:srgbClr val="C00000"/>
                </a:solidFill>
              </a:rPr>
              <a:t>操作系统</a:t>
            </a:r>
            <a:r>
              <a:rPr lang="zh-CN" altLang="en-US" sz="1600" dirty="0">
                <a:solidFill>
                  <a:srgbClr val="0070C0"/>
                </a:solidFill>
              </a:rPr>
              <a:t>交换硬件配置信息</a:t>
            </a:r>
            <a:r>
              <a:rPr lang="zh-CN" altLang="en-US" sz="1600" dirty="0"/>
              <a:t>的一种手段</a:t>
            </a:r>
            <a:endParaRPr lang="en-US" altLang="zh-CN" sz="1600" dirty="0"/>
          </a:p>
          <a:p>
            <a:pPr eaLnBrk="1">
              <a:defRPr/>
            </a:pPr>
            <a:r>
              <a:rPr lang="en-US" altLang="zh-CN" sz="1800" dirty="0"/>
              <a:t>BIOS</a:t>
            </a:r>
            <a:r>
              <a:rPr lang="zh-CN" altLang="en-US" sz="1800" dirty="0"/>
              <a:t>将检测到的</a:t>
            </a:r>
            <a:r>
              <a:rPr lang="zh-CN" altLang="en-US" sz="1800" b="1" dirty="0"/>
              <a:t>系统配置数据</a:t>
            </a:r>
            <a:r>
              <a:rPr lang="zh-CN" altLang="en-US" sz="1800" dirty="0"/>
              <a:t>存放在</a:t>
            </a:r>
            <a:r>
              <a:rPr lang="zh-CN" altLang="en-US" sz="1800" b="1" u="sng" dirty="0">
                <a:solidFill>
                  <a:srgbClr val="7030A0"/>
                </a:solidFill>
              </a:rPr>
              <a:t>CMOS</a:t>
            </a:r>
            <a:r>
              <a:rPr lang="zh-CN" altLang="en-US" sz="1800" dirty="0">
                <a:solidFill>
                  <a:srgbClr val="0070C0"/>
                </a:solidFill>
              </a:rPr>
              <a:t> 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 lvl="1" eaLnBrk="1">
              <a:defRPr/>
            </a:pPr>
            <a:r>
              <a:rPr lang="zh-CN" altLang="en-US" sz="1600" u="sng" dirty="0">
                <a:solidFill>
                  <a:srgbClr val="0409E2"/>
                </a:solidFill>
              </a:rPr>
              <a:t>操作系统将根据这些信息配置与使用设备</a:t>
            </a:r>
            <a:endParaRPr lang="en-US" altLang="zh-CN" sz="1600" u="sng" dirty="0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CMOS</a:t>
            </a:r>
            <a:r>
              <a:rPr lang="zh-CN" altLang="en-US" sz="1600" dirty="0">
                <a:solidFill>
                  <a:srgbClr val="000000"/>
                </a:solidFill>
              </a:rPr>
              <a:t>由电池供电（现在多为纽扣电池）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600" dirty="0">
                <a:solidFill>
                  <a:srgbClr val="000000"/>
                </a:solidFill>
              </a:rPr>
              <a:t>如果加电后系统无法正常启动，切断电源，卸下纽扣电池，有时还需要将存放纽扣电池的地方两极短路，彻底清除</a:t>
            </a:r>
            <a:r>
              <a:rPr lang="en-US" altLang="zh-CN" sz="1600" dirty="0">
                <a:solidFill>
                  <a:srgbClr val="000000"/>
                </a:solidFill>
              </a:rPr>
              <a:t>CMOS</a:t>
            </a:r>
            <a:r>
              <a:rPr lang="zh-CN" altLang="en-US" sz="1600" dirty="0">
                <a:solidFill>
                  <a:srgbClr val="000000"/>
                </a:solidFill>
              </a:rPr>
              <a:t>中已有的数据，然后将电池放回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600" dirty="0">
                <a:solidFill>
                  <a:srgbClr val="000000"/>
                </a:solidFill>
              </a:rPr>
              <a:t>重新加电，让BIOS 重新更新ESCD 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400050" eaLnBrk="1">
              <a:buFont typeface="Wingdings" panose="05000000000000000000" pitchFamily="2" charset="2"/>
              <a:buChar char="n"/>
              <a:defRPr/>
            </a:pPr>
            <a:r>
              <a:rPr lang="zh-CN" altLang="en-US" sz="1800" noProof="1"/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</a:rPr>
              <a:t>系统BIOS</a:t>
            </a:r>
            <a:r>
              <a:rPr lang="zh-CN" altLang="en-US" sz="1800" noProof="1"/>
              <a:t> 的启动代码将进行它的最后一项工作，即根据用户指定的启动顺序从软盘、硬盘、光驱等</a:t>
            </a:r>
            <a:r>
              <a:rPr lang="zh-CN" altLang="en-US" sz="1800" noProof="1">
                <a:solidFill>
                  <a:srgbClr val="C00000"/>
                </a:solidFill>
              </a:rPr>
              <a:t>启动操作系统</a:t>
            </a:r>
            <a:endParaRPr lang="zh-CN" altLang="en-US" sz="1800" noProof="1">
              <a:solidFill>
                <a:srgbClr val="C00000"/>
              </a:solidFill>
            </a:endParaRP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Startup--启动操作系统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/>
              <a:t>以Windows为例</a:t>
            </a:r>
            <a:endParaRPr lang="zh-CN" altLang="en-US" sz="1800" noProof="1"/>
          </a:p>
          <a:p>
            <a:pPr lvl="1" eaLnBrk="1">
              <a:defRPr/>
            </a:pPr>
            <a:r>
              <a:rPr lang="zh-CN" altLang="en-US" sz="1600" noProof="1"/>
              <a:t>系统BIOS将主硬盘的</a:t>
            </a:r>
            <a:r>
              <a:rPr lang="zh-CN" altLang="en-US" sz="1600" b="1" u="sng" noProof="1">
                <a:solidFill>
                  <a:srgbClr val="C00000"/>
                </a:solidFill>
              </a:rPr>
              <a:t>主引导记录（</a:t>
            </a:r>
            <a:r>
              <a:rPr lang="en-US" altLang="zh-CN" sz="1600" b="1" u="sng" noProof="1">
                <a:solidFill>
                  <a:srgbClr val="C00000"/>
                </a:solidFill>
              </a:rPr>
              <a:t>MBR</a:t>
            </a:r>
            <a:r>
              <a:rPr lang="zh-CN" altLang="en-US" sz="1600" b="1" u="sng" noProof="1">
                <a:solidFill>
                  <a:srgbClr val="C00000"/>
                </a:solidFill>
              </a:rPr>
              <a:t>，位于</a:t>
            </a:r>
            <a:r>
              <a:rPr lang="en-US" altLang="zh-CN" sz="1600" b="1" u="sng" noProof="1">
                <a:solidFill>
                  <a:srgbClr val="C00000"/>
                </a:solidFill>
              </a:rPr>
              <a:t>0</a:t>
            </a:r>
            <a:r>
              <a:rPr lang="zh-CN" altLang="en-US" sz="1600" b="1" u="sng" noProof="1">
                <a:solidFill>
                  <a:srgbClr val="C00000"/>
                </a:solidFill>
              </a:rPr>
              <a:t>面</a:t>
            </a:r>
            <a:r>
              <a:rPr lang="en-US" altLang="zh-CN" sz="1600" b="1" u="sng" noProof="1">
                <a:solidFill>
                  <a:srgbClr val="C00000"/>
                </a:solidFill>
              </a:rPr>
              <a:t>0</a:t>
            </a:r>
            <a:r>
              <a:rPr lang="zh-CN" altLang="en-US" sz="1600" b="1" u="sng" noProof="1">
                <a:solidFill>
                  <a:srgbClr val="C00000"/>
                </a:solidFill>
              </a:rPr>
              <a:t>道</a:t>
            </a:r>
            <a:r>
              <a:rPr lang="en-US" altLang="zh-CN" sz="1600" b="1" u="sng" noProof="1">
                <a:solidFill>
                  <a:srgbClr val="C00000"/>
                </a:solidFill>
              </a:rPr>
              <a:t>1</a:t>
            </a:r>
            <a:r>
              <a:rPr lang="zh-CN" altLang="en-US" sz="1600" b="1" u="sng" noProof="1">
                <a:solidFill>
                  <a:srgbClr val="C00000"/>
                </a:solidFill>
              </a:rPr>
              <a:t>扇区的主引导扇区中</a:t>
            </a:r>
            <a:r>
              <a:rPr lang="zh-CN" altLang="en-US" sz="1600" u="sng" noProof="1">
                <a:solidFill>
                  <a:srgbClr val="C00000"/>
                </a:solidFill>
              </a:rPr>
              <a:t>）</a:t>
            </a:r>
            <a:r>
              <a:rPr lang="zh-CN" altLang="en-US" sz="1600" noProof="1"/>
              <a:t>的内容读入到内存的</a:t>
            </a:r>
            <a:r>
              <a:rPr lang="en-US" altLang="zh-CN" sz="1600" noProof="1">
                <a:solidFill>
                  <a:srgbClr val="C00000"/>
                </a:solidFill>
              </a:rPr>
              <a:t>0x7C00</a:t>
            </a:r>
            <a:r>
              <a:rPr lang="en-US" altLang="zh-CN" sz="1600" noProof="1"/>
              <a:t>（</a:t>
            </a:r>
            <a:r>
              <a:rPr lang="en-US" altLang="zh-CN" sz="1600" b="1" noProof="1">
                <a:solidFill>
                  <a:srgbClr val="006600"/>
                </a:solidFill>
              </a:rPr>
              <a:t>0000:</a:t>
            </a:r>
            <a:r>
              <a:rPr lang="zh-CN" altLang="en-US" sz="1600" b="1" noProof="1">
                <a:solidFill>
                  <a:srgbClr val="006600"/>
                </a:solidFill>
              </a:rPr>
              <a:t>7</a:t>
            </a:r>
            <a:r>
              <a:rPr lang="en-US" altLang="zh-CN" sz="1600" b="1" noProof="1">
                <a:solidFill>
                  <a:srgbClr val="006600"/>
                </a:solidFill>
              </a:rPr>
              <a:t>C</a:t>
            </a:r>
            <a:r>
              <a:rPr lang="zh-CN" altLang="en-US" sz="1600" b="1" noProof="1">
                <a:solidFill>
                  <a:srgbClr val="006600"/>
                </a:solidFill>
              </a:rPr>
              <a:t>00</a:t>
            </a:r>
            <a:r>
              <a:rPr lang="zh-CN" altLang="en-US" sz="1600" noProof="1">
                <a:solidFill>
                  <a:srgbClr val="C00000"/>
                </a:solidFill>
              </a:rPr>
              <a:t>）</a:t>
            </a:r>
            <a:r>
              <a:rPr lang="zh-CN" altLang="en-US" sz="1600" noProof="1"/>
              <a:t>处，处执行MBR中开始位置的引导程序。</a:t>
            </a:r>
            <a:endParaRPr lang="en-US" altLang="zh-CN" sz="1600" noProof="1"/>
          </a:p>
          <a:p>
            <a:pPr lvl="2" eaLnBrk="1">
              <a:defRPr/>
            </a:pPr>
            <a:r>
              <a:rPr lang="en-US" altLang="zh-CN" sz="1400" noProof="1"/>
              <a:t>MBR</a:t>
            </a:r>
            <a:r>
              <a:rPr lang="zh-CN" altLang="en-US" sz="1400" noProof="1"/>
              <a:t>由三部分组成，见下页。（有的系统是</a:t>
            </a:r>
            <a:r>
              <a:rPr lang="en-US" altLang="zh-CN" sz="1400" dirty="0"/>
              <a:t>GRUB</a:t>
            </a:r>
            <a:r>
              <a:rPr lang="zh-CN" altLang="en-US" sz="1400" dirty="0"/>
              <a:t>。例如：？</a:t>
            </a:r>
            <a:r>
              <a:rPr lang="en-US" altLang="zh-CN" sz="1400" dirty="0"/>
              <a:t>OS</a:t>
            </a:r>
            <a:r>
              <a:rPr lang="zh-CN" altLang="en-US" sz="1400" dirty="0"/>
              <a:t>）</a:t>
            </a:r>
            <a:endParaRPr lang="en-US" altLang="zh-CN" sz="1400" noProof="1"/>
          </a:p>
          <a:p>
            <a:pPr lvl="2" eaLnBrk="1">
              <a:defRPr/>
            </a:pPr>
            <a:r>
              <a:rPr lang="zh-CN" altLang="en-US" sz="1400" noProof="1"/>
              <a:t>此时计算机不再由</a:t>
            </a:r>
            <a:r>
              <a:rPr lang="en-US" altLang="zh-CN" sz="1400" noProof="1"/>
              <a:t>BIOS</a:t>
            </a:r>
            <a:r>
              <a:rPr lang="zh-CN" altLang="en-US" sz="1400" noProof="1"/>
              <a:t>中固有的程序来控制，而是交由操作系统的一部分来控制。</a:t>
            </a:r>
            <a:endParaRPr lang="en-US" altLang="zh-CN" sz="1400" noProof="1"/>
          </a:p>
          <a:p>
            <a:pPr lvl="1" eaLnBrk="1">
              <a:defRPr/>
            </a:pPr>
            <a:r>
              <a:rPr lang="en-US" altLang="zh-CN" sz="1600" noProof="1"/>
              <a:t>MBR</a:t>
            </a:r>
            <a:r>
              <a:rPr lang="zh-CN" altLang="en-US" sz="1600" noProof="1"/>
              <a:t>的引导程序部分</a:t>
            </a:r>
            <a:endParaRPr lang="en-US" altLang="zh-CN" sz="1600" noProof="1"/>
          </a:p>
          <a:p>
            <a:pPr lvl="2" eaLnBrk="1">
              <a:defRPr/>
            </a:pPr>
            <a:r>
              <a:rPr lang="zh-CN" altLang="en-US" sz="1400" noProof="1"/>
              <a:t>首先检查</a:t>
            </a:r>
            <a:r>
              <a:rPr lang="en-US" altLang="zh-CN" sz="1400" dirty="0"/>
              <a:t>MBR</a:t>
            </a:r>
            <a:r>
              <a:rPr lang="zh-CN" altLang="en-US" sz="1400" dirty="0"/>
              <a:t>扇区的最后两个字节是否为“</a:t>
            </a:r>
            <a:r>
              <a:rPr lang="en-US" altLang="zh-CN" sz="1400" dirty="0"/>
              <a:t>AA55”</a:t>
            </a:r>
            <a:r>
              <a:rPr lang="zh-CN" altLang="en-US" sz="1400" dirty="0"/>
              <a:t>，如果不是则报错，在屏幕上会列出错误信息。</a:t>
            </a:r>
            <a:endParaRPr lang="en-US" altLang="zh-CN" sz="1400" dirty="0"/>
          </a:p>
          <a:p>
            <a:pPr lvl="2" eaLnBrk="1">
              <a:defRPr/>
            </a:pPr>
            <a:r>
              <a:rPr lang="zh-CN" altLang="en-US" sz="1400" dirty="0"/>
              <a:t>如果是“</a:t>
            </a:r>
            <a:r>
              <a:rPr lang="en-US" altLang="zh-CN" sz="1400" dirty="0"/>
              <a:t>55AA”</a:t>
            </a:r>
            <a:r>
              <a:rPr lang="zh-CN" altLang="en-US" sz="1400" dirty="0"/>
              <a:t>，引导程序在</a:t>
            </a:r>
            <a:r>
              <a:rPr lang="en-US" altLang="zh-CN" sz="1400" dirty="0"/>
              <a:t>MBR</a:t>
            </a:r>
            <a:r>
              <a:rPr lang="zh-CN" altLang="en-US" sz="1400" dirty="0"/>
              <a:t>中的分区表（</a:t>
            </a:r>
            <a:r>
              <a:rPr lang="zh-CN" altLang="en-US" sz="1400" noProof="1"/>
              <a:t>Partition Table）</a:t>
            </a:r>
            <a:r>
              <a:rPr lang="zh-CN" altLang="en-US" sz="1400" dirty="0"/>
              <a:t>中查找是否有活动分区（ 分区表中每个分区有个状态，其中</a:t>
            </a:r>
            <a:r>
              <a:rPr lang="en-US" altLang="zh-CN" sz="1400" dirty="0"/>
              <a:t>00</a:t>
            </a:r>
            <a:r>
              <a:rPr lang="zh-CN" altLang="en-US" sz="1400" dirty="0"/>
              <a:t>：非活动分区；</a:t>
            </a:r>
            <a:r>
              <a:rPr lang="en-US" altLang="zh-CN" sz="1400" dirty="0"/>
              <a:t>80</a:t>
            </a:r>
            <a:r>
              <a:rPr lang="zh-CN" altLang="en-US" sz="1400" dirty="0"/>
              <a:t>：</a:t>
            </a:r>
            <a:r>
              <a:rPr lang="en-US" altLang="zh-CN" sz="1400" dirty="0"/>
              <a:t> </a:t>
            </a:r>
            <a:r>
              <a:rPr lang="zh-CN" altLang="en-US" sz="1400" dirty="0"/>
              <a:t>活动分区）</a:t>
            </a:r>
            <a:endParaRPr lang="en-US" altLang="zh-CN" sz="1400" dirty="0"/>
          </a:p>
          <a:p>
            <a:pPr lvl="2" eaLnBrk="1">
              <a:defRPr/>
            </a:pPr>
            <a:r>
              <a:rPr lang="zh-CN" altLang="en-US" sz="1400" dirty="0"/>
              <a:t>如果有活动分区，则</a:t>
            </a:r>
            <a:r>
              <a:rPr lang="zh-CN" altLang="en-US" sz="1400" b="1" dirty="0">
                <a:solidFill>
                  <a:srgbClr val="C00000"/>
                </a:solidFill>
              </a:rPr>
              <a:t>查找计算</a:t>
            </a:r>
            <a:r>
              <a:rPr lang="zh-CN" altLang="en-US" sz="1400" dirty="0"/>
              <a:t>该活动分区中的引导扇区（</a:t>
            </a:r>
            <a:r>
              <a:rPr lang="zh-CN" altLang="en-US" sz="1400" b="1" noProof="1">
                <a:solidFill>
                  <a:srgbClr val="C00000"/>
                </a:solidFill>
              </a:rPr>
              <a:t> </a:t>
            </a:r>
            <a:r>
              <a:rPr lang="zh-CN" altLang="en-US" sz="1400" noProof="1">
                <a:solidFill>
                  <a:srgbClr val="0409E2"/>
                </a:solidFill>
              </a:rPr>
              <a:t>Partition Boot Sector，或</a:t>
            </a:r>
            <a:r>
              <a:rPr lang="en-US" altLang="zh-CN" sz="1400" dirty="0">
                <a:solidFill>
                  <a:srgbClr val="0409E2"/>
                </a:solidFill>
              </a:rPr>
              <a:t>DOS Boot Record-DBR</a:t>
            </a:r>
            <a:r>
              <a:rPr lang="zh-CN" altLang="en-US" sz="1400" dirty="0"/>
              <a:t>），将其读入到内存中，并判断其合法性。</a:t>
            </a:r>
            <a:endParaRPr lang="en-US" altLang="zh-CN" sz="1400" dirty="0"/>
          </a:p>
          <a:p>
            <a:pPr lvl="2" eaLnBrk="1">
              <a:defRPr/>
            </a:pPr>
            <a:r>
              <a:rPr lang="zh-CN" altLang="en-US" sz="1400" dirty="0"/>
              <a:t>如果</a:t>
            </a:r>
            <a:r>
              <a:rPr lang="en-US" altLang="zh-CN" sz="1400" dirty="0"/>
              <a:t>DBR</a:t>
            </a:r>
            <a:r>
              <a:rPr lang="zh-CN" altLang="en-US" sz="1400" dirty="0"/>
              <a:t>是一个合法的引导扇区，随后的引导权就交给这个引导扇区去引导系统，</a:t>
            </a:r>
            <a:r>
              <a:rPr lang="en-US" altLang="zh-CN" sz="1400" dirty="0"/>
              <a:t>MRB</a:t>
            </a:r>
            <a:r>
              <a:rPr lang="zh-CN" altLang="en-US" sz="1400" dirty="0"/>
              <a:t>引导程序的使命也就完成。</a:t>
            </a:r>
            <a:endParaRPr lang="en-US" altLang="zh-CN" sz="1400" dirty="0"/>
          </a:p>
          <a:p>
            <a:pPr lvl="1" eaLnBrk="1">
              <a:defRPr/>
            </a:pPr>
            <a:r>
              <a:rPr lang="zh-CN" altLang="en-US" sz="1600" b="1" noProof="1"/>
              <a:t>该</a:t>
            </a:r>
            <a:r>
              <a:rPr lang="zh-CN" altLang="en-US" sz="1600" b="1" noProof="1">
                <a:solidFill>
                  <a:srgbClr val="C00000"/>
                </a:solidFill>
              </a:rPr>
              <a:t>活动分区引导扇区</a:t>
            </a:r>
            <a:r>
              <a:rPr lang="zh-CN" altLang="en-US" sz="1600" b="1" noProof="1"/>
              <a:t>代码负责</a:t>
            </a:r>
            <a:r>
              <a:rPr lang="zh-CN" altLang="en-US" sz="1600" b="1" noProof="1">
                <a:solidFill>
                  <a:srgbClr val="0409E2"/>
                </a:solidFill>
              </a:rPr>
              <a:t>查找</a:t>
            </a:r>
            <a:r>
              <a:rPr lang="zh-CN" altLang="en-US" sz="1600" b="1" noProof="1"/>
              <a:t>、</a:t>
            </a:r>
            <a:r>
              <a:rPr lang="zh-CN" altLang="en-US" sz="1600" b="1" noProof="1">
                <a:solidFill>
                  <a:srgbClr val="0070C0"/>
                </a:solidFill>
              </a:rPr>
              <a:t>读取并执行文件</a:t>
            </a:r>
            <a:r>
              <a:rPr lang="en-US" altLang="zh-CN" sz="1600" b="1" noProof="1">
                <a:solidFill>
                  <a:srgbClr val="0070C0"/>
                </a:solidFill>
              </a:rPr>
              <a:t>C:\</a:t>
            </a:r>
            <a:r>
              <a:rPr lang="zh-CN" altLang="en-US" sz="1600" b="1" noProof="1">
                <a:solidFill>
                  <a:srgbClr val="0070C0"/>
                </a:solidFill>
              </a:rPr>
              <a:t>NTLDR</a:t>
            </a:r>
            <a:r>
              <a:rPr lang="zh-CN" altLang="en-US" sz="1600" noProof="1"/>
              <a:t>，</a:t>
            </a:r>
            <a:r>
              <a:rPr lang="en-US" altLang="zh-CN" sz="1600" dirty="0"/>
              <a:t>NTDLR</a:t>
            </a:r>
            <a:r>
              <a:rPr lang="zh-CN" altLang="en-US" sz="1600" dirty="0"/>
              <a:t>读取引导配置文件（</a:t>
            </a:r>
            <a:r>
              <a:rPr lang="en-US" altLang="zh-CN" sz="1600" dirty="0"/>
              <a:t>boot.ini</a:t>
            </a:r>
            <a:r>
              <a:rPr lang="zh-CN" altLang="en-US" sz="1600" dirty="0"/>
              <a:t>），根据其中的设置给用户显示一些引导选项（如多系统启动），然后从</a:t>
            </a:r>
            <a:r>
              <a:rPr lang="en-US" altLang="zh-CN" sz="1600" b="1" dirty="0"/>
              <a:t>“c:\Windows\System32\ntoskrnl.exe”</a:t>
            </a:r>
            <a:r>
              <a:rPr lang="zh-CN" altLang="en-US" sz="1600" b="1" dirty="0"/>
              <a:t>文件加载内核镜</a:t>
            </a:r>
            <a:r>
              <a:rPr lang="zh-CN" altLang="en-US" sz="1600" dirty="0"/>
              <a:t>像，跳转到内核的入口点以启动操作系统内核。</a:t>
            </a:r>
            <a:endParaRPr lang="en-US" altLang="zh-CN" sz="1600" noProof="1"/>
          </a:p>
          <a:p>
            <a:pPr lvl="1" eaLnBrk="1">
              <a:defRPr/>
            </a:pPr>
            <a:endParaRPr lang="en-US" altLang="zh-CN" sz="1800" dirty="0"/>
          </a:p>
          <a:p>
            <a:pPr lvl="2" eaLnBrk="1">
              <a:defRPr/>
            </a:pPr>
            <a:endParaRPr lang="en-US" altLang="zh-CN" sz="1400" noProof="1"/>
          </a:p>
          <a:p>
            <a:pPr eaLnBrk="1">
              <a:defRPr/>
            </a:pPr>
            <a:endParaRPr lang="zh-CN" altLang="en-US" sz="1400" noProof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Tips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：活动分区的引导扇区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/>
              <a:t>主引导记录</a:t>
            </a:r>
            <a:r>
              <a:rPr lang="en-US" altLang="zh-CN" sz="1800" noProof="1"/>
              <a:t>MBR</a:t>
            </a:r>
            <a:r>
              <a:rPr lang="zh-CN" altLang="en-US" sz="1800" noProof="1"/>
              <a:t>的引导代码，从分区表（Partition Table）中找到</a:t>
            </a:r>
            <a:r>
              <a:rPr lang="zh-CN" altLang="en-US" sz="1800" b="1" noProof="1">
                <a:solidFill>
                  <a:srgbClr val="7030A0"/>
                </a:solidFill>
              </a:rPr>
              <a:t>第一个活动分区</a:t>
            </a:r>
            <a:r>
              <a:rPr lang="zh-CN" altLang="en-US" sz="1800" noProof="1"/>
              <a:t>（Active Partition，例如C 盘），然后读取并执行这个</a:t>
            </a:r>
            <a:r>
              <a:rPr lang="zh-CN" altLang="en-US" sz="1800" b="1" noProof="1">
                <a:solidFill>
                  <a:srgbClr val="C00000"/>
                </a:solidFill>
              </a:rPr>
              <a:t>活动分区的引导扇区（Partition Boot Sector，</a:t>
            </a:r>
            <a:r>
              <a:rPr lang="en-US" altLang="zh-CN" sz="1800" b="1" noProof="1">
                <a:solidFill>
                  <a:srgbClr val="C00000"/>
                </a:solidFill>
              </a:rPr>
              <a:t>DOS Boot Sector</a:t>
            </a:r>
            <a:r>
              <a:rPr lang="zh-CN" altLang="en-US" sz="1800" b="1" noProof="1">
                <a:solidFill>
                  <a:srgbClr val="C00000"/>
                </a:solidFill>
              </a:rPr>
              <a:t>）</a:t>
            </a:r>
            <a:endParaRPr lang="en-US" altLang="zh-CN" sz="1800" b="1" noProof="1">
              <a:solidFill>
                <a:srgbClr val="C00000"/>
              </a:solidFill>
            </a:endParaRPr>
          </a:p>
          <a:p>
            <a:pPr eaLnBrk="1">
              <a:defRPr/>
            </a:pPr>
            <a:r>
              <a:rPr lang="zh-CN" altLang="en-US" sz="1800" b="1" noProof="1"/>
              <a:t>该活动分区引导扇区负责</a:t>
            </a:r>
            <a:r>
              <a:rPr lang="zh-CN" altLang="en-US" sz="1800" b="1" noProof="1">
                <a:solidFill>
                  <a:srgbClr val="0409E2"/>
                </a:solidFill>
              </a:rPr>
              <a:t>查找</a:t>
            </a:r>
            <a:r>
              <a:rPr lang="zh-CN" altLang="en-US" sz="1800" b="1" noProof="1"/>
              <a:t>、</a:t>
            </a:r>
            <a:r>
              <a:rPr lang="zh-CN" altLang="en-US" sz="1800" b="1" noProof="1">
                <a:solidFill>
                  <a:srgbClr val="0070C0"/>
                </a:solidFill>
              </a:rPr>
              <a:t>读取并执行NTLDR</a:t>
            </a:r>
            <a:r>
              <a:rPr lang="zh-CN" altLang="en-US" sz="1800" b="1" noProof="1"/>
              <a:t> </a:t>
            </a:r>
            <a:r>
              <a:rPr lang="zh-CN" altLang="en-US" sz="1800" noProof="1"/>
              <a:t>（NT Loa</a:t>
            </a:r>
            <a:r>
              <a:rPr lang="en-US" altLang="zh-CN" sz="1800" noProof="1"/>
              <a:t>d</a:t>
            </a:r>
            <a:r>
              <a:rPr lang="zh-CN" altLang="en-US" sz="1800" noProof="1"/>
              <a:t>e</a:t>
            </a:r>
            <a:r>
              <a:rPr lang="en-US" altLang="zh-CN" sz="1800" noProof="1"/>
              <a:t>r</a:t>
            </a:r>
            <a:r>
              <a:rPr lang="zh-CN" altLang="en-US" sz="1800" noProof="1"/>
              <a:t>，Windows NT的加载程序），执行</a:t>
            </a:r>
            <a:r>
              <a:rPr lang="en-US" altLang="zh-CN" sz="1800" noProof="1"/>
              <a:t>NTLDR</a:t>
            </a:r>
            <a:r>
              <a:rPr lang="zh-CN" altLang="en-US" sz="1800" noProof="1"/>
              <a:t>时逐步完成Windows的启动 </a:t>
            </a:r>
            <a:endParaRPr lang="en-US" altLang="zh-CN" sz="1800" noProof="1"/>
          </a:p>
          <a:p>
            <a:pPr eaLnBrk="1">
              <a:defRPr/>
            </a:pPr>
            <a:r>
              <a:rPr lang="en-US" altLang="zh-CN" sz="1800" noProof="1"/>
              <a:t>DBR</a:t>
            </a:r>
            <a:r>
              <a:rPr lang="zh-CN" altLang="en-US" sz="1800" noProof="1"/>
              <a:t>，或Partition Boot Sector</a:t>
            </a:r>
            <a:endParaRPr lang="en-US" altLang="zh-CN" sz="1800" noProof="1"/>
          </a:p>
          <a:p>
            <a:pPr lvl="1" eaLnBrk="1">
              <a:defRPr/>
            </a:pPr>
            <a:r>
              <a:rPr lang="zh-CN" altLang="en-US" sz="1600" dirty="0"/>
              <a:t>是活动分区的第一个扇区（不是整个磁盘的第一个扇区）</a:t>
            </a:r>
            <a:endParaRPr lang="en-US" altLang="zh-CN" sz="1600" dirty="0"/>
          </a:p>
          <a:p>
            <a:pPr lvl="1" eaLnBrk="1">
              <a:defRPr/>
            </a:pPr>
            <a:r>
              <a:rPr lang="zh-CN" altLang="en-US" sz="1600" noProof="1"/>
              <a:t>由</a:t>
            </a:r>
            <a:r>
              <a:rPr lang="en-US" altLang="zh-CN" sz="1600" noProof="1"/>
              <a:t>Format /s</a:t>
            </a:r>
            <a:r>
              <a:rPr lang="zh-CN" altLang="en-US" sz="1600" noProof="1"/>
              <a:t>产生</a:t>
            </a:r>
            <a:endParaRPr lang="en-US" altLang="zh-CN" sz="1600" noProof="1"/>
          </a:p>
          <a:p>
            <a:pPr lvl="1" eaLnBrk="1">
              <a:defRPr/>
            </a:pPr>
            <a:r>
              <a:rPr lang="zh-CN" altLang="en-US" sz="1600" dirty="0"/>
              <a:t>操作系统的引导扇区</a:t>
            </a:r>
            <a:endParaRPr lang="en-US" altLang="zh-CN" sz="1600" dirty="0"/>
          </a:p>
          <a:p>
            <a:pPr lvl="1" eaLnBrk="1">
              <a:defRPr/>
            </a:pPr>
            <a:r>
              <a:rPr lang="en-US" altLang="zh-CN" sz="1600" dirty="0"/>
              <a:t>DBR </a:t>
            </a:r>
            <a:r>
              <a:rPr lang="zh-CN" altLang="en-US" sz="1600" dirty="0"/>
              <a:t>负责读取</a:t>
            </a:r>
            <a:r>
              <a:rPr lang="en-US" altLang="zh-CN" sz="1600" b="1" dirty="0">
                <a:solidFill>
                  <a:srgbClr val="0070C0"/>
                </a:solidFill>
              </a:rPr>
              <a:t>C:\</a:t>
            </a:r>
            <a:r>
              <a:rPr lang="zh-CN" altLang="en-US" sz="1600" b="1" noProof="1">
                <a:solidFill>
                  <a:srgbClr val="0070C0"/>
                </a:solidFill>
              </a:rPr>
              <a:t>NTLDR</a:t>
            </a:r>
            <a:r>
              <a:rPr lang="zh-CN" altLang="en-US" sz="1600" dirty="0"/>
              <a:t>文件到内存中执行，进一步加载操作系统内核</a:t>
            </a:r>
            <a:endParaRPr lang="en-US" altLang="zh-CN" sz="1600" dirty="0"/>
          </a:p>
          <a:p>
            <a:pPr lvl="1" eaLnBrk="1">
              <a:defRPr/>
            </a:pPr>
            <a:r>
              <a:rPr lang="zh-CN" altLang="en-US" sz="1800" noProof="1"/>
              <a:t>如果找不到</a:t>
            </a:r>
            <a:r>
              <a:rPr lang="en-US" altLang="zh-CN" sz="1800" b="1" dirty="0">
                <a:solidFill>
                  <a:srgbClr val="0070C0"/>
                </a:solidFill>
              </a:rPr>
              <a:t>C:\</a:t>
            </a:r>
            <a:r>
              <a:rPr lang="zh-CN" altLang="en-US" sz="1800" b="1" noProof="1">
                <a:solidFill>
                  <a:srgbClr val="0070C0"/>
                </a:solidFill>
              </a:rPr>
              <a:t>NTLDR，</a:t>
            </a:r>
            <a:r>
              <a:rPr lang="zh-CN" altLang="en-US" sz="1800" dirty="0"/>
              <a:t> </a:t>
            </a:r>
            <a:r>
              <a:rPr lang="zh-CN" altLang="en-US" sz="1800" noProof="1"/>
              <a:t>输出错误信息</a:t>
            </a:r>
            <a:r>
              <a:rPr lang="en-US" altLang="zh-CN" sz="1800" noProof="1"/>
              <a:t>“</a:t>
            </a:r>
            <a:r>
              <a:rPr lang="en-US" altLang="zh-CN" sz="1800" dirty="0"/>
              <a:t>NTLDR is missing”</a:t>
            </a:r>
            <a:endParaRPr lang="en-US" altLang="zh-CN" sz="1800" b="1" u="sng" noProof="1"/>
          </a:p>
          <a:p>
            <a:pPr eaLnBrk="1">
              <a:defRPr/>
            </a:pPr>
            <a:endParaRPr lang="zh-CN" altLang="en-US" sz="1800" noProof="1">
              <a:solidFill>
                <a:srgbClr val="0409E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主引导记录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MBR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938" y="1088735"/>
            <a:ext cx="8247062" cy="249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/>
              <a:t>位于主引导盘的</a:t>
            </a:r>
            <a:r>
              <a:rPr lang="en-US" altLang="zh-CN" sz="1600" dirty="0"/>
              <a:t>0</a:t>
            </a:r>
            <a:r>
              <a:rPr lang="zh-CN" altLang="en-US" sz="1600" dirty="0"/>
              <a:t>面</a:t>
            </a:r>
            <a:r>
              <a:rPr lang="en-US" altLang="zh-CN" sz="1600" dirty="0"/>
              <a:t>0</a:t>
            </a:r>
            <a:r>
              <a:rPr lang="zh-CN" altLang="en-US" sz="1600" dirty="0"/>
              <a:t>道</a:t>
            </a:r>
            <a:r>
              <a:rPr lang="en-US" altLang="zh-CN" sz="1600" dirty="0"/>
              <a:t>1</a:t>
            </a:r>
            <a:r>
              <a:rPr lang="zh-CN" altLang="en-US" sz="1600" dirty="0"/>
              <a:t>扇区，</a:t>
            </a:r>
            <a:r>
              <a:rPr lang="zh-CN" altLang="en-US" sz="1600" dirty="0">
                <a:solidFill>
                  <a:srgbClr val="C00000"/>
                </a:solidFill>
              </a:rPr>
              <a:t>在磁盘分区时创建</a:t>
            </a:r>
            <a:r>
              <a:rPr lang="zh-CN" altLang="en-US" sz="1600" dirty="0"/>
              <a:t>。（</a:t>
            </a:r>
            <a:r>
              <a:rPr lang="en-US" altLang="zh-CN" sz="1600" dirty="0" err="1"/>
              <a:t>fdisk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eaLnBrk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/>
              <a:t>由五部分组成</a:t>
            </a:r>
            <a:endParaRPr lang="en-US" altLang="zh-CN" sz="1600" dirty="0"/>
          </a:p>
          <a:p>
            <a:pPr lvl="1" eaLnBrk="1">
              <a:buFont typeface="Wingdings" panose="05000000000000000000" pitchFamily="2" charset="2"/>
              <a:buChar char="l"/>
              <a:defRPr/>
            </a:pPr>
            <a:r>
              <a:rPr lang="zh-CN" altLang="en-US" sz="1400" dirty="0"/>
              <a:t>主引导程序代码</a:t>
            </a:r>
            <a:r>
              <a:rPr lang="en-US" altLang="zh-CN" sz="1400" dirty="0"/>
              <a:t>(Bootloader)</a:t>
            </a:r>
            <a:r>
              <a:rPr lang="zh-CN" altLang="en-US" sz="1400" dirty="0"/>
              <a:t>，位于</a:t>
            </a:r>
            <a:r>
              <a:rPr lang="en-US" altLang="zh-CN" sz="1400" dirty="0"/>
              <a:t>MBR</a:t>
            </a:r>
            <a:r>
              <a:rPr lang="zh-CN" altLang="en-US" sz="1400" dirty="0"/>
              <a:t>的</a:t>
            </a:r>
            <a:r>
              <a:rPr lang="en-US" altLang="zh-CN" sz="1400" dirty="0"/>
              <a:t>0x0000~0x01BD</a:t>
            </a:r>
            <a:r>
              <a:rPr lang="zh-CN" altLang="en-US" sz="1400" dirty="0"/>
              <a:t>，</a:t>
            </a:r>
            <a:r>
              <a:rPr lang="en-US" altLang="zh-CN" sz="1400" dirty="0"/>
              <a:t>446</a:t>
            </a:r>
            <a:r>
              <a:rPr lang="zh-CN" altLang="en-US" sz="1400" dirty="0"/>
              <a:t>字节</a:t>
            </a:r>
            <a:endParaRPr lang="en-US" altLang="zh-CN" sz="1400" dirty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zh-CN" altLang="en-US" sz="1200" dirty="0"/>
              <a:t>引导代码（</a:t>
            </a:r>
            <a:r>
              <a:rPr lang="en-US" altLang="zh-CN" sz="1200" dirty="0"/>
              <a:t>440B</a:t>
            </a:r>
            <a:r>
              <a:rPr lang="zh-CN" altLang="en-US" sz="1200" dirty="0"/>
              <a:t>）：</a:t>
            </a:r>
            <a:r>
              <a:rPr lang="en-US" altLang="zh-CN" sz="1200" dirty="0"/>
              <a:t>Windows </a:t>
            </a:r>
            <a:r>
              <a:rPr lang="zh-CN" altLang="en-US" sz="1200" dirty="0"/>
              <a:t>引导装载程序；</a:t>
            </a:r>
            <a:r>
              <a:rPr lang="en-US" altLang="zh-CN" sz="1200" dirty="0"/>
              <a:t>Linux </a:t>
            </a:r>
            <a:r>
              <a:rPr lang="zh-CN" altLang="en-US" sz="1200" dirty="0"/>
              <a:t>引导装载程序</a:t>
            </a:r>
            <a:r>
              <a:rPr lang="en-US" altLang="zh-CN" sz="1200" dirty="0"/>
              <a:t>(</a:t>
            </a:r>
            <a:r>
              <a:rPr lang="zh-CN" altLang="en-US" sz="1200" dirty="0"/>
              <a:t>如</a:t>
            </a:r>
            <a:r>
              <a:rPr lang="en-US" altLang="zh-CN" sz="1200" dirty="0"/>
              <a:t>LILO</a:t>
            </a:r>
            <a:r>
              <a:rPr lang="zh-CN" altLang="en-US" sz="1200" dirty="0"/>
              <a:t>或</a:t>
            </a:r>
            <a:r>
              <a:rPr lang="en-US" altLang="zh-CN" sz="1200" dirty="0"/>
              <a:t>GRUB)</a:t>
            </a:r>
            <a:r>
              <a:rPr lang="zh-CN" altLang="en-US" sz="1200" dirty="0"/>
              <a:t>，也可能是病毒</a:t>
            </a:r>
            <a:endParaRPr lang="en-US" altLang="zh-CN" sz="1200" dirty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zh-CN" altLang="en-US" sz="1200" dirty="0"/>
              <a:t>磁盘被标识（</a:t>
            </a:r>
            <a:r>
              <a:rPr lang="en-US" altLang="zh-CN" sz="1200" dirty="0"/>
              <a:t>2B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en-US" altLang="zh-CN" sz="1200" dirty="0"/>
              <a:t>NULL（2B）</a:t>
            </a:r>
            <a:endParaRPr lang="en-US" altLang="zh-CN" sz="1200" dirty="0"/>
          </a:p>
          <a:p>
            <a:pPr lvl="1" eaLnBrk="1">
              <a:buFont typeface="Wingdings" panose="05000000000000000000" pitchFamily="2" charset="2"/>
              <a:buChar char="l"/>
              <a:defRPr/>
            </a:pPr>
            <a:r>
              <a:rPr lang="zh-CN" altLang="en-US" sz="1400" dirty="0"/>
              <a:t>硬盘分区表</a:t>
            </a:r>
            <a:r>
              <a:rPr lang="en-US" altLang="zh-CN" sz="1400" dirty="0"/>
              <a:t>DPT(Disk Partition table)</a:t>
            </a:r>
            <a:r>
              <a:rPr lang="zh-CN" altLang="en-US" sz="1400" dirty="0"/>
              <a:t>，位于</a:t>
            </a:r>
            <a:r>
              <a:rPr lang="en-US" altLang="zh-CN" sz="1400" dirty="0"/>
              <a:t>MBR</a:t>
            </a:r>
            <a:r>
              <a:rPr lang="zh-CN" altLang="en-US" sz="1400" dirty="0"/>
              <a:t>的</a:t>
            </a:r>
            <a:r>
              <a:rPr lang="en-US" altLang="zh-CN" sz="1400" dirty="0"/>
              <a:t>0x01BEH~0x01FD</a:t>
            </a:r>
            <a:r>
              <a:rPr lang="zh-CN" altLang="en-US" sz="1400" dirty="0"/>
              <a:t>，</a:t>
            </a:r>
            <a:r>
              <a:rPr lang="en-US" altLang="zh-CN" sz="1400" dirty="0"/>
              <a:t>64</a:t>
            </a:r>
            <a:r>
              <a:rPr lang="zh-CN" altLang="en-US" sz="1400" dirty="0"/>
              <a:t>字节</a:t>
            </a:r>
            <a:endParaRPr lang="en-US" altLang="zh-CN" sz="1400" dirty="0"/>
          </a:p>
          <a:p>
            <a:pPr lvl="2" eaLnBrk="1">
              <a:buFont typeface="Wingdings" panose="05000000000000000000" pitchFamily="2" charset="2"/>
              <a:buChar char="l"/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个表项，每个表项</a:t>
            </a:r>
            <a:r>
              <a:rPr lang="en-US" altLang="zh-CN" sz="1200" dirty="0"/>
              <a:t>16B</a:t>
            </a:r>
            <a:endParaRPr lang="en-US" altLang="zh-CN" sz="1200" dirty="0"/>
          </a:p>
          <a:p>
            <a:pPr lvl="1" eaLnBrk="1"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highlight>
                  <a:srgbClr val="FFFF00"/>
                </a:highlight>
              </a:rPr>
              <a:t>MBR（</a:t>
            </a:r>
            <a:r>
              <a:rPr lang="zh-CN" altLang="en-US" sz="1400" dirty="0">
                <a:highlight>
                  <a:srgbClr val="FFFF00"/>
                </a:highlight>
              </a:rPr>
              <a:t>结束</a:t>
            </a:r>
            <a:r>
              <a:rPr lang="en-US" altLang="zh-CN" sz="1400" dirty="0">
                <a:highlight>
                  <a:srgbClr val="FFFF00"/>
                </a:highlight>
              </a:rPr>
              <a:t>）</a:t>
            </a:r>
            <a:r>
              <a:rPr lang="zh-CN" altLang="en-US" sz="1400" dirty="0">
                <a:highlight>
                  <a:srgbClr val="FFFF00"/>
                </a:highlight>
              </a:rPr>
              <a:t>标识，</a:t>
            </a:r>
            <a:r>
              <a:rPr lang="en-US" altLang="zh-CN" sz="1400" dirty="0">
                <a:highlight>
                  <a:srgbClr val="FFFF00"/>
                </a:highlight>
              </a:rPr>
              <a:t>2B</a:t>
            </a:r>
            <a:r>
              <a:rPr lang="zh-CN" altLang="en-US" sz="1400" dirty="0">
                <a:highlight>
                  <a:srgbClr val="FFFF00"/>
                </a:highlight>
              </a:rPr>
              <a:t>，内容是</a:t>
            </a:r>
            <a:r>
              <a:rPr lang="en-US" altLang="zh-CN" sz="1400" dirty="0">
                <a:highlight>
                  <a:srgbClr val="FFFF00"/>
                </a:highlight>
              </a:rPr>
              <a:t>0x55AA</a:t>
            </a:r>
            <a:endParaRPr lang="en-US" altLang="zh-CN" sz="1600" dirty="0"/>
          </a:p>
          <a:p>
            <a:pPr eaLnBrk="1">
              <a:buFont typeface="Wingdings" panose="05000000000000000000" pitchFamily="2" charset="2"/>
              <a:buChar char="n"/>
              <a:defRPr/>
            </a:pP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616" y="3759200"/>
            <a:ext cx="6076950" cy="234545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主引导记录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MBR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例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938" y="1088735"/>
            <a:ext cx="8247062" cy="92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buFont typeface="Wingdings" panose="05000000000000000000" pitchFamily="2" charset="2"/>
              <a:buChar char="n"/>
              <a:defRPr/>
            </a:pPr>
            <a:endParaRPr lang="zh-CN" altLang="en-US" sz="1800" dirty="0"/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93" y="1298862"/>
            <a:ext cx="6947189" cy="50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22618" y="5514108"/>
            <a:ext cx="1099127" cy="13854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主引导记录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MBR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中的引导代码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/>
            <a:r>
              <a:rPr lang="zh-CN" altLang="en-US" sz="1800" dirty="0"/>
              <a:t>主引导代码实现下列功能：</a:t>
            </a:r>
            <a:endParaRPr lang="zh-CN" altLang="en-US" sz="1800" dirty="0"/>
          </a:p>
          <a:p>
            <a:pPr lvl="1" eaLnBrk="1"/>
            <a:r>
              <a:rPr lang="en-US" altLang="zh-CN" sz="1600" dirty="0"/>
              <a:t>1</a:t>
            </a:r>
            <a:r>
              <a:rPr lang="zh-CN" altLang="en-US" sz="1600" dirty="0"/>
              <a:t>．检查</a:t>
            </a:r>
            <a:r>
              <a:rPr lang="en-US" altLang="zh-CN" sz="1600" dirty="0"/>
              <a:t>MBR</a:t>
            </a:r>
            <a:r>
              <a:rPr lang="zh-CN" altLang="en-US" sz="1600" dirty="0"/>
              <a:t>的完整性</a:t>
            </a:r>
            <a:endParaRPr lang="en-US" altLang="zh-CN" sz="1600" dirty="0"/>
          </a:p>
          <a:p>
            <a:pPr lvl="1" eaLnBrk="1"/>
            <a:r>
              <a:rPr lang="en-US" altLang="zh-CN" sz="1600" dirty="0"/>
              <a:t>2</a:t>
            </a:r>
            <a:r>
              <a:rPr lang="zh-CN" altLang="en-US" sz="1600" dirty="0"/>
              <a:t>．扫描分区表，查找活动分区</a:t>
            </a:r>
            <a:endParaRPr lang="zh-CN" altLang="en-US" sz="1600" dirty="0"/>
          </a:p>
          <a:p>
            <a:pPr lvl="1" eaLnBrk="1"/>
            <a:r>
              <a:rPr lang="en-US" altLang="zh-CN" sz="1600" dirty="0"/>
              <a:t>3</a:t>
            </a:r>
            <a:r>
              <a:rPr lang="zh-CN" altLang="en-US" sz="1600" dirty="0"/>
              <a:t>．寻找活动分区的起始扇区（</a:t>
            </a:r>
            <a:r>
              <a:rPr lang="en-US" altLang="zh-CN" sz="1600" dirty="0"/>
              <a:t>OS</a:t>
            </a:r>
            <a:r>
              <a:rPr lang="zh-CN" altLang="en-US" sz="1600" dirty="0"/>
              <a:t>引导扇区）</a:t>
            </a:r>
            <a:endParaRPr lang="zh-CN" altLang="en-US" sz="1600" dirty="0"/>
          </a:p>
          <a:p>
            <a:pPr lvl="1" eaLnBrk="1"/>
            <a:r>
              <a:rPr lang="en-US" altLang="zh-CN" sz="1600" dirty="0"/>
              <a:t>4</a:t>
            </a:r>
            <a:r>
              <a:rPr lang="zh-CN" altLang="en-US" sz="1600" dirty="0"/>
              <a:t>．将活动分区的引导扇区读到内存，引导操作系统</a:t>
            </a:r>
            <a:endParaRPr lang="zh-CN" altLang="en-US" sz="1600" dirty="0"/>
          </a:p>
          <a:p>
            <a:pPr lvl="1" eaLnBrk="1"/>
            <a:r>
              <a:rPr lang="en-US" altLang="zh-CN" sz="1600" dirty="0"/>
              <a:t>5</a:t>
            </a:r>
            <a:r>
              <a:rPr lang="zh-CN" altLang="en-US" sz="1600" dirty="0"/>
              <a:t>．执行引导扇区的运行代码。</a:t>
            </a:r>
            <a:endParaRPr lang="zh-CN" altLang="en-US" sz="1600" dirty="0"/>
          </a:p>
          <a:p>
            <a:pPr eaLnBrk="1"/>
            <a:r>
              <a:rPr lang="zh-CN" altLang="en-US" sz="1800" dirty="0"/>
              <a:t>如果主引导代码未完成上述功能，系统显示下列</a:t>
            </a:r>
            <a:r>
              <a:rPr lang="en-US" altLang="zh-CN" sz="1800" dirty="0"/>
              <a:t>MBR</a:t>
            </a:r>
            <a:r>
              <a:rPr lang="zh-CN" altLang="en-US" sz="1800" dirty="0"/>
              <a:t>给出的错误信息</a:t>
            </a:r>
            <a:endParaRPr lang="zh-CN" altLang="en-US" sz="1800" dirty="0"/>
          </a:p>
          <a:p>
            <a:pPr lvl="1" eaLnBrk="1"/>
            <a:r>
              <a:rPr lang="en-US" altLang="zh-CN" sz="1600" dirty="0"/>
              <a:t>Invalid partition table</a:t>
            </a:r>
            <a:endParaRPr lang="en-US" altLang="zh-CN" sz="1600" dirty="0"/>
          </a:p>
          <a:p>
            <a:pPr lvl="1" eaLnBrk="1"/>
            <a:r>
              <a:rPr lang="en-US" altLang="zh-CN" sz="1600" dirty="0"/>
              <a:t>Error loading operating system</a:t>
            </a:r>
            <a:endParaRPr lang="en-US" altLang="zh-CN" sz="1600" dirty="0"/>
          </a:p>
          <a:p>
            <a:pPr lvl="1" eaLnBrk="1"/>
            <a:r>
              <a:rPr lang="en-US" altLang="zh-CN" sz="1600" dirty="0"/>
              <a:t>Missing operating system</a:t>
            </a:r>
            <a:endParaRPr lang="en-US" altLang="zh-CN" sz="1600" dirty="0"/>
          </a:p>
          <a:p>
            <a:pPr eaLnBrk="1">
              <a:defRPr/>
            </a:pPr>
            <a:endParaRPr lang="zh-CN" altLang="en-US" sz="2000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Objectives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To provide a grand tour of the major </a:t>
            </a:r>
            <a:r>
              <a:rPr lang="zh-CN" altLang="en-US" sz="2400">
                <a:solidFill>
                  <a:srgbClr val="0409E2"/>
                </a:solidFill>
              </a:rPr>
              <a:t>operating systems components</a:t>
            </a:r>
            <a:endParaRPr lang="zh-CN" altLang="en-US" sz="2400">
              <a:solidFill>
                <a:srgbClr val="0409E2"/>
              </a:solidFill>
            </a:endParaRPr>
          </a:p>
          <a:p>
            <a:r>
              <a:rPr lang="zh-CN" altLang="en-US" sz="2400"/>
              <a:t>To provide coverage of </a:t>
            </a:r>
            <a:r>
              <a:rPr lang="zh-CN" altLang="en-US" sz="2400">
                <a:solidFill>
                  <a:srgbClr val="0409E2"/>
                </a:solidFill>
              </a:rPr>
              <a:t>basic computer system organization</a:t>
            </a:r>
            <a:endParaRPr lang="zh-CN" altLang="en-US" sz="2400">
              <a:solidFill>
                <a:srgbClr val="0409E2"/>
              </a:solidFill>
            </a:endParaRPr>
          </a:p>
          <a:p>
            <a:pPr>
              <a:buFont typeface="Monotype Sorts" pitchFamily="2" charset="2"/>
              <a:buNone/>
            </a:pPr>
            <a:endParaRPr lang="zh-CN" altLang="en-US" sz="28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磁盘分区表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5938" y="1282699"/>
            <a:ext cx="8247062" cy="105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buFont typeface="Wingdings" panose="05000000000000000000" pitchFamily="2" charset="2"/>
              <a:buChar char="n"/>
              <a:defRPr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145" y="3417454"/>
            <a:ext cx="5292436" cy="27154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16" y="838199"/>
            <a:ext cx="5577840" cy="25792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838200"/>
            <a:ext cx="7599651" cy="3190875"/>
          </a:xfrm>
          <a:prstGeom prst="rect">
            <a:avLst/>
          </a:prstGeom>
        </p:spPr>
      </p:pic>
      <p:sp>
        <p:nvSpPr>
          <p:cNvPr id="3" name="Rectangle 2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常见分区类型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常见分区类型（绪）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7170" name="Picture 2" descr="https://images2018.cnblogs.com/blog/1090906/201808/1090906-20180828165724832-185454347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3" y="1540164"/>
            <a:ext cx="70961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常见分区类型（绪）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8194" name="Picture 2" descr="https://images2018.cnblogs.com/blog/1090906/201808/1090906-20180828165732943-296194489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8" y="1547699"/>
            <a:ext cx="7554912" cy="447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总结：系统启动过程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/>
            <a:r>
              <a:rPr lang="zh-CN" altLang="en-US" sz="1800" dirty="0"/>
              <a:t>阶段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 eaLnBrk="1"/>
            <a:r>
              <a:rPr lang="en-US" altLang="zh-CN" sz="1600" b="1" dirty="0">
                <a:solidFill>
                  <a:srgbClr val="C00000"/>
                </a:solidFill>
              </a:rPr>
              <a:t>POST</a:t>
            </a:r>
            <a:r>
              <a:rPr lang="en-US" altLang="zh-CN" sz="1600" b="1" dirty="0">
                <a:solidFill>
                  <a:srgbClr val="C00000"/>
                </a:solidFill>
                <a:sym typeface="Wingdings" panose="05000000000000000000" pitchFamily="2" charset="2"/>
              </a:rPr>
              <a:t>ESCD</a:t>
            </a:r>
            <a:r>
              <a:rPr lang="zh-CN" altLang="en-US" sz="1600" b="1" dirty="0">
                <a:solidFill>
                  <a:srgbClr val="C00000"/>
                </a:solidFill>
              </a:rPr>
              <a:t>加载并执行</a:t>
            </a:r>
            <a:r>
              <a:rPr lang="en-US" altLang="zh-CN" sz="1600" b="1" dirty="0">
                <a:solidFill>
                  <a:srgbClr val="C00000"/>
                </a:solidFill>
              </a:rPr>
              <a:t>MBR</a:t>
            </a:r>
            <a:r>
              <a:rPr lang="zh-CN" altLang="en-US" sz="1600" b="1" dirty="0"/>
              <a:t>中的主引导程序</a:t>
            </a:r>
            <a:endParaRPr lang="en-US" altLang="zh-CN" sz="1600" b="1" dirty="0"/>
          </a:p>
          <a:p>
            <a:pPr lvl="2" eaLnBrk="1"/>
            <a:r>
              <a:rPr lang="zh-CN" altLang="en-US" sz="1400" dirty="0"/>
              <a:t>系统加电</a:t>
            </a:r>
            <a:r>
              <a:rPr lang="en-US" altLang="zh-CN" sz="1400" dirty="0">
                <a:sym typeface="Wingdings" panose="05000000000000000000" pitchFamily="2" charset="2"/>
              </a:rPr>
              <a:t>CPU</a:t>
            </a:r>
            <a:r>
              <a:rPr lang="zh-CN" altLang="en-US" sz="1400" dirty="0">
                <a:sym typeface="Wingdings" panose="05000000000000000000" pitchFamily="2" charset="2"/>
              </a:rPr>
              <a:t>执行地址</a:t>
            </a:r>
            <a:r>
              <a:rPr lang="zh-CN" altLang="en-US" sz="1400" noProof="1">
                <a:solidFill>
                  <a:srgbClr val="C00000"/>
                </a:solidFill>
              </a:rPr>
              <a:t>0x</a:t>
            </a:r>
            <a:r>
              <a:rPr lang="en-US" altLang="zh-CN" sz="1400" noProof="1">
                <a:solidFill>
                  <a:srgbClr val="C00000"/>
                </a:solidFill>
              </a:rPr>
              <a:t>FFFF</a:t>
            </a:r>
            <a:r>
              <a:rPr lang="zh-CN" altLang="en-US" sz="1400" noProof="1">
                <a:solidFill>
                  <a:srgbClr val="C00000"/>
                </a:solidFill>
              </a:rPr>
              <a:t>0</a:t>
            </a:r>
            <a:r>
              <a:rPr lang="zh-CN" altLang="en-US" sz="1400" noProof="1"/>
              <a:t>中的指令</a:t>
            </a:r>
            <a:r>
              <a:rPr lang="en-US" altLang="zh-CN" sz="1400" noProof="1">
                <a:sym typeface="Wingdings" panose="05000000000000000000" pitchFamily="2" charset="2"/>
              </a:rPr>
              <a:t></a:t>
            </a:r>
            <a:r>
              <a:rPr lang="zh-CN" altLang="en-US" sz="1400" noProof="1">
                <a:sym typeface="Wingdings" panose="05000000000000000000" pitchFamily="2" charset="2"/>
              </a:rPr>
              <a:t>系统自检</a:t>
            </a:r>
            <a:r>
              <a:rPr lang="en-US" altLang="zh-CN" sz="1400" noProof="1">
                <a:sym typeface="Wingdings" panose="05000000000000000000" pitchFamily="2" charset="2"/>
              </a:rPr>
              <a:t></a:t>
            </a:r>
            <a:r>
              <a:rPr lang="zh-CN" altLang="en-US" sz="1400" dirty="0"/>
              <a:t> ESCD：</a:t>
            </a:r>
            <a:r>
              <a:rPr lang="zh-CN" altLang="en-US" sz="1400" noProof="1">
                <a:sym typeface="Wingdings" panose="05000000000000000000" pitchFamily="2" charset="2"/>
              </a:rPr>
              <a:t>硬件配置信息保存到</a:t>
            </a:r>
            <a:r>
              <a:rPr lang="en-US" altLang="zh-CN" sz="1400" noProof="1">
                <a:sym typeface="Wingdings" panose="05000000000000000000" pitchFamily="2" charset="2"/>
              </a:rPr>
              <a:t>CMOS</a:t>
            </a:r>
            <a:r>
              <a:rPr lang="zh-CN" altLang="en-US" sz="1400" noProof="1">
                <a:sym typeface="Wingdings" panose="05000000000000000000" pitchFamily="2" charset="2"/>
              </a:rPr>
              <a:t>中</a:t>
            </a:r>
            <a:r>
              <a:rPr lang="en-US" altLang="zh-CN" sz="1400" noProof="1">
                <a:sym typeface="Wingdings" panose="05000000000000000000" pitchFamily="2" charset="2"/>
              </a:rPr>
              <a:t></a:t>
            </a:r>
            <a:r>
              <a:rPr lang="zh-CN" altLang="en-US" sz="1400" b="1" dirty="0">
                <a:solidFill>
                  <a:srgbClr val="0070C0"/>
                </a:solidFill>
              </a:rPr>
              <a:t> </a:t>
            </a:r>
            <a:r>
              <a:rPr lang="zh-CN" altLang="en-US" sz="1400" dirty="0"/>
              <a:t>加载</a:t>
            </a:r>
            <a:r>
              <a:rPr lang="zh-CN" altLang="en-US" sz="1400" noProof="1">
                <a:sym typeface="Wingdings" panose="05000000000000000000" pitchFamily="2" charset="2"/>
              </a:rPr>
              <a:t>主引导记录</a:t>
            </a:r>
            <a:r>
              <a:rPr lang="en-US" altLang="zh-CN" sz="1400" noProof="1">
                <a:sym typeface="Wingdings" panose="05000000000000000000" pitchFamily="2" charset="2"/>
              </a:rPr>
              <a:t>MBR（</a:t>
            </a:r>
            <a:r>
              <a:rPr lang="zh-CN" altLang="en-US" sz="1400" noProof="1">
                <a:sym typeface="Wingdings" panose="05000000000000000000" pitchFamily="2" charset="2"/>
              </a:rPr>
              <a:t>主引导扇区，</a:t>
            </a:r>
            <a:r>
              <a:rPr lang="en-US" altLang="zh-CN" sz="1400" noProof="1">
                <a:sym typeface="Wingdings" panose="05000000000000000000" pitchFamily="2" charset="2"/>
              </a:rPr>
              <a:t>0/0/1）</a:t>
            </a:r>
            <a:r>
              <a:rPr lang="zh-CN" altLang="en-US" sz="1400" noProof="1">
                <a:sym typeface="Wingdings" panose="05000000000000000000" pitchFamily="2" charset="2"/>
              </a:rPr>
              <a:t>到</a:t>
            </a:r>
            <a:r>
              <a:rPr lang="zh-CN" altLang="en-US" sz="1400" noProof="1">
                <a:solidFill>
                  <a:srgbClr val="C00000"/>
                </a:solidFill>
              </a:rPr>
              <a:t>0x7</a:t>
            </a:r>
            <a:r>
              <a:rPr lang="en-US" altLang="zh-CN" sz="1400" noProof="1">
                <a:solidFill>
                  <a:srgbClr val="C00000"/>
                </a:solidFill>
              </a:rPr>
              <a:t>C</a:t>
            </a:r>
            <a:r>
              <a:rPr lang="zh-CN" altLang="en-US" sz="1400" noProof="1">
                <a:solidFill>
                  <a:srgbClr val="C00000"/>
                </a:solidFill>
              </a:rPr>
              <a:t>00</a:t>
            </a:r>
            <a:r>
              <a:rPr lang="en-US" altLang="zh-CN" sz="1400" noProof="1">
                <a:sym typeface="Wingdings" panose="05000000000000000000" pitchFamily="2" charset="2"/>
              </a:rPr>
              <a:t></a:t>
            </a:r>
            <a:r>
              <a:rPr lang="zh-CN" altLang="en-US" sz="1400" noProof="1">
                <a:sym typeface="Wingdings" panose="05000000000000000000" pitchFamily="2" charset="2"/>
              </a:rPr>
              <a:t>执行</a:t>
            </a:r>
            <a:r>
              <a:rPr lang="en-US" altLang="zh-CN" sz="1400" noProof="1">
                <a:sym typeface="Wingdings" panose="05000000000000000000" pitchFamily="2" charset="2"/>
              </a:rPr>
              <a:t>MBR</a:t>
            </a:r>
            <a:r>
              <a:rPr lang="zh-CN" altLang="en-US" sz="1400" noProof="1">
                <a:sym typeface="Wingdings" panose="05000000000000000000" pitchFamily="2" charset="2"/>
              </a:rPr>
              <a:t>开始部分的主引导代码</a:t>
            </a:r>
            <a:endParaRPr lang="en-US" altLang="zh-CN" sz="1400" dirty="0"/>
          </a:p>
          <a:p>
            <a:pPr eaLnBrk="1">
              <a:defRPr/>
            </a:pPr>
            <a:r>
              <a:rPr lang="zh-CN" altLang="en-US" sz="1800" noProof="1"/>
              <a:t>阶段</a:t>
            </a:r>
            <a:r>
              <a:rPr lang="en-US" altLang="zh-CN" sz="1800" noProof="1"/>
              <a:t>2</a:t>
            </a:r>
            <a:endParaRPr lang="en-US" altLang="zh-CN" sz="1800" noProof="1"/>
          </a:p>
          <a:p>
            <a:pPr lvl="1" eaLnBrk="1">
              <a:defRPr/>
            </a:pPr>
            <a:r>
              <a:rPr lang="en-US" altLang="zh-CN" sz="1600" noProof="1">
                <a:sym typeface="Wingdings" panose="05000000000000000000" pitchFamily="2" charset="2"/>
              </a:rPr>
              <a:t>MBR</a:t>
            </a:r>
            <a:r>
              <a:rPr lang="zh-CN" altLang="en-US" sz="1600" noProof="1">
                <a:sym typeface="Wingdings" panose="05000000000000000000" pitchFamily="2" charset="2"/>
              </a:rPr>
              <a:t>开始部分的主引导代码</a:t>
            </a:r>
            <a:r>
              <a:rPr lang="zh-CN" altLang="en-US" sz="1600" noProof="1"/>
              <a:t>在</a:t>
            </a:r>
            <a:r>
              <a:rPr lang="en-US" altLang="zh-CN" sz="1600" noProof="1"/>
              <a:t>MBR</a:t>
            </a:r>
            <a:r>
              <a:rPr lang="zh-CN" altLang="en-US" sz="1600" noProof="1"/>
              <a:t>的分区表中，计算、查找、加载并执行</a:t>
            </a:r>
            <a:r>
              <a:rPr lang="zh-CN" altLang="en-US" sz="1600" noProof="1">
                <a:solidFill>
                  <a:srgbClr val="C00000"/>
                </a:solidFill>
              </a:rPr>
              <a:t>活动分区</a:t>
            </a:r>
            <a:r>
              <a:rPr lang="zh-CN" altLang="en-US" sz="1600" noProof="1"/>
              <a:t>引导扇区中的系统引导代码（</a:t>
            </a:r>
            <a:r>
              <a:rPr lang="en-US" altLang="zh-CN" sz="1600" noProof="1"/>
              <a:t>Partition Boot Sector</a:t>
            </a:r>
            <a:r>
              <a:rPr lang="zh-CN" altLang="en-US" sz="1600" noProof="1"/>
              <a:t>）（</a:t>
            </a:r>
            <a:r>
              <a:rPr lang="en-US" altLang="zh-CN" sz="1600" noProof="1"/>
              <a:t>DOS Boot Sector --DBR</a:t>
            </a:r>
            <a:r>
              <a:rPr lang="zh-CN" altLang="en-US" sz="1600" noProof="1"/>
              <a:t>）</a:t>
            </a:r>
            <a:endParaRPr lang="en-US" altLang="zh-CN" sz="1600" noProof="1"/>
          </a:p>
          <a:p>
            <a:pPr eaLnBrk="1">
              <a:defRPr/>
            </a:pPr>
            <a:r>
              <a:rPr lang="zh-CN" altLang="en-US" sz="1800" noProof="1"/>
              <a:t>阶段</a:t>
            </a:r>
            <a:r>
              <a:rPr lang="en-US" altLang="zh-CN" sz="1800" noProof="1"/>
              <a:t>3</a:t>
            </a:r>
            <a:endParaRPr lang="en-US" altLang="zh-CN" sz="1800" noProof="1"/>
          </a:p>
          <a:p>
            <a:pPr lvl="1" eaLnBrk="1">
              <a:defRPr/>
            </a:pPr>
            <a:r>
              <a:rPr lang="en-US" altLang="zh-CN" sz="1600" noProof="1"/>
              <a:t>Partition Boot Sector</a:t>
            </a:r>
            <a:r>
              <a:rPr lang="zh-CN" altLang="en-US" sz="1600" noProof="1"/>
              <a:t>或</a:t>
            </a:r>
            <a:r>
              <a:rPr lang="en-US" altLang="zh-CN" sz="1600" noProof="1"/>
              <a:t>DOS Boot Sector</a:t>
            </a:r>
            <a:r>
              <a:rPr lang="zh-CN" altLang="en-US" sz="1600" noProof="1"/>
              <a:t>引导代码负责在活动分区的</a:t>
            </a:r>
            <a:r>
              <a:rPr lang="zh-CN" altLang="en-US" sz="1600" noProof="1">
                <a:solidFill>
                  <a:srgbClr val="C00000"/>
                </a:solidFill>
              </a:rPr>
              <a:t>根目录</a:t>
            </a:r>
            <a:r>
              <a:rPr lang="zh-CN" altLang="en-US" sz="1600" noProof="1"/>
              <a:t>中查找、加载并执行</a:t>
            </a:r>
            <a:r>
              <a:rPr lang="en-US" altLang="zh-CN" sz="1600" noProof="1"/>
              <a:t>NTLDR</a:t>
            </a:r>
            <a:endParaRPr lang="en-US" altLang="zh-CN" sz="1600" noProof="1"/>
          </a:p>
          <a:p>
            <a:pPr eaLnBrk="1">
              <a:defRPr/>
            </a:pPr>
            <a:r>
              <a:rPr lang="zh-CN" altLang="en-US" sz="1800" noProof="1"/>
              <a:t>阶段</a:t>
            </a:r>
            <a:r>
              <a:rPr lang="en-US" altLang="zh-CN" sz="1800" noProof="1"/>
              <a:t>4</a:t>
            </a:r>
            <a:endParaRPr lang="en-US" altLang="zh-CN" sz="1800" noProof="1"/>
          </a:p>
          <a:p>
            <a:pPr lvl="1" eaLnBrk="1">
              <a:defRPr/>
            </a:pPr>
            <a:r>
              <a:rPr lang="en-US" altLang="zh-CN" sz="1600" noProof="1"/>
              <a:t>NTLDR</a:t>
            </a:r>
            <a:r>
              <a:rPr lang="zh-CN" altLang="en-US" sz="1600" dirty="0"/>
              <a:t>读取引导配置文件</a:t>
            </a:r>
            <a:r>
              <a:rPr lang="zh-CN" altLang="en-US" sz="1600" noProof="1"/>
              <a:t>（</a:t>
            </a:r>
            <a:r>
              <a:rPr lang="en-US" altLang="zh-CN" sz="1600" noProof="1"/>
              <a:t>boot.ini</a:t>
            </a:r>
            <a:r>
              <a:rPr lang="zh-CN" altLang="en-US" sz="1600" noProof="1"/>
              <a:t>）（</a:t>
            </a:r>
            <a:r>
              <a:rPr lang="en-US" altLang="zh-CN" sz="1600" dirty="0"/>
              <a:t>GRUB</a:t>
            </a:r>
            <a:r>
              <a:rPr lang="zh-CN" altLang="en-US" sz="1600" dirty="0"/>
              <a:t>中是</a:t>
            </a:r>
            <a:r>
              <a:rPr lang="en-US" altLang="zh-CN" sz="1600" dirty="0" err="1"/>
              <a:t>grub.conf</a:t>
            </a:r>
            <a:r>
              <a:rPr lang="zh-CN" altLang="en-US" sz="1600" dirty="0"/>
              <a:t>）</a:t>
            </a:r>
            <a:r>
              <a:rPr lang="en-US" altLang="zh-CN" sz="1600" dirty="0"/>
              <a:t>NTDLR</a:t>
            </a:r>
            <a:r>
              <a:rPr lang="zh-CN" altLang="en-US" sz="1600" dirty="0"/>
              <a:t>（</a:t>
            </a:r>
            <a:r>
              <a:rPr lang="en-US" altLang="zh-CN" sz="1600" dirty="0"/>
              <a:t>boot.ini</a:t>
            </a:r>
            <a:r>
              <a:rPr lang="zh-CN" altLang="en-US" sz="1600" dirty="0"/>
              <a:t>），根据其中的设置给用户显示一些引导选项（如多系统启动）</a:t>
            </a:r>
            <a:endParaRPr lang="en-US" altLang="zh-CN" sz="1600" dirty="0"/>
          </a:p>
          <a:p>
            <a:pPr lvl="1" eaLnBrk="1">
              <a:defRPr/>
            </a:pPr>
            <a:r>
              <a:rPr lang="en-US" altLang="zh-CN" sz="1600" dirty="0"/>
              <a:t>NTLDR</a:t>
            </a:r>
            <a:r>
              <a:rPr lang="zh-CN" altLang="en-US" sz="1600" dirty="0"/>
              <a:t>从</a:t>
            </a:r>
            <a:r>
              <a:rPr lang="en-US" altLang="zh-CN" sz="1600" dirty="0"/>
              <a:t>“c:\Windows\System32\ntoskrnl.exe”</a:t>
            </a:r>
            <a:r>
              <a:rPr lang="zh-CN" altLang="en-US" sz="1600" dirty="0"/>
              <a:t>文件加载</a:t>
            </a:r>
            <a:r>
              <a:rPr lang="zh-CN" altLang="en-US" sz="1600" dirty="0">
                <a:solidFill>
                  <a:srgbClr val="C00000"/>
                </a:solidFill>
              </a:rPr>
              <a:t>内核镜像</a:t>
            </a:r>
            <a:r>
              <a:rPr lang="zh-CN" altLang="en-US" sz="1600" dirty="0"/>
              <a:t>，跳转到内核的入口点以启动操作系统内核。</a:t>
            </a:r>
            <a:endParaRPr lang="en-US" altLang="zh-CN" sz="1600" noProof="1"/>
          </a:p>
          <a:p>
            <a:pPr lvl="1" eaLnBrk="1">
              <a:defRPr/>
            </a:pPr>
            <a:endParaRPr lang="en-US" altLang="zh-CN" sz="1600" noProof="1"/>
          </a:p>
          <a:p>
            <a:pPr lvl="1" eaLnBrk="1">
              <a:defRPr/>
            </a:pPr>
            <a:endParaRPr lang="en-US" altLang="zh-CN" sz="1600" noProof="1"/>
          </a:p>
          <a:p>
            <a:pPr eaLnBrk="1">
              <a:defRPr/>
            </a:pPr>
            <a:endParaRPr lang="zh-CN" altLang="en-US" sz="1800" noProof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933" y="2198254"/>
            <a:ext cx="6296025" cy="3672753"/>
          </a:xfrm>
          <a:prstGeom prst="rect">
            <a:avLst/>
          </a:prstGeom>
        </p:spPr>
      </p:pic>
      <p:sp>
        <p:nvSpPr>
          <p:cNvPr id="4" name="Rectangle 2"/>
          <p:cNvSpPr txBox="1"/>
          <p:nvPr/>
        </p:nvSpPr>
        <p:spPr bwMode="auto">
          <a:xfrm>
            <a:off x="658091" y="348673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系统引导示意图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/>
          <p:nvPr/>
        </p:nvSpPr>
        <p:spPr bwMode="auto">
          <a:xfrm>
            <a:off x="658091" y="348673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系统引导时的内存区域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964" y="1431635"/>
            <a:ext cx="3178752" cy="47792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思考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89825" cy="4802188"/>
          </a:xfrm>
        </p:spPr>
        <p:txBody>
          <a:bodyPr/>
          <a:lstStyle/>
          <a:p>
            <a:r>
              <a:rPr lang="zh-CN" altLang="en-US" sz="1800" noProof="1"/>
              <a:t>系统启动分成哪几个步骤？</a:t>
            </a:r>
            <a:endParaRPr lang="en-US" altLang="zh-CN" sz="1800" noProof="1"/>
          </a:p>
          <a:p>
            <a:r>
              <a:rPr lang="zh-CN" altLang="en-US" sz="1800" noProof="1"/>
              <a:t>分步骤启动的优点所在？</a:t>
            </a:r>
            <a:endParaRPr lang="en-US" altLang="zh-CN" sz="1800" noProof="1"/>
          </a:p>
          <a:p>
            <a:pPr lvl="1"/>
            <a:r>
              <a:rPr lang="zh-CN" altLang="en-US" sz="1600" noProof="1"/>
              <a:t>通用性</a:t>
            </a:r>
            <a:endParaRPr lang="en-US" altLang="zh-CN" sz="1600" noProof="1"/>
          </a:p>
          <a:p>
            <a:pPr lvl="2"/>
            <a:r>
              <a:rPr lang="zh-CN" altLang="en-US" sz="1400" noProof="1"/>
              <a:t>统一标准的启动</a:t>
            </a:r>
            <a:r>
              <a:rPr lang="en-US" altLang="zh-CN" sz="1400" noProof="1"/>
              <a:t>BIOS</a:t>
            </a:r>
            <a:r>
              <a:rPr lang="zh-CN" altLang="en-US" sz="1400" noProof="1"/>
              <a:t>方式（</a:t>
            </a:r>
            <a:r>
              <a:rPr lang="en-US" altLang="zh-CN" sz="1400" noProof="1"/>
              <a:t>0xFFFF</a:t>
            </a:r>
            <a:r>
              <a:rPr lang="zh-CN" altLang="en-US" sz="1400" noProof="1"/>
              <a:t>地址）</a:t>
            </a:r>
            <a:r>
              <a:rPr lang="en-US" altLang="zh-CN" sz="1400" noProof="1"/>
              <a:t>;…</a:t>
            </a:r>
            <a:endParaRPr lang="en-US" altLang="zh-CN" sz="1400" noProof="1"/>
          </a:p>
          <a:p>
            <a:pPr lvl="1"/>
            <a:r>
              <a:rPr lang="zh-CN" altLang="en-US" sz="1600" noProof="1"/>
              <a:t>灵活</a:t>
            </a:r>
            <a:endParaRPr lang="en-US" altLang="zh-CN" sz="1600" noProof="1"/>
          </a:p>
          <a:p>
            <a:pPr lvl="2"/>
            <a:r>
              <a:rPr lang="zh-CN" altLang="en-US" sz="1400" noProof="1"/>
              <a:t>厂商可以提供自己有特色的</a:t>
            </a:r>
            <a:r>
              <a:rPr lang="en-US" altLang="zh-CN" sz="1400" noProof="1"/>
              <a:t>BIOS</a:t>
            </a:r>
            <a:r>
              <a:rPr lang="zh-CN" altLang="en-US" sz="1400" noProof="1"/>
              <a:t>；便于</a:t>
            </a:r>
            <a:r>
              <a:rPr lang="en-US" altLang="zh-CN" sz="1400" noProof="1"/>
              <a:t>BIOS</a:t>
            </a:r>
            <a:r>
              <a:rPr lang="zh-CN" altLang="en-US" sz="1400" noProof="1"/>
              <a:t>升级；</a:t>
            </a:r>
            <a:r>
              <a:rPr lang="en-US" altLang="zh-CN" sz="1400" noProof="1"/>
              <a:t>..</a:t>
            </a:r>
            <a:endParaRPr lang="en-US" altLang="zh-CN" sz="1400" noProof="1"/>
          </a:p>
          <a:p>
            <a:pPr lvl="2"/>
            <a:r>
              <a:rPr lang="zh-CN" altLang="en-US" sz="1400" noProof="1">
                <a:highlight>
                  <a:srgbClr val="FFFF00"/>
                </a:highlight>
              </a:rPr>
              <a:t>多介质引导系统：方便从硬盘、光盘、优盘等不同的介质启动</a:t>
            </a:r>
            <a:r>
              <a:rPr lang="en-US" altLang="zh-CN" sz="1400" noProof="1">
                <a:highlight>
                  <a:srgbClr val="FFFF00"/>
                </a:highlight>
              </a:rPr>
              <a:t>OS</a:t>
            </a:r>
            <a:endParaRPr lang="en-US" altLang="zh-CN" sz="1400" noProof="1">
              <a:highlight>
                <a:srgbClr val="FFFF00"/>
              </a:highlight>
            </a:endParaRPr>
          </a:p>
          <a:p>
            <a:pPr lvl="2"/>
            <a:r>
              <a:rPr lang="zh-CN" altLang="en-US" sz="1400" noProof="1"/>
              <a:t>理论上可以将任何一个分区作为活动分区引导系统</a:t>
            </a:r>
            <a:endParaRPr lang="en-US" altLang="zh-CN" sz="1400" noProof="1"/>
          </a:p>
          <a:p>
            <a:pPr lvl="1"/>
            <a:r>
              <a:rPr lang="zh-CN" altLang="en-US" sz="1600" noProof="1"/>
              <a:t>便于优化</a:t>
            </a:r>
            <a:endParaRPr lang="en-US" altLang="zh-CN" sz="1600" noProof="1"/>
          </a:p>
          <a:p>
            <a:pPr lvl="2"/>
            <a:r>
              <a:rPr lang="zh-CN" altLang="en-US" sz="1400" noProof="1"/>
              <a:t>不同的版本可以优化自己的</a:t>
            </a:r>
            <a:r>
              <a:rPr lang="en-US" altLang="zh-CN" sz="1400" noProof="1"/>
              <a:t>MBR</a:t>
            </a:r>
            <a:r>
              <a:rPr lang="zh-CN" altLang="en-US" sz="1400" noProof="1"/>
              <a:t>引导程序或</a:t>
            </a:r>
            <a:r>
              <a:rPr lang="en-US" altLang="zh-CN" sz="1400" noProof="1"/>
              <a:t>GRUB</a:t>
            </a:r>
            <a:r>
              <a:rPr lang="zh-CN" altLang="en-US" sz="1400" noProof="1"/>
              <a:t>，以及</a:t>
            </a:r>
            <a:r>
              <a:rPr lang="en-US" altLang="zh-CN" sz="1400" noProof="1"/>
              <a:t>NTLDR</a:t>
            </a:r>
            <a:r>
              <a:rPr lang="zh-CN" altLang="en-US" sz="1400" noProof="1"/>
              <a:t>、</a:t>
            </a:r>
            <a:r>
              <a:rPr lang="en-US" altLang="zh-CN" sz="1400" dirty="0"/>
              <a:t>c:\Windows\System32\ntoskrnl.exe</a:t>
            </a:r>
            <a:r>
              <a:rPr lang="zh-CN" altLang="en-US" sz="1400" dirty="0"/>
              <a:t>等启动程序</a:t>
            </a:r>
            <a:endParaRPr lang="en-US" altLang="zh-CN" sz="1400" noProof="1"/>
          </a:p>
          <a:p>
            <a:pPr lvl="1"/>
            <a:r>
              <a:rPr lang="en-US" altLang="zh-CN" sz="1800" noProof="1"/>
              <a:t>……</a:t>
            </a:r>
            <a:endParaRPr lang="en-US" altLang="zh-CN" sz="1800" noProof="1"/>
          </a:p>
          <a:p>
            <a:r>
              <a:rPr lang="zh-CN" altLang="en-US" sz="1800" b="1" noProof="1"/>
              <a:t>根据前面的描述，如果自己写一个操作系统的</a:t>
            </a:r>
            <a:r>
              <a:rPr lang="zh-CN" altLang="en-US" sz="1800" b="1" noProof="1">
                <a:solidFill>
                  <a:srgbClr val="C00000"/>
                </a:solidFill>
              </a:rPr>
              <a:t>引导模块</a:t>
            </a:r>
            <a:r>
              <a:rPr lang="zh-CN" altLang="en-US" sz="1800" b="1" noProof="1"/>
              <a:t>，应该从什么地方入手？</a:t>
            </a:r>
            <a:endParaRPr lang="en-US" altLang="zh-CN" sz="1800" b="1" noProof="1"/>
          </a:p>
          <a:p>
            <a:endParaRPr lang="zh-CN" altLang="zh-CN" sz="24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8066118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2000" b="1" noProof="1"/>
              <a:t>如果你自己写一个操作系统</a:t>
            </a:r>
            <a:endParaRPr lang="en-US" altLang="zh-CN" sz="2000" b="1" noProof="1"/>
          </a:p>
          <a:p>
            <a:pPr lvl="1" eaLnBrk="1">
              <a:defRPr/>
            </a:pPr>
            <a:r>
              <a:rPr lang="zh-CN" altLang="en-US" sz="1800" b="1" noProof="1">
                <a:solidFill>
                  <a:srgbClr val="7030A0"/>
                </a:solidFill>
              </a:rPr>
              <a:t>一般是从编写活动分区的引导扇区开始（汇编语言）</a:t>
            </a:r>
            <a:endParaRPr lang="en-US" altLang="zh-CN" sz="1800" b="1" noProof="1">
              <a:solidFill>
                <a:srgbClr val="7030A0"/>
              </a:solidFill>
            </a:endParaRPr>
          </a:p>
          <a:p>
            <a:pPr eaLnBrk="1">
              <a:defRPr/>
            </a:pPr>
            <a:r>
              <a:rPr lang="zh-CN" altLang="en-US" sz="2000" noProof="1">
                <a:solidFill>
                  <a:srgbClr val="C00000"/>
                </a:solidFill>
              </a:rPr>
              <a:t>需要对</a:t>
            </a:r>
            <a:r>
              <a:rPr lang="zh-CN" altLang="en-US" sz="2000" u="sng" noProof="1">
                <a:solidFill>
                  <a:srgbClr val="0070C0"/>
                </a:solidFill>
              </a:rPr>
              <a:t>活动分区</a:t>
            </a:r>
            <a:r>
              <a:rPr lang="zh-CN" altLang="en-US" sz="2000" noProof="1">
                <a:solidFill>
                  <a:srgbClr val="C00000"/>
                </a:solidFill>
              </a:rPr>
              <a:t>所采用的文件系统在磁盘上的布局相当熟悉</a:t>
            </a:r>
            <a:endParaRPr lang="en-US" altLang="zh-CN" sz="2000" noProof="1">
              <a:solidFill>
                <a:srgbClr val="C00000"/>
              </a:solidFill>
            </a:endParaRPr>
          </a:p>
          <a:p>
            <a:pPr lvl="1" eaLnBrk="1">
              <a:defRPr/>
            </a:pPr>
            <a:r>
              <a:rPr lang="zh-CN" altLang="en-US" sz="1800" b="1" noProof="1">
                <a:solidFill>
                  <a:srgbClr val="0409E2"/>
                </a:solidFill>
              </a:rPr>
              <a:t>自己要书写活动分区（引导盘）的引导扇区</a:t>
            </a:r>
            <a:endParaRPr lang="en-US" altLang="zh-CN" sz="1800" b="1" noProof="1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zh-CN" altLang="en-US" sz="1800" noProof="1">
                <a:solidFill>
                  <a:srgbClr val="000000"/>
                </a:solidFill>
              </a:rPr>
              <a:t>该引导扇区中，</a:t>
            </a:r>
            <a:r>
              <a:rPr lang="zh-CN" altLang="en-US" sz="1800" noProof="1">
                <a:solidFill>
                  <a:srgbClr val="7030A0"/>
                </a:solidFill>
                <a:highlight>
                  <a:srgbClr val="FFFF00"/>
                </a:highlight>
              </a:rPr>
              <a:t>要根据所采用的文件系统</a:t>
            </a:r>
            <a:r>
              <a:rPr lang="zh-CN" altLang="en-US" sz="1800" noProof="1">
                <a:solidFill>
                  <a:srgbClr val="000000"/>
                </a:solidFill>
              </a:rPr>
              <a:t>，找到根目录表所在的位置（扇区号），</a:t>
            </a:r>
            <a:r>
              <a:rPr lang="zh-CN" altLang="en-US" sz="1800" b="1" noProof="1">
                <a:solidFill>
                  <a:srgbClr val="0070C0"/>
                </a:solidFill>
              </a:rPr>
              <a:t>直接利用</a:t>
            </a:r>
            <a:r>
              <a:rPr lang="en-US" altLang="zh-CN" sz="1800" b="1" noProof="1">
                <a:solidFill>
                  <a:srgbClr val="0070C0"/>
                </a:solidFill>
              </a:rPr>
              <a:t>BIOS</a:t>
            </a:r>
            <a:r>
              <a:rPr lang="zh-CN" altLang="en-US" sz="1800" b="1" noProof="1">
                <a:solidFill>
                  <a:srgbClr val="0070C0"/>
                </a:solidFill>
              </a:rPr>
              <a:t>中断读取磁盘扇区</a:t>
            </a:r>
            <a:r>
              <a:rPr lang="zh-CN" altLang="en-US" sz="1800" noProof="1">
                <a:solidFill>
                  <a:srgbClr val="000000"/>
                </a:solidFill>
              </a:rPr>
              <a:t>，将根目录的内容所在的扇区读入到内存中</a:t>
            </a:r>
            <a:endParaRPr lang="en-US" altLang="zh-CN" sz="1800" noProof="1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b="1" noProof="1">
                <a:solidFill>
                  <a:srgbClr val="000000"/>
                </a:solidFill>
              </a:rPr>
              <a:t>此时还没有加载操作系统，也就没有建立文件系统，只能根据扇区号利用</a:t>
            </a:r>
            <a:r>
              <a:rPr lang="en-US" altLang="zh-CN" sz="1600" b="1" noProof="1">
                <a:solidFill>
                  <a:srgbClr val="000000"/>
                </a:solidFill>
              </a:rPr>
              <a:t>BIOS</a:t>
            </a:r>
            <a:r>
              <a:rPr lang="zh-CN" altLang="en-US" sz="1600" b="1" noProof="1">
                <a:solidFill>
                  <a:srgbClr val="000000"/>
                </a:solidFill>
              </a:rPr>
              <a:t>中断直接读取扇区内容</a:t>
            </a:r>
            <a:endParaRPr lang="en-US" altLang="zh-CN" sz="1600" b="1" noProof="1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>
                <a:solidFill>
                  <a:srgbClr val="000000"/>
                </a:solidFill>
              </a:rPr>
              <a:t>每</a:t>
            </a:r>
            <a:r>
              <a:rPr lang="zh-CN" altLang="en-US" sz="1600" noProof="1">
                <a:solidFill>
                  <a:srgbClr val="7030A0"/>
                </a:solidFill>
              </a:rPr>
              <a:t>种文件系统（如</a:t>
            </a:r>
            <a:r>
              <a:rPr lang="en-US" altLang="zh-CN" sz="1600" noProof="1">
                <a:solidFill>
                  <a:srgbClr val="7030A0"/>
                </a:solidFill>
              </a:rPr>
              <a:t>NTFS</a:t>
            </a:r>
            <a:r>
              <a:rPr lang="zh-CN" altLang="en-US" sz="1600" noProof="1">
                <a:solidFill>
                  <a:srgbClr val="7030A0"/>
                </a:solidFill>
              </a:rPr>
              <a:t>，</a:t>
            </a:r>
            <a:r>
              <a:rPr lang="en-US" altLang="zh-CN" sz="1600" noProof="1">
                <a:solidFill>
                  <a:srgbClr val="7030A0"/>
                </a:solidFill>
              </a:rPr>
              <a:t>FAT32</a:t>
            </a:r>
            <a:r>
              <a:rPr lang="zh-CN" altLang="en-US" sz="1600" noProof="1">
                <a:solidFill>
                  <a:srgbClr val="7030A0"/>
                </a:solidFill>
              </a:rPr>
              <a:t>等），都规定了</a:t>
            </a:r>
            <a:r>
              <a:rPr lang="zh-CN" altLang="en-US" sz="1600" b="1" u="sng" noProof="1">
                <a:solidFill>
                  <a:srgbClr val="7030A0"/>
                </a:solidFill>
              </a:rPr>
              <a:t>根目录</a:t>
            </a:r>
            <a:r>
              <a:rPr lang="zh-CN" altLang="en-US" sz="1600" noProof="1">
                <a:solidFill>
                  <a:srgbClr val="7030A0"/>
                </a:solidFill>
              </a:rPr>
              <a:t>所在的扇区号</a:t>
            </a:r>
            <a:endParaRPr lang="en-US" altLang="zh-CN" sz="1600" noProof="1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>
                <a:solidFill>
                  <a:srgbClr val="000000"/>
                </a:solidFill>
              </a:rPr>
              <a:t>从根目录中找到文件</a:t>
            </a:r>
            <a:r>
              <a:rPr lang="zh-CN" altLang="en-US" sz="1800" b="1" noProof="1">
                <a:solidFill>
                  <a:srgbClr val="0070C0"/>
                </a:solidFill>
              </a:rPr>
              <a:t>NTLDR</a:t>
            </a:r>
            <a:r>
              <a:rPr lang="zh-CN" altLang="en-US" sz="1800" noProof="1">
                <a:solidFill>
                  <a:srgbClr val="000000"/>
                </a:solidFill>
              </a:rPr>
              <a:t>的位置（扇区号）</a:t>
            </a:r>
            <a:endParaRPr lang="en-US" altLang="zh-CN" sz="1800" noProof="1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>
                <a:solidFill>
                  <a:srgbClr val="7030A0"/>
                </a:solidFill>
              </a:rPr>
              <a:t>需要熟悉根目录表的结构，知道哪部分是文件名，以及文件内容所在的扇区</a:t>
            </a:r>
            <a:endParaRPr lang="en-US" altLang="zh-CN" sz="1600" noProof="1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>
                <a:solidFill>
                  <a:srgbClr val="000000"/>
                </a:solidFill>
              </a:rPr>
              <a:t>利用</a:t>
            </a:r>
            <a:r>
              <a:rPr lang="en-US" altLang="zh-CN" sz="1800" noProof="1">
                <a:solidFill>
                  <a:srgbClr val="000000"/>
                </a:solidFill>
              </a:rPr>
              <a:t>BIOS</a:t>
            </a:r>
            <a:r>
              <a:rPr lang="zh-CN" altLang="en-US" sz="1800" noProof="1">
                <a:solidFill>
                  <a:srgbClr val="000000"/>
                </a:solidFill>
              </a:rPr>
              <a:t>中断，根据扇区号将文件内容读入到内存中</a:t>
            </a:r>
            <a:endParaRPr lang="en-US" altLang="zh-CN" sz="1800" noProof="1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800" noProof="1">
                <a:solidFill>
                  <a:srgbClr val="000000"/>
                </a:solidFill>
              </a:rPr>
              <a:t>执行</a:t>
            </a:r>
            <a:r>
              <a:rPr lang="en-US" altLang="zh-CN" sz="1800" noProof="1">
                <a:solidFill>
                  <a:srgbClr val="000000"/>
                </a:solidFill>
              </a:rPr>
              <a:t>NTLDR</a:t>
            </a:r>
            <a:r>
              <a:rPr lang="zh-CN" altLang="en-US" sz="1800" noProof="1">
                <a:solidFill>
                  <a:srgbClr val="000000"/>
                </a:solidFill>
              </a:rPr>
              <a:t>，加载操作系统内核，直至加载整个系统</a:t>
            </a:r>
            <a:endParaRPr lang="en-US" altLang="zh-CN" sz="1800" noProof="1">
              <a:solidFill>
                <a:srgbClr val="000000"/>
              </a:solidFill>
            </a:endParaRPr>
          </a:p>
          <a:p>
            <a:pPr lvl="1" eaLnBrk="1">
              <a:defRPr/>
            </a:pPr>
            <a:endParaRPr lang="en-US" altLang="zh-CN" sz="2000" noProof="1">
              <a:solidFill>
                <a:srgbClr val="000000"/>
              </a:solidFill>
            </a:endParaRPr>
          </a:p>
          <a:p>
            <a:pPr eaLnBrk="1">
              <a:defRPr/>
            </a:pPr>
            <a:endParaRPr lang="en-US" altLang="zh-CN" sz="2400" noProof="1">
              <a:solidFill>
                <a:srgbClr val="C00000"/>
              </a:solidFill>
            </a:endParaRPr>
          </a:p>
          <a:p>
            <a:pPr eaLnBrk="1">
              <a:defRPr/>
            </a:pPr>
            <a:endParaRPr lang="zh-CN" altLang="en-US" sz="2400" noProof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89825" cy="4802188"/>
          </a:xfrm>
        </p:spPr>
        <p:txBody>
          <a:bodyPr/>
          <a:lstStyle/>
          <a:p>
            <a:r>
              <a:rPr lang="zh-CN" altLang="en-US" sz="2400" noProof="1"/>
              <a:t>如果对这部分内容感兴趣，可以参考：</a:t>
            </a:r>
            <a:endParaRPr lang="zh-CN" altLang="zh-CN" sz="2400" noProof="1"/>
          </a:p>
          <a:p>
            <a:pPr lvl="1"/>
            <a:r>
              <a:rPr lang="zh-CN" altLang="en-US" sz="2000" noProof="1">
                <a:solidFill>
                  <a:srgbClr val="0409E2"/>
                </a:solidFill>
              </a:rPr>
              <a:t>自己动手写操作系统，于渊编著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Orange‘S </a:t>
            </a:r>
            <a:r>
              <a:rPr lang="zh-CN" altLang="en-US" sz="2000" noProof="1">
                <a:solidFill>
                  <a:srgbClr val="0409E2"/>
                </a:solidFill>
              </a:rPr>
              <a:t>：一个操作系统的实现，于渊编著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zh-CN" altLang="zh-CN" sz="2000" noProof="1">
                <a:solidFill>
                  <a:srgbClr val="0409E2"/>
                </a:solidFill>
              </a:rPr>
              <a:t>30</a:t>
            </a:r>
            <a:r>
              <a:rPr lang="zh-CN" altLang="en-US" sz="2000" noProof="1">
                <a:solidFill>
                  <a:srgbClr val="0409E2"/>
                </a:solidFill>
              </a:rPr>
              <a:t>天自制操作系统，川合秀实编著，周自恒等译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r>
              <a:rPr lang="zh-CN" altLang="en-US" sz="2400" noProof="1"/>
              <a:t>需要了解一些简单的汇编语言及</a:t>
            </a:r>
            <a:r>
              <a:rPr lang="en-US" altLang="zh-CN" sz="2400" noProof="1"/>
              <a:t>BIOS</a:t>
            </a:r>
            <a:r>
              <a:rPr lang="zh-CN" altLang="en-US" sz="2400" noProof="1"/>
              <a:t>中断调用</a:t>
            </a:r>
            <a:endParaRPr lang="zh-CN" altLang="zh-CN" sz="2400" noProof="1"/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PC</a:t>
            </a:r>
            <a:r>
              <a:rPr lang="zh-CN" altLang="en-US" sz="2000" noProof="1">
                <a:solidFill>
                  <a:srgbClr val="0409E2"/>
                </a:solidFill>
              </a:rPr>
              <a:t>中断大全  </a:t>
            </a:r>
            <a:r>
              <a:rPr lang="en-US" altLang="zh-CN" sz="2000" noProof="1">
                <a:solidFill>
                  <a:srgbClr val="0409E2"/>
                </a:solidFill>
              </a:rPr>
              <a:t>BIOS</a:t>
            </a:r>
            <a:r>
              <a:rPr lang="en-US" altLang="en-US" sz="2000" noProof="1">
                <a:solidFill>
                  <a:srgbClr val="0409E2"/>
                </a:solidFill>
              </a:rPr>
              <a:t>，</a:t>
            </a:r>
            <a:r>
              <a:rPr lang="en-US" altLang="zh-CN" sz="2000" noProof="1">
                <a:solidFill>
                  <a:srgbClr val="0409E2"/>
                </a:solidFill>
              </a:rPr>
              <a:t>DOS</a:t>
            </a:r>
            <a:r>
              <a:rPr lang="zh-CN" altLang="en-US" sz="2000" noProof="1">
                <a:solidFill>
                  <a:srgbClr val="0409E2"/>
                </a:solidFill>
              </a:rPr>
              <a:t>及第三方调用的程序员参考资料</a:t>
            </a:r>
            <a:r>
              <a:rPr lang="en-US" altLang="zh-CN" sz="2000" noProof="1">
                <a:solidFill>
                  <a:srgbClr val="0409E2"/>
                </a:solidFill>
              </a:rPr>
              <a:t>, RALF BROWN &amp; JIM KELE</a:t>
            </a:r>
            <a:r>
              <a:rPr lang="en-US" altLang="en-US" sz="2000" noProof="1">
                <a:solidFill>
                  <a:srgbClr val="0409E2"/>
                </a:solidFill>
              </a:rPr>
              <a:t> </a:t>
            </a:r>
            <a:r>
              <a:rPr lang="zh-CN" altLang="en-US" sz="2000" noProof="1">
                <a:solidFill>
                  <a:srgbClr val="0409E2"/>
                </a:solidFill>
              </a:rPr>
              <a:t>著，张小朋等译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endParaRPr lang="zh-CN" altLang="en-US" sz="2000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1209028" y="1608615"/>
            <a:ext cx="5618163" cy="609600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操作系统名称的演变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2617788"/>
            <a:ext cx="7351712" cy="291147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监控（督）程序（系统）（Monitor)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执行系统（程序）(Executive System (program))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控制系统（程序）(Control System program))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管理程序(Supervisor, Supervisory System)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核心程序(Kernel)</a:t>
            </a:r>
            <a:endParaRPr lang="zh-CN" altLang="en-US" sz="2200" dirty="0"/>
          </a:p>
          <a:p>
            <a:pPr eaLnBrk="1" hangingPunct="1"/>
            <a:r>
              <a:rPr lang="zh-CN" altLang="en-US" sz="2200" dirty="0">
                <a:solidFill>
                  <a:srgbClr val="0409E2"/>
                </a:solidFill>
              </a:rPr>
              <a:t>操作系统(Operating System)</a:t>
            </a:r>
            <a:endParaRPr lang="zh-CN" altLang="en-US" sz="2200" dirty="0">
              <a:solidFill>
                <a:srgbClr val="0409E2"/>
              </a:solidFill>
              <a:latin typeface="Times New Roman" panose="02020603050405020304" pitchFamily="2" charset="0"/>
              <a:ea typeface="仿宋_GB2312" pitchFamily="1" charset="-122"/>
            </a:endParaRPr>
          </a:p>
          <a:p>
            <a:pPr eaLnBrk="1" hangingPunct="1"/>
            <a:endParaRPr lang="zh-CN" altLang="en-US" sz="1800" dirty="0">
              <a:ea typeface="楷体_GB2312" pitchFamily="1" charset="-122"/>
            </a:endParaRPr>
          </a:p>
        </p:txBody>
      </p:sp>
      <p:sp>
        <p:nvSpPr>
          <p:cNvPr id="7172" name="Rectangle 2"/>
          <p:cNvSpPr txBox="1"/>
          <p:nvPr/>
        </p:nvSpPr>
        <p:spPr>
          <a:xfrm>
            <a:off x="779463" y="830263"/>
            <a:ext cx="80772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1.1 What Operating System Do</a:t>
            </a:r>
            <a:endParaRPr lang="en-US" sz="3200" b="1" noProof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计算机启动后，操作系统最终被加载到（）。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23105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BIOS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1678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ROM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40250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RPROM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8823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RAM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3748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2321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0893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9466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Device controller informs CPU </a:t>
            </a:r>
            <a:r>
              <a:rPr lang="en-US" altLang="zh-CN" sz="2000" b="1" dirty="0"/>
              <a:t>that it has </a:t>
            </a:r>
            <a:r>
              <a:rPr lang="en-US" altLang="zh-CN" sz="2000" b="1" dirty="0">
                <a:solidFill>
                  <a:srgbClr val="0409E2"/>
                </a:solidFill>
              </a:rPr>
              <a:t>finished its operation </a:t>
            </a:r>
            <a:r>
              <a:rPr lang="en-US" altLang="zh-CN" sz="2000" b="1" dirty="0"/>
              <a:t>by causing an</a:t>
            </a: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</a:rPr>
              <a:t>interrupt</a:t>
            </a:r>
            <a:r>
              <a:rPr lang="en-US" altLang="zh-CN" sz="2000" b="1" dirty="0"/>
              <a:t>.</a:t>
            </a:r>
            <a:endParaRPr lang="en-US" altLang="zh-CN" sz="2000" b="1" dirty="0">
              <a:solidFill>
                <a:srgbClr val="0409E2"/>
              </a:solidFill>
            </a:endParaRPr>
          </a:p>
          <a:p>
            <a:pPr lvl="1"/>
            <a:endParaRPr lang="zh-CN" altLang="en-US" sz="1800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74735" y="2432482"/>
            <a:ext cx="7119892" cy="35993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话气泡: 圆角矩形 10"/>
          <p:cNvSpPr/>
          <p:nvPr/>
        </p:nvSpPr>
        <p:spPr>
          <a:xfrm>
            <a:off x="959268" y="3113088"/>
            <a:ext cx="1597025" cy="584200"/>
          </a:xfrm>
          <a:prstGeom prst="wedgeRoundRectCallout">
            <a:avLst>
              <a:gd name="adj1" fmla="val -20404"/>
              <a:gd name="adj2" fmla="val 9893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响应并处理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的中断请求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对话气泡: 圆角矩形 10"/>
          <p:cNvSpPr/>
          <p:nvPr/>
        </p:nvSpPr>
        <p:spPr>
          <a:xfrm>
            <a:off x="1757780" y="4837591"/>
            <a:ext cx="2228294" cy="584200"/>
          </a:xfrm>
          <a:prstGeom prst="wedgeRoundRectCallout">
            <a:avLst>
              <a:gd name="adj1" fmla="val -7067"/>
              <a:gd name="adj2" fmla="val -9709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设备控制器中的中断模块提出中断请求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对话气泡: 圆角矩形 10"/>
          <p:cNvSpPr/>
          <p:nvPr/>
        </p:nvSpPr>
        <p:spPr>
          <a:xfrm>
            <a:off x="4782988" y="4845730"/>
            <a:ext cx="2414725" cy="702075"/>
          </a:xfrm>
          <a:prstGeom prst="wedgeRoundRectCallout">
            <a:avLst>
              <a:gd name="adj1" fmla="val -99121"/>
              <a:gd name="adj2" fmla="val -916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当中断完成后，设备控制器中的中断模块通知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CPU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，中断已处理完毕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sym typeface="Arial" panose="020B0604020202020204" pitchFamily="34" charset="0"/>
              </a:rPr>
              <a:t>Hardware &amp; Software Interrupts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282700"/>
            <a:ext cx="8116887" cy="48517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sym typeface="Arial" panose="020B0604020202020204" pitchFamily="34" charset="0"/>
              </a:rPr>
              <a:t>Hardware interrupt</a:t>
            </a:r>
            <a:r>
              <a:rPr lang="en-US" altLang="zh-CN" sz="2000" b="1" dirty="0"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ym typeface="Arial" panose="020B0604020202020204" pitchFamily="34" charset="0"/>
              </a:rPr>
              <a:t>by one of the devices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Hardware</a:t>
            </a:r>
            <a:r>
              <a:rPr lang="en-US" altLang="zh-CN" sz="1800" dirty="0"/>
              <a:t> may trigger an interrupt at any time by sending a signal to the CPU, usually by way of the system bus.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ym typeface="Arial" panose="020B0604020202020204" pitchFamily="34" charset="0"/>
              </a:rPr>
              <a:t>CPU</a:t>
            </a:r>
            <a:r>
              <a:rPr lang="zh-CN" altLang="en-US" sz="1800" b="1" dirty="0">
                <a:sym typeface="Arial" panose="020B0604020202020204" pitchFamily="34" charset="0"/>
              </a:rPr>
              <a:t>响应中断后，执行</a:t>
            </a:r>
            <a:r>
              <a:rPr lang="en-US" altLang="zh-CN" sz="1800" b="1" dirty="0">
                <a:sym typeface="Arial" panose="020B0604020202020204" pitchFamily="34" charset="0"/>
              </a:rPr>
              <a:t>OS</a:t>
            </a:r>
            <a:r>
              <a:rPr lang="zh-CN" altLang="en-US" sz="1800" b="1" dirty="0">
                <a:sym typeface="Arial" panose="020B0604020202020204" pitchFamily="34" charset="0"/>
              </a:rPr>
              <a:t>提供的中断处理程序</a:t>
            </a:r>
            <a:r>
              <a:rPr lang="en-US" altLang="zh-CN" sz="1800" b="1" dirty="0">
                <a:sym typeface="Arial" panose="020B0604020202020204" pitchFamily="34" charset="0"/>
              </a:rPr>
              <a:t>.</a:t>
            </a:r>
            <a:endParaRPr lang="en-US" altLang="zh-CN" sz="1800" b="1" dirty="0"/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sym typeface="Arial" panose="020B0604020202020204" pitchFamily="34" charset="0"/>
              </a:rPr>
              <a:t>Software interrupt</a:t>
            </a:r>
            <a:r>
              <a:rPr lang="en-US" altLang="zh-CN" sz="2000" b="1" dirty="0"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ym typeface="Arial" panose="020B0604020202020204" pitchFamily="34" charset="0"/>
              </a:rPr>
              <a:t>(</a:t>
            </a:r>
            <a:r>
              <a:rPr lang="en-US" altLang="zh-CN" sz="2000" b="1" u="sng" dirty="0">
                <a:solidFill>
                  <a:srgbClr val="3366FF"/>
                </a:solidFill>
                <a:sym typeface="Arial" panose="020B0604020202020204" pitchFamily="34" charset="0"/>
              </a:rPr>
              <a:t>exception </a:t>
            </a:r>
            <a:r>
              <a:rPr lang="en-US" altLang="zh-CN" sz="2000" u="sng" dirty="0">
                <a:sym typeface="Arial" panose="020B0604020202020204" pitchFamily="34" charset="0"/>
              </a:rPr>
              <a:t>or </a:t>
            </a:r>
            <a:r>
              <a:rPr lang="en-US" altLang="zh-CN" sz="2000" b="1" u="sng" dirty="0">
                <a:solidFill>
                  <a:srgbClr val="3366FF"/>
                </a:solidFill>
                <a:sym typeface="Arial" panose="020B0604020202020204" pitchFamily="34" charset="0"/>
              </a:rPr>
              <a:t>trap</a:t>
            </a:r>
            <a:r>
              <a:rPr lang="en-US" altLang="zh-CN" sz="2000" b="1" dirty="0">
                <a:solidFill>
                  <a:srgbClr val="3366FF"/>
                </a:solidFill>
                <a:sym typeface="Arial" panose="020B0604020202020204" pitchFamily="34" charset="0"/>
              </a:rPr>
              <a:t>)</a:t>
            </a:r>
            <a:endParaRPr lang="en-US" altLang="zh-CN" sz="20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7030A0"/>
                </a:solidFill>
              </a:rPr>
              <a:t>Software</a:t>
            </a:r>
            <a:r>
              <a:rPr lang="en-US" altLang="zh-CN" sz="1800" dirty="0"/>
              <a:t> may trigger an interrupt by executing a special operation called a </a:t>
            </a:r>
            <a:r>
              <a:rPr lang="en-US" altLang="zh-CN" sz="1800" b="1" u="sng" dirty="0">
                <a:solidFill>
                  <a:srgbClr val="7030A0"/>
                </a:solidFill>
              </a:rPr>
              <a:t>system call </a:t>
            </a:r>
            <a:r>
              <a:rPr lang="en-US" altLang="zh-CN" sz="1800" dirty="0"/>
              <a:t>(also called </a:t>
            </a:r>
            <a:r>
              <a:rPr lang="en-US" altLang="zh-CN" sz="1800" b="1" dirty="0"/>
              <a:t>a </a:t>
            </a:r>
            <a:r>
              <a:rPr lang="en-US" altLang="zh-CN" sz="1800" b="1" dirty="0">
                <a:solidFill>
                  <a:srgbClr val="7030A0"/>
                </a:solidFill>
              </a:rPr>
              <a:t>monitor call</a:t>
            </a:r>
            <a:r>
              <a:rPr lang="en-US" altLang="zh-CN" sz="1800" b="1" dirty="0"/>
              <a:t>),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>
                <a:sym typeface="Arial" panose="020B0604020202020204" pitchFamily="34" charset="0"/>
              </a:rPr>
              <a:t>request for </a:t>
            </a:r>
            <a:r>
              <a:rPr lang="en-US" altLang="zh-CN" sz="1800" b="1" u="sng" dirty="0">
                <a:solidFill>
                  <a:srgbClr val="0070C0"/>
                </a:solidFill>
                <a:sym typeface="Arial" panose="020B0604020202020204" pitchFamily="34" charset="0"/>
              </a:rPr>
              <a:t>operating system service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.</a:t>
            </a:r>
            <a:endParaRPr lang="en-US" altLang="zh-CN" sz="1800" b="1" dirty="0">
              <a:solidFill>
                <a:srgbClr val="0070C0"/>
              </a:solidFill>
              <a:sym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7030A0"/>
                </a:solidFill>
                <a:sym typeface="Arial" panose="020B0604020202020204" pitchFamily="34" charset="0"/>
              </a:rPr>
              <a:t>Software error </a:t>
            </a:r>
            <a:r>
              <a:rPr lang="en-US" altLang="zh-CN" sz="1800" dirty="0">
                <a:sym typeface="Arial" panose="020B0604020202020204" pitchFamily="34" charset="0"/>
              </a:rPr>
              <a:t>(e.g., division by zero)  (</a:t>
            </a:r>
            <a:r>
              <a:rPr lang="en-US" altLang="zh-CN" sz="1800" b="1" dirty="0">
                <a:solidFill>
                  <a:srgbClr val="3366FF"/>
                </a:solidFill>
                <a:sym typeface="Arial" panose="020B0604020202020204" pitchFamily="34" charset="0"/>
              </a:rPr>
              <a:t>UNIX</a:t>
            </a:r>
            <a:r>
              <a:rPr lang="zh-CN" altLang="en-US" sz="1800" b="1" dirty="0">
                <a:solidFill>
                  <a:srgbClr val="3366FF"/>
                </a:solidFill>
                <a:sym typeface="Arial" panose="020B0604020202020204" pitchFamily="34" charset="0"/>
              </a:rPr>
              <a:t>：</a:t>
            </a:r>
            <a:r>
              <a:rPr lang="en-US" altLang="zh-CN" sz="1800" b="1" dirty="0">
                <a:solidFill>
                  <a:srgbClr val="3366FF"/>
                </a:solidFill>
                <a:sym typeface="Arial" panose="020B0604020202020204" pitchFamily="34" charset="0"/>
              </a:rPr>
              <a:t>exception</a:t>
            </a:r>
            <a:r>
              <a:rPr lang="zh-CN" altLang="en-US" sz="1800" b="1" dirty="0">
                <a:solidFill>
                  <a:srgbClr val="3366FF"/>
                </a:solidFill>
                <a:sym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ym typeface="Arial" panose="020B0604020202020204" pitchFamily="34" charset="0"/>
              </a:rPr>
              <a:t>Other process problems include 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infinite loop</a:t>
            </a:r>
            <a:r>
              <a:rPr lang="en-US" altLang="zh-CN" sz="1800" dirty="0">
                <a:sym typeface="Arial" panose="020B0604020202020204" pitchFamily="34" charset="0"/>
              </a:rPr>
              <a:t>, processes </a:t>
            </a:r>
            <a:r>
              <a:rPr lang="en-US" altLang="zh-CN" sz="1800" dirty="0">
                <a:solidFill>
                  <a:srgbClr val="0070C0"/>
                </a:solidFill>
                <a:sym typeface="Arial" panose="020B0604020202020204" pitchFamily="34" charset="0"/>
              </a:rPr>
              <a:t>modifying</a:t>
            </a:r>
            <a:r>
              <a:rPr lang="en-US" altLang="zh-CN" sz="1800" dirty="0">
                <a:sym typeface="Arial" panose="020B0604020202020204" pitchFamily="34" charset="0"/>
              </a:rPr>
              <a:t> each other or the operating system</a:t>
            </a:r>
            <a:endParaRPr lang="en-US" altLang="zh-CN" sz="1800" b="1" dirty="0"/>
          </a:p>
          <a:p>
            <a:r>
              <a:rPr lang="en-US" altLang="zh-CN" sz="2000" b="1" u="sng" dirty="0">
                <a:solidFill>
                  <a:srgbClr val="C00000"/>
                </a:solidFill>
              </a:rPr>
              <a:t>Trap</a:t>
            </a:r>
            <a:endParaRPr lang="en-US" altLang="zh-CN" sz="2000" b="1" u="sng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A</a:t>
            </a:r>
            <a:r>
              <a:rPr lang="zh-CN" altLang="en-US" sz="1800" dirty="0">
                <a:solidFill>
                  <a:srgbClr val="FF3300"/>
                </a:solidFill>
              </a:rPr>
              <a:t> </a:t>
            </a:r>
            <a:r>
              <a:rPr lang="zh-CN" altLang="en-US" sz="1800" b="1" i="1" dirty="0">
                <a:solidFill>
                  <a:srgbClr val="00B050"/>
                </a:solidFill>
              </a:rPr>
              <a:t>trap</a:t>
            </a:r>
            <a:r>
              <a:rPr lang="zh-CN" altLang="en-US" sz="1800" dirty="0"/>
              <a:t> is a </a:t>
            </a:r>
            <a:r>
              <a:rPr lang="zh-CN" altLang="en-US" sz="1800" b="1" dirty="0">
                <a:solidFill>
                  <a:srgbClr val="0070C0"/>
                </a:solidFill>
              </a:rPr>
              <a:t>software-generated interrupt </a:t>
            </a:r>
            <a:r>
              <a:rPr lang="zh-CN" altLang="en-US" sz="1800" dirty="0"/>
              <a:t>caused either </a:t>
            </a:r>
            <a:r>
              <a:rPr lang="zh-CN" altLang="en-US" sz="1800" u="sng" dirty="0">
                <a:solidFill>
                  <a:srgbClr val="0409E2"/>
                </a:solidFill>
              </a:rPr>
              <a:t>by an error </a:t>
            </a:r>
            <a:r>
              <a:rPr lang="zh-CN" altLang="en-US" sz="1800" dirty="0"/>
              <a:t>or </a:t>
            </a:r>
            <a:r>
              <a:rPr lang="zh-CN" altLang="en-US" sz="1800" dirty="0">
                <a:solidFill>
                  <a:srgbClr val="0409E2"/>
                </a:solidFill>
              </a:rPr>
              <a:t>a </a:t>
            </a:r>
            <a:r>
              <a:rPr lang="zh-CN" altLang="en-US" sz="1800" u="sng" dirty="0">
                <a:solidFill>
                  <a:srgbClr val="0409E2"/>
                </a:solidFill>
              </a:rPr>
              <a:t>user request </a:t>
            </a:r>
            <a:r>
              <a:rPr lang="zh-CN" altLang="en-US" sz="1800" dirty="0">
                <a:solidFill>
                  <a:srgbClr val="0409E2"/>
                </a:solidFill>
              </a:rPr>
              <a:t>（e.g. system call）</a:t>
            </a:r>
            <a:r>
              <a:rPr lang="zh-CN" altLang="en-US" sz="1800" dirty="0">
                <a:solidFill>
                  <a:srgbClr val="FF0000"/>
                </a:solidFill>
              </a:rPr>
              <a:t>.</a:t>
            </a:r>
            <a:endParaRPr lang="zh-CN" altLang="en-US" sz="1800" dirty="0">
              <a:solidFill>
                <a:srgbClr val="FF0000"/>
              </a:solidFill>
            </a:endParaRPr>
          </a:p>
          <a:p>
            <a:endParaRPr lang="zh-CN" altLang="en-US" sz="20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Common Functions of Interrupts(Cont.)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597775" cy="44831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Interrupt</a:t>
            </a:r>
            <a:r>
              <a:rPr lang="zh-CN" altLang="en-US" sz="2400" dirty="0"/>
              <a:t> transfers control to the </a:t>
            </a:r>
            <a:r>
              <a:rPr lang="zh-CN" altLang="en-US" sz="2400" b="1" dirty="0">
                <a:solidFill>
                  <a:srgbClr val="006600"/>
                </a:solidFill>
              </a:rPr>
              <a:t>interrupt service routine</a:t>
            </a:r>
            <a:r>
              <a:rPr lang="zh-CN" altLang="en-US" sz="2400" dirty="0"/>
              <a:t> generally, through the </a:t>
            </a:r>
            <a:r>
              <a:rPr lang="zh-CN" altLang="en-US" sz="2400" b="1" i="1" dirty="0">
                <a:solidFill>
                  <a:srgbClr val="C00000"/>
                </a:solidFill>
              </a:rPr>
              <a:t>interrupt vector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 </a:t>
            </a:r>
            <a:r>
              <a:rPr lang="en-US" altLang="zh-CN" sz="2000" b="1" i="1" dirty="0">
                <a:solidFill>
                  <a:srgbClr val="C00000"/>
                </a:solidFill>
              </a:rPr>
              <a:t>I</a:t>
            </a:r>
            <a:r>
              <a:rPr lang="zh-CN" altLang="en-US" sz="2000" b="1" i="1" dirty="0">
                <a:solidFill>
                  <a:srgbClr val="C00000"/>
                </a:solidFill>
              </a:rPr>
              <a:t>nterrupt vector</a:t>
            </a:r>
            <a:r>
              <a:rPr lang="zh-CN" altLang="en-US" sz="2000" dirty="0"/>
              <a:t> </a:t>
            </a:r>
            <a:r>
              <a:rPr lang="en-US" altLang="zh-CN" sz="2000" dirty="0"/>
              <a:t>indexed by a unique device number, and </a:t>
            </a:r>
            <a:r>
              <a:rPr lang="zh-CN" altLang="en-US" sz="2000" dirty="0"/>
              <a:t>contains the addresses of all the service routines.</a:t>
            </a:r>
            <a:endParaRPr lang="zh-CN" altLang="en-US" sz="2000" dirty="0"/>
          </a:p>
          <a:p>
            <a:r>
              <a:rPr lang="zh-CN" altLang="en-US" sz="2400" dirty="0"/>
              <a:t>Interrupt architecture must </a:t>
            </a:r>
            <a:r>
              <a:rPr lang="zh-CN" altLang="en-US" sz="2400" dirty="0">
                <a:solidFill>
                  <a:srgbClr val="0409E2"/>
                </a:solidFill>
              </a:rPr>
              <a:t>save the address </a:t>
            </a:r>
            <a:r>
              <a:rPr lang="zh-CN" altLang="en-US" sz="2400" dirty="0"/>
              <a:t>of the interrupted instruction.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0409E2"/>
                </a:solidFill>
              </a:rPr>
              <a:t>Incoming</a:t>
            </a:r>
            <a:r>
              <a:rPr lang="zh-CN" altLang="en-US" sz="2400" dirty="0"/>
              <a:t> interrupts are </a:t>
            </a:r>
            <a:r>
              <a:rPr lang="zh-CN" altLang="en-US" sz="2400" i="1" dirty="0">
                <a:solidFill>
                  <a:srgbClr val="0409E2"/>
                </a:solidFill>
              </a:rPr>
              <a:t>disabled</a:t>
            </a:r>
            <a:r>
              <a:rPr lang="zh-CN" altLang="en-US" sz="2400" dirty="0">
                <a:solidFill>
                  <a:srgbClr val="0409E2"/>
                </a:solidFill>
              </a:rPr>
              <a:t> </a:t>
            </a:r>
            <a:r>
              <a:rPr lang="zh-CN" altLang="en-US" sz="2400" dirty="0"/>
              <a:t>while another interrupt is being processed to prevent a </a:t>
            </a:r>
            <a:r>
              <a:rPr lang="zh-CN" altLang="en-US" sz="2400" i="1" dirty="0"/>
              <a:t>lost interrupt</a:t>
            </a:r>
            <a:r>
              <a:rPr lang="zh-CN" altLang="en-US" sz="2400" dirty="0"/>
              <a:t>.</a:t>
            </a:r>
            <a:endParaRPr lang="zh-CN" altLang="en-US" sz="24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zh-CN" altLang="en-US" sz="2000" dirty="0"/>
          </a:p>
          <a:p>
            <a:endParaRPr lang="zh-CN" altLang="en-US" sz="2000" b="1" dirty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722313" y="307975"/>
            <a:ext cx="7772400" cy="536575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Handling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operating system preserves the state of the CPU by storing </a:t>
            </a:r>
            <a:r>
              <a:rPr lang="en-US" altLang="zh-CN" sz="2400">
                <a:solidFill>
                  <a:srgbClr val="FF3300"/>
                </a:solidFill>
              </a:rPr>
              <a:t>registers </a:t>
            </a:r>
            <a:r>
              <a:rPr lang="en-US" altLang="zh-CN" sz="2400"/>
              <a:t>and</a:t>
            </a:r>
            <a:r>
              <a:rPr lang="en-US" altLang="zh-CN" sz="2400">
                <a:solidFill>
                  <a:srgbClr val="FF3300"/>
                </a:solidFill>
              </a:rPr>
              <a:t> the program counter</a:t>
            </a:r>
            <a:r>
              <a:rPr lang="en-US" altLang="zh-CN" sz="2400"/>
              <a:t>. (</a:t>
            </a:r>
            <a:r>
              <a:rPr lang="en-US" altLang="zh-CN" sz="2400">
                <a:solidFill>
                  <a:srgbClr val="0409E2"/>
                </a:solidFill>
              </a:rPr>
              <a:t>context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>
                <a:solidFill>
                  <a:srgbClr val="006600"/>
                </a:solidFill>
              </a:rPr>
              <a:t>Determines which type of interrupt has occurred:</a:t>
            </a:r>
            <a:endParaRPr lang="en-US" altLang="zh-CN" sz="2400">
              <a:solidFill>
                <a:srgbClr val="006600"/>
              </a:solidFill>
            </a:endParaRPr>
          </a:p>
          <a:p>
            <a:pPr lvl="1"/>
            <a:r>
              <a:rPr lang="en-US" altLang="zh-CN" sz="2000" i="1"/>
              <a:t>polling</a:t>
            </a:r>
            <a:endParaRPr lang="en-US" altLang="zh-CN" sz="2000"/>
          </a:p>
          <a:p>
            <a:pPr lvl="1"/>
            <a:r>
              <a:rPr lang="en-US" altLang="zh-CN" sz="2000" i="1"/>
              <a:t>vectored</a:t>
            </a:r>
            <a:r>
              <a:rPr lang="en-US" altLang="zh-CN" sz="2000"/>
              <a:t> interrupt system</a:t>
            </a:r>
            <a:endParaRPr lang="en-US" altLang="zh-CN" sz="2000"/>
          </a:p>
          <a:p>
            <a:r>
              <a:rPr lang="en-US" altLang="zh-CN" sz="2400"/>
              <a:t>Separate segments of code determine what action should be taken for each type of interrupt</a:t>
            </a:r>
            <a:endParaRPr lang="en-US" altLang="zh-CN" sz="240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Timeline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600200" y="1739900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2"/>
          <p:cNvSpPr txBox="1"/>
          <p:nvPr/>
        </p:nvSpPr>
        <p:spPr>
          <a:xfrm>
            <a:off x="838200" y="5573713"/>
            <a:ext cx="8077200" cy="423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20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Interrupt Timeline for a single process doing output</a:t>
            </a:r>
            <a:endParaRPr lang="en-US" sz="2000" b="1" noProof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685799" y="374342"/>
            <a:ext cx="8077200" cy="609600"/>
          </a:xfrm>
          <a:ln>
            <a:miter/>
          </a:ln>
        </p:spPr>
        <p:txBody>
          <a:bodyPr/>
          <a:lstStyle/>
          <a:p>
            <a:r>
              <a:rPr lang="zh-CN" altLang="en-US" dirty="0"/>
              <a:t>An operating system is </a:t>
            </a:r>
            <a:r>
              <a:rPr lang="zh-CN" altLang="en-US" u="sng" dirty="0">
                <a:solidFill>
                  <a:srgbClr val="FF0000"/>
                </a:solidFill>
              </a:rPr>
              <a:t>interrupt driven</a:t>
            </a:r>
            <a:r>
              <a:rPr lang="zh-CN" altLang="en-US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5781" y="1315732"/>
            <a:ext cx="8377237" cy="4863126"/>
          </a:xfrm>
        </p:spPr>
        <p:txBody>
          <a:bodyPr/>
          <a:lstStyle/>
          <a:p>
            <a:r>
              <a:rPr lang="en-US" altLang="zh-CN" sz="2000" b="1" dirty="0"/>
              <a:t>If there are </a:t>
            </a:r>
            <a:endParaRPr lang="en-US" altLang="zh-CN" sz="2000" b="1" dirty="0"/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No </a:t>
            </a:r>
            <a:r>
              <a:rPr lang="en-US" altLang="zh-CN" sz="1800" b="1" dirty="0">
                <a:solidFill>
                  <a:srgbClr val="006600"/>
                </a:solidFill>
              </a:rPr>
              <a:t>processes</a:t>
            </a:r>
            <a:r>
              <a:rPr lang="en-US" altLang="zh-CN" sz="1800" b="1" dirty="0"/>
              <a:t> to execute,</a:t>
            </a:r>
            <a:endParaRPr lang="en-US" altLang="zh-CN" sz="1800" b="1" dirty="0"/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No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6600"/>
                </a:solidFill>
              </a:rPr>
              <a:t>I/O devices </a:t>
            </a:r>
            <a:r>
              <a:rPr lang="en-US" altLang="zh-CN" sz="1800" b="1" dirty="0"/>
              <a:t>to service, and</a:t>
            </a:r>
            <a:endParaRPr lang="en-US" altLang="zh-CN" sz="1800" b="1" dirty="0"/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No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6600"/>
                </a:solidFill>
              </a:rPr>
              <a:t>users </a:t>
            </a:r>
            <a:r>
              <a:rPr lang="en-US" altLang="zh-CN" sz="1800" b="1" dirty="0"/>
              <a:t>to whom to respond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An operating system </a:t>
            </a:r>
            <a:r>
              <a:rPr lang="en-US" altLang="zh-CN" sz="1800" b="1" dirty="0">
                <a:solidFill>
                  <a:srgbClr val="0409E2"/>
                </a:solidFill>
              </a:rPr>
              <a:t>will sit quietly</a:t>
            </a:r>
            <a:r>
              <a:rPr lang="en-US" altLang="zh-CN" sz="1800" b="1" dirty="0"/>
              <a:t>, waiting for </a:t>
            </a:r>
            <a:r>
              <a:rPr lang="en-US" altLang="zh-CN" sz="1800" b="1" dirty="0">
                <a:solidFill>
                  <a:srgbClr val="0409E2"/>
                </a:solidFill>
              </a:rPr>
              <a:t>something 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C00000"/>
                </a:solidFill>
              </a:rPr>
              <a:t>events</a:t>
            </a:r>
            <a:r>
              <a:rPr lang="en-US" altLang="zh-CN" sz="1800" b="1" dirty="0"/>
              <a:t>) to happen. </a:t>
            </a:r>
            <a:endParaRPr lang="en-US" altLang="zh-CN" sz="1800" b="1" dirty="0"/>
          </a:p>
          <a:p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occurrence </a:t>
            </a:r>
            <a:r>
              <a:rPr lang="en-US" altLang="zh-CN" sz="2000" dirty="0"/>
              <a:t>of an </a:t>
            </a:r>
            <a:r>
              <a:rPr lang="en-US" altLang="zh-CN" sz="2000" dirty="0">
                <a:solidFill>
                  <a:srgbClr val="C00000"/>
                </a:solidFill>
              </a:rPr>
              <a:t>event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/>
              <a:t>is usually </a:t>
            </a:r>
            <a:r>
              <a:rPr lang="en-US" altLang="zh-CN" sz="2000" dirty="0">
                <a:solidFill>
                  <a:srgbClr val="0409E2"/>
                </a:solidFill>
              </a:rPr>
              <a:t>signaled</a:t>
            </a:r>
            <a:r>
              <a:rPr lang="en-US" altLang="zh-CN" sz="2000" dirty="0"/>
              <a:t> by an </a:t>
            </a:r>
            <a:r>
              <a:rPr lang="en-US" altLang="zh-CN" sz="2000" b="1" dirty="0">
                <a:solidFill>
                  <a:srgbClr val="C00000"/>
                </a:solidFill>
              </a:rPr>
              <a:t>interrupt </a:t>
            </a:r>
            <a:r>
              <a:rPr lang="en-US" altLang="zh-CN" sz="2000" dirty="0"/>
              <a:t>from either the </a:t>
            </a:r>
            <a:r>
              <a:rPr lang="en-US" altLang="zh-CN" sz="2000" b="1" dirty="0">
                <a:solidFill>
                  <a:srgbClr val="7030A0"/>
                </a:solidFill>
              </a:rPr>
              <a:t>hardware</a:t>
            </a:r>
            <a:r>
              <a:rPr lang="en-US" altLang="zh-CN" sz="2000" dirty="0"/>
              <a:t> or the </a:t>
            </a:r>
            <a:r>
              <a:rPr lang="en-US" altLang="zh-CN" sz="2000" b="1" dirty="0">
                <a:solidFill>
                  <a:srgbClr val="7030A0"/>
                </a:solidFill>
              </a:rPr>
              <a:t>software</a:t>
            </a:r>
            <a:r>
              <a:rPr lang="en-US" altLang="zh-CN" sz="2000" dirty="0">
                <a:solidFill>
                  <a:srgbClr val="7030A0"/>
                </a:solidFill>
              </a:rPr>
              <a:t> (a trap).</a:t>
            </a:r>
            <a:endParaRPr lang="en-US" altLang="zh-CN" sz="2000" dirty="0">
              <a:solidFill>
                <a:srgbClr val="7030A0"/>
              </a:solidFill>
            </a:endParaRPr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685799" y="374342"/>
            <a:ext cx="8077200" cy="609600"/>
          </a:xfrm>
          <a:ln>
            <a:miter/>
          </a:ln>
        </p:spPr>
        <p:txBody>
          <a:bodyPr/>
          <a:lstStyle/>
          <a:p>
            <a:r>
              <a:rPr lang="zh-CN" altLang="en-US" dirty="0"/>
              <a:t>思考：如果没有中断机制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5781" y="1315732"/>
            <a:ext cx="8377237" cy="4863126"/>
          </a:xfrm>
        </p:spPr>
        <p:txBody>
          <a:bodyPr/>
          <a:lstStyle/>
          <a:p>
            <a:r>
              <a:rPr lang="en-US" altLang="zh-CN" sz="1800" dirty="0"/>
              <a:t>CPU</a:t>
            </a:r>
            <a:r>
              <a:rPr lang="zh-CN" altLang="en-US" sz="1800" dirty="0"/>
              <a:t>与设备只能串行工作</a:t>
            </a:r>
            <a:endParaRPr lang="en-US" altLang="zh-CN" sz="1800" dirty="0"/>
          </a:p>
          <a:p>
            <a:r>
              <a:rPr lang="zh-CN" altLang="en-US" sz="1800" dirty="0"/>
              <a:t>不能实现多任务</a:t>
            </a:r>
            <a:endParaRPr lang="en-US" altLang="zh-CN" sz="1800" dirty="0"/>
          </a:p>
          <a:p>
            <a:pPr lvl="1"/>
            <a:r>
              <a:rPr lang="zh-CN" altLang="en-US" sz="1600" dirty="0"/>
              <a:t>如何实现分时操作系统？</a:t>
            </a:r>
            <a:endParaRPr lang="en-US" altLang="zh-CN" sz="1600" dirty="0"/>
          </a:p>
          <a:p>
            <a:pPr lvl="1"/>
            <a:r>
              <a:rPr lang="zh-CN" altLang="en-US" sz="1600" dirty="0"/>
              <a:t>无法实现上下文切换（</a:t>
            </a:r>
            <a:r>
              <a:rPr lang="en-US" altLang="zh-CN" sz="1600" dirty="0"/>
              <a:t>Context Switch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800" dirty="0"/>
              <a:t>当一个程序出现死循环，不释放</a:t>
            </a:r>
            <a:r>
              <a:rPr lang="en-US" altLang="zh-CN" sz="1800" dirty="0"/>
              <a:t>CPU</a:t>
            </a:r>
            <a:r>
              <a:rPr lang="zh-CN" altLang="en-US" sz="1800" dirty="0"/>
              <a:t>，</a:t>
            </a:r>
            <a:r>
              <a:rPr lang="en-US" altLang="zh-CN" sz="1800" dirty="0"/>
              <a:t>…</a:t>
            </a:r>
            <a:endParaRPr lang="en-US" altLang="zh-CN" sz="1800" dirty="0"/>
          </a:p>
          <a:p>
            <a:r>
              <a:rPr lang="zh-CN" altLang="en-US" sz="1800" dirty="0"/>
              <a:t>当访问的内容不在</a:t>
            </a:r>
            <a:r>
              <a:rPr lang="en-US" altLang="zh-CN" sz="1800" dirty="0"/>
              <a:t>Cache</a:t>
            </a:r>
            <a:r>
              <a:rPr lang="zh-CN" altLang="en-US" sz="1800" dirty="0"/>
              <a:t>中，</a:t>
            </a:r>
            <a:r>
              <a:rPr lang="en-US" altLang="zh-CN" sz="1800" dirty="0"/>
              <a:t>…</a:t>
            </a:r>
            <a:endParaRPr lang="en-US" altLang="zh-CN" sz="1800" dirty="0"/>
          </a:p>
          <a:p>
            <a:r>
              <a:rPr lang="zh-CN" altLang="en-US" sz="1800" dirty="0"/>
              <a:t>虚拟存储管理中，当访问的内容不在内存，</a:t>
            </a:r>
            <a:r>
              <a:rPr lang="en-US" altLang="zh-CN" sz="1800" dirty="0"/>
              <a:t>….</a:t>
            </a:r>
            <a:endParaRPr lang="en-US" altLang="zh-CN" sz="1800" dirty="0"/>
          </a:p>
          <a:p>
            <a:r>
              <a:rPr lang="en-US" altLang="zh-CN" sz="1800" dirty="0"/>
              <a:t>…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中断处理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子程序调用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都需要压栈以保护现场，</a:t>
            </a:r>
            <a:r>
              <a:rPr lang="zh-CN" altLang="en-US" sz="26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中断处理一定会保存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而子程序调用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不需要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保存的内容的是（）。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程序计数器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程序状态字寄存器</a:t>
            </a:r>
            <a:endParaRPr lang="zh-CN" altLang="en-US" sz="2600" dirty="0">
              <a:solidFill>
                <a:srgbClr val="000000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通用数据寄存器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通用地址寄存器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1750" y="6564313"/>
            <a:ext cx="2019300" cy="2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D8800-7B85-439B-BA61-1D3E7AEB3705}" type="slidenum">
              <a:rPr lang="zh-CN" altLang="en-US" sz="1800"/>
            </a:fld>
            <a:endParaRPr lang="en-US" altLang="zh-CN" sz="1800"/>
          </a:p>
        </p:txBody>
      </p:sp>
      <p:sp>
        <p:nvSpPr>
          <p:cNvPr id="77827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8313" y="977900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内部异常（内中断）可分为</a:t>
            </a:r>
            <a:r>
              <a:rPr lang="zh-CN" altLang="en-US" sz="24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故障（</a:t>
            </a:r>
            <a:r>
              <a:rPr lang="en-US" altLang="zh-CN" sz="24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fault</a:t>
            </a:r>
            <a:r>
              <a:rPr lang="zh-CN" altLang="en-US" sz="24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陷阱（</a:t>
            </a:r>
            <a:r>
              <a:rPr lang="en-US" altLang="zh-CN" sz="24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trap</a:t>
            </a:r>
            <a:r>
              <a:rPr lang="zh-CN" altLang="en-US" sz="24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zh-CN" altLang="en-US" sz="24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终止（</a:t>
            </a:r>
            <a:r>
              <a:rPr lang="en-US" altLang="zh-CN" sz="24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abort</a:t>
            </a:r>
            <a:r>
              <a:rPr lang="zh-CN" altLang="en-US" sz="2400" dirty="0">
                <a:solidFill>
                  <a:srgbClr val="0409E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三类。下列有关内部异常的叙述中，</a:t>
            </a:r>
            <a:r>
              <a:rPr lang="zh-CN" altLang="en-US" sz="24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错误的是（）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7828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内部异常的产生与当前执行指令相关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7829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4353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内部异常的检测由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CPU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内部逻辑实现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7830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148138"/>
            <a:ext cx="61991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内部异常的响应发生在指令执行过程中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7831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924425"/>
            <a:ext cx="7315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内部异常处理后返回到发生异常的指令继续执行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49885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2116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837" name="文本框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7838" name="文本框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椭圆 26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079500" y="49244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7840" name="组合 5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53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5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7843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7844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49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7850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7845" name="图片 2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6" name="文本框 1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此题未设答案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 </a:t>
            </a: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Structure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17650" y="1182133"/>
            <a:ext cx="7442095" cy="453180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43963" y="6057873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Four Components of a </a:t>
            </a:r>
            <a:r>
              <a:rPr lang="en-US" altLang="zh-CN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1.2.2 Storage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5313" y="1282700"/>
            <a:ext cx="8040687" cy="5132388"/>
          </a:xfrm>
        </p:spPr>
        <p:txBody>
          <a:bodyPr/>
          <a:lstStyle/>
          <a:p>
            <a:r>
              <a:rPr lang="en-US" altLang="zh-CN" sz="2400">
                <a:solidFill>
                  <a:srgbClr val="FF3300"/>
                </a:solidFill>
              </a:rPr>
              <a:t>Main memory </a:t>
            </a:r>
            <a:r>
              <a:rPr lang="en-US" altLang="zh-CN" sz="2400"/>
              <a:t>– only large storage media that the CPU can access directly.</a:t>
            </a:r>
            <a:endParaRPr lang="en-US" altLang="zh-CN" sz="2400"/>
          </a:p>
          <a:p>
            <a:r>
              <a:rPr lang="en-US" altLang="zh-CN" sz="2400">
                <a:solidFill>
                  <a:srgbClr val="FF3300"/>
                </a:solidFill>
              </a:rPr>
              <a:t>Secondary storage </a:t>
            </a:r>
            <a:r>
              <a:rPr lang="en-US" altLang="zh-CN" sz="2400"/>
              <a:t>– extension of main memory that provides large nonvolatile storage capacity.</a:t>
            </a:r>
            <a:endParaRPr lang="en-US" altLang="zh-CN" sz="2400"/>
          </a:p>
          <a:p>
            <a:r>
              <a:rPr lang="en-US" altLang="zh-CN" sz="2400">
                <a:solidFill>
                  <a:srgbClr val="FF3300"/>
                </a:solidFill>
              </a:rPr>
              <a:t>Magnetic disks </a:t>
            </a:r>
            <a:r>
              <a:rPr lang="en-US" altLang="zh-CN" sz="2400"/>
              <a:t>– rigid metal or glass platters covered with magnetic recording material </a:t>
            </a:r>
            <a:endParaRPr lang="en-US" altLang="zh-CN" sz="2400"/>
          </a:p>
          <a:p>
            <a:pPr lvl="1"/>
            <a:r>
              <a:rPr lang="en-US" altLang="zh-CN" sz="2000"/>
              <a:t>Disk surface is logically divided into </a:t>
            </a:r>
            <a:r>
              <a:rPr lang="en-US" altLang="zh-CN" sz="2000" i="1"/>
              <a:t>tracks</a:t>
            </a:r>
            <a:r>
              <a:rPr lang="en-US" altLang="zh-CN" sz="2000"/>
              <a:t>, which are subdivided into </a:t>
            </a:r>
            <a:r>
              <a:rPr lang="en-US" altLang="zh-CN" sz="2000" i="1"/>
              <a:t>sectors</a:t>
            </a:r>
            <a:r>
              <a:rPr lang="en-US" altLang="zh-CN" sz="2000"/>
              <a:t>.</a:t>
            </a:r>
            <a:endParaRPr lang="en-US" altLang="zh-CN" sz="2000"/>
          </a:p>
          <a:p>
            <a:pPr lvl="1"/>
            <a:r>
              <a:rPr lang="en-US" altLang="zh-CN" sz="2000"/>
              <a:t>The </a:t>
            </a:r>
            <a:r>
              <a:rPr lang="en-US" altLang="zh-CN" sz="2000" i="1"/>
              <a:t>disk controller</a:t>
            </a:r>
            <a:r>
              <a:rPr lang="en-US" altLang="zh-CN" sz="2000"/>
              <a:t> determines the logical interaction between the device and the computer. </a:t>
            </a:r>
            <a:endParaRPr lang="en-US" altLang="zh-CN" sz="200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 Hierarchy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48575" cy="4483100"/>
          </a:xfrm>
        </p:spPr>
        <p:txBody>
          <a:bodyPr/>
          <a:lstStyle/>
          <a:p>
            <a:r>
              <a:rPr lang="en-US" altLang="zh-CN" sz="2800"/>
              <a:t>Storage systems organized in hierarchy.</a:t>
            </a:r>
            <a:endParaRPr lang="en-US" altLang="zh-CN" sz="2800"/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Speed</a:t>
            </a:r>
            <a:endParaRPr lang="en-US" altLang="zh-CN" sz="2400">
              <a:solidFill>
                <a:srgbClr val="0409E2"/>
              </a:solidFill>
            </a:endParaRP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Cost</a:t>
            </a:r>
            <a:endParaRPr lang="en-US" altLang="zh-CN" sz="2400">
              <a:solidFill>
                <a:srgbClr val="0409E2"/>
              </a:solidFill>
            </a:endParaRP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Volatility</a:t>
            </a:r>
            <a:endParaRPr lang="en-US" altLang="zh-CN" sz="2400">
              <a:solidFill>
                <a:srgbClr val="0409E2"/>
              </a:solidFill>
            </a:endParaRPr>
          </a:p>
          <a:p>
            <a:r>
              <a:rPr lang="en-US" altLang="zh-CN" sz="2800" i="1"/>
              <a:t>Caching</a:t>
            </a:r>
            <a:r>
              <a:rPr lang="en-US" altLang="zh-CN" sz="2800"/>
              <a:t> – copying information into faster storage system; main memory can be viewed as a last </a:t>
            </a:r>
            <a:r>
              <a:rPr lang="en-US" altLang="zh-CN" sz="2800" i="1"/>
              <a:t>cache</a:t>
            </a:r>
            <a:r>
              <a:rPr lang="en-US" altLang="zh-CN" sz="2800"/>
              <a:t> for secondary storage.</a:t>
            </a:r>
            <a:endParaRPr lang="en-US" altLang="zh-CN" sz="2800"/>
          </a:p>
          <a:p>
            <a:r>
              <a:rPr lang="en-US" altLang="zh-CN" sz="2800"/>
              <a:t>Disk cache</a:t>
            </a:r>
            <a:endParaRPr lang="en-US" altLang="zh-CN" sz="2800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Storage-Device Hierarchy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685800" y="1201738"/>
            <a:ext cx="6553200" cy="45132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Performance of Various Levels of Storage</a:t>
            </a:r>
            <a:endParaRPr lang="en-US" altLang="zh-CN" sz="28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  <a:endParaRPr lang="en-US" altLang="zh-CN" sz="180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695325" y="2170113"/>
            <a:ext cx="7562850" cy="3502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Migration of Integer A from Disk to Register</a:t>
            </a:r>
            <a:endParaRPr lang="en-US" altLang="zh-CN" sz="28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351712" cy="5045075"/>
          </a:xfrm>
        </p:spPr>
        <p:txBody>
          <a:bodyPr/>
          <a:lstStyle/>
          <a:p>
            <a:r>
              <a:rPr lang="en-US" altLang="zh-CN" sz="2000"/>
              <a:t>Multitasking environments must be careful to use most recent value, no matter where it is stored in the storage hierarchy</a:t>
            </a: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endParaRPr lang="en-US" altLang="zh-CN" sz="1800"/>
          </a:p>
          <a:p>
            <a:r>
              <a:rPr lang="en-US" altLang="zh-CN" sz="2000"/>
              <a:t>Multiprocessor environment must provide cache coherency in hardware such that all CPUs have the most recent value in their cache</a:t>
            </a:r>
            <a:endParaRPr lang="en-US" altLang="zh-CN" sz="2000"/>
          </a:p>
          <a:p>
            <a:r>
              <a:rPr lang="en-US" altLang="zh-CN" sz="2000"/>
              <a:t>Distributed environment situation even more complex</a:t>
            </a:r>
            <a:endParaRPr lang="en-US" altLang="zh-CN" sz="2000"/>
          </a:p>
          <a:p>
            <a:pPr lvl="1"/>
            <a:r>
              <a:rPr lang="en-US" altLang="zh-CN" sz="2000"/>
              <a:t>Several copies of a datum can exist</a:t>
            </a:r>
            <a:endParaRPr lang="en-US" altLang="zh-CN" sz="2000"/>
          </a:p>
          <a:p>
            <a:pPr lvl="1"/>
            <a:r>
              <a:rPr lang="en-US" altLang="zh-CN" sz="2000"/>
              <a:t>Various solutions covered in Chapter 17</a:t>
            </a:r>
            <a:endParaRPr lang="en-US" altLang="zh-CN" sz="20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368425" y="2555875"/>
            <a:ext cx="6684963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1.2.3 I/O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43379" y="1677880"/>
            <a:ext cx="7714695" cy="430064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/>
          <p:cNvSpPr/>
          <p:nvPr/>
        </p:nvSpPr>
        <p:spPr>
          <a:xfrm>
            <a:off x="2207739" y="4468735"/>
            <a:ext cx="914400" cy="450850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4363564" y="4435398"/>
            <a:ext cx="914400" cy="452437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6859448" y="4435398"/>
            <a:ext cx="914400" cy="452437"/>
          </a:xfrm>
          <a:prstGeom prst="wedgeRoundRectCallout">
            <a:avLst>
              <a:gd name="adj1" fmla="val 27711"/>
              <a:gd name="adj2" fmla="val -10310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3287239" y="4468735"/>
            <a:ext cx="914400" cy="450850"/>
          </a:xfrm>
          <a:prstGeom prst="wedgeRoundRectCallout">
            <a:avLst>
              <a:gd name="adj1" fmla="val -31512"/>
              <a:gd name="adj2" fmla="val -1095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5416077" y="4468735"/>
            <a:ext cx="914400" cy="450850"/>
          </a:xfrm>
          <a:prstGeom prst="wedgeRoundRectCallout">
            <a:avLst>
              <a:gd name="adj1" fmla="val -30541"/>
              <a:gd name="adj2" fmla="val -1154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7911961" y="4468735"/>
            <a:ext cx="808038" cy="452437"/>
          </a:xfrm>
          <a:prstGeom prst="wedgeRoundRectCallout">
            <a:avLst>
              <a:gd name="adj1" fmla="val -30541"/>
              <a:gd name="adj2" fmla="val -1134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>
                <a:solidFill>
                  <a:srgbClr val="0409E2"/>
                </a:solidFill>
              </a:rPr>
              <a:t>A general-purpose computer system </a:t>
            </a:r>
            <a:r>
              <a:rPr lang="zh-CN" altLang="en-US" sz="2400" dirty="0"/>
              <a:t>consists of </a:t>
            </a:r>
            <a:r>
              <a:rPr lang="zh-CN" altLang="en-US" sz="2400" dirty="0">
                <a:solidFill>
                  <a:srgbClr val="006600"/>
                </a:solidFill>
              </a:rPr>
              <a:t>CPUs</a:t>
            </a:r>
            <a:r>
              <a:rPr lang="zh-CN" altLang="en-US" sz="2400" dirty="0"/>
              <a:t> and </a:t>
            </a:r>
            <a:r>
              <a:rPr lang="zh-CN" altLang="en-US" sz="2400" dirty="0">
                <a:solidFill>
                  <a:srgbClr val="006600"/>
                </a:solidFill>
              </a:rPr>
              <a:t>multiple device controllers</a:t>
            </a:r>
            <a:endParaRPr lang="zh-CN" altLang="en-US" sz="2400" dirty="0">
              <a:solidFill>
                <a:srgbClr val="006600"/>
              </a:solidFill>
            </a:endParaRPr>
          </a:p>
          <a:p>
            <a:r>
              <a:rPr lang="zh-CN" altLang="en-US" sz="2400" dirty="0"/>
              <a:t>These </a:t>
            </a:r>
            <a:r>
              <a:rPr lang="zh-CN" altLang="en-US" sz="2400" dirty="0">
                <a:solidFill>
                  <a:srgbClr val="0409E2"/>
                </a:solidFill>
              </a:rPr>
              <a:t>device controllers </a:t>
            </a:r>
            <a:r>
              <a:rPr lang="zh-CN" altLang="en-US" sz="2400" dirty="0"/>
              <a:t>connected through a </a:t>
            </a:r>
            <a:r>
              <a:rPr lang="zh-CN" altLang="en-US" sz="2400" dirty="0">
                <a:solidFill>
                  <a:srgbClr val="0409E2"/>
                </a:solidFill>
              </a:rPr>
              <a:t>common bus</a:t>
            </a:r>
            <a:endParaRPr lang="zh-CN" altLang="en-US" sz="2400" dirty="0"/>
          </a:p>
          <a:p>
            <a:r>
              <a:rPr lang="en-US" altLang="zh-CN" sz="2400" dirty="0"/>
              <a:t>Each </a:t>
            </a:r>
            <a:r>
              <a:rPr lang="en-US" altLang="zh-CN" sz="2400" dirty="0">
                <a:solidFill>
                  <a:srgbClr val="006600"/>
                </a:solidFill>
              </a:rPr>
              <a:t>device controller</a:t>
            </a:r>
            <a:r>
              <a:rPr lang="en-US" altLang="zh-CN" sz="2400" dirty="0"/>
              <a:t> is in charge of a </a:t>
            </a:r>
            <a:r>
              <a:rPr lang="en-US" altLang="zh-CN" sz="2400" dirty="0">
                <a:solidFill>
                  <a:srgbClr val="FF3300"/>
                </a:solidFill>
              </a:rPr>
              <a:t>particular device type.</a:t>
            </a:r>
            <a:endParaRPr lang="en-US" altLang="zh-CN" sz="2400" dirty="0">
              <a:solidFill>
                <a:srgbClr val="FF3300"/>
              </a:solidFill>
            </a:endParaRPr>
          </a:p>
          <a:p>
            <a:r>
              <a:rPr lang="en-US" altLang="zh-CN" sz="2400" b="1" dirty="0"/>
              <a:t>Each </a:t>
            </a:r>
            <a:r>
              <a:rPr lang="en-US" altLang="zh-CN" sz="2400" b="1" dirty="0">
                <a:solidFill>
                  <a:srgbClr val="006600"/>
                </a:solidFill>
                <a:sym typeface="Arial" panose="020B0604020202020204" pitchFamily="34" charset="0"/>
              </a:rPr>
              <a:t>device controller</a:t>
            </a:r>
            <a:r>
              <a:rPr lang="en-US" altLang="zh-CN" sz="2400" b="1" dirty="0"/>
              <a:t> has a </a:t>
            </a:r>
            <a:r>
              <a:rPr lang="en-US" altLang="zh-CN" sz="2400" b="1" dirty="0">
                <a:solidFill>
                  <a:srgbClr val="FF3300"/>
                </a:solidFill>
                <a:sym typeface="Arial" panose="020B0604020202020204" pitchFamily="34" charset="0"/>
              </a:rPr>
              <a:t>local buffer</a:t>
            </a:r>
            <a:r>
              <a:rPr lang="en-US" altLang="zh-CN" sz="2400" b="1" dirty="0"/>
              <a:t>.</a:t>
            </a:r>
            <a:endParaRPr lang="en-US" altLang="zh-CN" sz="2400" b="1" dirty="0"/>
          </a:p>
          <a:p>
            <a:r>
              <a:rPr lang="en-US" altLang="zh-CN" sz="2400" dirty="0">
                <a:solidFill>
                  <a:srgbClr val="006600"/>
                </a:solidFill>
              </a:rPr>
              <a:t>CPU moves data</a:t>
            </a:r>
            <a:r>
              <a:rPr lang="en-US" altLang="zh-CN" sz="2400" dirty="0"/>
              <a:t> from/to </a:t>
            </a:r>
            <a:r>
              <a:rPr lang="en-US" altLang="zh-CN" sz="2400" dirty="0">
                <a:solidFill>
                  <a:srgbClr val="0409E2"/>
                </a:solidFill>
              </a:rPr>
              <a:t>main memory </a:t>
            </a:r>
            <a:r>
              <a:rPr lang="en-US" altLang="zh-CN" sz="2400" dirty="0"/>
              <a:t>to/from </a:t>
            </a:r>
            <a:r>
              <a:rPr lang="en-US" altLang="zh-CN" sz="2400" dirty="0">
                <a:solidFill>
                  <a:srgbClr val="FF3300"/>
                </a:solidFill>
              </a:rPr>
              <a:t>local buffers</a:t>
            </a:r>
            <a:endParaRPr lang="en-US" altLang="zh-CN" sz="2400" dirty="0">
              <a:solidFill>
                <a:srgbClr val="FF3300"/>
              </a:solidFill>
            </a:endParaRPr>
          </a:p>
          <a:p>
            <a:r>
              <a:rPr lang="en-US" altLang="zh-CN" sz="2400" dirty="0"/>
              <a:t>I/O is from the </a:t>
            </a:r>
            <a:r>
              <a:rPr lang="en-US" altLang="zh-CN" sz="2400" dirty="0">
                <a:solidFill>
                  <a:srgbClr val="0409E2"/>
                </a:solidFill>
              </a:rPr>
              <a:t>device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0409E2"/>
                </a:solidFill>
              </a:rPr>
              <a:t>local buffer of controller.</a:t>
            </a:r>
            <a:endParaRPr lang="en-US" altLang="zh-CN" sz="2400" dirty="0">
              <a:solidFill>
                <a:srgbClr val="0409E2"/>
              </a:solidFill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/>
              <a:t>Operating systems have a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 </a:t>
            </a:r>
            <a:r>
              <a:rPr lang="zh-CN" altLang="en-US" sz="2400" dirty="0"/>
              <a:t>for each device controller</a:t>
            </a:r>
            <a:endParaRPr lang="zh-CN" altLang="en-US" sz="2400" dirty="0"/>
          </a:p>
          <a:p>
            <a:r>
              <a:rPr lang="zh-CN" altLang="en-US" sz="2400" b="1" dirty="0"/>
              <a:t>The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drivers</a:t>
            </a:r>
            <a:r>
              <a:rPr lang="zh-CN" altLang="en-US" sz="2400" b="1" dirty="0"/>
              <a:t> understand the </a:t>
            </a:r>
            <a:r>
              <a:rPr lang="zh-CN" altLang="en-US" sz="2400" b="1" dirty="0">
                <a:solidFill>
                  <a:srgbClr val="006600"/>
                </a:solidFill>
              </a:rPr>
              <a:t>device controllers</a:t>
            </a:r>
            <a:r>
              <a:rPr lang="zh-CN" altLang="en-US" sz="2400" b="1" dirty="0"/>
              <a:t> and present a </a:t>
            </a:r>
            <a:r>
              <a:rPr lang="zh-CN" altLang="en-US" sz="2400" b="1" dirty="0">
                <a:solidFill>
                  <a:srgbClr val="0409E2"/>
                </a:solidFill>
              </a:rPr>
              <a:t>uniform interface </a:t>
            </a:r>
            <a:r>
              <a:rPr lang="zh-CN" altLang="en-US" sz="2400" b="1" dirty="0"/>
              <a:t>to the devices to the rest of the operating system. </a:t>
            </a:r>
            <a:endParaRPr lang="en-US" altLang="zh-CN" sz="2400" b="1" dirty="0"/>
          </a:p>
          <a:p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Buffering</a:t>
            </a:r>
            <a:r>
              <a:rPr lang="en-US" altLang="zh-CN" sz="2400" dirty="0">
                <a:ea typeface="宋体" panose="02010600030101010101" pitchFamily="2" charset="-122"/>
              </a:rPr>
              <a:t> - store data in memory while transferring between devices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 --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memory area </a:t>
            </a:r>
            <a:r>
              <a:rPr lang="en-US" altLang="zh-CN" sz="2400" dirty="0">
                <a:ea typeface="宋体" panose="02010600030101010101" pitchFamily="2" charset="-122"/>
              </a:rPr>
              <a:t>that stores data while they are transferred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two devices </a:t>
            </a:r>
            <a:r>
              <a:rPr lang="en-US" altLang="zh-CN" sz="2400" dirty="0">
                <a:ea typeface="宋体" panose="02010600030101010101" pitchFamily="2" charset="-122"/>
              </a:rPr>
              <a:t>or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device and an application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>
                    <a:srgbClr val="C0C0C0"/>
                  </a:outerShdw>
                </a:effectLst>
              </a:rPr>
              <a:t>Device Drivers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23888" y="1244600"/>
            <a:ext cx="779462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思考：</a:t>
            </a:r>
            <a:endParaRPr lang="en-US" altLang="zh-CN" sz="2400" dirty="0"/>
          </a:p>
          <a:p>
            <a:pPr lvl="1"/>
            <a:r>
              <a:rPr lang="en-US" altLang="zh-CN" sz="2000" dirty="0"/>
              <a:t>Why device driver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en-US" altLang="zh-CN" sz="2000" dirty="0"/>
              <a:t>Why buffer and buffering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r>
              <a:rPr lang="zh-CN" altLang="en-US" sz="2400" dirty="0"/>
              <a:t>详见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13 -IO Systems</a:t>
            </a:r>
            <a:endParaRPr lang="en-US" altLang="zh-CN" sz="2400" dirty="0"/>
          </a:p>
          <a:p>
            <a:pPr lvl="1"/>
            <a:r>
              <a:rPr lang="zh-CN" altLang="en-US" sz="2000" dirty="0"/>
              <a:t>在第</a:t>
            </a:r>
            <a:r>
              <a:rPr lang="en-US" altLang="zh-CN" sz="2000" dirty="0"/>
              <a:t>13</a:t>
            </a:r>
            <a:r>
              <a:rPr lang="zh-CN" altLang="en-US" sz="2000" dirty="0"/>
              <a:t>章将要详细讨论</a:t>
            </a:r>
            <a:endParaRPr lang="zh-CN" altLang="en-US" sz="2000" dirty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  <a:endParaRPr lang="en-US" altLang="zh-CN" sz="1800" dirty="0"/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   //pause()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   //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()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int </a:t>
            </a:r>
            <a:r>
              <a:rPr lang="en-US" altLang="zh-CN" sz="1600" dirty="0" err="1"/>
              <a:t>loopCount</a:t>
            </a:r>
            <a:r>
              <a:rPr lang="en-US" altLang="zh-CN" sz="1600" dirty="0"/>
              <a:t>=10;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&gt;=2)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loopCount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atoi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[1]);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for 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 </a:t>
            </a:r>
            <a:r>
              <a:rPr lang="en-US" altLang="zh-CN" sz="1600" dirty="0" err="1"/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&lt;=</a:t>
            </a:r>
            <a:r>
              <a:rPr lang="en-US" altLang="zh-CN" sz="1600" dirty="0" err="1">
                <a:solidFill>
                  <a:srgbClr val="C00000"/>
                </a:solidFill>
              </a:rPr>
              <a:t>loopCount;i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(“a”);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>
                <a:solidFill>
                  <a:srgbClr val="0409E2"/>
                </a:solidFill>
              </a:rPr>
              <a:t>//pause();   //</a:t>
            </a:r>
            <a:r>
              <a:rPr lang="zh-CN" altLang="en-US" sz="1600" dirty="0">
                <a:solidFill>
                  <a:srgbClr val="0409E2"/>
                </a:solidFill>
              </a:rPr>
              <a:t>暂停程序执行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600" dirty="0">
                <a:solidFill>
                  <a:srgbClr val="0409E2"/>
                </a:solidFill>
              </a:rPr>
              <a:t>防止程序退出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return 0;</a:t>
            </a: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1" y="1237448"/>
            <a:ext cx="3948110" cy="4917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问下述程序执行，屏幕的输出结果有何不同？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</a:t>
            </a:r>
            <a:endParaRPr lang="en-US" altLang="zh-CN" sz="1200" dirty="0"/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1024</a:t>
            </a:r>
            <a:endParaRPr lang="en-US" altLang="zh-CN" sz="1200" dirty="0"/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1025</a:t>
            </a:r>
            <a:endParaRPr lang="en-US" altLang="zh-CN" sz="1200" dirty="0"/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1056</a:t>
            </a:r>
            <a:endParaRPr lang="en-US" altLang="zh-CN" sz="1200" dirty="0"/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5" name="对话气泡: 圆角矩形 4"/>
          <p:cNvSpPr/>
          <p:nvPr/>
        </p:nvSpPr>
        <p:spPr>
          <a:xfrm>
            <a:off x="4820576" y="2929797"/>
            <a:ext cx="3699534" cy="339791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10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，屏幕不输出任何信息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4820576" y="3366312"/>
            <a:ext cx="3699534" cy="30252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，屏幕不输出任何信息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4820576" y="3765561"/>
            <a:ext cx="3699534" cy="365162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1025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’a’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4820576" y="4167218"/>
            <a:ext cx="3699534" cy="362753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’a’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why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？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4820576" y="5373944"/>
            <a:ext cx="3699534" cy="339266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系统为文件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默认开辟了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1KB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685800" y="2835584"/>
            <a:ext cx="3699534" cy="280279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Buffer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中的内容输出到设备的几种情况：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、缓冲区满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语句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fflush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stdout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、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()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函数中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”\n”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”\r”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等转义符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4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语句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scanf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()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、程序终止退出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6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…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2" name="对话气泡: 圆角矩形 7"/>
          <p:cNvSpPr/>
          <p:nvPr/>
        </p:nvSpPr>
        <p:spPr>
          <a:xfrm>
            <a:off x="4820576" y="4627458"/>
            <a:ext cx="3699534" cy="648998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’a’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，其后的内容由于缓冲区未满，内容尚未输出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System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65238"/>
            <a:ext cx="7351713" cy="4483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3300"/>
                </a:solidFill>
              </a:rPr>
              <a:t>Computer system</a:t>
            </a:r>
            <a:r>
              <a:rPr lang="en-US" altLang="zh-CN" sz="2000" b="1" dirty="0"/>
              <a:t> </a:t>
            </a:r>
            <a:r>
              <a:rPr lang="en-US" altLang="zh-CN" sz="1800" b="1" dirty="0"/>
              <a:t>can be divided into </a:t>
            </a:r>
            <a:r>
              <a:rPr lang="en-US" altLang="zh-CN" sz="1800" b="1" dirty="0">
                <a:solidFill>
                  <a:srgbClr val="0070C0"/>
                </a:solidFill>
              </a:rPr>
              <a:t>four components</a:t>
            </a:r>
            <a:endParaRPr lang="en-US" altLang="zh-CN" sz="1800" b="1" dirty="0"/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Hardware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/>
              <a:t>– provides basic computing resources</a:t>
            </a:r>
            <a:endParaRPr lang="en-US" altLang="zh-CN" sz="1800" dirty="0"/>
          </a:p>
          <a:p>
            <a:pPr lvl="2"/>
            <a:r>
              <a:rPr lang="en-US" altLang="zh-CN" sz="1800" dirty="0"/>
              <a:t>CPU, memory, I/O devices</a:t>
            </a:r>
            <a:endParaRPr lang="en-US" altLang="zh-CN" sz="1800" dirty="0"/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Operating system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800" dirty="0"/>
              <a:t>Controls and coordinates use of hardware among various applications and users</a:t>
            </a:r>
            <a:endParaRPr lang="en-US" altLang="zh-CN" sz="1800" dirty="0"/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Application programs</a:t>
            </a:r>
            <a:r>
              <a:rPr lang="en-US" altLang="zh-CN" sz="1800" b="1" dirty="0"/>
              <a:t> </a:t>
            </a:r>
            <a:r>
              <a:rPr lang="en-US" altLang="zh-CN" sz="1800" dirty="0"/>
              <a:t>– define the ways in which the system resources are used to solve the computing problems of the users</a:t>
            </a:r>
            <a:endParaRPr lang="en-US" altLang="zh-CN" sz="1800" dirty="0"/>
          </a:p>
          <a:p>
            <a:pPr lvl="2"/>
            <a:r>
              <a:rPr lang="en-US" altLang="zh-CN" sz="1800" dirty="0"/>
              <a:t>Word processors, compilers, web browsers, database systems, video games, etc.</a:t>
            </a:r>
            <a:endParaRPr lang="en-US" altLang="zh-CN" sz="1800" dirty="0"/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Users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lvl="2"/>
            <a:r>
              <a:rPr lang="en-US" altLang="zh-CN" sz="1800" dirty="0"/>
              <a:t>People, machines, other </a:t>
            </a:r>
            <a:r>
              <a:rPr lang="en-US" altLang="zh-CN" sz="1800" dirty="0" err="1"/>
              <a:t>computers,etc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  <a:endParaRPr lang="en-US" altLang="zh-CN" sz="1800" dirty="0"/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unistd.h</a:t>
            </a:r>
            <a:r>
              <a:rPr lang="en-US" altLang="zh-CN" sz="1400" dirty="0"/>
              <a:t>&gt;   //pause()</a:t>
            </a: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    //</a:t>
            </a:r>
            <a:r>
              <a:rPr lang="en-US" altLang="zh-CN" sz="1400" dirty="0" err="1"/>
              <a:t>atoi</a:t>
            </a:r>
            <a:r>
              <a:rPr lang="en-US" altLang="zh-CN" sz="1400" dirty="0"/>
              <a:t>()</a:t>
            </a: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int main(int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char 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{</a:t>
            </a: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int </a:t>
            </a:r>
            <a:r>
              <a:rPr lang="en-US" altLang="zh-CN" sz="1400" dirty="0" err="1"/>
              <a:t>loopCount</a:t>
            </a:r>
            <a:r>
              <a:rPr lang="en-US" altLang="zh-CN" sz="1400" dirty="0"/>
              <a:t>=10;</a:t>
            </a: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</a:t>
            </a:r>
            <a:r>
              <a:rPr lang="en-US" altLang="zh-CN" sz="1400" dirty="0">
                <a:solidFill>
                  <a:srgbClr val="C00000"/>
                </a:solidFill>
              </a:rPr>
              <a:t>char c=‘ ‘;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if 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&gt;=2)</a:t>
            </a: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    </a:t>
            </a:r>
            <a:r>
              <a:rPr lang="en-US" altLang="zh-CN" sz="1400" dirty="0" err="1">
                <a:solidFill>
                  <a:srgbClr val="FF0000"/>
                </a:solidFill>
              </a:rPr>
              <a:t>loopCount</a:t>
            </a:r>
            <a:r>
              <a:rPr lang="en-US" altLang="zh-CN" sz="1400" dirty="0">
                <a:solidFill>
                  <a:srgbClr val="FF0000"/>
                </a:solidFill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</a:rPr>
              <a:t>atoi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argv</a:t>
            </a:r>
            <a:r>
              <a:rPr lang="en-US" altLang="zh-CN" sz="1400" dirty="0">
                <a:solidFill>
                  <a:srgbClr val="FF0000"/>
                </a:solidFill>
              </a:rPr>
              <a:t>[1]);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 </a:t>
            </a:r>
            <a:r>
              <a:rPr lang="en-US" altLang="zh-CN" sz="1400" dirty="0" err="1"/>
              <a:t>i</a:t>
            </a:r>
            <a:r>
              <a:rPr lang="en-US" altLang="zh-CN" sz="1400" dirty="0">
                <a:solidFill>
                  <a:srgbClr val="C00000"/>
                </a:solidFill>
              </a:rPr>
              <a:t>&lt;=</a:t>
            </a:r>
            <a:r>
              <a:rPr lang="en-US" altLang="zh-CN" sz="1400" dirty="0" err="1">
                <a:solidFill>
                  <a:srgbClr val="C00000"/>
                </a:solidFill>
              </a:rPr>
              <a:t>l</a:t>
            </a:r>
            <a:r>
              <a:rPr lang="en-US" altLang="zh-CN" sz="1400" dirty="0" err="1">
                <a:solidFill>
                  <a:srgbClr val="FF0000"/>
                </a:solidFill>
              </a:rPr>
              <a:t>oopCount</a:t>
            </a:r>
            <a:r>
              <a:rPr lang="en-US" altLang="zh-CN" sz="1400" dirty="0" err="1"/>
              <a:t>;i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</a:rPr>
              <a:t>          </a:t>
            </a:r>
            <a:r>
              <a:rPr lang="en-US" altLang="zh-CN" sz="1400" dirty="0" err="1">
                <a:solidFill>
                  <a:srgbClr val="7030A0"/>
                </a:solidFill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</a:rPr>
              <a:t>(“%</a:t>
            </a:r>
            <a:r>
              <a:rPr lang="en-US" altLang="zh-CN" sz="1400" dirty="0" err="1">
                <a:solidFill>
                  <a:srgbClr val="7030A0"/>
                </a:solidFill>
              </a:rPr>
              <a:t>d%c</a:t>
            </a:r>
            <a:r>
              <a:rPr lang="en-US" altLang="zh-CN" sz="1400" dirty="0">
                <a:solidFill>
                  <a:srgbClr val="7030A0"/>
                </a:solidFill>
              </a:rPr>
              <a:t>”,</a:t>
            </a:r>
            <a:r>
              <a:rPr lang="en-US" altLang="zh-CN" sz="1400" dirty="0" err="1">
                <a:solidFill>
                  <a:srgbClr val="7030A0"/>
                </a:solidFill>
              </a:rPr>
              <a:t>i,c</a:t>
            </a:r>
            <a:r>
              <a:rPr lang="en-US" altLang="zh-CN" sz="1400" dirty="0">
                <a:solidFill>
                  <a:srgbClr val="7030A0"/>
                </a:solidFill>
              </a:rPr>
              <a:t>);</a:t>
            </a:r>
            <a:endParaRPr lang="en-US" altLang="zh-CN" sz="1400" dirty="0">
              <a:solidFill>
                <a:srgbClr val="7030A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409E2"/>
                </a:solidFill>
              </a:rPr>
              <a:t>//pause();   //</a:t>
            </a:r>
            <a:r>
              <a:rPr lang="zh-CN" altLang="en-US" sz="1400" dirty="0">
                <a:solidFill>
                  <a:srgbClr val="0409E2"/>
                </a:solidFill>
              </a:rPr>
              <a:t>暂停程序执行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400" dirty="0">
                <a:solidFill>
                  <a:srgbClr val="0409E2"/>
                </a:solidFill>
              </a:rPr>
              <a:t>防止程序退出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return 0;</a:t>
            </a: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1" y="1237448"/>
            <a:ext cx="3948110" cy="48348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问下述程序执行，为什么屏幕的输出如下结果？</a:t>
            </a:r>
            <a:endParaRPr lang="en-US" altLang="zh-CN" sz="1600" dirty="0"/>
          </a:p>
          <a:p>
            <a:pPr lvl="1"/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400</a:t>
            </a:r>
            <a:endParaRPr lang="en-US" altLang="zh-CN" sz="1200" dirty="0"/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13" name="对话气泡: 圆角矩形 12"/>
          <p:cNvSpPr/>
          <p:nvPr/>
        </p:nvSpPr>
        <p:spPr>
          <a:xfrm>
            <a:off x="579501" y="3108364"/>
            <a:ext cx="3788313" cy="1982040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系统将字符、数字等输出到屏幕上，是将数字的每一位视为一个字符，即输出的是数字的每一位的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ASCII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因此，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1~283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，连同其后的空格，所占有的缓存空间是：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  9*2+(100-10)*3+(283-99)*4=1024B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其后的内容在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Buffer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中尚未输出；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系统为文件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I/O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默认开辟了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1KB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Buffer;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459115"/>
            <a:ext cx="4012707" cy="369562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Device-Status Table</a:t>
            </a:r>
            <a:endParaRPr lang="en-US" altLang="zh-CN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5446" r="728" b="15446"/>
          <a:stretch>
            <a:fillRect/>
          </a:stretch>
        </p:blipFill>
        <p:spPr bwMode="auto">
          <a:xfrm>
            <a:off x="1147763" y="1465263"/>
            <a:ext cx="7326312" cy="41005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59213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Direct Memory Access (DMA)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58925"/>
            <a:ext cx="7351712" cy="3208338"/>
          </a:xfrm>
        </p:spPr>
        <p:txBody>
          <a:bodyPr/>
          <a:lstStyle/>
          <a:p>
            <a:r>
              <a:rPr lang="en-US" altLang="zh-CN" sz="2400"/>
              <a:t>Used for high-speed I/O devices able to transmit information at close to memory speeds.</a:t>
            </a:r>
            <a:endParaRPr lang="en-US" altLang="zh-CN" sz="2400"/>
          </a:p>
          <a:p>
            <a:r>
              <a:rPr lang="en-US" altLang="zh-CN" sz="2400"/>
              <a:t>Device controller transfers blocks of data from buffer storage directly to main memory without CPU intervention.</a:t>
            </a:r>
            <a:endParaRPr lang="en-US" altLang="zh-CN" sz="2400"/>
          </a:p>
          <a:p>
            <a:r>
              <a:rPr lang="en-US" altLang="zh-CN" sz="2400"/>
              <a:t>Only one interrupt is generated </a:t>
            </a:r>
            <a:r>
              <a:rPr lang="en-US" altLang="zh-CN" sz="2400">
                <a:solidFill>
                  <a:srgbClr val="FF0000"/>
                </a:solidFill>
              </a:rPr>
              <a:t>per block</a:t>
            </a:r>
            <a:r>
              <a:rPr lang="en-US" altLang="zh-CN" sz="2400"/>
              <a:t>, rather than the one interrupt </a:t>
            </a:r>
            <a:r>
              <a:rPr lang="en-US" altLang="zh-CN" sz="2400">
                <a:solidFill>
                  <a:srgbClr val="FF0000"/>
                </a:solidFill>
              </a:rPr>
              <a:t>per byte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1.3 Computer-System Architecture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176338" y="1558925"/>
            <a:ext cx="7035800" cy="4319588"/>
          </a:xfrm>
        </p:spPr>
        <p:txBody>
          <a:bodyPr/>
          <a:lstStyle/>
          <a:p>
            <a:r>
              <a:rPr lang="en-US" altLang="zh-CN" sz="2800"/>
              <a:t>Single-Processor Systems</a:t>
            </a:r>
            <a:endParaRPr lang="en-US" altLang="zh-CN" sz="2800"/>
          </a:p>
          <a:p>
            <a:r>
              <a:rPr lang="en-US" altLang="zh-CN"/>
              <a:t>Multiprocessor Systems</a:t>
            </a:r>
            <a:endParaRPr lang="en-US" altLang="zh-CN"/>
          </a:p>
          <a:p>
            <a:r>
              <a:rPr lang="en-US" altLang="zh-CN" sz="2800"/>
              <a:t>Clustered Systems</a:t>
            </a:r>
            <a:endParaRPr lang="en-US" altLang="zh-CN" sz="280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Single-Processor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62050" y="1600200"/>
            <a:ext cx="6675438" cy="3440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/>
          <p:cNvSpPr/>
          <p:nvPr/>
        </p:nvSpPr>
        <p:spPr>
          <a:xfrm>
            <a:off x="685800" y="4208402"/>
            <a:ext cx="3516482" cy="363599"/>
          </a:xfrm>
          <a:prstGeom prst="wedgeRoundRectCallout">
            <a:avLst>
              <a:gd name="adj1" fmla="val -27184"/>
              <a:gd name="adj2" fmla="val -20282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Only one general-purpose CPU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Single-Processor Systems</a:t>
            </a:r>
            <a:endParaRPr lang="en-US" altLang="zh-CN"/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60425" y="1211263"/>
            <a:ext cx="7673975" cy="4318000"/>
          </a:xfrm>
        </p:spPr>
        <p:txBody>
          <a:bodyPr/>
          <a:lstStyle/>
          <a:p>
            <a:r>
              <a:rPr lang="en-US" altLang="zh-CN" sz="2800" dirty="0"/>
              <a:t>Only one general-purpose CPU</a:t>
            </a:r>
            <a:endParaRPr lang="en-US" altLang="zh-CN" sz="2400" dirty="0"/>
          </a:p>
          <a:p>
            <a:pPr lvl="1"/>
            <a:r>
              <a:rPr lang="en-US" altLang="zh-CN" sz="2400" dirty="0"/>
              <a:t>Only one </a:t>
            </a:r>
            <a:r>
              <a:rPr lang="en-US" altLang="zh-CN" sz="2400" dirty="0">
                <a:solidFill>
                  <a:srgbClr val="0409E2"/>
                </a:solidFill>
              </a:rPr>
              <a:t>main CPU </a:t>
            </a:r>
            <a:r>
              <a:rPr lang="en-US" altLang="zh-CN" sz="2400" dirty="0"/>
              <a:t>capable of executing a </a:t>
            </a:r>
            <a:r>
              <a:rPr lang="en-US" altLang="zh-CN" sz="2400" dirty="0">
                <a:solidFill>
                  <a:srgbClr val="006600"/>
                </a:solidFill>
              </a:rPr>
              <a:t>general-purpose instruction set</a:t>
            </a:r>
            <a:r>
              <a:rPr lang="en-US" altLang="zh-CN" sz="2400" dirty="0"/>
              <a:t>, including instructions from  </a:t>
            </a:r>
            <a:r>
              <a:rPr lang="en-US" altLang="zh-CN" sz="2400" dirty="0">
                <a:solidFill>
                  <a:srgbClr val="006600"/>
                </a:solidFill>
              </a:rPr>
              <a:t>user processes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1"/>
            <a:r>
              <a:rPr lang="en-US" altLang="zh-CN" sz="2400" dirty="0"/>
              <a:t>Almost all systems have other </a:t>
            </a:r>
            <a:r>
              <a:rPr lang="en-US" altLang="zh-CN" sz="2400" dirty="0">
                <a:solidFill>
                  <a:srgbClr val="0409E2"/>
                </a:solidFill>
              </a:rPr>
              <a:t>special-purpose processors </a:t>
            </a:r>
            <a:r>
              <a:rPr lang="en-US" altLang="zh-CN" sz="2400" dirty="0"/>
              <a:t>as well. </a:t>
            </a:r>
            <a:endParaRPr lang="en-US" altLang="zh-CN" sz="2400" dirty="0"/>
          </a:p>
          <a:p>
            <a:pPr lvl="2"/>
            <a:r>
              <a:rPr lang="en-US" altLang="zh-CN" sz="2000" dirty="0">
                <a:solidFill>
                  <a:srgbClr val="7030A0"/>
                </a:solidFill>
              </a:rPr>
              <a:t>special-purpose processors </a:t>
            </a:r>
            <a:r>
              <a:rPr lang="en-US" altLang="zh-CN" sz="2000" dirty="0"/>
              <a:t>only run a limited instruction set and </a:t>
            </a:r>
            <a:r>
              <a:rPr lang="en-US" altLang="zh-CN" sz="2000" dirty="0">
                <a:solidFill>
                  <a:srgbClr val="FF3300"/>
                </a:solidFill>
              </a:rPr>
              <a:t>do not </a:t>
            </a:r>
            <a:r>
              <a:rPr lang="en-US" altLang="zh-CN" sz="2000" dirty="0"/>
              <a:t>run user processes</a:t>
            </a:r>
            <a:endParaRPr lang="en-US" altLang="zh-CN" sz="2000" dirty="0"/>
          </a:p>
          <a:p>
            <a:pPr lvl="2"/>
            <a:r>
              <a:rPr lang="en-US" altLang="zh-CN" sz="2000" dirty="0"/>
              <a:t>Normally are </a:t>
            </a:r>
            <a:r>
              <a:rPr lang="en-US" altLang="zh-CN" sz="2000" dirty="0">
                <a:solidFill>
                  <a:srgbClr val="7030A0"/>
                </a:solidFill>
              </a:rPr>
              <a:t>device-specific processors</a:t>
            </a:r>
            <a:r>
              <a:rPr lang="en-US" altLang="zh-CN" sz="2000" dirty="0"/>
              <a:t>, such as disk, keyboard, and graphics controllers.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496888" y="606425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70" y="2770743"/>
            <a:ext cx="70977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/>
          <p:cNvSpPr/>
          <p:nvPr/>
        </p:nvSpPr>
        <p:spPr>
          <a:xfrm>
            <a:off x="2971607" y="1851725"/>
            <a:ext cx="3364637" cy="589634"/>
          </a:xfrm>
          <a:prstGeom prst="wedgeRoundRectCallout">
            <a:avLst>
              <a:gd name="adj1" fmla="val -21578"/>
              <a:gd name="adj2" fmla="val 935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多个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共享内存等系统资源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384175" y="14446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44525" y="1120775"/>
            <a:ext cx="8293100" cy="5378450"/>
          </a:xfrm>
        </p:spPr>
        <p:txBody>
          <a:bodyPr/>
          <a:lstStyle/>
          <a:p>
            <a:r>
              <a:rPr lang="en-US" altLang="zh-CN" sz="2400" dirty="0"/>
              <a:t>Have</a:t>
            </a:r>
            <a:r>
              <a:rPr lang="en-US" altLang="zh-CN" sz="2400" dirty="0">
                <a:solidFill>
                  <a:srgbClr val="7030A0"/>
                </a:solidFill>
              </a:rPr>
              <a:t> two or more processors </a:t>
            </a:r>
            <a:r>
              <a:rPr lang="en-US" altLang="zh-CN" sz="2400" dirty="0"/>
              <a:t>in </a:t>
            </a:r>
            <a:r>
              <a:rPr lang="en-US" altLang="zh-CN" sz="2400" dirty="0">
                <a:solidFill>
                  <a:srgbClr val="C00000"/>
                </a:solidFill>
              </a:rPr>
              <a:t>close communication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409E2"/>
                </a:solidFill>
              </a:rPr>
              <a:t>sharing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bus</a:t>
            </a:r>
            <a:r>
              <a:rPr lang="en-US" altLang="zh-CN" sz="2400" dirty="0"/>
              <a:t> and sometimes the </a:t>
            </a:r>
            <a:r>
              <a:rPr lang="en-US" altLang="zh-CN" sz="2400" dirty="0">
                <a:solidFill>
                  <a:srgbClr val="7030A0"/>
                </a:solidFill>
              </a:rPr>
              <a:t>clock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7030A0"/>
                </a:solidFill>
              </a:rPr>
              <a:t>memory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rgbClr val="7030A0"/>
                </a:solidFill>
              </a:rPr>
              <a:t>peripheral devices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r>
              <a:rPr lang="en-US" altLang="zh-CN" sz="2400" dirty="0"/>
              <a:t>Also known as </a:t>
            </a:r>
            <a:r>
              <a:rPr lang="en-US" altLang="zh-CN" sz="2400" b="1" dirty="0">
                <a:solidFill>
                  <a:srgbClr val="7030A0"/>
                </a:solidFill>
              </a:rPr>
              <a:t>parallel systems </a:t>
            </a:r>
            <a:r>
              <a:rPr lang="en-US" altLang="zh-CN" sz="2400" dirty="0"/>
              <a:t>or </a:t>
            </a:r>
            <a:r>
              <a:rPr lang="en-US" altLang="zh-CN" sz="2400" b="1" dirty="0">
                <a:solidFill>
                  <a:srgbClr val="7030A0"/>
                </a:solidFill>
              </a:rPr>
              <a:t>tightly coupled systems</a:t>
            </a:r>
            <a:r>
              <a:rPr lang="en-US" altLang="zh-CN" sz="2400" b="1" dirty="0"/>
              <a:t> (</a:t>
            </a:r>
            <a:r>
              <a:rPr lang="zh-CN" altLang="en-US" sz="2400" b="1" dirty="0"/>
              <a:t>紧密耦合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r>
              <a:rPr lang="en-US" altLang="zh-CN" sz="2400" dirty="0"/>
              <a:t>Three main advantages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throughput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zh-CN" altLang="en-US" sz="2000" dirty="0">
                <a:solidFill>
                  <a:srgbClr val="006600"/>
                </a:solidFill>
              </a:rPr>
              <a:t>吞吐量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get more work done in less time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Economy of scale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cost less than equivalent multiple single-processor systems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reliability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the failure of one processor will not halt the system, only slow it down.</a:t>
            </a:r>
            <a:endParaRPr lang="zh-CN" altLang="en-US" sz="1800" dirty="0">
              <a:solidFill>
                <a:srgbClr val="010A1D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496888" y="21431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Multiprocessor Systems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60425" y="1200150"/>
            <a:ext cx="7351713" cy="4530725"/>
          </a:xfrm>
        </p:spPr>
        <p:txBody>
          <a:bodyPr/>
          <a:lstStyle/>
          <a:p>
            <a:r>
              <a:rPr lang="en-US" altLang="zh-CN" sz="2800" u="sng" dirty="0">
                <a:solidFill>
                  <a:srgbClr val="7030A0"/>
                </a:solidFill>
              </a:rPr>
              <a:t>Asymmetric</a:t>
            </a:r>
            <a:r>
              <a:rPr lang="en-US" altLang="zh-CN" sz="2800" dirty="0"/>
              <a:t> multiprocessing</a:t>
            </a:r>
            <a:endParaRPr lang="en-US" altLang="zh-CN" sz="2800" dirty="0"/>
          </a:p>
          <a:p>
            <a:pPr lvl="1"/>
            <a:r>
              <a:rPr lang="en-US" altLang="zh-CN" sz="2400" u="sng" dirty="0">
                <a:solidFill>
                  <a:srgbClr val="0070C0"/>
                </a:solidFill>
              </a:rPr>
              <a:t>Master-slave</a:t>
            </a:r>
            <a:r>
              <a:rPr lang="en-US" altLang="zh-CN" sz="2400" dirty="0"/>
              <a:t> relationship</a:t>
            </a:r>
            <a:endParaRPr lang="en-US" altLang="zh-CN" sz="2400" dirty="0"/>
          </a:p>
          <a:p>
            <a:pPr lvl="1"/>
            <a:r>
              <a:rPr lang="en-US" altLang="zh-CN" sz="2400" dirty="0"/>
              <a:t>Has one master CPU and the remainder CPUs are slaves. </a:t>
            </a:r>
            <a:endParaRPr lang="en-US" altLang="zh-CN" sz="2400" dirty="0"/>
          </a:p>
          <a:p>
            <a:pPr lvl="1"/>
            <a:r>
              <a:rPr lang="en-US" altLang="zh-CN" sz="2400" dirty="0"/>
              <a:t>The master distributes tasks among the slaves, and </a:t>
            </a:r>
            <a:r>
              <a:rPr lang="en-US" altLang="zh-CN" sz="2400" dirty="0">
                <a:solidFill>
                  <a:srgbClr val="0409E2"/>
                </a:solidFill>
              </a:rPr>
              <a:t>I/O is usually done by the </a:t>
            </a:r>
            <a:r>
              <a:rPr lang="en-US" altLang="zh-CN" sz="2400" dirty="0">
                <a:solidFill>
                  <a:srgbClr val="C00000"/>
                </a:solidFill>
              </a:rPr>
              <a:t>master</a:t>
            </a:r>
            <a:r>
              <a:rPr lang="en-US" altLang="zh-CN" sz="2400" dirty="0">
                <a:solidFill>
                  <a:srgbClr val="0409E2"/>
                </a:solidFill>
              </a:rPr>
              <a:t> only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r>
              <a:rPr lang="en-US" altLang="zh-CN" sz="2800" u="sng" dirty="0">
                <a:solidFill>
                  <a:srgbClr val="7030A0"/>
                </a:solidFill>
              </a:rPr>
              <a:t>Symmetric</a:t>
            </a:r>
            <a:r>
              <a:rPr lang="en-US" altLang="zh-CN" sz="2800" u="sng" dirty="0"/>
              <a:t> </a:t>
            </a:r>
            <a:r>
              <a:rPr lang="en-US" altLang="zh-CN" sz="2800" dirty="0"/>
              <a:t>multiprocessing</a:t>
            </a:r>
            <a:endParaRPr lang="en-US" altLang="zh-CN" sz="2800" dirty="0"/>
          </a:p>
          <a:p>
            <a:pPr lvl="1"/>
            <a:r>
              <a:rPr lang="en-US" altLang="zh-CN" sz="2400" dirty="0"/>
              <a:t>Treats all processors as </a:t>
            </a:r>
            <a:r>
              <a:rPr lang="en-US" altLang="zh-CN" sz="2400" u="sng" dirty="0">
                <a:solidFill>
                  <a:srgbClr val="0070C0"/>
                </a:solidFill>
              </a:rPr>
              <a:t>equals,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409E2"/>
                </a:solidFill>
              </a:rPr>
              <a:t>I/O can be processed on any CPU</a:t>
            </a:r>
            <a:endParaRPr lang="zh-CN" altLang="en-US" sz="2400" dirty="0">
              <a:solidFill>
                <a:srgbClr val="0409E2"/>
              </a:solidFill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522288"/>
            <a:ext cx="8229600" cy="576262"/>
          </a:xfrm>
        </p:spPr>
        <p:txBody>
          <a:bodyPr/>
          <a:lstStyle/>
          <a:p>
            <a:r>
              <a:rPr lang="en-US" altLang="zh-CN" sz="2800">
                <a:solidFill>
                  <a:srgbClr val="0070C0"/>
                </a:solidFill>
              </a:rPr>
              <a:t>Symmetric </a:t>
            </a:r>
            <a:r>
              <a:rPr lang="en-US" altLang="zh-CN" sz="2800"/>
              <a:t>Multiprocessing Architecture</a:t>
            </a:r>
            <a:endParaRPr lang="en-US" altLang="zh-CN" sz="2800"/>
          </a:p>
        </p:txBody>
      </p:sp>
      <p:pic>
        <p:nvPicPr>
          <p:cNvPr id="54275" name="Picture 7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80" y="1911305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/>
          <p:cNvSpPr/>
          <p:nvPr/>
        </p:nvSpPr>
        <p:spPr>
          <a:xfrm>
            <a:off x="898525" y="5075211"/>
            <a:ext cx="7152171" cy="883827"/>
          </a:xfrm>
          <a:prstGeom prst="wedgeRoundRectCallout">
            <a:avLst>
              <a:gd name="adj1" fmla="val -14982"/>
              <a:gd name="adj2" fmla="val -450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Treats all processors as equals, and I/O can be processed on any CPU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611740" y="6089232"/>
            <a:ext cx="224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e.g. </a:t>
            </a:r>
            <a:r>
              <a:rPr lang="zh-CN" altLang="en-US" sz="1800" dirty="0">
                <a:solidFill>
                  <a:srgbClr val="000000"/>
                </a:solidFill>
              </a:rPr>
              <a:t>中科院曙光系列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51255" y="1497205"/>
            <a:ext cx="7300912" cy="400837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/>
          <p:cNvSpPr/>
          <p:nvPr/>
        </p:nvSpPr>
        <p:spPr>
          <a:xfrm>
            <a:off x="6205394" y="3424983"/>
            <a:ext cx="1340918" cy="406243"/>
          </a:xfrm>
          <a:prstGeom prst="wedgeRoundRectCallout">
            <a:avLst>
              <a:gd name="adj1" fmla="val -36698"/>
              <a:gd name="adj2" fmla="val 1101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</a:rPr>
              <a:t>User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5963936" y="5219482"/>
            <a:ext cx="1557792" cy="412810"/>
          </a:xfrm>
          <a:prstGeom prst="wedgeRoundRectCallout">
            <a:avLst>
              <a:gd name="adj1" fmla="val -16268"/>
              <a:gd name="adj2" fmla="val -13704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System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00455" y="964915"/>
            <a:ext cx="7351712" cy="53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409E2"/>
                </a:solidFill>
              </a:rPr>
              <a:t>操作系统：</a:t>
            </a:r>
            <a:r>
              <a:rPr lang="en-US" altLang="zh-CN" sz="2400" dirty="0">
                <a:solidFill>
                  <a:srgbClr val="0409E2"/>
                </a:solidFill>
              </a:rPr>
              <a:t>Two Views </a:t>
            </a:r>
            <a:endParaRPr lang="en-US" altLang="zh-CN" sz="2400" dirty="0">
              <a:solidFill>
                <a:srgbClr val="0409E2"/>
              </a:solidFill>
            </a:endParaRP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971466" y="5973422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Four Components of a </a:t>
            </a:r>
            <a:r>
              <a:rPr lang="en-US" altLang="zh-CN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</a:t>
            </a:r>
            <a:endParaRPr lang="zh-CN" altLang="en-US" dirty="0"/>
          </a:p>
        </p:txBody>
      </p:sp>
      <p:sp>
        <p:nvSpPr>
          <p:cNvPr id="8" name="对话气泡: 圆角矩形 1"/>
          <p:cNvSpPr/>
          <p:nvPr/>
        </p:nvSpPr>
        <p:spPr>
          <a:xfrm>
            <a:off x="2074453" y="1658729"/>
            <a:ext cx="4801400" cy="1135453"/>
          </a:xfrm>
          <a:prstGeom prst="wedgeRoundRectCallout">
            <a:avLst>
              <a:gd name="adj1" fmla="val -25159"/>
              <a:gd name="adj2" fmla="val 3066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0000"/>
                </a:solidFill>
              </a:rPr>
              <a:t>对于非计算机专业人员：操作系统是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</a:rPr>
              <a:t>购买操作系统时商家提供的所有程序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</a:rPr>
              <a:t>安装操作系统时安装到裸机上的所有程序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6075"/>
            <a:ext cx="8229600" cy="576263"/>
          </a:xfrm>
        </p:spPr>
        <p:txBody>
          <a:bodyPr/>
          <a:lstStyle/>
          <a:p>
            <a:r>
              <a:rPr lang="en-US" altLang="zh-CN" sz="2800"/>
              <a:t>A Dual-Core Design</a:t>
            </a:r>
            <a:endParaRPr lang="en-US" altLang="zh-CN" sz="2800"/>
          </a:p>
        </p:txBody>
      </p:sp>
      <p:sp>
        <p:nvSpPr>
          <p:cNvPr id="55299" name="Content Placeholder 1"/>
          <p:cNvSpPr>
            <a:spLocks noGrp="1" noChangeArrowheads="1"/>
          </p:cNvSpPr>
          <p:nvPr>
            <p:ph sz="half" idx="4294967295"/>
          </p:nvPr>
        </p:nvSpPr>
        <p:spPr>
          <a:xfrm>
            <a:off x="896938" y="1506538"/>
            <a:ext cx="7108825" cy="2682875"/>
          </a:xfrm>
        </p:spPr>
        <p:txBody>
          <a:bodyPr/>
          <a:lstStyle/>
          <a:p>
            <a:r>
              <a:rPr lang="en-US" altLang="zh-CN" sz="2400" b="1">
                <a:solidFill>
                  <a:srgbClr val="3366FF"/>
                </a:solidFill>
              </a:rPr>
              <a:t>Multi-chip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3366FF"/>
                </a:solidFill>
              </a:rPr>
              <a:t>Multicore</a:t>
            </a:r>
            <a:endParaRPr lang="en-US" altLang="zh-CN" sz="2400" b="1">
              <a:solidFill>
                <a:srgbClr val="3366FF"/>
              </a:solidFill>
            </a:endParaRPr>
          </a:p>
          <a:p>
            <a:pPr lvl="1"/>
            <a:endParaRPr lang="en-US" altLang="zh-CN" sz="2000"/>
          </a:p>
        </p:txBody>
      </p:sp>
      <p:pic>
        <p:nvPicPr>
          <p:cNvPr id="55300" name="Picture 10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89163"/>
            <a:ext cx="3548063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2344738"/>
            <a:ext cx="35052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1"/>
          <p:cNvSpPr>
            <a:spLocks noChangeArrowheads="1"/>
          </p:cNvSpPr>
          <p:nvPr/>
        </p:nvSpPr>
        <p:spPr bwMode="auto">
          <a:xfrm>
            <a:off x="1955800" y="5465763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Multi-chip</a:t>
            </a:r>
            <a:endParaRPr lang="zh-CN" altLang="en-US" sz="1800">
              <a:solidFill>
                <a:srgbClr val="0409E2"/>
              </a:solidFill>
            </a:endParaRPr>
          </a:p>
        </p:txBody>
      </p:sp>
      <p:sp>
        <p:nvSpPr>
          <p:cNvPr id="55303" name="矩形 6"/>
          <p:cNvSpPr>
            <a:spLocks noChangeArrowheads="1"/>
          </p:cNvSpPr>
          <p:nvPr/>
        </p:nvSpPr>
        <p:spPr bwMode="auto">
          <a:xfrm>
            <a:off x="6065838" y="5503863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Multicore</a:t>
            </a:r>
            <a:endParaRPr lang="zh-CN" altLang="en-US" sz="1800">
              <a:solidFill>
                <a:srgbClr val="0409E2"/>
              </a:solidFill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90538" y="688975"/>
            <a:ext cx="8229600" cy="576263"/>
          </a:xfrm>
        </p:spPr>
        <p:txBody>
          <a:bodyPr/>
          <a:lstStyle/>
          <a:p>
            <a:r>
              <a:rPr lang="en-US" altLang="zh-CN"/>
              <a:t>Clustered Systems</a:t>
            </a:r>
            <a:endParaRPr lang="en-US" altLang="zh-CN"/>
          </a:p>
        </p:txBody>
      </p:sp>
      <p:pic>
        <p:nvPicPr>
          <p:cNvPr id="56323" name="Content Placeholder 3" descr="1.08.pdf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1404938" y="1557338"/>
            <a:ext cx="6402387" cy="3524250"/>
          </a:xfrm>
        </p:spPr>
      </p:pic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>
          <a:xfrm>
            <a:off x="1495425" y="606425"/>
            <a:ext cx="620395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Clustered Systems</a:t>
            </a:r>
            <a:endParaRPr lang="zh-CN" altLang="en-US" sz="36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60425" y="1558925"/>
            <a:ext cx="7351713" cy="4014788"/>
          </a:xfrm>
        </p:spPr>
        <p:txBody>
          <a:bodyPr/>
          <a:lstStyle/>
          <a:p>
            <a:r>
              <a:rPr lang="en-US" altLang="zh-CN" sz="2400" b="1" dirty="0">
                <a:sym typeface="Arial" panose="020B0604020202020204" pitchFamily="34" charset="0"/>
              </a:rPr>
              <a:t>C</a:t>
            </a:r>
            <a:r>
              <a:rPr lang="zh-CN" altLang="en-US" sz="2400" b="1" dirty="0">
                <a:sym typeface="Arial" panose="020B0604020202020204" pitchFamily="34" charset="0"/>
              </a:rPr>
              <a:t>ombining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multiple computers</a:t>
            </a:r>
            <a:r>
              <a:rPr lang="zh-CN" altLang="en-US" sz="2400" b="1" dirty="0">
                <a:sym typeface="Arial" panose="020B0604020202020204" pitchFamily="34" charset="0"/>
              </a:rPr>
              <a:t> into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a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single system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endParaRPr lang="zh-CN" altLang="en-US" sz="2400" b="1" dirty="0"/>
          </a:p>
          <a:p>
            <a:r>
              <a:rPr lang="zh-CN" altLang="en-US" sz="2400" b="1" dirty="0"/>
              <a:t>Composed of </a:t>
            </a:r>
            <a:r>
              <a:rPr lang="zh-CN" altLang="en-US" sz="2400" b="1" dirty="0">
                <a:solidFill>
                  <a:srgbClr val="006600"/>
                </a:solidFill>
              </a:rPr>
              <a:t>two or more </a:t>
            </a:r>
            <a:r>
              <a:rPr lang="zh-CN" altLang="en-US" sz="2400" b="1" dirty="0">
                <a:solidFill>
                  <a:srgbClr val="0070C0"/>
                </a:solidFill>
              </a:rPr>
              <a:t>individual </a:t>
            </a:r>
            <a:r>
              <a:rPr lang="zh-CN" altLang="en-US" sz="2400" b="1" dirty="0">
                <a:solidFill>
                  <a:srgbClr val="006600"/>
                </a:solidFill>
              </a:rPr>
              <a:t>systems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3300"/>
                </a:solidFill>
              </a:rPr>
              <a:t>coupled together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r>
              <a:rPr lang="zh-CN" altLang="en-US" sz="2400" b="1" dirty="0"/>
              <a:t>Clustered computers share storage and are </a:t>
            </a:r>
            <a:r>
              <a:rPr lang="zh-CN" altLang="en-US" sz="2400" b="1" dirty="0">
                <a:solidFill>
                  <a:srgbClr val="0409E2"/>
                </a:solidFill>
              </a:rPr>
              <a:t>closely linked via a LAN</a:t>
            </a:r>
            <a:endParaRPr lang="zh-CN" altLang="en-US" sz="2400" b="1" dirty="0">
              <a:solidFill>
                <a:srgbClr val="0409E2"/>
              </a:solidFill>
            </a:endParaRPr>
          </a:p>
          <a:p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Asymmetric </a:t>
            </a:r>
            <a:r>
              <a:rPr lang="zh-CN" altLang="en-US" sz="2400" dirty="0"/>
              <a:t>clustering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Symmetric </a:t>
            </a:r>
            <a:r>
              <a:rPr lang="zh-CN" altLang="en-US" sz="2400" dirty="0"/>
              <a:t>clustering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1.4 Operating System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039813"/>
            <a:ext cx="8012112" cy="50053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600" dirty="0"/>
          </a:p>
          <a:p>
            <a:pPr>
              <a:lnSpc>
                <a:spcPct val="90000"/>
              </a:lnSpc>
              <a:defRPr/>
            </a:pPr>
            <a:r>
              <a:rPr lang="en-US" altLang="zh-CN" sz="2400" b="1" u="sng" dirty="0">
                <a:solidFill>
                  <a:srgbClr val="0409E2"/>
                </a:solidFill>
              </a:rPr>
              <a:t>Multiprogramming</a:t>
            </a:r>
            <a:r>
              <a:rPr lang="en-US" altLang="zh-CN" sz="2400" dirty="0"/>
              <a:t> needed for </a:t>
            </a:r>
            <a:r>
              <a:rPr lang="en-US" altLang="zh-CN" sz="2400" dirty="0">
                <a:solidFill>
                  <a:srgbClr val="0409E2"/>
                </a:solidFill>
              </a:rPr>
              <a:t>efficiency</a:t>
            </a:r>
            <a:endParaRPr lang="en-US" altLang="zh-CN" sz="2400" dirty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Single user </a:t>
            </a:r>
            <a:r>
              <a:rPr lang="en-US" altLang="zh-CN" sz="2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keep CPU and I/O devices busy at all times</a:t>
            </a:r>
            <a:endParaRPr lang="en-US" altLang="zh-CN" sz="20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Multiprogramming </a:t>
            </a:r>
            <a:r>
              <a:rPr lang="en-US" altLang="zh-CN" sz="2000" dirty="0"/>
              <a:t>organizes </a:t>
            </a:r>
            <a:r>
              <a:rPr lang="en-US" altLang="zh-CN" sz="2000" dirty="0">
                <a:solidFill>
                  <a:srgbClr val="006600"/>
                </a:solidFill>
              </a:rPr>
              <a:t>jobs (code and data)</a:t>
            </a:r>
            <a:r>
              <a:rPr lang="en-US" altLang="zh-CN" sz="2000" dirty="0"/>
              <a:t> so CPU always has one to execute</a:t>
            </a:r>
            <a:endParaRPr lang="en-US" altLang="zh-CN" sz="20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3300"/>
                </a:solidFill>
              </a:rPr>
              <a:t>subset</a:t>
            </a:r>
            <a:r>
              <a:rPr lang="en-US" altLang="zh-CN" sz="2000" dirty="0"/>
              <a:t> of total jobs in system is kept in memory</a:t>
            </a:r>
            <a:endParaRPr lang="en-US" altLang="zh-CN" sz="20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One job selected and run via </a:t>
            </a:r>
            <a:r>
              <a:rPr lang="en-US" altLang="zh-CN" sz="2000" b="1" dirty="0">
                <a:solidFill>
                  <a:srgbClr val="006600"/>
                </a:solidFill>
              </a:rPr>
              <a:t>job scheduling</a:t>
            </a:r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409E2"/>
                </a:solidFill>
              </a:rPr>
              <a:t>When it has to wait (for I/O for example)</a:t>
            </a:r>
            <a:r>
              <a:rPr lang="en-US" altLang="zh-CN" sz="2000" dirty="0"/>
              <a:t>, OS </a:t>
            </a:r>
            <a:r>
              <a:rPr lang="en-US" altLang="zh-CN" sz="2000" b="1" dirty="0">
                <a:solidFill>
                  <a:srgbClr val="FF3300"/>
                </a:solidFill>
              </a:rPr>
              <a:t>switches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to another job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Time-Sharing Systems–Interactive Computing </a:t>
            </a:r>
            <a:endParaRPr lang="en-US" altLang="zh-CN" sz="20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Memory Layout for Multiprogramming System</a:t>
            </a:r>
            <a:endParaRPr lang="en-US" altLang="zh-CN" sz="24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885" r="26328" b="1476"/>
          <a:stretch>
            <a:fillRect/>
          </a:stretch>
        </p:blipFill>
        <p:spPr bwMode="auto">
          <a:xfrm>
            <a:off x="2328863" y="1120775"/>
            <a:ext cx="4135437" cy="4835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单道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程序系统相比，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多道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程序系统的优点是（）。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利用率高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II.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系统开销小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系统吞吐量大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IV. I/O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设备利用率高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19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20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IV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21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22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IV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428" name="文本框 2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0429" name="文本框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23950" y="5357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0431" name="组合 21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19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4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434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0435" name="组合 16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044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0436" name="图片 1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7" name="文本框 2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此题未设答案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 Operating-System Operations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en-US" altLang="zh-CN" sz="1800" dirty="0"/>
              <a:t>X86</a:t>
            </a:r>
            <a:r>
              <a:rPr lang="zh-CN" altLang="en-US" sz="1800" dirty="0"/>
              <a:t>架构的</a:t>
            </a:r>
            <a:r>
              <a:rPr lang="zh-CN" altLang="en-US" sz="1800" dirty="0">
                <a:solidFill>
                  <a:srgbClr val="000099"/>
                </a:solidFill>
              </a:rPr>
              <a:t>实模式</a:t>
            </a:r>
            <a:r>
              <a:rPr lang="zh-CN" altLang="en-US" sz="1800" dirty="0"/>
              <a:t>与</a:t>
            </a:r>
            <a:r>
              <a:rPr lang="zh-CN" altLang="en-US" sz="1800" dirty="0">
                <a:solidFill>
                  <a:srgbClr val="000099"/>
                </a:solidFill>
              </a:rPr>
              <a:t>保护模式</a:t>
            </a:r>
            <a:endParaRPr lang="en-US" altLang="zh-CN" sz="1800" dirty="0">
              <a:solidFill>
                <a:srgbClr val="000099"/>
              </a:solidFill>
            </a:endParaRPr>
          </a:p>
          <a:p>
            <a:pPr lvl="1"/>
            <a:r>
              <a:rPr lang="en-US" altLang="zh-CN" sz="1600" dirty="0"/>
              <a:t>Intel</a:t>
            </a:r>
            <a:r>
              <a:rPr lang="zh-CN" altLang="en-US" sz="1600" dirty="0"/>
              <a:t> </a:t>
            </a:r>
            <a:r>
              <a:rPr lang="en-US" altLang="zh-CN" sz="1600" dirty="0"/>
              <a:t>8088（16</a:t>
            </a:r>
            <a:r>
              <a:rPr lang="zh-CN" altLang="en-US" sz="1600" dirty="0"/>
              <a:t>位</a:t>
            </a:r>
            <a:r>
              <a:rPr lang="en-US" altLang="zh-CN" sz="1600" dirty="0"/>
              <a:t>）</a:t>
            </a:r>
            <a:r>
              <a:rPr lang="zh-CN" altLang="en-US" sz="1600" dirty="0"/>
              <a:t>及以前的</a:t>
            </a:r>
            <a:r>
              <a:rPr lang="en-US" altLang="zh-CN" sz="1600" dirty="0"/>
              <a:t>CPU</a:t>
            </a:r>
            <a:r>
              <a:rPr lang="zh-CN" altLang="en-US" sz="1600" dirty="0"/>
              <a:t>架构只支持实模式</a:t>
            </a:r>
            <a:endParaRPr lang="en-US" altLang="zh-CN" sz="1600" dirty="0"/>
          </a:p>
          <a:p>
            <a:pPr lvl="1"/>
            <a:r>
              <a:rPr lang="en-US" altLang="zh-CN" sz="1600" dirty="0"/>
              <a:t>Intel 80286（32</a:t>
            </a:r>
            <a:r>
              <a:rPr lang="zh-CN" altLang="en-US" sz="1600" dirty="0"/>
              <a:t>位</a:t>
            </a:r>
            <a:r>
              <a:rPr lang="en-US" altLang="zh-CN" sz="1600" dirty="0"/>
              <a:t>）</a:t>
            </a:r>
            <a:r>
              <a:rPr lang="zh-CN" altLang="en-US" sz="1600" dirty="0"/>
              <a:t>结构开始支持两种工作模式：实模式与保护模式</a:t>
            </a:r>
            <a:endParaRPr lang="en-US" altLang="zh-CN" sz="1600" dirty="0"/>
          </a:p>
          <a:p>
            <a:r>
              <a:rPr lang="zh-CN" altLang="en-US" sz="1800" dirty="0"/>
              <a:t>实模式</a:t>
            </a:r>
            <a:endParaRPr lang="en-US" altLang="zh-CN" sz="1800" dirty="0"/>
          </a:p>
          <a:p>
            <a:pPr lvl="1"/>
            <a:r>
              <a:rPr lang="zh-CN" altLang="en-US" sz="1600" dirty="0"/>
              <a:t>寻址空间</a:t>
            </a:r>
            <a:r>
              <a:rPr lang="en-US" altLang="zh-CN" sz="1600" dirty="0"/>
              <a:t>1MB</a:t>
            </a:r>
            <a:endParaRPr lang="en-US" altLang="zh-CN" sz="1600" dirty="0"/>
          </a:p>
          <a:p>
            <a:pPr lvl="1"/>
            <a:r>
              <a:rPr lang="en-US" altLang="zh-CN" sz="1600" dirty="0"/>
              <a:t>CPU</a:t>
            </a:r>
            <a:r>
              <a:rPr lang="zh-CN" altLang="en-US" sz="1600" dirty="0"/>
              <a:t>没有硬件级的内存保护概念和多任务的工作模式</a:t>
            </a:r>
            <a:endParaRPr lang="en-US" altLang="zh-CN" sz="1600" dirty="0"/>
          </a:p>
          <a:p>
            <a:pPr lvl="1"/>
            <a:r>
              <a:rPr lang="zh-CN" altLang="en-US" sz="1600" dirty="0"/>
              <a:t>没有虚拟地址的概念，地址都是内存的物理地址</a:t>
            </a:r>
            <a:endParaRPr lang="en-US" altLang="zh-CN" sz="1600" dirty="0"/>
          </a:p>
          <a:p>
            <a:pPr lvl="2"/>
            <a:r>
              <a:rPr lang="zh-CN" altLang="en-US" sz="1400" dirty="0"/>
              <a:t>应用程序</a:t>
            </a:r>
            <a:r>
              <a:rPr lang="zh-CN" altLang="en-US" sz="1400" dirty="0">
                <a:solidFill>
                  <a:srgbClr val="FF0000"/>
                </a:solidFill>
              </a:rPr>
              <a:t>可直接</a:t>
            </a:r>
            <a:r>
              <a:rPr lang="zh-CN" altLang="en-US" sz="1400" dirty="0"/>
              <a:t>访问内存的任何单元，包括</a:t>
            </a:r>
            <a:r>
              <a:rPr lang="en-US" altLang="zh-CN" sz="1400" dirty="0"/>
              <a:t>OS</a:t>
            </a:r>
            <a:r>
              <a:rPr lang="zh-CN" altLang="en-US" sz="1400" dirty="0"/>
              <a:t>、</a:t>
            </a:r>
            <a:r>
              <a:rPr lang="en-US" altLang="zh-CN" sz="1400" dirty="0"/>
              <a:t>BIOS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lvl="3"/>
            <a:r>
              <a:rPr lang="en-US" altLang="zh-CN" sz="1050" dirty="0"/>
              <a:t>C</a:t>
            </a:r>
            <a:r>
              <a:rPr lang="zh-CN" altLang="en-US" sz="1050" dirty="0"/>
              <a:t>语言中的指针变量指向的是物理内存单元</a:t>
            </a:r>
            <a:endParaRPr lang="en-US" altLang="zh-CN" sz="1050" dirty="0"/>
          </a:p>
          <a:p>
            <a:pPr lvl="2"/>
            <a:r>
              <a:rPr lang="zh-CN" altLang="en-US" sz="1400" dirty="0"/>
              <a:t>应用程序可直接通过</a:t>
            </a:r>
            <a:r>
              <a:rPr lang="en-US" altLang="zh-CN" sz="1400" dirty="0"/>
              <a:t>I/O</a:t>
            </a:r>
            <a:r>
              <a:rPr lang="zh-CN" altLang="en-US" sz="1400" dirty="0"/>
              <a:t>指令访问外围设备</a:t>
            </a:r>
            <a:endParaRPr lang="en-US" altLang="zh-CN" sz="1400" dirty="0"/>
          </a:p>
          <a:p>
            <a:r>
              <a:rPr lang="zh-CN" altLang="en-US" sz="1800" dirty="0"/>
              <a:t>保护模式</a:t>
            </a:r>
            <a:endParaRPr lang="en-US" altLang="zh-CN" sz="1800" dirty="0"/>
          </a:p>
          <a:p>
            <a:pPr lvl="1"/>
            <a:r>
              <a:rPr lang="zh-CN" altLang="en-US" sz="1600" dirty="0"/>
              <a:t>寻址空间</a:t>
            </a:r>
            <a:r>
              <a:rPr lang="en-US" altLang="zh-CN" sz="1600" dirty="0"/>
              <a:t>4GB</a:t>
            </a:r>
            <a:endParaRPr lang="en-US" altLang="zh-CN" sz="1600" dirty="0"/>
          </a:p>
          <a:p>
            <a:pPr lvl="1"/>
            <a:r>
              <a:rPr lang="zh-CN" altLang="en-US" sz="1600" dirty="0"/>
              <a:t>处理器能够对内存及一些外围设备做硬件级的保护设置</a:t>
            </a:r>
            <a:endParaRPr lang="en-US" altLang="zh-CN" sz="1600" dirty="0"/>
          </a:p>
          <a:p>
            <a:pPr lvl="1"/>
            <a:r>
              <a:rPr lang="zh-CN" altLang="en-US" sz="1600" dirty="0"/>
              <a:t>采用虚拟地址的概念</a:t>
            </a:r>
            <a:endParaRPr lang="en-US" altLang="zh-CN" sz="1600" dirty="0"/>
          </a:p>
          <a:p>
            <a:pPr lvl="2"/>
            <a:r>
              <a:rPr lang="en-US" altLang="zh-CN" sz="1400" dirty="0"/>
              <a:t>OS</a:t>
            </a:r>
            <a:r>
              <a:rPr lang="zh-CN" altLang="en-US" sz="1400" dirty="0"/>
              <a:t>负责将</a:t>
            </a:r>
            <a:r>
              <a:rPr lang="en-US" altLang="zh-CN" sz="1400" dirty="0"/>
              <a:t>CPU</a:t>
            </a:r>
            <a:r>
              <a:rPr lang="zh-CN" altLang="en-US" sz="1400" dirty="0"/>
              <a:t>要访问的地址转换成物理地址，用户程序对此一无所知</a:t>
            </a:r>
            <a:endParaRPr lang="en-US" altLang="zh-CN" sz="1400" dirty="0"/>
          </a:p>
          <a:p>
            <a:pPr lvl="2"/>
            <a:r>
              <a:rPr lang="zh-CN" altLang="en-US" sz="1400" dirty="0"/>
              <a:t>应用程序</a:t>
            </a:r>
            <a:r>
              <a:rPr lang="zh-CN" altLang="en-US" sz="1400" dirty="0">
                <a:solidFill>
                  <a:srgbClr val="FF0000"/>
                </a:solidFill>
              </a:rPr>
              <a:t>不可直接</a:t>
            </a:r>
            <a:r>
              <a:rPr lang="zh-CN" altLang="en-US" sz="1400" dirty="0"/>
              <a:t>访问内存与</a:t>
            </a:r>
            <a:r>
              <a:rPr lang="en-US" altLang="zh-CN" sz="1400" dirty="0"/>
              <a:t>I/O</a:t>
            </a:r>
            <a:r>
              <a:rPr lang="zh-CN" altLang="en-US" sz="1400" dirty="0"/>
              <a:t>设备</a:t>
            </a:r>
            <a:endParaRPr lang="en-US" altLang="zh-CN" sz="1400" dirty="0"/>
          </a:p>
          <a:p>
            <a:pPr lvl="1"/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Operating-System Operations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626" y="1473952"/>
            <a:ext cx="8078374" cy="2211357"/>
          </a:xfrm>
        </p:spPr>
        <p:txBody>
          <a:bodyPr/>
          <a:lstStyle/>
          <a:p>
            <a:r>
              <a:rPr lang="zh-CN" altLang="en-US" sz="2000" dirty="0"/>
              <a:t>系统启动时，</a:t>
            </a:r>
            <a:r>
              <a:rPr lang="en-US" altLang="zh-CN" sz="2000" dirty="0"/>
              <a:t>CPU</a:t>
            </a:r>
            <a:r>
              <a:rPr lang="zh-CN" altLang="en-US" sz="2000" dirty="0"/>
              <a:t>工作在</a:t>
            </a:r>
            <a:r>
              <a:rPr lang="en-US" altLang="zh-CN" sz="2000" dirty="0"/>
              <a:t>16</a:t>
            </a:r>
            <a:r>
              <a:rPr lang="zh-CN" altLang="en-US" sz="2000" dirty="0"/>
              <a:t>位实模式，之后</a:t>
            </a:r>
            <a:r>
              <a:rPr lang="zh-CN" altLang="en-US" sz="2000" dirty="0">
                <a:solidFill>
                  <a:srgbClr val="FF0000"/>
                </a:solidFill>
              </a:rPr>
              <a:t>可以</a:t>
            </a:r>
            <a:r>
              <a:rPr lang="zh-CN" altLang="en-US" sz="2000" dirty="0"/>
              <a:t>切换到保护模式，但从保护模式无法切换回实模式</a:t>
            </a:r>
            <a:endParaRPr lang="en-US" altLang="zh-CN" sz="2000" dirty="0"/>
          </a:p>
          <a:p>
            <a:r>
              <a:rPr lang="zh-CN" altLang="en-US" sz="2000" dirty="0"/>
              <a:t>两种模式之间的转换</a:t>
            </a:r>
            <a:endParaRPr lang="en-US" altLang="zh-CN" sz="2000" dirty="0"/>
          </a:p>
          <a:p>
            <a:pPr lvl="1"/>
            <a:r>
              <a:rPr lang="zh-CN" altLang="en-US" sz="1800" dirty="0"/>
              <a:t>段描述子中的</a:t>
            </a:r>
            <a:r>
              <a:rPr lang="en-US" altLang="zh-CN" sz="1800" dirty="0"/>
              <a:t>RPL</a:t>
            </a:r>
            <a:r>
              <a:rPr lang="zh-CN" altLang="en-US" sz="1800" dirty="0"/>
              <a:t>位，标识工作在何种模式</a:t>
            </a:r>
            <a:endParaRPr lang="en-US" altLang="zh-CN" sz="1800" dirty="0"/>
          </a:p>
          <a:p>
            <a:pPr lvl="1"/>
            <a:r>
              <a:rPr lang="zh-CN" altLang="en-US" sz="1800" dirty="0"/>
              <a:t>通过一些操作对该位进行复位</a:t>
            </a:r>
            <a:r>
              <a:rPr lang="en-US" altLang="zh-CN" sz="1800" dirty="0"/>
              <a:t>/</a:t>
            </a:r>
            <a:r>
              <a:rPr lang="zh-CN" altLang="en-US" sz="1800" dirty="0"/>
              <a:t>置位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048" y="3858058"/>
            <a:ext cx="436245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Operating-System Operations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OS </a:t>
            </a:r>
            <a:r>
              <a:rPr lang="en-US" altLang="zh-CN" sz="2400" b="1" dirty="0"/>
              <a:t>and </a:t>
            </a:r>
            <a:r>
              <a:rPr lang="en-US" altLang="zh-CN" sz="2400" b="1" dirty="0">
                <a:solidFill>
                  <a:srgbClr val="0070C0"/>
                </a:solidFill>
              </a:rPr>
              <a:t>the users </a:t>
            </a:r>
            <a:r>
              <a:rPr lang="en-US" altLang="zh-CN" sz="2400" b="1" u="sng" dirty="0">
                <a:solidFill>
                  <a:srgbClr val="0409E2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6600"/>
                </a:solidFill>
              </a:rPr>
              <a:t>hardware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software</a:t>
            </a:r>
            <a:r>
              <a:rPr lang="en-US" altLang="zh-CN" sz="2400" dirty="0"/>
              <a:t> resources of the computer system</a:t>
            </a:r>
            <a:endParaRPr lang="en-US" altLang="zh-CN" sz="2400" dirty="0"/>
          </a:p>
          <a:p>
            <a:r>
              <a:rPr lang="en-US" altLang="zh-CN" sz="2400" b="1" dirty="0"/>
              <a:t>OS 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409E2"/>
                </a:solidFill>
              </a:rPr>
              <a:t>Such process problems include:</a:t>
            </a:r>
            <a:endParaRPr lang="en-US" altLang="zh-CN" sz="2400" dirty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Infinite loop / process hogging resources (</a:t>
            </a:r>
            <a:r>
              <a:rPr lang="en-US" altLang="zh-CN" sz="2000" dirty="0">
                <a:solidFill>
                  <a:srgbClr val="C00000"/>
                </a:solidFill>
              </a:rPr>
              <a:t>CPU protection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Processes modifying </a:t>
            </a:r>
            <a:r>
              <a:rPr lang="en-US" altLang="zh-CN" sz="2000" dirty="0">
                <a:solidFill>
                  <a:srgbClr val="006600"/>
                </a:solidFill>
              </a:rPr>
              <a:t>each other </a:t>
            </a:r>
            <a:r>
              <a:rPr lang="en-US" altLang="zh-CN" sz="2000" dirty="0"/>
              <a:t>or </a:t>
            </a:r>
            <a:r>
              <a:rPr lang="en-US" altLang="zh-CN" sz="2000" dirty="0">
                <a:solidFill>
                  <a:srgbClr val="006600"/>
                </a:solidFill>
              </a:rPr>
              <a:t>the operating system </a:t>
            </a:r>
            <a:r>
              <a:rPr lang="en-US" altLang="zh-CN" sz="2000" dirty="0"/>
              <a:t>(</a:t>
            </a:r>
            <a:r>
              <a:rPr lang="en-US" altLang="zh-CN" sz="2000" noProof="1">
                <a:solidFill>
                  <a:srgbClr val="C00000"/>
                </a:solidFill>
              </a:rPr>
              <a:t>Memory Protection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Users issuing I/O instruction directly or performing illegal I/O (</a:t>
            </a:r>
            <a:r>
              <a:rPr lang="en-US" altLang="zh-CN" sz="2000" noProof="1">
                <a:solidFill>
                  <a:srgbClr val="C00000"/>
                </a:solidFill>
              </a:rPr>
              <a:t>I/O Protection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1800" dirty="0">
                <a:solidFill>
                  <a:srgbClr val="002060"/>
                </a:solidFill>
              </a:rPr>
              <a:t>思考：在多道程序环境下，如果允许用户程序使用</a:t>
            </a:r>
            <a:r>
              <a:rPr lang="en-US" altLang="zh-CN" sz="1800" dirty="0">
                <a:solidFill>
                  <a:srgbClr val="002060"/>
                </a:solidFill>
              </a:rPr>
              <a:t>I/O</a:t>
            </a:r>
            <a:r>
              <a:rPr lang="zh-CN" altLang="en-US" sz="1800" dirty="0">
                <a:solidFill>
                  <a:srgbClr val="002060"/>
                </a:solidFill>
              </a:rPr>
              <a:t>指令直接访问设备，如打印机，会出现什么情况？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….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90537" y="4210051"/>
            <a:ext cx="8339138" cy="1266824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050" dirty="0">
              <a:latin typeface="Gill Sans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0460" y="4309579"/>
            <a:ext cx="521298" cy="532532"/>
            <a:chOff x="4129831" y="2654300"/>
            <a:chExt cx="695063" cy="828477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29831" y="2654300"/>
              <a:ext cx="695063" cy="64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err="1">
                  <a:latin typeface="Gill Sans Light"/>
                </a:rPr>
                <a:t>PgTbl</a:t>
              </a:r>
              <a:endParaRPr lang="en-US" sz="1050" dirty="0">
                <a:latin typeface="Gill Sans Light"/>
              </a:endParaRPr>
            </a:p>
            <a:p>
              <a:pPr algn="ctr"/>
              <a:r>
                <a:rPr lang="en-US" sz="1050" dirty="0">
                  <a:latin typeface="Gill Sans Light"/>
                </a:rPr>
                <a:t>&amp; TLB</a:t>
              </a:r>
              <a:endParaRPr lang="en-US" sz="1050" dirty="0">
                <a:latin typeface="Gill Sans Light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 flipV="1">
            <a:off x="2947987" y="4781478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/>
          <p:cNvSpPr/>
          <p:nvPr/>
        </p:nvSpPr>
        <p:spPr bwMode="auto">
          <a:xfrm>
            <a:off x="5233574" y="4308068"/>
            <a:ext cx="733425" cy="729854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  <a:endParaRPr lang="en-US" sz="1200" dirty="0">
              <a:latin typeface="Gill Sans Ligh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27103" y="4276724"/>
            <a:ext cx="952862" cy="9528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52227" y="424580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/>
              </a:rPr>
              <a:t>Networks</a:t>
            </a:r>
            <a:endParaRPr lang="en-US" sz="1200" dirty="0">
              <a:latin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3454" y="45472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</a:rPr>
              <a:t>Hardware</a:t>
            </a:r>
            <a:endParaRPr lang="en-US" sz="1500" dirty="0">
              <a:latin typeface="Gill Sans Light"/>
            </a:endParaRPr>
          </a:p>
        </p:txBody>
      </p:sp>
      <p:cxnSp>
        <p:nvCxnSpPr>
          <p:cNvPr id="39" name="Straight Arrow Connector 38"/>
          <p:cNvCxnSpPr>
            <a:endCxn id="26" idx="3"/>
          </p:cNvCxnSpPr>
          <p:nvPr/>
        </p:nvCxnSpPr>
        <p:spPr>
          <a:xfrm flipV="1">
            <a:off x="5600286" y="5037922"/>
            <a:ext cx="0" cy="2484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668873" y="5045886"/>
            <a:ext cx="0" cy="2404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231749" y="4783330"/>
            <a:ext cx="0" cy="5030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6" idx="1"/>
          </p:cNvCxnSpPr>
          <p:nvPr/>
        </p:nvCxnSpPr>
        <p:spPr>
          <a:xfrm>
            <a:off x="3079139" y="5291036"/>
            <a:ext cx="81842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 bwMode="auto">
          <a:xfrm>
            <a:off x="3897562" y="5181100"/>
            <a:ext cx="783230" cy="2198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/>
          <a:lstStyle/>
          <a:p>
            <a:pPr algn="ctr" defTabSz="685800"/>
            <a:r>
              <a:rPr lang="en-US" sz="1050" dirty="0">
                <a:latin typeface="Gill Sans Light"/>
              </a:rPr>
              <a:t>I/O </a:t>
            </a:r>
            <a:r>
              <a:rPr lang="en-US" sz="1050" dirty="0" err="1">
                <a:latin typeface="Gill Sans Light"/>
              </a:rPr>
              <a:t>Ctrlr</a:t>
            </a:r>
            <a:endParaRPr lang="en-US" sz="1050" dirty="0">
              <a:latin typeface="Gill Sans Light"/>
            </a:endParaRPr>
          </a:p>
        </p:txBody>
      </p:sp>
      <p:cxnSp>
        <p:nvCxnSpPr>
          <p:cNvPr id="59" name="Straight Arrow Connector 58"/>
          <p:cNvCxnSpPr>
            <a:stCxn id="56" idx="3"/>
          </p:cNvCxnSpPr>
          <p:nvPr/>
        </p:nvCxnSpPr>
        <p:spPr>
          <a:xfrm flipV="1">
            <a:off x="4680792" y="5286375"/>
            <a:ext cx="38594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6275" y="4092779"/>
            <a:ext cx="1120898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ISA</a:t>
            </a:r>
            <a:endParaRPr lang="en-US" sz="1200" b="1" i="1" dirty="0">
              <a:latin typeface="Gill Sans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66850" y="3553916"/>
            <a:ext cx="7315201" cy="7026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Light"/>
              </a:rPr>
              <a:t>Operating System</a:t>
            </a:r>
            <a:endParaRPr lang="en-US" b="1" dirty="0">
              <a:latin typeface="Gill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4325" y="2890147"/>
            <a:ext cx="1063352" cy="1119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2252662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  <a:endParaRPr lang="en-US" dirty="0"/>
          </a:p>
        </p:txBody>
      </p:sp>
      <p:sp>
        <p:nvSpPr>
          <p:cNvPr id="8" name="Rounded Rectangle 6"/>
          <p:cNvSpPr/>
          <p:nvPr/>
        </p:nvSpPr>
        <p:spPr bwMode="auto">
          <a:xfrm>
            <a:off x="1651394" y="4320779"/>
            <a:ext cx="1296594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r>
              <a:rPr lang="en-US" sz="1200" dirty="0">
                <a:latin typeface="Gill Sans Light"/>
              </a:rPr>
              <a:t>Processor</a:t>
            </a:r>
            <a:endParaRPr lang="en-US" sz="1050" dirty="0">
              <a:latin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7250" y="4355902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r>
              <a:rPr lang="en-US" sz="1200" dirty="0">
                <a:latin typeface="Gill Sans Light"/>
              </a:rPr>
              <a:t>Memory</a:t>
            </a:r>
            <a:endParaRPr lang="en-US" sz="1200" dirty="0">
              <a:latin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33638" y="4663679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4262920" y="4748261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050">
              <a:latin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78512" y="4748261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050">
              <a:latin typeface="Gill Sans Light"/>
            </a:endParaRPr>
          </a:p>
        </p:txBody>
      </p:sp>
      <p:cxnSp>
        <p:nvCxnSpPr>
          <p:cNvPr id="17" name="Curved Connector 54"/>
          <p:cNvCxnSpPr/>
          <p:nvPr/>
        </p:nvCxnSpPr>
        <p:spPr bwMode="auto">
          <a:xfrm>
            <a:off x="2700339" y="4806491"/>
            <a:ext cx="1743074" cy="1331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640604" y="2890147"/>
            <a:ext cx="3426311" cy="702635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  <a:endParaRPr lang="en-US" b="1" i="1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84020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620507" y="4748261"/>
            <a:ext cx="352963" cy="285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34290" rIns="0" bIns="34290" numCol="1" rtlCol="0" anchor="ctr" anchorCtr="0" compatLnSpc="1"/>
          <a:lstStyle/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OS</a:t>
            </a:r>
            <a:endParaRPr lang="en-US" sz="900" dirty="0">
              <a:latin typeface="Gill Sans Light"/>
            </a:endParaRPr>
          </a:p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Mem</a:t>
            </a:r>
            <a:endParaRPr lang="en-US" sz="900" dirty="0">
              <a:latin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4236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50414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60589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00413" y="2890147"/>
            <a:ext cx="3426311" cy="7026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  <a:endParaRPr lang="en-US" b="1" i="1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33038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3254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9432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09607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81" name="Rectangle: Folded Corner 80"/>
          <p:cNvSpPr/>
          <p:nvPr/>
        </p:nvSpPr>
        <p:spPr>
          <a:xfrm>
            <a:off x="2654372" y="1886546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  <a:endParaRPr lang="en-US" sz="15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1</a:t>
            </a:r>
            <a:endParaRPr lang="en-US" sz="15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50901" y="259917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  <a:endParaRPr lang="en-US" sz="105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5" name="Rectangle: Folded Corner 64"/>
          <p:cNvSpPr/>
          <p:nvPr/>
        </p:nvSpPr>
        <p:spPr>
          <a:xfrm>
            <a:off x="6281272" y="18820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  <a:endParaRPr lang="en-US" sz="15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2</a:t>
            </a:r>
            <a:endParaRPr lang="en-US" sz="15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67010" y="259463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  <a:endParaRPr lang="en-US" sz="1050" dirty="0">
              <a:solidFill>
                <a:schemeClr val="tx1"/>
              </a:solidFill>
              <a:latin typeface="Gill Sans Ligh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082728" y="3304085"/>
            <a:ext cx="2302838" cy="153858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769208" y="3314452"/>
            <a:ext cx="1888972" cy="1548386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49566" y="3304647"/>
            <a:ext cx="1543954" cy="1448508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77162" cy="4810125"/>
          </a:xfrm>
        </p:spPr>
        <p:txBody>
          <a:bodyPr/>
          <a:lstStyle/>
          <a:p>
            <a:r>
              <a:rPr lang="en-US" altLang="zh-CN" sz="2400" dirty="0">
                <a:solidFill>
                  <a:srgbClr val="0409E2"/>
                </a:solidFill>
              </a:rPr>
              <a:t>User View</a:t>
            </a:r>
            <a:endParaRPr lang="en-US" altLang="zh-CN" sz="2400" dirty="0">
              <a:solidFill>
                <a:srgbClr val="0409E2"/>
              </a:solidFill>
            </a:endParaRP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Execute user programs </a:t>
            </a:r>
            <a:r>
              <a:rPr lang="en-US" altLang="zh-CN" sz="2000" dirty="0"/>
              <a:t>and make </a:t>
            </a:r>
            <a:r>
              <a:rPr lang="en-US" altLang="zh-CN" sz="2000" dirty="0">
                <a:solidFill>
                  <a:srgbClr val="006600"/>
                </a:solidFill>
              </a:rPr>
              <a:t>solving user problems easier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Make the computer system </a:t>
            </a:r>
            <a:r>
              <a:rPr lang="en-US" altLang="zh-CN" sz="2000" b="1" dirty="0">
                <a:solidFill>
                  <a:srgbClr val="006600"/>
                </a:solidFill>
              </a:rPr>
              <a:t>convenient to use</a:t>
            </a:r>
            <a:r>
              <a:rPr lang="en-US" altLang="zh-CN" sz="2000" b="1" dirty="0"/>
              <a:t>.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control program</a:t>
            </a:r>
            <a:endParaRPr lang="en-US" altLang="zh-CN" sz="2000" b="1" u="sng" dirty="0">
              <a:solidFill>
                <a:srgbClr val="7030A0"/>
              </a:solidFill>
            </a:endParaRPr>
          </a:p>
          <a:p>
            <a:pPr lvl="2"/>
            <a:r>
              <a:rPr lang="en-US" altLang="zh-CN" sz="1600" dirty="0"/>
              <a:t>Controls execution of programs to </a:t>
            </a:r>
            <a:r>
              <a:rPr lang="en-US" altLang="zh-CN" sz="1600" dirty="0">
                <a:solidFill>
                  <a:srgbClr val="FF0000"/>
                </a:solidFill>
              </a:rPr>
              <a:t>prevent errors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FF0000"/>
                </a:solidFill>
              </a:rPr>
              <a:t>improper use of the computer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409E2"/>
                </a:solidFill>
              </a:rPr>
              <a:t>System View</a:t>
            </a:r>
            <a:endParaRPr lang="en-US" altLang="zh-CN" sz="2400" dirty="0">
              <a:solidFill>
                <a:srgbClr val="0409E2"/>
              </a:solidFill>
            </a:endParaRPr>
          </a:p>
          <a:p>
            <a:pPr lvl="1"/>
            <a:r>
              <a:rPr lang="en-US" altLang="zh-CN" sz="2000" b="1" dirty="0"/>
              <a:t>Use the computer </a:t>
            </a:r>
            <a:r>
              <a:rPr lang="en-US" altLang="zh-CN" sz="2000" b="1" dirty="0">
                <a:solidFill>
                  <a:srgbClr val="0409E2"/>
                </a:solidFill>
              </a:rPr>
              <a:t>hardware</a:t>
            </a:r>
            <a:r>
              <a:rPr lang="en-US" altLang="zh-CN" sz="2000" b="1" dirty="0"/>
              <a:t> in an </a:t>
            </a:r>
            <a:r>
              <a:rPr lang="en-US" altLang="zh-CN" sz="2000" b="1" dirty="0">
                <a:solidFill>
                  <a:srgbClr val="0409E2"/>
                </a:solidFill>
              </a:rPr>
              <a:t>efficient</a:t>
            </a:r>
            <a:r>
              <a:rPr lang="en-US" altLang="zh-CN" sz="2000" b="1" dirty="0"/>
              <a:t> manner.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resource allocator</a:t>
            </a:r>
            <a:endParaRPr lang="en-US" altLang="zh-CN" sz="2000" b="1" u="sng" dirty="0">
              <a:solidFill>
                <a:srgbClr val="7030A0"/>
              </a:solidFill>
            </a:endParaRPr>
          </a:p>
          <a:p>
            <a:pPr lvl="2"/>
            <a:r>
              <a:rPr lang="en-US" altLang="zh-CN" sz="1600" dirty="0">
                <a:solidFill>
                  <a:srgbClr val="006600"/>
                </a:solidFill>
              </a:rPr>
              <a:t>Manages all resources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2"/>
            <a:r>
              <a:rPr lang="en-US" altLang="zh-CN" sz="1600" dirty="0"/>
              <a:t>Decides between </a:t>
            </a:r>
            <a:r>
              <a:rPr lang="en-US" altLang="zh-CN" sz="1600" u="sng" dirty="0">
                <a:solidFill>
                  <a:srgbClr val="C00000"/>
                </a:solidFill>
              </a:rPr>
              <a:t>conflicting requests </a:t>
            </a:r>
            <a:r>
              <a:rPr lang="en-US" altLang="zh-CN" sz="1600" dirty="0"/>
              <a:t>for </a:t>
            </a:r>
            <a:r>
              <a:rPr lang="en-US" altLang="zh-CN" sz="1600" dirty="0">
                <a:solidFill>
                  <a:srgbClr val="0409E2"/>
                </a:solidFill>
              </a:rPr>
              <a:t>efficient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0409E2"/>
                </a:solidFill>
              </a:rPr>
              <a:t>fair</a:t>
            </a:r>
            <a:r>
              <a:rPr lang="en-US" altLang="zh-CN" sz="1600" dirty="0"/>
              <a:t> resource use</a:t>
            </a:r>
            <a:endParaRPr lang="en-US" altLang="zh-CN" sz="1600" dirty="0"/>
          </a:p>
          <a:p>
            <a:pPr lvl="1"/>
            <a:endParaRPr lang="zh-CN" altLang="en-US" sz="24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90537" y="4210051"/>
            <a:ext cx="8339138" cy="1266824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050" dirty="0">
              <a:latin typeface="Gill Sans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0460" y="4309579"/>
            <a:ext cx="521298" cy="532532"/>
            <a:chOff x="4129831" y="2654300"/>
            <a:chExt cx="695063" cy="828477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29831" y="2654300"/>
              <a:ext cx="695063" cy="646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err="1">
                  <a:latin typeface="Gill Sans Light"/>
                </a:rPr>
                <a:t>PgTbl</a:t>
              </a:r>
              <a:endParaRPr lang="en-US" sz="1050" dirty="0">
                <a:latin typeface="Gill Sans Light"/>
              </a:endParaRPr>
            </a:p>
            <a:p>
              <a:pPr algn="ctr"/>
              <a:r>
                <a:rPr lang="en-US" sz="1050" dirty="0">
                  <a:latin typeface="Gill Sans Light"/>
                </a:rPr>
                <a:t>&amp; TLB</a:t>
              </a:r>
              <a:endParaRPr lang="en-US" sz="1050" dirty="0">
                <a:latin typeface="Gill Sans Light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 flipV="1">
            <a:off x="2947987" y="4781478"/>
            <a:ext cx="954827" cy="18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/>
          <p:cNvSpPr/>
          <p:nvPr/>
        </p:nvSpPr>
        <p:spPr bwMode="auto">
          <a:xfrm>
            <a:off x="5233574" y="4308068"/>
            <a:ext cx="733425" cy="729854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  <a:endParaRPr lang="en-US" sz="1200" dirty="0">
              <a:latin typeface="Gill Sans Ligh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27103" y="4276724"/>
            <a:ext cx="952862" cy="9528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52227" y="424580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/>
              </a:rPr>
              <a:t>Networks</a:t>
            </a:r>
            <a:endParaRPr lang="en-US" sz="1200" dirty="0">
              <a:latin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3454" y="45472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</a:rPr>
              <a:t>Hardware</a:t>
            </a:r>
            <a:endParaRPr lang="en-US" sz="1500" dirty="0">
              <a:latin typeface="Gill Sans Light"/>
            </a:endParaRPr>
          </a:p>
        </p:txBody>
      </p:sp>
      <p:cxnSp>
        <p:nvCxnSpPr>
          <p:cNvPr id="39" name="Straight Arrow Connector 38"/>
          <p:cNvCxnSpPr>
            <a:endCxn id="26" idx="3"/>
          </p:cNvCxnSpPr>
          <p:nvPr/>
        </p:nvCxnSpPr>
        <p:spPr>
          <a:xfrm flipV="1">
            <a:off x="5600286" y="5037922"/>
            <a:ext cx="0" cy="2484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668873" y="5045886"/>
            <a:ext cx="0" cy="2404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231749" y="4783330"/>
            <a:ext cx="0" cy="5030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6" idx="1"/>
          </p:cNvCxnSpPr>
          <p:nvPr/>
        </p:nvCxnSpPr>
        <p:spPr>
          <a:xfrm>
            <a:off x="3079139" y="5291036"/>
            <a:ext cx="81842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 bwMode="auto">
          <a:xfrm>
            <a:off x="3897562" y="5181100"/>
            <a:ext cx="783230" cy="2198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/>
          <a:lstStyle/>
          <a:p>
            <a:pPr algn="ctr" defTabSz="685800"/>
            <a:r>
              <a:rPr lang="en-US" sz="1050" dirty="0">
                <a:latin typeface="Gill Sans Light"/>
              </a:rPr>
              <a:t>I/O </a:t>
            </a:r>
            <a:r>
              <a:rPr lang="en-US" sz="1050" dirty="0" err="1">
                <a:latin typeface="Gill Sans Light"/>
              </a:rPr>
              <a:t>Ctrlr</a:t>
            </a:r>
            <a:endParaRPr lang="en-US" sz="1050" dirty="0">
              <a:latin typeface="Gill Sans Light"/>
            </a:endParaRPr>
          </a:p>
        </p:txBody>
      </p:sp>
      <p:cxnSp>
        <p:nvCxnSpPr>
          <p:cNvPr id="59" name="Straight Arrow Connector 58"/>
          <p:cNvCxnSpPr>
            <a:stCxn id="56" idx="3"/>
          </p:cNvCxnSpPr>
          <p:nvPr/>
        </p:nvCxnSpPr>
        <p:spPr>
          <a:xfrm flipV="1">
            <a:off x="4680792" y="5286375"/>
            <a:ext cx="38594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6275" y="4092779"/>
            <a:ext cx="1120898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ISA</a:t>
            </a:r>
            <a:endParaRPr lang="en-US" sz="1200" b="1" i="1" dirty="0">
              <a:latin typeface="Gill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4325" y="2890147"/>
            <a:ext cx="1063352" cy="1119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2252662"/>
            <a:ext cx="9144000" cy="3519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Gill Sans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66850" y="3553916"/>
            <a:ext cx="7315201" cy="7026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Light"/>
              </a:rPr>
              <a:t>Operating System</a:t>
            </a:r>
            <a:endParaRPr lang="en-US" b="1" dirty="0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  <a:endParaRPr lang="en-US" dirty="0"/>
          </a:p>
        </p:txBody>
      </p:sp>
      <p:sp>
        <p:nvSpPr>
          <p:cNvPr id="8" name="Rounded Rectangle 6"/>
          <p:cNvSpPr/>
          <p:nvPr/>
        </p:nvSpPr>
        <p:spPr bwMode="auto">
          <a:xfrm>
            <a:off x="1651394" y="4320779"/>
            <a:ext cx="1296594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r>
              <a:rPr lang="en-US" sz="1200" dirty="0">
                <a:latin typeface="Gill Sans Light"/>
              </a:rPr>
              <a:t>Processor</a:t>
            </a:r>
            <a:endParaRPr lang="en-US" sz="1050" dirty="0">
              <a:latin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7250" y="4355902"/>
            <a:ext cx="1320456" cy="729854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r>
              <a:rPr lang="en-US" sz="1200" dirty="0">
                <a:latin typeface="Gill Sans Light"/>
              </a:rPr>
              <a:t>Memory</a:t>
            </a:r>
            <a:endParaRPr lang="en-US" sz="1200" dirty="0">
              <a:latin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33638" y="4663679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defTabSz="685800"/>
              <a:endParaRPr lang="en-US" sz="1050">
                <a:latin typeface="Gill Sans Light"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4262920" y="4748261"/>
            <a:ext cx="309115" cy="29057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050">
              <a:latin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78512" y="4748261"/>
            <a:ext cx="335936" cy="297624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050">
              <a:latin typeface="Gill Sans Light"/>
            </a:endParaRPr>
          </a:p>
        </p:txBody>
      </p:sp>
      <p:cxnSp>
        <p:nvCxnSpPr>
          <p:cNvPr id="17" name="Curved Connector 54"/>
          <p:cNvCxnSpPr/>
          <p:nvPr/>
        </p:nvCxnSpPr>
        <p:spPr bwMode="auto">
          <a:xfrm>
            <a:off x="2700339" y="4806491"/>
            <a:ext cx="1743074" cy="1331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640604" y="2890147"/>
            <a:ext cx="3426311" cy="702635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  <a:endParaRPr lang="en-US" b="1" i="1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84020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620507" y="4748261"/>
            <a:ext cx="352963" cy="2852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34290" rIns="0" bIns="34290" numCol="1" rtlCol="0" anchor="ctr" anchorCtr="0" compatLnSpc="1"/>
          <a:lstStyle/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OS</a:t>
            </a:r>
            <a:endParaRPr lang="en-US" sz="900" dirty="0">
              <a:latin typeface="Gill Sans Light"/>
            </a:endParaRPr>
          </a:p>
          <a:p>
            <a:pPr algn="ctr" defTabSz="685800">
              <a:lnSpc>
                <a:spcPts val="1200"/>
              </a:lnSpc>
            </a:pPr>
            <a:r>
              <a:rPr lang="en-US" sz="900" dirty="0">
                <a:latin typeface="Gill Sans Light"/>
              </a:rPr>
              <a:t>Mem</a:t>
            </a:r>
            <a:endParaRPr lang="en-US" sz="900" dirty="0">
              <a:latin typeface="Gill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4236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50414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60589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00413" y="2890147"/>
            <a:ext cx="3426311" cy="7026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  <a:endParaRPr lang="en-US" b="1" i="1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33038" y="3404273"/>
            <a:ext cx="721043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Threads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43254" y="3406305"/>
            <a:ext cx="1163147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Address Spaces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9432" y="3405729"/>
            <a:ext cx="512439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Files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09607" y="3405729"/>
            <a:ext cx="633468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Gill Sans Light"/>
              </a:rPr>
              <a:t>Sockets</a:t>
            </a:r>
            <a:endParaRPr lang="en-US" sz="900" b="1" i="1" dirty="0">
              <a:latin typeface="Gill Sans Light"/>
            </a:endParaRPr>
          </a:p>
        </p:txBody>
      </p:sp>
      <p:sp>
        <p:nvSpPr>
          <p:cNvPr id="81" name="Rectangle: Folded Corner 80"/>
          <p:cNvSpPr/>
          <p:nvPr/>
        </p:nvSpPr>
        <p:spPr>
          <a:xfrm>
            <a:off x="2654372" y="1886546"/>
            <a:ext cx="1510752" cy="110379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  <a:endParaRPr lang="en-US" sz="15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1</a:t>
            </a:r>
            <a:endParaRPr lang="en-US" sz="15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50901" y="259917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  <a:endParaRPr lang="en-US" sz="105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5" name="Rectangle: Folded Corner 64"/>
          <p:cNvSpPr/>
          <p:nvPr/>
        </p:nvSpPr>
        <p:spPr>
          <a:xfrm>
            <a:off x="6281272" y="1882005"/>
            <a:ext cx="1510752" cy="110379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Compiled</a:t>
            </a:r>
            <a:endParaRPr lang="en-US" sz="15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Gill Sans Light"/>
              </a:rPr>
              <a:t>Program 2</a:t>
            </a:r>
            <a:endParaRPr lang="en-US" sz="15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67010" y="2594636"/>
            <a:ext cx="1007813" cy="348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ill Sans Light"/>
              </a:rPr>
              <a:t>System Libs</a:t>
            </a:r>
            <a:endParaRPr lang="en-US" sz="1050" dirty="0">
              <a:solidFill>
                <a:schemeClr val="tx1"/>
              </a:solidFill>
              <a:latin typeface="Gill Sans Ligh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082728" y="3304085"/>
            <a:ext cx="2302838" cy="153858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769208" y="3314452"/>
            <a:ext cx="1888972" cy="1548386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49566" y="3304647"/>
            <a:ext cx="1543954" cy="1448508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/>
          <p:cNvSpPr/>
          <p:nvPr/>
        </p:nvSpPr>
        <p:spPr>
          <a:xfrm>
            <a:off x="5791321" y="1328104"/>
            <a:ext cx="2549204" cy="25492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Gill Sans Light"/>
            </a:endParaRPr>
          </a:p>
        </p:txBody>
      </p:sp>
      <p:sp>
        <p:nvSpPr>
          <p:cNvPr id="14" name="Speech Bubble: Rectangle with Corners Rounded 13"/>
          <p:cNvSpPr/>
          <p:nvPr/>
        </p:nvSpPr>
        <p:spPr>
          <a:xfrm>
            <a:off x="4572000" y="1384843"/>
            <a:ext cx="1844707" cy="974152"/>
          </a:xfrm>
          <a:prstGeom prst="wedgeRoundRectCallout">
            <a:avLst>
              <a:gd name="adj1" fmla="val -19074"/>
              <a:gd name="adj2" fmla="val 18674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Segmentation fault (core dumped)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/>
              </a:rPr>
              <a:t>Protection</a:t>
            </a:r>
            <a:endParaRPr lang="en-US" dirty="0">
              <a:latin typeface="Gill Sans Ligh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6593" y="2630663"/>
            <a:ext cx="5029200" cy="2867025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200" dirty="0">
              <a:latin typeface="Gill Sans Light"/>
            </a:endParaRPr>
          </a:p>
        </p:txBody>
      </p:sp>
      <p:cxnSp>
        <p:nvCxnSpPr>
          <p:cNvPr id="7" name="Straight Arrow Connector 6"/>
          <p:cNvCxnSpPr>
            <a:stCxn id="11" idx="3"/>
          </p:cNvCxnSpPr>
          <p:nvPr/>
        </p:nvCxnSpPr>
        <p:spPr bwMode="auto">
          <a:xfrm flipV="1">
            <a:off x="2291093" y="3565276"/>
            <a:ext cx="685800" cy="83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576843" y="3545063"/>
            <a:ext cx="0" cy="514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Can 38"/>
          <p:cNvSpPr/>
          <p:nvPr/>
        </p:nvSpPr>
        <p:spPr bwMode="auto">
          <a:xfrm>
            <a:off x="1205243" y="4288013"/>
            <a:ext cx="857250" cy="971550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/>
          <a:lstStyle/>
          <a:p>
            <a:pPr algn="ctr" defTabSz="685800"/>
            <a:r>
              <a:rPr lang="en-US" sz="1200" dirty="0">
                <a:latin typeface="Gill Sans Light"/>
              </a:rPr>
              <a:t>Storage</a:t>
            </a:r>
            <a:endParaRPr lang="en-US" sz="1200" dirty="0">
              <a:latin typeface="Gill Sans Light"/>
            </a:endParaRPr>
          </a:p>
        </p:txBody>
      </p:sp>
      <p:sp>
        <p:nvSpPr>
          <p:cNvPr id="11" name="Rounded Rectangle 6"/>
          <p:cNvSpPr/>
          <p:nvPr/>
        </p:nvSpPr>
        <p:spPr bwMode="auto">
          <a:xfrm>
            <a:off x="1090943" y="3259313"/>
            <a:ext cx="1200150" cy="628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r>
              <a:rPr lang="en-US" sz="1200" dirty="0">
                <a:latin typeface="Gill Sans Light"/>
              </a:rPr>
              <a:t>Processor</a:t>
            </a:r>
            <a:endParaRPr lang="en-US" sz="1200" dirty="0">
              <a:latin typeface="Gill Sans Ligh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19593" y="2516363"/>
            <a:ext cx="3429000" cy="1143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200">
              <a:latin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8242" y="2287764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OS Hardware Virtualization</a:t>
            </a:r>
            <a:endParaRPr lang="en-US" sz="1200" dirty="0">
              <a:latin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6593" y="26306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/>
              </a:rPr>
              <a:t>Hardware</a:t>
            </a:r>
            <a:endParaRPr lang="en-US" sz="1200" dirty="0">
              <a:latin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593" y="234491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/>
              </a:rPr>
              <a:t>Software</a:t>
            </a:r>
            <a:endParaRPr lang="en-US" sz="1200" dirty="0">
              <a:latin typeface="Gill Sans Ligh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976893" y="2687813"/>
            <a:ext cx="1314450" cy="1257300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r>
              <a:rPr lang="en-US" sz="1200" dirty="0">
                <a:latin typeface="Gill Sans Light"/>
              </a:rPr>
              <a:t>Memory</a:t>
            </a:r>
            <a:endParaRPr lang="en-US" sz="1200" dirty="0">
              <a:latin typeface="Gill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8396" y="1995385"/>
            <a:ext cx="877163" cy="276999"/>
          </a:xfrm>
          <a:prstGeom prst="rect">
            <a:avLst/>
          </a:prstGeom>
          <a:solidFill>
            <a:srgbClr val="A1862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Process 1</a:t>
            </a:r>
            <a:endParaRPr lang="en-US" sz="1200" i="1" dirty="0">
              <a:latin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842" y="2630663"/>
            <a:ext cx="357790" cy="230832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Gill Sans Light"/>
              </a:rPr>
              <a:t>ISA</a:t>
            </a:r>
            <a:endParaRPr lang="en-US" sz="900" i="1" dirty="0">
              <a:latin typeface="Gill Sans Ligh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776743" y="3602213"/>
            <a:ext cx="400050" cy="2286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defTabSz="685800"/>
              <a:endParaRPr lang="en-US" sz="1200">
                <a:latin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defTabSz="685800"/>
              <a:endParaRPr lang="en-US" sz="1200">
                <a:latin typeface="Gill Sans Light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3034043" y="3030713"/>
            <a:ext cx="628650" cy="51435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200">
              <a:latin typeface="Gill Sans Ligh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91193" y="3659363"/>
            <a:ext cx="11430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r>
              <a:rPr lang="en-US" sz="1050" dirty="0">
                <a:latin typeface="Gill Sans Light"/>
              </a:rPr>
              <a:t>OS Memory</a:t>
            </a:r>
            <a:endParaRPr lang="en-US" sz="1050" dirty="0">
              <a:latin typeface="Gill Sans Ligh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776993" y="3030713"/>
            <a:ext cx="457200" cy="28575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200">
              <a:latin typeface="Gill Sans Ligh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719843" y="3202163"/>
            <a:ext cx="457200" cy="285750"/>
          </a:xfrm>
          <a:prstGeom prst="rect">
            <a:avLst/>
          </a:prstGeom>
          <a:solidFill>
            <a:srgbClr val="A1862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1200">
              <a:latin typeface="Gill Sans Light"/>
            </a:endParaRPr>
          </a:p>
        </p:txBody>
      </p:sp>
      <p:cxnSp>
        <p:nvCxnSpPr>
          <p:cNvPr id="30" name="Curved Connector 54"/>
          <p:cNvCxnSpPr/>
          <p:nvPr/>
        </p:nvCxnSpPr>
        <p:spPr bwMode="auto">
          <a:xfrm rot="5400000" flipH="1" flipV="1">
            <a:off x="2333955" y="2873551"/>
            <a:ext cx="457200" cy="1228725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828439" y="3316464"/>
            <a:ext cx="4720204" cy="1063915"/>
            <a:chOff x="1707395" y="3276600"/>
            <a:chExt cx="6293605" cy="1418553"/>
          </a:xfrm>
        </p:grpSpPr>
        <p:sp>
          <p:nvSpPr>
            <p:cNvPr id="33" name="Arc 32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defTabSz="685800"/>
              <a:endParaRPr lang="en-US" sz="1200">
                <a:latin typeface="Gill Sans Ligh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3200" y="3276600"/>
              <a:ext cx="14478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/>
                </a:rPr>
                <a:t>Protection Boundary</a:t>
              </a:r>
              <a:endParaRPr lang="en-US" sz="1200" dirty="0">
                <a:latin typeface="Gill Sans Light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165453" y="4305124"/>
            <a:ext cx="725840" cy="7258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53" y="4494862"/>
            <a:ext cx="928461" cy="6572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5493" y="5059539"/>
            <a:ext cx="542925" cy="34148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468082" y="41856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Networks</a:t>
            </a:r>
            <a:endParaRPr lang="en-US" sz="1200" dirty="0">
              <a:latin typeface="Gill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57295" y="41666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Displays</a:t>
            </a:r>
            <a:endParaRPr lang="en-US" sz="1200" dirty="0">
              <a:latin typeface="Gill Sans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3377" y="50682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Inputs</a:t>
            </a:r>
            <a:endParaRPr lang="en-US" sz="1200" dirty="0">
              <a:latin typeface="Gill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85574" y="1990697"/>
            <a:ext cx="87716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Process 2</a:t>
            </a:r>
            <a:endParaRPr lang="en-US" sz="1200" i="1" dirty="0">
              <a:latin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02753" y="1990920"/>
            <a:ext cx="877163" cy="276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Process 3</a:t>
            </a:r>
            <a:endParaRPr lang="en-US" sz="1200" i="1" dirty="0">
              <a:latin typeface="Gill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093" y="2104452"/>
            <a:ext cx="34167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Gill Sans Light"/>
              </a:rPr>
              <a:t>OS </a:t>
            </a:r>
            <a:r>
              <a:rPr lang="en-US" sz="2100" b="1" i="1" dirty="0">
                <a:latin typeface="Gill Sans Light"/>
              </a:rPr>
              <a:t>isolates</a:t>
            </a:r>
            <a:r>
              <a:rPr lang="en-US" sz="2100" b="1" dirty="0">
                <a:latin typeface="Gill Sans Light"/>
              </a:rPr>
              <a:t> processes from each other</a:t>
            </a:r>
            <a:br>
              <a:rPr lang="en-US" sz="2100" b="1" dirty="0">
                <a:latin typeface="Gill Sans Light"/>
              </a:rPr>
            </a:br>
            <a:endParaRPr lang="en-US" sz="2100" b="1" dirty="0">
              <a:latin typeface="Gill Sans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Gill Sans Light"/>
              </a:rPr>
              <a:t>OS </a:t>
            </a:r>
            <a:r>
              <a:rPr lang="en-US" sz="2100" b="1" i="1" dirty="0">
                <a:latin typeface="Gill Sans Light"/>
              </a:rPr>
              <a:t>isolates</a:t>
            </a:r>
            <a:r>
              <a:rPr lang="en-US" sz="2100" b="1" dirty="0">
                <a:latin typeface="Gill Sans Light"/>
              </a:rPr>
              <a:t> itself from other processes</a:t>
            </a:r>
            <a:endParaRPr lang="en-US" sz="2100" b="1" dirty="0">
              <a:latin typeface="Gill Sans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Gill Sans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Gill Sans Light"/>
              </a:rPr>
              <a:t>… even though they are actually running on the same hardware!</a:t>
            </a:r>
            <a:endParaRPr lang="en-US" sz="2100" b="1" dirty="0">
              <a:latin typeface="Gill Sans Ligh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67621" y="4046074"/>
            <a:ext cx="1028700" cy="1386317"/>
            <a:chOff x="3505200" y="4267200"/>
            <a:chExt cx="1371600" cy="2286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algn="ctr" defTabSz="685800"/>
              <a:r>
                <a:rPr lang="en-US" sz="1200" dirty="0" err="1">
                  <a:latin typeface="Gill Sans Light"/>
                </a:rPr>
                <a:t>Ctrlr</a:t>
              </a:r>
              <a:endParaRPr lang="en-US" sz="1200" dirty="0">
                <a:latin typeface="Gill Sans Light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algn="ctr" defTabSz="685800"/>
              <a:endParaRPr lang="en-US" sz="1200" dirty="0">
                <a:latin typeface="Gill Sans Light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699"/>
            <a:ext cx="7438023" cy="4670839"/>
          </a:xfrm>
        </p:spPr>
        <p:txBody>
          <a:bodyPr/>
          <a:lstStyle/>
          <a:p>
            <a:r>
              <a:rPr lang="en-US" altLang="zh-CN" sz="2400" b="1" dirty="0"/>
              <a:t>OS 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如何保证？</a:t>
            </a:r>
            <a:endParaRPr lang="en-US" altLang="zh-CN" sz="2400" b="1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仅依靠软件是否能够完成？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409E2"/>
                </a:solidFill>
              </a:rPr>
              <a:t>Solution</a:t>
            </a:r>
            <a:r>
              <a:rPr lang="zh-CN" altLang="en-US" sz="2400" dirty="0">
                <a:solidFill>
                  <a:srgbClr val="0409E2"/>
                </a:solidFill>
              </a:rPr>
              <a:t>：</a:t>
            </a:r>
            <a:endParaRPr lang="en-US" altLang="zh-CN" sz="2400" dirty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Privileged instructions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将</a:t>
            </a:r>
            <a:r>
              <a:rPr lang="en-US" altLang="zh-CN" sz="2000" dirty="0"/>
              <a:t>CPU</a:t>
            </a:r>
            <a:r>
              <a:rPr lang="zh-CN" altLang="en-US" sz="2000" dirty="0"/>
              <a:t>指令系统中</a:t>
            </a:r>
            <a:r>
              <a:rPr lang="zh-CN" altLang="en-US" sz="2000" b="1" dirty="0">
                <a:solidFill>
                  <a:srgbClr val="0070C0"/>
                </a:solidFill>
              </a:rPr>
              <a:t>可能</a:t>
            </a:r>
            <a:r>
              <a:rPr lang="zh-CN" altLang="en-US" sz="2000" dirty="0"/>
              <a:t>对操作系统或其它程序引起损害的指令定义为</a:t>
            </a:r>
            <a:r>
              <a:rPr lang="zh-CN" altLang="en-US" sz="2000" dirty="0">
                <a:solidFill>
                  <a:srgbClr val="C00000"/>
                </a:solidFill>
              </a:rPr>
              <a:t>特权指令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不允许</a:t>
            </a:r>
            <a:r>
              <a:rPr lang="zh-CN" altLang="en-US" sz="2000" dirty="0"/>
              <a:t>在用户程序</a:t>
            </a:r>
            <a:r>
              <a:rPr lang="zh-CN" altLang="en-US" sz="2000" dirty="0">
                <a:solidFill>
                  <a:srgbClr val="C00000"/>
                </a:solidFill>
              </a:rPr>
              <a:t>直接</a:t>
            </a:r>
            <a:r>
              <a:rPr lang="zh-CN" altLang="en-US" sz="2000" dirty="0"/>
              <a:t>执行这些特权指令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409E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409E2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822055" y="2902998"/>
            <a:ext cx="3443056" cy="443884"/>
          </a:xfrm>
          <a:prstGeom prst="wedgeRoundRectCallout">
            <a:avLst>
              <a:gd name="adj1" fmla="val -19109"/>
              <a:gd name="adj2" fmla="val 3351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3011D"/>
                </a:solidFill>
              </a:rPr>
              <a:t>需要硬件支持（硬件检测）</a:t>
            </a:r>
            <a:endParaRPr lang="zh-CN" altLang="en-US" dirty="0">
              <a:solidFill>
                <a:srgbClr val="0301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Operating-System Operations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38592" y="1151368"/>
            <a:ext cx="8057338" cy="5084763"/>
          </a:xfrm>
        </p:spPr>
        <p:txBody>
          <a:bodyPr/>
          <a:lstStyle/>
          <a:p>
            <a:r>
              <a:rPr lang="en-US" altLang="zh-CN" sz="2400" b="1" dirty="0"/>
              <a:t>Some </a:t>
            </a:r>
            <a:r>
              <a:rPr lang="en-US" altLang="zh-CN" sz="2400" b="1" dirty="0">
                <a:solidFill>
                  <a:srgbClr val="7030A0"/>
                </a:solidFill>
              </a:rPr>
              <a:t>CPUs</a:t>
            </a:r>
            <a:r>
              <a:rPr lang="en-US" altLang="zh-CN" sz="2400" b="1" dirty="0"/>
              <a:t> provide a lot of  </a:t>
            </a:r>
            <a:r>
              <a:rPr lang="en-US" altLang="zh-CN" sz="2400" b="1" dirty="0">
                <a:solidFill>
                  <a:srgbClr val="0409E2"/>
                </a:solidFill>
              </a:rPr>
              <a:t>privileged instructions</a:t>
            </a:r>
            <a:endParaRPr lang="en-US" altLang="zh-CN" sz="2400" b="1" dirty="0">
              <a:solidFill>
                <a:srgbClr val="0409E2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Privileged instructions 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dirty="0"/>
              <a:t>Designate some of the machine instructions </a:t>
            </a:r>
            <a:r>
              <a:rPr lang="en-US" altLang="zh-CN" sz="2000" i="1" u="sng" dirty="0"/>
              <a:t>that may </a:t>
            </a:r>
            <a:r>
              <a:rPr lang="en-US" altLang="zh-CN" sz="2000" i="1" u="sng" dirty="0">
                <a:solidFill>
                  <a:srgbClr val="006600"/>
                </a:solidFill>
              </a:rPr>
              <a:t>cause harm </a:t>
            </a:r>
            <a:r>
              <a:rPr lang="en-US" altLang="zh-CN" sz="2000" i="1" u="sng" dirty="0"/>
              <a:t>as </a:t>
            </a:r>
            <a:r>
              <a:rPr lang="en-US" altLang="zh-CN" sz="2000" b="1" i="1" u="sng" dirty="0">
                <a:solidFill>
                  <a:srgbClr val="C00000"/>
                </a:solidFill>
              </a:rPr>
              <a:t>privileged instructions</a:t>
            </a:r>
            <a:endParaRPr lang="en-US" altLang="zh-CN" sz="2000" i="1" u="sng" dirty="0"/>
          </a:p>
          <a:p>
            <a:pPr lvl="1"/>
            <a:r>
              <a:rPr lang="en-US" altLang="zh-CN" sz="2000" b="1" dirty="0">
                <a:solidFill>
                  <a:srgbClr val="0409E2"/>
                </a:solidFill>
              </a:rPr>
              <a:t>Privileged instructions  </a:t>
            </a:r>
            <a:r>
              <a:rPr lang="en-US" altLang="zh-CN" sz="2000" u="sng" dirty="0">
                <a:solidFill>
                  <a:srgbClr val="006600"/>
                </a:solidFill>
              </a:rPr>
              <a:t>can only be executed</a:t>
            </a:r>
            <a:r>
              <a:rPr lang="en-US" altLang="zh-CN" sz="2000" u="sng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in </a:t>
            </a:r>
            <a:r>
              <a:rPr lang="en-US" altLang="zh-CN" sz="2000" b="1" u="sng" dirty="0">
                <a:solidFill>
                  <a:srgbClr val="7030A0"/>
                </a:solidFill>
              </a:rPr>
              <a:t>operating-system code </a:t>
            </a:r>
            <a:r>
              <a:rPr lang="en-US" altLang="zh-CN" sz="2000" dirty="0">
                <a:solidFill>
                  <a:srgbClr val="C00000"/>
                </a:solidFill>
              </a:rPr>
              <a:t>, </a:t>
            </a:r>
            <a:r>
              <a:rPr lang="en-US" altLang="zh-CN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altLang="zh-CN" sz="2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>
                <a:solidFill>
                  <a:srgbClr val="7030A0"/>
                </a:solidFill>
              </a:rPr>
              <a:t>in </a:t>
            </a:r>
            <a:r>
              <a:rPr lang="en-US" altLang="zh-CN" sz="2000" b="1" u="sng" dirty="0">
                <a:solidFill>
                  <a:srgbClr val="7030A0"/>
                </a:solidFill>
              </a:rPr>
              <a:t>user programs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Examples of a privileged instruction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I/O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control（I</a:t>
            </a:r>
            <a:r>
              <a:rPr lang="en-US" altLang="zh-CN" sz="2000" dirty="0"/>
              <a:t>/O instructions）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Timer</a:t>
            </a:r>
            <a:r>
              <a:rPr lang="en-US" altLang="zh-CN" sz="2000" dirty="0"/>
              <a:t> management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Interrupt</a:t>
            </a:r>
            <a:r>
              <a:rPr lang="en-US" altLang="zh-CN" sz="2000" dirty="0"/>
              <a:t> management.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Memory</a:t>
            </a:r>
            <a:r>
              <a:rPr lang="en-US" altLang="zh-CN" sz="2000" dirty="0"/>
              <a:t> management</a:t>
            </a:r>
            <a:endParaRPr lang="en-US" altLang="zh-CN" sz="2000" dirty="0"/>
          </a:p>
          <a:p>
            <a:pPr lvl="1"/>
            <a:r>
              <a:rPr lang="en-US" altLang="zh-CN" sz="2000" dirty="0"/>
              <a:t>…</a:t>
            </a:r>
            <a:endParaRPr lang="en-US" altLang="zh-CN" sz="2000" dirty="0"/>
          </a:p>
          <a:p>
            <a:pPr lvl="1"/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0564" cy="5270500"/>
          </a:xfrm>
        </p:spPr>
        <p:txBody>
          <a:bodyPr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CPU</a:t>
            </a:r>
            <a:r>
              <a:rPr lang="zh-CN" altLang="en-US" sz="2000" dirty="0"/>
              <a:t>指令系统中可能对操作系统或其它程序引起损害的指令定义为</a:t>
            </a:r>
            <a:r>
              <a:rPr lang="zh-CN" altLang="en-US" sz="2000" b="1" dirty="0">
                <a:solidFill>
                  <a:srgbClr val="C00000"/>
                </a:solidFill>
              </a:rPr>
              <a:t>特权指令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规定特权指令不能在</a:t>
            </a:r>
            <a:r>
              <a:rPr lang="zh-CN" altLang="en-US" sz="2000" dirty="0">
                <a:solidFill>
                  <a:srgbClr val="0070C0"/>
                </a:solidFill>
              </a:rPr>
              <a:t>用户程</a:t>
            </a:r>
            <a:r>
              <a:rPr lang="zh-CN" altLang="en-US" sz="2000" dirty="0"/>
              <a:t>序中执行，只能在</a:t>
            </a:r>
            <a:r>
              <a:rPr lang="zh-CN" altLang="en-US" sz="2000" dirty="0">
                <a:solidFill>
                  <a:srgbClr val="0070C0"/>
                </a:solidFill>
              </a:rPr>
              <a:t>操作系统代码</a:t>
            </a:r>
            <a:r>
              <a:rPr lang="zh-CN" altLang="en-US" sz="2000" dirty="0"/>
              <a:t>中执行</a:t>
            </a:r>
            <a:endParaRPr lang="en-US" altLang="zh-CN" sz="1800" dirty="0"/>
          </a:p>
          <a:p>
            <a:r>
              <a:rPr lang="en-US" altLang="zh-CN" sz="2000" b="1" dirty="0"/>
              <a:t>Problems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CPU</a:t>
            </a:r>
            <a:r>
              <a:rPr lang="zh-CN" altLang="en-US" sz="1800" dirty="0"/>
              <a:t>如何区分目前执行的是</a:t>
            </a:r>
            <a:r>
              <a:rPr lang="zh-CN" altLang="en-US" sz="1800" u="sng" dirty="0">
                <a:solidFill>
                  <a:srgbClr val="0409E2"/>
                </a:solidFill>
              </a:rPr>
              <a:t>用户程序</a:t>
            </a:r>
            <a:r>
              <a:rPr lang="zh-CN" altLang="en-US" sz="1800" dirty="0"/>
              <a:t>还是</a:t>
            </a:r>
            <a:r>
              <a:rPr lang="zh-CN" altLang="en-US" sz="1800" u="sng" dirty="0">
                <a:solidFill>
                  <a:srgbClr val="0409E2"/>
                </a:solidFill>
              </a:rPr>
              <a:t>操作系统代码？</a:t>
            </a:r>
            <a:endParaRPr lang="en-US" altLang="zh-CN" sz="1800" u="sng" dirty="0">
              <a:solidFill>
                <a:srgbClr val="0409E2"/>
              </a:solidFill>
            </a:endParaRPr>
          </a:p>
          <a:p>
            <a:pPr lvl="1"/>
            <a:r>
              <a:rPr lang="zh-CN" altLang="en-US" sz="1800" dirty="0"/>
              <a:t>如何保证</a:t>
            </a:r>
            <a:r>
              <a:rPr lang="zh-CN" altLang="en-US" sz="1800" dirty="0">
                <a:solidFill>
                  <a:srgbClr val="0409E2"/>
                </a:solidFill>
              </a:rPr>
              <a:t>特权指令不能在用户程序中执行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pPr lvl="1"/>
            <a:r>
              <a:rPr lang="zh-CN" altLang="en-US" sz="1800" dirty="0"/>
              <a:t>如何</a:t>
            </a:r>
            <a:r>
              <a:rPr lang="zh-CN" altLang="en-US" sz="1800" dirty="0">
                <a:solidFill>
                  <a:srgbClr val="0070C0"/>
                </a:solidFill>
              </a:rPr>
              <a:t>让用户程序</a:t>
            </a:r>
            <a:r>
              <a:rPr lang="zh-CN" altLang="en-US" sz="1800" dirty="0"/>
              <a:t>完成</a:t>
            </a:r>
            <a:r>
              <a:rPr lang="zh-CN" altLang="en-US" sz="1800" dirty="0">
                <a:solidFill>
                  <a:srgbClr val="0070C0"/>
                </a:solidFill>
              </a:rPr>
              <a:t>特权指令</a:t>
            </a:r>
            <a:r>
              <a:rPr lang="zh-CN" altLang="en-US" sz="1800" dirty="0"/>
              <a:t>所完成的操作？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思考：仅仅依靠软件是否能够实现？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0759"/>
            <a:ext cx="7854518" cy="5270500"/>
          </a:xfrm>
        </p:spPr>
        <p:txBody>
          <a:bodyPr/>
          <a:lstStyle/>
          <a:p>
            <a:r>
              <a:rPr lang="en-US" altLang="zh-CN" sz="2000" b="1" dirty="0"/>
              <a:t>Problems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如何区分目前执行的是</a:t>
            </a:r>
            <a:r>
              <a:rPr lang="zh-CN" altLang="en-US" sz="1800" u="sng" dirty="0">
                <a:solidFill>
                  <a:srgbClr val="0409E2"/>
                </a:solidFill>
              </a:rPr>
              <a:t>用户程序</a:t>
            </a:r>
            <a:r>
              <a:rPr lang="zh-CN" altLang="en-US" sz="1800" dirty="0"/>
              <a:t>还是</a:t>
            </a:r>
            <a:r>
              <a:rPr lang="zh-CN" altLang="en-US" sz="1800" u="sng" dirty="0">
                <a:solidFill>
                  <a:srgbClr val="0409E2"/>
                </a:solidFill>
              </a:rPr>
              <a:t>操作系统代码？</a:t>
            </a:r>
            <a:endParaRPr lang="en-US" altLang="zh-CN" sz="1800" u="sng" dirty="0">
              <a:solidFill>
                <a:srgbClr val="0409E2"/>
              </a:solidFill>
            </a:endParaRPr>
          </a:p>
          <a:p>
            <a:pPr lvl="1"/>
            <a:r>
              <a:rPr lang="zh-CN" altLang="en-US" sz="1800" dirty="0"/>
              <a:t>如何保证</a:t>
            </a:r>
            <a:r>
              <a:rPr lang="zh-CN" altLang="en-US" sz="1800" dirty="0">
                <a:solidFill>
                  <a:srgbClr val="0409E2"/>
                </a:solidFill>
              </a:rPr>
              <a:t>特权指令不能在用户程序中执行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pPr lvl="1"/>
            <a:r>
              <a:rPr lang="zh-CN" altLang="en-US" sz="1800" dirty="0"/>
              <a:t>如何</a:t>
            </a:r>
            <a:r>
              <a:rPr lang="zh-CN" altLang="en-US" sz="1800" dirty="0">
                <a:solidFill>
                  <a:srgbClr val="0070C0"/>
                </a:solidFill>
              </a:rPr>
              <a:t>让用户使用特权指令</a:t>
            </a:r>
            <a:r>
              <a:rPr lang="zh-CN" altLang="en-US" sz="1800" dirty="0"/>
              <a:t>所完成的操作？</a:t>
            </a:r>
            <a:endParaRPr lang="en-US" altLang="zh-CN" sz="1800" dirty="0"/>
          </a:p>
          <a:p>
            <a:r>
              <a:rPr lang="en-US" altLang="zh-CN" sz="2000" b="1" dirty="0">
                <a:solidFill>
                  <a:srgbClr val="7030A0"/>
                </a:solidFill>
              </a:rPr>
              <a:t>Solution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</a:rPr>
              <a:t>CPU</a:t>
            </a:r>
            <a:r>
              <a:rPr lang="zh-CN" altLang="en-US" sz="1800" b="1" dirty="0">
                <a:solidFill>
                  <a:srgbClr val="C00000"/>
                </a:solidFill>
              </a:rPr>
              <a:t>：</a:t>
            </a:r>
            <a:r>
              <a:rPr lang="en-US" altLang="zh-CN" sz="1800" b="1" dirty="0">
                <a:solidFill>
                  <a:srgbClr val="C00000"/>
                </a:solidFill>
              </a:rPr>
              <a:t>Dual-mode</a:t>
            </a:r>
            <a:r>
              <a:rPr lang="zh-CN" altLang="en-US" sz="1800" b="1" dirty="0">
                <a:solidFill>
                  <a:srgbClr val="C00000"/>
                </a:solidFill>
              </a:rPr>
              <a:t>：</a:t>
            </a:r>
            <a:r>
              <a:rPr lang="en-US" altLang="zh-CN" sz="1800" b="1" dirty="0">
                <a:solidFill>
                  <a:srgbClr val="0409E2"/>
                </a:solidFill>
              </a:rPr>
              <a:t>user mode</a:t>
            </a:r>
            <a:r>
              <a:rPr lang="zh-CN" altLang="en-US" sz="1800" b="1" dirty="0">
                <a:solidFill>
                  <a:srgbClr val="0409E2"/>
                </a:solidFill>
              </a:rPr>
              <a:t>，</a:t>
            </a:r>
            <a:r>
              <a:rPr lang="en-US" altLang="zh-CN" sz="1800" b="1" dirty="0">
                <a:solidFill>
                  <a:srgbClr val="0409E2"/>
                </a:solidFill>
              </a:rPr>
              <a:t>kernel mode</a:t>
            </a:r>
            <a:endParaRPr lang="en-US" altLang="zh-CN" sz="1800" b="1" dirty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CPU</a:t>
            </a:r>
            <a:r>
              <a:rPr lang="zh-CN" altLang="en-US" sz="1800" dirty="0"/>
              <a:t>提供两种运行模式：</a:t>
            </a:r>
            <a:r>
              <a:rPr lang="zh-CN" altLang="en-US" sz="1800" b="1" u="sng" dirty="0">
                <a:solidFill>
                  <a:srgbClr val="C00000"/>
                </a:solidFill>
              </a:rPr>
              <a:t>用户模式</a:t>
            </a:r>
            <a:r>
              <a:rPr lang="zh-CN" altLang="en-US" sz="1800" dirty="0"/>
              <a:t>与</a:t>
            </a:r>
            <a:r>
              <a:rPr lang="zh-CN" altLang="en-US" sz="1800" b="1" u="sng" dirty="0">
                <a:solidFill>
                  <a:srgbClr val="C00000"/>
                </a:solidFill>
              </a:rPr>
              <a:t>内核（核心）模式</a:t>
            </a:r>
            <a:r>
              <a:rPr lang="zh-CN" altLang="en-US" sz="1800" dirty="0"/>
              <a:t>；有时称为</a:t>
            </a:r>
            <a:r>
              <a:rPr lang="en-US" altLang="zh-CN" sz="1800" dirty="0"/>
              <a:t>CPU</a:t>
            </a:r>
            <a:r>
              <a:rPr lang="zh-CN" altLang="en-US" sz="1800" dirty="0"/>
              <a:t>的两个运行态（</a:t>
            </a:r>
            <a:r>
              <a:rPr lang="zh-CN" altLang="en-US" sz="1800" b="1" dirty="0">
                <a:solidFill>
                  <a:srgbClr val="7030A0"/>
                </a:solidFill>
              </a:rPr>
              <a:t>用户态</a:t>
            </a:r>
            <a:r>
              <a:rPr lang="zh-CN" altLang="en-US" sz="1800" dirty="0"/>
              <a:t>、</a:t>
            </a:r>
            <a:r>
              <a:rPr lang="zh-CN" altLang="en-US" sz="1800" b="1" dirty="0">
                <a:solidFill>
                  <a:srgbClr val="7030A0"/>
                </a:solidFill>
              </a:rPr>
              <a:t>核心态</a:t>
            </a:r>
            <a:r>
              <a:rPr lang="zh-CN" altLang="en-US" sz="1800" dirty="0"/>
              <a:t>）（</a:t>
            </a:r>
            <a:r>
              <a:rPr lang="zh-CN" altLang="en-US" sz="1800" b="1" dirty="0">
                <a:solidFill>
                  <a:srgbClr val="7030A0"/>
                </a:solidFill>
              </a:rPr>
              <a:t>目态。管态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在</a:t>
            </a:r>
            <a:r>
              <a:rPr lang="zh-CN" altLang="en-US" sz="1800" b="1" dirty="0">
                <a:solidFill>
                  <a:srgbClr val="006600"/>
                </a:solidFill>
              </a:rPr>
              <a:t>用户模式</a:t>
            </a:r>
            <a:r>
              <a:rPr lang="zh-CN" altLang="en-US" sz="1800" dirty="0"/>
              <a:t>中，不能执行特权指令；在</a:t>
            </a:r>
            <a:r>
              <a:rPr lang="zh-CN" altLang="en-US" sz="1800" b="1" dirty="0">
                <a:solidFill>
                  <a:srgbClr val="006600"/>
                </a:solidFill>
              </a:rPr>
              <a:t>核心模式</a:t>
            </a:r>
            <a:r>
              <a:rPr lang="zh-CN" altLang="en-US" sz="1800" dirty="0"/>
              <a:t>中，</a:t>
            </a:r>
            <a:r>
              <a:rPr lang="en-US" altLang="zh-CN" sz="1800" dirty="0"/>
              <a:t>CPU</a:t>
            </a:r>
            <a:r>
              <a:rPr lang="zh-CN" altLang="en-US" sz="1800" dirty="0"/>
              <a:t>可以执行其所有指令，包括特权指令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solidFill>
                  <a:srgbClr val="7030A0"/>
                </a:solidFill>
              </a:rPr>
              <a:t>操作系统</a:t>
            </a:r>
            <a:r>
              <a:rPr lang="zh-CN" altLang="en-US" sz="1800" dirty="0"/>
              <a:t>借助</a:t>
            </a:r>
            <a:r>
              <a:rPr lang="en-US" altLang="zh-CN" sz="1800" dirty="0"/>
              <a:t>CPU</a:t>
            </a:r>
            <a:r>
              <a:rPr lang="zh-CN" altLang="en-US" sz="1800" dirty="0"/>
              <a:t>提供的这两种运行模式，使</a:t>
            </a:r>
            <a:r>
              <a:rPr lang="zh-CN" altLang="en-US" sz="1800" u="sng" dirty="0"/>
              <a:t>用户程序在用户模式中执行</a:t>
            </a:r>
            <a:r>
              <a:rPr lang="zh-CN" altLang="en-US" sz="1800" dirty="0"/>
              <a:t>，</a:t>
            </a:r>
            <a:r>
              <a:rPr lang="zh-CN" altLang="en-US" sz="1800" u="sng" dirty="0"/>
              <a:t>系统代码在核心模式中执行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如果在用户态中执行了特权指令，硬件负责检测，然后陷入到操作系统内核中进行错误处理；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highlight>
                  <a:srgbClr val="FFFF00"/>
                </a:highlight>
              </a:rPr>
              <a:t>如果用户想使用特权指令所完成的操作，请求（委托）操作系统来完成；</a:t>
            </a:r>
            <a:endParaRPr lang="en-US" altLang="zh-CN" sz="1800" dirty="0">
              <a:highlight>
                <a:srgbClr val="FFFF00"/>
              </a:highlight>
            </a:endParaRPr>
          </a:p>
          <a:p>
            <a:endParaRPr lang="en-US" altLang="zh-CN" sz="24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03011D"/>
                </a:solidFill>
              </a:rPr>
              <a:t>类比</a:t>
            </a:r>
            <a:endParaRPr lang="en-US" altLang="zh-CN" sz="2400" b="1" dirty="0">
              <a:solidFill>
                <a:srgbClr val="03011D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rgbClr val="03011D"/>
                </a:solidFill>
              </a:rPr>
              <a:t>去银行办理业务，客户的操作与银行职员的操作</a:t>
            </a:r>
            <a:endParaRPr lang="en-US" altLang="zh-CN" sz="2000" dirty="0">
              <a:solidFill>
                <a:srgbClr val="03011D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03011D"/>
                </a:solidFill>
              </a:rPr>
              <a:t>……</a:t>
            </a:r>
            <a:endParaRPr lang="en-US" altLang="zh-CN" sz="2000" dirty="0">
              <a:solidFill>
                <a:srgbClr val="03011D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03011D"/>
              </a:solidFill>
            </a:endParaRPr>
          </a:p>
          <a:p>
            <a:endParaRPr lang="en-US" altLang="zh-CN" sz="1800" dirty="0">
              <a:solidFill>
                <a:srgbClr val="03011D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u="sng" dirty="0">
                <a:solidFill>
                  <a:srgbClr val="006600"/>
                </a:solidFill>
              </a:rPr>
              <a:t>Dual-mode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operation allows </a:t>
            </a:r>
            <a:r>
              <a:rPr lang="en-US" altLang="zh-CN" sz="2400" dirty="0">
                <a:solidFill>
                  <a:srgbClr val="0409E2"/>
                </a:solidFill>
              </a:rPr>
              <a:t>OS</a:t>
            </a:r>
            <a:r>
              <a:rPr lang="en-US" altLang="zh-CN" sz="2400" dirty="0"/>
              <a:t> to protect </a:t>
            </a:r>
            <a:r>
              <a:rPr lang="en-US" altLang="zh-CN" sz="2400" dirty="0">
                <a:solidFill>
                  <a:srgbClr val="C00000"/>
                </a:solidFill>
              </a:rPr>
              <a:t>itself and other system components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FF3300"/>
                </a:solidFill>
              </a:rPr>
              <a:t>User mode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FF3300"/>
                </a:solidFill>
              </a:rPr>
              <a:t>kernel mode</a:t>
            </a:r>
            <a:r>
              <a:rPr lang="en-US" altLang="zh-CN" sz="2000" dirty="0"/>
              <a:t> (supervisor mode, system mode, or privileged mode)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b="1" u="sng" dirty="0">
                <a:solidFill>
                  <a:srgbClr val="FF3300"/>
                </a:solidFill>
              </a:rPr>
              <a:t>Mode bit</a:t>
            </a:r>
            <a:r>
              <a:rPr lang="en-US" altLang="zh-CN" sz="2000" b="1" u="sng" dirty="0"/>
              <a:t> </a:t>
            </a:r>
            <a:r>
              <a:rPr lang="en-US" altLang="zh-CN" sz="2000" dirty="0"/>
              <a:t>provided by </a:t>
            </a:r>
            <a:r>
              <a:rPr lang="en-US" altLang="zh-CN" sz="2000" dirty="0">
                <a:solidFill>
                  <a:srgbClr val="C00000"/>
                </a:solidFill>
              </a:rPr>
              <a:t>hardware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solidFill>
                  <a:srgbClr val="0409E2"/>
                </a:solidFill>
              </a:rPr>
              <a:t>PSW</a:t>
            </a:r>
            <a:r>
              <a:rPr lang="en-US" altLang="zh-CN" sz="1600" b="1" u="sng" dirty="0">
                <a:solidFill>
                  <a:srgbClr val="0409E2"/>
                </a:solidFill>
              </a:rPr>
              <a:t>:  </a:t>
            </a:r>
            <a:r>
              <a:rPr lang="en-US" altLang="zh-CN" sz="1600" b="1" u="sng" dirty="0">
                <a:solidFill>
                  <a:srgbClr val="006600"/>
                </a:solidFill>
              </a:rPr>
              <a:t>kernel (0)</a:t>
            </a:r>
            <a:r>
              <a:rPr lang="en-US" altLang="zh-CN" sz="1600" b="1" u="sng" dirty="0"/>
              <a:t> or </a:t>
            </a:r>
            <a:r>
              <a:rPr lang="en-US" altLang="zh-CN" sz="1600" b="1" u="sng" dirty="0">
                <a:solidFill>
                  <a:srgbClr val="006600"/>
                </a:solidFill>
              </a:rPr>
              <a:t>user (1)</a:t>
            </a:r>
            <a:endParaRPr lang="en-US" altLang="zh-CN" sz="1600" b="1" u="sng" dirty="0">
              <a:solidFill>
                <a:srgbClr val="0066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Provides ability to distinguish when system is running user code or kernel code</a:t>
            </a:r>
            <a:endParaRPr lang="en-US" altLang="zh-CN" sz="1800" dirty="0"/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Some instructions designated as </a:t>
            </a:r>
            <a:r>
              <a:rPr lang="en-US" altLang="zh-CN" sz="1800" b="1" dirty="0">
                <a:solidFill>
                  <a:srgbClr val="FF0000"/>
                </a:solidFill>
              </a:rPr>
              <a:t>privileged</a:t>
            </a:r>
            <a:r>
              <a:rPr lang="en-US" altLang="zh-CN" sz="1800" dirty="0"/>
              <a:t>, </a:t>
            </a:r>
            <a:r>
              <a:rPr lang="en-US" altLang="zh-CN" sz="1800" b="1" u="sng" dirty="0">
                <a:solidFill>
                  <a:srgbClr val="006600"/>
                </a:solidFill>
              </a:rPr>
              <a:t>only executable in kernel mode</a:t>
            </a:r>
            <a:endParaRPr lang="en-US" altLang="zh-CN" sz="1800" b="1" u="sng" dirty="0">
              <a:solidFill>
                <a:srgbClr val="0066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System call changes mode to kernel, return from call resets it to user</a:t>
            </a:r>
            <a:endParaRPr lang="en-US" altLang="zh-CN" sz="1800" dirty="0"/>
          </a:p>
          <a:p>
            <a:r>
              <a:rPr lang="en-US" altLang="zh-CN" sz="2000" b="1" u="sng" dirty="0">
                <a:solidFill>
                  <a:srgbClr val="FF3300"/>
                </a:solidFill>
              </a:rPr>
              <a:t>Must ensure that a </a:t>
            </a:r>
            <a:r>
              <a:rPr lang="en-US" altLang="zh-CN" sz="2000" b="1" u="sng" dirty="0">
                <a:solidFill>
                  <a:srgbClr val="0070C0"/>
                </a:solidFill>
              </a:rPr>
              <a:t>user program</a:t>
            </a:r>
            <a:r>
              <a:rPr lang="en-US" altLang="zh-CN" sz="2000" b="1" u="sng" dirty="0">
                <a:solidFill>
                  <a:srgbClr val="FF3300"/>
                </a:solidFill>
              </a:rPr>
              <a:t> could </a:t>
            </a:r>
            <a:r>
              <a:rPr lang="en-US" altLang="zh-CN" sz="2000" b="1" u="sng" dirty="0">
                <a:solidFill>
                  <a:srgbClr val="006600"/>
                </a:solidFill>
              </a:rPr>
              <a:t>never</a:t>
            </a:r>
            <a:r>
              <a:rPr lang="en-US" altLang="zh-CN" sz="2000" b="1" u="sng" dirty="0">
                <a:solidFill>
                  <a:srgbClr val="0070C0"/>
                </a:solidFill>
              </a:rPr>
              <a:t> </a:t>
            </a:r>
            <a:r>
              <a:rPr lang="en-US" altLang="zh-CN" sz="2000" b="1" u="sng" dirty="0">
                <a:solidFill>
                  <a:srgbClr val="FF3300"/>
                </a:solidFill>
              </a:rPr>
              <a:t>gain control </a:t>
            </a:r>
            <a:r>
              <a:rPr lang="en-US" altLang="zh-CN" sz="2000" b="1" u="sng" dirty="0">
                <a:solidFill>
                  <a:srgbClr val="03011D"/>
                </a:solidFill>
              </a:rPr>
              <a:t>of the computer </a:t>
            </a:r>
            <a:r>
              <a:rPr lang="en-US" altLang="zh-CN" sz="2000" b="1" u="sng" dirty="0">
                <a:solidFill>
                  <a:srgbClr val="FF3300"/>
                </a:solidFill>
              </a:rPr>
              <a:t>in </a:t>
            </a:r>
            <a:r>
              <a:rPr lang="en-US" altLang="zh-CN" sz="2000" b="1" u="sng" dirty="0">
                <a:solidFill>
                  <a:srgbClr val="0070C0"/>
                </a:solidFill>
              </a:rPr>
              <a:t>monitor mode</a:t>
            </a:r>
            <a:r>
              <a:rPr lang="en-US" altLang="zh-CN" sz="2000" b="1" u="sng" dirty="0">
                <a:solidFill>
                  <a:srgbClr val="FF3300"/>
                </a:solidFill>
              </a:rPr>
              <a:t> </a:t>
            </a:r>
            <a:endParaRPr lang="en-US" altLang="zh-CN" sz="2000" b="1" u="sng" dirty="0">
              <a:solidFill>
                <a:srgbClr val="FF3300"/>
              </a:solidFill>
            </a:endParaRPr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61041" y="4975913"/>
            <a:ext cx="7746856" cy="10237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b="1" dirty="0"/>
              <a:t>When executing in </a:t>
            </a:r>
            <a:r>
              <a:rPr lang="en-US" altLang="zh-CN" sz="2200" b="1" dirty="0">
                <a:solidFill>
                  <a:srgbClr val="0409E2"/>
                </a:solidFill>
              </a:rPr>
              <a:t>monitor mode</a:t>
            </a:r>
            <a:r>
              <a:rPr lang="en-US" altLang="zh-CN" sz="2200" b="1" dirty="0"/>
              <a:t>, the </a:t>
            </a:r>
            <a:r>
              <a:rPr lang="en-US" altLang="zh-CN" sz="2200" b="1" dirty="0">
                <a:solidFill>
                  <a:srgbClr val="006600"/>
                </a:solidFill>
              </a:rPr>
              <a:t>operating system</a:t>
            </a:r>
            <a:r>
              <a:rPr lang="en-US" altLang="zh-CN" sz="2200" b="1" dirty="0"/>
              <a:t> has </a:t>
            </a:r>
            <a:r>
              <a:rPr lang="en-US" altLang="zh-CN" sz="2200" b="1" u="sng" dirty="0">
                <a:solidFill>
                  <a:srgbClr val="C00000"/>
                </a:solidFill>
              </a:rPr>
              <a:t>unrestricted access </a:t>
            </a:r>
            <a:r>
              <a:rPr lang="en-US" altLang="zh-CN" sz="2200" b="1" dirty="0"/>
              <a:t>to </a:t>
            </a:r>
            <a:r>
              <a:rPr lang="en-US" altLang="zh-CN" sz="2200" b="1" dirty="0">
                <a:solidFill>
                  <a:srgbClr val="0409E2"/>
                </a:solidFill>
              </a:rPr>
              <a:t>both monitor and user’s memory.</a:t>
            </a:r>
            <a:endParaRPr lang="en-US" altLang="zh-CN" sz="2200" b="1" dirty="0"/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086082"/>
            <a:ext cx="7581900" cy="3219450"/>
          </a:xfrm>
          <a:prstGeom prst="rect">
            <a:avLst/>
          </a:prstGeom>
        </p:spPr>
      </p:pic>
      <p:sp>
        <p:nvSpPr>
          <p:cNvPr id="5" name="对话气泡: 圆角矩形 1"/>
          <p:cNvSpPr/>
          <p:nvPr/>
        </p:nvSpPr>
        <p:spPr>
          <a:xfrm>
            <a:off x="1302026" y="4478020"/>
            <a:ext cx="5158409" cy="325405"/>
          </a:xfrm>
          <a:prstGeom prst="wedgeRoundRectCallout">
            <a:avLst>
              <a:gd name="adj1" fmla="val 18388"/>
              <a:gd name="adj2" fmla="val -14107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请求</a:t>
            </a:r>
            <a:r>
              <a:rPr lang="en-US" altLang="zh-CN" sz="2000" dirty="0">
                <a:solidFill>
                  <a:srgbClr val="000000"/>
                </a:solidFill>
              </a:rPr>
              <a:t>OS</a:t>
            </a:r>
            <a:r>
              <a:rPr lang="zh-CN" altLang="en-US" sz="2000" dirty="0">
                <a:solidFill>
                  <a:srgbClr val="000000"/>
                </a:solidFill>
              </a:rPr>
              <a:t>执行一些特权指令所完成的操作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750" y="1413164"/>
            <a:ext cx="6518234" cy="4221017"/>
          </a:xfrm>
          <a:prstGeom prst="rect">
            <a:avLst/>
          </a:prstGeom>
        </p:spPr>
      </p:pic>
      <p:sp>
        <p:nvSpPr>
          <p:cNvPr id="5" name="Rectangle 2"/>
          <p:cNvSpPr txBox="1"/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User Mode &amp; Kernel Mode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19213"/>
            <a:ext cx="7804150" cy="4383087"/>
          </a:xfrm>
        </p:spPr>
        <p:txBody>
          <a:bodyPr/>
          <a:lstStyle/>
          <a:p>
            <a:r>
              <a:rPr lang="en-US" altLang="zh-CN" sz="2800" dirty="0"/>
              <a:t>An </a:t>
            </a:r>
            <a:r>
              <a:rPr lang="en-US" altLang="zh-CN" sz="2800" b="1" dirty="0"/>
              <a:t>operating system is:</a:t>
            </a:r>
            <a:endParaRPr lang="en-US" altLang="zh-CN" sz="2800" b="1" dirty="0"/>
          </a:p>
          <a:p>
            <a:pPr lvl="1"/>
            <a:r>
              <a:rPr lang="en-US" altLang="zh-CN" sz="2400" b="1" u="sng" dirty="0"/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provides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a basis </a:t>
            </a:r>
            <a:r>
              <a:rPr lang="en-US" altLang="zh-CN" sz="2400" dirty="0">
                <a:solidFill>
                  <a:srgbClr val="00B050"/>
                </a:solidFill>
              </a:rPr>
              <a:t>for </a:t>
            </a:r>
            <a:r>
              <a:rPr lang="en-US" altLang="zh-CN" sz="2400" dirty="0">
                <a:solidFill>
                  <a:srgbClr val="7030A0"/>
                </a:solidFill>
              </a:rPr>
              <a:t>application programs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CN" sz="2400" b="1" u="sng" dirty="0"/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manages</a:t>
            </a:r>
            <a:r>
              <a:rPr lang="en-US" altLang="zh-CN" sz="2400" dirty="0">
                <a:solidFill>
                  <a:srgbClr val="00B050"/>
                </a:solidFill>
              </a:rPr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hardware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1"/>
            <a:r>
              <a:rPr lang="en-US" altLang="zh-CN" sz="2400" b="1" u="sng" dirty="0"/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acts </a:t>
            </a:r>
            <a:r>
              <a:rPr lang="en-US" altLang="zh-CN" sz="2400" dirty="0"/>
              <a:t>as </a:t>
            </a:r>
            <a:r>
              <a:rPr lang="en-US" altLang="zh-CN" sz="2400" dirty="0">
                <a:solidFill>
                  <a:srgbClr val="0070C0"/>
                </a:solidFill>
              </a:rPr>
              <a:t>an intermediary </a:t>
            </a:r>
            <a:r>
              <a:rPr lang="en-US" altLang="zh-CN" sz="2400" dirty="0"/>
              <a:t>between </a:t>
            </a:r>
            <a:r>
              <a:rPr lang="en-US" altLang="zh-CN" sz="2400" dirty="0">
                <a:solidFill>
                  <a:srgbClr val="00B050"/>
                </a:solidFill>
              </a:rPr>
              <a:t>a user of a computer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B050"/>
                </a:solidFill>
              </a:rPr>
              <a:t>the computer hardware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Windows NT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1800"/>
          </a:p>
        </p:txBody>
      </p:sp>
      <p:pic>
        <p:nvPicPr>
          <p:cNvPr id="68612" name="Picture 5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058863"/>
            <a:ext cx="793591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26775" y="1054100"/>
            <a:ext cx="8030816" cy="4900613"/>
          </a:xfrm>
        </p:spPr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u="sng" dirty="0">
                <a:solidFill>
                  <a:srgbClr val="006600"/>
                </a:solidFill>
              </a:rPr>
              <a:t>hardware</a:t>
            </a:r>
            <a:r>
              <a:rPr lang="en-US" altLang="zh-CN" sz="2400" u="sng" dirty="0"/>
              <a:t> </a:t>
            </a:r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0409E2"/>
                </a:solidFill>
              </a:rPr>
              <a:t>privileged instructions </a:t>
            </a:r>
            <a:r>
              <a:rPr lang="en-US" altLang="zh-CN" sz="2400" dirty="0"/>
              <a:t>to be executed only in </a:t>
            </a:r>
            <a:r>
              <a:rPr lang="en-US" altLang="zh-CN" sz="2400" dirty="0">
                <a:solidFill>
                  <a:srgbClr val="0409E2"/>
                </a:solidFill>
              </a:rPr>
              <a:t>kernel mode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r>
              <a:rPr lang="en-US" altLang="zh-CN" sz="2400" dirty="0"/>
              <a:t>If an attempt is made to execute </a:t>
            </a:r>
            <a:r>
              <a:rPr lang="en-US" altLang="zh-CN" sz="2400" dirty="0">
                <a:solidFill>
                  <a:srgbClr val="0409E2"/>
                </a:solidFill>
              </a:rPr>
              <a:t>a privileged instruction </a:t>
            </a:r>
            <a:r>
              <a:rPr lang="en-US" altLang="zh-CN" sz="2400" u="sng" dirty="0">
                <a:solidFill>
                  <a:srgbClr val="0070C0"/>
                </a:solidFill>
              </a:rPr>
              <a:t>in user mode</a:t>
            </a:r>
            <a:r>
              <a:rPr lang="en-US" altLang="zh-CN" sz="2400" dirty="0"/>
              <a:t>, the hardware does not execute the instruction but rather </a:t>
            </a:r>
            <a:r>
              <a:rPr lang="en-US" altLang="zh-CN" sz="2400" dirty="0">
                <a:solidFill>
                  <a:srgbClr val="006600"/>
                </a:solidFill>
              </a:rPr>
              <a:t>treats it as </a:t>
            </a:r>
            <a:r>
              <a:rPr lang="en-US" altLang="zh-CN" sz="2400" u="sng" dirty="0">
                <a:solidFill>
                  <a:srgbClr val="C00000"/>
                </a:solidFill>
              </a:rPr>
              <a:t>illegal</a:t>
            </a:r>
            <a:r>
              <a:rPr lang="en-US" altLang="zh-CN" sz="2400" dirty="0">
                <a:solidFill>
                  <a:srgbClr val="006600"/>
                </a:solidFill>
              </a:rPr>
              <a:t> and </a:t>
            </a:r>
            <a:r>
              <a:rPr lang="en-US" altLang="zh-CN" sz="2400" u="sng" dirty="0">
                <a:solidFill>
                  <a:srgbClr val="C00000"/>
                </a:solidFill>
              </a:rPr>
              <a:t>traps</a:t>
            </a:r>
            <a:r>
              <a:rPr lang="en-US" altLang="zh-CN" sz="2400" dirty="0">
                <a:solidFill>
                  <a:srgbClr val="7030A0"/>
                </a:solidFill>
              </a:rPr>
              <a:t> it to the operating system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1"/>
            <a:r>
              <a:rPr lang="zh-CN" altLang="en-US" sz="1800" dirty="0"/>
              <a:t>如果在用户态执行特权指令，将出错，并陷入到核心态由操作系统处理</a:t>
            </a:r>
            <a:endParaRPr lang="en-US" altLang="zh-CN" sz="1800" dirty="0"/>
          </a:p>
          <a:p>
            <a:r>
              <a:rPr lang="en-US" altLang="zh-CN" sz="2400" dirty="0"/>
              <a:t>Once hardware protection is in place, </a:t>
            </a:r>
            <a:r>
              <a:rPr lang="en-US" altLang="zh-CN" sz="2400" dirty="0">
                <a:solidFill>
                  <a:srgbClr val="FF0000"/>
                </a:solidFill>
              </a:rPr>
              <a:t>errors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violating modes are </a:t>
            </a:r>
            <a:r>
              <a:rPr lang="en-US" altLang="zh-CN" sz="2400" u="sng" dirty="0">
                <a:solidFill>
                  <a:srgbClr val="FF0000"/>
                </a:solidFill>
              </a:rPr>
              <a:t>detected by the hardware</a:t>
            </a:r>
            <a:r>
              <a:rPr lang="en-US" altLang="zh-CN" sz="2400" dirty="0"/>
              <a:t>. these errors are </a:t>
            </a:r>
            <a:r>
              <a:rPr lang="en-US" altLang="zh-CN" sz="2400" dirty="0">
                <a:solidFill>
                  <a:srgbClr val="FF0000"/>
                </a:solidFill>
              </a:rPr>
              <a:t>normally </a:t>
            </a:r>
            <a:r>
              <a:rPr lang="en-US" altLang="zh-CN" sz="2400" u="sng" dirty="0">
                <a:solidFill>
                  <a:srgbClr val="7030A0"/>
                </a:solidFill>
              </a:rPr>
              <a:t>handled by the operating system</a:t>
            </a:r>
            <a:endParaRPr lang="en-US" altLang="zh-CN" sz="2400" u="sng" dirty="0">
              <a:solidFill>
                <a:srgbClr val="7030A0"/>
              </a:solidFill>
            </a:endParaRPr>
          </a:p>
          <a:p>
            <a:pPr lvl="1"/>
            <a:r>
              <a:rPr lang="zh-CN" altLang="en-US" sz="1800" dirty="0"/>
              <a:t>对于操作系统的保护，硬件检测，软件处理</a:t>
            </a:r>
            <a:endParaRPr lang="en-US" altLang="zh-CN" sz="1800" dirty="0"/>
          </a:p>
          <a:p>
            <a:pPr lvl="1"/>
            <a:endParaRPr lang="en-US" altLang="zh-CN" sz="2000" u="sng" dirty="0">
              <a:solidFill>
                <a:srgbClr val="7030A0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回顾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400" dirty="0"/>
              <a:t>用户程序只能运行在</a:t>
            </a:r>
            <a:r>
              <a:rPr lang="en-US" altLang="zh-CN" sz="2400" dirty="0"/>
              <a:t>CPU</a:t>
            </a:r>
            <a:r>
              <a:rPr lang="zh-CN" altLang="en-US" sz="2400" dirty="0"/>
              <a:t>的用户态</a:t>
            </a:r>
            <a:endParaRPr lang="en-US" altLang="zh-CN" sz="2400" dirty="0"/>
          </a:p>
          <a:p>
            <a:pPr lvl="1"/>
            <a:r>
              <a:rPr lang="zh-CN" altLang="en-US" sz="2000" b="1" dirty="0">
                <a:solidFill>
                  <a:srgbClr val="C00000"/>
                </a:solidFill>
              </a:rPr>
              <a:t>用户态不能执行特权指令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如果用户程序需要完成只有特权指令才能完成的操作，如何处理？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7030A0"/>
                </a:solidFill>
              </a:rPr>
              <a:t>Solution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/>
            <a:r>
              <a:rPr lang="zh-CN" altLang="en-US" sz="1800" dirty="0">
                <a:solidFill>
                  <a:srgbClr val="C00000"/>
                </a:solidFill>
              </a:rPr>
              <a:t>用户程序通过系统调用（</a:t>
            </a:r>
            <a:r>
              <a:rPr lang="en-US" altLang="zh-CN" sz="1800" dirty="0">
                <a:solidFill>
                  <a:srgbClr val="C00000"/>
                </a:solidFill>
              </a:rPr>
              <a:t>system call</a:t>
            </a:r>
            <a:r>
              <a:rPr lang="zh-CN" altLang="en-US" sz="1800" dirty="0">
                <a:solidFill>
                  <a:srgbClr val="C00000"/>
                </a:solidFill>
              </a:rPr>
              <a:t>）请求操作系统来完成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当执行系统调用时，操作系统将运行在核心（系统）模式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/>
              <a:t>回顾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000" b="1" dirty="0"/>
              <a:t>如果用户程序需要完成只有特权指令才能完成的操作，如何处理？</a:t>
            </a:r>
            <a:endParaRPr lang="en-US" altLang="zh-CN" sz="2000" b="1" dirty="0"/>
          </a:p>
          <a:p>
            <a:r>
              <a:rPr lang="en-US" altLang="zh-CN" sz="2000" dirty="0">
                <a:solidFill>
                  <a:srgbClr val="0409E2"/>
                </a:solidFill>
              </a:rPr>
              <a:t>System calls </a:t>
            </a:r>
            <a:r>
              <a:rPr lang="en-US" altLang="zh-CN" sz="2000" dirty="0"/>
              <a:t>provide the means for a user program to </a:t>
            </a:r>
            <a:r>
              <a:rPr lang="en-US" altLang="zh-CN" sz="2000" dirty="0">
                <a:solidFill>
                  <a:srgbClr val="0409E2"/>
                </a:solidFill>
              </a:rPr>
              <a:t>ask</a:t>
            </a:r>
            <a:r>
              <a:rPr lang="en-US" altLang="zh-CN" sz="2000" dirty="0"/>
              <a:t> the operating system to perform tasks </a:t>
            </a:r>
            <a:r>
              <a:rPr lang="en-US" altLang="zh-CN" sz="2000" dirty="0">
                <a:solidFill>
                  <a:srgbClr val="7030A0"/>
                </a:solidFill>
              </a:rPr>
              <a:t>reserved for the operating system </a:t>
            </a:r>
            <a:r>
              <a:rPr lang="en-US" altLang="zh-CN" sz="2000" b="1" u="sng" dirty="0">
                <a:solidFill>
                  <a:srgbClr val="006600"/>
                </a:solidFill>
              </a:rPr>
              <a:t>on the user program's behalf</a:t>
            </a:r>
            <a:r>
              <a:rPr lang="en-US" altLang="zh-CN" sz="2000" dirty="0">
                <a:solidFill>
                  <a:srgbClr val="7030A0"/>
                </a:solidFill>
              </a:rPr>
              <a:t>.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b="1" dirty="0"/>
              <a:t>The </a:t>
            </a:r>
            <a:r>
              <a:rPr lang="en-US" altLang="zh-CN" sz="2000" b="1" dirty="0">
                <a:solidFill>
                  <a:srgbClr val="C00000"/>
                </a:solidFill>
              </a:rPr>
              <a:t>system call </a:t>
            </a:r>
            <a:r>
              <a:rPr lang="en-US" altLang="zh-CN" sz="2000" b="1" dirty="0"/>
              <a:t>service routine is a part of the operating system.</a:t>
            </a:r>
            <a:endParaRPr lang="en-US" altLang="zh-CN" sz="2000" b="1" dirty="0"/>
          </a:p>
          <a:p>
            <a:r>
              <a:rPr lang="en-US" altLang="zh-CN" sz="2000" b="1" dirty="0"/>
              <a:t>When a </a:t>
            </a:r>
            <a:r>
              <a:rPr lang="en-US" altLang="zh-CN" sz="2000" b="1" u="sng" dirty="0">
                <a:solidFill>
                  <a:srgbClr val="0070C0"/>
                </a:solidFill>
              </a:rPr>
              <a:t>system call </a:t>
            </a:r>
            <a:r>
              <a:rPr lang="en-US" altLang="zh-CN" sz="2000" b="1" dirty="0"/>
              <a:t>is executed</a:t>
            </a:r>
            <a:endParaRPr lang="en-US" altLang="zh-CN" sz="2000" b="1" dirty="0"/>
          </a:p>
          <a:p>
            <a:pPr lvl="1"/>
            <a:r>
              <a:rPr lang="en-US" altLang="zh-CN" sz="1800" b="1" u="sng" dirty="0"/>
              <a:t>It is treated by the hardware as a </a:t>
            </a:r>
            <a:r>
              <a:rPr lang="en-US" altLang="zh-CN" sz="1800" b="1" u="sng" dirty="0">
                <a:solidFill>
                  <a:srgbClr val="C00000"/>
                </a:solidFill>
              </a:rPr>
              <a:t>software interrupt</a:t>
            </a:r>
            <a:r>
              <a:rPr lang="en-US" altLang="zh-CN" sz="1800" b="1" u="sng" dirty="0"/>
              <a:t>.</a:t>
            </a:r>
            <a:endParaRPr lang="en-US" altLang="zh-CN" sz="1800" b="1" u="sng" dirty="0"/>
          </a:p>
          <a:p>
            <a:pPr lvl="1"/>
            <a:r>
              <a:rPr lang="en-US" altLang="zh-CN" sz="1800" dirty="0"/>
              <a:t>Control passes through the interrupt vector to a service routine in the operating system,</a:t>
            </a:r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The mode bit is set to kernel mode (0)</a:t>
            </a:r>
            <a:r>
              <a:rPr lang="en-US" altLang="zh-CN" sz="1800" dirty="0"/>
              <a:t>. </a:t>
            </a:r>
            <a:endParaRPr lang="en-US" altLang="zh-CN" sz="18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CN" sz="1800"/>
          </a:p>
          <a:p>
            <a:endParaRPr lang="en-US" altLang="zh-CN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981" y="1282700"/>
            <a:ext cx="7019925" cy="3486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5381" y="5107709"/>
            <a:ext cx="656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注：执行</a:t>
            </a:r>
            <a:r>
              <a:rPr lang="en-US" altLang="zh-CN" dirty="0"/>
              <a:t>trap</a:t>
            </a:r>
            <a:r>
              <a:rPr lang="zh-CN" altLang="en-US" dirty="0"/>
              <a:t>指令：将</a:t>
            </a:r>
            <a:r>
              <a:rPr lang="en-US" altLang="zh-CN" dirty="0"/>
              <a:t>CPU</a:t>
            </a:r>
            <a:r>
              <a:rPr lang="zh-CN" altLang="en-US" dirty="0"/>
              <a:t>从用户态转为核心态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现在一般称为 </a:t>
            </a:r>
            <a:r>
              <a:rPr lang="en-US" altLang="zh-CN" dirty="0" err="1"/>
              <a:t>syscall</a:t>
            </a:r>
            <a:r>
              <a:rPr lang="zh-CN" altLang="en-US" dirty="0"/>
              <a:t>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381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  CPU Protection</a:t>
            </a:r>
            <a:endParaRPr lang="en-US" altLang="zh-CN" sz="360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8973" y="1228093"/>
            <a:ext cx="7691438" cy="48037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Must prevent a user program from getting stuck in an </a:t>
            </a:r>
            <a:r>
              <a:rPr lang="en-US" altLang="zh-CN" sz="2000" b="1" dirty="0">
                <a:solidFill>
                  <a:srgbClr val="7030A0"/>
                </a:solidFill>
              </a:rPr>
              <a:t>infinite loop </a:t>
            </a:r>
            <a:r>
              <a:rPr lang="en-US" altLang="zh-CN" sz="2000" b="1" dirty="0">
                <a:solidFill>
                  <a:srgbClr val="0409E2"/>
                </a:solidFill>
              </a:rPr>
              <a:t>or not calling system services, and never returning control to the OS.</a:t>
            </a:r>
            <a:endParaRPr lang="en-US" altLang="zh-CN" sz="2000" b="1" dirty="0">
              <a:solidFill>
                <a:srgbClr val="0409E2"/>
              </a:solidFill>
            </a:endParaRPr>
          </a:p>
          <a:p>
            <a:r>
              <a:rPr lang="en-US" altLang="zh-CN" sz="2000" b="1" i="1" dirty="0">
                <a:solidFill>
                  <a:srgbClr val="FF0000"/>
                </a:solidFill>
              </a:rPr>
              <a:t>Timer </a:t>
            </a:r>
            <a:r>
              <a:rPr lang="en-US" altLang="zh-CN" sz="2000" dirty="0"/>
              <a:t>to prevent </a:t>
            </a:r>
            <a:r>
              <a:rPr lang="en-US" altLang="zh-CN" sz="2000" dirty="0">
                <a:solidFill>
                  <a:srgbClr val="FF0000"/>
                </a:solidFill>
              </a:rPr>
              <a:t>infinite loop / process hogging resources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b="1" dirty="0"/>
              <a:t>Set interrupt after specific period</a:t>
            </a:r>
            <a:endParaRPr lang="en-US" altLang="zh-CN" sz="1800" b="1" dirty="0"/>
          </a:p>
          <a:p>
            <a:pPr lvl="1"/>
            <a:r>
              <a:rPr lang="en-US" altLang="zh-CN" sz="1800" dirty="0"/>
              <a:t>Operating system decrements counter</a:t>
            </a:r>
            <a:endParaRPr lang="en-US" altLang="zh-CN" sz="1800" dirty="0"/>
          </a:p>
          <a:p>
            <a:pPr lvl="1"/>
            <a:r>
              <a:rPr lang="en-US" altLang="zh-CN" sz="1800" dirty="0"/>
              <a:t>When counter zero generate an interrupt</a:t>
            </a:r>
            <a:endParaRPr lang="en-US" altLang="zh-CN" sz="1800" dirty="0"/>
          </a:p>
          <a:p>
            <a:pPr lvl="1"/>
            <a:r>
              <a:rPr lang="en-US" altLang="zh-CN" sz="1800" dirty="0"/>
              <a:t>Set up before scheduling process to regain control or terminate program that exceeds allotted time</a:t>
            </a:r>
            <a:endParaRPr lang="en-US" altLang="zh-CN" sz="1800" dirty="0"/>
          </a:p>
          <a:p>
            <a:r>
              <a:rPr lang="en-US" altLang="zh-CN" sz="2000" dirty="0"/>
              <a:t>Timer commonly used to implement time sharing.</a:t>
            </a:r>
            <a:endParaRPr lang="en-US" altLang="zh-CN" sz="2000" dirty="0"/>
          </a:p>
          <a:p>
            <a:r>
              <a:rPr lang="en-US" altLang="zh-CN" sz="2000" dirty="0"/>
              <a:t>Time also used to compute the current time.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Load-timer is a privileged instruction.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1171575" y="2254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Memory Protection</a:t>
            </a:r>
            <a:endParaRPr lang="en-US" altLang="zh-CN" sz="360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4738" y="1423988"/>
            <a:ext cx="753268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409E2"/>
                </a:solidFill>
              </a:rPr>
              <a:t>Should protect the OS from access by user programs, and protect user programs from one another.</a:t>
            </a:r>
            <a:endParaRPr lang="en-US" altLang="zh-CN" sz="2400" b="1" dirty="0">
              <a:solidFill>
                <a:srgbClr val="0409E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Must provide memory protection at least for the </a:t>
            </a:r>
            <a:r>
              <a:rPr lang="en-US" altLang="zh-CN" sz="2400" dirty="0">
                <a:solidFill>
                  <a:srgbClr val="0409E2"/>
                </a:solidFill>
              </a:rPr>
              <a:t>interrupt vector </a:t>
            </a:r>
            <a:r>
              <a:rPr lang="en-US" altLang="zh-CN" sz="2400" dirty="0"/>
              <a:t>and the </a:t>
            </a:r>
            <a:r>
              <a:rPr lang="en-US" altLang="zh-CN" sz="2400" dirty="0">
                <a:solidFill>
                  <a:srgbClr val="0409E2"/>
                </a:solidFill>
              </a:rPr>
              <a:t>interrupt service routines </a:t>
            </a:r>
            <a:r>
              <a:rPr lang="en-US" altLang="zh-CN" sz="2400" dirty="0"/>
              <a:t>of the OS.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u="sng" dirty="0"/>
              <a:t>CPU</a:t>
            </a:r>
            <a:r>
              <a:rPr lang="zh-CN" altLang="en-US" sz="2400" u="sng" dirty="0"/>
              <a:t>的</a:t>
            </a:r>
            <a:r>
              <a:rPr lang="en-US" altLang="zh-CN" sz="2400" u="sng" dirty="0">
                <a:solidFill>
                  <a:srgbClr val="C00000"/>
                </a:solidFill>
              </a:rPr>
              <a:t>MMU</a:t>
            </a:r>
            <a:r>
              <a:rPr lang="zh-CN" altLang="en-US" sz="2400" u="sng" dirty="0"/>
              <a:t>模块中</a:t>
            </a:r>
            <a:r>
              <a:rPr lang="zh-CN" altLang="en-US" sz="2400" dirty="0"/>
              <a:t>，对于涉及到存储器管理的寄存器不允许用户进行设置，只能由</a:t>
            </a:r>
            <a:r>
              <a:rPr lang="en-US" altLang="zh-CN" sz="2400" dirty="0"/>
              <a:t>OS</a:t>
            </a:r>
            <a:r>
              <a:rPr lang="zh-CN" altLang="en-US" sz="2400" dirty="0"/>
              <a:t>来完成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highlight>
                  <a:srgbClr val="FFFF00"/>
                </a:highlight>
              </a:rPr>
              <a:t>设置这些寄存器的指令被定义为特权指令，内容只能由系统设置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MMU—Memory Management Unit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>
          <a:xfrm>
            <a:off x="1157288" y="2127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I/O Protection</a:t>
            </a:r>
            <a:endParaRPr lang="en-US" altLang="zh-CN" sz="360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300163"/>
            <a:ext cx="8424863" cy="4737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409E2"/>
                </a:solidFill>
              </a:rPr>
              <a:t>All I/O instructions are privileged instructions</a:t>
            </a:r>
            <a:r>
              <a:rPr lang="en-US" altLang="zh-CN" sz="2800" b="1" dirty="0">
                <a:solidFill>
                  <a:srgbClr val="C00000"/>
                </a:solidFill>
              </a:rPr>
              <a:t>.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issuing I/O instruction directly</a:t>
            </a:r>
            <a:r>
              <a:rPr lang="en-US" altLang="zh-CN" b="1" dirty="0"/>
              <a:t>.</a:t>
            </a:r>
            <a:endParaRPr lang="en-US" altLang="zh-CN" b="1" dirty="0"/>
          </a:p>
          <a:p>
            <a:pPr lvl="2"/>
            <a:r>
              <a:rPr lang="en-US" altLang="zh-CN" dirty="0"/>
              <a:t>Almost all the I/O devices are shared by the users.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performing illegal I/O.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2"/>
            <a:r>
              <a:rPr lang="en-US" altLang="zh-CN" dirty="0"/>
              <a:t>E.g. Read data from a printer </a:t>
            </a:r>
            <a:endParaRPr lang="en-US" altLang="zh-CN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711201"/>
            <a:ext cx="73152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假设下列指令已装入指令寄存器，则执行时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不可能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导致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从用户态变为核心态（系统态）的是（）。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计算机联考）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6803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3884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DIV R0,R1 ; R0/R1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R0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6804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1187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INT n         ;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产生软中断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6805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8489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NOT R0     ;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寄存器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的内容取反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6806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7062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MOV R0,addr   ;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把地址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addr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处的内存数据放入寄存器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4519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1822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9124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697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6813" name="文本框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6814" name="文本框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6815" name="组合 23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8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818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6819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4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6825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6820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文本框 1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1.6 Process Management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6963"/>
            <a:ext cx="7351712" cy="508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A process is a program in execution. It is a unit of work within the system. </a:t>
            </a:r>
            <a:r>
              <a:rPr lang="en-US" altLang="zh-CN" sz="1800" b="1"/>
              <a:t>Program</a:t>
            </a:r>
            <a:r>
              <a:rPr lang="en-US" altLang="zh-CN" sz="1800"/>
              <a:t> is a </a:t>
            </a:r>
            <a:r>
              <a:rPr lang="en-US" altLang="zh-CN" sz="1800" i="1">
                <a:solidFill>
                  <a:srgbClr val="FF3300"/>
                </a:solidFill>
              </a:rPr>
              <a:t>passive entity</a:t>
            </a:r>
            <a:r>
              <a:rPr lang="en-US" altLang="zh-CN" sz="1800"/>
              <a:t>, </a:t>
            </a:r>
            <a:r>
              <a:rPr lang="en-US" altLang="zh-CN" sz="1800" b="1"/>
              <a:t>process</a:t>
            </a:r>
            <a:r>
              <a:rPr lang="en-US" altLang="zh-CN" sz="1800"/>
              <a:t> is an </a:t>
            </a:r>
            <a:r>
              <a:rPr lang="en-US" altLang="zh-CN" sz="1800" i="1">
                <a:solidFill>
                  <a:srgbClr val="FF3300"/>
                </a:solidFill>
              </a:rPr>
              <a:t>active entity</a:t>
            </a:r>
            <a:r>
              <a:rPr lang="en-US" altLang="zh-CN" sz="1800"/>
              <a:t>.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/>
              <a:t>Process needs resources to accomplish its task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CPU, memory, I/O, files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Initialization data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/>
              <a:t>Process termination requires reclaim of any reusable resources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/>
              <a:t>Single-threaded process has one </a:t>
            </a:r>
            <a:r>
              <a:rPr lang="en-US" altLang="zh-CN" sz="1800" b="1"/>
              <a:t>program counter</a:t>
            </a:r>
            <a:r>
              <a:rPr lang="en-US" altLang="zh-CN" sz="1800"/>
              <a:t> specifying location of next instruction to execute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Process executes instructions sequentially, one at a time, until completion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/>
              <a:t>Multi-threaded process has one program counter per thread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/>
              <a:t>Typically system has many processes, some user, some operating system running concurrently on one or more CPUs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Concurrency by </a:t>
            </a:r>
            <a:r>
              <a:rPr lang="en-US" altLang="zh-CN" sz="1800">
                <a:solidFill>
                  <a:srgbClr val="FF3300"/>
                </a:solidFill>
              </a:rPr>
              <a:t>multiplexing</a:t>
            </a:r>
            <a:r>
              <a:rPr lang="en-US" altLang="zh-CN" sz="1800"/>
              <a:t> the CPUs among the processes / threads</a:t>
            </a:r>
            <a:endParaRPr lang="en-US" altLang="zh-CN" sz="1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PROBLEMREMARKTITLE" val="ProblemRemarkBoardTitle"/>
</p:tagLst>
</file>

<file path=ppt/tags/tag103.xml><?xml version="1.0" encoding="utf-8"?>
<p:tagLst xmlns:p="http://schemas.openxmlformats.org/presentationml/2006/main">
  <p:tag name="PROBLEMREMARKTITLE" val="ProblemRemarkBoardTitle"/>
</p:tagLst>
</file>

<file path=ppt/tags/tag104.xml><?xml version="1.0" encoding="utf-8"?>
<p:tagLst xmlns:p="http://schemas.openxmlformats.org/presentationml/2006/main">
  <p:tag name="PROBLEMREMARKTITLE" val="ProblemRemarkBoardTitle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RemarkBoard"/>
</p:tagLst>
</file>

<file path=ppt/tags/tag110.xml><?xml version="1.0" encoding="utf-8"?>
<p:tagLst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p="http://schemas.openxmlformats.org/presentationml/2006/main">
  <p:tag name="RAINPROBLEM" val="ProblemWarning"/>
</p:tagLst>
</file>

<file path=ppt/tags/tag112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13.xml><?xml version="1.0" encoding="utf-8"?>
<p:tagLst xmlns:p="http://schemas.openxmlformats.org/presentationml/2006/main">
  <p:tag name="RAINPROBLEM" val="ProblemBody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Item"/>
</p:tagLst>
</file>

<file path=ppt/tags/tag116.xml><?xml version="1.0" encoding="utf-8"?>
<p:tagLst xmlns:p="http://schemas.openxmlformats.org/presentationml/2006/main">
  <p:tag name="RAINPROBLEM" val="ProblemItem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p="http://schemas.openxmlformats.org/presentationml/2006/main">
  <p:tag name="RAINPROBLEM" val="ProblemSubmit"/>
  <p:tag name="RAINPROBLEMTYPE" val="MultipleChoice"/>
</p:tagLst>
</file>

<file path=ppt/tags/tag122.xml><?xml version="1.0" encoding="utf-8"?>
<p:tagLst xmlns:p="http://schemas.openxmlformats.org/presentationml/2006/main">
  <p:tag name="RAINPROBLEM" val="ProblemRemarkBoard"/>
</p:tagLst>
</file>

<file path=ppt/tags/tag123.xml><?xml version="1.0" encoding="utf-8"?>
<p:tagLst xmlns:p="http://schemas.openxmlformats.org/presentationml/2006/main">
  <p:tag name="PROBLEMREMARKTITLE" val="ProblemRemarkBoardTip"/>
</p:tagLst>
</file>

<file path=ppt/tags/tag124.xml><?xml version="1.0" encoding="utf-8"?>
<p:tagLst xmlns:p="http://schemas.openxmlformats.org/presentationml/2006/main">
  <p:tag name="RAINPROBLEM" val="ProblemRemark"/>
</p:tagLst>
</file>

<file path=ppt/tags/tag1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RAINPROBLEM" val="ProblemRemark"/>
</p:tagLst>
</file>

<file path=ppt/tags/tag130.xml><?xml version="1.0" encoding="utf-8"?>
<p:tagLst xmlns:p="http://schemas.openxmlformats.org/presentationml/2006/main">
  <p:tag name="PROBLEMREMARKTITLE" val="ProblemRemarkBoardTitle"/>
</p:tagLst>
</file>

<file path=ppt/tags/tag131.xml><?xml version="1.0" encoding="utf-8"?>
<p:tagLst xmlns:p="http://schemas.openxmlformats.org/presentationml/2006/main">
  <p:tag name="PROBLEMREMARKTITLE" val="ProblemRemarkBoardTitle"/>
</p:tagLst>
</file>

<file path=ppt/tags/tag132.xml><?xml version="1.0" encoding="utf-8"?>
<p:tagLst xmlns:p="http://schemas.openxmlformats.org/presentationml/2006/main">
  <p:tag name="PROBLEMREMARKTITLE" val="ProblemRemarkBoardTitle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TYPE" val="ProblemTypeMarker"/>
</p:tagLst>
</file>

<file path=ppt/tags/tag135.xml><?xml version="1.0" encoding="utf-8"?>
<p:tagLst xmlns:p="http://schemas.openxmlformats.org/presentationml/2006/main">
  <p:tag name="RAINPROBLEMTYPE" val="ProblemTypeMarker"/>
</p:tagLst>
</file>

<file path=ppt/tags/tag136.xml><?xml version="1.0" encoding="utf-8"?>
<p:tagLst xmlns:p="http://schemas.openxmlformats.org/presentationml/2006/main">
  <p:tag name="RAINPROBLEMTYPE" val="ProblemTypeMarker"/>
</p:tagLst>
</file>

<file path=ppt/tags/tag137.xml><?xml version="1.0" encoding="utf-8"?>
<p:tagLst xmlns:p="http://schemas.openxmlformats.org/presentationml/2006/main">
  <p:tag name="RAINPROBLEMTYPE" val="ProblemTypeMarker"/>
</p:tagLst>
</file>

<file path=ppt/tags/tag138.xml><?xml version="1.0" encoding="utf-8"?>
<p:tagLst xmlns:p="http://schemas.openxmlformats.org/presentationml/2006/main">
  <p:tag name="RAINPROBLEM" val="ProblemSetting"/>
  <p:tag name="RAINPROBLEMTYPE" val="MultipleChoice"/>
</p:tagLst>
</file>

<file path=ppt/tags/tag139.xml><?xml version="1.0" encoding="utf-8"?>
<p:tagLst xmlns:p="http://schemas.openxmlformats.org/presentationml/2006/main">
  <p:tag name="RAINPROBLEM" val="ProblemWarning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40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41.xml><?xml version="1.0" encoding="utf-8"?>
<p:tagLst xmlns:p="http://schemas.openxmlformats.org/presentationml/2006/main">
  <p:tag name="RAINPROBLEM" val="ProblemBody"/>
</p:tagLst>
</file>

<file path=ppt/tags/tag142.xml><?xml version="1.0" encoding="utf-8"?>
<p:tagLst xmlns:p="http://schemas.openxmlformats.org/presentationml/2006/main">
  <p:tag name="RAINPROBLEM" val="ProblemItem"/>
</p:tagLst>
</file>

<file path=ppt/tags/tag143.xml><?xml version="1.0" encoding="utf-8"?>
<p:tagLst xmlns:p="http://schemas.openxmlformats.org/presentationml/2006/main">
  <p:tag name="RAINPROBLEM" val="ProblemItem"/>
</p:tagLst>
</file>

<file path=ppt/tags/tag144.xml><?xml version="1.0" encoding="utf-8"?>
<p:tagLst xmlns:p="http://schemas.openxmlformats.org/presentationml/2006/main">
  <p:tag name="RAINPROBLEM" val="ProblemItem"/>
</p:tagLst>
</file>

<file path=ppt/tags/tag145.xml><?xml version="1.0" encoding="utf-8"?>
<p:tagLst xmlns:p="http://schemas.openxmlformats.org/presentationml/2006/main">
  <p:tag name="RAINPROBLEM" val="ProblemItem"/>
</p:tagLst>
</file>

<file path=ppt/tags/tag1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p="http://schemas.openxmlformats.org/presentationml/2006/main">
  <p:tag name="RAINPROBLEM" val="ProblemSubmit"/>
  <p:tag name="RAINPROBLEMTYPE" val="MultipleChoic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50.xml><?xml version="1.0" encoding="utf-8"?>
<p:tagLst xmlns:p="http://schemas.openxmlformats.org/presentationml/2006/main">
  <p:tag name="RAINPROBLEM" val="ProblemRemarkBoard"/>
</p:tagLst>
</file>

<file path=ppt/tags/tag151.xml><?xml version="1.0" encoding="utf-8"?>
<p:tagLst xmlns:p="http://schemas.openxmlformats.org/presentationml/2006/main">
  <p:tag name="PROBLEMREMARKTITLE" val="ProblemRemarkBoardTip"/>
</p:tagLst>
</file>

<file path=ppt/tags/tag152.xml><?xml version="1.0" encoding="utf-8"?>
<p:tagLst xmlns:p="http://schemas.openxmlformats.org/presentationml/2006/main">
  <p:tag name="RAINPROBLEM" val="ProblemRemark"/>
</p:tagLst>
</file>

<file path=ppt/tags/tag15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p="http://schemas.openxmlformats.org/presentationml/2006/main">
  <p:tag name="PROBLEMREMARKTITLE" val="ProblemRemarkBoardTitle"/>
</p:tagLst>
</file>

<file path=ppt/tags/tag155.xml><?xml version="1.0" encoding="utf-8"?>
<p:tagLst xmlns:p="http://schemas.openxmlformats.org/presentationml/2006/main">
  <p:tag name="PROBLEMREMARKTITLE" val="ProblemRemarkBoardTitle"/>
</p:tagLst>
</file>

<file path=ppt/tags/tag156.xml><?xml version="1.0" encoding="utf-8"?>
<p:tagLst xmlns:p="http://schemas.openxmlformats.org/presentationml/2006/main">
  <p:tag name="PROBLEMREMARKTITLE" val="ProblemRemarkBoardTitle"/>
</p:tagLst>
</file>

<file path=ppt/tags/tag157.xml><?xml version="1.0" encoding="utf-8"?>
<p:tagLst xmlns:p="http://schemas.openxmlformats.org/presentationml/2006/main">
  <p:tag name="PROBLEMREMARKTITLE" val="ProblemRemarkBoardTitle"/>
</p:tagLst>
</file>

<file path=ppt/tags/tag158.xml><?xml version="1.0" encoding="utf-8"?>
<p:tagLst xmlns:p="http://schemas.openxmlformats.org/presentationml/2006/main">
  <p:tag name="PROBLEMREMARKTITLE" val="ProblemRemarkBoardTitle"/>
</p:tagLst>
</file>

<file path=ppt/tags/tag159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60.xml><?xml version="1.0" encoding="utf-8"?>
<p:tagLst xmlns:p="http://schemas.openxmlformats.org/presentationml/2006/main">
  <p:tag name="PROBLEMREMARKTITLE" val="ProblemRemarkBoardTitle"/>
</p:tagLst>
</file>

<file path=ppt/tags/tag161.xml><?xml version="1.0" encoding="utf-8"?>
<p:tagLst xmlns:p="http://schemas.openxmlformats.org/presentationml/2006/main">
  <p:tag name="RAINPROBLEMTYPE" val="ProblemTypeMarker"/>
</p:tagLst>
</file>

<file path=ppt/tags/tag162.xml><?xml version="1.0" encoding="utf-8"?>
<p:tagLst xmlns:p="http://schemas.openxmlformats.org/presentationml/2006/main">
  <p:tag name="RAINPROBLEMTYPE" val="ProblemTypeMarker"/>
</p:tagLst>
</file>

<file path=ppt/tags/tag163.xml><?xml version="1.0" encoding="utf-8"?>
<p:tagLst xmlns:p="http://schemas.openxmlformats.org/presentationml/2006/main">
  <p:tag name="RAINPROBLEMTYPE" val="ProblemTypeMarker"/>
</p:tagLst>
</file>

<file path=ppt/tags/tag164.xml><?xml version="1.0" encoding="utf-8"?>
<p:tagLst xmlns:p="http://schemas.openxmlformats.org/presentationml/2006/main">
  <p:tag name="RAINPROBLEMTYPE" val="ProblemTypeMarker"/>
</p:tagLst>
</file>

<file path=ppt/tags/tag165.xml><?xml version="1.0" encoding="utf-8"?>
<p:tagLst xmlns:p="http://schemas.openxmlformats.org/presentationml/2006/main">
  <p:tag name="RAINPROBLEMTYPE" val="ProblemTypeMarker"/>
</p:tagLst>
</file>

<file path=ppt/tags/tag166.xml><?xml version="1.0" encoding="utf-8"?>
<p:tagLst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p="http://schemas.openxmlformats.org/presentationml/2006/main">
  <p:tag name="RAINPROBLEM" val="ProblemWarning"/>
</p:tagLst>
</file>

<file path=ppt/tags/tag168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69.xml><?xml version="1.0" encoding="utf-8"?>
<p:tagLst xmlns:p="http://schemas.openxmlformats.org/presentationml/2006/main">
  <p:tag name="RAINPROBLEM" val="ProblemBody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70.xml><?xml version="1.0" encoding="utf-8"?>
<p:tagLst xmlns:p="http://schemas.openxmlformats.org/presentationml/2006/main">
  <p:tag name="RAINPROBLEM" val="ProblemItem"/>
</p:tagLst>
</file>

<file path=ppt/tags/tag171.xml><?xml version="1.0" encoding="utf-8"?>
<p:tagLst xmlns:p="http://schemas.openxmlformats.org/presentationml/2006/main">
  <p:tag name="RAINPROBLEM" val="ProblemItem"/>
</p:tagLst>
</file>

<file path=ppt/tags/tag172.xml><?xml version="1.0" encoding="utf-8"?>
<p:tagLst xmlns:p="http://schemas.openxmlformats.org/presentationml/2006/main">
  <p:tag name="RAINPROBLEM" val="ProblemItem"/>
</p:tagLst>
</file>

<file path=ppt/tags/tag173.xml><?xml version="1.0" encoding="utf-8"?>
<p:tagLst xmlns:p="http://schemas.openxmlformats.org/presentationml/2006/main">
  <p:tag name="RAINPROBLEM" val="ProblemItem"/>
</p:tagLst>
</file>

<file path=ppt/tags/tag1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p="http://schemas.openxmlformats.org/presentationml/2006/main">
  <p:tag name="RAINPROBLEM" val="ProblemSubmit"/>
  <p:tag name="RAINPROBLEMTYPE" val="MultipleChoice"/>
</p:tagLst>
</file>

<file path=ppt/tags/tag179.xml><?xml version="1.0" encoding="utf-8"?>
<p:tagLst xmlns:p="http://schemas.openxmlformats.org/presentationml/2006/main">
  <p:tag name="RAINPROBLEM" val="ProblemRemarkBoard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80.xml><?xml version="1.0" encoding="utf-8"?>
<p:tagLst xmlns:p="http://schemas.openxmlformats.org/presentationml/2006/main">
  <p:tag name="PROBLEMREMARKTITLE" val="ProblemRemarkBoardTip"/>
</p:tagLst>
</file>

<file path=ppt/tags/tag181.xml><?xml version="1.0" encoding="utf-8"?>
<p:tagLst xmlns:p="http://schemas.openxmlformats.org/presentationml/2006/main">
  <p:tag name="RAINPROBLEM" val="ProblemRemark"/>
</p:tagLst>
</file>

<file path=ppt/tags/tag182.xml><?xml version="1.0" encoding="utf-8"?>
<p:tagLst xmlns:p="http://schemas.openxmlformats.org/presentationml/2006/main">
  <p:tag name="PROBLEMREMARKTITLE" val="ProblemRemarkBoardTitle"/>
</p:tagLst>
</file>

<file path=ppt/tags/tag183.xml><?xml version="1.0" encoding="utf-8"?>
<p:tagLst xmlns:p="http://schemas.openxmlformats.org/presentationml/2006/main">
  <p:tag name="PROBLEMREMARKTITLE" val="ProblemRemarkBoardTitle"/>
</p:tagLst>
</file>

<file path=ppt/tags/tag184.xml><?xml version="1.0" encoding="utf-8"?>
<p:tagLst xmlns:p="http://schemas.openxmlformats.org/presentationml/2006/main">
  <p:tag name="PROBLEMREMARKTITLE" val="ProblemRemarkBoardTitle"/>
</p:tagLst>
</file>

<file path=ppt/tags/tag185.xml><?xml version="1.0" encoding="utf-8"?>
<p:tagLst xmlns:p="http://schemas.openxmlformats.org/presentationml/2006/main">
  <p:tag name="PROBLEMREMARKTITLE" val="ProblemRemarkBoardTitle"/>
</p:tagLst>
</file>

<file path=ppt/tags/tag186.xml><?xml version="1.0" encoding="utf-8"?>
<p:tagLst xmlns:p="http://schemas.openxmlformats.org/presentationml/2006/main">
  <p:tag name="PROBLEMREMARKTITLE" val="ProblemRemarkBoardTitle"/>
</p:tagLst>
</file>

<file path=ppt/tags/tag187.xml><?xml version="1.0" encoding="utf-8"?>
<p:tagLst xmlns:p="http://schemas.openxmlformats.org/presentationml/2006/main">
  <p:tag name="PROBLEMREMARKTITLE" val="ProblemRemarkBoardTitle"/>
</p:tagLst>
</file>

<file path=ppt/tags/tag188.xml><?xml version="1.0" encoding="utf-8"?>
<p:tagLst xmlns:p="http://schemas.openxmlformats.org/presentationml/2006/main">
  <p:tag name="PROBLEMREMARKTITLE" val="ProblemRemarkBoardTitle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TYPE" val="ProblemTypeMarker"/>
</p:tagLst>
</file>

<file path=ppt/tags/tag194.xml><?xml version="1.0" encoding="utf-8"?>
<p:tagLst xmlns:p="http://schemas.openxmlformats.org/presentationml/2006/main">
  <p:tag name="RAINPROBLEM" val="ProblemSetting"/>
  <p:tag name="RAINPROBLEMTYPE" val="MultipleChoice"/>
</p:tagLst>
</file>

<file path=ppt/tags/tag195.xml><?xml version="1.0" encoding="utf-8"?>
<p:tagLst xmlns:p="http://schemas.openxmlformats.org/presentationml/2006/main">
  <p:tag name="RAINPROBLEM" val="ProblemWarning"/>
</p:tagLst>
</file>

<file path=ppt/tags/tag196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197.xml><?xml version="1.0" encoding="utf-8"?>
<p:tagLst xmlns:p="http://schemas.openxmlformats.org/presentationml/2006/main">
  <p:tag name="KSO_WPP_MARK_KEY" val="0ba0d2a4-74b8-4517-a9cd-329fe9c041dd"/>
  <p:tag name="COMMONDATA" val="eyJoZGlkIjoiZTJlYTQ4NDIyY2RmNWIyZGE3NzBlYTRmZmM4YmU0NzUifQ==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ProblemWarning"/>
</p:tagLst>
</file>

<file path=ppt/tags/tag28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29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p="http://schemas.openxmlformats.org/presentationml/2006/main">
  <p:tag name="RAINPROBLEM" val="ProblemRemarkBoard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PROBLEMREMARKTITLE" val="ProblemRemarkBoardTip"/>
</p:tagLst>
</file>

<file path=ppt/tags/tag41.xml><?xml version="1.0" encoding="utf-8"?>
<p:tagLst xmlns:p="http://schemas.openxmlformats.org/presentationml/2006/main">
  <p:tag name="RAINPROBLEM" val="ProblemRemark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" val="ProblemSetting"/>
  <p:tag name="RAINPROBLEMTYPE" val="MultipleChoice"/>
</p:tagLst>
</file>

<file path=ppt/tags/tag55.xml><?xml version="1.0" encoding="utf-8"?>
<p:tagLst xmlns:p="http://schemas.openxmlformats.org/presentationml/2006/main">
  <p:tag name="RAINPROBLEM" val="ProblemWarning"/>
</p:tagLst>
</file>

<file path=ppt/tags/tag56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57.xml><?xml version="1.0" encoding="utf-8"?>
<p:tagLst xmlns:p="http://schemas.openxmlformats.org/presentationml/2006/main">
  <p:tag name="RAINPROBLEM" val="ProblemBody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Item"/>
</p:tagLst>
</file>

<file path=ppt/tags/tag61.xml><?xml version="1.0" encoding="utf-8"?>
<p:tagLst xmlns:p="http://schemas.openxmlformats.org/presentationml/2006/main">
  <p:tag name="RAINPROBLEM" val="ProblemItem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p="http://schemas.openxmlformats.org/presentationml/2006/main">
  <p:tag name="RAINPROBLEM" val="ProblemRemarkBoard"/>
</p:tagLst>
</file>

<file path=ppt/tags/tag68.xml><?xml version="1.0" encoding="utf-8"?>
<p:tagLst xmlns:p="http://schemas.openxmlformats.org/presentationml/2006/main">
  <p:tag name="PROBLEMREMARKTITLE" val="ProblemRemarkBoardTip"/>
</p:tagLst>
</file>

<file path=ppt/tags/tag69.xml><?xml version="1.0" encoding="utf-8"?>
<p:tagLst xmlns:p="http://schemas.openxmlformats.org/presentationml/2006/main">
  <p:tag name="RAINPROBLEM" val="ProblemRemark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PROBLEMREMARKTITLE" val="ProblemRemarkBoardTitle"/>
</p:tagLst>
</file>

<file path=ppt/tags/tag76.xml><?xml version="1.0" encoding="utf-8"?>
<p:tagLst xmlns:p="http://schemas.openxmlformats.org/presentationml/2006/main">
  <p:tag name="PROBLEMREMARKTITLE" val="ProblemRemarkBoardTitle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p="http://schemas.openxmlformats.org/presentationml/2006/main">
  <p:tag name="RAINPROBLEM" val="ProblemWarning"/>
</p:tagLst>
</file>

<file path=ppt/tags/tag84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85.xml><?xml version="1.0" encoding="utf-8"?>
<p:tagLst xmlns:p="http://schemas.openxmlformats.org/presentationml/2006/main">
  <p:tag name="RAINPROBLEM" val="ProblemBody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Item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p="http://schemas.openxmlformats.org/presentationml/2006/main">
  <p:tag name="RAINPROBLEM" val="ProblemSubmit"/>
  <p:tag name="RAINPROBLEMTYPE" val="MultipleChoice"/>
</p:tagLst>
</file>

<file path=ppt/tags/tag95.xml><?xml version="1.0" encoding="utf-8"?>
<p:tagLst xmlns:p="http://schemas.openxmlformats.org/presentationml/2006/main">
  <p:tag name="RAINPROBLEM" val="ProblemRemarkBoard"/>
</p:tagLst>
</file>

<file path=ppt/tags/tag96.xml><?xml version="1.0" encoding="utf-8"?>
<p:tagLst xmlns:p="http://schemas.openxmlformats.org/presentationml/2006/main">
  <p:tag name="PROBLEMREMARKTITLE" val="ProblemRemarkBoardTip"/>
</p:tagLst>
</file>

<file path=ppt/tags/tag97.xml><?xml version="1.0" encoding="utf-8"?>
<p:tagLst xmlns:p="http://schemas.openxmlformats.org/presentationml/2006/main">
  <p:tag name="RAINPROBLEM" val="ProblemRemark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30932</Words>
  <Application>WPS 演示</Application>
  <PresentationFormat>全屏显示(4:3)</PresentationFormat>
  <Paragraphs>1559</Paragraphs>
  <Slides>123</Slides>
  <Notes>2</Notes>
  <HiddenSlides>62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123</vt:i4>
      </vt:variant>
    </vt:vector>
  </HeadingPairs>
  <TitlesOfParts>
    <vt:vector size="142" baseType="lpstr">
      <vt:lpstr>Arial</vt:lpstr>
      <vt:lpstr>宋体</vt:lpstr>
      <vt:lpstr>Wingdings</vt:lpstr>
      <vt:lpstr>Helvetica</vt:lpstr>
      <vt:lpstr>Monotype Sorts</vt:lpstr>
      <vt:lpstr>Times New Roman</vt:lpstr>
      <vt:lpstr>Wingdings</vt:lpstr>
      <vt:lpstr>仿宋_GB2312</vt:lpstr>
      <vt:lpstr>仿宋</vt:lpstr>
      <vt:lpstr>楷体_GB2312</vt:lpstr>
      <vt:lpstr>微软雅黑</vt:lpstr>
      <vt:lpstr>Arial Unicode MS</vt:lpstr>
      <vt:lpstr>Gill Sans Light</vt:lpstr>
      <vt:lpstr>Segoe Print</vt:lpstr>
      <vt:lpstr>Consolas</vt:lpstr>
      <vt:lpstr>新宋体</vt:lpstr>
      <vt:lpstr>os-w-java</vt:lpstr>
      <vt:lpstr>1_os-w-java</vt:lpstr>
      <vt:lpstr>2_os-w-java</vt:lpstr>
      <vt:lpstr>Chapter 1: Introduction</vt:lpstr>
      <vt:lpstr>Chapter 1: Introduction</vt:lpstr>
      <vt:lpstr>Objectives</vt:lpstr>
      <vt:lpstr>操作系统名称的演变</vt:lpstr>
      <vt:lpstr>Computer System Structure</vt:lpstr>
      <vt:lpstr>Computer System Structure</vt:lpstr>
      <vt:lpstr>What is an Operating System?</vt:lpstr>
      <vt:lpstr>What is an Operating System?</vt:lpstr>
      <vt:lpstr>What is an Operating System?</vt:lpstr>
      <vt:lpstr>Operating System Definition (Cont.)</vt:lpstr>
      <vt:lpstr>PowerPoint 演示文稿</vt:lpstr>
      <vt:lpstr>1.2 Computer System Organization (Review)</vt:lpstr>
      <vt:lpstr>PowerPoint 演示文稿</vt:lpstr>
      <vt:lpstr>Computer Startup</vt:lpstr>
      <vt:lpstr>A computer boot sequence</vt:lpstr>
      <vt:lpstr>Computer Startup (Cont.)</vt:lpstr>
      <vt:lpstr>Computer Startup--加电</vt:lpstr>
      <vt:lpstr>讨论</vt:lpstr>
      <vt:lpstr>Computer Startup--自检</vt:lpstr>
      <vt:lpstr>Computer Startup--初始化设备</vt:lpstr>
      <vt:lpstr>Tips：显卡缓存地址</vt:lpstr>
      <vt:lpstr>Computer Startup--测试设备</vt:lpstr>
      <vt:lpstr>Computer Startup--测试即插即用设备</vt:lpstr>
      <vt:lpstr>Computer Startup--更新ESCD</vt:lpstr>
      <vt:lpstr>Computer Startup--启动操作系统</vt:lpstr>
      <vt:lpstr>Tips：活动分区的引导扇区</vt:lpstr>
      <vt:lpstr>PowerPoint 演示文稿</vt:lpstr>
      <vt:lpstr>PowerPoint 演示文稿</vt:lpstr>
      <vt:lpstr>主引导记录MBR中的引导代码</vt:lpstr>
      <vt:lpstr>PowerPoint 演示文稿</vt:lpstr>
      <vt:lpstr>PowerPoint 演示文稿</vt:lpstr>
      <vt:lpstr>PowerPoint 演示文稿</vt:lpstr>
      <vt:lpstr>PowerPoint 演示文稿</vt:lpstr>
      <vt:lpstr>总结：系统启动过程</vt:lpstr>
      <vt:lpstr>PowerPoint 演示文稿</vt:lpstr>
      <vt:lpstr>PowerPoint 演示文稿</vt:lpstr>
      <vt:lpstr>思考</vt:lpstr>
      <vt:lpstr>自己动手写操作系统</vt:lpstr>
      <vt:lpstr>自己动手写操作系统</vt:lpstr>
      <vt:lpstr>PowerPoint 演示文稿</vt:lpstr>
      <vt:lpstr>Interrupt</vt:lpstr>
      <vt:lpstr>Hardware &amp; Software Interrupts</vt:lpstr>
      <vt:lpstr>Common Functions of Interrupts(Cont.)</vt:lpstr>
      <vt:lpstr>Interrupt Handling</vt:lpstr>
      <vt:lpstr>Interrupt Timeline</vt:lpstr>
      <vt:lpstr>An operating system is interrupt driven.</vt:lpstr>
      <vt:lpstr>思考：如果没有中断机制</vt:lpstr>
      <vt:lpstr>PowerPoint 演示文稿</vt:lpstr>
      <vt:lpstr>PowerPoint 演示文稿</vt:lpstr>
      <vt:lpstr>1.2.2 Storage Structure</vt:lpstr>
      <vt:lpstr>Storage Hierarchy</vt:lpstr>
      <vt:lpstr>Storage-Device Hierarchy</vt:lpstr>
      <vt:lpstr>Performance of Various Levels of Storage</vt:lpstr>
      <vt:lpstr>Migration of Integer A from Disk to Register</vt:lpstr>
      <vt:lpstr>1.2.3 I/O Structure</vt:lpstr>
      <vt:lpstr>I/O Structure</vt:lpstr>
      <vt:lpstr>I/O Structure</vt:lpstr>
      <vt:lpstr>Device Drivers</vt:lpstr>
      <vt:lpstr>讨论—I/O Buffer</vt:lpstr>
      <vt:lpstr>讨论—I/O Buffer</vt:lpstr>
      <vt:lpstr>Device-Status Table</vt:lpstr>
      <vt:lpstr>Direct Memory Access (DMA) Structure</vt:lpstr>
      <vt:lpstr>1.3 Computer-System Architecture</vt:lpstr>
      <vt:lpstr>Single-Processor Systems</vt:lpstr>
      <vt:lpstr>Single-Processor Systems</vt:lpstr>
      <vt:lpstr>MultiProcessor Systems</vt:lpstr>
      <vt:lpstr>MultiProcessor Systems</vt:lpstr>
      <vt:lpstr>Multiprocessor Systems</vt:lpstr>
      <vt:lpstr>Symmetric Multiprocessing Architecture</vt:lpstr>
      <vt:lpstr>A Dual-Core Design</vt:lpstr>
      <vt:lpstr>Clustered Systems</vt:lpstr>
      <vt:lpstr>Clustered Systems</vt:lpstr>
      <vt:lpstr>1.4 Operating System Structure</vt:lpstr>
      <vt:lpstr>Memory Layout for Multiprogramming System</vt:lpstr>
      <vt:lpstr>PowerPoint 演示文稿</vt:lpstr>
      <vt:lpstr>1.5  Operating-System Operations</vt:lpstr>
      <vt:lpstr>Operating-System Operations</vt:lpstr>
      <vt:lpstr>Operating-System Operations</vt:lpstr>
      <vt:lpstr>Protection</vt:lpstr>
      <vt:lpstr>Protection</vt:lpstr>
      <vt:lpstr>Protection</vt:lpstr>
      <vt:lpstr>How to</vt:lpstr>
      <vt:lpstr>Operating-System Operations</vt:lpstr>
      <vt:lpstr>讨论</vt:lpstr>
      <vt:lpstr>讨论</vt:lpstr>
      <vt:lpstr>Dual-Mode Operation</vt:lpstr>
      <vt:lpstr>Dual-Mode Operation</vt:lpstr>
      <vt:lpstr>Transition from User to Kernel Mode</vt:lpstr>
      <vt:lpstr>PowerPoint 演示文稿</vt:lpstr>
      <vt:lpstr>Windows NT</vt:lpstr>
      <vt:lpstr>Dual-Mode Operation</vt:lpstr>
      <vt:lpstr>回顾</vt:lpstr>
      <vt:lpstr>回顾</vt:lpstr>
      <vt:lpstr>Transition from User to Kernel Mode</vt:lpstr>
      <vt:lpstr>E.g.   CPU Protection</vt:lpstr>
      <vt:lpstr>E.g. Memory Protection</vt:lpstr>
      <vt:lpstr>E.g. I/O Protection</vt:lpstr>
      <vt:lpstr>PowerPoint 演示文稿</vt:lpstr>
      <vt:lpstr>1.6 Process Management</vt:lpstr>
      <vt:lpstr>Process Management Activities</vt:lpstr>
      <vt:lpstr>1.7 Memory Management</vt:lpstr>
      <vt:lpstr>1.8 Storage Management</vt:lpstr>
      <vt:lpstr>Mass-Storage Management</vt:lpstr>
      <vt:lpstr>Caching</vt:lpstr>
      <vt:lpstr>Performance of Various Levels of Storage</vt:lpstr>
      <vt:lpstr>Migration of Integer A from Disk to Register</vt:lpstr>
      <vt:lpstr>I/O Subsystem</vt:lpstr>
      <vt:lpstr>1.9 Protection and Security</vt:lpstr>
      <vt:lpstr>1.10 Distributed Systems</vt:lpstr>
      <vt:lpstr>Distributed Systems (cont)</vt:lpstr>
      <vt:lpstr>1.11 Special-Purpose Systems</vt:lpstr>
      <vt:lpstr>Real-Time Systems</vt:lpstr>
      <vt:lpstr>Real-Time Systems (Cont.)</vt:lpstr>
      <vt:lpstr>Real-Time Systems (Cont.)</vt:lpstr>
      <vt:lpstr>Window对实时系统的支持</vt:lpstr>
      <vt:lpstr>Multimedia Systems</vt:lpstr>
      <vt:lpstr>Handheld Systems</vt:lpstr>
      <vt:lpstr>本章小结</vt:lpstr>
      <vt:lpstr>本章小结（Cont.）</vt:lpstr>
      <vt:lpstr>本章小结（Cont.）</vt:lpstr>
      <vt:lpstr>本章小结（Cont.）</vt:lpstr>
      <vt:lpstr>课后复习</vt:lpstr>
      <vt:lpstr>End of Chapter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han</dc:creator>
  <cp:lastModifiedBy>小鬼u</cp:lastModifiedBy>
  <cp:revision>1076</cp:revision>
  <dcterms:created xsi:type="dcterms:W3CDTF">2023-02-13T06:27:00Z</dcterms:created>
  <dcterms:modified xsi:type="dcterms:W3CDTF">2023-02-13T07:44:22Z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26F41B9352024F62B5859B180EC5674B</vt:lpwstr>
  </property>
  <property fmtid="{D5CDD505-2E9C-101B-9397-08002B2CF9AE}" pid="3" name="KSOProductBuildVer">
    <vt:lpwstr>2052-11.1.0.13703</vt:lpwstr>
  </property>
</Properties>
</file>