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4002" r:id="rId2"/>
  </p:sldMasterIdLst>
  <p:notesMasterIdLst>
    <p:notesMasterId r:id="rId132"/>
  </p:notesMasterIdLst>
  <p:sldIdLst>
    <p:sldId id="311" r:id="rId3"/>
    <p:sldId id="257" r:id="rId4"/>
    <p:sldId id="306" r:id="rId5"/>
    <p:sldId id="358" r:id="rId6"/>
    <p:sldId id="258" r:id="rId7"/>
    <p:sldId id="259" r:id="rId8"/>
    <p:sldId id="314" r:id="rId9"/>
    <p:sldId id="359" r:id="rId10"/>
    <p:sldId id="365" r:id="rId11"/>
    <p:sldId id="366" r:id="rId12"/>
    <p:sldId id="336" r:id="rId13"/>
    <p:sldId id="338" r:id="rId14"/>
    <p:sldId id="347" r:id="rId15"/>
    <p:sldId id="1090" r:id="rId16"/>
    <p:sldId id="357" r:id="rId17"/>
    <p:sldId id="339" r:id="rId18"/>
    <p:sldId id="341" r:id="rId19"/>
    <p:sldId id="340" r:id="rId20"/>
    <p:sldId id="342" r:id="rId21"/>
    <p:sldId id="260" r:id="rId22"/>
    <p:sldId id="353" r:id="rId23"/>
    <p:sldId id="958" r:id="rId24"/>
    <p:sldId id="959" r:id="rId25"/>
    <p:sldId id="960" r:id="rId26"/>
    <p:sldId id="961" r:id="rId27"/>
    <p:sldId id="963" r:id="rId28"/>
    <p:sldId id="964" r:id="rId29"/>
    <p:sldId id="261" r:id="rId30"/>
    <p:sldId id="348" r:id="rId31"/>
    <p:sldId id="1092" r:id="rId32"/>
    <p:sldId id="344" r:id="rId33"/>
    <p:sldId id="262" r:id="rId34"/>
    <p:sldId id="372" r:id="rId35"/>
    <p:sldId id="369" r:id="rId36"/>
    <p:sldId id="370" r:id="rId37"/>
    <p:sldId id="315" r:id="rId38"/>
    <p:sldId id="362" r:id="rId39"/>
    <p:sldId id="361" r:id="rId40"/>
    <p:sldId id="360" r:id="rId41"/>
    <p:sldId id="376" r:id="rId42"/>
    <p:sldId id="337" r:id="rId43"/>
    <p:sldId id="349" r:id="rId44"/>
    <p:sldId id="350" r:id="rId45"/>
    <p:sldId id="363" r:id="rId46"/>
    <p:sldId id="263" r:id="rId47"/>
    <p:sldId id="264" r:id="rId48"/>
    <p:sldId id="364" r:id="rId49"/>
    <p:sldId id="265" r:id="rId50"/>
    <p:sldId id="266" r:id="rId51"/>
    <p:sldId id="346" r:id="rId52"/>
    <p:sldId id="269" r:id="rId53"/>
    <p:sldId id="267" r:id="rId54"/>
    <p:sldId id="268" r:id="rId55"/>
    <p:sldId id="270" r:id="rId56"/>
    <p:sldId id="271" r:id="rId57"/>
    <p:sldId id="273" r:id="rId58"/>
    <p:sldId id="272" r:id="rId59"/>
    <p:sldId id="329" r:id="rId60"/>
    <p:sldId id="316" r:id="rId61"/>
    <p:sldId id="274" r:id="rId62"/>
    <p:sldId id="355" r:id="rId63"/>
    <p:sldId id="351" r:id="rId64"/>
    <p:sldId id="1091" r:id="rId65"/>
    <p:sldId id="332" r:id="rId66"/>
    <p:sldId id="333" r:id="rId67"/>
    <p:sldId id="421" r:id="rId68"/>
    <p:sldId id="275" r:id="rId69"/>
    <p:sldId id="276" r:id="rId70"/>
    <p:sldId id="277" r:id="rId71"/>
    <p:sldId id="330" r:id="rId72"/>
    <p:sldId id="317" r:id="rId73"/>
    <p:sldId id="278" r:id="rId74"/>
    <p:sldId id="280" r:id="rId75"/>
    <p:sldId id="279" r:id="rId76"/>
    <p:sldId id="281" r:id="rId77"/>
    <p:sldId id="422" r:id="rId78"/>
    <p:sldId id="377" r:id="rId79"/>
    <p:sldId id="379" r:id="rId80"/>
    <p:sldId id="423" r:id="rId81"/>
    <p:sldId id="424" r:id="rId82"/>
    <p:sldId id="1095" r:id="rId83"/>
    <p:sldId id="1096" r:id="rId84"/>
    <p:sldId id="380" r:id="rId85"/>
    <p:sldId id="354" r:id="rId86"/>
    <p:sldId id="381" r:id="rId87"/>
    <p:sldId id="356" r:id="rId88"/>
    <p:sldId id="318" r:id="rId89"/>
    <p:sldId id="282" r:id="rId90"/>
    <p:sldId id="283" r:id="rId91"/>
    <p:sldId id="334" r:id="rId92"/>
    <p:sldId id="335" r:id="rId93"/>
    <p:sldId id="374" r:id="rId94"/>
    <p:sldId id="383" r:id="rId95"/>
    <p:sldId id="286" r:id="rId96"/>
    <p:sldId id="321" r:id="rId97"/>
    <p:sldId id="1094" r:id="rId98"/>
    <p:sldId id="352" r:id="rId99"/>
    <p:sldId id="1093" r:id="rId100"/>
    <p:sldId id="368" r:id="rId101"/>
    <p:sldId id="322" r:id="rId102"/>
    <p:sldId id="323" r:id="rId103"/>
    <p:sldId id="1097" r:id="rId104"/>
    <p:sldId id="287" r:id="rId105"/>
    <p:sldId id="325" r:id="rId106"/>
    <p:sldId id="326" r:id="rId107"/>
    <p:sldId id="327" r:id="rId108"/>
    <p:sldId id="289" r:id="rId109"/>
    <p:sldId id="290" r:id="rId110"/>
    <p:sldId id="291" r:id="rId111"/>
    <p:sldId id="292" r:id="rId112"/>
    <p:sldId id="293" r:id="rId113"/>
    <p:sldId id="294" r:id="rId114"/>
    <p:sldId id="295" r:id="rId115"/>
    <p:sldId id="296" r:id="rId116"/>
    <p:sldId id="297" r:id="rId117"/>
    <p:sldId id="298" r:id="rId118"/>
    <p:sldId id="299" r:id="rId119"/>
    <p:sldId id="300" r:id="rId120"/>
    <p:sldId id="301" r:id="rId121"/>
    <p:sldId id="302" r:id="rId122"/>
    <p:sldId id="303" r:id="rId123"/>
    <p:sldId id="304" r:id="rId124"/>
    <p:sldId id="305" r:id="rId125"/>
    <p:sldId id="308" r:id="rId126"/>
    <p:sldId id="309" r:id="rId127"/>
    <p:sldId id="310" r:id="rId128"/>
    <p:sldId id="312" r:id="rId129"/>
    <p:sldId id="328" r:id="rId130"/>
    <p:sldId id="313" r:id="rId1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306BA"/>
    <a:srgbClr val="00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96" y="96"/>
      </p:cViewPr>
      <p:guideLst>
        <p:guide orient="horz" pos="806"/>
        <p:guide pos="5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B35B4-3265-4AF5-A68F-ACBAAD3336B0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08440-E95A-41CA-ABAF-70342987B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75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8440-E95A-41CA-ABAF-70342987B4C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3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84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319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4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4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00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218382-3C8E-44AC-90FE-1BB72645D0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50C26-39D1-45DC-B603-9919913A84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43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D721C-0D84-404A-82FC-F069D59177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6C588C-79B9-4850-B06C-498358972D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BD2355-485E-4327-9B24-D40F60A233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C5CA23-29FB-4919-A0F1-282B9EF12A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27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279525"/>
            <a:ext cx="3598863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1279525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EB25E-1F39-4DFE-B95A-2B91EBCA4A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9F526-9C61-4DDF-8EA9-9402F3D94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7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8A5F19-E08D-4C10-ACAD-C365B2910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7145D0-581A-4CB4-862B-8CF7E6FF50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5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A35FE9-E346-44AA-886D-F151B1F380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D7185F-FCFB-40D0-B619-D64F220AFF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2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879DCF-D82A-45D2-A38F-35851D23F7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388BDAE-E3A5-4FCA-8E7A-6051BC495B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27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3197-036A-4F30-BD90-AB8E80712C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B2AD0-258D-4CDA-A3F9-91CA83175A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25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86EC-7608-4D0E-8B40-C7DC11DB39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F674B-8035-498F-B621-2C3099BB2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3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05D82F-0705-40F9-870F-BACA7CDBB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733B56-D4B9-4069-839A-37EF7E2C8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94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4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4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8BB43F-4D32-4D78-8144-2D839E4081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06AA7F-45D7-429E-9CDF-8CBAF8927E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279525"/>
            <a:ext cx="3598863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1279525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18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06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8785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42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21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14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A1BE967-391B-416B-A4A1-C0FDB5D43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279525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DBE247EC-94A2-44BF-928B-D7DED8A5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5" y="6613525"/>
            <a:ext cx="5143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11.</a:t>
            </a:r>
            <a:fld id="{EDE467F3-0647-45E6-9174-971D817B0335}" type="slidenum">
              <a:rPr lang="en-US" sz="1000" b="1" smtClean="0">
                <a:solidFill>
                  <a:srgbClr val="993300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US" sz="1000" b="1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B1FD80-DFEC-40F9-8D9B-7A3FAD6DC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063B6245-AA7D-4373-8E1F-3B85D257297E}"/>
              </a:ext>
            </a:extLst>
          </p:cNvPr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69D26F10-FA1D-4DDF-B714-18EA234E5FDF}"/>
              </a:ext>
            </a:extLst>
          </p:cNvPr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FEA9060B-D12B-4C0B-A6FD-DDC836BC3155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729A7248-4EB4-4B43-B25D-6B21A2F8D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1CCE2FC0-D576-4C7E-B7AB-62BE0824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376613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Operating System Concepts – 7</a:t>
            </a:r>
            <a:r>
              <a:rPr lang="en-US" sz="1000" b="1" baseline="30000">
                <a:solidFill>
                  <a:srgbClr val="993300"/>
                </a:solidFill>
                <a:ea typeface="宋体" panose="02010600030101010101" pitchFamily="2" charset="-122"/>
              </a:rPr>
              <a:t>th</a:t>
            </a: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 Edition, Jan 1,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4462ACFF-63CA-43AE-AD53-4A714BA094CF}"/>
              </a:ext>
            </a:extLst>
          </p:cNvPr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82383A95-9DF4-4564-9CE9-4A4BE4EDFA97}"/>
              </a:ext>
            </a:extLst>
          </p:cNvPr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57D7CF41-A1DE-4C47-B72C-12D85ABA2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0CC2B16D-5E67-4990-B83A-82C98A663C0A}"/>
              </a:ext>
            </a:extLst>
          </p:cNvPr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2506F00F-EE96-4B4E-AD4C-9FEEDA493FB3}"/>
              </a:ext>
            </a:extLst>
          </p:cNvPr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8A8F82D8-CA76-4764-B93B-8D345EFC3BBB}"/>
              </a:ext>
            </a:extLst>
          </p:cNvPr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15E9DED5-E442-4B9E-8AD8-E787EED9DCEC}"/>
              </a:ext>
            </a:extLst>
          </p:cNvPr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EDD8E41E-F992-4C6B-9163-ADE6E7BAE0AD}"/>
              </a:ext>
            </a:extLst>
          </p:cNvPr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A1639B4C-9C2E-4929-BB43-7EFDEC1AEB89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A2B9E965-E65B-4BF9-A8CC-76A4D418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FDAC2A27-7865-4F4F-9490-DC71992E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>
            <a:extLst>
              <a:ext uri="{FF2B5EF4-FFF2-40B4-BE49-F238E27FC236}">
                <a16:creationId xmlns:a16="http://schemas.microsoft.com/office/drawing/2014/main" id="{09A7431C-77BA-4515-8225-B189C35F9DB6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>
            <a:extLst>
              <a:ext uri="{FF2B5EF4-FFF2-40B4-BE49-F238E27FC236}">
                <a16:creationId xmlns:a16="http://schemas.microsoft.com/office/drawing/2014/main" id="{7FB924E9-BC25-40F2-AD66-3DEF453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>
            <a:extLst>
              <a:ext uri="{FF2B5EF4-FFF2-40B4-BE49-F238E27FC236}">
                <a16:creationId xmlns:a16="http://schemas.microsoft.com/office/drawing/2014/main" id="{4281BA56-DC30-4141-98E9-FB6E5323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D8D3839A-6733-4E58-9651-23A348253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279525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965BBFC9-24AE-4611-87CC-09325A49A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37567ED6-1EF2-4217-8BCF-40A0006D3F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AB1D4EA9-D8BE-4428-B507-4E21981B5B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29" Type="http://schemas.openxmlformats.org/officeDocument/2006/relationships/image" Target="../media/image12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image" Target="../media/image12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tags" Target="../tags/tag109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image" Target="../media/image12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tags" Target="../tags/tag135.xml"/><Relationship Id="rId3" Type="http://schemas.openxmlformats.org/officeDocument/2006/relationships/tags" Target="../tags/tag112.xml"/><Relationship Id="rId21" Type="http://schemas.openxmlformats.org/officeDocument/2006/relationships/tags" Target="../tags/tag130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tags" Target="../tags/tag134.xml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tags" Target="../tags/tag129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tags" Target="../tags/tag133.xml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23" Type="http://schemas.openxmlformats.org/officeDocument/2006/relationships/tags" Target="../tags/tag132.xml"/><Relationship Id="rId28" Type="http://schemas.openxmlformats.org/officeDocument/2006/relationships/tags" Target="../tags/tag137.xml"/><Relationship Id="rId10" Type="http://schemas.openxmlformats.org/officeDocument/2006/relationships/tags" Target="../tags/tag119.xml"/><Relationship Id="rId19" Type="http://schemas.openxmlformats.org/officeDocument/2006/relationships/tags" Target="../tags/tag128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Relationship Id="rId22" Type="http://schemas.openxmlformats.org/officeDocument/2006/relationships/tags" Target="../tags/tag131.xml"/><Relationship Id="rId27" Type="http://schemas.openxmlformats.org/officeDocument/2006/relationships/tags" Target="../tags/tag136.xml"/><Relationship Id="rId30" Type="http://schemas.openxmlformats.org/officeDocument/2006/relationships/image" Target="../media/image1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tags" Target="../tags/tag155.xml"/><Relationship Id="rId26" Type="http://schemas.openxmlformats.org/officeDocument/2006/relationships/tags" Target="../tags/tag163.xml"/><Relationship Id="rId3" Type="http://schemas.openxmlformats.org/officeDocument/2006/relationships/tags" Target="../tags/tag140.xml"/><Relationship Id="rId21" Type="http://schemas.openxmlformats.org/officeDocument/2006/relationships/tags" Target="../tags/tag158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5" Type="http://schemas.openxmlformats.org/officeDocument/2006/relationships/tags" Target="../tags/tag162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20" Type="http://schemas.openxmlformats.org/officeDocument/2006/relationships/tags" Target="../tags/tag157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24" Type="http://schemas.openxmlformats.org/officeDocument/2006/relationships/tags" Target="../tags/tag161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23" Type="http://schemas.openxmlformats.org/officeDocument/2006/relationships/tags" Target="../tags/tag160.xml"/><Relationship Id="rId28" Type="http://schemas.openxmlformats.org/officeDocument/2006/relationships/tags" Target="../tags/tag165.xml"/><Relationship Id="rId10" Type="http://schemas.openxmlformats.org/officeDocument/2006/relationships/tags" Target="../tags/tag147.xml"/><Relationship Id="rId19" Type="http://schemas.openxmlformats.org/officeDocument/2006/relationships/tags" Target="../tags/tag156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Relationship Id="rId22" Type="http://schemas.openxmlformats.org/officeDocument/2006/relationships/tags" Target="../tags/tag159.xml"/><Relationship Id="rId27" Type="http://schemas.openxmlformats.org/officeDocument/2006/relationships/tags" Target="../tags/tag164.xml"/><Relationship Id="rId30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tags" Target="../tags/tag183.xml"/><Relationship Id="rId26" Type="http://schemas.openxmlformats.org/officeDocument/2006/relationships/tags" Target="../tags/tag191.xml"/><Relationship Id="rId3" Type="http://schemas.openxmlformats.org/officeDocument/2006/relationships/tags" Target="../tags/tag168.xml"/><Relationship Id="rId21" Type="http://schemas.openxmlformats.org/officeDocument/2006/relationships/tags" Target="../tags/tag186.xml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tags" Target="../tags/tag182.xml"/><Relationship Id="rId25" Type="http://schemas.openxmlformats.org/officeDocument/2006/relationships/tags" Target="../tags/tag190.xml"/><Relationship Id="rId2" Type="http://schemas.openxmlformats.org/officeDocument/2006/relationships/tags" Target="../tags/tag167.xml"/><Relationship Id="rId16" Type="http://schemas.openxmlformats.org/officeDocument/2006/relationships/tags" Target="../tags/tag181.xml"/><Relationship Id="rId20" Type="http://schemas.openxmlformats.org/officeDocument/2006/relationships/tags" Target="../tags/tag185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24" Type="http://schemas.openxmlformats.org/officeDocument/2006/relationships/tags" Target="../tags/tag189.xml"/><Relationship Id="rId5" Type="http://schemas.openxmlformats.org/officeDocument/2006/relationships/tags" Target="../tags/tag170.xml"/><Relationship Id="rId15" Type="http://schemas.openxmlformats.org/officeDocument/2006/relationships/tags" Target="../tags/tag180.xml"/><Relationship Id="rId23" Type="http://schemas.openxmlformats.org/officeDocument/2006/relationships/tags" Target="../tags/tag188.xml"/><Relationship Id="rId28" Type="http://schemas.openxmlformats.org/officeDocument/2006/relationships/tags" Target="../tags/tag193.xml"/><Relationship Id="rId10" Type="http://schemas.openxmlformats.org/officeDocument/2006/relationships/tags" Target="../tags/tag175.xml"/><Relationship Id="rId19" Type="http://schemas.openxmlformats.org/officeDocument/2006/relationships/tags" Target="../tags/tag184.xml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Relationship Id="rId22" Type="http://schemas.openxmlformats.org/officeDocument/2006/relationships/tags" Target="../tags/tag187.xml"/><Relationship Id="rId27" Type="http://schemas.openxmlformats.org/officeDocument/2006/relationships/tags" Target="../tags/tag192.xml"/><Relationship Id="rId30" Type="http://schemas.openxmlformats.org/officeDocument/2006/relationships/image" Target="../media/image12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image" Target="../media/image12.png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98.xml"/><Relationship Id="rId10" Type="http://schemas.openxmlformats.org/officeDocument/2006/relationships/tags" Target="../tags/tag203.xml"/><Relationship Id="rId4" Type="http://schemas.openxmlformats.org/officeDocument/2006/relationships/tags" Target="../tags/tag197.xml"/><Relationship Id="rId9" Type="http://schemas.openxmlformats.org/officeDocument/2006/relationships/tags" Target="../tags/tag20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image" Target="../media/image12.png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08.xml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tags" Target="../tags/tag226.xml"/><Relationship Id="rId18" Type="http://schemas.openxmlformats.org/officeDocument/2006/relationships/tags" Target="../tags/tag231.xml"/><Relationship Id="rId26" Type="http://schemas.openxmlformats.org/officeDocument/2006/relationships/tags" Target="../tags/tag239.xml"/><Relationship Id="rId3" Type="http://schemas.openxmlformats.org/officeDocument/2006/relationships/tags" Target="../tags/tag216.xml"/><Relationship Id="rId21" Type="http://schemas.openxmlformats.org/officeDocument/2006/relationships/tags" Target="../tags/tag234.xml"/><Relationship Id="rId7" Type="http://schemas.openxmlformats.org/officeDocument/2006/relationships/tags" Target="../tags/tag220.xml"/><Relationship Id="rId12" Type="http://schemas.openxmlformats.org/officeDocument/2006/relationships/tags" Target="../tags/tag225.xml"/><Relationship Id="rId17" Type="http://schemas.openxmlformats.org/officeDocument/2006/relationships/tags" Target="../tags/tag230.xml"/><Relationship Id="rId25" Type="http://schemas.openxmlformats.org/officeDocument/2006/relationships/tags" Target="../tags/tag238.xml"/><Relationship Id="rId2" Type="http://schemas.openxmlformats.org/officeDocument/2006/relationships/tags" Target="../tags/tag215.xml"/><Relationship Id="rId16" Type="http://schemas.openxmlformats.org/officeDocument/2006/relationships/tags" Target="../tags/tag229.xml"/><Relationship Id="rId20" Type="http://schemas.openxmlformats.org/officeDocument/2006/relationships/tags" Target="../tags/tag233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24" Type="http://schemas.openxmlformats.org/officeDocument/2006/relationships/tags" Target="../tags/tag237.xml"/><Relationship Id="rId5" Type="http://schemas.openxmlformats.org/officeDocument/2006/relationships/tags" Target="../tags/tag218.xml"/><Relationship Id="rId15" Type="http://schemas.openxmlformats.org/officeDocument/2006/relationships/tags" Target="../tags/tag228.xml"/><Relationship Id="rId23" Type="http://schemas.openxmlformats.org/officeDocument/2006/relationships/tags" Target="../tags/tag236.xml"/><Relationship Id="rId28" Type="http://schemas.openxmlformats.org/officeDocument/2006/relationships/tags" Target="../tags/tag241.xml"/><Relationship Id="rId10" Type="http://schemas.openxmlformats.org/officeDocument/2006/relationships/tags" Target="../tags/tag223.xml"/><Relationship Id="rId19" Type="http://schemas.openxmlformats.org/officeDocument/2006/relationships/tags" Target="../tags/tag232.xml"/><Relationship Id="rId4" Type="http://schemas.openxmlformats.org/officeDocument/2006/relationships/tags" Target="../tags/tag217.xml"/><Relationship Id="rId9" Type="http://schemas.openxmlformats.org/officeDocument/2006/relationships/tags" Target="../tags/tag222.xml"/><Relationship Id="rId14" Type="http://schemas.openxmlformats.org/officeDocument/2006/relationships/tags" Target="../tags/tag227.xml"/><Relationship Id="rId22" Type="http://schemas.openxmlformats.org/officeDocument/2006/relationships/tags" Target="../tags/tag235.xml"/><Relationship Id="rId27" Type="http://schemas.openxmlformats.org/officeDocument/2006/relationships/tags" Target="../tags/tag240.xml"/><Relationship Id="rId30" Type="http://schemas.openxmlformats.org/officeDocument/2006/relationships/image" Target="../media/image12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6B87C34-6778-43A4-98B8-49B921E1DB1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Chapter 11:  File System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0FDCE59-BFD0-4137-A5B7-93A70200A8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C71E810-4943-4F57-BA3A-ACEC2B3960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I/O control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transfer information between the main memory and the disk system with 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device drivers </a:t>
            </a:r>
            <a:r>
              <a:rPr lang="en-US" altLang="zh-CN" sz="2000" dirty="0">
                <a:ea typeface="宋体" panose="02010600030101010101" pitchFamily="2" charset="-122"/>
              </a:rPr>
              <a:t>and 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interrupt handler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Device drivers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can be thought of as a translator (Command </a:t>
            </a:r>
            <a:r>
              <a:rPr lang="en-US" altLang="zh-CN" sz="1800" dirty="0" err="1">
                <a:ea typeface="宋体" panose="02010600030101010101" pitchFamily="2" charset="-122"/>
              </a:rPr>
              <a:t>traslator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 Its input consists of high-level commands such as "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retrieve block 123</a:t>
            </a:r>
            <a:r>
              <a:rPr lang="en-US" altLang="zh-CN" sz="1800" dirty="0">
                <a:ea typeface="宋体" panose="02010600030101010101" pitchFamily="2" charset="-122"/>
              </a:rPr>
              <a:t>." 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Its output consists of low-level, hardware-specific instructions that are used by the hardware controller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Interrupt handler</a:t>
            </a:r>
          </a:p>
          <a:p>
            <a:pPr lvl="2"/>
            <a:r>
              <a:rPr lang="zh-CN" altLang="en-US" sz="1600" dirty="0">
                <a:ea typeface="宋体" panose="02010600030101010101" pitchFamily="2" charset="-122"/>
              </a:rPr>
              <a:t>对磁盘等介质进行物理读写等操作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</a:p>
          <a:p>
            <a:pPr lvl="2"/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Device drivers</a:t>
            </a:r>
            <a:r>
              <a:rPr lang="zh-CN" altLang="en-US" sz="1800" dirty="0">
                <a:ea typeface="宋体" panose="02010600030101010101" pitchFamily="2" charset="-122"/>
              </a:rPr>
              <a:t>将上层传来的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读写等操作命令</a:t>
            </a:r>
            <a:r>
              <a:rPr lang="zh-CN" altLang="en-US" sz="1800" dirty="0">
                <a:ea typeface="宋体" panose="02010600030101010101" pitchFamily="2" charset="-122"/>
              </a:rPr>
              <a:t>转换成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具体的磁盘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指令</a:t>
            </a:r>
            <a:r>
              <a:rPr lang="zh-CN" altLang="en-US" sz="1800" dirty="0">
                <a:ea typeface="宋体" panose="02010600030101010101" pitchFamily="2" charset="-122"/>
              </a:rPr>
              <a:t>，然后由磁盘控制器的</a:t>
            </a:r>
            <a:r>
              <a:rPr lang="zh-CN" altLang="en-US" sz="1800" b="1" u="sng" dirty="0">
                <a:solidFill>
                  <a:srgbClr val="7030A0"/>
                </a:solidFill>
                <a:ea typeface="宋体" panose="02010600030101010101" pitchFamily="2" charset="-122"/>
              </a:rPr>
              <a:t>中断处理程序</a:t>
            </a:r>
            <a:r>
              <a:rPr lang="zh-CN" altLang="en-US" sz="1800" dirty="0">
                <a:ea typeface="宋体" panose="02010600030101010101" pitchFamily="2" charset="-122"/>
              </a:rPr>
              <a:t>完成该文件的具体的数据传输；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/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691C276-7E0A-46E9-A2CE-E26796F34B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1312863" algn="l"/>
              </a:tabLst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11.5.4 Counting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708B05F-44A0-4D17-BC35-58B6EC8EEA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57275" y="1366838"/>
            <a:ext cx="7202488" cy="4706937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zh-CN" altLang="en-US" sz="2400" b="1" dirty="0">
                <a:ea typeface="宋体" panose="02010600030101010101" pitchFamily="2" charset="-122"/>
              </a:rPr>
              <a:t>Counting</a:t>
            </a: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建立一个类似于分区内存管理中的分区表；</a:t>
            </a:r>
          </a:p>
          <a:p>
            <a:pPr lvl="1">
              <a:tabLst>
                <a:tab pos="1312863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每个表项记录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第一块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的块号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和</a:t>
            </a:r>
            <a:r>
              <a:rPr lang="zh-CN" altLang="en-US" sz="2000" b="1" u="sng" dirty="0">
                <a:solidFill>
                  <a:srgbClr val="1306BA"/>
                </a:solidFill>
                <a:ea typeface="宋体" panose="02010600030101010101" pitchFamily="2" charset="-122"/>
              </a:rPr>
              <a:t>与第一块连续的空闲块的数量</a:t>
            </a:r>
            <a:r>
              <a:rPr lang="zh-CN" altLang="en-US" sz="2000" b="1" dirty="0">
                <a:ea typeface="宋体" panose="02010600030101010101" pitchFamily="2" charset="-122"/>
              </a:rPr>
              <a:t>；</a:t>
            </a:r>
          </a:p>
          <a:p>
            <a:pPr lvl="1">
              <a:tabLst>
                <a:tab pos="1312863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容易找到连续的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空间</a:t>
            </a:r>
            <a:endParaRPr lang="en-US" altLang="zh-CN" sz="20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分配与回收也比较方便</a:t>
            </a: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需要额外的空间</a:t>
            </a:r>
          </a:p>
          <a:p>
            <a:pPr lvl="1">
              <a:tabLst>
                <a:tab pos="1312863" algn="l"/>
              </a:tabLst>
            </a:pPr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0D1551E-D625-424C-B7A4-51F52D82DB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Counting 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299B5D9-346B-4A93-BDDE-F091D5EAE52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01688" y="1366839"/>
            <a:ext cx="7621587" cy="1652586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equires extra space</a:t>
            </a:r>
            <a:r>
              <a:rPr lang="zh-CN" altLang="en-US" sz="2000" b="1" dirty="0">
                <a:ea typeface="宋体" panose="02010600030101010101" pitchFamily="2" charset="-122"/>
              </a:rPr>
              <a:t>（磁盘上有一个“空闲盘块表”）；</a:t>
            </a:r>
          </a:p>
          <a:p>
            <a:r>
              <a:rPr lang="zh-CN" altLang="en-US" sz="2000" b="1" dirty="0">
                <a:ea typeface="宋体" panose="02010600030101010101" pitchFamily="2" charset="-122"/>
              </a:rPr>
              <a:t>为磁盘上的每个空闲连续存储空间中的磁盘块建立一个表项 ；</a:t>
            </a:r>
          </a:p>
          <a:p>
            <a:r>
              <a:rPr lang="zh-CN" altLang="en-US" sz="2000" b="1" dirty="0">
                <a:ea typeface="宋体" panose="02010600030101010101" pitchFamily="2" charset="-122"/>
              </a:rPr>
              <a:t>适合连续文件空间的连续分配；</a:t>
            </a:r>
          </a:p>
          <a:p>
            <a:r>
              <a:rPr lang="zh-CN" altLang="en-US" sz="2000" b="1" dirty="0">
                <a:ea typeface="宋体" panose="02010600030101010101" pitchFamily="2" charset="-122"/>
              </a:rPr>
              <a:t>需要额外的空间</a:t>
            </a:r>
          </a:p>
          <a:p>
            <a:endParaRPr lang="zh-CN" altLang="en-US" sz="1800" b="1" dirty="0">
              <a:ea typeface="宋体" panose="02010600030101010101" pitchFamily="2" charset="-122"/>
            </a:endParaRPr>
          </a:p>
        </p:txBody>
      </p:sp>
      <p:graphicFrame>
        <p:nvGraphicFramePr>
          <p:cNvPr id="70660" name="Group 4">
            <a:extLst>
              <a:ext uri="{FF2B5EF4-FFF2-40B4-BE49-F238E27FC236}">
                <a16:creationId xmlns:a16="http://schemas.microsoft.com/office/drawing/2014/main" id="{8B5A3F0C-AAE6-41F5-8D75-5B95112FE1FD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53787293"/>
              </p:ext>
            </p:extLst>
          </p:nvPr>
        </p:nvGraphicFramePr>
        <p:xfrm>
          <a:off x="1595438" y="3316228"/>
          <a:ext cx="5881687" cy="2143539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6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71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第一空闲盘块表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空闲盘块数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07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37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37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D397703-4E3E-4742-A1D6-CC42AA0B29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C6AD009-032F-4B6B-871C-4D4EA97E05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>
                <a:ea typeface="宋体" panose="02010600030101010101" pitchFamily="2" charset="-122"/>
              </a:rPr>
              <a:t>为对文件进行管理，操作系统设置了哪些数据结构？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在磁盘上设置了哪些数据结构？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在内存中设置了哪些数据结构？</a:t>
            </a:r>
            <a:endParaRPr lang="en-US" altLang="zh-CN" sz="18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结合</a:t>
            </a:r>
            <a:r>
              <a:rPr lang="en-US" altLang="zh-CN" sz="2000" dirty="0" smtClean="0">
                <a:ea typeface="宋体" panose="02010600030101010101" pitchFamily="2" charset="-122"/>
              </a:rPr>
              <a:t>open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read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write</a:t>
            </a:r>
            <a:r>
              <a:rPr lang="zh-CN" altLang="en-US" sz="2000" dirty="0" smtClean="0">
                <a:ea typeface="宋体" panose="02010600030101010101" pitchFamily="2" charset="-122"/>
              </a:rPr>
              <a:t>等系统调用，说明这些数据结构的功能与作用。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1340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AFD72744-2F81-4FB7-8391-099262B55E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 Efficiency and Performance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34F440E-71F3-4F5E-9E9F-EA25898B4B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515225" cy="5057775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Efficiency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dependent on:</a:t>
            </a:r>
          </a:p>
          <a:p>
            <a:pPr lvl="1"/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disk allocation </a:t>
            </a:r>
            <a:r>
              <a:rPr lang="en-US" altLang="zh-CN" sz="2000" dirty="0">
                <a:ea typeface="宋体" panose="02010600030101010101" pitchFamily="2" charset="-122"/>
              </a:rPr>
              <a:t>and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directory algorithms</a:t>
            </a:r>
          </a:p>
          <a:p>
            <a:pPr lvl="1"/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types of data </a:t>
            </a:r>
            <a:r>
              <a:rPr lang="en-US" altLang="zh-CN" sz="2000" dirty="0">
                <a:ea typeface="宋体" panose="02010600030101010101" pitchFamily="2" charset="-122"/>
              </a:rPr>
              <a:t>kept in file’s directory entry</a:t>
            </a: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Performance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disk cache</a:t>
            </a:r>
            <a:r>
              <a:rPr lang="en-US" altLang="zh-CN" sz="2000" dirty="0">
                <a:ea typeface="宋体" panose="02010600030101010101" pitchFamily="2" charset="-122"/>
              </a:rPr>
              <a:t> – separate section of main memory for frequently used blocks</a:t>
            </a:r>
          </a:p>
          <a:p>
            <a:pPr lvl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free-behind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read-ahead</a:t>
            </a:r>
            <a:r>
              <a:rPr lang="en-US" altLang="zh-CN" sz="2000" dirty="0">
                <a:ea typeface="宋体" panose="02010600030101010101" pitchFamily="2" charset="-122"/>
              </a:rPr>
              <a:t> – techniques to optimize sequential access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improve PC performance by dedicating section of memory as 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virtual disk, or RAM disk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319CE0F-4075-45B3-8049-B3307ADC2C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11.6.1 Efficiency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FC53764-FB7A-462A-AB71-0226AA67C0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915988"/>
            <a:ext cx="8142287" cy="5942012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Efficiency </a:t>
            </a:r>
            <a:r>
              <a:rPr lang="en-US" altLang="zh-CN" sz="2400" b="1" dirty="0">
                <a:ea typeface="宋体" panose="02010600030101010101" pitchFamily="2" charset="-122"/>
              </a:rPr>
              <a:t>dependent on: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Disk allocation algorithms </a:t>
            </a:r>
            <a:r>
              <a:rPr lang="en-US" altLang="zh-CN" sz="2000" dirty="0" smtClean="0"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ea typeface="宋体" panose="02010600030101010101" pitchFamily="2" charset="-122"/>
              </a:rPr>
              <a:t>directory algorithms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Types of data kept in file’s directory entry</a:t>
            </a:r>
            <a:r>
              <a:rPr lang="zh-CN" altLang="en-US" sz="2000" dirty="0" smtClean="0">
                <a:ea typeface="宋体" panose="02010600030101010101" pitchFamily="2" charset="-122"/>
              </a:rPr>
              <a:t>（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如FCB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中项越多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，存储与访问效率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越低，但方便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b="1" dirty="0" smtClean="0">
                <a:ea typeface="宋体" panose="02010600030101010101" pitchFamily="2" charset="-122"/>
              </a:rPr>
              <a:t>Ext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文件系统，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索引节点（</a:t>
            </a:r>
            <a:r>
              <a:rPr lang="en-US" altLang="zh-CN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2000" b="1" dirty="0" smtClean="0">
                <a:ea typeface="宋体" panose="02010600030101010101" pitchFamily="2" charset="-122"/>
              </a:rPr>
              <a:t>预先创建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即使空闲也占用一定的</a:t>
            </a:r>
            <a:r>
              <a:rPr lang="zh-CN" altLang="en-US" sz="1800" b="1" dirty="0" smtClean="0">
                <a:ea typeface="宋体" panose="02010600030101010101" pitchFamily="2" charset="-122"/>
              </a:rPr>
              <a:t>空间，但分配效率高；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如果集中分配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在磁盘起始</a:t>
            </a:r>
            <a:r>
              <a:rPr lang="zh-CN" altLang="en-US" sz="1800" b="1" dirty="0">
                <a:ea typeface="宋体" panose="02010600030101010101" pitchFamily="2" charset="-122"/>
              </a:rPr>
              <a:t>位置，可能与</a:t>
            </a:r>
            <a:r>
              <a:rPr lang="zh-CN" altLang="en-US" sz="1800" b="1" dirty="0" smtClean="0">
                <a:ea typeface="宋体" panose="02010600030101010101" pitchFamily="2" charset="-122"/>
              </a:rPr>
              <a:t>文件数据块距离</a:t>
            </a:r>
            <a:r>
              <a:rPr lang="zh-CN" altLang="en-US" sz="1800" b="1" dirty="0">
                <a:ea typeface="宋体" panose="02010600030101010101" pitchFamily="2" charset="-122"/>
              </a:rPr>
              <a:t>比较远，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增大磁头的寻道时间</a:t>
            </a:r>
            <a:r>
              <a:rPr lang="zh-CN" altLang="en-US" sz="1800" b="1" dirty="0">
                <a:ea typeface="宋体" panose="02010600030101010101" pitchFamily="2" charset="-122"/>
              </a:rPr>
              <a:t>；</a:t>
            </a:r>
          </a:p>
          <a:p>
            <a:pPr lvl="2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如果</a:t>
            </a:r>
            <a:r>
              <a:rPr lang="zh-CN" altLang="en-US" sz="1800" b="1" dirty="0" smtClean="0">
                <a:ea typeface="宋体" panose="02010600030101010101" pitchFamily="2" charset="-122"/>
              </a:rPr>
              <a:t>预先散列分配</a:t>
            </a:r>
            <a:r>
              <a:rPr lang="zh-CN" altLang="en-US" sz="1800" b="1" dirty="0">
                <a:ea typeface="宋体" panose="02010600030101010101" pitchFamily="2" charset="-122"/>
              </a:rPr>
              <a:t>在整个磁盘空间中，可以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使文件数据与其对应的索引节点存放在一起</a:t>
            </a:r>
            <a:r>
              <a:rPr lang="zh-CN" altLang="en-US" sz="1800" b="1" dirty="0">
                <a:ea typeface="宋体" panose="02010600030101010101" pitchFamily="2" charset="-122"/>
              </a:rPr>
              <a:t>，降低寻道时间；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3" eaLnBrk="1" hangingPunct="1"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该方案不适应于磁盘块不连续的文件</a:t>
            </a:r>
            <a:endParaRPr lang="en-US" altLang="zh-CN" sz="16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3" eaLnBrk="1" hangingPunct="1"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应尽量将文件内容存放到连续的磁盘块中，如</a:t>
            </a:r>
            <a:r>
              <a:rPr lang="en-US" altLang="zh-CN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NTFS</a:t>
            </a:r>
            <a:endParaRPr lang="zh-CN" altLang="en-US" sz="16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ea typeface="宋体" panose="02010600030101010101" pitchFamily="2" charset="-122"/>
              </a:rPr>
              <a:t>为了备份的需要（增量备份） ，需要保存文件的</a:t>
            </a:r>
            <a:r>
              <a:rPr lang="zh-CN" altLang="en-US" sz="20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最近访问时间</a:t>
            </a:r>
            <a:r>
              <a:rPr lang="zh-CN" altLang="en-US" sz="2000" b="1" dirty="0" smtClean="0">
                <a:ea typeface="宋体" panose="02010600030101010101" pitchFamily="2" charset="-122"/>
              </a:rPr>
              <a:t>” ，</a:t>
            </a:r>
            <a:r>
              <a:rPr lang="zh-CN" altLang="en-US" sz="2000" b="1" dirty="0">
                <a:ea typeface="宋体" panose="02010600030101010101" pitchFamily="2" charset="-122"/>
              </a:rPr>
              <a:t>增加了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文件目录与</a:t>
            </a:r>
            <a:r>
              <a:rPr lang="en-US" altLang="zh-CN" sz="2000" b="1" dirty="0" smtClean="0">
                <a:ea typeface="宋体" panose="02010600030101010101" pitchFamily="2" charset="-122"/>
              </a:rPr>
              <a:t>FCB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的</a:t>
            </a:r>
            <a:r>
              <a:rPr lang="zh-CN" altLang="en-US" sz="2000" b="1" dirty="0">
                <a:ea typeface="宋体" panose="02010600030101010101" pitchFamily="2" charset="-122"/>
              </a:rPr>
              <a:t>读写频率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882D347-EFD7-4713-BBB6-0356314947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11.6.2 Performance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677B35D-876B-4B68-B4C6-8555B20FAC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915988"/>
            <a:ext cx="8142287" cy="5942012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Performance</a:t>
            </a:r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原则：访问文件时，尽量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减少磁盘的访问频率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solidFill>
                  <a:srgbClr val="1306BA"/>
                </a:solidFill>
                <a:ea typeface="宋体" panose="02010600030101010101" pitchFamily="2" charset="-122"/>
              </a:rPr>
              <a:t>Disk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cache </a:t>
            </a:r>
            <a:r>
              <a:rPr lang="en-US" altLang="zh-CN" sz="2400" dirty="0">
                <a:ea typeface="宋体" panose="02010600030101010101" pitchFamily="2" charset="-122"/>
              </a:rPr>
              <a:t>– separate section of main memory for frequently used blocks</a:t>
            </a:r>
          </a:p>
          <a:p>
            <a:pPr lvl="1"/>
            <a:r>
              <a:rPr lang="en-US" altLang="zh-CN" sz="2400" i="1" dirty="0" smtClean="0">
                <a:solidFill>
                  <a:srgbClr val="1306BA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400" i="1" dirty="0">
                <a:solidFill>
                  <a:srgbClr val="1306BA"/>
                </a:solidFill>
                <a:ea typeface="宋体" panose="02010600030101010101" pitchFamily="2" charset="-122"/>
              </a:rPr>
              <a:t>ree-behind</a:t>
            </a:r>
            <a:r>
              <a:rPr lang="zh-CN" altLang="en-US" sz="2400" dirty="0">
                <a:ea typeface="宋体" panose="02010600030101010101" pitchFamily="2" charset="-122"/>
              </a:rPr>
              <a:t> and </a:t>
            </a:r>
            <a:r>
              <a:rPr lang="zh-CN" altLang="en-US" sz="2400" i="1" dirty="0">
                <a:solidFill>
                  <a:srgbClr val="1306BA"/>
                </a:solidFill>
                <a:ea typeface="宋体" panose="02010600030101010101" pitchFamily="2" charset="-122"/>
              </a:rPr>
              <a:t>read-ahead</a:t>
            </a:r>
            <a:r>
              <a:rPr lang="zh-CN" altLang="en-US" sz="2400" dirty="0">
                <a:ea typeface="宋体" panose="02010600030101010101" pitchFamily="2" charset="-122"/>
              </a:rPr>
              <a:t> – techniques to optimize sequential access</a:t>
            </a: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考虑到文件大部分都是顺序访问</a:t>
            </a:r>
            <a:r>
              <a:rPr lang="zh-CN" altLang="en-US" sz="2000" dirty="0" smtClean="0">
                <a:ea typeface="宋体" panose="02010600030101010101" pitchFamily="2" charset="-122"/>
              </a:rPr>
              <a:t>，因此已经读入的磁盘块可能还要访问，并且可能要继续访问其后的几个磁盘块，</a:t>
            </a:r>
            <a:r>
              <a:rPr lang="zh-CN" altLang="en-US" sz="2000" dirty="0">
                <a:ea typeface="宋体" panose="02010600030101010101" pitchFamily="2" charset="-122"/>
              </a:rPr>
              <a:t>因此</a:t>
            </a:r>
            <a:r>
              <a:rPr lang="zh-CN" altLang="en-US" sz="2000" dirty="0" smtClean="0">
                <a:ea typeface="宋体" panose="02010600030101010101" pitchFamily="2" charset="-122"/>
              </a:rPr>
              <a:t>采用</a:t>
            </a:r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延迟释放</a:t>
            </a:r>
            <a:r>
              <a:rPr lang="zh-CN" altLang="en-US" sz="2000" dirty="0">
                <a:ea typeface="宋体" panose="02010600030101010101" pitchFamily="2" charset="-122"/>
              </a:rPr>
              <a:t>与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提前预读</a:t>
            </a:r>
            <a:r>
              <a:rPr lang="zh-CN" altLang="en-US" sz="2000" dirty="0">
                <a:ea typeface="宋体" panose="02010600030101010101" pitchFamily="2" charset="-122"/>
              </a:rPr>
              <a:t>技术</a:t>
            </a:r>
            <a:r>
              <a:rPr lang="zh-CN" altLang="en-US" sz="2000" dirty="0" smtClean="0">
                <a:ea typeface="宋体" panose="02010600030101010101" pitchFamily="2" charset="-122"/>
              </a:rPr>
              <a:t>；（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提前预</a:t>
            </a:r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读</a:t>
            </a:r>
            <a:r>
              <a:rPr lang="zh-CN" altLang="en-US" sz="2000" dirty="0">
                <a:ea typeface="宋体" panose="02010600030101010101" pitchFamily="2" charset="-122"/>
              </a:rPr>
              <a:t>采用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异</a:t>
            </a:r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步读</a:t>
            </a:r>
            <a:r>
              <a:rPr lang="zh-CN" altLang="en-US" sz="2000" dirty="0" smtClean="0">
                <a:ea typeface="宋体" panose="02010600030101010101" pitchFamily="2" charset="-122"/>
              </a:rPr>
              <a:t>）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2000" i="1" dirty="0">
                <a:solidFill>
                  <a:srgbClr val="1306BA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000" i="1" dirty="0">
                <a:solidFill>
                  <a:srgbClr val="1306BA"/>
                </a:solidFill>
                <a:ea typeface="宋体" panose="02010600030101010101" pitchFamily="2" charset="-122"/>
              </a:rPr>
              <a:t>ree-behind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ea typeface="宋体" panose="02010600030101010101" pitchFamily="2" charset="-122"/>
              </a:rPr>
              <a:t>：要</a:t>
            </a:r>
            <a:r>
              <a:rPr lang="zh-CN" altLang="en-US" sz="2000" dirty="0">
                <a:ea typeface="宋体" panose="02010600030101010101" pitchFamily="2" charset="-122"/>
              </a:rPr>
              <a:t>让磁盘块在内存中驻留尽量长的时间；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ea typeface="宋体" panose="02010600030101010101" pitchFamily="2" charset="-122"/>
              </a:rPr>
              <a:t>mprove </a:t>
            </a:r>
            <a:r>
              <a:rPr lang="zh-CN" altLang="en-US" sz="2400" dirty="0">
                <a:ea typeface="宋体" panose="02010600030101010101" pitchFamily="2" charset="-122"/>
              </a:rPr>
              <a:t>PC performance by dedicating section of memory as virtual disk, or RAM disk</a:t>
            </a:r>
            <a:r>
              <a:rPr lang="zh-CN" altLang="en-US" sz="2400" dirty="0" smtClean="0">
                <a:ea typeface="宋体" panose="02010600030101010101" pitchFamily="2" charset="-122"/>
              </a:rPr>
              <a:t>.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EE4B8E9-3B1E-481D-BE42-E767888FB7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22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Various Disk-Caching Locations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99331" name="Picture 3">
            <a:extLst>
              <a:ext uri="{FF2B5EF4-FFF2-40B4-BE49-F238E27FC236}">
                <a16:creationId xmlns:a16="http://schemas.microsoft.com/office/drawing/2014/main" id="{BCD859DD-B23C-4029-A301-C39749B2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t="27713" r="481" b="27913"/>
          <a:stretch>
            <a:fillRect/>
          </a:stretch>
        </p:blipFill>
        <p:spPr bwMode="auto">
          <a:xfrm>
            <a:off x="1082675" y="1928813"/>
            <a:ext cx="6985000" cy="25050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ECF26CA-88D1-4BB9-9834-1BA1DED66B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Page Cache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02B26C8-7A3A-485D-B4D6-18BC603783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A 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page cache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caches pages rather than disk blocks using virtual memory techniques</a:t>
            </a: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Memory-mapped I/O uses a page cache</a:t>
            </a: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Routine I/O through the file system uses the buffer (disk) cache</a:t>
            </a: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This leads to the following figure</a:t>
            </a:r>
          </a:p>
          <a:p>
            <a:endParaRPr lang="zh-CN" altLang="en-US" sz="18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B4DF927-2730-4B57-8FC4-3ACEA96C9A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355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I/O Without a Unified Buffer Cache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1379" name="Picture 4">
            <a:extLst>
              <a:ext uri="{FF2B5EF4-FFF2-40B4-BE49-F238E27FC236}">
                <a16:creationId xmlns:a16="http://schemas.microsoft.com/office/drawing/2014/main" id="{54969DCF-BF7D-4BC6-820A-C0471DF8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629" r="11905" b="958"/>
          <a:stretch>
            <a:fillRect/>
          </a:stretch>
        </p:blipFill>
        <p:spPr bwMode="auto">
          <a:xfrm>
            <a:off x="1763713" y="1536700"/>
            <a:ext cx="5386387" cy="49514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970F30D-7CF2-4075-BD19-EC18FFA474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Unified Buffer Cache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4C6FC30-E190-4F7D-B27D-1323C2C403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unified buffer cache </a:t>
            </a:r>
            <a:r>
              <a:rPr lang="en-US" altLang="zh-CN" sz="2800" dirty="0">
                <a:ea typeface="宋体" panose="02010600030101010101" pitchFamily="2" charset="-122"/>
              </a:rPr>
              <a:t>uses the same page cache to cache </a:t>
            </a:r>
            <a:r>
              <a:rPr lang="en-US" altLang="zh-CN" sz="2800" b="1" dirty="0">
                <a:ea typeface="宋体" panose="02010600030101010101" pitchFamily="2" charset="-122"/>
              </a:rPr>
              <a:t>both memory-mapped pages </a:t>
            </a:r>
            <a:r>
              <a:rPr lang="en-US" altLang="zh-CN" sz="2800" dirty="0">
                <a:ea typeface="宋体" panose="02010600030101010101" pitchFamily="2" charset="-122"/>
              </a:rPr>
              <a:t>and </a:t>
            </a:r>
            <a:r>
              <a:rPr lang="en-US" altLang="zh-CN" sz="2800" b="1" dirty="0">
                <a:ea typeface="宋体" panose="02010600030101010101" pitchFamily="2" charset="-122"/>
              </a:rPr>
              <a:t>ordinary file system I/O;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59F6B822-1D62-4DE0-AE21-C3E0DAB259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8077200" cy="1524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 File-System Implementation</a:t>
            </a:r>
            <a:b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11.2.1 Overview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02509301-5136-45FC-AC23-BEA86B9C934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0575" y="2057400"/>
            <a:ext cx="7654925" cy="3781425"/>
          </a:xfrm>
        </p:spPr>
        <p:txBody>
          <a:bodyPr/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Several </a:t>
            </a:r>
            <a:r>
              <a:rPr lang="zh-CN" altLang="en-US" sz="2800" b="1" u="sng" dirty="0">
                <a:solidFill>
                  <a:srgbClr val="FF0000"/>
                </a:solidFill>
                <a:ea typeface="宋体" panose="02010600030101010101" pitchFamily="2" charset="-122"/>
              </a:rPr>
              <a:t>on-disk</a:t>
            </a:r>
            <a:r>
              <a:rPr lang="zh-CN" altLang="en-US" sz="2800" b="1" u="sng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and </a:t>
            </a:r>
            <a:r>
              <a:rPr lang="zh-CN" altLang="en-US" sz="2800" b="1" u="sng" dirty="0">
                <a:solidFill>
                  <a:srgbClr val="FF0000"/>
                </a:solidFill>
                <a:ea typeface="宋体" panose="02010600030101010101" pitchFamily="2" charset="-122"/>
              </a:rPr>
              <a:t>in-memory</a:t>
            </a:r>
            <a:r>
              <a:rPr lang="zh-CN" altLang="en-US" sz="2800" b="1" u="sng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</a:rPr>
              <a:t>structures</a:t>
            </a:r>
            <a:r>
              <a:rPr lang="zh-CN" altLang="en-US" sz="2800" b="1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are used to </a:t>
            </a:r>
            <a:r>
              <a:rPr lang="zh-CN" altLang="en-US" sz="2800" b="1" dirty="0">
                <a:solidFill>
                  <a:srgbClr val="1306BA"/>
                </a:solidFill>
                <a:ea typeface="宋体" panose="02010600030101010101" pitchFamily="2" charset="-122"/>
              </a:rPr>
              <a:t>implement a file system.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These structures vary depending on the </a:t>
            </a:r>
            <a:r>
              <a:rPr lang="zh-CN" altLang="en-US" sz="2800" dirty="0">
                <a:solidFill>
                  <a:srgbClr val="1306BA"/>
                </a:solidFill>
                <a:ea typeface="宋体" panose="02010600030101010101" pitchFamily="2" charset="-122"/>
              </a:rPr>
              <a:t>operating system </a:t>
            </a:r>
            <a:r>
              <a:rPr lang="zh-CN" altLang="en-US" sz="2800" dirty="0">
                <a:ea typeface="宋体" panose="02010600030101010101" pitchFamily="2" charset="-122"/>
              </a:rPr>
              <a:t>and the </a:t>
            </a:r>
            <a:r>
              <a:rPr lang="zh-CN" altLang="en-US" sz="2800" dirty="0">
                <a:solidFill>
                  <a:srgbClr val="1306BA"/>
                </a:solidFill>
                <a:ea typeface="宋体" panose="02010600030101010101" pitchFamily="2" charset="-122"/>
              </a:rPr>
              <a:t>file system</a:t>
            </a: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FED4D30-B8B1-43CF-BB90-B9D974C01F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I/O Using a Unified Buffer Cache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3427" name="Picture 4">
            <a:extLst>
              <a:ext uri="{FF2B5EF4-FFF2-40B4-BE49-F238E27FC236}">
                <a16:creationId xmlns:a16="http://schemas.microsoft.com/office/drawing/2014/main" id="{153E917C-3557-437A-BD17-81E17ABF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t="4115" r="537" b="4115"/>
          <a:stretch>
            <a:fillRect/>
          </a:stretch>
        </p:blipFill>
        <p:spPr bwMode="auto">
          <a:xfrm>
            <a:off x="1522413" y="1322388"/>
            <a:ext cx="6743700" cy="46783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285B136-EBC6-4731-BE1B-5E6652DD0B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11.7 Recovery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AB959A-C046-4BA1-A8EA-6494193F6F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Consistency checking </a:t>
            </a:r>
            <a:r>
              <a:rPr lang="en-US" altLang="zh-CN" sz="2400" dirty="0">
                <a:ea typeface="宋体" panose="02010600030101010101" pitchFamily="2" charset="-122"/>
              </a:rPr>
              <a:t>– compares data in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2400" dirty="0">
                <a:ea typeface="宋体" panose="02010600030101010101" pitchFamily="2" charset="-122"/>
              </a:rPr>
              <a:t>with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data blocks </a:t>
            </a:r>
            <a:r>
              <a:rPr lang="en-US" altLang="zh-CN" sz="2400" dirty="0">
                <a:ea typeface="宋体" panose="02010600030101010101" pitchFamily="2" charset="-122"/>
              </a:rPr>
              <a:t>on disk, and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tries to fix inconsistencies</a:t>
            </a:r>
            <a:r>
              <a:rPr lang="en-US" altLang="zh-CN" sz="2400" dirty="0">
                <a:ea typeface="宋体" panose="02010600030101010101" pitchFamily="2" charset="-122"/>
              </a:rPr>
              <a:t/>
            </a:r>
            <a:br>
              <a:rPr lang="en-US" altLang="zh-CN" sz="2400" dirty="0">
                <a:ea typeface="宋体" panose="02010600030101010101" pitchFamily="2" charset="-122"/>
              </a:rPr>
            </a:b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Use system programs to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back up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data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from disk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to another storage device </a:t>
            </a:r>
            <a:r>
              <a:rPr lang="en-US" altLang="zh-CN" sz="2400" dirty="0">
                <a:ea typeface="宋体" panose="02010600030101010101" pitchFamily="2" charset="-122"/>
              </a:rPr>
              <a:t>(floppy disk, magnetic tape, other magnetic disk, optical)</a:t>
            </a:r>
            <a:br>
              <a:rPr lang="en-US" altLang="zh-CN" sz="2400" dirty="0">
                <a:ea typeface="宋体" panose="02010600030101010101" pitchFamily="2" charset="-122"/>
              </a:rPr>
            </a:b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Recover</a:t>
            </a:r>
            <a:r>
              <a:rPr lang="en-US" altLang="zh-CN" sz="2400" dirty="0">
                <a:ea typeface="宋体" panose="02010600030101010101" pitchFamily="2" charset="-122"/>
              </a:rPr>
              <a:t> lost file or disk by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restoring</a:t>
            </a:r>
            <a:r>
              <a:rPr lang="en-US" altLang="zh-CN" sz="2400" dirty="0">
                <a:ea typeface="宋体" panose="02010600030101010101" pitchFamily="2" charset="-122"/>
              </a:rPr>
              <a:t> data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from backup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A55820C-30A7-4A8A-80F6-D4755E58B6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11.8 Log Structured File Systems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2BD8CF71-288B-4A04-A787-FBA3D3C012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3075" y="1016000"/>
            <a:ext cx="8137525" cy="5522913"/>
          </a:xfrm>
        </p:spPr>
        <p:txBody>
          <a:bodyPr/>
          <a:lstStyle/>
          <a:p>
            <a:r>
              <a:rPr lang="en-US" altLang="zh-CN" sz="2400" b="1">
                <a:ea typeface="宋体" panose="02010600030101010101" pitchFamily="2" charset="-122"/>
              </a:rPr>
              <a:t>Log structured</a:t>
            </a:r>
            <a:r>
              <a:rPr lang="en-US" altLang="zh-CN" sz="2400">
                <a:ea typeface="宋体" panose="02010600030101010101" pitchFamily="2" charset="-122"/>
              </a:rPr>
              <a:t> (or journaling) file systems record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each update </a:t>
            </a:r>
            <a:r>
              <a:rPr lang="en-US" altLang="zh-CN" sz="2400">
                <a:ea typeface="宋体" panose="02010600030101010101" pitchFamily="2" charset="-122"/>
              </a:rPr>
              <a:t>to the file system as a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transaction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All transactions are written to a </a:t>
            </a:r>
            <a:r>
              <a:rPr lang="en-US" altLang="zh-CN" sz="2400" b="1">
                <a:ea typeface="宋体" panose="02010600030101010101" pitchFamily="2" charset="-122"/>
              </a:rPr>
              <a:t>log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 A transaction is considered </a:t>
            </a:r>
            <a:r>
              <a:rPr lang="en-US" altLang="zh-CN" sz="2400" b="1">
                <a:ea typeface="宋体" panose="02010600030101010101" pitchFamily="2" charset="-122"/>
              </a:rPr>
              <a:t>committed</a:t>
            </a:r>
            <a:r>
              <a:rPr lang="en-US" altLang="zh-CN" sz="2400">
                <a:ea typeface="宋体" panose="02010600030101010101" pitchFamily="2" charset="-122"/>
              </a:rPr>
              <a:t> once it is written to the log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However, the file system may not yet be updated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 transactions in the log are asynchronously written to the file system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 When the file system is modified, the transaction is removed from the log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If the file system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crashes</a:t>
            </a:r>
            <a:r>
              <a:rPr lang="en-US" altLang="zh-CN" sz="2400">
                <a:ea typeface="宋体" panose="02010600030101010101" pitchFamily="2" charset="-122"/>
              </a:rPr>
              <a:t>, all remaining transactions in the log must still be performed</a:t>
            </a:r>
          </a:p>
          <a:p>
            <a:endParaRPr lang="en-US" altLang="zh-CN" sz="18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112CCA0-2FFE-4340-B7A2-E8B0576DFF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0400" y="520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 The Sun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Network File System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(NFS)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11D30FA-9052-4574-BAFB-FC1D9E33CC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2175" y="1812925"/>
            <a:ext cx="7351713" cy="305117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An implementation and a specification of a software system for accessing remote files across LANs (or WANs)</a:t>
            </a:r>
            <a:br>
              <a:rPr lang="en-US" altLang="zh-CN" sz="2400">
                <a:ea typeface="宋体" panose="02010600030101010101" pitchFamily="2" charset="-122"/>
              </a:rPr>
            </a:b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The implementation is part of the Solaris and SunOS operating systems running on Sun workstations using an unreliable datagram protocol (UDP/IP protocol and Ethernet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01E31C7-25D9-49A1-9C0C-B5E54143DD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NFS (Cont.)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C90DFBF-663C-415E-893D-75668CEB2D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Interconnected workstations viewed as a set of independent machines with independent file systems, which allows sharing among these file systems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A remote directory is mounted over a local file system directory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 The mounted directory looks like an integral  subtree of the local file system, replacing the subtree descending from the local directory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Specification of the remote directory for the mount operation is nontransparent; the host name of the remote directory has to be provided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  Files in the remote directory can then be accessed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Subject to access-rights accreditation, potentially any file system (or directory within a file system), can be mounted remotely on top of any local directory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EF5524B-54F4-476B-8CDA-59208F3E06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NFS (Cont.)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81DCF637-ADF4-4776-8086-096783A323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NFS is designed to operate in a heterogeneous environment of different machines, operating systems, and network architectures; the NFS specifications independent of these media</a:t>
            </a:r>
          </a:p>
          <a:p>
            <a:pPr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This independence is achieved through the use of RPC primitives built on top of an External Data Representation (XDR) protocol used between two implementation-independent interfaces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The NFS specification distinguishes between the services provided by a mount mechanism and the actual remote-file-access services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CA303DB-6842-488A-8416-5BA66E705C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Three Independent File Systems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9571" name="Picture 4">
            <a:extLst>
              <a:ext uri="{FF2B5EF4-FFF2-40B4-BE49-F238E27FC236}">
                <a16:creationId xmlns:a16="http://schemas.microsoft.com/office/drawing/2014/main" id="{4D06A264-1759-4C9E-9F14-119ED3C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6484" r="795" b="16849"/>
          <a:stretch>
            <a:fillRect/>
          </a:stretch>
        </p:blipFill>
        <p:spPr bwMode="auto">
          <a:xfrm>
            <a:off x="841375" y="1279525"/>
            <a:ext cx="8048625" cy="40878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E101A77-FEB0-4A84-BB57-8B5FBDCB4E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Mounting in NFS 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0595" name="Text Box 4">
            <a:extLst>
              <a:ext uri="{FF2B5EF4-FFF2-40B4-BE49-F238E27FC236}">
                <a16:creationId xmlns:a16="http://schemas.microsoft.com/office/drawing/2014/main" id="{B24895EC-9AA9-42BA-AC13-759728254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5564188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Mounts</a:t>
            </a:r>
          </a:p>
        </p:txBody>
      </p:sp>
      <p:sp>
        <p:nvSpPr>
          <p:cNvPr id="110596" name="Text Box 5">
            <a:extLst>
              <a:ext uri="{FF2B5EF4-FFF2-40B4-BE49-F238E27FC236}">
                <a16:creationId xmlns:a16="http://schemas.microsoft.com/office/drawing/2014/main" id="{29EF6C0E-C378-438D-91B9-9E10C4A50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5589588"/>
            <a:ext cx="228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Cascading mounts</a:t>
            </a:r>
          </a:p>
        </p:txBody>
      </p:sp>
      <p:pic>
        <p:nvPicPr>
          <p:cNvPr id="110597" name="Picture 6">
            <a:extLst>
              <a:ext uri="{FF2B5EF4-FFF2-40B4-BE49-F238E27FC236}">
                <a16:creationId xmlns:a16="http://schemas.microsoft.com/office/drawing/2014/main" id="{A1A16A2A-132D-4C25-9699-CED528459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735" r="1945" b="735"/>
          <a:stretch>
            <a:fillRect/>
          </a:stretch>
        </p:blipFill>
        <p:spPr bwMode="auto">
          <a:xfrm>
            <a:off x="2166938" y="1257300"/>
            <a:ext cx="5540375" cy="4235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FBCF210-29DB-4AA0-9E4E-03FFBB2E88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11.9.2 NFS Mount Protocol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85CD4798-8EEA-4FEB-A744-733E51D18D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766050" cy="4884738"/>
          </a:xfrm>
        </p:spPr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Establishes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initial logical connection between server and client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Mount operation includes name of remote directory to be mounted and name of server machine storing it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Mount request is mapped to corresponding RPC and forwarded to mount server running on server machine 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Export list – specifies local file systems that server exports for mounting, along with names of machines that are permitted to mount them 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Following a mount request that conforms to its export list, the server returns a file handle—a key for further accesses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File handle – a file-system identifier, and an inode number to identify the mounted directory within the exported file system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The mount operation changes only the user’s view and does not affect the server side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CC108D92-D89F-449A-BDF2-742EA9AD43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11.9.3 The NFS Protocol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AA62CB9-847D-4F80-B660-0F8B4C2292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Provides a set of remote procedure calls for remote file operations.  The procedures support the following operations: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searching for a file within a directory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reading a set of directory entries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manipulating links and directories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accessing file attributes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reading and writing files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NFS servers are </a:t>
            </a:r>
            <a:r>
              <a:rPr lang="en-US" altLang="zh-CN" sz="1800" b="1">
                <a:ea typeface="宋体" panose="02010600030101010101" pitchFamily="2" charset="-122"/>
              </a:rPr>
              <a:t>stateless</a:t>
            </a:r>
            <a:r>
              <a:rPr lang="en-US" altLang="zh-CN" sz="1800">
                <a:ea typeface="宋体" panose="02010600030101010101" pitchFamily="2" charset="-122"/>
              </a:rPr>
              <a:t>; each request has to provide a full set of arguments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	(NFS V4 is just coming available – very different, stateful)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Modified data must be committed to the server’s disk before results are returned to the client (lose advantages of caching)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The NFS protocol does not provide concurrency-control mechanisms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02ABCDEC-C491-4555-A2CC-A3935BD42B8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3E97976A-42D5-4F47-8324-A49B5E9011E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On disk</a:t>
            </a:r>
            <a:r>
              <a:rPr lang="en-US" altLang="zh-CN" sz="2800" dirty="0">
                <a:ea typeface="宋体" panose="02010600030101010101" pitchFamily="2" charset="-122"/>
              </a:rPr>
              <a:t>, the </a:t>
            </a:r>
            <a:r>
              <a:rPr lang="en-US" altLang="zh-CN" sz="2800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800" dirty="0">
                <a:ea typeface="宋体" panose="02010600030101010101" pitchFamily="2" charset="-122"/>
              </a:rPr>
              <a:t>may </a:t>
            </a:r>
            <a:r>
              <a:rPr lang="en-US" altLang="zh-CN" sz="2800" dirty="0">
                <a:solidFill>
                  <a:srgbClr val="7030A0"/>
                </a:solidFill>
                <a:ea typeface="宋体" panose="02010600030101010101" pitchFamily="2" charset="-122"/>
              </a:rPr>
              <a:t>contain  information </a:t>
            </a:r>
            <a:r>
              <a:rPr lang="en-US" altLang="zh-CN" sz="2800" dirty="0">
                <a:ea typeface="宋体" panose="02010600030101010101" pitchFamily="2" charset="-122"/>
              </a:rPr>
              <a:t>about 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How to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boot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an operating system stored there</a:t>
            </a:r>
            <a:r>
              <a:rPr lang="zh-CN" altLang="en-US" sz="2400" dirty="0"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total number of blocks</a:t>
            </a: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number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location</a:t>
            </a:r>
            <a:r>
              <a:rPr lang="en-US" altLang="zh-CN" sz="2400" dirty="0">
                <a:ea typeface="宋体" panose="02010600030101010101" pitchFamily="2" charset="-122"/>
              </a:rPr>
              <a:t> of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free blocks</a:t>
            </a: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2400" dirty="0">
                <a:ea typeface="宋体" panose="02010600030101010101" pitchFamily="2" charset="-122"/>
              </a:rPr>
              <a:t>and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individual files</a:t>
            </a: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5706D0E-AD3F-4B5C-82DD-0B451A6581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35063" y="146050"/>
            <a:ext cx="721995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Three Major Layers of NFS Architecture 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F1903F7-3F60-451C-9E2F-893DF62861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UNIX file-system interface (based on the </a:t>
            </a:r>
            <a:r>
              <a:rPr lang="en-US" altLang="zh-CN" sz="2000" b="1">
                <a:ea typeface="宋体" panose="02010600030101010101" pitchFamily="2" charset="-122"/>
              </a:rPr>
              <a:t>open, read, write</a:t>
            </a:r>
            <a:r>
              <a:rPr lang="en-US" altLang="zh-CN" sz="2000">
                <a:ea typeface="宋体" panose="02010600030101010101" pitchFamily="2" charset="-122"/>
              </a:rPr>
              <a:t>, and </a:t>
            </a:r>
            <a:r>
              <a:rPr lang="en-US" altLang="zh-CN" sz="2000" b="1">
                <a:ea typeface="宋体" panose="02010600030101010101" pitchFamily="2" charset="-122"/>
              </a:rPr>
              <a:t>close</a:t>
            </a:r>
            <a:r>
              <a:rPr lang="en-US" altLang="zh-CN" sz="2000">
                <a:ea typeface="宋体" panose="02010600030101010101" pitchFamily="2" charset="-122"/>
              </a:rPr>
              <a:t> calls, and </a:t>
            </a:r>
            <a:r>
              <a:rPr lang="en-US" altLang="zh-CN" sz="2000" b="1">
                <a:ea typeface="宋体" panose="02010600030101010101" pitchFamily="2" charset="-122"/>
              </a:rPr>
              <a:t>file descriptors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 i="1">
                <a:ea typeface="宋体" panose="02010600030101010101" pitchFamily="2" charset="-122"/>
              </a:rPr>
              <a:t>Virtual File System</a:t>
            </a:r>
            <a:r>
              <a:rPr lang="en-US" altLang="zh-CN" sz="2000">
                <a:ea typeface="宋体" panose="02010600030101010101" pitchFamily="2" charset="-122"/>
              </a:rPr>
              <a:t> (VFS) layer – distinguishes local files from remote ones, and local files are further distinguished according to their file-system types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 VFS activates file-system-specific operations to handle local requests according to their file-system types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Calls the NFS protocol procedures for remote requests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NFS service layer – bottom layer of the architecture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Implements the NFS protocol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CE17E106-477B-46A7-8CD3-6AFC1022E2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Schematic View of NFS Architecture 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14691" name="Picture 4">
            <a:extLst>
              <a:ext uri="{FF2B5EF4-FFF2-40B4-BE49-F238E27FC236}">
                <a16:creationId xmlns:a16="http://schemas.microsoft.com/office/drawing/2014/main" id="{21801544-4AAA-4D47-8199-987F3D03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5208" r="1151" b="5527"/>
          <a:stretch>
            <a:fillRect/>
          </a:stretch>
        </p:blipFill>
        <p:spPr bwMode="auto">
          <a:xfrm>
            <a:off x="841375" y="1293813"/>
            <a:ext cx="7431088" cy="5057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1D785EC-AB3A-43E6-ABE7-5093699E80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11.9.4 NFS Path-Name Translation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840CBD5-64E2-4326-B249-02E5F3BED5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Performed by breaking the path into component names and performing a separate NFS lookup call for every pair of component name and directory vnode</a:t>
            </a:r>
            <a:br>
              <a:rPr lang="en-US" altLang="zh-CN" sz="2400">
                <a:ea typeface="宋体" panose="02010600030101010101" pitchFamily="2" charset="-122"/>
              </a:rPr>
            </a:b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To make lookup faster, a directory name lookup cache on the client’s side holds the vnodes for remote directory names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9486EB0-C362-46AD-930E-CE69446316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11.9.5 NFS Remote Operations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BC7719D4-EAE4-4BE1-9EFF-D85E825E72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Nearly one-to-one correspondence between regular UNIX  system calls and the NFS protocol RPCs (except opening and closing files)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NFS adheres to the remote-service paradigm, but employs buffering and caching techniques for the sake of performance 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File-blocks cache – when a file is opened, the kernel checks with the remote server whether to fetch or revalidate the cached attributes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Cached file blocks are used only if the corresponding cached attributes are up to date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File-attribute cache – the attribute cache is updated whenever new attributes arrive from the server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Clients do not free delayed-write blocks until the server confirms that the data have been written to disk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4E8B26C9-A7E7-411A-A3A9-306F87B4A7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11.10 Example: WAFL File System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9CC017FC-A7A6-4AE6-8FA2-68CDCCE351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Used on Network Appliance “Filers” – distributed file system appliances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“Write-anywhere file layout”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Serves up NFS, CIFS, http, ftp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Random I/O optimized, write optimized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NVRAM for write caching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Similar to Berkeley Fast File System, with extensive modifications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CB9FB82-7F28-44A1-9466-F849A8D787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The WAFL File Layout</a:t>
            </a:r>
          </a:p>
        </p:txBody>
      </p:sp>
      <p:pic>
        <p:nvPicPr>
          <p:cNvPr id="118787" name="Picture 4">
            <a:extLst>
              <a:ext uri="{FF2B5EF4-FFF2-40B4-BE49-F238E27FC236}">
                <a16:creationId xmlns:a16="http://schemas.microsoft.com/office/drawing/2014/main" id="{6A507453-92DB-49BE-BEBD-B22AFBE4D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" t="27089" r="542" b="27776"/>
          <a:stretch>
            <a:fillRect/>
          </a:stretch>
        </p:blipFill>
        <p:spPr bwMode="auto">
          <a:xfrm>
            <a:off x="841375" y="1279525"/>
            <a:ext cx="7966075" cy="2725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1BB1D50-F93E-4395-815F-86C28E6F7A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285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Snapshots in WAFL</a:t>
            </a:r>
          </a:p>
        </p:txBody>
      </p:sp>
      <p:pic>
        <p:nvPicPr>
          <p:cNvPr id="119811" name="Picture 4">
            <a:extLst>
              <a:ext uri="{FF2B5EF4-FFF2-40B4-BE49-F238E27FC236}">
                <a16:creationId xmlns:a16="http://schemas.microsoft.com/office/drawing/2014/main" id="{ECA9F8E2-E630-4D79-BFE8-A33C08EA7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1" t="581" r="26930" b="888"/>
          <a:stretch>
            <a:fillRect/>
          </a:stretch>
        </p:blipFill>
        <p:spPr bwMode="auto">
          <a:xfrm>
            <a:off x="2838450" y="1279525"/>
            <a:ext cx="3354388" cy="53181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AB3447D-9834-4686-A906-76A5AE83F1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11.02</a:t>
            </a:r>
          </a:p>
        </p:txBody>
      </p:sp>
      <p:pic>
        <p:nvPicPr>
          <p:cNvPr id="120835" name="Picture 3">
            <a:extLst>
              <a:ext uri="{FF2B5EF4-FFF2-40B4-BE49-F238E27FC236}">
                <a16:creationId xmlns:a16="http://schemas.microsoft.com/office/drawing/2014/main" id="{2281E667-1F6E-44D5-85E4-A06C87EC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7463" r="706" b="7787"/>
          <a:stretch>
            <a:fillRect/>
          </a:stretch>
        </p:blipFill>
        <p:spPr bwMode="auto">
          <a:xfrm>
            <a:off x="1233488" y="1416050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A00B4F9-3D4B-4047-9061-F0927CEE4D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D3883C3-6A75-4697-9E36-2562F75337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2157" y="1119726"/>
            <a:ext cx="7679686" cy="4846067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思考</a:t>
            </a: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文件目录的作用，实现方法。说明其思想、特点。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内核对</a:t>
            </a:r>
            <a:r>
              <a:rPr lang="en-US" altLang="zh-CN" sz="1800" dirty="0">
                <a:ea typeface="宋体" panose="02010600030101010101" pitchFamily="2" charset="-122"/>
              </a:rPr>
              <a:t>open()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write()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read()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close()</a:t>
            </a:r>
            <a:r>
              <a:rPr lang="zh-CN" altLang="en-US" sz="1800" dirty="0">
                <a:ea typeface="宋体" panose="02010600030101010101" pitchFamily="2" charset="-122"/>
              </a:rPr>
              <a:t>等系统调用的处理过程</a:t>
            </a:r>
            <a:r>
              <a:rPr lang="zh-CN" altLang="en-US" sz="1800" dirty="0" smtClean="0">
                <a:ea typeface="宋体" panose="02010600030101010101" pitchFamily="2" charset="-122"/>
              </a:rPr>
              <a:t>；涉及到了哪些数据结构（磁盘以及内存中的数据结构）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VFS</a:t>
            </a:r>
            <a:r>
              <a:rPr lang="zh-CN" altLang="en-US" sz="1800" dirty="0">
                <a:ea typeface="宋体" panose="02010600030101010101" pitchFamily="2" charset="-122"/>
              </a:rPr>
              <a:t>的概念、原理及作用；</a:t>
            </a: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说明几种文件分配方式的思想、特点，并掌握相关的计算。</a:t>
            </a: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如逻辑地址到物理地址的映射；</a:t>
            </a: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所需FAT表、索引块等所占磁盘块数的计算等；</a:t>
            </a: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说明几种磁盘空闲空间的管理方法的思想及特点(优点及缺点)，并掌握相关的计算。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如几种文件分配方法所涉及的文件目录表结构、</a:t>
            </a:r>
            <a:r>
              <a:rPr lang="en-US" altLang="zh-CN" sz="1600" dirty="0">
                <a:ea typeface="宋体" panose="02010600030101010101" pitchFamily="2" charset="-122"/>
              </a:rPr>
              <a:t>FCB</a:t>
            </a:r>
            <a:r>
              <a:rPr lang="zh-CN" altLang="en-US" sz="1600" dirty="0">
                <a:ea typeface="宋体" panose="02010600030101010101" pitchFamily="2" charset="-122"/>
              </a:rPr>
              <a:t>结构等</a:t>
            </a: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如位视图所需磁盘块的计算等；</a:t>
            </a:r>
            <a:r>
              <a:rPr lang="zh-CN" altLang="en-US" sz="1800" dirty="0" smtClean="0">
                <a:ea typeface="宋体" panose="02010600030101010101" pitchFamily="2" charset="-122"/>
              </a:rPr>
              <a:t>P</a:t>
            </a:r>
            <a:r>
              <a:rPr lang="zh-CN" altLang="en-US" sz="1800" dirty="0">
                <a:ea typeface="宋体" panose="02010600030101010101" pitchFamily="2" charset="-122"/>
              </a:rPr>
              <a:t>447: 2,</a:t>
            </a:r>
            <a:r>
              <a:rPr lang="en-US" altLang="zh-CN" sz="1800" dirty="0">
                <a:ea typeface="宋体" panose="02010600030101010101" pitchFamily="2" charset="-122"/>
              </a:rPr>
              <a:t>6,</a:t>
            </a:r>
            <a:r>
              <a:rPr lang="zh-CN" altLang="en-US" sz="1800" dirty="0">
                <a:ea typeface="宋体" panose="02010600030101010101" pitchFamily="2" charset="-122"/>
              </a:rPr>
              <a:t>10</a:t>
            </a:r>
          </a:p>
          <a:p>
            <a:pPr eaLnBrk="1" hangingPunct="1"/>
            <a:endParaRPr lang="zh-CN" altLang="en-US" sz="1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为提高文件系统的性能，可采用哪些措施？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ED5AAD4-6CCC-493D-898E-A290E93211C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End of Chapter 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C9ECAD4-EF31-4FA9-8B7C-9E4A660AD01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B26AD4D-AB09-4557-B9A4-D96E344BA20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279525"/>
            <a:ext cx="7477125" cy="4483100"/>
          </a:xfrm>
        </p:spPr>
        <p:txBody>
          <a:bodyPr/>
          <a:lstStyle/>
          <a:p>
            <a:r>
              <a:rPr lang="zh-CN" altLang="en-US" sz="2800" dirty="0">
                <a:solidFill>
                  <a:srgbClr val="1306BA"/>
                </a:solidFill>
                <a:ea typeface="宋体" panose="02010600030101010101" pitchFamily="2" charset="-122"/>
              </a:rPr>
              <a:t>因此，文件系统需要在硬盘上设置</a:t>
            </a:r>
            <a:r>
              <a:rPr lang="en-US" altLang="zh-CN" sz="2800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sz="2400" b="1" u="sng" dirty="0">
                <a:solidFill>
                  <a:srgbClr val="C00000"/>
                </a:solidFill>
                <a:ea typeface="宋体" panose="02010600030101010101" pitchFamily="2" charset="-122"/>
              </a:rPr>
              <a:t>A boot control block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(per volume) </a:t>
            </a:r>
          </a:p>
          <a:p>
            <a:pPr lvl="1"/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A volume control block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(per volume</a:t>
            </a:r>
            <a:r>
              <a:rPr lang="en-US" altLang="zh-CN" sz="2400" dirty="0" smtClean="0">
                <a:solidFill>
                  <a:srgbClr val="003300"/>
                </a:solidFill>
                <a:ea typeface="宋体" panose="02010600030101010101" pitchFamily="2" charset="-122"/>
              </a:rPr>
              <a:t>) </a:t>
            </a:r>
            <a:endParaRPr lang="en-US" altLang="zh-CN" sz="2400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Superblock (UNIX)</a:t>
            </a:r>
          </a:p>
          <a:p>
            <a:pPr lvl="1"/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(per file system)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A per-file FCB </a:t>
            </a:r>
          </a:p>
          <a:p>
            <a:r>
              <a:rPr lang="en-US" altLang="zh-CN" sz="2800" dirty="0" smtClean="0">
                <a:solidFill>
                  <a:srgbClr val="1306BA"/>
                </a:solidFill>
                <a:ea typeface="宋体" panose="02010600030101010101" pitchFamily="2" charset="-122"/>
              </a:rPr>
              <a:t>Notes: Volume</a:t>
            </a:r>
            <a:r>
              <a:rPr lang="zh-CN" altLang="en-US" sz="2800" dirty="0" smtClean="0">
                <a:solidFill>
                  <a:srgbClr val="1306BA"/>
                </a:solidFill>
                <a:ea typeface="宋体" panose="02010600030101010101" pitchFamily="2" charset="-122"/>
              </a:rPr>
              <a:t>，即</a:t>
            </a:r>
            <a:r>
              <a:rPr lang="en-US" altLang="zh-CN" sz="2800" dirty="0" smtClean="0">
                <a:solidFill>
                  <a:srgbClr val="1306BA"/>
                </a:solidFill>
                <a:ea typeface="宋体" panose="02010600030101010101" pitchFamily="2" charset="-122"/>
              </a:rPr>
              <a:t>partition</a:t>
            </a:r>
            <a:endParaRPr lang="en-US" altLang="zh-CN" sz="28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B5970FF-489D-4DED-89F8-9D37B5199E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FAT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文件系统每个分区的布局（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per partition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C9967925-8EB5-43D7-923D-95953BBC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9" t="1598" r="16766" b="2631"/>
          <a:stretch>
            <a:fillRect/>
          </a:stretch>
        </p:blipFill>
        <p:spPr bwMode="auto">
          <a:xfrm>
            <a:off x="1684338" y="1536191"/>
            <a:ext cx="6080125" cy="416928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4" name="文本框 1">
            <a:extLst>
              <a:ext uri="{FF2B5EF4-FFF2-40B4-BE49-F238E27FC236}">
                <a16:creationId xmlns:a16="http://schemas.microsoft.com/office/drawing/2014/main" id="{9689B643-E03D-49A2-9456-4BD113D64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5922963"/>
            <a:ext cx="434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文件系统的磁盘布局及数据结构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C289955-84D2-4CEA-AC5C-94D5C60324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Ext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文件系统每个分区的布局（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per partition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4A31F47-1A8C-44DB-8F9B-1D56543E3F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4438" y="900113"/>
            <a:ext cx="7029450" cy="5464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引导块（boot block）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占据文件系统的开始，一般是一个扇区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含有被读入机器中起引导或初启OS的引导代码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每个文件系统都有一个引导块（可能是空的）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超级块 ( 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volume control block, directory structure )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200" dirty="0">
                <a:solidFill>
                  <a:srgbClr val="1306BA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solidFill>
                  <a:srgbClr val="1306BA"/>
                </a:solidFill>
                <a:ea typeface="宋体" panose="02010600030101010101" pitchFamily="2" charset="-122"/>
              </a:rPr>
              <a:t>存放文件系统的基本参数 </a:t>
            </a:r>
            <a:endParaRPr lang="zh-CN" altLang="en-US" sz="12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文件系统的规模（多大空间）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文件系统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空闲块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的数目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文件系统中可用的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空闲块表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（链表的表头）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文件系统中下一个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空闲块的下标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索引节点表的大小（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决定改文件系统能创建的文件数</a:t>
            </a:r>
            <a:r>
              <a:rPr lang="zh-CN" altLang="en-US" sz="1600" b="1" dirty="0">
                <a:ea typeface="宋体" panose="02010600030101010101" pitchFamily="2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文件系统中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空闲索引节点</a:t>
            </a:r>
            <a:r>
              <a:rPr lang="zh-CN" altLang="en-US" sz="1600" b="1" dirty="0">
                <a:ea typeface="宋体" panose="02010600030101010101" pitchFamily="2" charset="-122"/>
              </a:rPr>
              <a:t>的数目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文件系统中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空闲索引节点表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空闲索引节点表中下一个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空闲索引节点的下标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70C0"/>
                </a:solidFill>
                <a:ea typeface="宋体" panose="02010600030101010101" pitchFamily="2" charset="-122"/>
              </a:rPr>
              <a:t>空闲块表的锁字段和空闲索引节点表锁字段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指明超级块被修改过的标记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索引节点表 (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per-file FCB 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)（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有一个特殊的结点</a:t>
            </a:r>
            <a:r>
              <a:rPr lang="en-US" altLang="zh-CN" sz="1600" b="1" dirty="0">
                <a:solidFill>
                  <a:srgbClr val="1306BA"/>
                </a:solidFill>
                <a:ea typeface="宋体" panose="02010600030101010101" pitchFamily="2" charset="-122"/>
              </a:rPr>
              <a:t>---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根索引结点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数据块</a:t>
            </a:r>
          </a:p>
        </p:txBody>
      </p:sp>
      <p:graphicFrame>
        <p:nvGraphicFramePr>
          <p:cNvPr id="13316" name="Group 4">
            <a:extLst>
              <a:ext uri="{FF2B5EF4-FFF2-40B4-BE49-F238E27FC236}">
                <a16:creationId xmlns:a16="http://schemas.microsoft.com/office/drawing/2014/main" id="{A1B561D7-4E32-4762-A757-588D339D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78236"/>
              </p:ext>
            </p:extLst>
          </p:nvPr>
        </p:nvGraphicFramePr>
        <p:xfrm>
          <a:off x="6935788" y="1892300"/>
          <a:ext cx="1490662" cy="2570162"/>
        </p:xfrm>
        <a:graphic>
          <a:graphicData uri="http://schemas.openxmlformats.org/drawingml/2006/table">
            <a:tbl>
              <a:tblPr/>
              <a:tblGrid>
                <a:gridCol w="149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89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引导块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0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超级块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27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索引节点表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099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数据块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8B01B5DB-B48C-4CA6-B2CA-FCFDE90A5E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A6DE471D-DE6B-4745-8004-D7DB9A78066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A boot control block (per volume)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Contain information needed by the system to boot an operating system from that volume.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If the disk does not contain an operating system, this block can be empty.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It is typically the first block of a volume.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UFS, it is called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boot block</a:t>
            </a:r>
            <a:r>
              <a:rPr lang="en-US" altLang="zh-CN" sz="2400" dirty="0">
                <a:ea typeface="宋体" panose="02010600030101010101" pitchFamily="2" charset="-122"/>
              </a:rPr>
              <a:t>;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NTFS, it is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partition boot sector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2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AE6CF494-454C-4D77-9E4A-2D17F02B3F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2ECC0843-2D94-4601-B71D-5FE4FF49768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279525"/>
            <a:ext cx="7725576" cy="44831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A volume control block (per volume)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Contains </a:t>
            </a: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volume (or partition) </a:t>
            </a:r>
            <a:r>
              <a:rPr lang="en-US" altLang="zh-CN" sz="2400" dirty="0">
                <a:ea typeface="宋体" panose="02010600030101010101" pitchFamily="2" charset="-122"/>
              </a:rPr>
              <a:t>details, such as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the number of blocks in the partition,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size of the blocks, 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free-block count and free-block pointers,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free FCB count and FCB pointers.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UFS (Ext2,3</a:t>
            </a:r>
            <a:r>
              <a:rPr lang="zh-CN" altLang="en-US" sz="2400" dirty="0">
                <a:ea typeface="宋体" panose="02010600030101010101" pitchFamily="2" charset="-122"/>
              </a:rPr>
              <a:t>等</a:t>
            </a:r>
            <a:r>
              <a:rPr lang="en-US" altLang="zh-CN" sz="2400" dirty="0">
                <a:ea typeface="宋体" panose="02010600030101010101" pitchFamily="2" charset="-122"/>
              </a:rPr>
              <a:t>), this is called a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superblock;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NTFS, it is stored in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master file table</a:t>
            </a: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03DF6C59-B034-4B7D-B7F8-994D4467EE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6B9BA297-ED79-42FB-A68D-A23A6B813B8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6775" y="1558925"/>
            <a:ext cx="7351713" cy="4483100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A directory structure (per file system)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Used to organize the files. 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UFS, this includes </a:t>
            </a:r>
            <a:r>
              <a:rPr lang="en-US" altLang="zh-CN" sz="2400" b="1">
                <a:ea typeface="宋体" panose="02010600030101010101" pitchFamily="2" charset="-122"/>
              </a:rPr>
              <a:t>file names </a:t>
            </a:r>
            <a:r>
              <a:rPr lang="en-US" altLang="zh-CN" sz="2400">
                <a:ea typeface="宋体" panose="02010600030101010101" pitchFamily="2" charset="-122"/>
              </a:rPr>
              <a:t>associated </a:t>
            </a:r>
            <a:r>
              <a:rPr lang="en-US" altLang="zh-CN" sz="2400" b="1">
                <a:ea typeface="宋体" panose="02010600030101010101" pitchFamily="2" charset="-122"/>
              </a:rPr>
              <a:t>inode numbers</a:t>
            </a:r>
            <a:r>
              <a:rPr lang="en-US" altLang="zh-CN" sz="240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NTFS it is stored in the </a:t>
            </a:r>
            <a:r>
              <a:rPr lang="en-US" altLang="zh-CN" sz="2400" b="1">
                <a:ea typeface="宋体" panose="02010600030101010101" pitchFamily="2" charset="-122"/>
              </a:rPr>
              <a:t>master file table.</a:t>
            </a:r>
          </a:p>
        </p:txBody>
      </p:sp>
    </p:spTree>
    <p:extLst>
      <p:ext uri="{BB962C8B-B14F-4D97-AF65-F5344CB8AC3E}">
        <p14:creationId xmlns:p14="http://schemas.microsoft.com/office/powerpoint/2010/main" val="311642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A767898D-B7D1-47BD-A7B1-9F88D43C81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E468A8D2-729D-458C-82FF-39C78B0BCAC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279525"/>
            <a:ext cx="7351713" cy="4879975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A per-file FCB 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contains many details about the file, including 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file permissions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Ownership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Size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location of the data blocks.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UFS, this is called the </a:t>
            </a:r>
            <a:r>
              <a:rPr lang="en-US" altLang="zh-CN" sz="2400" b="1">
                <a:solidFill>
                  <a:srgbClr val="003399"/>
                </a:solidFill>
                <a:ea typeface="宋体" panose="02010600030101010101" pitchFamily="2" charset="-122"/>
              </a:rPr>
              <a:t>inode</a:t>
            </a:r>
            <a:r>
              <a:rPr lang="en-US" altLang="zh-CN" sz="240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NTFS, this information is actually stored within the </a:t>
            </a:r>
            <a:r>
              <a:rPr lang="en-US" altLang="zh-CN" sz="2400" b="1">
                <a:solidFill>
                  <a:srgbClr val="003399"/>
                </a:solidFill>
                <a:ea typeface="宋体" panose="02010600030101010101" pitchFamily="2" charset="-122"/>
              </a:rPr>
              <a:t>master file table</a:t>
            </a:r>
            <a:r>
              <a:rPr lang="en-US" altLang="zh-CN" sz="2400">
                <a:ea typeface="宋体" panose="02010600030101010101" pitchFamily="2" charset="-122"/>
              </a:rPr>
              <a:t>, which uses a </a:t>
            </a:r>
            <a:r>
              <a:rPr lang="en-US" altLang="zh-CN" sz="2400">
                <a:solidFill>
                  <a:srgbClr val="003399"/>
                </a:solidFill>
                <a:ea typeface="宋体" panose="02010600030101010101" pitchFamily="2" charset="-122"/>
              </a:rPr>
              <a:t>relational database structure</a:t>
            </a:r>
            <a:r>
              <a:rPr lang="en-US" altLang="zh-CN" sz="2400">
                <a:ea typeface="宋体" panose="02010600030101010101" pitchFamily="2" charset="-122"/>
              </a:rPr>
              <a:t>, with a row per file.</a:t>
            </a:r>
          </a:p>
          <a:p>
            <a:endParaRPr lang="zh-CN" altLang="en-US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5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42A53D0-1056-4AED-8FC2-81FB4212A0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Chapter 11: File System Implementation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D82000C-9E41-4297-A434-9C1BD0D5B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File-System Structure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File-System Implementation 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Directory Implementation</a:t>
            </a:r>
          </a:p>
          <a:p>
            <a:r>
              <a:rPr lang="en-US" altLang="zh-CN" sz="2000" b="1">
                <a:ea typeface="宋体" panose="02010600030101010101" pitchFamily="2" charset="-122"/>
              </a:rPr>
              <a:t>Allocation Methods</a:t>
            </a:r>
          </a:p>
          <a:p>
            <a:r>
              <a:rPr lang="en-US" altLang="zh-CN" sz="2000" b="1">
                <a:ea typeface="宋体" panose="02010600030101010101" pitchFamily="2" charset="-122"/>
              </a:rPr>
              <a:t>Free-Space Management 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Efficiency and Performance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Recovery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Log-Structured File Systems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NFS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Example: WAFL File System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40A65A2-4210-465E-8B59-AEC80BE7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E11F583-B123-4DA9-AFC0-8BD8666AC3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 Typical File Control Block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96A47E45-ACEF-4F0E-A2BA-C82AF060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7463" r="706" b="7787"/>
          <a:stretch>
            <a:fillRect/>
          </a:stretch>
        </p:blipFill>
        <p:spPr bwMode="auto">
          <a:xfrm>
            <a:off x="1233488" y="1416050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37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014C442-CF6D-434C-ABFB-28410C7E0C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57200"/>
            <a:ext cx="8229600" cy="4699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Inode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in UNIX   (ext3)</a:t>
            </a:r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40EF88EB-8490-4E3F-A45D-1F9736AC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1566863" y="1290638"/>
            <a:ext cx="6278562" cy="50879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51EE1AF-E0A8-45A9-B7B2-EC285069E2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792554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回顾：</a:t>
            </a: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OS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的引导过程：</a:t>
            </a: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加电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DD3096A-545E-4D48-8467-A948AB5FDF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1308100"/>
            <a:ext cx="7750175" cy="4397375"/>
          </a:xfrm>
          <a:ln>
            <a:miter/>
          </a:ln>
        </p:spPr>
        <p:txBody>
          <a:bodyPr/>
          <a:lstStyle/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电源开关打开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机器开始供电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主板的控制芯片组会</a:t>
            </a:r>
            <a:r>
              <a:rPr lang="zh-CN" altLang="en-US" sz="20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向CPU发出并保持一个RESET （重置）信号，让CPU 恢复到初始状态。</a:t>
            </a:r>
          </a:p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当芯片组检测到电源已经开始稳定供电时，就会撤去RESET 信号（相当于松开台式机的重启键，早期台式机提供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RESET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按钮）</a:t>
            </a:r>
          </a:p>
          <a:p>
            <a:pPr indent="-285750">
              <a:defRPr/>
            </a:pPr>
            <a:r>
              <a:rPr lang="zh-CN" altLang="en-US" sz="2000" b="1" u="sng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 就从</a:t>
            </a:r>
            <a:r>
              <a:rPr lang="zh-CN" altLang="en-US" sz="2000" b="1" u="sng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0xffff0 </a:t>
            </a:r>
            <a:r>
              <a:rPr lang="zh-CN" altLang="en-US" sz="2000" b="1" u="sng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处开始执行指令。</a:t>
            </a:r>
          </a:p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该地址在系统BIOS （Basic Input/Output System，基本输入输出系统）的地址范围内，大部分系统BIOS 厂商放在这里的都</a:t>
            </a:r>
            <a:r>
              <a:rPr lang="zh-CN" altLang="en-US" sz="20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只是一条跳转指令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，跳到系统BIOS 真正的启动代码处。</a:t>
            </a:r>
          </a:p>
          <a:p>
            <a:pPr>
              <a:defRPr/>
            </a:pPr>
            <a:endParaRPr lang="zh-CN" altLang="en-US" sz="2000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33A1A8A-81A4-4F9F-BE4C-1A8917428D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+mn-ea"/>
              </a:rPr>
              <a:t>自检</a:t>
            </a:r>
            <a:endParaRPr lang="zh-CN" altLang="zh-CN" sz="2800" noProof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EC50EC-8401-408D-8B73-37558D6DAC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 的启动代码首先要做的事情是进行POST（Power-On Self Test，加电后自检）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POST 的主要任务是检测系统中一些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关键设备是否存在和能否正常工作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，例如内存、显卡、键盘等设备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由于POST 是最早进行的检测过程，此时尚未初始化显卡，如果系统BIOS 在POST 的过程中发现了一些致命错误，有时不会将错误信息在屏幕上显示</a:t>
            </a:r>
          </a:p>
          <a:p>
            <a:pPr eaLnBrk="1"/>
            <a:r>
              <a:rPr lang="zh-CN" altLang="en-US" sz="2000" dirty="0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例如没有找到内存或者内存有问题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（此时只会检查640K 常规内存），或其它关键设备，系统BIOS 就会直接控制喇叭发声来报告错误，声音的长短和次数代表了错误的类型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A71E732-B672-4FD7-9A02-A56DFDFCCE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+mn-ea"/>
              </a:rPr>
              <a:t>初始化设备</a:t>
            </a:r>
            <a:endParaRPr lang="zh-CN" altLang="zh-CN" sz="2800" noProof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81E0350-FBF9-49E6-930E-6DDC7BA785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214813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接下来系统BIOS 将查找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显卡的BIOS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，显卡BIOS在ROM 芯片的起始地址通常设在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0xC0000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处，系统BIOS 在该地址处找到显卡BIOS 之后就调用它的初始化代码，由显卡BIOS 来初始化显卡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此时多数显卡都会在屏幕上显示出一些初始化信息，介绍生产厂商、图形芯片类型等内容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 接着会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查找其它设备的BIOS 程序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，找到之后同样要调用这些BIOS内部的初始化代码来初始化相关的设备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3D9E244-9B44-4050-9387-F61A8851AF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+mn-ea"/>
              </a:rPr>
              <a:t>测试设备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A90FF7-9735-4C60-9836-D4BE4C5422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282700"/>
            <a:ext cx="8324850" cy="5014913"/>
          </a:xfrm>
        </p:spPr>
        <p:txBody>
          <a:bodyPr/>
          <a:lstStyle/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查找完所有其它设备的BIOS 之后，系统BIOS 将显示出它自己的启动画面，其中包括有系统BIOS 的类型、序列号和版本号等内容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接着系统BIOS 将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检测和显示CPU 的类型和工作频率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测试所有的RAM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（Random Access Memory），并同时在屏幕上显示内存测试的进度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内存测试通过之后，系统BIOS 将开始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检测系统中安装的一些标准硬件设备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，包括硬盘、光驱、串口、并口、软驱等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另外绝大多数较新版本的系统BIOS 在这一过程中还要自动检测和设置内存的定时参数、硬盘参数和访问模式等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标准设备检测完毕后，系统BIOS 内部的支持即插即用的代码将开始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检测和配置系统中安装的即插即用设备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，每找到一个设备之后，系统BIOS 都会在屏幕上显示出设备的名称和型号等信息，同时为该设备分配中断（INT）、DMA （Direct Memory Access，直接存储器存取）通道和I/O （Input/Output，输入输出）端口等资源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44F1A8-E6D1-46B8-BB4B-7E90BFEB64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+mn-ea"/>
              </a:rPr>
              <a:t>更新SECD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6ADA2BB-5906-4003-AFE6-24B0CF85BD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5938" y="1282700"/>
            <a:ext cx="8247062" cy="4483100"/>
          </a:xfrm>
        </p:spPr>
        <p:txBody>
          <a:bodyPr/>
          <a:lstStyle/>
          <a:p>
            <a:pPr eaLnBrk="1">
              <a:defRPr/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所有硬件都检测配置完毕后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，多数系统BIOS 会重新清屏并在屏幕上方显示出一个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表格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，其中概略地列出了系统中安装的各种标准硬件设备，以及它们使用的资源和一些相关工作参数</a:t>
            </a:r>
          </a:p>
          <a:p>
            <a:pPr eaLnBrk="1"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接下来系统BIOS 将更新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（Extended System Con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guration Data，扩展系统配置数据）</a:t>
            </a:r>
          </a:p>
          <a:p>
            <a:pPr eaLnBrk="1">
              <a:defRPr/>
            </a:pPr>
            <a:r>
              <a:rPr lang="zh-CN" altLang="en-US" sz="2000" dirty="0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（Extended System Con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guration Data，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扩展系统配置数据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BIOS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用来与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交换硬件配置信息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的一种手段，这些数据被存放在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（Complementary Metal Oxide Semiconductor，互补金属氧化物半导体）中；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操作系统将根据这些信息配置与使用设备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有些设备安装后需要重启机器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>
              <a:buFont typeface="Monotype Sorts" pitchFamily="2" charset="2"/>
              <a:buNone/>
              <a:defRPr/>
            </a:pP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Startup--启动操作系统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 更新完毕后，</a:t>
            </a:r>
            <a:r>
              <a:rPr lang="zh-CN" altLang="en-US" sz="18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</a:t>
            </a: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的启动代码将进行它的最后一项工作，即根据用户指定的启动顺序从软盘、硬盘及光驱等</a:t>
            </a:r>
            <a:r>
              <a:rPr lang="zh-CN" altLang="en-US" sz="18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启动操作系统</a:t>
            </a:r>
          </a:p>
          <a:p>
            <a:pPr eaLnBrk="1">
              <a:defRPr/>
            </a:pP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以Windows为例</a:t>
            </a: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系统BIOS将启动盘（一般是主硬盘）的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主引导扇区（</a:t>
            </a:r>
            <a:r>
              <a:rPr lang="en-US" altLang="zh-CN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MBR, 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主引导记录）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读入到内存的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处；</a:t>
            </a:r>
            <a:endParaRPr lang="en-US" altLang="zh-CN" sz="16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0x7dfe 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地址的内存，如果其内容是</a:t>
            </a:r>
            <a:r>
              <a:rPr lang="zh-CN" altLang="en-US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en-US" altLang="zh-CN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</a:t>
            </a:r>
            <a:r>
              <a:rPr lang="zh-CN" altLang="en-US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55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，就跳转到</a:t>
            </a:r>
            <a:r>
              <a:rPr lang="zh-CN" altLang="en-US" sz="16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 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处执行MBR （Master Boot Record，主引导记录，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512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字节）；</a:t>
            </a: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MBR 从分区表（Partition Table）中找到</a:t>
            </a:r>
            <a:r>
              <a:rPr lang="zh-CN" altLang="en-US" sz="1600" b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第一个活动分区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（Active Partition，一般是C 盘第一个分区），然后按照类似方式读取并执行这个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活动分区的引导扇区（Partition Boot Sector），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引导扇区负责</a:t>
            </a:r>
            <a:r>
              <a:rPr lang="zh-CN" altLang="en-US" sz="16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读取并执行NTLDR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（NT Loa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，Windows NT的加载程序），完成Windows的启动 ；</a:t>
            </a:r>
            <a:endParaRPr lang="en-US" altLang="zh-CN" sz="16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如果你自己写一个操作系统，一般是从</a:t>
            </a:r>
            <a:r>
              <a:rPr lang="zh-CN" altLang="en-US" sz="18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修改主引导扇区</a:t>
            </a: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开始（汇编）</a:t>
            </a:r>
            <a:endParaRPr lang="en-US" altLang="zh-CN" sz="1800" noProof="1">
              <a:solidFill>
                <a:srgbClr val="0409E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BIOS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主引导扇区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装入到内存的</a:t>
            </a:r>
            <a:r>
              <a:rPr lang="en-US" altLang="zh-CN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处并执行之；</a:t>
            </a:r>
            <a:endParaRPr lang="en-US" altLang="zh-CN" sz="1600" noProof="1">
              <a:solidFill>
                <a:srgbClr val="0409E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需要对所用文件系统在磁盘上的布局相当熟悉；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857CBFA-25B9-4494-A2AF-B9698E361E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File System Structures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5C2094-FBCC-4BFC-89C8-026489FE6E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70000"/>
            <a:ext cx="7785100" cy="5067300"/>
          </a:xfrm>
        </p:spPr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The in-memory information is used for both file-system management and performance improvement via caching. 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The data are loaded at mount time and discarded at dismount.</a:t>
            </a:r>
          </a:p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In-memory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mount table</a:t>
            </a:r>
            <a:endParaRPr lang="en-US" altLang="zh-CN" sz="2000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In-memory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directory-structure</a:t>
            </a:r>
          </a:p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System-wide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open-file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ea typeface="宋体" panose="02010600030101010101" pitchFamily="2" charset="-122"/>
              </a:rPr>
              <a:t>如</a:t>
            </a:r>
            <a:r>
              <a:rPr lang="en-US" altLang="zh-CN" sz="2000" dirty="0">
                <a:ea typeface="宋体" panose="02010600030101010101" pitchFamily="2" charset="-122"/>
              </a:rPr>
              <a:t>UNIX</a:t>
            </a:r>
            <a:r>
              <a:rPr lang="zh-CN" altLang="en-US" sz="2000" dirty="0">
                <a:ea typeface="宋体" panose="02010600030101010101" pitchFamily="2" charset="-122"/>
              </a:rPr>
              <a:t>中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1600" b="1" u="sng" dirty="0" smtClean="0">
                <a:solidFill>
                  <a:srgbClr val="003399"/>
                </a:solidFill>
                <a:ea typeface="宋体" panose="02010600030101010101" pitchFamily="2" charset="-122"/>
              </a:rPr>
              <a:t>索引</a:t>
            </a:r>
            <a:r>
              <a:rPr lang="zh-CN" altLang="en-US" sz="1600" b="1" u="sng" dirty="0">
                <a:solidFill>
                  <a:srgbClr val="003399"/>
                </a:solidFill>
                <a:ea typeface="宋体" panose="02010600030101010101" pitchFamily="2" charset="-122"/>
              </a:rPr>
              <a:t>结点</a:t>
            </a:r>
            <a:r>
              <a:rPr lang="zh-CN" altLang="en-US" sz="1600" b="1" u="sng" dirty="0" smtClean="0">
                <a:solidFill>
                  <a:srgbClr val="003399"/>
                </a:solidFill>
                <a:ea typeface="宋体" panose="02010600030101010101" pitchFamily="2" charset="-122"/>
              </a:rPr>
              <a:t>表</a:t>
            </a:r>
            <a:r>
              <a:rPr lang="zh-CN" altLang="en-US" sz="16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（活动的索引结点，在磁盘索引结点基础上添加了一些信息）</a:t>
            </a:r>
            <a:endParaRPr lang="en-US" altLang="zh-CN" sz="1600" b="1" dirty="0" smtClean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b="1" u="sng" dirty="0" smtClean="0">
                <a:solidFill>
                  <a:srgbClr val="003399"/>
                </a:solidFill>
                <a:ea typeface="宋体" panose="02010600030101010101" pitchFamily="2" charset="-122"/>
              </a:rPr>
              <a:t>文件表</a:t>
            </a:r>
            <a:endParaRPr lang="en-US" altLang="zh-CN" sz="1600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Per-process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open-file </a:t>
            </a:r>
            <a:r>
              <a:rPr lang="en-US" altLang="zh-CN" sz="2000" u="sng" dirty="0">
                <a:solidFill>
                  <a:srgbClr val="FF0000"/>
                </a:solidFill>
                <a:ea typeface="宋体" panose="02010600030101010101" pitchFamily="2" charset="-122"/>
              </a:rPr>
              <a:t>table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UNIX,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中的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U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区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196A5A4-9735-4062-AC05-65A53BC6DD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F41F806-0942-4A86-8B89-5FD1B6B493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143000"/>
            <a:ext cx="7607300" cy="5537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In-memory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mount table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dirty="0">
                <a:ea typeface="宋体" panose="02010600030101010101" pitchFamily="2" charset="-122"/>
              </a:rPr>
              <a:t>or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partition table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Contains </a:t>
            </a:r>
            <a:r>
              <a:rPr lang="en-US" altLang="zh-CN" sz="2000" dirty="0">
                <a:ea typeface="宋体" panose="02010600030101010101" pitchFamily="2" charset="-122"/>
              </a:rPr>
              <a:t>information about each mounted volume (or mounted </a:t>
            </a:r>
            <a:r>
              <a:rPr lang="en-US" altLang="zh-CN" sz="2000" dirty="0" smtClean="0">
                <a:ea typeface="宋体" panose="02010600030101010101" pitchFamily="2" charset="-122"/>
              </a:rPr>
              <a:t>partition).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In-memory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directory-structure 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Cache </a:t>
            </a:r>
            <a:r>
              <a:rPr lang="en-US" altLang="zh-CN" sz="2000" dirty="0">
                <a:ea typeface="宋体" panose="02010600030101010101" pitchFamily="2" charset="-122"/>
              </a:rPr>
              <a:t>holds the directory information of recently accessed directories.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For </a:t>
            </a:r>
            <a:r>
              <a:rPr lang="en-US" altLang="zh-CN" sz="2000" dirty="0">
                <a:ea typeface="宋体" panose="02010600030101010101" pitchFamily="2" charset="-122"/>
              </a:rPr>
              <a:t>directories at which volumes are mounted, it can contain a pointer to the volume table.)</a:t>
            </a: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444C177-C51E-4146-BE74-416FB83425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8C9702D-9C0F-40F5-86CA-DFE1B4A36D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>
                <a:ea typeface="宋体" panose="02010600030101010101" pitchFamily="2" charset="-122"/>
              </a:rPr>
              <a:t>To describe the details of implementing local file systems and directory structures</a:t>
            </a:r>
          </a:p>
          <a:p>
            <a:r>
              <a:rPr lang="zh-CN" altLang="en-US" sz="2800">
                <a:ea typeface="宋体" panose="02010600030101010101" pitchFamily="2" charset="-122"/>
              </a:rPr>
              <a:t>To describe the implementation of remote file systems</a:t>
            </a:r>
          </a:p>
          <a:p>
            <a:r>
              <a:rPr lang="zh-CN" altLang="en-US" sz="2800">
                <a:ea typeface="宋体" panose="02010600030101010101" pitchFamily="2" charset="-122"/>
              </a:rPr>
              <a:t>To discuss block allocation and free-block algorithms and trade-offs</a:t>
            </a:r>
          </a:p>
          <a:p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196A5A4-9735-4062-AC05-65A53BC6DD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F41F806-0942-4A86-8B89-5FD1B6B493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143000"/>
            <a:ext cx="7607300" cy="55372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System-wide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open-file table 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Contains </a:t>
            </a:r>
            <a:r>
              <a:rPr lang="en-US" altLang="zh-CN" sz="2000" dirty="0">
                <a:ea typeface="宋体" panose="02010600030101010101" pitchFamily="2" charset="-122"/>
              </a:rPr>
              <a:t>a copy of the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FCB</a:t>
            </a:r>
            <a:r>
              <a:rPr lang="en-US" altLang="zh-CN" sz="2000" dirty="0">
                <a:ea typeface="宋体" panose="02010600030101010101" pitchFamily="2" charset="-122"/>
              </a:rPr>
              <a:t> of each open </a:t>
            </a:r>
            <a:r>
              <a:rPr lang="en-US" altLang="zh-CN" sz="2000" dirty="0" smtClean="0">
                <a:ea typeface="宋体" panose="02010600030101010101" pitchFamily="2" charset="-122"/>
              </a:rPr>
              <a:t>file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As </a:t>
            </a:r>
            <a:r>
              <a:rPr lang="en-US" altLang="zh-CN" sz="2000" dirty="0">
                <a:ea typeface="宋体" panose="02010600030101010101" pitchFamily="2" charset="-122"/>
              </a:rPr>
              <a:t>well as other information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</a:rPr>
              <a:t>e.g. file </a:t>
            </a:r>
            <a:r>
              <a:rPr lang="en-US" altLang="zh-CN" sz="2400" dirty="0"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Per-process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open-file table 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</a:t>
            </a:r>
            <a:r>
              <a:rPr lang="en-US" altLang="zh-CN" sz="2000" dirty="0" smtClean="0">
                <a:ea typeface="宋体" panose="02010600030101010101" pitchFamily="2" charset="-122"/>
              </a:rPr>
              <a:t>ontains </a:t>
            </a:r>
            <a:r>
              <a:rPr lang="en-US" altLang="zh-CN" sz="2000" dirty="0">
                <a:ea typeface="宋体" panose="02010600030101010101" pitchFamily="2" charset="-122"/>
              </a:rPr>
              <a:t>a pointer to the appropriate entry in the system-wide open-file table, as well as other information.</a:t>
            </a: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24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AA0CF4B-8135-4BBF-852C-D03AF26AE8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A2D160A-CD69-4CA1-8A43-54D7BBEB4D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511300"/>
            <a:ext cx="7351713" cy="4251325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The following figure illustrates the necessary file system structures provided by the operating systems.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Figure 12-3(a) refers to </a:t>
            </a:r>
            <a:r>
              <a:rPr lang="en-US" altLang="zh-CN" sz="2800">
                <a:solidFill>
                  <a:srgbClr val="006600"/>
                </a:solidFill>
                <a:ea typeface="宋体" panose="02010600030101010101" pitchFamily="2" charset="-122"/>
              </a:rPr>
              <a:t>opening a file.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Figure 12-3(b) refers to </a:t>
            </a:r>
            <a:r>
              <a:rPr lang="en-US" altLang="zh-CN" sz="2800">
                <a:solidFill>
                  <a:srgbClr val="006600"/>
                </a:solidFill>
                <a:ea typeface="宋体" panose="02010600030101010101" pitchFamily="2" charset="-122"/>
              </a:rPr>
              <a:t>reading a file</a:t>
            </a:r>
            <a:r>
              <a:rPr lang="en-US" altLang="zh-CN" sz="280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F1DD5B5-D7F1-4FB1-AEA0-F36DDD70AF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File System Structures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A0AA2F9F-E2CF-4D09-A102-6D3801DBF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373" r="3906" b="687"/>
          <a:stretch>
            <a:fillRect/>
          </a:stretch>
        </p:blipFill>
        <p:spPr bwMode="auto">
          <a:xfrm>
            <a:off x="1019175" y="1244600"/>
            <a:ext cx="6386513" cy="51149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文本框 1">
            <a:extLst>
              <a:ext uri="{FF2B5EF4-FFF2-40B4-BE49-F238E27FC236}">
                <a16:creationId xmlns:a16="http://schemas.microsoft.com/office/drawing/2014/main" id="{F3475C69-361E-4453-B042-EC2E4CE7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1855788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open()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8677" name="文本框 4">
            <a:extLst>
              <a:ext uri="{FF2B5EF4-FFF2-40B4-BE49-F238E27FC236}">
                <a16:creationId xmlns:a16="http://schemas.microsoft.com/office/drawing/2014/main" id="{9918763F-62CC-4A07-88F1-CDCE2111E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4708525"/>
            <a:ext cx="11461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read()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write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close</a:t>
            </a:r>
            <a:r>
              <a:rPr lang="zh-CN" altLang="en-US" sz="1800" dirty="0">
                <a:ea typeface="宋体" panose="02010600030101010101" pitchFamily="2" charset="-122"/>
              </a:rPr>
              <a:t>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4953092-9D2F-4CAB-B790-439E089483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Open()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的过程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6C34384-B0C4-43C8-82B5-44D9AB18E1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355725"/>
            <a:ext cx="7607300" cy="5324475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结合上页与下页图表。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1. 根据要打开的文件名</a:t>
            </a:r>
            <a:r>
              <a:rPr lang="zh-CN" altLang="en-US" sz="2000" b="1" dirty="0">
                <a:ea typeface="宋体" panose="02010600030101010101" pitchFamily="2" charset="-122"/>
              </a:rPr>
              <a:t>查找目录项</a:t>
            </a:r>
            <a:r>
              <a:rPr lang="zh-CN" altLang="en-US" sz="2000" dirty="0">
                <a:ea typeface="宋体" panose="02010600030101010101" pitchFamily="2" charset="-122"/>
              </a:rPr>
              <a:t>。如果目录项不在内存中，则从硬盘上读取该目录项到内存中</a:t>
            </a:r>
            <a:r>
              <a:rPr lang="en-US" altLang="zh-CN" sz="2000" dirty="0">
                <a:ea typeface="宋体" panose="02010600030101010101" pitchFamily="2" charset="-122"/>
              </a:rPr>
              <a:t>;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2. 根据目录项找到要打开文件的</a:t>
            </a:r>
            <a:r>
              <a:rPr lang="zh-CN" altLang="en-US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dirty="0">
                <a:ea typeface="宋体" panose="02010600030101010101" pitchFamily="2" charset="-122"/>
              </a:rPr>
              <a:t>，读入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全局</a:t>
            </a:r>
            <a:r>
              <a:rPr lang="zh-CN" altLang="en-US" sz="2000" b="1" dirty="0">
                <a:ea typeface="宋体" panose="02010600030101010101" pitchFamily="2" charset="-122"/>
              </a:rPr>
              <a:t>打开文件表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3. 在进程的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局部</a:t>
            </a:r>
            <a:r>
              <a:rPr lang="zh-CN" altLang="en-US" sz="2000" b="1" dirty="0">
                <a:ea typeface="宋体" panose="02010600030101010101" pitchFamily="2" charset="-122"/>
              </a:rPr>
              <a:t>打开文件表中</a:t>
            </a:r>
            <a:r>
              <a:rPr lang="zh-CN" altLang="en-US" sz="2000" dirty="0">
                <a:ea typeface="宋体" panose="02010600030101010101" pitchFamily="2" charset="-122"/>
              </a:rPr>
              <a:t>建立指向</a:t>
            </a:r>
            <a:r>
              <a:rPr lang="zh-CN" altLang="en-US" sz="2000" b="1" dirty="0">
                <a:ea typeface="宋体" panose="02010600030101010101" pitchFamily="2" charset="-122"/>
              </a:rPr>
              <a:t>全局打开文件表</a:t>
            </a:r>
            <a:r>
              <a:rPr lang="zh-CN" altLang="en-US" sz="2000" dirty="0">
                <a:ea typeface="宋体" panose="02010600030101010101" pitchFamily="2" charset="-122"/>
              </a:rPr>
              <a:t>中的相应项的</a:t>
            </a:r>
            <a:r>
              <a:rPr lang="zh-CN" altLang="en-US" sz="2000" b="1" dirty="0">
                <a:ea typeface="宋体" panose="02010600030101010101" pitchFamily="2" charset="-122"/>
              </a:rPr>
              <a:t>指针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4.  Open() 返回该文件在</a:t>
            </a:r>
            <a:r>
              <a:rPr lang="zh-CN" altLang="en-US" sz="2000" b="1" dirty="0">
                <a:ea typeface="宋体" panose="02010600030101010101" pitchFamily="2" charset="-122"/>
              </a:rPr>
              <a:t>局部打开文件表</a:t>
            </a:r>
            <a:r>
              <a:rPr lang="zh-CN" altLang="en-US" sz="2000" dirty="0">
                <a:ea typeface="宋体" panose="02010600030101010101" pitchFamily="2" charset="-122"/>
              </a:rPr>
              <a:t>中的</a:t>
            </a:r>
            <a:r>
              <a:rPr lang="zh-CN" altLang="en-US" sz="2000" b="1" dirty="0">
                <a:ea typeface="宋体" panose="02010600030101010101" pitchFamily="2" charset="-122"/>
              </a:rPr>
              <a:t>偏移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endParaRPr lang="zh-CN" altLang="en-US" sz="2400" b="1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ea typeface="宋体" panose="02010600030101010101" pitchFamily="2" charset="-122"/>
              </a:rPr>
              <a:t>关闭文件的基本过程或基本思想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ea typeface="宋体" panose="02010600030101010101" pitchFamily="2" charset="-122"/>
              </a:rPr>
              <a:t>Open()</a:t>
            </a:r>
            <a:r>
              <a:rPr lang="zh-CN" altLang="en-US" sz="1600" b="1" dirty="0">
                <a:ea typeface="宋体" panose="02010600030101010101" pitchFamily="2" charset="-122"/>
              </a:rPr>
              <a:t>操作的逆过程</a:t>
            </a:r>
            <a:r>
              <a:rPr lang="en-US" altLang="zh-CN" sz="1600" b="1" dirty="0">
                <a:ea typeface="宋体" panose="02010600030101010101" pitchFamily="2" charset="-122"/>
              </a:rPr>
              <a:t>;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E34150E-2CA8-404B-A660-067483166CCA}"/>
              </a:ext>
            </a:extLst>
          </p:cNvPr>
          <p:cNvSpPr txBox="1">
            <a:spLocks/>
          </p:cNvSpPr>
          <p:nvPr/>
        </p:nvSpPr>
        <p:spPr bwMode="auto">
          <a:xfrm>
            <a:off x="549275" y="119063"/>
            <a:ext cx="8077200" cy="609600"/>
          </a:xfrm>
          <a:prstGeom prst="rect">
            <a:avLst/>
          </a:prstGeom>
          <a:noFill/>
          <a:ln>
            <a:noFill/>
            <a:miter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zh-CN" altLang="en-US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系统调用</a:t>
            </a:r>
            <a:r>
              <a:rPr lang="en-US" altLang="zh-CN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() 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creat()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06562E-F96F-4EAD-97A7-3D008BD9C67A}"/>
              </a:ext>
            </a:extLst>
          </p:cNvPr>
          <p:cNvSpPr/>
          <p:nvPr/>
        </p:nvSpPr>
        <p:spPr>
          <a:xfrm>
            <a:off x="1020767" y="1108279"/>
            <a:ext cx="7226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indent="-344488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fdrd=open(“source”,O_RDONLY)</a:t>
            </a:r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8" indent="-344488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fdwt=creat(“dest”,0666)</a:t>
            </a:r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34B8EB8C-121F-490F-8C45-2C60ABE30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1983927"/>
            <a:ext cx="7886700" cy="39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F41B69E-CB1F-4CFB-93D7-E2771F33A55F}"/>
              </a:ext>
            </a:extLst>
          </p:cNvPr>
          <p:cNvSpPr txBox="1">
            <a:spLocks/>
          </p:cNvSpPr>
          <p:nvPr/>
        </p:nvSpPr>
        <p:spPr bwMode="auto">
          <a:xfrm>
            <a:off x="533400" y="150813"/>
            <a:ext cx="8077200" cy="609600"/>
          </a:xfrm>
          <a:prstGeom prst="rect">
            <a:avLst/>
          </a:prstGeom>
          <a:noFill/>
          <a:ln>
            <a:noFill/>
            <a:miter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zh-CN" altLang="en-US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系统调用</a:t>
            </a:r>
            <a:r>
              <a:rPr lang="en-US" altLang="zh-CN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read()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write()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1747" name="文本框 3">
            <a:extLst>
              <a:ext uri="{FF2B5EF4-FFF2-40B4-BE49-F238E27FC236}">
                <a16:creationId xmlns:a16="http://schemas.microsoft.com/office/drawing/2014/main" id="{6A7C8B52-46E8-4DD5-8911-A984CAB40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5916613"/>
            <a:ext cx="6300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请参见“</a:t>
            </a:r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UNIX</a:t>
            </a: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操作系统设计”，第</a:t>
            </a:r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</a:t>
            </a: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</a:p>
        </p:txBody>
      </p:sp>
      <p:pic>
        <p:nvPicPr>
          <p:cNvPr id="133124" name="图片 4">
            <a:extLst>
              <a:ext uri="{FF2B5EF4-FFF2-40B4-BE49-F238E27FC236}">
                <a16:creationId xmlns:a16="http://schemas.microsoft.com/office/drawing/2014/main" id="{15DA367E-EF99-40E9-A44E-7A315C7C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3838" y="1035050"/>
            <a:ext cx="6156325" cy="472598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953EBCF-D734-44FC-8534-221D41C992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Create a new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F677B0A-ECE2-4000-A279-979DEFB25B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400">
                <a:ea typeface="宋体" panose="02010600030101010101" pitchFamily="2" charset="-122"/>
              </a:rPr>
              <a:t>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An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application program </a:t>
            </a:r>
            <a:r>
              <a:rPr lang="en-US" altLang="zh-CN" sz="2000">
                <a:ea typeface="宋体" panose="02010600030101010101" pitchFamily="2" charset="-122"/>
              </a:rPr>
              <a:t>calls the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logical file system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Logical file system </a:t>
            </a:r>
            <a:r>
              <a:rPr lang="en-US" altLang="zh-CN" sz="2000">
                <a:ea typeface="宋体" panose="02010600030101010101" pitchFamily="2" charset="-122"/>
              </a:rPr>
              <a:t>allocates a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new FCB.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Read the appropriate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directory</a:t>
            </a:r>
            <a:r>
              <a:rPr lang="en-US" altLang="zh-CN" sz="2000">
                <a:ea typeface="宋体" panose="02010600030101010101" pitchFamily="2" charset="-122"/>
              </a:rPr>
              <a:t> into memory,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updates</a:t>
            </a:r>
            <a:r>
              <a:rPr lang="en-US" altLang="zh-CN" sz="2000">
                <a:ea typeface="宋体" panose="02010600030101010101" pitchFamily="2" charset="-122"/>
              </a:rPr>
              <a:t> it with the new file name and FCB, and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writes it back </a:t>
            </a:r>
            <a:r>
              <a:rPr lang="en-US" altLang="zh-CN" sz="2000">
                <a:ea typeface="宋体" panose="02010600030101010101" pitchFamily="2" charset="-122"/>
              </a:rPr>
              <a:t>to the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000">
                <a:ea typeface="宋体" panose="02010600030101010101" pitchFamily="2" charset="-122"/>
              </a:rPr>
              <a:t>.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About directory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Some operating systems (including UNIX)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treat a directory as a file.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Some operating systems (including Windows NT)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treat a directories as entities separate from files</a:t>
            </a:r>
            <a:r>
              <a:rPr lang="en-US" altLang="zh-CN" sz="2000">
                <a:ea typeface="宋体" panose="02010600030101010101" pitchFamily="2" charset="-122"/>
              </a:rPr>
              <a:t>. (separate system calls for files and directories.)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FFDFE31-F80F-43E2-8A98-E0516F0466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 a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8A9D66A-236C-48FF-AEAA-B36FE34A39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9988"/>
            <a:ext cx="7351713" cy="4483100"/>
          </a:xfrm>
        </p:spPr>
        <p:txBody>
          <a:bodyPr/>
          <a:lstStyle/>
          <a:p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000">
                <a:ea typeface="宋体" panose="02010600030101010101" pitchFamily="2" charset="-122"/>
              </a:rPr>
              <a:t>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directory structures is searched </a:t>
            </a:r>
            <a:r>
              <a:rPr lang="en-US" altLang="zh-CN" sz="1600">
                <a:ea typeface="宋体" panose="02010600030101010101" pitchFamily="2" charset="-122"/>
              </a:rPr>
              <a:t>for the given file name. (Parts of the directory  structure are usually cached in memory to speed directory operations.)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FCB</a:t>
            </a:r>
            <a:r>
              <a:rPr lang="en-US" altLang="zh-CN" sz="1600">
                <a:ea typeface="宋体" panose="02010600030101010101" pitchFamily="2" charset="-122"/>
              </a:rPr>
              <a:t> is copied into a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system-wide open-file table </a:t>
            </a:r>
            <a:r>
              <a:rPr lang="en-US" altLang="zh-CN" sz="1600">
                <a:ea typeface="宋体" panose="02010600030101010101" pitchFamily="2" charset="-122"/>
              </a:rPr>
              <a:t>in memory.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An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entry</a:t>
            </a:r>
            <a:r>
              <a:rPr lang="en-US" altLang="zh-CN" sz="1600">
                <a:ea typeface="宋体" panose="02010600030101010101" pitchFamily="2" charset="-122"/>
              </a:rPr>
              <a:t> is made in 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per-process open-file </a:t>
            </a:r>
            <a:r>
              <a:rPr lang="en-US" altLang="zh-CN" sz="1600">
                <a:ea typeface="宋体" panose="02010600030101010101" pitchFamily="2" charset="-122"/>
              </a:rPr>
              <a:t>(with a pointer to the entry in the system-wide open-file table, a pointer to the current location in the file, the access mode in which the file is open, ……)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open call returns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pointer</a:t>
            </a:r>
            <a:r>
              <a:rPr lang="en-US" altLang="zh-CN" sz="1600">
                <a:ea typeface="宋体" panose="02010600030101010101" pitchFamily="2" charset="-122"/>
              </a:rPr>
              <a:t> to the appropriate entry in 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per-process open-file</a:t>
            </a:r>
            <a:r>
              <a:rPr lang="en-US" altLang="zh-CN" sz="1600">
                <a:ea typeface="宋体" panose="02010600030101010101" pitchFamily="2" charset="-122"/>
              </a:rPr>
              <a:t>. All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operations </a:t>
            </a:r>
            <a:r>
              <a:rPr lang="en-US" altLang="zh-CN" sz="1600">
                <a:ea typeface="宋体" panose="02010600030101010101" pitchFamily="2" charset="-122"/>
              </a:rPr>
              <a:t>are then  performed via this pointer. 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About the pointer returned by the open call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Unix systems refer to it as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descriptor</a:t>
            </a:r>
            <a:r>
              <a:rPr lang="en-US" altLang="zh-CN" sz="160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Windows 2000 refers to it as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handle</a:t>
            </a:r>
            <a:r>
              <a:rPr lang="en-US" altLang="zh-CN" sz="1600"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52BB1E0-2E9F-4433-8449-2C00FA331C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Close a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4790C83-B6F0-4CFE-897C-42BCB33466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400">
                <a:ea typeface="宋体" panose="02010600030101010101" pitchFamily="2" charset="-122"/>
              </a:rPr>
              <a:t>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per-process table</a:t>
            </a:r>
            <a:r>
              <a:rPr lang="en-US" altLang="zh-CN" sz="2000">
                <a:ea typeface="宋体" panose="02010600030101010101" pitchFamily="2" charset="-122"/>
              </a:rPr>
              <a:t> entry is removed, and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system-wide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entry’s open count </a:t>
            </a:r>
            <a:r>
              <a:rPr lang="en-US" altLang="zh-CN" sz="2000">
                <a:ea typeface="宋体" panose="02010600030101010101" pitchFamily="2" charset="-122"/>
              </a:rPr>
              <a:t>is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decremented</a:t>
            </a:r>
            <a:r>
              <a:rPr lang="en-US" altLang="zh-CN" sz="200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When all users that have opened the file close it, the updated file information is copied back to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disk-based directory structure</a:t>
            </a:r>
            <a:r>
              <a:rPr lang="en-US" altLang="zh-CN" sz="2000">
                <a:ea typeface="宋体" panose="02010600030101010101" pitchFamily="2" charset="-122"/>
              </a:rPr>
              <a:t> and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system-wide open-file table </a:t>
            </a:r>
            <a:r>
              <a:rPr lang="en-US" altLang="zh-CN" sz="2000">
                <a:ea typeface="宋体" panose="02010600030101010101" pitchFamily="2" charset="-122"/>
              </a:rPr>
              <a:t>entry is removed.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D397703-4E3E-4742-A1D6-CC42AA0B29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UNIX实例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C6AD009-032F-4B6B-871C-4D4EA97E05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Per-process 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open-file table</a:t>
            </a:r>
          </a:p>
          <a:p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File table </a:t>
            </a:r>
            <a:r>
              <a:rPr lang="zh-CN" altLang="en-US" sz="2000" dirty="0">
                <a:ea typeface="宋体" panose="02010600030101010101" pitchFamily="2" charset="-122"/>
              </a:rPr>
              <a:t>(System-wide)</a:t>
            </a:r>
          </a:p>
          <a:p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Index-nodes table</a:t>
            </a:r>
            <a:r>
              <a:rPr lang="zh-CN" altLang="en-US" sz="2000" dirty="0">
                <a:ea typeface="宋体" panose="02010600030101010101" pitchFamily="2" charset="-122"/>
              </a:rPr>
              <a:t>（FCB）</a:t>
            </a: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fd=open(filename)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num=read(fd, buf,num)</a:t>
            </a:r>
          </a:p>
          <a:p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B8EB8C-121F-490F-8C45-2C60ABE30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975" y="1771650"/>
            <a:ext cx="4266311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0ACD8D8-A48B-438C-8A63-DFD039BB60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11.1 File-System Structure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FC704DD-E03A-4963-AC6A-CF6784347B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5000" y="1279525"/>
            <a:ext cx="7810500" cy="4854945"/>
          </a:xfrm>
        </p:spPr>
        <p:txBody>
          <a:bodyPr/>
          <a:lstStyle/>
          <a:p>
            <a:r>
              <a:rPr lang="en-US" altLang="zh-CN" sz="2000" b="1" dirty="0">
                <a:ea typeface="宋体" panose="02010600030101010101" pitchFamily="2" charset="-122"/>
              </a:rPr>
              <a:t>To provide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efficient and convenient access</a:t>
            </a:r>
            <a:r>
              <a:rPr lang="en-US" altLang="zh-CN" sz="2000" b="1" dirty="0">
                <a:ea typeface="宋体" panose="02010600030101010101" pitchFamily="2" charset="-122"/>
              </a:rPr>
              <a:t> to the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000" b="1" dirty="0">
                <a:ea typeface="宋体" panose="02010600030101010101" pitchFamily="2" charset="-122"/>
              </a:rPr>
              <a:t>, the operating system imposes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one or more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file systems </a:t>
            </a:r>
            <a:r>
              <a:rPr lang="en-US" altLang="zh-CN" sz="2000" b="1" dirty="0">
                <a:ea typeface="宋体" panose="02010600030101010101" pitchFamily="2" charset="-122"/>
              </a:rPr>
              <a:t>to allow the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data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to be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stored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located, and retrieved easily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.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endParaRPr lang="en-US" altLang="zh-CN" sz="2000" b="1" u="sng" dirty="0" smtClean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en-US" altLang="zh-CN" sz="2000" b="1" u="sng" dirty="0" smtClean="0">
                <a:solidFill>
                  <a:srgbClr val="1306BA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2000" b="1" u="sng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000" b="1" u="sng" dirty="0">
                <a:ea typeface="宋体" panose="02010600030101010101" pitchFamily="2" charset="-122"/>
              </a:rPr>
              <a:t>poses two quite different design problems</a:t>
            </a:r>
          </a:p>
          <a:p>
            <a:pPr lvl="1"/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The first problem</a:t>
            </a:r>
            <a:r>
              <a:rPr lang="en-US" altLang="zh-CN" sz="2000" b="1" u="sng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is defining 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how the file system should look to the user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This task involves defining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a file </a:t>
            </a:r>
            <a:r>
              <a:rPr lang="en-US" altLang="zh-CN" sz="1800" dirty="0">
                <a:ea typeface="宋体" panose="02010600030101010101" pitchFamily="2" charset="-122"/>
              </a:rPr>
              <a:t>and its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attributes</a:t>
            </a:r>
            <a:r>
              <a:rPr lang="en-US" altLang="zh-CN" sz="1800" dirty="0">
                <a:ea typeface="宋体" panose="02010600030101010101" pitchFamily="2" charset="-122"/>
              </a:rPr>
              <a:t>, the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operations</a:t>
            </a:r>
            <a:r>
              <a:rPr lang="en-US" altLang="zh-CN" sz="1800" dirty="0">
                <a:ea typeface="宋体" panose="02010600030101010101" pitchFamily="2" charset="-122"/>
              </a:rPr>
              <a:t> allowed on a file, and the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1800" dirty="0">
                <a:ea typeface="宋体" panose="02010600030101010101" pitchFamily="2" charset="-122"/>
              </a:rPr>
              <a:t>for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organizing</a:t>
            </a:r>
            <a:r>
              <a:rPr lang="en-US" altLang="zh-CN" sz="1800" dirty="0">
                <a:ea typeface="宋体" panose="02010600030101010101" pitchFamily="2" charset="-122"/>
              </a:rPr>
              <a:t> files. </a:t>
            </a:r>
          </a:p>
          <a:p>
            <a:pPr lvl="1"/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The second problem </a:t>
            </a:r>
            <a:r>
              <a:rPr lang="en-US" altLang="zh-CN" sz="2000" dirty="0">
                <a:ea typeface="宋体" panose="02010600030101010101" pitchFamily="2" charset="-122"/>
              </a:rPr>
              <a:t>is creating </a:t>
            </a:r>
            <a:r>
              <a:rPr lang="en-US" altLang="zh-CN" sz="2000" b="1" u="sng" dirty="0">
                <a:solidFill>
                  <a:srgbClr val="006600"/>
                </a:solidFill>
                <a:ea typeface="宋体" panose="02010600030101010101" pitchFamily="2" charset="-122"/>
              </a:rPr>
              <a:t>algorithms</a:t>
            </a:r>
            <a:r>
              <a:rPr lang="en-US" altLang="zh-CN" sz="2000" b="1" dirty="0">
                <a:solidFill>
                  <a:srgbClr val="003300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b="1" u="sng" dirty="0">
                <a:solidFill>
                  <a:srgbClr val="006600"/>
                </a:solidFill>
                <a:ea typeface="宋体" panose="02010600030101010101" pitchFamily="2" charset="-122"/>
              </a:rPr>
              <a:t>data structures</a:t>
            </a:r>
            <a:r>
              <a:rPr lang="en-US" altLang="zh-CN" sz="2000" b="1" u="sng" dirty="0">
                <a:solidFill>
                  <a:srgbClr val="00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map the 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logical file system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onto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the physical secondary-storage devices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6CEA6E-B0F6-445D-A63F-E099D647483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896938"/>
            <a:ext cx="7785980" cy="2143125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若文件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的硬链接为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，两个进程分别打开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，获取对应的文件描述符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，则下列叙述中，正确的是（）。（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2017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的读写指针位置保持相同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共享同一个内存索引结点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分别指向各自的用户打开文件表中的一项</a:t>
            </a:r>
          </a:p>
        </p:txBody>
      </p:sp>
      <p:sp>
        <p:nvSpPr>
          <p:cNvPr id="36867" name="文本框 3">
            <a:extLst>
              <a:ext uri="{FF2B5EF4-FFF2-40B4-BE49-F238E27FC236}">
                <a16:creationId xmlns:a16="http://schemas.microsoft.com/office/drawing/2014/main" id="{B0B12A9E-7AA5-463F-A37B-16EDB3AD2AC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222625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68" name="文本框 4">
            <a:extLst>
              <a:ext uri="{FF2B5EF4-FFF2-40B4-BE49-F238E27FC236}">
                <a16:creationId xmlns:a16="http://schemas.microsoft.com/office/drawing/2014/main" id="{1E4FC0B0-E44A-4C1D-BC23-9A857CBBA3E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975100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69" name="文本框 5">
            <a:extLst>
              <a:ext uri="{FF2B5EF4-FFF2-40B4-BE49-F238E27FC236}">
                <a16:creationId xmlns:a16="http://schemas.microsoft.com/office/drawing/2014/main" id="{96A78CE1-4AC1-4C37-84E1-78BE761A6D2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618038"/>
            <a:ext cx="309721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0" name="文本框 6">
            <a:extLst>
              <a:ext uri="{FF2B5EF4-FFF2-40B4-BE49-F238E27FC236}">
                <a16:creationId xmlns:a16="http://schemas.microsoft.com/office/drawing/2014/main" id="{46300CBA-4362-48B8-8D7D-BF833153A0C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412581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1" name="矩形 7">
            <a:extLst>
              <a:ext uri="{FF2B5EF4-FFF2-40B4-BE49-F238E27FC236}">
                <a16:creationId xmlns:a16="http://schemas.microsoft.com/office/drawing/2014/main" id="{4FA3C933-D9EF-46B6-8445-A4FB59CC3FB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28612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2" name="矩形 9">
            <a:extLst>
              <a:ext uri="{FF2B5EF4-FFF2-40B4-BE49-F238E27FC236}">
                <a16:creationId xmlns:a16="http://schemas.microsoft.com/office/drawing/2014/main" id="{6F4823A2-852B-4570-ABCA-A182F5E6FE3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68312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3" name="矩形 10">
            <a:extLst>
              <a:ext uri="{FF2B5EF4-FFF2-40B4-BE49-F238E27FC236}">
                <a16:creationId xmlns:a16="http://schemas.microsoft.com/office/drawing/2014/main" id="{2D4FCAB4-5406-472B-9F52-4D2D3DA22D4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7687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4" name="圆角矩形 11">
            <a:extLst>
              <a:ext uri="{FF2B5EF4-FFF2-40B4-BE49-F238E27FC236}">
                <a16:creationId xmlns:a16="http://schemas.microsoft.com/office/drawing/2014/main" id="{6F1F3915-13EB-4DBF-9862-F5579188652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36875" name="矩形 1">
            <a:extLst>
              <a:ext uri="{FF2B5EF4-FFF2-40B4-BE49-F238E27FC236}">
                <a16:creationId xmlns:a16="http://schemas.microsoft.com/office/drawing/2014/main" id="{1809CE01-0E0A-4AB4-9177-3E66D0B256F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6876" name="文本框 7">
            <a:extLst>
              <a:ext uri="{FF2B5EF4-FFF2-40B4-BE49-F238E27FC236}">
                <a16:creationId xmlns:a16="http://schemas.microsoft.com/office/drawing/2014/main" id="{63D00BF3-B416-434D-A627-424748F266D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6877" name="文本框 8">
            <a:extLst>
              <a:ext uri="{FF2B5EF4-FFF2-40B4-BE49-F238E27FC236}">
                <a16:creationId xmlns:a16="http://schemas.microsoft.com/office/drawing/2014/main" id="{D9C2D27C-6E81-4007-A535-8D98C006BA59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8" name="矩形 7">
            <a:extLst>
              <a:ext uri="{FF2B5EF4-FFF2-40B4-BE49-F238E27FC236}">
                <a16:creationId xmlns:a16="http://schemas.microsoft.com/office/drawing/2014/main" id="{DA8DB021-1FED-4F84-A5C2-575D07D83F49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1114425" y="3924300"/>
            <a:ext cx="514350" cy="514350"/>
          </a:xfrm>
          <a:prstGeom prst="rect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6879" name="组合 6">
            <a:extLst>
              <a:ext uri="{FF2B5EF4-FFF2-40B4-BE49-F238E27FC236}">
                <a16:creationId xmlns:a16="http://schemas.microsoft.com/office/drawing/2014/main" id="{8A4784B1-6157-47FF-9D2D-A2D3E6E9507E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6890" name="RemarkBack">
              <a:extLst>
                <a:ext uri="{FF2B5EF4-FFF2-40B4-BE49-F238E27FC236}">
                  <a16:creationId xmlns:a16="http://schemas.microsoft.com/office/drawing/2014/main" id="{35F1EEBC-9D01-4BDE-8C77-3FFA8D09ED0A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91" name="RemarkBlock">
              <a:extLst>
                <a:ext uri="{FF2B5EF4-FFF2-40B4-BE49-F238E27FC236}">
                  <a16:creationId xmlns:a16="http://schemas.microsoft.com/office/drawing/2014/main" id="{4722AFC7-7905-432A-BF4F-CC1962A06D46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92" name="RemarkTitleText">
              <a:extLst>
                <a:ext uri="{FF2B5EF4-FFF2-40B4-BE49-F238E27FC236}">
                  <a16:creationId xmlns:a16="http://schemas.microsoft.com/office/drawing/2014/main" id="{5670B727-D6D9-458D-B165-422056536717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36883" name="RemarkBack">
            <a:extLst>
              <a:ext uri="{FF2B5EF4-FFF2-40B4-BE49-F238E27FC236}">
                <a16:creationId xmlns:a16="http://schemas.microsoft.com/office/drawing/2014/main" id="{369B9206-57D7-44DF-B90C-6C97C332EE4E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6884" name="RemarkBlock">
            <a:extLst>
              <a:ext uri="{FF2B5EF4-FFF2-40B4-BE49-F238E27FC236}">
                <a16:creationId xmlns:a16="http://schemas.microsoft.com/office/drawing/2014/main" id="{DDE3B3C3-2C91-4623-8B59-12E22CE3911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6885" name="RemarkTitleText">
            <a:extLst>
              <a:ext uri="{FF2B5EF4-FFF2-40B4-BE49-F238E27FC236}">
                <a16:creationId xmlns:a16="http://schemas.microsoft.com/office/drawing/2014/main" id="{9A4CDC16-948B-445B-BE76-5F1D6DF2664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6880" name="组合 16">
            <a:extLst>
              <a:ext uri="{FF2B5EF4-FFF2-40B4-BE49-F238E27FC236}">
                <a16:creationId xmlns:a16="http://schemas.microsoft.com/office/drawing/2014/main" id="{1002555C-CE20-4693-B3BF-D66A0FCA8BC3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6886" name="TitleBackground">
              <a:extLst>
                <a:ext uri="{FF2B5EF4-FFF2-40B4-BE49-F238E27FC236}">
                  <a16:creationId xmlns:a16="http://schemas.microsoft.com/office/drawing/2014/main" id="{880F850E-20FC-403D-B418-4E5550F44077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87" name="ColorBlock">
              <a:extLst>
                <a:ext uri="{FF2B5EF4-FFF2-40B4-BE49-F238E27FC236}">
                  <a16:creationId xmlns:a16="http://schemas.microsoft.com/office/drawing/2014/main" id="{C12B23B4-6298-4D1D-899E-C7A1380532B8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88" name="TypeText">
              <a:extLst>
                <a:ext uri="{FF2B5EF4-FFF2-40B4-BE49-F238E27FC236}">
                  <a16:creationId xmlns:a16="http://schemas.microsoft.com/office/drawing/2014/main" id="{40255D08-0DB9-4391-934E-B4F5BF037DA9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36889" name="TipText">
              <a:extLst>
                <a:ext uri="{FF2B5EF4-FFF2-40B4-BE49-F238E27FC236}">
                  <a16:creationId xmlns:a16="http://schemas.microsoft.com/office/drawing/2014/main" id="{FB3D4D84-BFDB-4D86-9AE3-D247EA6AB589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6881" name="图片 1">
            <a:extLst>
              <a:ext uri="{FF2B5EF4-FFF2-40B4-BE49-F238E27FC236}">
                <a16:creationId xmlns:a16="http://schemas.microsoft.com/office/drawing/2014/main" id="{EF38666A-389C-4BE3-B484-28DD916B538E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49A0C135-B5C6-4EBE-949E-F6EA098334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500" y="330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11.2.2 Partition and Mounting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1D50FE40-59AF-4BEB-B38F-D35E68CFD1C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165225"/>
            <a:ext cx="7756525" cy="4994275"/>
          </a:xfrm>
        </p:spPr>
        <p:txBody>
          <a:bodyPr/>
          <a:lstStyle/>
          <a:p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A disk can be sliced into multiple partitions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A volume can span </a:t>
            </a:r>
            <a:r>
              <a:rPr lang="fr-FR" altLang="en-US" sz="2400" dirty="0">
                <a:ea typeface="宋体" panose="02010600030101010101" pitchFamily="2" charset="-122"/>
              </a:rPr>
              <a:t>multiple partitions on multiple disks (e.g RAID)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Each partition can be either :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raw</a:t>
            </a:r>
            <a:r>
              <a:rPr lang="en-US" altLang="zh-CN" sz="2000" dirty="0">
                <a:ea typeface="宋体" panose="02010600030101010101" pitchFamily="2" charset="-122"/>
              </a:rPr>
              <a:t>“-- containing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no file system</a:t>
            </a:r>
            <a:r>
              <a:rPr lang="en-US" altLang="zh-CN" sz="2000" dirty="0">
                <a:ea typeface="宋体" panose="02010600030101010101" pitchFamily="2" charset="-122"/>
              </a:rPr>
              <a:t>, disk is used where no file system is appropriate.</a:t>
            </a:r>
          </a:p>
          <a:p>
            <a:pPr lvl="2"/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UNIX swap space </a:t>
            </a:r>
            <a:r>
              <a:rPr lang="en-US" altLang="zh-CN" sz="1800" dirty="0">
                <a:ea typeface="宋体" panose="02010600030101010101" pitchFamily="2" charset="-122"/>
              </a:rPr>
              <a:t>can use a raw partition, as it uses its own format</a:t>
            </a:r>
          </a:p>
          <a:p>
            <a:pPr lvl="2"/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some databases </a:t>
            </a:r>
            <a:r>
              <a:rPr lang="en-US" altLang="zh-CN" sz="1800" dirty="0">
                <a:ea typeface="宋体" panose="02010600030101010101" pitchFamily="2" charset="-122"/>
              </a:rPr>
              <a:t>use raw disk and format the data to suit their needs.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cooked</a:t>
            </a:r>
            <a:r>
              <a:rPr lang="en-US" altLang="zh-CN" sz="2000" dirty="0">
                <a:ea typeface="宋体" panose="02010600030101010101" pitchFamily="2" charset="-122"/>
              </a:rPr>
              <a:t>“ --containing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 file system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z="2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F3492B7-AB68-4198-AB9C-79AE18E715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500" y="330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(Cont.)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218C8E54-6AB4-4CA3-950B-AC156E480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165225"/>
            <a:ext cx="7756525" cy="499427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Boot information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Can be stored in a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separate partition</a:t>
            </a:r>
            <a:r>
              <a:rPr lang="en-US" altLang="zh-CN" sz="2000" dirty="0">
                <a:ea typeface="宋体" panose="02010600030101010101" pitchFamily="2" charset="-122"/>
              </a:rPr>
              <a:t>. It has its own format, since at boot time the system does not have file-system device drivers loaded and therefore cannot interpret the file-system format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Usually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a sequence series of blocks</a:t>
            </a:r>
            <a:r>
              <a:rPr lang="en-US" altLang="zh-CN" sz="2000" dirty="0">
                <a:ea typeface="宋体" panose="02010600030101010101" pitchFamily="2" charset="-122"/>
              </a:rPr>
              <a:t>, loaded as an image into memory</a:t>
            </a:r>
          </a:p>
          <a:p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Dual-booted system</a:t>
            </a:r>
            <a:r>
              <a:rPr lang="en-US" altLang="zh-CN" sz="2400" dirty="0">
                <a:ea typeface="宋体" panose="02010600030101010101" pitchFamily="2" charset="-122"/>
              </a:rPr>
              <a:t>– 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Multiple operating systems can be installed on such a system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boot loader: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understands multiple operating systems and multiple file systems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occupy the boot space.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889F1FA6-1BCF-45FC-BF03-F5B71A7B24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500" y="254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(Cont)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8B3F5768-6BF0-4E11-9A8A-77244C674D9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73100" y="1063625"/>
            <a:ext cx="8064500" cy="5273675"/>
          </a:xfrm>
        </p:spPr>
        <p:txBody>
          <a:bodyPr/>
          <a:lstStyle/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oot partition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Contains </a:t>
            </a:r>
            <a:r>
              <a:rPr lang="zh-CN" altLang="en-US" sz="2000">
                <a:ea typeface="宋体" panose="02010600030101010101" pitchFamily="2" charset="-122"/>
              </a:rPr>
              <a:t>the operating-system kernel and sometimes other system files</a:t>
            </a:r>
          </a:p>
          <a:p>
            <a:pPr lvl="1"/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Mounted at boot time</a:t>
            </a:r>
          </a:p>
          <a:p>
            <a:pPr lvl="1"/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Other volumes </a:t>
            </a:r>
            <a:r>
              <a:rPr lang="zh-CN" altLang="en-US" sz="2000">
                <a:ea typeface="宋体" panose="02010600030101010101" pitchFamily="2" charset="-122"/>
              </a:rPr>
              <a:t>can be automatically mounted </a:t>
            </a:r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at boot or Manually mounted later</a:t>
            </a:r>
          </a:p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In-memory mount </a:t>
            </a:r>
            <a:r>
              <a:rPr lang="zh-CN" altLang="en-US" sz="2400" b="1">
                <a:solidFill>
                  <a:srgbClr val="0070C0"/>
                </a:solidFill>
                <a:ea typeface="宋体" panose="02010600030101010101" pitchFamily="2" charset="-122"/>
              </a:rPr>
              <a:t>table </a:t>
            </a:r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structure</a:t>
            </a:r>
          </a:p>
          <a:p>
            <a:pPr marL="685800" lvl="2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000">
                <a:ea typeface="宋体" panose="02010600030101010101" pitchFamily="2" charset="-122"/>
              </a:rPr>
              <a:t>contains information about each mounted  volume.</a:t>
            </a:r>
          </a:p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Microsoft </a:t>
            </a:r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Windows-based systems mount each volume in a separate name space, denoted by a letter and a colon.</a:t>
            </a:r>
          </a:p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On UNIX, file systems can be mounted at any directory--mount point</a:t>
            </a:r>
          </a:p>
          <a:p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F7001110-F071-46BD-9936-A7E254132E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500" y="254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(Cont)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AF1F9393-A8DB-46D2-85B4-7FF76087453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73100" y="1063625"/>
            <a:ext cx="8064500" cy="527367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As part of a successful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mount operation</a:t>
            </a:r>
            <a:r>
              <a:rPr lang="en-US" altLang="zh-CN" sz="2400">
                <a:ea typeface="宋体" panose="02010600030101010101" pitchFamily="2" charset="-122"/>
              </a:rPr>
              <a:t>, the operating system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verifies</a:t>
            </a:r>
            <a:r>
              <a:rPr lang="en-US" altLang="zh-CN" sz="2400">
                <a:ea typeface="宋体" panose="02010600030101010101" pitchFamily="2" charset="-122"/>
              </a:rPr>
              <a:t> that the device contains a valid file system. 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It does so by asking the device driver to read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device directory</a:t>
            </a:r>
            <a:r>
              <a:rPr lang="en-US" altLang="zh-CN" sz="2000">
                <a:ea typeface="宋体" panose="02010600030101010101" pitchFamily="2" charset="-122"/>
              </a:rPr>
              <a:t> and verifying that the directory has the expected format.</a:t>
            </a: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If the format is invalid, the partition must have its consistency checked and possibly correct, either with or without user intervention.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Finally, the operating system notes in its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in-memory table structure </a:t>
            </a:r>
            <a:r>
              <a:rPr lang="en-US" altLang="zh-CN" sz="2400">
                <a:ea typeface="宋体" panose="02010600030101010101" pitchFamily="2" charset="-122"/>
              </a:rPr>
              <a:t>that a file system is mounted, and the type of the file system. 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2EB90B2-7B3A-46B5-81EA-B2E5E58A42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675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11.2.3 Virtual File Systems (VFS)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860CBC8-A300-44D3-B263-4E80BB3083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How can 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users</a:t>
            </a:r>
            <a:r>
              <a:rPr lang="en-US" altLang="zh-CN" sz="2400" dirty="0">
                <a:ea typeface="宋体" panose="02010600030101010101" pitchFamily="2" charset="-122"/>
              </a:rPr>
              <a:t> seamlessly move between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file-system types</a:t>
            </a:r>
            <a:r>
              <a:rPr lang="en-US" altLang="zh-CN" sz="2400" dirty="0">
                <a:ea typeface="宋体" panose="02010600030101010101" pitchFamily="2" charset="-122"/>
              </a:rPr>
              <a:t> as they navigate the file-system space? 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How </a:t>
            </a:r>
            <a:r>
              <a:rPr lang="en-US" altLang="zh-CN" sz="2400" dirty="0">
                <a:ea typeface="宋体" panose="02010600030101010101" pitchFamily="2" charset="-122"/>
              </a:rPr>
              <a:t>does 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an operating system </a:t>
            </a:r>
            <a:r>
              <a:rPr lang="en-US" altLang="zh-CN" sz="2400" dirty="0">
                <a:ea typeface="宋体" panose="02010600030101010101" pitchFamily="2" charset="-122"/>
              </a:rPr>
              <a:t>allow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multiple types of file systems</a:t>
            </a:r>
            <a:r>
              <a:rPr lang="en-US" altLang="zh-CN" sz="2400" dirty="0">
                <a:ea typeface="宋体" panose="02010600030101010101" pitchFamily="2" charset="-122"/>
              </a:rPr>
              <a:t> to be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integrated into a directory structure</a:t>
            </a:r>
            <a:r>
              <a:rPr lang="en-US" altLang="zh-CN" sz="2400" dirty="0">
                <a:ea typeface="宋体" panose="02010600030101010101" pitchFamily="2" charset="-122"/>
              </a:rPr>
              <a:t>?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3A117F-A94F-4532-BB22-A23DCA3032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Schematic View of 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Virtual File System</a:t>
            </a:r>
            <a:endParaRPr lang="en-US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44035" name="Picture 4">
            <a:extLst>
              <a:ext uri="{FF2B5EF4-FFF2-40B4-BE49-F238E27FC236}">
                <a16:creationId xmlns:a16="http://schemas.microsoft.com/office/drawing/2014/main" id="{337E9A4F-61C0-4ED5-92E1-E1EFA574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636" r="1935" b="970"/>
          <a:stretch>
            <a:fillRect/>
          </a:stretch>
        </p:blipFill>
        <p:spPr bwMode="auto">
          <a:xfrm>
            <a:off x="1568450" y="1270000"/>
            <a:ext cx="6354763" cy="458038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3B514BF-7282-4522-9255-FA020C096A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675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Virtual File Systems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95938A3-C4E0-42E7-94F2-4EEB537506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9988"/>
            <a:ext cx="7351713" cy="499110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Virtual File Systems (VFS) </a:t>
            </a:r>
            <a:r>
              <a:rPr lang="en-US" altLang="zh-CN" sz="2000" dirty="0">
                <a:ea typeface="宋体" panose="02010600030101010101" pitchFamily="2" charset="-122"/>
              </a:rPr>
              <a:t>provide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an object-oriented </a:t>
            </a:r>
            <a:r>
              <a:rPr lang="en-US" altLang="zh-CN" sz="2000" dirty="0">
                <a:ea typeface="宋体" panose="02010600030101010101" pitchFamily="2" charset="-122"/>
              </a:rPr>
              <a:t>way of implementing file systems.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VFS allows the </a:t>
            </a:r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same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system call interface </a:t>
            </a:r>
            <a:r>
              <a:rPr lang="en-US" altLang="zh-CN" sz="2000" dirty="0">
                <a:ea typeface="宋体" panose="02010600030101010101" pitchFamily="2" charset="-122"/>
              </a:rPr>
              <a:t>(the API) to be used for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different types of file systems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API is to the VFS interface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rather than any specific type of file system.</a:t>
            </a:r>
          </a:p>
          <a:p>
            <a:pPr eaLnBrk="1"/>
            <a:r>
              <a:rPr lang="zh-CN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虚拟文件系统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(VFS)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是物理文件系统与文件系统服务之间的一个接口层（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VFS Interface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），它对每个物理文件系统的所有细节进行抽象，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并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为这些不同的文件系统提供了一个统一的系统调用接口。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VFS</a:t>
            </a:r>
          </a:p>
          <a:p>
            <a:pPr lvl="1"/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并不是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一种实际的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文件系统</a:t>
            </a:r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只是</a:t>
            </a:r>
            <a:r>
              <a:rPr lang="zh-CN" altLang="en-US" sz="1800" b="1" dirty="0" smtClean="0">
                <a:solidFill>
                  <a:srgbClr val="1306B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系统核心的一个管理模块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en-US" sz="1800" b="1" dirty="0">
                <a:solidFill>
                  <a:srgbClr val="1306B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只存在于内存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中，不存在于任何外存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VFS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在系统启动时建立，在系统关闭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时撤销。</a:t>
            </a:r>
            <a:endParaRPr lang="en-US" altLang="zh-CN" sz="18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916EA7F-30C8-455F-8127-E9BD1CA333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11.3 Directory Implementation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BCFA26C-FA61-4B56-9DF1-2FD1EFDC88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0517" y="990600"/>
            <a:ext cx="8185211" cy="55245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The selection of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directory-allocation</a:t>
            </a:r>
            <a:r>
              <a:rPr lang="en-US" altLang="zh-CN" sz="2000" dirty="0">
                <a:ea typeface="宋体" panose="02010600030101010101" pitchFamily="2" charset="-122"/>
              </a:rPr>
              <a:t> and 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directory-management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algorithms significantly affects the efficiency, performance, and reliability of the file system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Linear list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of file names with pointer to the data blocks.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simple to program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time-consuming to execute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finding a file requires a linear search.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Hash Table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– linear list with hash data structure.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decreases directory search time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collisions – situations where two or more file names hash to the same location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fixed size, and the dependence of the hash function on that </a:t>
            </a:r>
            <a:r>
              <a:rPr lang="en-US" altLang="zh-CN" sz="2000" dirty="0" smtClean="0">
                <a:ea typeface="宋体" panose="02010600030101010101" pitchFamily="2" charset="-122"/>
              </a:rPr>
              <a:t>size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数据结构中的各种树</a:t>
            </a:r>
            <a:r>
              <a:rPr lang="en-US" altLang="zh-CN" sz="2000" dirty="0" smtClean="0">
                <a:ea typeface="宋体" panose="02010600030101010101" pitchFamily="2" charset="-122"/>
              </a:rPr>
              <a:t>,</a:t>
            </a:r>
            <a:r>
              <a:rPr lang="zh-CN" altLang="en-US" sz="2000" dirty="0" smtClean="0">
                <a:ea typeface="宋体" panose="02010600030101010101" pitchFamily="2" charset="-122"/>
              </a:rPr>
              <a:t>例如</a:t>
            </a:r>
            <a:r>
              <a:rPr lang="en-US" altLang="zh-CN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B+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树，</a:t>
            </a:r>
            <a:r>
              <a:rPr lang="en-US" altLang="zh-CN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AVL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树</a:t>
            </a:r>
            <a:r>
              <a:rPr lang="zh-CN" altLang="en-US" sz="2000" dirty="0" smtClean="0">
                <a:ea typeface="宋体" panose="02010600030101010101" pitchFamily="2" charset="-122"/>
              </a:rPr>
              <a:t>等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4C9D766-C37F-4096-A6A1-944F7E6F36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 Allocation Methods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2EC2165-98B7-4AF9-93E1-F3A71C9BA6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050925"/>
            <a:ext cx="7772400" cy="5413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An allocation method </a:t>
            </a:r>
            <a:r>
              <a:rPr lang="zh-CN" altLang="en-US" sz="2400" dirty="0">
                <a:ea typeface="宋体" panose="02010600030101010101" pitchFamily="2" charset="-122"/>
              </a:rPr>
              <a:t>refers to 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how disk blocks are allocated for files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物理文件的结构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Objective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有效地利用外存空间（额外的磁盘空间、碎片）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提高对文件的访问速度（随机存取）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保证可靠性（是否容易导致文件的损坏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）</a:t>
            </a:r>
            <a:endParaRPr lang="en-US" altLang="zh-CN" sz="2000" b="1" dirty="0" smtClean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易于文件扩展</a:t>
            </a:r>
            <a:endParaRPr lang="zh-CN" altLang="en-US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实现难度</a:t>
            </a:r>
            <a:endParaRPr lang="zh-CN" altLang="en-US" sz="24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Methods：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Contiguous allocation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Linked allocation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Indexed allocation</a:t>
            </a:r>
            <a:endParaRPr lang="zh-CN" altLang="en-US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342BFFB-B05F-4E58-AF50-4596A0CA92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File-System Structure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591DCC1-D244-4F71-9DFF-73027D750A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5000" y="1279525"/>
            <a:ext cx="7810500" cy="4676775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I/O transfers </a:t>
            </a:r>
            <a:r>
              <a:rPr lang="en-US" altLang="zh-CN" sz="2400" dirty="0">
                <a:ea typeface="宋体" panose="02010600030101010101" pitchFamily="2" charset="-122"/>
              </a:rPr>
              <a:t>between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memory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400" dirty="0">
                <a:ea typeface="宋体" panose="02010600030101010101" pitchFamily="2" charset="-122"/>
              </a:rPr>
              <a:t> are performed in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units of blocks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block</a:t>
            </a:r>
            <a:r>
              <a:rPr lang="en-US" altLang="zh-CN" sz="2000" dirty="0">
                <a:ea typeface="宋体" panose="02010600030101010101" pitchFamily="2" charset="-122"/>
              </a:rPr>
              <a:t> has one or more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sectors</a:t>
            </a: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File structure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Logical storage unit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Collection of related information</a:t>
            </a:r>
          </a:p>
          <a:p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resides on secondary storage (disks)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File system organized into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layers</a:t>
            </a: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File control block(FCB)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– storage structure consisting of information about a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3EAB3BA-9466-4262-B303-9250ED5DA6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715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11.4.1 Contiguous Allocation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19D6BD8-DACF-4C59-A954-F679BA0BDF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3300" y="1612900"/>
            <a:ext cx="7150100" cy="4635500"/>
          </a:xfrm>
          <a:noFill/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Each file occupies a set of </a:t>
            </a:r>
            <a:r>
              <a:rPr lang="en-US" altLang="zh-CN" sz="2800" b="1" dirty="0">
                <a:solidFill>
                  <a:srgbClr val="1306BA"/>
                </a:solidFill>
                <a:ea typeface="宋体" panose="02010600030101010101" pitchFamily="2" charset="-122"/>
              </a:rPr>
              <a:t>contiguous blocks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on the disk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类似于</a:t>
            </a:r>
            <a:r>
              <a:rPr lang="zh-CN" altLang="en-US" sz="2800" dirty="0">
                <a:solidFill>
                  <a:srgbClr val="006600"/>
                </a:solidFill>
                <a:ea typeface="宋体" panose="02010600030101010101" pitchFamily="2" charset="-122"/>
              </a:rPr>
              <a:t>内存的动态分区管理</a:t>
            </a:r>
            <a:endParaRPr lang="en-US" altLang="zh-CN" sz="28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3CA03E6B-B410-4970-AFB3-27D147DEE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04EA3A0-37E2-48E3-A4FE-5644417811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of Disk Space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47DA862F-055C-4ECA-A12C-3F21342FF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580" r="12967" b="887"/>
          <a:stretch>
            <a:fillRect/>
          </a:stretch>
        </p:blipFill>
        <p:spPr bwMode="auto">
          <a:xfrm>
            <a:off x="923596" y="1174421"/>
            <a:ext cx="7442200" cy="5181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4261104" y="3896920"/>
            <a:ext cx="4005072" cy="2000960"/>
          </a:xfrm>
          <a:prstGeom prst="wedgeRoundRectCallout">
            <a:avLst>
              <a:gd name="adj1" fmla="val -20833"/>
              <a:gd name="adj2" fmla="val 41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理解：如何通过文件名，访问文件内容。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文件名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查找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文件目录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获取文件的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FCB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获取文件数据块的起始块与长度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根据要访问的文件位置指针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可以直接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找到要访问的数据块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D24A48C-6B2F-46AC-B81E-60AE5F2182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(Cont)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608FCA2-7815-4C22-B575-CE5DADE621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917575"/>
            <a:ext cx="8083550" cy="5449888"/>
          </a:xfrm>
          <a:noFill/>
        </p:spPr>
        <p:txBody>
          <a:bodyPr/>
          <a:lstStyle/>
          <a:p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Each file </a:t>
            </a:r>
            <a:r>
              <a:rPr lang="en-US" altLang="zh-CN" sz="2000" dirty="0">
                <a:ea typeface="宋体" panose="02010600030101010101" pitchFamily="2" charset="-122"/>
              </a:rPr>
              <a:t>occupies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a set of contiguous blocks </a:t>
            </a:r>
            <a:r>
              <a:rPr lang="en-US" altLang="zh-CN" sz="2000" dirty="0">
                <a:ea typeface="宋体" panose="02010600030101010101" pitchFamily="2" charset="-122"/>
              </a:rPr>
              <a:t>on the disk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Simple</a:t>
            </a:r>
            <a:r>
              <a:rPr lang="en-US" altLang="zh-CN" sz="2000" dirty="0">
                <a:ea typeface="宋体" panose="02010600030101010101" pitchFamily="2" charset="-122"/>
              </a:rPr>
              <a:t> – only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starting location </a:t>
            </a:r>
            <a:r>
              <a:rPr lang="en-US" altLang="zh-CN" sz="2000" dirty="0">
                <a:ea typeface="宋体" panose="02010600030101010101" pitchFamily="2" charset="-122"/>
              </a:rPr>
              <a:t>(block #) and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length</a:t>
            </a:r>
            <a:r>
              <a:rPr lang="en-US" altLang="zh-CN" sz="2000" dirty="0">
                <a:ea typeface="宋体" panose="02010600030101010101" pitchFamily="2" charset="-122"/>
              </a:rPr>
              <a:t> (number of blocks) are required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Random access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存取速度快，效率高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适合于文件内容不进行变动的情况  </a:t>
            </a:r>
            <a:r>
              <a:rPr lang="en-US" altLang="zh-CN" sz="2000" b="1" dirty="0" err="1">
                <a:solidFill>
                  <a:srgbClr val="003399"/>
                </a:solidFill>
                <a:ea typeface="宋体" panose="02010600030101010101" pitchFamily="2" charset="-122"/>
              </a:rPr>
              <a:t>eg</a:t>
            </a:r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虚存的对换区</a:t>
            </a:r>
            <a:endParaRPr lang="en-US" altLang="zh-CN" sz="2000" b="1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NTFS</a:t>
            </a:r>
            <a:r>
              <a:rPr lang="zh-CN" altLang="en-US" sz="2000" dirty="0">
                <a:ea typeface="宋体" panose="02010600030101010101" pitchFamily="2" charset="-122"/>
              </a:rPr>
              <a:t>：尽量地把一个文件存放到一些连续的磁盘块中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Wasteful of space </a:t>
            </a:r>
            <a:r>
              <a:rPr lang="en-US" altLang="zh-CN" sz="2000" dirty="0">
                <a:ea typeface="宋体" panose="02010600030101010101" pitchFamily="2" charset="-122"/>
              </a:rPr>
              <a:t>(dynamic storage-allocation problem)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External fragmentation </a:t>
            </a:r>
          </a:p>
          <a:p>
            <a:pPr lvl="2"/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Compact</a:t>
            </a:r>
            <a:r>
              <a:rPr lang="en-US" altLang="zh-CN" sz="1800" dirty="0">
                <a:ea typeface="宋体" panose="02010600030101010101" pitchFamily="2" charset="-122"/>
              </a:rPr>
              <a:t>---compacts all free space into one contiguous space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To determine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how much space is needed </a:t>
            </a:r>
            <a:r>
              <a:rPr lang="en-US" altLang="zh-CN" sz="2000" b="1" dirty="0">
                <a:ea typeface="宋体" panose="02010600030101010101" pitchFamily="2" charset="-122"/>
              </a:rPr>
              <a:t>for a file before it is created</a:t>
            </a:r>
          </a:p>
          <a:p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Files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cannot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 grow</a:t>
            </a:r>
            <a:endParaRPr lang="en-US" altLang="zh-CN" sz="20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分配方法：best fit， first fit， worst fit， next fit 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5B584B5A-AB1F-410C-82E4-032BA9761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AA962A9-798F-4801-9732-1992C0BFA0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(Cont)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A0BADCD-4310-4677-82A1-F09BDA6AFE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7765" y="990600"/>
            <a:ext cx="7756635" cy="4991100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Mapping from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logical </a:t>
            </a:r>
            <a:r>
              <a:rPr lang="zh-CN" altLang="en-US" sz="2000" dirty="0">
                <a:ea typeface="宋体" panose="02010600030101010101" pitchFamily="2" charset="-122"/>
              </a:rPr>
              <a:t>to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physical address</a:t>
            </a:r>
          </a:p>
          <a:p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假设每个磁盘块的大小(block size)为512 bytes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给定要访问文件的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逻辑地址LA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（即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文件指针，或偏移量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，要访问的文件中的位置）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ea typeface="宋体" panose="02010600030101010101" pitchFamily="2" charset="-122"/>
              </a:rPr>
              <a:t>则</a:t>
            </a: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E9CFCE57-40F5-4633-9415-CF036DF8E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88" y="2713038"/>
            <a:ext cx="1265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LA/512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6E2F6732-C818-4EDF-9A79-BCAF4D250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2281238"/>
            <a:ext cx="804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3EC022A9-05C7-44C6-9EE5-10437F49C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32972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0183" name="Line 7">
            <a:extLst>
              <a:ext uri="{FF2B5EF4-FFF2-40B4-BE49-F238E27FC236}">
                <a16:creationId xmlns:a16="http://schemas.microsoft.com/office/drawing/2014/main" id="{D3DE3468-4AE5-49C0-8C73-F569C7C35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0788" y="2452688"/>
            <a:ext cx="258762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E6A90A77-01A0-4CF2-A9D1-8AAEB93C8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1575" y="3079750"/>
            <a:ext cx="2730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6669A62E-178C-4878-ABFB-14660F533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24858BB3-D5D3-44CC-B0B4-2888230D4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91" y="3663950"/>
            <a:ext cx="7749894" cy="281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(LA, Q, R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含义，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类似于内存分页管理中的页号与页内偏移量</a:t>
            </a:r>
            <a:r>
              <a:rPr lang="en-US" altLang="zh-CN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FCB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中给出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starting address=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文件的第一个磁盘块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Block </a:t>
            </a:r>
            <a:r>
              <a:rPr lang="en-US" altLang="zh-CN" sz="2400" b="1" dirty="0">
                <a:solidFill>
                  <a:srgbClr val="1306B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 be accessed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starting address +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Q 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400" dirty="0">
                <a:ea typeface="宋体" panose="02010600030101010101" pitchFamily="2" charset="-122"/>
              </a:rPr>
              <a:t> into block =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AC259C3-191A-4C01-9386-C07AEF3CB7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Extent-Based Systems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BEA1C26-EB56-4F3A-BFB5-4DF0100F4C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90575" y="1165225"/>
            <a:ext cx="7847398" cy="5083175"/>
          </a:xfrm>
        </p:spPr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Many newer file systems (i.e. </a:t>
            </a:r>
            <a:r>
              <a:rPr lang="en-US" altLang="zh-CN" sz="2000" dirty="0" smtClean="0">
                <a:ea typeface="宋体" panose="02010600030101010101" pitchFamily="2" charset="-122"/>
              </a:rPr>
              <a:t>Veritas </a:t>
            </a:r>
            <a:r>
              <a:rPr lang="en-US" altLang="zh-CN" sz="2000" dirty="0">
                <a:ea typeface="宋体" panose="02010600030101010101" pitchFamily="2" charset="-122"/>
              </a:rPr>
              <a:t>file </a:t>
            </a:r>
            <a:r>
              <a:rPr lang="en-US" altLang="zh-CN" sz="2000" dirty="0" smtClean="0">
                <a:ea typeface="宋体" panose="02010600030101010101" pitchFamily="2" charset="-122"/>
              </a:rPr>
              <a:t>system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ea typeface="宋体" panose="02010600030101010101" pitchFamily="2" charset="-122"/>
              </a:rPr>
              <a:t>Ext3) </a:t>
            </a:r>
            <a:r>
              <a:rPr lang="en-US" altLang="zh-CN" sz="2000" dirty="0">
                <a:ea typeface="宋体" panose="02010600030101010101" pitchFamily="2" charset="-122"/>
              </a:rPr>
              <a:t>use a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modified contiguous allocation scheme</a:t>
            </a: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Extent-based </a:t>
            </a:r>
            <a:r>
              <a:rPr lang="en-US" altLang="zh-CN" sz="2000" dirty="0">
                <a:ea typeface="宋体" panose="02010600030101010101" pitchFamily="2" charset="-122"/>
              </a:rPr>
              <a:t>file systems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allocate disk blocks </a:t>
            </a:r>
            <a:r>
              <a:rPr lang="en-US" altLang="zh-CN" sz="2000" dirty="0">
                <a:ea typeface="宋体" panose="02010600030101010101" pitchFamily="2" charset="-122"/>
              </a:rPr>
              <a:t>in </a:t>
            </a:r>
            <a:r>
              <a:rPr lang="en-US" altLang="zh-CN" sz="2000" b="1" dirty="0">
                <a:ea typeface="宋体" panose="02010600030101010101" pitchFamily="2" charset="-122"/>
              </a:rPr>
              <a:t>extents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An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extent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is a contiguous block of disks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Extents are allocated for file allocation</a:t>
            </a:r>
          </a:p>
          <a:p>
            <a:pPr lvl="1"/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A file consists of 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one or more extents.</a:t>
            </a:r>
          </a:p>
          <a:p>
            <a:r>
              <a:rPr lang="en-US" altLang="zh-CN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External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fragmentation </a:t>
            </a: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Ext3</a:t>
            </a:r>
            <a:r>
              <a:rPr lang="zh-CN" altLang="en-US" sz="2000" dirty="0" smtClean="0">
                <a:ea typeface="宋体" panose="02010600030101010101" pitchFamily="2" charset="-122"/>
              </a:rPr>
              <a:t>文件系统：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以</a:t>
            </a:r>
            <a:r>
              <a:rPr lang="zh-CN" altLang="en-US" sz="1800" dirty="0">
                <a:ea typeface="宋体" panose="02010600030101010101" pitchFamily="2" charset="-122"/>
              </a:rPr>
              <a:t>一个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扩展为</a:t>
            </a:r>
            <a:r>
              <a:rPr lang="zh-CN" altLang="en-US" sz="1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单位</a:t>
            </a:r>
            <a:r>
              <a:rPr lang="zh-CN" altLang="en-US" sz="1800" dirty="0" smtClean="0">
                <a:ea typeface="宋体" panose="02010600030101010101" pitchFamily="2" charset="-122"/>
              </a:rPr>
              <a:t>分配磁盘空间，而不是以磁盘块为分配单位；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基于该思想，已经不是连续分配，宏观上还是基于索引或链接分配方式；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5FB3214-262E-40D3-8B11-7A89D223D7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11.4.2 Linked Allocation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15525BC-2C10-4139-90B8-5F16B75DFA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741363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Each file is a linked list of disk blocks: blocks may be scattered anywhere on the disk.</a:t>
            </a: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D3F6952-B72C-4681-9553-F6D649E23520}"/>
              </a:ext>
            </a:extLst>
          </p:cNvPr>
          <p:cNvGrpSpPr>
            <a:grpSpLocks/>
          </p:cNvGrpSpPr>
          <p:nvPr/>
        </p:nvGrpSpPr>
        <p:grpSpPr bwMode="auto">
          <a:xfrm>
            <a:off x="2678113" y="3468688"/>
            <a:ext cx="2760662" cy="1500187"/>
            <a:chOff x="0" y="0"/>
            <a:chExt cx="1739" cy="945"/>
          </a:xfrm>
        </p:grpSpPr>
        <p:sp>
          <p:nvSpPr>
            <p:cNvPr id="52229" name="Rectangle 5">
              <a:extLst>
                <a:ext uri="{FF2B5EF4-FFF2-40B4-BE49-F238E27FC236}">
                  <a16:creationId xmlns:a16="http://schemas.microsoft.com/office/drawing/2014/main" id="{E169E884-7B67-47F4-9BB8-9B7BC6675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0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pointer</a:t>
              </a:r>
            </a:p>
          </p:txBody>
        </p:sp>
        <p:sp>
          <p:nvSpPr>
            <p:cNvPr id="52230" name="Rectangle 6">
              <a:extLst>
                <a:ext uri="{FF2B5EF4-FFF2-40B4-BE49-F238E27FC236}">
                  <a16:creationId xmlns:a16="http://schemas.microsoft.com/office/drawing/2014/main" id="{88AF8491-F64F-4003-8B2F-CE35C6B5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272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52231" name="Text Box 7">
              <a:extLst>
                <a:ext uri="{FF2B5EF4-FFF2-40B4-BE49-F238E27FC236}">
                  <a16:creationId xmlns:a16="http://schemas.microsoft.com/office/drawing/2014/main" id="{457DA2D3-ACF2-42C1-8A44-40DDA71DC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1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block      =</a:t>
              </a: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169E884-7B67-47F4-9BB8-9B7BC6675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426"/>
              <a:ext cx="749" cy="2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 smtClean="0">
                  <a:ea typeface="宋体" panose="02010600030101010101" pitchFamily="2" charset="-122"/>
                </a:rPr>
                <a:t>data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BFF2F68-C8EF-4D6B-A1B4-E349FB2F22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3251" name="Picture 4">
            <a:extLst>
              <a:ext uri="{FF2B5EF4-FFF2-40B4-BE49-F238E27FC236}">
                <a16:creationId xmlns:a16="http://schemas.microsoft.com/office/drawing/2014/main" id="{1C660A14-89D2-48C1-BA05-8D28F7535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638" r="14516" b="975"/>
          <a:stretch>
            <a:fillRect/>
          </a:stretch>
        </p:blipFill>
        <p:spPr bwMode="auto">
          <a:xfrm>
            <a:off x="911005" y="1269015"/>
            <a:ext cx="4685123" cy="490821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2" name="Text Box 5">
            <a:extLst>
              <a:ext uri="{FF2B5EF4-FFF2-40B4-BE49-F238E27FC236}">
                <a16:creationId xmlns:a16="http://schemas.microsoft.com/office/drawing/2014/main" id="{DE825000-DFF2-475E-8D59-0B485C0C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369" y="1269015"/>
            <a:ext cx="1417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隐式链接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5711669" y="1845723"/>
            <a:ext cx="2984275" cy="2570830"/>
          </a:xfrm>
          <a:prstGeom prst="wedgeRoundRectCallout">
            <a:avLst>
              <a:gd name="adj1" fmla="val -20833"/>
              <a:gd name="adj2" fmla="val 41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理解：如何通过文件名，访问文件内容。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文件名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查找</a:t>
            </a:r>
            <a:r>
              <a:rPr lang="zh-CN" altLang="en-US" sz="1600" dirty="0"/>
              <a:t>文件目录表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获取文件的</a:t>
            </a:r>
            <a:r>
              <a:rPr lang="en-US" altLang="zh-CN" sz="1600" dirty="0">
                <a:sym typeface="Wingdings" panose="05000000000000000000" pitchFamily="2" charset="2"/>
              </a:rPr>
              <a:t>FCB</a:t>
            </a:r>
            <a:r>
              <a:rPr lang="zh-CN" altLang="en-US" sz="1600" dirty="0">
                <a:sym typeface="Wingdings" panose="05000000000000000000" pitchFamily="2" charset="2"/>
              </a:rPr>
              <a:t>获取文件数据块</a:t>
            </a:r>
            <a:r>
              <a:rPr lang="zh-CN" altLang="en-US" sz="1600" dirty="0" smtClean="0">
                <a:sym typeface="Wingdings" panose="05000000000000000000" pitchFamily="2" charset="2"/>
              </a:rPr>
              <a:t>的首块块与最后块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根据要访问的文件位置指针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olidFill>
                  <a:srgbClr val="006600"/>
                </a:solidFill>
                <a:sym typeface="Wingdings" panose="05000000000000000000" pitchFamily="2" charset="2"/>
              </a:rPr>
              <a:t>顺序依次</a:t>
            </a:r>
            <a:r>
              <a:rPr lang="zh-CN" altLang="en-US" sz="1600" dirty="0" smtClean="0">
                <a:sym typeface="Wingdings" panose="05000000000000000000" pitchFamily="2" charset="2"/>
              </a:rPr>
              <a:t>找到</a:t>
            </a:r>
            <a:r>
              <a:rPr lang="zh-CN" altLang="en-US" sz="1600" dirty="0">
                <a:sym typeface="Wingdings" panose="05000000000000000000" pitchFamily="2" charset="2"/>
              </a:rPr>
              <a:t>要访问的数据块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FDF9505-2F22-4ECC-96E5-F7F3747A1B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99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 (Cont.)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FC4037D-5F9B-41F6-98DB-D9DE344145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536700"/>
            <a:ext cx="7324725" cy="45593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Simple</a:t>
            </a:r>
            <a:r>
              <a:rPr lang="en-US" altLang="zh-CN" sz="2400" dirty="0">
                <a:ea typeface="宋体" panose="02010600030101010101" pitchFamily="2" charset="-122"/>
              </a:rPr>
              <a:t> – need only starting address</a:t>
            </a:r>
          </a:p>
          <a:p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No external fragmentation</a:t>
            </a:r>
          </a:p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The size of a file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need not </a:t>
            </a:r>
            <a:r>
              <a:rPr lang="en-US" altLang="zh-CN" sz="2400" dirty="0">
                <a:ea typeface="宋体" panose="02010600030101010101" pitchFamily="2" charset="-122"/>
              </a:rPr>
              <a:t>be declared when that file is created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Need space to stored pointers</a:t>
            </a:r>
          </a:p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No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 random access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Lower reliability-</a:t>
            </a:r>
            <a:r>
              <a:rPr lang="en-US" altLang="zh-CN" sz="2400" dirty="0">
                <a:ea typeface="宋体" panose="02010600030101010101" pitchFamily="2" charset="-122"/>
              </a:rPr>
              <a:t>--the pointers scatter all over the disk, they will be ease to lose or be damaged </a:t>
            </a:r>
          </a:p>
          <a:p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1A1EAB2-F9D6-4094-B7E0-5C4F25C53F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 (Cont.)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E9897C7-C039-486E-BDEB-7EF24A860A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44600"/>
            <a:ext cx="7324725" cy="1473200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Mapping from </a:t>
            </a:r>
            <a:r>
              <a:rPr lang="zh-CN" altLang="en-US" sz="2000" b="1" dirty="0">
                <a:ea typeface="宋体" panose="02010600030101010101" pitchFamily="2" charset="-122"/>
              </a:rPr>
              <a:t>logical to physical address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假设每个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磁盘块的大小</a:t>
            </a:r>
            <a:r>
              <a:rPr lang="zh-CN" altLang="en-US" sz="2000" dirty="0">
                <a:ea typeface="宋体" panose="02010600030101010101" pitchFamily="2" charset="-122"/>
              </a:rPr>
              <a:t>(block size)为512 bytes ，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其中1个字节作为地址</a:t>
            </a:r>
            <a:r>
              <a:rPr lang="zh-CN" altLang="en-US" sz="2000" dirty="0">
                <a:ea typeface="宋体" panose="02010600030101010101" pitchFamily="2" charset="-122"/>
              </a:rPr>
              <a:t>，其余</a:t>
            </a:r>
            <a:r>
              <a:rPr lang="zh-CN" altLang="en-US" sz="2000" dirty="0">
                <a:solidFill>
                  <a:srgbClr val="006600"/>
                </a:solidFill>
                <a:ea typeface="宋体" panose="02010600030101010101" pitchFamily="2" charset="-122"/>
              </a:rPr>
              <a:t>511</a:t>
            </a:r>
            <a:r>
              <a:rPr lang="zh-CN" altLang="en-US" sz="2000" dirty="0">
                <a:ea typeface="宋体" panose="02010600030101010101" pitchFamily="2" charset="-122"/>
              </a:rPr>
              <a:t>字节存储数据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8316BB7F-D06C-49E9-BEED-E4FD420E7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24364"/>
            <a:ext cx="7836763" cy="238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文件偏移量</a:t>
            </a: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511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中给出：文件的第一个磁盘逻辑块的块号；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 to be accessed </a:t>
            </a:r>
            <a:r>
              <a:rPr lang="en-US" altLang="zh-CN" sz="2000" dirty="0">
                <a:ea typeface="宋体" panose="02010600030101010101" pitchFamily="2" charset="-122"/>
              </a:rPr>
              <a:t>is the </a:t>
            </a:r>
            <a:r>
              <a:rPr lang="en-US" altLang="zh-CN" sz="2000" dirty="0" err="1">
                <a:ea typeface="宋体" panose="02010600030101010101" pitchFamily="2" charset="-122"/>
              </a:rPr>
              <a:t>Qth</a:t>
            </a:r>
            <a:r>
              <a:rPr lang="en-US" altLang="zh-CN" sz="2000" dirty="0">
                <a:ea typeface="宋体" panose="02010600030101010101" pitchFamily="2" charset="-122"/>
              </a:rPr>
              <a:t> block in the linked chain of blocks representing the file.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Displacement into block </a:t>
            </a:r>
            <a:r>
              <a:rPr lang="en-US" altLang="zh-CN" sz="2000" dirty="0">
                <a:ea typeface="宋体" panose="02010600030101010101" pitchFamily="2" charset="-122"/>
              </a:rPr>
              <a:t>= R 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5B18FDA3-B37B-4F9E-8A5B-BC25DC276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267221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6600"/>
                </a:solidFill>
                <a:ea typeface="宋体" panose="02010600030101010101" pitchFamily="2" charset="-122"/>
              </a:rPr>
              <a:t>LA/511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2FCFC9DB-72DF-446D-AD92-1B3B148E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88" y="235629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CF87FB77-2316-4D16-A1A4-00FA372E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88" y="297224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8557B97F-4EF7-4DF7-86DA-7FA0BD8CEB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9713" y="2597598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09697093-38EB-4CA1-99AF-C4849462C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908748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5996B4E-6DD6-4428-B561-32FF0B617A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1126FA5-F00B-4DF6-A53A-205B996D79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4088" y="1739900"/>
            <a:ext cx="7590822" cy="4346575"/>
          </a:xfrm>
        </p:spPr>
        <p:txBody>
          <a:bodyPr/>
          <a:lstStyle/>
          <a:p>
            <a:r>
              <a:rPr lang="zh-CN" altLang="en-US" sz="2400" b="1" i="1" dirty="0">
                <a:solidFill>
                  <a:srgbClr val="C00000"/>
                </a:solidFill>
                <a:ea typeface="宋体" panose="02010600030101010101" pitchFamily="2" charset="-122"/>
              </a:rPr>
              <a:t>File-allocation table (FAT)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– disk-space allocation used by MS-DOS、Windows and OS/2.</a:t>
            </a:r>
          </a:p>
          <a:p>
            <a:r>
              <a:rPr lang="zh-CN" altLang="en-US" sz="2400" b="1" dirty="0">
                <a:ea typeface="宋体" panose="02010600030101010101" pitchFamily="2" charset="-122"/>
              </a:rPr>
              <a:t>实质上就是将前面介绍的隐式链接中的</a:t>
            </a:r>
            <a:r>
              <a:rPr lang="zh-CN" altLang="en-US" sz="2400" b="1" dirty="0">
                <a:solidFill>
                  <a:srgbClr val="1306BA"/>
                </a:solidFill>
                <a:ea typeface="宋体" panose="02010600030101010101" pitchFamily="2" charset="-122"/>
              </a:rPr>
              <a:t>Linked域独立出来</a:t>
            </a:r>
            <a:r>
              <a:rPr lang="zh-CN" altLang="en-US" sz="2400" b="1" dirty="0">
                <a:ea typeface="宋体" panose="02010600030101010101" pitchFamily="2" charset="-122"/>
              </a:rPr>
              <a:t>，构成一个FAT表，</a:t>
            </a:r>
            <a:r>
              <a:rPr lang="zh-CN" altLang="en-US" sz="2400" b="1" dirty="0">
                <a:solidFill>
                  <a:srgbClr val="1306BA"/>
                </a:solidFill>
                <a:ea typeface="宋体" panose="02010600030101010101" pitchFamily="2" charset="-122"/>
              </a:rPr>
              <a:t>专门用于实现磁盘块之间的链接</a:t>
            </a:r>
            <a:r>
              <a:rPr lang="zh-CN" altLang="en-US" sz="2400" b="1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400" b="1" dirty="0">
                <a:ea typeface="宋体" panose="02010600030101010101" pitchFamily="2" charset="-122"/>
              </a:rPr>
              <a:t>又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称为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显式链接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</a:rPr>
              <a:t>支持文件的</a:t>
            </a:r>
            <a:r>
              <a:rPr lang="zh-CN" altLang="en-US" sz="24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随机存取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1977</a:t>
            </a:r>
            <a:r>
              <a:rPr lang="zh-CN" altLang="en-US" sz="2400" b="1" dirty="0">
                <a:ea typeface="宋体" panose="02010600030101010101" pitchFamily="2" charset="-122"/>
              </a:rPr>
              <a:t>年由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比尔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·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盖茨</a:t>
            </a:r>
            <a:r>
              <a:rPr lang="zh-CN" altLang="en-US" sz="2400" b="1" dirty="0">
                <a:ea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马斯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·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麦当劳</a:t>
            </a:r>
            <a:r>
              <a:rPr lang="zh-CN" altLang="en-US" sz="2400" b="1" dirty="0">
                <a:ea typeface="宋体" panose="02010600030101010101" pitchFamily="2" charset="-122"/>
              </a:rPr>
              <a:t>发明；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9D8BD61-76EA-4A98-ADEF-A1EBD27461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B0BC8AE9-BC2B-4393-A144-C30A4FBF7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1" t="1004" r="31880" b="1004"/>
          <a:stretch>
            <a:fillRect/>
          </a:stretch>
        </p:blipFill>
        <p:spPr bwMode="auto">
          <a:xfrm>
            <a:off x="613299" y="1296140"/>
            <a:ext cx="2552700" cy="461571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Rectangle 3">
            <a:extLst>
              <a:ext uri="{FF2B5EF4-FFF2-40B4-BE49-F238E27FC236}">
                <a16:creationId xmlns:a16="http://schemas.microsoft.com/office/drawing/2014/main" id="{90722935-EF23-4A00-9C3F-DE2FC3D67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1019175"/>
            <a:ext cx="53213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zh-CN" altLang="en-US" sz="1400" dirty="0">
                <a:ea typeface="宋体" panose="02010600030101010101" pitchFamily="2" charset="-122"/>
              </a:rPr>
              <a:t>利用系统调用请求文件操作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Such as Open(), read(</a:t>
            </a:r>
            <a:r>
              <a:rPr lang="zh-CN" altLang="en-US" sz="1400" dirty="0">
                <a:ea typeface="宋体" panose="02010600030101010101" pitchFamily="2" charset="-122"/>
              </a:rPr>
              <a:t>）</a:t>
            </a:r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en-US" altLang="zh-CN" sz="1400" dirty="0">
                <a:ea typeface="宋体" panose="02010600030101010101" pitchFamily="2" charset="-122"/>
              </a:rPr>
              <a:t>Logical file system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Manage metadata information(</a:t>
            </a:r>
            <a:r>
              <a:rPr lang="en-US" altLang="zh-CN" sz="1400" dirty="0">
                <a:solidFill>
                  <a:srgbClr val="00B050"/>
                </a:solidFill>
                <a:ea typeface="宋体" panose="02010600030101010101" pitchFamily="2" charset="-122"/>
              </a:rPr>
              <a:t>File-system  structure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Manage directory structure (</a:t>
            </a:r>
            <a:r>
              <a:rPr lang="en-US" altLang="zh-CN" sz="1400" b="1" dirty="0">
                <a:solidFill>
                  <a:srgbClr val="00B050"/>
                </a:solidFill>
                <a:ea typeface="宋体" panose="02010600030101010101" pitchFamily="2" charset="-122"/>
              </a:rPr>
              <a:t>symbolic file name, FCB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File-organization module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Concern </a:t>
            </a:r>
            <a:r>
              <a:rPr lang="en-US" altLang="zh-CN" sz="1400" b="1" u="sng" dirty="0">
                <a:solidFill>
                  <a:srgbClr val="00B050"/>
                </a:solidFill>
                <a:ea typeface="宋体" panose="02010600030101010101" pitchFamily="2" charset="-122"/>
              </a:rPr>
              <a:t>files</a:t>
            </a:r>
            <a:r>
              <a:rPr lang="en-US" altLang="zh-CN" sz="14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and </a:t>
            </a:r>
            <a:r>
              <a:rPr lang="en-US" altLang="zh-CN" sz="1400" b="1" dirty="0">
                <a:ea typeface="宋体" panose="02010600030101010101" pitchFamily="2" charset="-122"/>
              </a:rPr>
              <a:t>their </a:t>
            </a:r>
            <a:r>
              <a:rPr lang="en-US" altLang="zh-CN" sz="1400" b="1" u="sng" dirty="0">
                <a:solidFill>
                  <a:srgbClr val="00B050"/>
                </a:solidFill>
                <a:ea typeface="宋体" panose="02010600030101010101" pitchFamily="2" charset="-122"/>
              </a:rPr>
              <a:t>logical blocks</a:t>
            </a:r>
          </a:p>
          <a:p>
            <a:pPr lvl="1"/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Translate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1306BA"/>
                </a:solidFill>
                <a:ea typeface="宋体" panose="02010600030101010101" pitchFamily="2" charset="-122"/>
              </a:rPr>
              <a:t>logical block addresses </a:t>
            </a:r>
            <a:r>
              <a:rPr lang="en-US" altLang="zh-CN" sz="1400" dirty="0">
                <a:ea typeface="宋体" panose="02010600030101010101" pitchFamily="2" charset="-122"/>
              </a:rPr>
              <a:t>to </a:t>
            </a:r>
            <a:r>
              <a:rPr lang="en-US" altLang="zh-CN" sz="1400" b="1" dirty="0">
                <a:solidFill>
                  <a:srgbClr val="1306BA"/>
                </a:solidFill>
                <a:ea typeface="宋体" panose="02010600030101010101" pitchFamily="2" charset="-122"/>
              </a:rPr>
              <a:t>physical block addresses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for the basic file system to transfer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Basic file system</a:t>
            </a:r>
          </a:p>
          <a:p>
            <a:pPr lvl="1"/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Generic </a:t>
            </a:r>
            <a:r>
              <a:rPr lang="en-US" altLang="zh-CN" sz="1400" b="1" i="1" dirty="0">
                <a:solidFill>
                  <a:srgbClr val="FF0000"/>
                </a:solidFill>
                <a:ea typeface="宋体" panose="02010600030101010101" pitchFamily="2" charset="-122"/>
              </a:rPr>
              <a:t>commands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to the appropriate 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</a:rPr>
              <a:t>device driver</a:t>
            </a:r>
            <a:r>
              <a:rPr lang="en-US" altLang="zh-CN" sz="1400" dirty="0">
                <a:ea typeface="宋体" panose="02010600030101010101" pitchFamily="2" charset="-122"/>
              </a:rPr>
              <a:t> to </a:t>
            </a:r>
            <a:r>
              <a:rPr lang="en-US" altLang="zh-CN" sz="1400" b="1" dirty="0">
                <a:ea typeface="宋体" panose="02010600030101010101" pitchFamily="2" charset="-122"/>
              </a:rPr>
              <a:t>read and write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1306BA"/>
                </a:solidFill>
                <a:ea typeface="宋体" panose="02010600030101010101" pitchFamily="2" charset="-122"/>
              </a:rPr>
              <a:t>physical blocks </a:t>
            </a:r>
            <a:r>
              <a:rPr lang="en-US" altLang="zh-CN" sz="1400" dirty="0">
                <a:ea typeface="宋体" panose="02010600030101010101" pitchFamily="2" charset="-122"/>
              </a:rPr>
              <a:t>on the disk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Each </a:t>
            </a:r>
            <a:r>
              <a:rPr lang="en-US" altLang="zh-CN" sz="1400" b="1" i="1" dirty="0">
                <a:ea typeface="宋体" panose="02010600030101010101" pitchFamily="2" charset="-122"/>
              </a:rPr>
              <a:t>physical block</a:t>
            </a:r>
            <a:r>
              <a:rPr lang="en-US" altLang="zh-CN" sz="1400" dirty="0">
                <a:ea typeface="宋体" panose="02010600030101010101" pitchFamily="2" charset="-122"/>
              </a:rPr>
              <a:t> is identified by </a:t>
            </a:r>
            <a:r>
              <a:rPr lang="en-US" altLang="zh-CN" sz="1400" b="1" dirty="0">
                <a:ea typeface="宋体" panose="02010600030101010101" pitchFamily="2" charset="-122"/>
              </a:rPr>
              <a:t>its numeric disk address </a:t>
            </a:r>
            <a:r>
              <a:rPr lang="en-US" altLang="zh-CN" sz="1400" dirty="0">
                <a:ea typeface="宋体" panose="02010600030101010101" pitchFamily="2" charset="-122"/>
              </a:rPr>
              <a:t>(e.g. drive 1, cylinder 73,track 2, sector 10)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I/O control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Device drivers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Interrupt handler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4C0A29B-AEF4-400E-BEBC-17C4817BE1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1306B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File-Allocation Table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7347" name="Picture 4">
            <a:extLst>
              <a:ext uri="{FF2B5EF4-FFF2-40B4-BE49-F238E27FC236}">
                <a16:creationId xmlns:a16="http://schemas.microsoft.com/office/drawing/2014/main" id="{35565E2C-492C-459F-94A7-8D4DF7D3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587" r="7326" b="896"/>
          <a:stretch>
            <a:fillRect/>
          </a:stretch>
        </p:blipFill>
        <p:spPr bwMode="auto">
          <a:xfrm>
            <a:off x="400050" y="1219200"/>
            <a:ext cx="4076283" cy="4975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8" name="Text Box 5">
            <a:extLst>
              <a:ext uri="{FF2B5EF4-FFF2-40B4-BE49-F238E27FC236}">
                <a16:creationId xmlns:a16="http://schemas.microsoft.com/office/drawing/2014/main" id="{C1DF8832-E5C7-40B6-8FF4-4C4F7CF3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351" y="1060450"/>
            <a:ext cx="3853649" cy="55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有关的文件系统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12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16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32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600" dirty="0"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表的大小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  块大小的影响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为磁盘的每一个磁盘块建立一个表项，称为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对于一个文件，其</a:t>
            </a:r>
            <a:r>
              <a:rPr lang="en-US" altLang="zh-CN" sz="1600" b="1" dirty="0">
                <a:ea typeface="宋体" panose="02010600030101010101" pitchFamily="2" charset="-122"/>
              </a:rPr>
              <a:t>FCB</a:t>
            </a:r>
            <a:r>
              <a:rPr lang="zh-CN" altLang="en-US" sz="1600" b="1" dirty="0">
                <a:ea typeface="宋体" panose="02010600030101010101" pitchFamily="2" charset="-122"/>
              </a:rPr>
              <a:t>中存储该文件的第一个磁盘块的块号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每个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表项存储该文件的下一个磁盘块的块号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每个文件的最后一个磁盘块的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表项中存储一个特殊的结尾符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注：</a:t>
            </a:r>
            <a:r>
              <a:rPr lang="en-US" altLang="zh-CN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FAT</a:t>
            </a: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中通常称一个磁盘称为一个</a:t>
            </a:r>
            <a:r>
              <a:rPr lang="en-US" altLang="zh-CN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cluster</a:t>
            </a: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（簇）</a:t>
            </a:r>
            <a:endParaRPr lang="zh-CN" altLang="en-US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endParaRPr lang="en-US" altLang="zh-CN" b="1" dirty="0"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3C54F3-7D36-49FE-BCA3-0877A670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03" y="3881500"/>
            <a:ext cx="333375" cy="19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37E66D9-79BA-48E4-BD6C-2F69C93B89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MS-DOS Disk Layout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17A2601E-9156-4DBE-B02E-65AEEA610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9" t="1598" r="16766" b="2631"/>
          <a:stretch>
            <a:fillRect/>
          </a:stretch>
        </p:blipFill>
        <p:spPr bwMode="auto">
          <a:xfrm>
            <a:off x="1700213" y="1079500"/>
            <a:ext cx="4330700" cy="47148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4FEBD119-D6B1-442E-B7C4-89EE9B20AE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5445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在分区上创建的FAT32文件系统结构</a:t>
            </a:r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9AC16B0A-342B-4C60-AF0B-2CA4B317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416050"/>
            <a:ext cx="8704262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6" name="椭圆形标注 2">
            <a:extLst>
              <a:ext uri="{FF2B5EF4-FFF2-40B4-BE49-F238E27FC236}">
                <a16:creationId xmlns:a16="http://schemas.microsoft.com/office/drawing/2014/main" id="{FBA15880-5575-4723-A566-CE95D5AF9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4560888"/>
            <a:ext cx="2320925" cy="612775"/>
          </a:xfrm>
          <a:prstGeom prst="wedgeEllipseCallout">
            <a:avLst>
              <a:gd name="adj1" fmla="val -34556"/>
              <a:gd name="adj2" fmla="val -3053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Root directory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9397" name="椭圆形标注 2">
            <a:extLst>
              <a:ext uri="{FF2B5EF4-FFF2-40B4-BE49-F238E27FC236}">
                <a16:creationId xmlns:a16="http://schemas.microsoft.com/office/drawing/2014/main" id="{8B1FC9EB-AE36-440F-84AE-8F5AACFE7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4560888"/>
            <a:ext cx="1009650" cy="612775"/>
          </a:xfrm>
          <a:prstGeom prst="wedgeEllipseCallout">
            <a:avLst>
              <a:gd name="adj1" fmla="val 36009"/>
              <a:gd name="adj2" fmla="val -3186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FAT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9398" name="椭圆形标注 2">
            <a:extLst>
              <a:ext uri="{FF2B5EF4-FFF2-40B4-BE49-F238E27FC236}">
                <a16:creationId xmlns:a16="http://schemas.microsoft.com/office/drawing/2014/main" id="{F2568413-819B-403B-BA9D-7B60D060C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4560888"/>
            <a:ext cx="1760537" cy="612775"/>
          </a:xfrm>
          <a:prstGeom prst="wedgeEllipseCallout">
            <a:avLst>
              <a:gd name="adj1" fmla="val 5079"/>
              <a:gd name="adj2" fmla="val -3208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Copy of FAT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097A179-A2BD-4CFD-A020-4296919FC3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FAT—logical to physical address 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24C8B68-D600-48E3-9949-22F3A5C990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3763" y="1052513"/>
            <a:ext cx="7337425" cy="1761708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Mapping from logical to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physical address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Helvetica" panose="020B0604020202020204" pitchFamily="34" charset="0"/>
                <a:ea typeface="宋体" panose="02010600030101010101" pitchFamily="2" charset="-122"/>
              </a:rPr>
              <a:t>欲访问的文件偏移量为</a:t>
            </a:r>
            <a:r>
              <a:rPr lang="en-US" altLang="zh-CN" sz="2000" dirty="0">
                <a:latin typeface="Helvetica" panose="020B0604020202020204" pitchFamily="34" charset="0"/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latin typeface="Helvetica" panose="020B0604020202020204" pitchFamily="34" charset="0"/>
                <a:ea typeface="宋体" panose="02010600030101010101" pitchFamily="2" charset="-122"/>
              </a:rPr>
              <a:t>，每个磁盘块大小为</a:t>
            </a:r>
            <a:r>
              <a:rPr lang="en-US" altLang="zh-CN" sz="2000" dirty="0">
                <a:latin typeface="Helvetica" panose="020B0604020202020204" pitchFamily="34" charset="0"/>
                <a:ea typeface="宋体" panose="02010600030101010101" pitchFamily="2" charset="-122"/>
              </a:rPr>
              <a:t>512B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</a:p>
          <a:p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0FD5AE86-4E97-4CAE-A80C-08DC4B3ED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131901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LA/512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5AD58395-5D5F-4148-9BBC-A670C1C5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2815989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ED9C1113-7474-450B-9D03-DBFE350C9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431939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99BFBEF7-6C5B-4E12-A75B-CAD3870E8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057289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9542BB9C-2A35-4C42-86B3-B8D08568B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3368439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C606A996-516E-47EF-84DB-F5CEB068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86065"/>
            <a:ext cx="7801252" cy="18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ea typeface="宋体" panose="02010600030101010101" pitchFamily="2" charset="-122"/>
              </a:rPr>
              <a:t>中给出：文件第一个磁盘块的块号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Q = </a:t>
            </a:r>
            <a:r>
              <a:rPr lang="zh-CN" altLang="en-US" sz="2000" dirty="0"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ea typeface="宋体" panose="02010600030101010101" pitchFamily="2" charset="-122"/>
              </a:rPr>
              <a:t>FAT</a:t>
            </a:r>
            <a:r>
              <a:rPr lang="zh-CN" altLang="en-US" sz="2000" dirty="0">
                <a:ea typeface="宋体" panose="02010600030101010101" pitchFamily="2" charset="-122"/>
              </a:rPr>
              <a:t>表中间址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>
                <a:ea typeface="宋体" panose="02010600030101010101" pitchFamily="2" charset="-122"/>
              </a:rPr>
              <a:t>次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18600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8734AA2-2AC8-4292-877D-09F58B1504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9167" y="45942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有关计算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627E86A-CCAB-48F1-876D-571B4062CA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9300" y="1384300"/>
            <a:ext cx="7556500" cy="470217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某磁盘文件区256GB ，回答下列问题：（列出解题步骤）</a:t>
            </a: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1、如果采用FAT32文件系统，假定每个磁盘块大小为1KB，问FAT表需要占用几个磁盘块？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2、如果采用FAT32文件系统，每个磁盘块最小可以是多少字节？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3、如果采用FAT16系统，在磁盘空间不变的情况下，每个磁盘块最小可以是多少字节？</a:t>
            </a:r>
          </a:p>
          <a:p>
            <a:pPr eaLnBrk="1" hangingPunct="1"/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>
            <a:extLst>
              <a:ext uri="{FF2B5EF4-FFF2-40B4-BE49-F238E27FC236}">
                <a16:creationId xmlns:a16="http://schemas.microsoft.com/office/drawing/2014/main" id="{ECC0785C-44B7-4B54-BBD8-6BCCE4CB360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50925"/>
            <a:ext cx="8153400" cy="5260975"/>
          </a:xfrm>
        </p:spPr>
        <p:txBody>
          <a:bodyPr/>
          <a:lstStyle/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>
                <a:ea typeface="宋体" panose="02010600030101010101" pitchFamily="2" charset="-122"/>
              </a:rPr>
              <a:t>、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磁盘总字节数：2</a:t>
            </a:r>
            <a:r>
              <a:rPr lang="en-US" altLang="zh-CN" sz="1800" baseline="30000">
                <a:ea typeface="宋体" panose="02010600030101010101" pitchFamily="2" charset="-122"/>
              </a:rPr>
              <a:t>30</a:t>
            </a:r>
            <a:r>
              <a:rPr lang="zh-CN" altLang="en-US" sz="1800">
                <a:ea typeface="宋体" panose="02010600030101010101" pitchFamily="2" charset="-122"/>
              </a:rPr>
              <a:t>*2</a:t>
            </a:r>
            <a:r>
              <a:rPr lang="en-US" altLang="zh-CN" sz="1800" baseline="30000">
                <a:ea typeface="宋体" panose="02010600030101010101" pitchFamily="2" charset="-122"/>
              </a:rPr>
              <a:t>8</a:t>
            </a:r>
            <a:r>
              <a:rPr lang="zh-CN" altLang="en-US" sz="1800">
                <a:ea typeface="宋体" panose="02010600030101010101" pitchFamily="2" charset="-122"/>
              </a:rPr>
              <a:t> =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磁盘总块数：2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/2</a:t>
            </a:r>
            <a:r>
              <a:rPr lang="zh-CN" altLang="en-US" sz="1800" baseline="30000">
                <a:ea typeface="宋体" panose="02010600030101010101" pitchFamily="2" charset="-122"/>
              </a:rPr>
              <a:t>10</a:t>
            </a:r>
            <a:r>
              <a:rPr lang="zh-CN" altLang="en-US" sz="1800">
                <a:ea typeface="宋体" panose="02010600030101010101" pitchFamily="2" charset="-122"/>
              </a:rPr>
              <a:t>  = 2</a:t>
            </a:r>
            <a:r>
              <a:rPr lang="zh-CN" altLang="en-US" sz="1800" baseline="30000">
                <a:ea typeface="宋体" panose="02010600030101010101" pitchFamily="2" charset="-122"/>
              </a:rPr>
              <a:t>28 </a:t>
            </a:r>
            <a:r>
              <a:rPr lang="zh-CN" altLang="en-US" sz="1800">
                <a:ea typeface="宋体" panose="02010600030101010101" pitchFamily="2" charset="-122"/>
              </a:rPr>
              <a:t>块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FAT表所占空间（字节数）： 由于每个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表项占用</a:t>
            </a:r>
            <a:r>
              <a:rPr lang="en-US" altLang="zh-CN" sz="18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位，因此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所需字节数为：2</a:t>
            </a:r>
            <a:r>
              <a:rPr lang="zh-CN" altLang="en-US" sz="1800" baseline="30000">
                <a:ea typeface="宋体" panose="02010600030101010101" pitchFamily="2" charset="-122"/>
              </a:rPr>
              <a:t>28</a:t>
            </a:r>
            <a:r>
              <a:rPr lang="zh-CN" altLang="en-US" sz="1800">
                <a:ea typeface="宋体" panose="02010600030101010101" pitchFamily="2" charset="-122"/>
              </a:rPr>
              <a:t> *4 字节=2</a:t>
            </a:r>
            <a:r>
              <a:rPr lang="zh-CN" altLang="en-US" sz="1800" baseline="30000">
                <a:ea typeface="宋体" panose="02010600030101010101" pitchFamily="2" charset="-122"/>
              </a:rPr>
              <a:t>30 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  <a:endParaRPr lang="zh-CN" altLang="en-US" sz="1800" baseline="300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采用FAT所占盘块数为：  2</a:t>
            </a:r>
            <a:r>
              <a:rPr lang="zh-CN" altLang="en-US" sz="1800" baseline="30000">
                <a:ea typeface="宋体" panose="02010600030101010101" pitchFamily="2" charset="-122"/>
              </a:rPr>
              <a:t>30</a:t>
            </a:r>
            <a:r>
              <a:rPr lang="zh-CN" altLang="en-US" sz="1800">
                <a:ea typeface="宋体" panose="02010600030101010101" pitchFamily="2" charset="-122"/>
              </a:rPr>
              <a:t> / 2</a:t>
            </a:r>
            <a:r>
              <a:rPr lang="zh-CN" altLang="en-US" sz="1800" baseline="30000">
                <a:ea typeface="宋体" panose="02010600030101010101" pitchFamily="2" charset="-122"/>
              </a:rPr>
              <a:t>10</a:t>
            </a:r>
            <a:r>
              <a:rPr lang="zh-CN" altLang="en-US" sz="1800">
                <a:ea typeface="宋体" panose="02010600030101010101" pitchFamily="2" charset="-122"/>
              </a:rPr>
              <a:t> 块=2</a:t>
            </a:r>
            <a:r>
              <a:rPr lang="zh-CN" altLang="en-US" sz="1800" baseline="30000">
                <a:ea typeface="宋体" panose="02010600030101010101" pitchFamily="2" charset="-122"/>
              </a:rPr>
              <a:t>20</a:t>
            </a:r>
            <a:r>
              <a:rPr lang="zh-CN" altLang="en-US" sz="1800">
                <a:ea typeface="宋体" panose="02010600030101010101" pitchFamily="2" charset="-122"/>
              </a:rPr>
              <a:t>块</a:t>
            </a:r>
          </a:p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>
                <a:ea typeface="宋体" panose="02010600030101010101" pitchFamily="2" charset="-122"/>
              </a:rPr>
              <a:t>、磁盘总盘字节数：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磁盘的总块数上限： 2</a:t>
            </a:r>
            <a:r>
              <a:rPr lang="zh-CN" altLang="en-US" sz="1800" baseline="300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块 </a:t>
            </a:r>
            <a:r>
              <a:rPr lang="en-US" altLang="zh-CN" sz="1800">
                <a:ea typeface="宋体" panose="02010600030101010101" pitchFamily="2" charset="-122"/>
              </a:rPr>
              <a:t>(</a:t>
            </a:r>
            <a:r>
              <a:rPr lang="zh-CN" altLang="en-US" sz="1800">
                <a:ea typeface="宋体" panose="02010600030101010101" pitchFamily="2" charset="-122"/>
              </a:rPr>
              <a:t>由于每个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表项占用</a:t>
            </a:r>
            <a:r>
              <a:rPr lang="en-US" altLang="zh-CN" sz="18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位，因此可以</a:t>
            </a:r>
            <a:r>
              <a:rPr lang="zh-CN" altLang="en-US" sz="1800" b="1">
                <a:solidFill>
                  <a:srgbClr val="003399"/>
                </a:solidFill>
                <a:ea typeface="宋体" panose="02010600030101010101" pitchFamily="2" charset="-122"/>
              </a:rPr>
              <a:t>采用</a:t>
            </a: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1800" b="1">
                <a:solidFill>
                  <a:srgbClr val="003399"/>
                </a:solidFill>
                <a:ea typeface="宋体" panose="02010600030101010101" pitchFamily="2" charset="-122"/>
              </a:rPr>
              <a:t>位对磁盘块进行编址</a:t>
            </a:r>
            <a:r>
              <a:rPr lang="en-US" altLang="zh-CN" sz="1800">
                <a:ea typeface="宋体" panose="02010600030101010101" pitchFamily="2" charset="-122"/>
              </a:rPr>
              <a:t>)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每个磁盘块最小可以为：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 2</a:t>
            </a:r>
            <a:r>
              <a:rPr lang="zh-CN" altLang="en-US" sz="1800" baseline="300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=2</a:t>
            </a:r>
            <a:r>
              <a:rPr lang="zh-CN" altLang="en-US" sz="1800" baseline="30000">
                <a:ea typeface="宋体" panose="02010600030101010101" pitchFamily="2" charset="-122"/>
              </a:rPr>
              <a:t>6</a:t>
            </a:r>
            <a:r>
              <a:rPr lang="zh-CN" altLang="en-US" sz="1800">
                <a:ea typeface="宋体" panose="02010600030101010101" pitchFamily="2" charset="-122"/>
              </a:rPr>
              <a:t>字节，即64bytes</a:t>
            </a:r>
          </a:p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>
                <a:ea typeface="宋体" panose="02010600030101010101" pitchFamily="2" charset="-122"/>
              </a:rPr>
              <a:t>、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磁盘总盘字节数：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磁盘的总块数上限： 2</a:t>
            </a:r>
            <a:r>
              <a:rPr lang="zh-CN" altLang="en-US" sz="1800" baseline="30000">
                <a:ea typeface="宋体" panose="02010600030101010101" pitchFamily="2" charset="-122"/>
              </a:rPr>
              <a:t>16</a:t>
            </a:r>
            <a:r>
              <a:rPr lang="zh-CN" altLang="en-US" sz="1800">
                <a:ea typeface="宋体" panose="02010600030101010101" pitchFamily="2" charset="-122"/>
              </a:rPr>
              <a:t>块 （</a:t>
            </a:r>
            <a:r>
              <a:rPr lang="zh-CN" altLang="en-US" sz="1800" b="1">
                <a:ea typeface="宋体" panose="02010600030101010101" pitchFamily="2" charset="-122"/>
              </a:rPr>
              <a:t>采用</a:t>
            </a:r>
            <a:r>
              <a:rPr lang="en-US" altLang="zh-CN" sz="1800" b="1">
                <a:ea typeface="宋体" panose="02010600030101010101" pitchFamily="2" charset="-122"/>
              </a:rPr>
              <a:t>16</a:t>
            </a:r>
            <a:r>
              <a:rPr lang="zh-CN" altLang="en-US" sz="1800" b="1">
                <a:ea typeface="宋体" panose="02010600030101010101" pitchFamily="2" charset="-122"/>
              </a:rPr>
              <a:t>位对磁盘块进行编址</a:t>
            </a:r>
            <a:r>
              <a:rPr lang="zh-CN" altLang="en-US" sz="1800">
                <a:ea typeface="宋体" panose="02010600030101010101" pitchFamily="2" charset="-122"/>
              </a:rPr>
              <a:t>）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每个磁盘块的大小最小可以为：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 2</a:t>
            </a:r>
            <a:r>
              <a:rPr lang="zh-CN" altLang="en-US" sz="1800" baseline="30000">
                <a:ea typeface="宋体" panose="02010600030101010101" pitchFamily="2" charset="-122"/>
              </a:rPr>
              <a:t>16</a:t>
            </a:r>
            <a:r>
              <a:rPr lang="zh-CN" altLang="en-US" sz="1800">
                <a:ea typeface="宋体" panose="02010600030101010101" pitchFamily="2" charset="-122"/>
              </a:rPr>
              <a:t>=2</a:t>
            </a:r>
            <a:r>
              <a:rPr lang="zh-CN" altLang="en-US" sz="1800" baseline="30000">
                <a:ea typeface="宋体" panose="02010600030101010101" pitchFamily="2" charset="-122"/>
              </a:rPr>
              <a:t>22 </a:t>
            </a:r>
            <a:r>
              <a:rPr lang="zh-CN" altLang="en-US" sz="1800">
                <a:ea typeface="宋体" panose="02010600030101010101" pitchFamily="2" charset="-122"/>
              </a:rPr>
              <a:t>字节= 2</a:t>
            </a:r>
            <a:r>
              <a:rPr lang="zh-CN" altLang="en-US" sz="1800" baseline="30000">
                <a:ea typeface="宋体" panose="02010600030101010101" pitchFamily="2" charset="-122"/>
              </a:rPr>
              <a:t>2 </a:t>
            </a:r>
            <a:r>
              <a:rPr lang="zh-CN" altLang="en-US" sz="1800">
                <a:ea typeface="宋体" panose="02010600030101010101" pitchFamily="2" charset="-122"/>
              </a:rPr>
              <a:t>* 2</a:t>
            </a:r>
            <a:r>
              <a:rPr lang="zh-CN" altLang="en-US" sz="1800" baseline="30000">
                <a:ea typeface="宋体" panose="02010600030101010101" pitchFamily="2" charset="-122"/>
              </a:rPr>
              <a:t>20 </a:t>
            </a:r>
            <a:r>
              <a:rPr lang="zh-CN" altLang="en-US" sz="1800">
                <a:ea typeface="宋体" panose="02010600030101010101" pitchFamily="2" charset="-122"/>
              </a:rPr>
              <a:t>字节，即4MB</a:t>
            </a: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3B12A92-62C4-477D-87DB-9486F1C8A8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3048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有关计算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2">
            <a:extLst>
              <a:ext uri="{FF2B5EF4-FFF2-40B4-BE49-F238E27FC236}">
                <a16:creationId xmlns:a16="http://schemas.microsoft.com/office/drawing/2014/main" id="{610C5553-4A92-453F-B8E4-F2D8A13E87F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772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某文件系统的</a:t>
            </a:r>
            <a:r>
              <a:rPr lang="zh-CN" altLang="en-US" sz="2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簇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磁盘扇区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大小分别是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512B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。若一个文件的大小为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1026B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，则系统分配给该文件的磁盘空间大小是（）。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(2017)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67" name="文本框 3">
            <a:extLst>
              <a:ext uri="{FF2B5EF4-FFF2-40B4-BE49-F238E27FC236}">
                <a16:creationId xmlns:a16="http://schemas.microsoft.com/office/drawing/2014/main" id="{CA7EFBCA-8E26-47E3-AC62-1BE5805DBE5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1026B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68" name="文本框 4">
            <a:extLst>
              <a:ext uri="{FF2B5EF4-FFF2-40B4-BE49-F238E27FC236}">
                <a16:creationId xmlns:a16="http://schemas.microsoft.com/office/drawing/2014/main" id="{075C8A1B-3488-4882-AC9A-193A93732DE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1536B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69" name="文本框 5">
            <a:extLst>
              <a:ext uri="{FF2B5EF4-FFF2-40B4-BE49-F238E27FC236}">
                <a16:creationId xmlns:a16="http://schemas.microsoft.com/office/drawing/2014/main" id="{E095EF19-91FB-447A-BE99-F31A10400C5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1538B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0" name="文本框 6">
            <a:extLst>
              <a:ext uri="{FF2B5EF4-FFF2-40B4-BE49-F238E27FC236}">
                <a16:creationId xmlns:a16="http://schemas.microsoft.com/office/drawing/2014/main" id="{8CAA01BD-75B9-4CCB-99C1-3DDDB7F80CD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2048B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1" name="椭圆 7">
            <a:extLst>
              <a:ext uri="{FF2B5EF4-FFF2-40B4-BE49-F238E27FC236}">
                <a16:creationId xmlns:a16="http://schemas.microsoft.com/office/drawing/2014/main" id="{BE5D32A2-9634-4D81-8441-B214DE0F4EC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2" name="椭圆 8">
            <a:extLst>
              <a:ext uri="{FF2B5EF4-FFF2-40B4-BE49-F238E27FC236}">
                <a16:creationId xmlns:a16="http://schemas.microsoft.com/office/drawing/2014/main" id="{367F6B93-41D4-42DC-A084-D7E41EB596A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3" name="椭圆 9">
            <a:extLst>
              <a:ext uri="{FF2B5EF4-FFF2-40B4-BE49-F238E27FC236}">
                <a16:creationId xmlns:a16="http://schemas.microsoft.com/office/drawing/2014/main" id="{370FB21B-21C7-4EC1-9D1F-443A0281D11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4" name="圆角矩形 11">
            <a:extLst>
              <a:ext uri="{FF2B5EF4-FFF2-40B4-BE49-F238E27FC236}">
                <a16:creationId xmlns:a16="http://schemas.microsoft.com/office/drawing/2014/main" id="{47B3BB6C-7434-44EC-B6F4-651EC18B682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62475" name="矩形 1">
            <a:extLst>
              <a:ext uri="{FF2B5EF4-FFF2-40B4-BE49-F238E27FC236}">
                <a16:creationId xmlns:a16="http://schemas.microsoft.com/office/drawing/2014/main" id="{5DBE4D92-4EB7-462C-9CA1-1CD39B56EB5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2476" name="文本框 6">
            <a:extLst>
              <a:ext uri="{FF2B5EF4-FFF2-40B4-BE49-F238E27FC236}">
                <a16:creationId xmlns:a16="http://schemas.microsoft.com/office/drawing/2014/main" id="{FFC24E15-9F09-4C3F-9502-17B49EFF6E78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62477" name="文本框 7">
            <a:extLst>
              <a:ext uri="{FF2B5EF4-FFF2-40B4-BE49-F238E27FC236}">
                <a16:creationId xmlns:a16="http://schemas.microsoft.com/office/drawing/2014/main" id="{CB1BF14D-136C-4165-8C35-1BFBD76D930A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每个簇大小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，分配时以簇为单位，文件大小为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1026B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，需要分配给该文件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个簇，即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2048B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62478" name="椭圆 9">
            <a:extLst>
              <a:ext uri="{FF2B5EF4-FFF2-40B4-BE49-F238E27FC236}">
                <a16:creationId xmlns:a16="http://schemas.microsoft.com/office/drawing/2014/main" id="{A680A950-BF9A-4920-853F-0CC107AB2316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1123950" y="5357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2479" name="组合 5">
            <a:extLst>
              <a:ext uri="{FF2B5EF4-FFF2-40B4-BE49-F238E27FC236}">
                <a16:creationId xmlns:a16="http://schemas.microsoft.com/office/drawing/2014/main" id="{95CB6A47-2867-4DA9-A26A-4D49E17FB7EC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62490" name="RemarkBack">
              <a:extLst>
                <a:ext uri="{FF2B5EF4-FFF2-40B4-BE49-F238E27FC236}">
                  <a16:creationId xmlns:a16="http://schemas.microsoft.com/office/drawing/2014/main" id="{14053AD8-7CEC-40AA-93D1-9A729CB67C34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91" name="RemarkBlock">
              <a:extLst>
                <a:ext uri="{FF2B5EF4-FFF2-40B4-BE49-F238E27FC236}">
                  <a16:creationId xmlns:a16="http://schemas.microsoft.com/office/drawing/2014/main" id="{5247FF68-1BE0-4BBD-B671-577FF0A0AC77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92" name="RemarkTitleText">
              <a:extLst>
                <a:ext uri="{FF2B5EF4-FFF2-40B4-BE49-F238E27FC236}">
                  <a16:creationId xmlns:a16="http://schemas.microsoft.com/office/drawing/2014/main" id="{A7E57830-7C84-4C03-B6D7-443EEF3679EC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62480" name="RemarkBack">
            <a:extLst>
              <a:ext uri="{FF2B5EF4-FFF2-40B4-BE49-F238E27FC236}">
                <a16:creationId xmlns:a16="http://schemas.microsoft.com/office/drawing/2014/main" id="{0989C1A2-6990-4E1B-B11F-4800AA42B240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2481" name="RemarkBlock">
            <a:extLst>
              <a:ext uri="{FF2B5EF4-FFF2-40B4-BE49-F238E27FC236}">
                <a16:creationId xmlns:a16="http://schemas.microsoft.com/office/drawing/2014/main" id="{9D96CFD3-4F3C-4ECA-AE7B-2035B93224EC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2482" name="RemarkTitleText">
            <a:extLst>
              <a:ext uri="{FF2B5EF4-FFF2-40B4-BE49-F238E27FC236}">
                <a16:creationId xmlns:a16="http://schemas.microsoft.com/office/drawing/2014/main" id="{39FF8460-C8F2-4AE9-A451-EEFD48B4857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2483" name="组合 16">
            <a:extLst>
              <a:ext uri="{FF2B5EF4-FFF2-40B4-BE49-F238E27FC236}">
                <a16:creationId xmlns:a16="http://schemas.microsoft.com/office/drawing/2014/main" id="{F7872352-D6AF-4ACF-8AFC-5C611DBEC173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2486" name="TitleBackground">
              <a:extLst>
                <a:ext uri="{FF2B5EF4-FFF2-40B4-BE49-F238E27FC236}">
                  <a16:creationId xmlns:a16="http://schemas.microsoft.com/office/drawing/2014/main" id="{29FC84B4-0D4A-4472-A173-F7C3AC3A0FC2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87" name="ColorBlock">
              <a:extLst>
                <a:ext uri="{FF2B5EF4-FFF2-40B4-BE49-F238E27FC236}">
                  <a16:creationId xmlns:a16="http://schemas.microsoft.com/office/drawing/2014/main" id="{4D5E74C3-7A55-4336-B7A6-DEA00994CEF9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88" name="TypeText">
              <a:extLst>
                <a:ext uri="{FF2B5EF4-FFF2-40B4-BE49-F238E27FC236}">
                  <a16:creationId xmlns:a16="http://schemas.microsoft.com/office/drawing/2014/main" id="{88394AD9-D66C-421B-A5F9-75ED583AEF58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2489" name="TipText">
              <a:extLst>
                <a:ext uri="{FF2B5EF4-FFF2-40B4-BE49-F238E27FC236}">
                  <a16:creationId xmlns:a16="http://schemas.microsoft.com/office/drawing/2014/main" id="{594CB08F-9BD9-4996-87C5-1DDB8B4F460F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2484" name="图片 1">
            <a:extLst>
              <a:ext uri="{FF2B5EF4-FFF2-40B4-BE49-F238E27FC236}">
                <a16:creationId xmlns:a16="http://schemas.microsoft.com/office/drawing/2014/main" id="{C5FBC3E3-B22B-4C79-8B01-AC30B5D9CFE8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D51F644-9071-4670-9DC6-2245CC038F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11.4.3 Indexed Allocation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62E4E4F-85BB-4B1C-A431-919108A253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930275"/>
          </a:xfrm>
        </p:spPr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Brings all pointers together into the </a:t>
            </a:r>
            <a:r>
              <a:rPr lang="en-US" altLang="zh-CN" sz="1800" i="1">
                <a:ea typeface="宋体" panose="02010600030101010101" pitchFamily="2" charset="-122"/>
              </a:rPr>
              <a:t>index block.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Logical view.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B4F68D87-83C0-4DD9-83F0-990D8D21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233838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9E15CBE6-6561-4ABF-826D-C999FEB5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2663825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90122A6F-A321-4F29-9912-3876E336B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2989263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F2F1993D-66B3-4218-87EF-1D739371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3314700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51ACFF11-A59E-491D-A1AE-BCCAFE193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364013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BD649885-53A5-4155-BB68-67A882423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23526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CFA3A373-4D2F-43F8-959C-9C35711F6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27209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9" name="Rectangle 11">
            <a:extLst>
              <a:ext uri="{FF2B5EF4-FFF2-40B4-BE49-F238E27FC236}">
                <a16:creationId xmlns:a16="http://schemas.microsoft.com/office/drawing/2014/main" id="{172E9BD8-1C3C-46F1-9883-A13C9FE96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0892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0" name="Rectangle 12">
            <a:extLst>
              <a:ext uri="{FF2B5EF4-FFF2-40B4-BE49-F238E27FC236}">
                <a16:creationId xmlns:a16="http://schemas.microsoft.com/office/drawing/2014/main" id="{71D512D6-A17A-43A8-8F1A-4E0C0A4DD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4575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1" name="Rectangle 13">
            <a:extLst>
              <a:ext uri="{FF2B5EF4-FFF2-40B4-BE49-F238E27FC236}">
                <a16:creationId xmlns:a16="http://schemas.microsoft.com/office/drawing/2014/main" id="{CDD8E4E3-7F75-4098-BCAA-85ADCDAE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8258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2" name="Line 14">
            <a:extLst>
              <a:ext uri="{FF2B5EF4-FFF2-40B4-BE49-F238E27FC236}">
                <a16:creationId xmlns:a16="http://schemas.microsoft.com/office/drawing/2014/main" id="{3F62BA64-1759-4129-9112-DE2C38B68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24399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3" name="Line 15">
            <a:extLst>
              <a:ext uri="{FF2B5EF4-FFF2-40B4-BE49-F238E27FC236}">
                <a16:creationId xmlns:a16="http://schemas.microsoft.com/office/drawing/2014/main" id="{919C968A-677D-4C45-AFA9-773D86CBF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277971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4" name="Line 16">
            <a:extLst>
              <a:ext uri="{FF2B5EF4-FFF2-40B4-BE49-F238E27FC236}">
                <a16:creationId xmlns:a16="http://schemas.microsoft.com/office/drawing/2014/main" id="{D8B21E7B-3AE3-439B-9D4E-191716EA1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8" y="3190875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5" name="Line 17">
            <a:extLst>
              <a:ext uri="{FF2B5EF4-FFF2-40B4-BE49-F238E27FC236}">
                <a16:creationId xmlns:a16="http://schemas.microsoft.com/office/drawing/2014/main" id="{E7B29D29-B9B2-460A-9FC3-7DFDA68DA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913" y="35448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id="{2110C17E-BD6D-46D9-A0F6-CA48C7DCE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0138" y="389890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871AA857-1608-4305-81FC-1EF5E913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4075113"/>
            <a:ext cx="128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index table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5129784" y="2094707"/>
            <a:ext cx="868680" cy="460375"/>
          </a:xfrm>
          <a:prstGeom prst="wedgeRoundRectCallout">
            <a:avLst>
              <a:gd name="adj1" fmla="val -79669"/>
              <a:gd name="adj2" fmla="val 267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数据块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1" name="圆角矩形标注 20"/>
          <p:cNvSpPr/>
          <p:nvPr/>
        </p:nvSpPr>
        <p:spPr bwMode="auto">
          <a:xfrm>
            <a:off x="685800" y="2960687"/>
            <a:ext cx="1828800" cy="1038226"/>
          </a:xfrm>
          <a:prstGeom prst="wedgeRoundRectCallout">
            <a:avLst>
              <a:gd name="adj1" fmla="val 73630"/>
              <a:gd name="adj2" fmla="val -170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索引块，其内容是数据块的索引表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5129784" y="2779714"/>
            <a:ext cx="2569464" cy="850899"/>
          </a:xfrm>
          <a:prstGeom prst="wedgeRoundRectCallout">
            <a:avLst>
              <a:gd name="adj1" fmla="val -60722"/>
              <a:gd name="adj2" fmla="val 3667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如果采用多级索引，可能是索引块）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07B36EC-ADB1-4179-A175-73189D5AF3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 of Indexed Allocation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64515" name="Picture 4">
            <a:extLst>
              <a:ext uri="{FF2B5EF4-FFF2-40B4-BE49-F238E27FC236}">
                <a16:creationId xmlns:a16="http://schemas.microsoft.com/office/drawing/2014/main" id="{6510CC10-4D2D-48DF-BC1E-6E6039F7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682" r="8002" b="1366"/>
          <a:stretch>
            <a:fillRect/>
          </a:stretch>
        </p:blipFill>
        <p:spPr bwMode="auto">
          <a:xfrm>
            <a:off x="1250731" y="1282700"/>
            <a:ext cx="6488332" cy="51546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标注 3"/>
          <p:cNvSpPr/>
          <p:nvPr/>
        </p:nvSpPr>
        <p:spPr bwMode="auto">
          <a:xfrm>
            <a:off x="1316736" y="1181152"/>
            <a:ext cx="3429000" cy="2000960"/>
          </a:xfrm>
          <a:prstGeom prst="wedgeRoundRectCallout">
            <a:avLst>
              <a:gd name="adj1" fmla="val -20833"/>
              <a:gd name="adj2" fmla="val 41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理解：如何通过文件名，访问文件内容。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文件名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查找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文件目录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获取文件的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FCB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索引块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根据要访问的文件位置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从索引表中直接获取要访问的数据块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62B5DA6-CC89-4713-BF95-A5A462DE2C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(Cont.)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7D88AA1-88BE-4ABD-B61C-1E8D5D95BE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97750" cy="391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Random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 access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size of a file </a:t>
            </a: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need not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be declared when that file is created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No external fragmentation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waste space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dynamic access without external fragmentation</a:t>
            </a:r>
            <a:r>
              <a:rPr lang="en-US" altLang="zh-CN" sz="2000" b="1" dirty="0"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but have overhead of index block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The pointer overhead of the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index block </a:t>
            </a:r>
            <a:r>
              <a:rPr lang="en-US" altLang="zh-CN" sz="2000" dirty="0">
                <a:ea typeface="宋体" panose="02010600030101010101" pitchFamily="2" charset="-122"/>
              </a:rPr>
              <a:t>is generally 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greater than </a:t>
            </a:r>
            <a:r>
              <a:rPr lang="en-US" altLang="zh-CN" sz="2000" dirty="0">
                <a:ea typeface="宋体" panose="02010600030101010101" pitchFamily="2" charset="-122"/>
              </a:rPr>
              <a:t>that of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linked allocation</a:t>
            </a:r>
          </a:p>
          <a:p>
            <a:pPr>
              <a:lnSpc>
                <a:spcPct val="90000"/>
              </a:lnSpc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43A66DA-74F6-4643-B4FC-0BF9FB4989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solidFill>
                <a:srgbClr val="1306BA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A330A92-8FB6-4C13-B695-FCB921276D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16" y="1004888"/>
            <a:ext cx="8105312" cy="5624512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Application  programs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e.g. </a:t>
            </a:r>
            <a:r>
              <a:rPr lang="en-US" altLang="zh-CN" sz="1800" b="1" dirty="0" err="1">
                <a:solidFill>
                  <a:srgbClr val="FF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1800" b="1" dirty="0" err="1">
                <a:solidFill>
                  <a:srgbClr val="FF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”, O_RDWR);</a:t>
            </a:r>
          </a:p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Logical file system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Manage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metadata information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US" altLang="zh-CN" sz="1600" b="1" u="sng" dirty="0">
                <a:solidFill>
                  <a:srgbClr val="FF0000"/>
                </a:solidFill>
                <a:ea typeface="宋体" panose="02010600030101010101" pitchFamily="2" charset="-122"/>
              </a:rPr>
              <a:t>metadata</a:t>
            </a:r>
            <a:r>
              <a:rPr lang="en-US" altLang="zh-CN" sz="1600" dirty="0">
                <a:ea typeface="宋体" panose="02010600030101010101" pitchFamily="2" charset="-122"/>
              </a:rPr>
              <a:t>: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file-system structure</a:t>
            </a:r>
            <a:r>
              <a:rPr lang="en-US" altLang="zh-CN" sz="1600" dirty="0">
                <a:ea typeface="宋体" panose="02010600030101010101" pitchFamily="2" charset="-122"/>
              </a:rPr>
              <a:t>, except the </a:t>
            </a:r>
            <a:r>
              <a:rPr lang="en-US" altLang="zh-CN" sz="1600" dirty="0">
                <a:solidFill>
                  <a:srgbClr val="1306BA"/>
                </a:solidFill>
                <a:ea typeface="宋体" panose="02010600030101010101" pitchFamily="2" charset="-122"/>
              </a:rPr>
              <a:t>actual data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Manage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1800" dirty="0">
                <a:ea typeface="宋体" panose="02010600030101010101" pitchFamily="2" charset="-122"/>
              </a:rPr>
              <a:t>provide information for the file organization module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given a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symbolic file name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maintains file structure via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file control block(FCB</a:t>
            </a:r>
            <a:r>
              <a:rPr lang="en-US" altLang="zh-CN" sz="1600" dirty="0">
                <a:ea typeface="宋体" panose="02010600030101010101" pitchFamily="2" charset="-122"/>
              </a:rPr>
              <a:t>); 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responsible for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protection and security</a:t>
            </a:r>
            <a:r>
              <a:rPr lang="en-US" altLang="zh-CN" sz="1600" dirty="0">
                <a:ea typeface="宋体" panose="02010600030101010101" pitchFamily="2" charset="-122"/>
              </a:rPr>
              <a:t>,</a:t>
            </a:r>
          </a:p>
          <a:p>
            <a:pPr lvl="1"/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</a:p>
          <a:p>
            <a:pPr lvl="2"/>
            <a:r>
              <a:rPr lang="zh-CN" altLang="en-US" sz="1600" b="1" dirty="0">
                <a:ea typeface="宋体" panose="02010600030101010101" pitchFamily="2" charset="-122"/>
              </a:rPr>
              <a:t>在</a:t>
            </a:r>
            <a:r>
              <a:rPr lang="zh-CN" altLang="en-US" sz="1600" b="1" dirty="0" smtClean="0">
                <a:ea typeface="宋体" panose="02010600030101010101" pitchFamily="2" charset="-122"/>
              </a:rPr>
              <a:t>内存</a:t>
            </a:r>
            <a:r>
              <a:rPr lang="en-US" altLang="zh-CN" sz="16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1600" b="1" dirty="0" smtClean="0">
                <a:ea typeface="宋体" panose="02010600030101010101" pitchFamily="2" charset="-122"/>
              </a:rPr>
              <a:t>的</a:t>
            </a:r>
            <a:r>
              <a:rPr lang="zh-CN" altLang="en-US" sz="1600" b="1" u="sng" dirty="0">
                <a:solidFill>
                  <a:srgbClr val="7030A0"/>
                </a:solidFill>
                <a:ea typeface="宋体" panose="02010600030101010101" pitchFamily="2" charset="-122"/>
              </a:rPr>
              <a:t>文件系统目录表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中依据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符号文件名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查找该文件；</a:t>
            </a:r>
            <a:endParaRPr lang="en-US" altLang="zh-CN" sz="16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0070C0"/>
                </a:solidFill>
                <a:ea typeface="宋体" panose="02010600030101010101" pitchFamily="2" charset="-122"/>
              </a:rPr>
              <a:t>无该文件</a:t>
            </a:r>
            <a:r>
              <a:rPr lang="zh-CN" altLang="en-US" sz="1400" b="1" dirty="0">
                <a:ea typeface="宋体" panose="02010600030101010101" pitchFamily="2" charset="-122"/>
              </a:rPr>
              <a:t>：若没有搜索到该文件，返回</a:t>
            </a:r>
            <a:r>
              <a:rPr lang="en-US" altLang="zh-CN" sz="1400" b="1" dirty="0">
                <a:ea typeface="宋体" panose="02010600030101010101" pitchFamily="2" charset="-122"/>
              </a:rPr>
              <a:t>-1</a:t>
            </a:r>
            <a:r>
              <a:rPr lang="zh-CN" altLang="en-US" sz="1400" b="1" dirty="0">
                <a:ea typeface="宋体" panose="02010600030101010101" pitchFamily="2" charset="-122"/>
              </a:rPr>
              <a:t>；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CN" sz="1400" b="1" dirty="0">
                <a:solidFill>
                  <a:srgbClr val="0070C0"/>
                </a:solidFill>
                <a:ea typeface="宋体" panose="02010600030101010101" pitchFamily="2" charset="-122"/>
              </a:rPr>
              <a:t>Cache FCB</a:t>
            </a:r>
            <a:r>
              <a:rPr lang="zh-CN" altLang="en-US" sz="1400" b="1" dirty="0">
                <a:ea typeface="宋体" panose="02010600030101010101" pitchFamily="2" charset="-122"/>
              </a:rPr>
              <a:t>：若搜索到该文件，将其对应的</a:t>
            </a:r>
            <a:r>
              <a:rPr lang="en-US" altLang="zh-CN" sz="1400" b="1" dirty="0"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ea typeface="宋体" panose="02010600030101010101" pitchFamily="2" charset="-122"/>
              </a:rPr>
              <a:t> 装入主存中一个</a:t>
            </a:r>
            <a:r>
              <a:rPr lang="zh-CN" altLang="en-US" sz="1400" b="1" dirty="0">
                <a:solidFill>
                  <a:srgbClr val="7030A0"/>
                </a:solidFill>
                <a:ea typeface="宋体" panose="02010600030101010101" pitchFamily="2" charset="-122"/>
              </a:rPr>
              <a:t>全局的打开文件的</a:t>
            </a:r>
            <a:r>
              <a:rPr lang="en-US" altLang="zh-CN" sz="1400" b="1" dirty="0">
                <a:solidFill>
                  <a:srgbClr val="7030A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solidFill>
                  <a:srgbClr val="7030A0"/>
                </a:solidFill>
                <a:ea typeface="宋体" panose="02010600030101010101" pitchFamily="2" charset="-122"/>
              </a:rPr>
              <a:t>表中</a:t>
            </a:r>
            <a:r>
              <a:rPr lang="zh-CN" altLang="en-US" sz="1400" b="1" dirty="0">
                <a:ea typeface="宋体" panose="02010600030101010101" pitchFamily="2" charset="-122"/>
              </a:rPr>
              <a:t>（</a:t>
            </a:r>
            <a:r>
              <a:rPr lang="en-US" altLang="zh-CN" sz="1400" b="1" dirty="0">
                <a:ea typeface="宋体" panose="02010600030101010101" pitchFamily="2" charset="-122"/>
              </a:rPr>
              <a:t>AFCB</a:t>
            </a:r>
            <a:r>
              <a:rPr lang="zh-CN" altLang="en-US" sz="1400" b="1" dirty="0">
                <a:ea typeface="宋体" panose="02010600030101010101" pitchFamily="2" charset="-122"/>
              </a:rPr>
              <a:t>，全局的</a:t>
            </a:r>
            <a:r>
              <a:rPr lang="en-US" altLang="zh-CN" sz="1400" b="1" dirty="0" err="1">
                <a:ea typeface="宋体" panose="02010600030101010101" pitchFamily="2" charset="-122"/>
              </a:rPr>
              <a:t>inode</a:t>
            </a:r>
            <a:r>
              <a:rPr lang="zh-CN" altLang="en-US" sz="1400" b="1" dirty="0">
                <a:ea typeface="宋体" panose="02010600030101010101" pitchFamily="2" charset="-122"/>
              </a:rPr>
              <a:t>表）；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0070C0"/>
                </a:solidFill>
                <a:ea typeface="宋体" panose="02010600030101010101" pitchFamily="2" charset="-122"/>
              </a:rPr>
              <a:t>访问权限检查</a:t>
            </a:r>
            <a:r>
              <a:rPr lang="zh-CN" altLang="en-US" sz="1400" b="1" dirty="0">
                <a:ea typeface="宋体" panose="02010600030101010101" pitchFamily="2" charset="-122"/>
              </a:rPr>
              <a:t>：在</a:t>
            </a:r>
            <a:r>
              <a:rPr lang="en-US" altLang="zh-CN" sz="1400" b="1" dirty="0"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ea typeface="宋体" panose="02010600030101010101" pitchFamily="2" charset="-122"/>
              </a:rPr>
              <a:t>中检查文件的</a:t>
            </a:r>
            <a:r>
              <a:rPr lang="zh-CN" altLang="en-US" sz="1400" b="1" dirty="0">
                <a:solidFill>
                  <a:srgbClr val="1306BA"/>
                </a:solidFill>
                <a:ea typeface="宋体" panose="02010600030101010101" pitchFamily="2" charset="-122"/>
              </a:rPr>
              <a:t>访问权限</a:t>
            </a:r>
            <a:r>
              <a:rPr lang="zh-CN" altLang="en-US" sz="1400" b="1" dirty="0">
                <a:ea typeface="宋体" panose="02010600030101010101" pitchFamily="2" charset="-122"/>
              </a:rPr>
              <a:t>，如果无相应权限，返回</a:t>
            </a:r>
            <a:r>
              <a:rPr lang="en-US" altLang="zh-CN" sz="1400" b="1" dirty="0">
                <a:ea typeface="宋体" panose="02010600030101010101" pitchFamily="2" charset="-122"/>
              </a:rPr>
              <a:t>-1</a:t>
            </a:r>
            <a:r>
              <a:rPr lang="zh-CN" altLang="en-US" sz="1400" b="1" dirty="0">
                <a:ea typeface="宋体" panose="02010600030101010101" pitchFamily="2" charset="-122"/>
              </a:rPr>
              <a:t>；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zh-CN" altLang="en-US" sz="1400" b="1" u="sng" dirty="0">
                <a:solidFill>
                  <a:srgbClr val="FF0000"/>
                </a:solidFill>
                <a:ea typeface="宋体" panose="02010600030101010101" pitchFamily="2" charset="-122"/>
              </a:rPr>
              <a:t>获取文件在磁盘上的逻辑块号；</a:t>
            </a:r>
            <a:endParaRPr lang="en-US" altLang="zh-CN" sz="1400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097A179-A2BD-4CFD-A020-4296919FC3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(Cont.)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24C8B68-D600-48E3-9949-22F3A5C990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3763" y="1052513"/>
            <a:ext cx="7337425" cy="2411412"/>
          </a:xfrm>
        </p:spPr>
        <p:txBody>
          <a:bodyPr/>
          <a:lstStyle/>
          <a:p>
            <a:r>
              <a:rPr lang="en-US" altLang="zh-CN" sz="2000" b="1">
                <a:ea typeface="宋体" panose="02010600030101010101" pitchFamily="2" charset="-122"/>
              </a:rPr>
              <a:t>Mapping from logical to physical 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In </a:t>
            </a:r>
            <a:r>
              <a:rPr lang="en-US" altLang="zh-CN" sz="1800">
                <a:solidFill>
                  <a:srgbClr val="006600"/>
                </a:solidFill>
                <a:ea typeface="宋体" panose="02010600030101010101" pitchFamily="2" charset="-122"/>
              </a:rPr>
              <a:t>a file of maximum size </a:t>
            </a:r>
            <a:r>
              <a:rPr lang="en-US" altLang="zh-CN" sz="1800">
                <a:ea typeface="宋体" panose="02010600030101010101" pitchFamily="2" charset="-122"/>
              </a:rPr>
              <a:t>of </a:t>
            </a:r>
            <a:r>
              <a:rPr lang="en-US" altLang="zh-CN" sz="1800">
                <a:solidFill>
                  <a:srgbClr val="1306BA"/>
                </a:solidFill>
                <a:ea typeface="宋体" panose="02010600030101010101" pitchFamily="2" charset="-122"/>
              </a:rPr>
              <a:t>128K bytes</a:t>
            </a:r>
            <a:r>
              <a:rPr lang="en-US" altLang="zh-CN" sz="1800">
                <a:ea typeface="宋体" panose="02010600030101010101" pitchFamily="2" charset="-122"/>
              </a:rPr>
              <a:t>, and block size of </a:t>
            </a:r>
            <a:r>
              <a:rPr lang="en-US" altLang="zh-CN" sz="1800">
                <a:solidFill>
                  <a:srgbClr val="1306BA"/>
                </a:solidFill>
                <a:ea typeface="宋体" panose="02010600030101010101" pitchFamily="2" charset="-122"/>
              </a:rPr>
              <a:t>512 bytes</a:t>
            </a:r>
            <a:r>
              <a:rPr lang="en-US" altLang="zh-CN" sz="1800">
                <a:ea typeface="宋体" panose="02010600030101010101" pitchFamily="2" charset="-122"/>
              </a:rPr>
              <a:t>.  We </a:t>
            </a: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need only 1 block</a:t>
            </a:r>
            <a:r>
              <a:rPr lang="en-US" altLang="zh-CN" sz="1800">
                <a:ea typeface="宋体" panose="02010600030101010101" pitchFamily="2" charset="-122"/>
              </a:rPr>
              <a:t> for index table. 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zh-CN" altLang="en-US" sz="1800">
                <a:ea typeface="宋体" panose="02010600030101010101" pitchFamily="2" charset="-122"/>
              </a:rPr>
              <a:t>文件大小</a:t>
            </a:r>
            <a:r>
              <a:rPr lang="en-US" altLang="zh-CN" sz="1800">
                <a:ea typeface="宋体" panose="02010600030101010101" pitchFamily="2" charset="-122"/>
              </a:rPr>
              <a:t>128</a:t>
            </a:r>
            <a:r>
              <a:rPr lang="zh-CN" altLang="en-US" sz="1800">
                <a:ea typeface="宋体" panose="02010600030101010101" pitchFamily="2" charset="-122"/>
              </a:rPr>
              <a:t>K bytes (2</a:t>
            </a:r>
            <a:r>
              <a:rPr lang="zh-CN" altLang="en-US" sz="1800" baseline="30000">
                <a:ea typeface="宋体" panose="02010600030101010101" pitchFamily="2" charset="-122"/>
              </a:rPr>
              <a:t>1</a:t>
            </a:r>
            <a:r>
              <a:rPr lang="en-US" altLang="zh-CN" sz="1800" baseline="30000">
                <a:ea typeface="宋体" panose="02010600030101010101" pitchFamily="2" charset="-122"/>
              </a:rPr>
              <a:t>7</a:t>
            </a:r>
            <a:r>
              <a:rPr lang="zh-CN" altLang="en-US" sz="1800" baseline="30000">
                <a:ea typeface="宋体" panose="02010600030101010101" pitchFamily="2" charset="-122"/>
              </a:rPr>
              <a:t> </a:t>
            </a:r>
            <a:r>
              <a:rPr lang="zh-CN" altLang="en-US" sz="1800">
                <a:ea typeface="宋体" panose="02010600030101010101" pitchFamily="2" charset="-122"/>
              </a:rPr>
              <a:t> bytes)，一个磁盘块可存储512 bytes (2</a:t>
            </a:r>
            <a:r>
              <a:rPr lang="zh-CN" altLang="en-US" sz="1800" baseline="30000">
                <a:ea typeface="宋体" panose="02010600030101010101" pitchFamily="2" charset="-122"/>
              </a:rPr>
              <a:t>9 </a:t>
            </a:r>
            <a:r>
              <a:rPr lang="zh-CN" altLang="en-US" sz="1800">
                <a:ea typeface="宋体" panose="02010600030101010101" pitchFamily="2" charset="-122"/>
              </a:rPr>
              <a:t> bytes)，因此该文件需要</a:t>
            </a:r>
            <a:r>
              <a:rPr lang="en-US" altLang="zh-CN" sz="1800">
                <a:ea typeface="宋体" panose="02010600030101010101" pitchFamily="2" charset="-122"/>
              </a:rPr>
              <a:t>256</a:t>
            </a:r>
            <a:r>
              <a:rPr lang="zh-CN" altLang="en-US" sz="1800">
                <a:ea typeface="宋体" panose="02010600030101010101" pitchFamily="2" charset="-122"/>
              </a:rPr>
              <a:t>个磁盘块存储其文件内容</a:t>
            </a:r>
            <a:r>
              <a:rPr lang="en-US" altLang="zh-CN" sz="1800">
                <a:ea typeface="宋体" panose="02010600030101010101" pitchFamily="2" charset="-122"/>
              </a:rPr>
              <a:t>(2</a:t>
            </a:r>
            <a:r>
              <a:rPr lang="en-US" altLang="zh-CN" sz="1800" baseline="30000">
                <a:ea typeface="宋体" panose="02010600030101010101" pitchFamily="2" charset="-122"/>
              </a:rPr>
              <a:t>17</a:t>
            </a:r>
            <a:r>
              <a:rPr lang="en-US" altLang="zh-CN" sz="1800">
                <a:ea typeface="宋体" panose="02010600030101010101" pitchFamily="2" charset="-122"/>
              </a:rPr>
              <a:t>/2</a:t>
            </a:r>
            <a:r>
              <a:rPr lang="en-US" altLang="zh-CN" sz="1800" baseline="30000">
                <a:ea typeface="宋体" panose="02010600030101010101" pitchFamily="2" charset="-122"/>
              </a:rPr>
              <a:t>9</a:t>
            </a:r>
            <a:r>
              <a:rPr lang="en-US" altLang="zh-CN" sz="1800">
                <a:ea typeface="宋体" panose="02010600030101010101" pitchFamily="2" charset="-122"/>
              </a:rPr>
              <a:t>=256)</a:t>
            </a:r>
            <a:r>
              <a:rPr lang="zh-CN" altLang="en-US" sz="1800">
                <a:ea typeface="宋体" panose="02010600030101010101" pitchFamily="2" charset="-122"/>
              </a:rPr>
              <a:t>。如果每个索引项占用一个字节，作为索引块的一个磁盘块可以有512个索引项)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0FD5AE86-4E97-4CAE-A80C-08DC4B3ED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655683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LA/512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5AD58395-5D5F-4148-9BBC-A670C1C5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339771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ED9C1113-7474-450B-9D03-DBFE350C9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955721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99BFBEF7-6C5B-4E12-A75B-CAD3870E8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581071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9542BB9C-2A35-4C42-86B3-B8D08568B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3892221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C606A996-516E-47EF-84DB-F5CEB068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02" y="4322433"/>
            <a:ext cx="8008397" cy="18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文件偏移量</a:t>
            </a: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ea typeface="宋体" panose="02010600030101010101" pitchFamily="2" charset="-122"/>
              </a:rPr>
              <a:t>中给出：索引块的块号，其内容是索引表（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index table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）；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Q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index table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1E2FD1E-0D95-4010-89DD-CFED05A000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– Mapping (Cont.)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17D5E56-E494-4C97-99D4-B7A0F35C74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9788" y="1158875"/>
            <a:ext cx="7240587" cy="4916488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Index block </a:t>
            </a:r>
            <a:r>
              <a:rPr lang="en-US" altLang="zh-CN" sz="2800" b="1" dirty="0">
                <a:solidFill>
                  <a:srgbClr val="7030A0"/>
                </a:solidFill>
                <a:ea typeface="宋体" panose="02010600030101010101" pitchFamily="2" charset="-122"/>
              </a:rPr>
              <a:t>management</a:t>
            </a:r>
          </a:p>
          <a:p>
            <a:pPr lvl="1"/>
            <a:r>
              <a:rPr lang="en-US" altLang="zh-CN" sz="2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Linked </a:t>
            </a: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scheme </a:t>
            </a:r>
            <a:r>
              <a:rPr lang="en-US" altLang="zh-CN" sz="2400" dirty="0">
                <a:ea typeface="宋体" panose="02010600030101010101" pitchFamily="2" charset="-122"/>
              </a:rPr>
              <a:t>– Link blocks of index table (no limit on size).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Multilevel index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e.g. Two-level index (maximum file size is 512</a:t>
            </a:r>
            <a:r>
              <a:rPr lang="en-US" altLang="zh-CN" sz="2000" baseline="30000" dirty="0"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Combined scheme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UNIX </a:t>
            </a:r>
          </a:p>
          <a:p>
            <a:pPr lvl="3"/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Direct</a:t>
            </a:r>
            <a:r>
              <a:rPr lang="en-US" altLang="zh-CN" dirty="0">
                <a:ea typeface="宋体" panose="02010600030101010101" pitchFamily="2" charset="-122"/>
              </a:rPr>
              <a:t> blocks,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single indirect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double indirect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triple indirect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4CC2C0D-E494-4D8F-9E23-31DFA581D5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069A049-4327-4BCB-884B-F429F63582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092200"/>
            <a:ext cx="6372225" cy="1674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Linked scheme </a:t>
            </a:r>
            <a:r>
              <a:rPr lang="zh-CN" altLang="en-US" sz="2400" dirty="0">
                <a:ea typeface="宋体" panose="02010600030101010101" pitchFamily="2" charset="-122"/>
              </a:rPr>
              <a:t>– Link blocks of index table (no limit on size).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假设每个磁盘块的大小(block size)为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512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bytes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索引块中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一个字节(项)作为索引块之间的链接地址</a:t>
            </a:r>
            <a:r>
              <a:rPr lang="zh-CN" altLang="en-US" sz="1800" dirty="0">
                <a:ea typeface="宋体" panose="02010600030101010101" pitchFamily="2" charset="-122"/>
              </a:rPr>
              <a:t>，其余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511</a:t>
            </a:r>
            <a:r>
              <a:rPr lang="zh-CN" altLang="en-US" sz="1800" dirty="0">
                <a:ea typeface="宋体" panose="02010600030101010101" pitchFamily="2" charset="-122"/>
              </a:rPr>
              <a:t>项存放数据块号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0BC1A013-663D-4590-8C14-ED26BB793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3019425"/>
            <a:ext cx="163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LA / (512 x 511)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DF5CA894-0C83-45CF-BE0E-8D663707A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2767013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B62C84F2-96A2-4014-9EB4-01DE50826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3279775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866C47A7-49C4-4FF1-8523-13968D26E5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1075" y="2957513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1C7DDFFB-BC41-4686-BB70-9952B0DD3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3138" y="3198813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Rectangle 9">
            <a:extLst>
              <a:ext uri="{FF2B5EF4-FFF2-40B4-BE49-F238E27FC236}">
                <a16:creationId xmlns:a16="http://schemas.microsoft.com/office/drawing/2014/main" id="{C937FA79-A2BC-46E5-B77C-8784E626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3581400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Q</a:t>
            </a:r>
            <a:r>
              <a:rPr lang="en-US" altLang="zh-CN" sz="1800" i="1" baseline="-25000">
                <a:ea typeface="宋体" panose="02010600030101010101" pitchFamily="2" charset="-122"/>
              </a:rPr>
              <a:t>1</a:t>
            </a:r>
            <a:r>
              <a:rPr lang="en-US" altLang="zh-CN" sz="1800" i="1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= </a:t>
            </a:r>
            <a:r>
              <a:rPr lang="en-US" altLang="zh-CN" sz="1800">
                <a:solidFill>
                  <a:srgbClr val="1306BA"/>
                </a:solidFill>
                <a:ea typeface="宋体" panose="02010600030101010101" pitchFamily="2" charset="-122"/>
              </a:rPr>
              <a:t>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R</a:t>
            </a:r>
            <a:r>
              <a:rPr lang="en-US" altLang="zh-CN" sz="1800" i="1" baseline="-25000">
                <a:ea typeface="宋体" panose="02010600030101010101" pitchFamily="2" charset="-122"/>
              </a:rPr>
              <a:t>1</a:t>
            </a:r>
            <a:r>
              <a:rPr lang="en-US" altLang="zh-CN" sz="1800" i="1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is used as follows:</a:t>
            </a:r>
          </a:p>
        </p:txBody>
      </p:sp>
      <p:sp>
        <p:nvSpPr>
          <p:cNvPr id="68618" name="Text Box 10">
            <a:extLst>
              <a:ext uri="{FF2B5EF4-FFF2-40B4-BE49-F238E27FC236}">
                <a16:creationId xmlns:a16="http://schemas.microsoft.com/office/drawing/2014/main" id="{BC02C9D6-29E7-4BD2-88C5-CBDA77CA0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4384675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r>
              <a:rPr lang="en-US" altLang="zh-CN" sz="1600">
                <a:ea typeface="宋体" panose="02010600030101010101" pitchFamily="2" charset="-122"/>
              </a:rPr>
              <a:t> / 512</a:t>
            </a:r>
          </a:p>
        </p:txBody>
      </p:sp>
      <p:sp>
        <p:nvSpPr>
          <p:cNvPr id="68619" name="Text Box 11">
            <a:extLst>
              <a:ext uri="{FF2B5EF4-FFF2-40B4-BE49-F238E27FC236}">
                <a16:creationId xmlns:a16="http://schemas.microsoft.com/office/drawing/2014/main" id="{81CDE4AD-5198-4651-BD93-A0BCEE952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117975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20" name="Text Box 12">
            <a:extLst>
              <a:ext uri="{FF2B5EF4-FFF2-40B4-BE49-F238E27FC236}">
                <a16:creationId xmlns:a16="http://schemas.microsoft.com/office/drawing/2014/main" id="{402FE1D3-07BF-477B-BC21-B1841CEF3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630738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21" name="Line 13">
            <a:extLst>
              <a:ext uri="{FF2B5EF4-FFF2-40B4-BE49-F238E27FC236}">
                <a16:creationId xmlns:a16="http://schemas.microsoft.com/office/drawing/2014/main" id="{17067EF2-96C7-426E-8716-4E34B75E32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084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2" name="Line 14">
            <a:extLst>
              <a:ext uri="{FF2B5EF4-FFF2-40B4-BE49-F238E27FC236}">
                <a16:creationId xmlns:a16="http://schemas.microsoft.com/office/drawing/2014/main" id="{BFF3089A-E4FB-43D5-8839-2571A4813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45497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3" name="Rectangle 15">
            <a:extLst>
              <a:ext uri="{FF2B5EF4-FFF2-40B4-BE49-F238E27FC236}">
                <a16:creationId xmlns:a16="http://schemas.microsoft.com/office/drawing/2014/main" id="{B75BCBF5-3ECF-4D00-82A5-F84A19B8B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4967288"/>
            <a:ext cx="7029450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 dirty="0">
                <a:ea typeface="宋体" panose="02010600030101010101" pitchFamily="2" charset="-122"/>
              </a:rPr>
              <a:t>Q</a:t>
            </a:r>
            <a:r>
              <a:rPr lang="en-US" altLang="zh-CN" sz="180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1800" dirty="0">
                <a:ea typeface="宋体" panose="02010600030101010101" pitchFamily="2" charset="-122"/>
              </a:rPr>
              <a:t> into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 dirty="0">
                <a:ea typeface="宋体" panose="02010600030101010101" pitchFamily="2" charset="-122"/>
              </a:rPr>
              <a:t>R</a:t>
            </a:r>
            <a:r>
              <a:rPr lang="en-US" altLang="zh-CN" sz="180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1800" dirty="0">
                <a:ea typeface="宋体" panose="02010600030101010101" pitchFamily="2" charset="-122"/>
              </a:rPr>
              <a:t> into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block of file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注：如果索引块中一项为一个字节时寻址范围太小，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可以采用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多个字节，或者增大磁盘块的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大小，以减少磁盘块的数量</a:t>
            </a:r>
            <a:endParaRPr lang="zh-CN" altLang="en-US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endParaRPr lang="en-US" altLang="zh-CN" sz="1800" dirty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3303FD9-3809-4407-88A4-55952A02FC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</a:p>
        </p:txBody>
      </p:sp>
      <p:grpSp>
        <p:nvGrpSpPr>
          <p:cNvPr id="69635" name="组合 29">
            <a:extLst>
              <a:ext uri="{FF2B5EF4-FFF2-40B4-BE49-F238E27FC236}">
                <a16:creationId xmlns:a16="http://schemas.microsoft.com/office/drawing/2014/main" id="{28E185F6-7BBC-42ED-A046-6328FB668587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2095500"/>
            <a:ext cx="6896100" cy="3616325"/>
            <a:chOff x="0" y="0"/>
            <a:chExt cx="6896100" cy="4492625"/>
          </a:xfrm>
        </p:grpSpPr>
        <p:sp>
          <p:nvSpPr>
            <p:cNvPr id="69637" name="Rectangle 3">
              <a:extLst>
                <a:ext uri="{FF2B5EF4-FFF2-40B4-BE49-F238E27FC236}">
                  <a16:creationId xmlns:a16="http://schemas.microsoft.com/office/drawing/2014/main" id="{C2CE0D80-A311-42A8-A2DF-60E375C62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180975"/>
              <a:ext cx="1674812" cy="3824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38" name="Rectangle 4">
              <a:extLst>
                <a:ext uri="{FF2B5EF4-FFF2-40B4-BE49-F238E27FC236}">
                  <a16:creationId xmlns:a16="http://schemas.microsoft.com/office/drawing/2014/main" id="{31E89206-DE4F-4C43-A342-8A3DC6521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913" y="4841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39" name="Rectangle 5">
              <a:extLst>
                <a:ext uri="{FF2B5EF4-FFF2-40B4-BE49-F238E27FC236}">
                  <a16:creationId xmlns:a16="http://schemas.microsoft.com/office/drawing/2014/main" id="{3D2EF78B-278E-4451-989B-0BDA798A2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7620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0" name="Rectangle 6">
              <a:extLst>
                <a:ext uri="{FF2B5EF4-FFF2-40B4-BE49-F238E27FC236}">
                  <a16:creationId xmlns:a16="http://schemas.microsoft.com/office/drawing/2014/main" id="{60DFBE0A-B262-4B34-9DA4-BC42F72A9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088" y="990600"/>
              <a:ext cx="1096962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1" name="Rectangle 7">
              <a:extLst>
                <a:ext uri="{FF2B5EF4-FFF2-40B4-BE49-F238E27FC236}">
                  <a16:creationId xmlns:a16="http://schemas.microsoft.com/office/drawing/2014/main" id="{1073B75D-60D6-4538-964C-A02F96339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913" y="16271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2" name="Rectangle 8">
              <a:extLst>
                <a:ext uri="{FF2B5EF4-FFF2-40B4-BE49-F238E27FC236}">
                  <a16:creationId xmlns:a16="http://schemas.microsoft.com/office/drawing/2014/main" id="{D287F25D-1C67-47DA-84E4-290814B08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19050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3" name="Rectangle 9">
              <a:extLst>
                <a:ext uri="{FF2B5EF4-FFF2-40B4-BE49-F238E27FC236}">
                  <a16:creationId xmlns:a16="http://schemas.microsoft.com/office/drawing/2014/main" id="{CE7E1485-7E70-47DA-91E2-4F567BCB3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2819400"/>
              <a:ext cx="1066800" cy="838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4" name="Rectangle 10">
              <a:extLst>
                <a:ext uri="{FF2B5EF4-FFF2-40B4-BE49-F238E27FC236}">
                  <a16:creationId xmlns:a16="http://schemas.microsoft.com/office/drawing/2014/main" id="{A0861907-04ED-46F5-923B-8726771C1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0"/>
              <a:ext cx="1066800" cy="403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5" name="Rectangle 11">
              <a:extLst>
                <a:ext uri="{FF2B5EF4-FFF2-40B4-BE49-F238E27FC236}">
                  <a16:creationId xmlns:a16="http://schemas.microsoft.com/office/drawing/2014/main" id="{147023B3-CCA5-447C-82F4-1A404277A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2286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6" name="Rectangle 12">
              <a:extLst>
                <a:ext uri="{FF2B5EF4-FFF2-40B4-BE49-F238E27FC236}">
                  <a16:creationId xmlns:a16="http://schemas.microsoft.com/office/drawing/2014/main" id="{9F2416F5-7F9D-4A8C-A70F-2B1B35A04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11430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7" name="Rectangle 13">
              <a:extLst>
                <a:ext uri="{FF2B5EF4-FFF2-40B4-BE49-F238E27FC236}">
                  <a16:creationId xmlns:a16="http://schemas.microsoft.com/office/drawing/2014/main" id="{22777D7E-4BCE-4708-B64E-EF072038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20574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8" name="Rectangle 14">
              <a:extLst>
                <a:ext uri="{FF2B5EF4-FFF2-40B4-BE49-F238E27FC236}">
                  <a16:creationId xmlns:a16="http://schemas.microsoft.com/office/drawing/2014/main" id="{FF5AD839-9D31-4669-877E-81BEF3609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7127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9" name="Rectangle 15">
              <a:extLst>
                <a:ext uri="{FF2B5EF4-FFF2-40B4-BE49-F238E27FC236}">
                  <a16:creationId xmlns:a16="http://schemas.microsoft.com/office/drawing/2014/main" id="{CF3CD55C-80E2-4F00-93DD-84843063C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0" y="942975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0" name="Rectangle 16">
              <a:extLst>
                <a:ext uri="{FF2B5EF4-FFF2-40B4-BE49-F238E27FC236}">
                  <a16:creationId xmlns:a16="http://schemas.microsoft.com/office/drawing/2014/main" id="{86E87BBC-1987-49BD-A3BB-44990C9E7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0" y="1219200"/>
              <a:ext cx="1096963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1" name="Rectangle 17">
              <a:extLst>
                <a:ext uri="{FF2B5EF4-FFF2-40B4-BE49-F238E27FC236}">
                  <a16:creationId xmlns:a16="http://schemas.microsoft.com/office/drawing/2014/main" id="{6E61D5FC-12BB-4CA8-AD7D-DB22FC149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0" y="29718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2" name="Rectangle 18">
              <a:extLst>
                <a:ext uri="{FF2B5EF4-FFF2-40B4-BE49-F238E27FC236}">
                  <a16:creationId xmlns:a16="http://schemas.microsoft.com/office/drawing/2014/main" id="{C048AF5A-3871-49F5-9FA9-7A7FD6C7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858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3" name="Line 19">
              <a:extLst>
                <a:ext uri="{FF2B5EF4-FFF2-40B4-BE49-F238E27FC236}">
                  <a16:creationId xmlns:a16="http://schemas.microsoft.com/office/drawing/2014/main" id="{CFCC23F7-72DD-4E1A-BA37-541E6FC15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900" y="80962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4" name="Line 20">
              <a:extLst>
                <a:ext uri="{FF2B5EF4-FFF2-40B4-BE49-F238E27FC236}">
                  <a16:creationId xmlns:a16="http://schemas.microsoft.com/office/drawing/2014/main" id="{C4F678B1-9693-444B-94F3-72092282B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8913" y="609600"/>
              <a:ext cx="890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5" name="Line 21">
              <a:extLst>
                <a:ext uri="{FF2B5EF4-FFF2-40B4-BE49-F238E27FC236}">
                  <a16:creationId xmlns:a16="http://schemas.microsoft.com/office/drawing/2014/main" id="{1AF4DC56-011E-4C49-8EC6-2FB163C93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8913" y="1062038"/>
              <a:ext cx="8858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Line 22">
              <a:extLst>
                <a:ext uri="{FF2B5EF4-FFF2-40B4-BE49-F238E27FC236}">
                  <a16:creationId xmlns:a16="http://schemas.microsoft.com/office/drawing/2014/main" id="{61E183D3-6E41-4BB6-AC34-EDC158DDD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438" y="3081338"/>
              <a:ext cx="885825" cy="266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7" name="Text Box 23">
              <a:extLst>
                <a:ext uri="{FF2B5EF4-FFF2-40B4-BE49-F238E27FC236}">
                  <a16:creationId xmlns:a16="http://schemas.microsoft.com/office/drawing/2014/main" id="{57748CA7-80AE-489D-BEE8-8BF83F1BB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5338" y="1790700"/>
              <a:ext cx="26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ea typeface="宋体" panose="02010600030101010101" pitchFamily="2" charset="-122"/>
                  <a:sym typeface="MT Extra" panose="05050102010205020202" pitchFamily="18" charset="2"/>
                </a:rPr>
                <a:t></a:t>
              </a: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8" name="Line 24">
              <a:extLst>
                <a:ext uri="{FF2B5EF4-FFF2-40B4-BE49-F238E27FC236}">
                  <a16:creationId xmlns:a16="http://schemas.microsoft.com/office/drawing/2014/main" id="{3890A0A4-CD6B-4278-AE88-6054204C2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5350" y="1766888"/>
              <a:ext cx="1309688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Line 25">
              <a:extLst>
                <a:ext uri="{FF2B5EF4-FFF2-40B4-BE49-F238E27FC236}">
                  <a16:creationId xmlns:a16="http://schemas.microsoft.com/office/drawing/2014/main" id="{BDCC69EF-E791-4BEF-9A7B-2C7542697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0113" y="838200"/>
              <a:ext cx="1295400" cy="623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0" name="Line 26">
              <a:extLst>
                <a:ext uri="{FF2B5EF4-FFF2-40B4-BE49-F238E27FC236}">
                  <a16:creationId xmlns:a16="http://schemas.microsoft.com/office/drawing/2014/main" id="{3E6AB27D-E86C-477D-9FBF-87521BF09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0588" y="466725"/>
              <a:ext cx="1309687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Text Box 27">
              <a:extLst>
                <a:ext uri="{FF2B5EF4-FFF2-40B4-BE49-F238E27FC236}">
                  <a16:creationId xmlns:a16="http://schemas.microsoft.com/office/drawing/2014/main" id="{EB50E880-E4DA-4618-891F-1FB111282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163" y="3309938"/>
              <a:ext cx="1327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outer-index</a:t>
              </a:r>
            </a:p>
          </p:txBody>
        </p:sp>
        <p:sp>
          <p:nvSpPr>
            <p:cNvPr id="69662" name="Text Box 28">
              <a:extLst>
                <a:ext uri="{FF2B5EF4-FFF2-40B4-BE49-F238E27FC236}">
                  <a16:creationId xmlns:a16="http://schemas.microsoft.com/office/drawing/2014/main" id="{240A6C7B-249E-4BED-B484-DDDA91302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438" y="4125913"/>
              <a:ext cx="1289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index table</a:t>
              </a:r>
            </a:p>
          </p:txBody>
        </p:sp>
        <p:sp>
          <p:nvSpPr>
            <p:cNvPr id="69663" name="Text Box 29">
              <a:extLst>
                <a:ext uri="{FF2B5EF4-FFF2-40B4-BE49-F238E27FC236}">
                  <a16:creationId xmlns:a16="http://schemas.microsoft.com/office/drawing/2014/main" id="{239B1314-ACE6-4F6A-AF74-16063EB62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300" y="4105275"/>
              <a:ext cx="476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file</a:t>
              </a:r>
            </a:p>
          </p:txBody>
        </p:sp>
      </p:grp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E78DC0B-9811-4577-9759-691BBFED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279525"/>
            <a:ext cx="65849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Multilevel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AEC2AE7-CFE2-42DD-AD3D-FFEADE1BBE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823913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假设每个磁盘块的大小(block size)为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bytes</a:t>
            </a:r>
          </a:p>
          <a:p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Two-level index </a:t>
            </a:r>
            <a:r>
              <a:rPr lang="zh-CN" altLang="en-US" sz="2000" dirty="0">
                <a:ea typeface="宋体" panose="02010600030101010101" pitchFamily="2" charset="-122"/>
              </a:rPr>
              <a:t>(maximum file size is 512</a:t>
            </a:r>
            <a:r>
              <a:rPr lang="zh-CN" altLang="en-US" sz="2000" baseline="30000" dirty="0"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894A3651-EDFA-407E-920A-1FEA9A276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2355850"/>
            <a:ext cx="163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LA / (512 x 512)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0952CDD2-65DB-47D8-A3AD-7D3906C1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2103438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CD3C5EAB-B223-4ADA-8476-6A2BC33BB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2616200"/>
            <a:ext cx="407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3" name="Line 7">
            <a:extLst>
              <a:ext uri="{FF2B5EF4-FFF2-40B4-BE49-F238E27FC236}">
                <a16:creationId xmlns:a16="http://schemas.microsoft.com/office/drawing/2014/main" id="{5C593754-5C52-459A-B8D4-B3D9BB12A7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2513" y="22939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E85CA2F2-9F55-4874-963C-A11E3869B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4575" y="25352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id="{9D04D333-4A7B-42C5-8D5D-94A7C22BF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211513"/>
            <a:ext cx="70294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into outer-index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is used as follows:</a:t>
            </a:r>
          </a:p>
        </p:txBody>
      </p:sp>
      <p:sp>
        <p:nvSpPr>
          <p:cNvPr id="70666" name="Text Box 10">
            <a:extLst>
              <a:ext uri="{FF2B5EF4-FFF2-40B4-BE49-F238E27FC236}">
                <a16:creationId xmlns:a16="http://schemas.microsoft.com/office/drawing/2014/main" id="{0BE92EC7-62DC-419A-AF87-D2AC0F7B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4384675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r>
              <a:rPr lang="en-US" altLang="zh-CN" sz="1600">
                <a:ea typeface="宋体" panose="02010600030101010101" pitchFamily="2" charset="-122"/>
              </a:rPr>
              <a:t> / 512</a:t>
            </a:r>
          </a:p>
        </p:txBody>
      </p:sp>
      <p:sp>
        <p:nvSpPr>
          <p:cNvPr id="70667" name="Text Box 11">
            <a:extLst>
              <a:ext uri="{FF2B5EF4-FFF2-40B4-BE49-F238E27FC236}">
                <a16:creationId xmlns:a16="http://schemas.microsoft.com/office/drawing/2014/main" id="{71CCE4F5-9948-4D84-B8F1-DFCFC8598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117975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E08EE4AB-F741-49CA-8EBE-C04FA8526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630738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9" name="Line 13">
            <a:extLst>
              <a:ext uri="{FF2B5EF4-FFF2-40B4-BE49-F238E27FC236}">
                <a16:creationId xmlns:a16="http://schemas.microsoft.com/office/drawing/2014/main" id="{52AAE7D2-AC84-4D7F-8839-B06B68F424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084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0" name="Line 14">
            <a:extLst>
              <a:ext uri="{FF2B5EF4-FFF2-40B4-BE49-F238E27FC236}">
                <a16:creationId xmlns:a16="http://schemas.microsoft.com/office/drawing/2014/main" id="{309956C9-C3A8-404B-B652-CF00AE08F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45497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Rectangle 15">
            <a:extLst>
              <a:ext uri="{FF2B5EF4-FFF2-40B4-BE49-F238E27FC236}">
                <a16:creationId xmlns:a16="http://schemas.microsoft.com/office/drawing/2014/main" id="{6DA15821-D58C-4191-9E3F-1955FB2FA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into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into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block of file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Scheme:  UNIX (4K bytes per block)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DE745100-6A9D-4665-907F-B71D0F16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1273899" y="2104008"/>
            <a:ext cx="6278562" cy="412364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1613"/>
            <a:ext cx="73517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ym typeface="+mn-ea"/>
              </a:rPr>
              <a:t>早期</a:t>
            </a:r>
            <a:r>
              <a:rPr lang="en-US" altLang="zh-CN" sz="1800" dirty="0" smtClean="0">
                <a:sym typeface="+mn-ea"/>
              </a:rPr>
              <a:t>Unix</a:t>
            </a:r>
            <a:r>
              <a:rPr lang="zh-CN" altLang="en-US" sz="1800" dirty="0">
                <a:sym typeface="+mn-ea"/>
              </a:rPr>
              <a:t>研究</a:t>
            </a:r>
            <a:r>
              <a:rPr lang="zh-CN" altLang="en-US" sz="1800" dirty="0" smtClean="0">
                <a:sym typeface="+mn-ea"/>
              </a:rPr>
              <a:t>发现：</a:t>
            </a:r>
            <a:r>
              <a:rPr lang="zh-CN" altLang="en-US" sz="1600" dirty="0" smtClean="0">
                <a:sym typeface="+mn-ea"/>
              </a:rPr>
              <a:t>80</a:t>
            </a:r>
            <a:r>
              <a:rPr lang="zh-CN" altLang="en-US" sz="1600" dirty="0">
                <a:sym typeface="+mn-ea"/>
              </a:rPr>
              <a:t>%以上文件 &lt; 10</a:t>
            </a:r>
            <a:r>
              <a:rPr lang="zh-CN" altLang="en-US" sz="1600" dirty="0" smtClean="0">
                <a:sym typeface="+mn-ea"/>
              </a:rPr>
              <a:t>KB</a:t>
            </a:r>
            <a:endParaRPr lang="en-US" altLang="zh-CN" sz="1600" dirty="0" smtClean="0">
              <a:sym typeface="+mn-ea"/>
            </a:endParaRPr>
          </a:p>
          <a:p>
            <a:r>
              <a:rPr lang="zh-CN" altLang="en-US" sz="1600" dirty="0" smtClean="0"/>
              <a:t>目标：既</a:t>
            </a:r>
            <a:r>
              <a:rPr lang="zh-CN" altLang="en-US" sz="1600" dirty="0" smtClean="0"/>
              <a:t>能存储大</a:t>
            </a:r>
            <a:r>
              <a:rPr lang="zh-CN" altLang="en-US" sz="1600" dirty="0"/>
              <a:t>文件，又</a:t>
            </a:r>
            <a:r>
              <a:rPr lang="zh-CN" altLang="en-US" sz="1600" dirty="0" smtClean="0"/>
              <a:t>能快速访问小文件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框 3">
            <a:extLst>
              <a:ext uri="{FF2B5EF4-FFF2-40B4-BE49-F238E27FC236}">
                <a16:creationId xmlns:a16="http://schemas.microsoft.com/office/drawing/2014/main" id="{32CFECFE-BCA0-492E-8B1F-D3D7CED9739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为支持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CD-ROM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中视频文件的</a:t>
            </a:r>
            <a:r>
              <a:rPr lang="zh-CN" altLang="en-US" sz="26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快速随机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播放，播放性能最好的文件数据块组织方式是（）。</a:t>
            </a:r>
          </a:p>
        </p:txBody>
      </p:sp>
      <p:sp>
        <p:nvSpPr>
          <p:cNvPr id="72707" name="文本框 4">
            <a:extLst>
              <a:ext uri="{FF2B5EF4-FFF2-40B4-BE49-F238E27FC236}">
                <a16:creationId xmlns:a16="http://schemas.microsoft.com/office/drawing/2014/main" id="{B0636796-81E5-4533-851F-27351D3C8C1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连续结构</a:t>
            </a:r>
          </a:p>
        </p:txBody>
      </p:sp>
      <p:sp>
        <p:nvSpPr>
          <p:cNvPr id="72708" name="文本框 5">
            <a:extLst>
              <a:ext uri="{FF2B5EF4-FFF2-40B4-BE49-F238E27FC236}">
                <a16:creationId xmlns:a16="http://schemas.microsoft.com/office/drawing/2014/main" id="{889070F6-9953-4D7A-85FD-B3FE14D36E0E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链式结构</a:t>
            </a:r>
          </a:p>
        </p:txBody>
      </p:sp>
      <p:sp>
        <p:nvSpPr>
          <p:cNvPr id="72709" name="文本框 6">
            <a:extLst>
              <a:ext uri="{FF2B5EF4-FFF2-40B4-BE49-F238E27FC236}">
                <a16:creationId xmlns:a16="http://schemas.microsoft.com/office/drawing/2014/main" id="{DCB8C248-D761-46D1-BA14-8A5794A1D1F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直接索引结构</a:t>
            </a:r>
          </a:p>
        </p:txBody>
      </p:sp>
      <p:sp>
        <p:nvSpPr>
          <p:cNvPr id="72710" name="文本框 7">
            <a:extLst>
              <a:ext uri="{FF2B5EF4-FFF2-40B4-BE49-F238E27FC236}">
                <a16:creationId xmlns:a16="http://schemas.microsoft.com/office/drawing/2014/main" id="{4FC81607-CA06-4E50-BABD-E42A1E1FDD7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多级索引结构</a:t>
            </a:r>
          </a:p>
        </p:txBody>
      </p:sp>
      <p:sp>
        <p:nvSpPr>
          <p:cNvPr id="72711" name="椭圆 8">
            <a:extLst>
              <a:ext uri="{FF2B5EF4-FFF2-40B4-BE49-F238E27FC236}">
                <a16:creationId xmlns:a16="http://schemas.microsoft.com/office/drawing/2014/main" id="{861153BF-02DB-4D98-855D-245F04076DD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2" name="椭圆 9">
            <a:extLst>
              <a:ext uri="{FF2B5EF4-FFF2-40B4-BE49-F238E27FC236}">
                <a16:creationId xmlns:a16="http://schemas.microsoft.com/office/drawing/2014/main" id="{78C97AD9-7EF0-458C-9875-780B914A195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3" name="椭圆 10">
            <a:extLst>
              <a:ext uri="{FF2B5EF4-FFF2-40B4-BE49-F238E27FC236}">
                <a16:creationId xmlns:a16="http://schemas.microsoft.com/office/drawing/2014/main" id="{CD4598B5-2FF7-44ED-B27D-CAD27354029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4" name="椭圆 11">
            <a:extLst>
              <a:ext uri="{FF2B5EF4-FFF2-40B4-BE49-F238E27FC236}">
                <a16:creationId xmlns:a16="http://schemas.microsoft.com/office/drawing/2014/main" id="{98A177A8-C560-48EA-A561-E6239F0F8DD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5" name="矩形: 圆角 12">
            <a:extLst>
              <a:ext uri="{FF2B5EF4-FFF2-40B4-BE49-F238E27FC236}">
                <a16:creationId xmlns:a16="http://schemas.microsoft.com/office/drawing/2014/main" id="{C5B7C011-FF88-4343-AAD2-09049FE8252F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72716" name="矩形 19">
            <a:extLst>
              <a:ext uri="{FF2B5EF4-FFF2-40B4-BE49-F238E27FC236}">
                <a16:creationId xmlns:a16="http://schemas.microsoft.com/office/drawing/2014/main" id="{A6C60F72-9F5C-4FF1-9759-953EFDE8BB74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2717" name="文本框 24">
            <a:extLst>
              <a:ext uri="{FF2B5EF4-FFF2-40B4-BE49-F238E27FC236}">
                <a16:creationId xmlns:a16="http://schemas.microsoft.com/office/drawing/2014/main" id="{7173DC0B-D632-4348-B8FD-336463CD7C39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2718" name="文本框 25">
            <a:extLst>
              <a:ext uri="{FF2B5EF4-FFF2-40B4-BE49-F238E27FC236}">
                <a16:creationId xmlns:a16="http://schemas.microsoft.com/office/drawing/2014/main" id="{954D6A37-DBCB-4A6D-8AE2-63C49F307245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2719" name="组合 23">
            <a:extLst>
              <a:ext uri="{FF2B5EF4-FFF2-40B4-BE49-F238E27FC236}">
                <a16:creationId xmlns:a16="http://schemas.microsoft.com/office/drawing/2014/main" id="{F542D08B-DB90-4960-9EEE-90892B4BB3E6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2730" name="RemarkBack">
              <a:extLst>
                <a:ext uri="{FF2B5EF4-FFF2-40B4-BE49-F238E27FC236}">
                  <a16:creationId xmlns:a16="http://schemas.microsoft.com/office/drawing/2014/main" id="{773E3D1A-EB64-4F33-A64B-75075BBEAB64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31" name="RemarkBlock">
              <a:extLst>
                <a:ext uri="{FF2B5EF4-FFF2-40B4-BE49-F238E27FC236}">
                  <a16:creationId xmlns:a16="http://schemas.microsoft.com/office/drawing/2014/main" id="{62F86B20-BDF5-4D9E-B7B5-EA3F3E5C6190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32" name="RemarkTitleText">
              <a:extLst>
                <a:ext uri="{FF2B5EF4-FFF2-40B4-BE49-F238E27FC236}">
                  <a16:creationId xmlns:a16="http://schemas.microsoft.com/office/drawing/2014/main" id="{728939EA-8520-4A59-A65E-586ED8F3B599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72720" name="RemarkBack">
            <a:extLst>
              <a:ext uri="{FF2B5EF4-FFF2-40B4-BE49-F238E27FC236}">
                <a16:creationId xmlns:a16="http://schemas.microsoft.com/office/drawing/2014/main" id="{548967B1-931F-4A86-913E-BAA402CD705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2721" name="RemarkBlock">
            <a:extLst>
              <a:ext uri="{FF2B5EF4-FFF2-40B4-BE49-F238E27FC236}">
                <a16:creationId xmlns:a16="http://schemas.microsoft.com/office/drawing/2014/main" id="{7607DEE5-E1BE-4D60-8338-38DA16B3F291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2722" name="RemarkTitleText">
            <a:extLst>
              <a:ext uri="{FF2B5EF4-FFF2-40B4-BE49-F238E27FC236}">
                <a16:creationId xmlns:a16="http://schemas.microsoft.com/office/drawing/2014/main" id="{83CBAB09-097F-49A0-A17A-38E4CB5B08A7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2723" name="组合 17">
            <a:extLst>
              <a:ext uri="{FF2B5EF4-FFF2-40B4-BE49-F238E27FC236}">
                <a16:creationId xmlns:a16="http://schemas.microsoft.com/office/drawing/2014/main" id="{CF14EC99-7E25-416F-96F1-0F6EBD42FF8A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2726" name="TitleBackground">
              <a:extLst>
                <a:ext uri="{FF2B5EF4-FFF2-40B4-BE49-F238E27FC236}">
                  <a16:creationId xmlns:a16="http://schemas.microsoft.com/office/drawing/2014/main" id="{CB28BCB0-A1B6-4A49-A305-F2A0B1F2A0FD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27" name="ColorBlock">
              <a:extLst>
                <a:ext uri="{FF2B5EF4-FFF2-40B4-BE49-F238E27FC236}">
                  <a16:creationId xmlns:a16="http://schemas.microsoft.com/office/drawing/2014/main" id="{60DF9E5F-81FC-46D4-AF70-A13806BBB9D2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28" name="TypeText">
              <a:extLst>
                <a:ext uri="{FF2B5EF4-FFF2-40B4-BE49-F238E27FC236}">
                  <a16:creationId xmlns:a16="http://schemas.microsoft.com/office/drawing/2014/main" id="{DF745D3E-B1AE-4B79-9D43-DB5F026F1A70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2729" name="TipText">
              <a:extLst>
                <a:ext uri="{FF2B5EF4-FFF2-40B4-BE49-F238E27FC236}">
                  <a16:creationId xmlns:a16="http://schemas.microsoft.com/office/drawing/2014/main" id="{4A4384C0-ED09-455D-A180-FACFCCE677AA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2724" name="图片 2">
            <a:extLst>
              <a:ext uri="{FF2B5EF4-FFF2-40B4-BE49-F238E27FC236}">
                <a16:creationId xmlns:a16="http://schemas.microsoft.com/office/drawing/2014/main" id="{B3FE7446-94FD-43AF-9A9A-723DD63B2D13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文本框 3">
            <a:extLst>
              <a:ext uri="{FF2B5EF4-FFF2-40B4-BE49-F238E27FC236}">
                <a16:creationId xmlns:a16="http://schemas.microsoft.com/office/drawing/2014/main" id="{2DD28131-8365-4B94-A5D5-5E54B47AB75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下列文件结构中，适合</a:t>
            </a:r>
            <a:r>
              <a:rPr lang="zh-CN" altLang="en-US" sz="26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随机访问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且易于</a:t>
            </a:r>
            <a:r>
              <a:rPr lang="zh-CN" altLang="en-US" sz="26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文件扩展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的是（）。</a:t>
            </a:r>
          </a:p>
        </p:txBody>
      </p:sp>
      <p:sp>
        <p:nvSpPr>
          <p:cNvPr id="74755" name="文本框 4">
            <a:extLst>
              <a:ext uri="{FF2B5EF4-FFF2-40B4-BE49-F238E27FC236}">
                <a16:creationId xmlns:a16="http://schemas.microsoft.com/office/drawing/2014/main" id="{62EE9FBC-1ECA-4536-A0EB-C75F516B029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连续结构</a:t>
            </a:r>
          </a:p>
        </p:txBody>
      </p:sp>
      <p:sp>
        <p:nvSpPr>
          <p:cNvPr id="74756" name="文本框 5">
            <a:extLst>
              <a:ext uri="{FF2B5EF4-FFF2-40B4-BE49-F238E27FC236}">
                <a16:creationId xmlns:a16="http://schemas.microsoft.com/office/drawing/2014/main" id="{4EC4585B-00ED-4FC3-A2F7-9546A36DB5A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索引结构</a:t>
            </a:r>
          </a:p>
        </p:txBody>
      </p:sp>
      <p:sp>
        <p:nvSpPr>
          <p:cNvPr id="74757" name="文本框 6">
            <a:extLst>
              <a:ext uri="{FF2B5EF4-FFF2-40B4-BE49-F238E27FC236}">
                <a16:creationId xmlns:a16="http://schemas.microsoft.com/office/drawing/2014/main" id="{483DCDE6-4843-4818-ABC6-9565289FDD2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链式结构且磁盘块定长</a:t>
            </a:r>
          </a:p>
        </p:txBody>
      </p:sp>
      <p:sp>
        <p:nvSpPr>
          <p:cNvPr id="74758" name="文本框 7">
            <a:extLst>
              <a:ext uri="{FF2B5EF4-FFF2-40B4-BE49-F238E27FC236}">
                <a16:creationId xmlns:a16="http://schemas.microsoft.com/office/drawing/2014/main" id="{65525444-1917-49C6-B180-D6B9B7822018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链式结构且磁盘块变长</a:t>
            </a:r>
          </a:p>
        </p:txBody>
      </p:sp>
      <p:sp>
        <p:nvSpPr>
          <p:cNvPr id="74759" name="椭圆 8">
            <a:extLst>
              <a:ext uri="{FF2B5EF4-FFF2-40B4-BE49-F238E27FC236}">
                <a16:creationId xmlns:a16="http://schemas.microsoft.com/office/drawing/2014/main" id="{09FC4E63-3C2C-47F0-B966-75E029C599D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1" name="椭圆 10">
            <a:extLst>
              <a:ext uri="{FF2B5EF4-FFF2-40B4-BE49-F238E27FC236}">
                <a16:creationId xmlns:a16="http://schemas.microsoft.com/office/drawing/2014/main" id="{0EEDF473-E49A-44E9-8930-D57F31E5285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2" name="椭圆 11">
            <a:extLst>
              <a:ext uri="{FF2B5EF4-FFF2-40B4-BE49-F238E27FC236}">
                <a16:creationId xmlns:a16="http://schemas.microsoft.com/office/drawing/2014/main" id="{3E9962E6-23C2-48C4-9CF1-48A518AD81D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3" name="矩形: 圆角 12">
            <a:extLst>
              <a:ext uri="{FF2B5EF4-FFF2-40B4-BE49-F238E27FC236}">
                <a16:creationId xmlns:a16="http://schemas.microsoft.com/office/drawing/2014/main" id="{E9AF9DA8-88A2-4DA9-8A8D-D5864230138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74764" name="矩形 19">
            <a:extLst>
              <a:ext uri="{FF2B5EF4-FFF2-40B4-BE49-F238E27FC236}">
                <a16:creationId xmlns:a16="http://schemas.microsoft.com/office/drawing/2014/main" id="{EB36FBB7-AC0E-46D6-8ED7-77FCE8E0FCA4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4765" name="文本框 24">
            <a:extLst>
              <a:ext uri="{FF2B5EF4-FFF2-40B4-BE49-F238E27FC236}">
                <a16:creationId xmlns:a16="http://schemas.microsoft.com/office/drawing/2014/main" id="{29CABFB8-6ACE-48ED-B278-C255376732F2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4766" name="文本框 25">
            <a:extLst>
              <a:ext uri="{FF2B5EF4-FFF2-40B4-BE49-F238E27FC236}">
                <a16:creationId xmlns:a16="http://schemas.microsoft.com/office/drawing/2014/main" id="{6E24A83C-A3BC-4E65-AAA8-EEF7D2D699A7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4767" name="组合 23">
            <a:extLst>
              <a:ext uri="{FF2B5EF4-FFF2-40B4-BE49-F238E27FC236}">
                <a16:creationId xmlns:a16="http://schemas.microsoft.com/office/drawing/2014/main" id="{4DB68768-93F1-49E0-BFA8-F3B2A39DAD47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4778" name="RemarkBack">
              <a:extLst>
                <a:ext uri="{FF2B5EF4-FFF2-40B4-BE49-F238E27FC236}">
                  <a16:creationId xmlns:a16="http://schemas.microsoft.com/office/drawing/2014/main" id="{43F24269-8738-4482-A1A0-DDA03044E63C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9" name="RemarkBlock">
              <a:extLst>
                <a:ext uri="{FF2B5EF4-FFF2-40B4-BE49-F238E27FC236}">
                  <a16:creationId xmlns:a16="http://schemas.microsoft.com/office/drawing/2014/main" id="{504C88A7-0581-4B25-8B66-958C153FD645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80" name="RemarkTitleText">
              <a:extLst>
                <a:ext uri="{FF2B5EF4-FFF2-40B4-BE49-F238E27FC236}">
                  <a16:creationId xmlns:a16="http://schemas.microsoft.com/office/drawing/2014/main" id="{245052EA-FA6A-4984-885E-07A7DCAB1D7D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74768" name="RemarkBack">
            <a:extLst>
              <a:ext uri="{FF2B5EF4-FFF2-40B4-BE49-F238E27FC236}">
                <a16:creationId xmlns:a16="http://schemas.microsoft.com/office/drawing/2014/main" id="{0A65B219-86AD-40AB-BA69-B1AB3D39B7B1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4769" name="RemarkBlock">
            <a:extLst>
              <a:ext uri="{FF2B5EF4-FFF2-40B4-BE49-F238E27FC236}">
                <a16:creationId xmlns:a16="http://schemas.microsoft.com/office/drawing/2014/main" id="{12674460-EF04-44C5-A109-62A436AD3DF6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4770" name="RemarkTitleText">
            <a:extLst>
              <a:ext uri="{FF2B5EF4-FFF2-40B4-BE49-F238E27FC236}">
                <a16:creationId xmlns:a16="http://schemas.microsoft.com/office/drawing/2014/main" id="{2AFD5E62-9806-4210-B1FD-B6356F421709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8">
            <a:extLst>
              <a:ext uri="{FF2B5EF4-FFF2-40B4-BE49-F238E27FC236}">
                <a16:creationId xmlns:a16="http://schemas.microsoft.com/office/drawing/2014/main" id="{09FC4E63-3C2C-47F0-B966-75E029C599DE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057344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4771" name="组合 17">
            <a:extLst>
              <a:ext uri="{FF2B5EF4-FFF2-40B4-BE49-F238E27FC236}">
                <a16:creationId xmlns:a16="http://schemas.microsoft.com/office/drawing/2014/main" id="{1CA522B5-1CB9-47CA-9FB2-53B7FE43731C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4774" name="TitleBackground">
              <a:extLst>
                <a:ext uri="{FF2B5EF4-FFF2-40B4-BE49-F238E27FC236}">
                  <a16:creationId xmlns:a16="http://schemas.microsoft.com/office/drawing/2014/main" id="{5A4D077F-A0EE-46C0-9C9F-4E2EC0FCEA66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5" name="ColorBlock">
              <a:extLst>
                <a:ext uri="{FF2B5EF4-FFF2-40B4-BE49-F238E27FC236}">
                  <a16:creationId xmlns:a16="http://schemas.microsoft.com/office/drawing/2014/main" id="{4D6DA40E-9F2E-4A24-B2D7-F439ED2529FF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6" name="TypeText">
              <a:extLst>
                <a:ext uri="{FF2B5EF4-FFF2-40B4-BE49-F238E27FC236}">
                  <a16:creationId xmlns:a16="http://schemas.microsoft.com/office/drawing/2014/main" id="{A3EAC728-4DFC-4862-A50A-DFEA25FD748B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4777" name="TipText">
              <a:extLst>
                <a:ext uri="{FF2B5EF4-FFF2-40B4-BE49-F238E27FC236}">
                  <a16:creationId xmlns:a16="http://schemas.microsoft.com/office/drawing/2014/main" id="{7E77C727-36ED-4296-BFDC-243DFCFCACF9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4772" name="图片 2">
            <a:extLst>
              <a:ext uri="{FF2B5EF4-FFF2-40B4-BE49-F238E27FC236}">
                <a16:creationId xmlns:a16="http://schemas.microsoft.com/office/drawing/2014/main" id="{F4D300B7-86FB-4E31-ADCC-221E4F92C386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文本框 3">
            <a:extLst>
              <a:ext uri="{FF2B5EF4-FFF2-40B4-BE49-F238E27FC236}">
                <a16:creationId xmlns:a16="http://schemas.microsoft.com/office/drawing/2014/main" id="{082C9B59-D797-4310-94E0-88820500CD1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72707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设文件索引节点中有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个地址项，其中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个地址项为直接地址索引，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个地址项是一级间接地址索引，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个地址项是二级间接地址索引，每个地址项大小为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字节，若磁盘索引块和磁盘数据块大小均为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字节，则可表示的单个文件的最大长度是（）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KB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75779" name="文本框 4">
            <a:extLst>
              <a:ext uri="{FF2B5EF4-FFF2-40B4-BE49-F238E27FC236}">
                <a16:creationId xmlns:a16="http://schemas.microsoft.com/office/drawing/2014/main" id="{F1F59841-E93E-44D9-9FF6-1C5F512541B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33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0" name="文本框 5">
            <a:extLst>
              <a:ext uri="{FF2B5EF4-FFF2-40B4-BE49-F238E27FC236}">
                <a16:creationId xmlns:a16="http://schemas.microsoft.com/office/drawing/2014/main" id="{9B0A873D-6BE1-407E-9B55-52DEE8C70E1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4718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519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1" name="文本框 6">
            <a:extLst>
              <a:ext uri="{FF2B5EF4-FFF2-40B4-BE49-F238E27FC236}">
                <a16:creationId xmlns:a16="http://schemas.microsoft.com/office/drawing/2014/main" id="{1A3B3477-EA00-434A-A55F-7DE9020BCB0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1576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1057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2" name="文本框 7">
            <a:extLst>
              <a:ext uri="{FF2B5EF4-FFF2-40B4-BE49-F238E27FC236}">
                <a16:creationId xmlns:a16="http://schemas.microsoft.com/office/drawing/2014/main" id="{A18A5003-2489-4F5F-A8AA-52CF8B8339CE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8434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16513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3" name="椭圆 8">
            <a:extLst>
              <a:ext uri="{FF2B5EF4-FFF2-40B4-BE49-F238E27FC236}">
                <a16:creationId xmlns:a16="http://schemas.microsoft.com/office/drawing/2014/main" id="{48DD27C7-DAFE-4FD7-A98E-DD6E8040AE0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4" name="椭圆 9">
            <a:extLst>
              <a:ext uri="{FF2B5EF4-FFF2-40B4-BE49-F238E27FC236}">
                <a16:creationId xmlns:a16="http://schemas.microsoft.com/office/drawing/2014/main" id="{14F9F1BA-F161-4919-846D-35D3AA764D8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5353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6" name="椭圆 11">
            <a:extLst>
              <a:ext uri="{FF2B5EF4-FFF2-40B4-BE49-F238E27FC236}">
                <a16:creationId xmlns:a16="http://schemas.microsoft.com/office/drawing/2014/main" id="{1C038466-CEF8-4032-8219-FCC272192FF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9069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7" name="矩形: 圆角 12">
            <a:extLst>
              <a:ext uri="{FF2B5EF4-FFF2-40B4-BE49-F238E27FC236}">
                <a16:creationId xmlns:a16="http://schemas.microsoft.com/office/drawing/2014/main" id="{46BCD16D-00FF-43ED-BA27-1C5ABB76ABAD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75788" name="矩形 21">
            <a:extLst>
              <a:ext uri="{FF2B5EF4-FFF2-40B4-BE49-F238E27FC236}">
                <a16:creationId xmlns:a16="http://schemas.microsoft.com/office/drawing/2014/main" id="{899D9795-B2CA-45EC-911D-BA7F9F69681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5789" name="文本框 26">
            <a:extLst>
              <a:ext uri="{FF2B5EF4-FFF2-40B4-BE49-F238E27FC236}">
                <a16:creationId xmlns:a16="http://schemas.microsoft.com/office/drawing/2014/main" id="{F4B1FB95-6FCD-449B-A1F4-1372AE8AFA8A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5790" name="文本框 27">
            <a:extLst>
              <a:ext uri="{FF2B5EF4-FFF2-40B4-BE49-F238E27FC236}">
                <a16:creationId xmlns:a16="http://schemas.microsoft.com/office/drawing/2014/main" id="{2FB65D9B-6086-46E3-A289-A247FD2996A8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256+2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256/4*256+256/4*256*256/4*256=1082368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1082368/1024=1057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5791" name="组合 25">
            <a:extLst>
              <a:ext uri="{FF2B5EF4-FFF2-40B4-BE49-F238E27FC236}">
                <a16:creationId xmlns:a16="http://schemas.microsoft.com/office/drawing/2014/main" id="{76137932-A29F-4360-8322-8D2A3C1AB7BC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5802" name="RemarkBack">
              <a:extLst>
                <a:ext uri="{FF2B5EF4-FFF2-40B4-BE49-F238E27FC236}">
                  <a16:creationId xmlns:a16="http://schemas.microsoft.com/office/drawing/2014/main" id="{6F57110A-F72A-498C-8657-B320AA9A6A48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3" name="RemarkBlock">
              <a:extLst>
                <a:ext uri="{FF2B5EF4-FFF2-40B4-BE49-F238E27FC236}">
                  <a16:creationId xmlns:a16="http://schemas.microsoft.com/office/drawing/2014/main" id="{6204690F-83E0-492B-885D-B787ECE662C3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4" name="RemarkTitleText">
              <a:extLst>
                <a:ext uri="{FF2B5EF4-FFF2-40B4-BE49-F238E27FC236}">
                  <a16:creationId xmlns:a16="http://schemas.microsoft.com/office/drawing/2014/main" id="{917155B6-50C6-4ABF-9DD0-F55E4721B62A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75792" name="RemarkBack">
            <a:extLst>
              <a:ext uri="{FF2B5EF4-FFF2-40B4-BE49-F238E27FC236}">
                <a16:creationId xmlns:a16="http://schemas.microsoft.com/office/drawing/2014/main" id="{439CC7E8-2C36-44A7-BD92-F432A16B6D61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5793" name="RemarkBlock">
            <a:extLst>
              <a:ext uri="{FF2B5EF4-FFF2-40B4-BE49-F238E27FC236}">
                <a16:creationId xmlns:a16="http://schemas.microsoft.com/office/drawing/2014/main" id="{D0F40E25-A5F0-4241-B380-89F27FE4424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5794" name="RemarkTitleText">
            <a:extLst>
              <a:ext uri="{FF2B5EF4-FFF2-40B4-BE49-F238E27FC236}">
                <a16:creationId xmlns:a16="http://schemas.microsoft.com/office/drawing/2014/main" id="{262BE357-06E5-41CB-A339-90AAF9E6484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9">
            <a:extLst>
              <a:ext uri="{FF2B5EF4-FFF2-40B4-BE49-F238E27FC236}">
                <a16:creationId xmlns:a16="http://schemas.microsoft.com/office/drawing/2014/main" id="{14F9F1BA-F161-4919-846D-35D3AA764D8B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094113" y="422195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5795" name="组合 17">
            <a:extLst>
              <a:ext uri="{FF2B5EF4-FFF2-40B4-BE49-F238E27FC236}">
                <a16:creationId xmlns:a16="http://schemas.microsoft.com/office/drawing/2014/main" id="{1CCA8AA3-0CE4-44F4-9679-125D0694ED31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5798" name="TitleBackground">
              <a:extLst>
                <a:ext uri="{FF2B5EF4-FFF2-40B4-BE49-F238E27FC236}">
                  <a16:creationId xmlns:a16="http://schemas.microsoft.com/office/drawing/2014/main" id="{41B28207-B692-4AAB-AE7C-43D3BB1B706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799" name="ColorBlock">
              <a:extLst>
                <a:ext uri="{FF2B5EF4-FFF2-40B4-BE49-F238E27FC236}">
                  <a16:creationId xmlns:a16="http://schemas.microsoft.com/office/drawing/2014/main" id="{D27DDD9B-E787-4501-9620-A764648C5EAB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0" name="TypeText">
              <a:extLst>
                <a:ext uri="{FF2B5EF4-FFF2-40B4-BE49-F238E27FC236}">
                  <a16:creationId xmlns:a16="http://schemas.microsoft.com/office/drawing/2014/main" id="{48E5BD19-8E8C-45CA-BBD8-E8700D6B19F1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5801" name="TipText">
              <a:extLst>
                <a:ext uri="{FF2B5EF4-FFF2-40B4-BE49-F238E27FC236}">
                  <a16:creationId xmlns:a16="http://schemas.microsoft.com/office/drawing/2014/main" id="{125FA79D-EC31-4F48-AF50-5F23BDC5CBAC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5796" name="图片 2">
            <a:extLst>
              <a:ext uri="{FF2B5EF4-FFF2-40B4-BE49-F238E27FC236}">
                <a16:creationId xmlns:a16="http://schemas.microsoft.com/office/drawing/2014/main" id="{64F32479-B2DB-4184-9FC9-51EBDE37E93A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3">
            <a:extLst>
              <a:ext uri="{FF2B5EF4-FFF2-40B4-BE49-F238E27FC236}">
                <a16:creationId xmlns:a16="http://schemas.microsoft.com/office/drawing/2014/main" id="{4BB52818-BF83-4950-8D86-3C138780A1E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某文件系统的索引节点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inode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中有直接地址项和间接地址项，则下列选项中，与单个文件长度无关的因素是（）。</a:t>
            </a:r>
          </a:p>
        </p:txBody>
      </p:sp>
      <p:sp>
        <p:nvSpPr>
          <p:cNvPr id="23555" name="文本框 4">
            <a:extLst>
              <a:ext uri="{FF2B5EF4-FFF2-40B4-BE49-F238E27FC236}">
                <a16:creationId xmlns:a16="http://schemas.microsoft.com/office/drawing/2014/main" id="{03C59636-5DE5-4104-8BD5-34C5AE5BC75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49635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索引节点的总数</a:t>
            </a:r>
          </a:p>
        </p:txBody>
      </p:sp>
      <p:sp>
        <p:nvSpPr>
          <p:cNvPr id="23556" name="文本框 5">
            <a:extLst>
              <a:ext uri="{FF2B5EF4-FFF2-40B4-BE49-F238E27FC236}">
                <a16:creationId xmlns:a16="http://schemas.microsoft.com/office/drawing/2014/main" id="{0F89BCC5-0CBD-4F67-987D-3D5CF1228D8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35360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间接地址索引的级数</a:t>
            </a:r>
          </a:p>
        </p:txBody>
      </p:sp>
      <p:sp>
        <p:nvSpPr>
          <p:cNvPr id="23557" name="文本框 6">
            <a:extLst>
              <a:ext uri="{FF2B5EF4-FFF2-40B4-BE49-F238E27FC236}">
                <a16:creationId xmlns:a16="http://schemas.microsoft.com/office/drawing/2014/main" id="{3A59D2D3-2331-415D-B03D-C935051D971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21085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地址项的个数</a:t>
            </a:r>
          </a:p>
        </p:txBody>
      </p:sp>
      <p:sp>
        <p:nvSpPr>
          <p:cNvPr id="23558" name="文本框 7">
            <a:extLst>
              <a:ext uri="{FF2B5EF4-FFF2-40B4-BE49-F238E27FC236}">
                <a16:creationId xmlns:a16="http://schemas.microsoft.com/office/drawing/2014/main" id="{DE94F8B4-9397-47F0-87DE-424CE92B1927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06810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文件块大小</a:t>
            </a:r>
          </a:p>
        </p:txBody>
      </p:sp>
      <p:sp>
        <p:nvSpPr>
          <p:cNvPr id="23560" name="椭圆 9">
            <a:extLst>
              <a:ext uri="{FF2B5EF4-FFF2-40B4-BE49-F238E27FC236}">
                <a16:creationId xmlns:a16="http://schemas.microsoft.com/office/drawing/2014/main" id="{55B099AB-65E4-4A23-8129-BB79AB2EF4D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41710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1" name="椭圆 10">
            <a:extLst>
              <a:ext uri="{FF2B5EF4-FFF2-40B4-BE49-F238E27FC236}">
                <a16:creationId xmlns:a16="http://schemas.microsoft.com/office/drawing/2014/main" id="{67C6270E-BD84-49F8-85DC-40F2C57C939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27435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2" name="椭圆 11">
            <a:extLst>
              <a:ext uri="{FF2B5EF4-FFF2-40B4-BE49-F238E27FC236}">
                <a16:creationId xmlns:a16="http://schemas.microsoft.com/office/drawing/2014/main" id="{6F086E21-9897-4D9B-8210-A404D99500D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13160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3" name="矩形: 圆角 12">
            <a:extLst>
              <a:ext uri="{FF2B5EF4-FFF2-40B4-BE49-F238E27FC236}">
                <a16:creationId xmlns:a16="http://schemas.microsoft.com/office/drawing/2014/main" id="{1DE82EDD-84AA-4435-A4D4-0AE1E823348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564" name="矩形 19">
            <a:extLst>
              <a:ext uri="{FF2B5EF4-FFF2-40B4-BE49-F238E27FC236}">
                <a16:creationId xmlns:a16="http://schemas.microsoft.com/office/drawing/2014/main" id="{AFB14D55-482F-4111-95F3-EA92310535B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3565" name="文本框 24">
            <a:extLst>
              <a:ext uri="{FF2B5EF4-FFF2-40B4-BE49-F238E27FC236}">
                <a16:creationId xmlns:a16="http://schemas.microsoft.com/office/drawing/2014/main" id="{D1AB11F4-E4B0-479B-A183-D7A5123F57F1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3566" name="文本框 25">
            <a:extLst>
              <a:ext uri="{FF2B5EF4-FFF2-40B4-BE49-F238E27FC236}">
                <a16:creationId xmlns:a16="http://schemas.microsoft.com/office/drawing/2014/main" id="{87BA2CA4-1260-49C1-AE44-9981F26E7A61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567" name="组合 23">
            <a:extLst>
              <a:ext uri="{FF2B5EF4-FFF2-40B4-BE49-F238E27FC236}">
                <a16:creationId xmlns:a16="http://schemas.microsoft.com/office/drawing/2014/main" id="{D442CB79-FFBD-4BAD-8DCF-456689831183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3578" name="RemarkBack">
              <a:extLst>
                <a:ext uri="{FF2B5EF4-FFF2-40B4-BE49-F238E27FC236}">
                  <a16:creationId xmlns:a16="http://schemas.microsoft.com/office/drawing/2014/main" id="{A0C4D357-0E9A-4807-8A25-E72DFCF4353F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9" name="RemarkBlock">
              <a:extLst>
                <a:ext uri="{FF2B5EF4-FFF2-40B4-BE49-F238E27FC236}">
                  <a16:creationId xmlns:a16="http://schemas.microsoft.com/office/drawing/2014/main" id="{59910CA9-5E1F-4BE9-B419-3CE5C048E33F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80" name="RemarkTitleText">
              <a:extLst>
                <a:ext uri="{FF2B5EF4-FFF2-40B4-BE49-F238E27FC236}">
                  <a16:creationId xmlns:a16="http://schemas.microsoft.com/office/drawing/2014/main" id="{568E9D9D-BECE-4DFD-A071-C2EC20D9CAD6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3568" name="RemarkBack">
            <a:extLst>
              <a:ext uri="{FF2B5EF4-FFF2-40B4-BE49-F238E27FC236}">
                <a16:creationId xmlns:a16="http://schemas.microsoft.com/office/drawing/2014/main" id="{D95CC115-61C7-42D9-9557-2D84A18C4A0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69" name="RemarkBlock">
            <a:extLst>
              <a:ext uri="{FF2B5EF4-FFF2-40B4-BE49-F238E27FC236}">
                <a16:creationId xmlns:a16="http://schemas.microsoft.com/office/drawing/2014/main" id="{BDE9316D-27B8-4A0F-BAE4-D00FA8A1AD65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70" name="RemarkTitleText">
            <a:extLst>
              <a:ext uri="{FF2B5EF4-FFF2-40B4-BE49-F238E27FC236}">
                <a16:creationId xmlns:a16="http://schemas.microsoft.com/office/drawing/2014/main" id="{2821F034-FB4D-4941-AC2A-3380D2FF3EE6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9">
            <a:extLst>
              <a:ext uri="{FF2B5EF4-FFF2-40B4-BE49-F238E27FC236}">
                <a16:creationId xmlns:a16="http://schemas.microsoft.com/office/drawing/2014/main" id="{55B099AB-65E4-4A23-8129-BB79AB2EF4D9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114425" y="2534038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571" name="组合 17">
            <a:extLst>
              <a:ext uri="{FF2B5EF4-FFF2-40B4-BE49-F238E27FC236}">
                <a16:creationId xmlns:a16="http://schemas.microsoft.com/office/drawing/2014/main" id="{4860E272-A89A-45A7-A8B8-818956CA0A05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3574" name="TitleBackground">
              <a:extLst>
                <a:ext uri="{FF2B5EF4-FFF2-40B4-BE49-F238E27FC236}">
                  <a16:creationId xmlns:a16="http://schemas.microsoft.com/office/drawing/2014/main" id="{5CFF2FB4-1D42-4ED2-9A3E-A278C91688DE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5" name="ColorBlock">
              <a:extLst>
                <a:ext uri="{FF2B5EF4-FFF2-40B4-BE49-F238E27FC236}">
                  <a16:creationId xmlns:a16="http://schemas.microsoft.com/office/drawing/2014/main" id="{0C7C9933-9393-4A94-A62E-42D369AFD8DF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6" name="TypeText">
              <a:extLst>
                <a:ext uri="{FF2B5EF4-FFF2-40B4-BE49-F238E27FC236}">
                  <a16:creationId xmlns:a16="http://schemas.microsoft.com/office/drawing/2014/main" id="{92487876-1CE1-428B-A3F0-D52626D865F1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3577" name="TipText">
              <a:extLst>
                <a:ext uri="{FF2B5EF4-FFF2-40B4-BE49-F238E27FC236}">
                  <a16:creationId xmlns:a16="http://schemas.microsoft.com/office/drawing/2014/main" id="{C7C9FDB5-6633-46A7-BD2F-A67BEB3C39EB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3572" name="图片 2">
            <a:extLst>
              <a:ext uri="{FF2B5EF4-FFF2-40B4-BE49-F238E27FC236}">
                <a16:creationId xmlns:a16="http://schemas.microsoft.com/office/drawing/2014/main" id="{FE156BD0-1CBD-4895-A7F6-F56138B43282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39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2F553B8-F522-4F63-9611-6AA0141633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sz="2800" dirty="0">
              <a:solidFill>
                <a:srgbClr val="1306BA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564A7C9-C0F9-4C96-97FB-B998EB8E0E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File-organization module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Concern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files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and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their logical blocks</a:t>
            </a:r>
            <a:r>
              <a:rPr lang="en-US" altLang="zh-CN" sz="2000" b="1" dirty="0">
                <a:ea typeface="宋体" panose="02010600030101010101" pitchFamily="2" charset="-122"/>
              </a:rPr>
              <a:t>,</a:t>
            </a:r>
          </a:p>
          <a:p>
            <a:pPr lvl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Translate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logical block addresses </a:t>
            </a:r>
            <a:r>
              <a:rPr lang="en-US" altLang="zh-CN" sz="2000" dirty="0">
                <a:ea typeface="宋体" panose="02010600030101010101" pitchFamily="2" charset="-122"/>
              </a:rPr>
              <a:t>to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physical block addresses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for the basic file system to transfer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FCB, concerned by he logical file system module, only know the logical blocks of the files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Basic file system needs the physical blocks of the files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The physical blocks containing the data usually do not match the logical numbers</a:t>
            </a:r>
          </a:p>
          <a:p>
            <a:pPr lvl="1"/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</a:p>
          <a:p>
            <a:pPr lvl="2"/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将在上层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中获取的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文件的逻辑块号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转换为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文件在磁盘上的</a:t>
            </a:r>
            <a:r>
              <a:rPr lang="zh-CN" altLang="en-US" sz="1800" b="1" u="sng" dirty="0">
                <a:solidFill>
                  <a:srgbClr val="C00000"/>
                </a:solidFill>
                <a:ea typeface="宋体" panose="02010600030101010101" pitchFamily="2" charset="-122"/>
              </a:rPr>
              <a:t>物理块地址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；（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驱动器号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圆柱面号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盘面号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扇区号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）</a:t>
            </a:r>
            <a:endParaRPr lang="en-US" altLang="zh-CN" sz="18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free space manager</a:t>
            </a:r>
          </a:p>
          <a:p>
            <a:pPr lvl="2"/>
            <a:r>
              <a:rPr lang="en-US" altLang="zh-CN" sz="1800" b="1" dirty="0">
                <a:ea typeface="宋体" panose="02010600030101010101" pitchFamily="2" charset="-122"/>
              </a:rPr>
              <a:t>tracks </a:t>
            </a:r>
            <a:r>
              <a:rPr lang="en-US" altLang="zh-CN" sz="1800" b="1" dirty="0">
                <a:solidFill>
                  <a:srgbClr val="003300"/>
                </a:solidFill>
                <a:ea typeface="宋体" panose="02010600030101010101" pitchFamily="2" charset="-122"/>
              </a:rPr>
              <a:t>unallocated blocks </a:t>
            </a:r>
            <a:r>
              <a:rPr lang="en-US" altLang="zh-CN" sz="1800" b="1" dirty="0">
                <a:ea typeface="宋体" panose="02010600030101010101" pitchFamily="2" charset="-122"/>
              </a:rPr>
              <a:t>and provides these blocks to the file-organization module when requested</a:t>
            </a:r>
            <a:r>
              <a:rPr lang="zh-CN" altLang="en-US" sz="1800" b="1" dirty="0">
                <a:ea typeface="宋体" panose="02010600030101010101" pitchFamily="2" charset="-122"/>
              </a:rPr>
              <a:t>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/>
            <a:endParaRPr lang="en-US" altLang="zh-CN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3">
            <a:extLst>
              <a:ext uri="{FF2B5EF4-FFF2-40B4-BE49-F238E27FC236}">
                <a16:creationId xmlns:a16="http://schemas.microsoft.com/office/drawing/2014/main" id="{4EDC062F-B148-4D63-8A57-C9000E235AB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6348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在文件的索引节点中存放直接索引指针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个，一级和二级索引指针各一个。磁盘块大小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，每个索引指针占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字节。若某文件的索引节点已在内存中，则把该文件偏移量（按字节编址）为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307400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处所在的磁盘块读入内存，需访问的磁盘块个数分别是（）。</a:t>
            </a:r>
          </a:p>
        </p:txBody>
      </p:sp>
      <p:sp>
        <p:nvSpPr>
          <p:cNvPr id="24579" name="文本框 4">
            <a:extLst>
              <a:ext uri="{FF2B5EF4-FFF2-40B4-BE49-F238E27FC236}">
                <a16:creationId xmlns:a16="http://schemas.microsoft.com/office/drawing/2014/main" id="{C3E7DCAC-03C5-4F3A-AB26-BBD34356094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94" y="3813176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1,2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0" name="文本框 5">
            <a:extLst>
              <a:ext uri="{FF2B5EF4-FFF2-40B4-BE49-F238E27FC236}">
                <a16:creationId xmlns:a16="http://schemas.microsoft.com/office/drawing/2014/main" id="{4202DF6C-D90E-4A6F-BA01-D2967EDE219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97513" y="388334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1,3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1" name="文本框 6">
            <a:extLst>
              <a:ext uri="{FF2B5EF4-FFF2-40B4-BE49-F238E27FC236}">
                <a16:creationId xmlns:a16="http://schemas.microsoft.com/office/drawing/2014/main" id="{8C512FE8-D1BE-4017-8DE2-2C7300A6088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6406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2,3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2" name="文本框 7">
            <a:extLst>
              <a:ext uri="{FF2B5EF4-FFF2-40B4-BE49-F238E27FC236}">
                <a16:creationId xmlns:a16="http://schemas.microsoft.com/office/drawing/2014/main" id="{07D10BA1-D1C9-424A-8151-ED037308B686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97513" y="456406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2,4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3" name="椭圆 8">
            <a:extLst>
              <a:ext uri="{FF2B5EF4-FFF2-40B4-BE49-F238E27FC236}">
                <a16:creationId xmlns:a16="http://schemas.microsoft.com/office/drawing/2014/main" id="{D3237777-7627-4F42-892D-C8CB41F1BE6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519" y="381317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5" name="椭圆 10">
            <a:extLst>
              <a:ext uri="{FF2B5EF4-FFF2-40B4-BE49-F238E27FC236}">
                <a16:creationId xmlns:a16="http://schemas.microsoft.com/office/drawing/2014/main" id="{AF8958F4-75D9-43D9-90DE-E6A15DCA337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6" name="椭圆 11">
            <a:extLst>
              <a:ext uri="{FF2B5EF4-FFF2-40B4-BE49-F238E27FC236}">
                <a16:creationId xmlns:a16="http://schemas.microsoft.com/office/drawing/2014/main" id="{164F88BF-D7DE-4E78-821C-AFF7E844E23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4283138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7" name="矩形: 圆角 12">
            <a:extLst>
              <a:ext uri="{FF2B5EF4-FFF2-40B4-BE49-F238E27FC236}">
                <a16:creationId xmlns:a16="http://schemas.microsoft.com/office/drawing/2014/main" id="{2E7D0446-3268-4694-BD41-BF1A8ACABDD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4588" name="矩形 19">
            <a:extLst>
              <a:ext uri="{FF2B5EF4-FFF2-40B4-BE49-F238E27FC236}">
                <a16:creationId xmlns:a16="http://schemas.microsoft.com/office/drawing/2014/main" id="{E037F731-079F-4552-8CE8-F56A939D86F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4589" name="文本框 24">
            <a:extLst>
              <a:ext uri="{FF2B5EF4-FFF2-40B4-BE49-F238E27FC236}">
                <a16:creationId xmlns:a16="http://schemas.microsoft.com/office/drawing/2014/main" id="{1034501E-63BE-4453-94BC-11C981ED4333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4590" name="文本框 25">
            <a:extLst>
              <a:ext uri="{FF2B5EF4-FFF2-40B4-BE49-F238E27FC236}">
                <a16:creationId xmlns:a16="http://schemas.microsoft.com/office/drawing/2014/main" id="{049AA37F-87F5-4D47-BF42-81A962CB0CAB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在文件的第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号数据块中，从索引节点的直接块直接访问，故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307400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在第文件的第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号块中，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直接块有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个，一级索引块有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块（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1KB/4=256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），因此访问该偏移量处的文件内容需要通过二级索引块访问，故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0~1024*10-1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，即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0~10239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所对应的磁盘块号放在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个直接索引指针中；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每个索引占用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字节，一个磁盘块中可保存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1024/4=256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个索引指针，则文件偏移量为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10240~10240+256*1024-1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，即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10240~272383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所对应的磁盘块号对应一级索引大于等于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10240+256*1024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272384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）的磁盘块号对应二级索引。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故（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），选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</a:p>
          <a:p>
            <a:pPr eaLnBrk="1" hangingPunct="1"/>
            <a:endParaRPr lang="zh-CN" alt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593" name="组合 23">
            <a:extLst>
              <a:ext uri="{FF2B5EF4-FFF2-40B4-BE49-F238E27FC236}">
                <a16:creationId xmlns:a16="http://schemas.microsoft.com/office/drawing/2014/main" id="{317B7957-D273-43AC-803A-A7CF8C036017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4595" name="RemarkBack">
              <a:extLst>
                <a:ext uri="{FF2B5EF4-FFF2-40B4-BE49-F238E27FC236}">
                  <a16:creationId xmlns:a16="http://schemas.microsoft.com/office/drawing/2014/main" id="{E73902FA-5991-4F28-9591-266B3FC5D9A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6" name="RemarkBlock">
              <a:extLst>
                <a:ext uri="{FF2B5EF4-FFF2-40B4-BE49-F238E27FC236}">
                  <a16:creationId xmlns:a16="http://schemas.microsoft.com/office/drawing/2014/main" id="{89E1F7FF-F59E-4F50-9FAC-15E9DDC5ED8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7" name="RemarkTitleText">
              <a:extLst>
                <a:ext uri="{FF2B5EF4-FFF2-40B4-BE49-F238E27FC236}">
                  <a16:creationId xmlns:a16="http://schemas.microsoft.com/office/drawing/2014/main" id="{4DA21446-561F-4EE0-97CA-CF0082C0A769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63AB81AF-B466-4E53-9BC2-75CFCDA77340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089BB9C0-3BCD-4CF0-B7DC-76499B2C912B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55411927-25C9-4974-81B0-9D9B7C20C322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8">
            <a:extLst>
              <a:ext uri="{FF2B5EF4-FFF2-40B4-BE49-F238E27FC236}">
                <a16:creationId xmlns:a16="http://schemas.microsoft.com/office/drawing/2014/main" id="{D3237777-7627-4F42-892D-C8CB41F1BE6F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4228847" y="386858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591" name="组合 17">
            <a:extLst>
              <a:ext uri="{FF2B5EF4-FFF2-40B4-BE49-F238E27FC236}">
                <a16:creationId xmlns:a16="http://schemas.microsoft.com/office/drawing/2014/main" id="{56648962-0D2A-40CD-9B1A-1B1AE3B16D58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4598" name="TitleBackground">
              <a:extLst>
                <a:ext uri="{FF2B5EF4-FFF2-40B4-BE49-F238E27FC236}">
                  <a16:creationId xmlns:a16="http://schemas.microsoft.com/office/drawing/2014/main" id="{AB52A088-407F-4188-BC37-82963F837D5C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9" name="ColorBlock">
              <a:extLst>
                <a:ext uri="{FF2B5EF4-FFF2-40B4-BE49-F238E27FC236}">
                  <a16:creationId xmlns:a16="http://schemas.microsoft.com/office/drawing/2014/main" id="{CA013AD9-5EC8-43F2-9ACD-18E8095AFCF5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600" name="TypeText">
              <a:extLst>
                <a:ext uri="{FF2B5EF4-FFF2-40B4-BE49-F238E27FC236}">
                  <a16:creationId xmlns:a16="http://schemas.microsoft.com/office/drawing/2014/main" id="{16937A0D-E2BF-4C25-8155-779F8D9B4FC3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4601" name="TipText">
              <a:extLst>
                <a:ext uri="{FF2B5EF4-FFF2-40B4-BE49-F238E27FC236}">
                  <a16:creationId xmlns:a16="http://schemas.microsoft.com/office/drawing/2014/main" id="{9D4A251C-51AB-4109-90DC-31039408D5AD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4594" name="图片 2">
            <a:extLst>
              <a:ext uri="{FF2B5EF4-FFF2-40B4-BE49-F238E27FC236}">
                <a16:creationId xmlns:a16="http://schemas.microsoft.com/office/drawing/2014/main" id="{07636890-6722-4317-8F7F-FAE122938C70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8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文本框 3">
            <a:extLst>
              <a:ext uri="{FF2B5EF4-FFF2-40B4-BE49-F238E27FC236}">
                <a16:creationId xmlns:a16="http://schemas.microsoft.com/office/drawing/2014/main" id="{E93608E5-DC6A-4AD2-8770-91575C66547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4688" y="1087438"/>
            <a:ext cx="7794625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某文件系统空间的最大容量为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4TB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1TB=2</a:t>
            </a:r>
            <a:r>
              <a:rPr lang="en-US" altLang="zh-CN" sz="18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），以磁盘块为基本分配单位，磁盘块大小为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包含一个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512B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的索引表区。请回答：</a:t>
            </a:r>
            <a:endParaRPr lang="en-US" altLang="zh-CN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）假设索引表区仅采用</a:t>
            </a:r>
            <a:r>
              <a:rPr lang="zh-CN" altLang="en-US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直接索引结构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，索引区存放文件占用的磁盘块号。索引表项中块号最少占用多少字节？可支持的单个文件最大长度是多少字节？</a:t>
            </a:r>
            <a:endParaRPr lang="en-US" altLang="zh-CN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）假设索引表区采用如下结构：第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0~7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字节采用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&lt;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起始块号，块数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格式表示文件创建时预分配的连续存储空间，其中</a:t>
            </a:r>
            <a:r>
              <a:rPr lang="zh-CN" altLang="en-US" sz="18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起始块号占</a:t>
            </a:r>
            <a:r>
              <a:rPr lang="en-US" altLang="zh-CN" sz="18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6B</a:t>
            </a:r>
            <a:r>
              <a:rPr lang="zh-CN" altLang="en-US" sz="18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，块数占</a:t>
            </a:r>
            <a:r>
              <a:rPr lang="en-US" altLang="zh-CN" sz="18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；</a:t>
            </a:r>
            <a:r>
              <a:rPr lang="zh-CN" altLang="en-US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剩余</a:t>
            </a:r>
            <a:r>
              <a:rPr lang="en-US" altLang="zh-CN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504</a:t>
            </a:r>
            <a:r>
              <a:rPr lang="zh-CN" altLang="en-US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字节采用直接索引结构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zh-CN" altLang="en-US" sz="18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一个索引项占</a:t>
            </a:r>
            <a:r>
              <a:rPr lang="en-US" altLang="zh-CN" sz="18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，则可支持的单个文件最大长度是多少字节？</a:t>
            </a:r>
            <a:endParaRPr lang="en-US" altLang="zh-CN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为了使</a:t>
            </a:r>
            <a:r>
              <a:rPr lang="zh-CN" altLang="en-US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单个文件的长度达到最大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，请指出起始块号和块数分别所占字节数的合理值，并说明理由。</a:t>
            </a:r>
          </a:p>
        </p:txBody>
      </p:sp>
      <p:sp>
        <p:nvSpPr>
          <p:cNvPr id="87043" name="矩形: 圆角 4">
            <a:extLst>
              <a:ext uri="{FF2B5EF4-FFF2-40B4-BE49-F238E27FC236}">
                <a16:creationId xmlns:a16="http://schemas.microsoft.com/office/drawing/2014/main" id="{8251E292-D0BA-43A1-ACAF-0E70B487D3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87044" name="矩形 10">
            <a:extLst>
              <a:ext uri="{FF2B5EF4-FFF2-40B4-BE49-F238E27FC236}">
                <a16:creationId xmlns:a16="http://schemas.microsoft.com/office/drawing/2014/main" id="{608F4993-9508-4C81-B6C1-93286550335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87045" name="组合 9">
            <a:extLst>
              <a:ext uri="{FF2B5EF4-FFF2-40B4-BE49-F238E27FC236}">
                <a16:creationId xmlns:a16="http://schemas.microsoft.com/office/drawing/2014/main" id="{AC92F8F0-A064-474C-835B-42ED3D51FC44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7047" name="TitleBackground">
              <a:extLst>
                <a:ext uri="{FF2B5EF4-FFF2-40B4-BE49-F238E27FC236}">
                  <a16:creationId xmlns:a16="http://schemas.microsoft.com/office/drawing/2014/main" id="{A2BE613B-5CA2-4E75-9D42-430561EB792B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7048" name="ColorBlock">
              <a:extLst>
                <a:ext uri="{FF2B5EF4-FFF2-40B4-BE49-F238E27FC236}">
                  <a16:creationId xmlns:a16="http://schemas.microsoft.com/office/drawing/2014/main" id="{5CE9C2B8-4C27-4E71-AA9C-39552F5CBD52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7049" name="TypeText">
              <a:extLst>
                <a:ext uri="{FF2B5EF4-FFF2-40B4-BE49-F238E27FC236}">
                  <a16:creationId xmlns:a16="http://schemas.microsoft.com/office/drawing/2014/main" id="{5D0626C6-3017-451D-9B75-10673AA3AC06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7050" name="TipText">
              <a:extLst>
                <a:ext uri="{FF2B5EF4-FFF2-40B4-BE49-F238E27FC236}">
                  <a16:creationId xmlns:a16="http://schemas.microsoft.com/office/drawing/2014/main" id="{C99A370A-2BFE-4E6D-AF1F-3A3DE352ECF6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87046" name="图片 2">
            <a:extLst>
              <a:ext uri="{FF2B5EF4-FFF2-40B4-BE49-F238E27FC236}">
                <a16:creationId xmlns:a16="http://schemas.microsoft.com/office/drawing/2014/main" id="{3F39BD56-9C2B-4C56-8EFF-BEDA2ECFFC31}"/>
              </a:ext>
            </a:extLst>
          </p:cNvPr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981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4A156A1-9A14-4D1A-B6FB-EB5A4375AC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60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41BB278-7E53-46FB-96D7-5D6022B69E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57275" y="1366838"/>
            <a:ext cx="7254875" cy="4706937"/>
          </a:xfrm>
        </p:spPr>
        <p:txBody>
          <a:bodyPr/>
          <a:lstStyle/>
          <a:p>
            <a:pPr marL="0" indent="0" eaLnBrk="1">
              <a:buFont typeface="Monotype Sorts" pitchFamily="2" charset="2"/>
              <a:buNone/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ea typeface="宋体" panose="02010600030101010101" pitchFamily="2" charset="-122"/>
              </a:rPr>
              <a:t>）该文件系统空间总的盘块数为</a:t>
            </a:r>
            <a:r>
              <a:rPr lang="en-US" altLang="zh-CN" sz="1800" dirty="0">
                <a:ea typeface="宋体" panose="02010600030101010101" pitchFamily="2" charset="-122"/>
              </a:rPr>
              <a:t>4TB/1KB=4G=2</a:t>
            </a:r>
            <a:r>
              <a:rPr lang="en-US" altLang="zh-CN" sz="1800" baseline="300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个，则索引表项中块号最少需要</a:t>
            </a:r>
            <a:r>
              <a:rPr lang="en-US" altLang="zh-CN" sz="1800" dirty="0" smtClean="0">
                <a:ea typeface="宋体" panose="02010600030101010101" pitchFamily="2" charset="-122"/>
              </a:rPr>
              <a:t>32</a:t>
            </a:r>
            <a:r>
              <a:rPr lang="zh-CN" altLang="en-US" sz="1800" dirty="0" smtClean="0">
                <a:ea typeface="宋体" panose="02010600030101010101" pitchFamily="2" charset="-122"/>
              </a:rPr>
              <a:t>位</a:t>
            </a:r>
            <a:r>
              <a:rPr lang="en-US" altLang="zh-CN" sz="1800" dirty="0" smtClean="0">
                <a:ea typeface="宋体" panose="02010600030101010101" pitchFamily="2" charset="-122"/>
              </a:rPr>
              <a:t>/8</a:t>
            </a:r>
            <a:r>
              <a:rPr lang="zh-CN" altLang="en-US" sz="1800" dirty="0" smtClean="0">
                <a:ea typeface="宋体" panose="02010600030101010101" pitchFamily="2" charset="-122"/>
              </a:rPr>
              <a:t>位</a:t>
            </a:r>
            <a:r>
              <a:rPr lang="en-US" altLang="zh-CN" sz="1800" dirty="0" smtClean="0">
                <a:ea typeface="宋体" panose="02010600030101010101" pitchFamily="2" charset="-122"/>
              </a:rPr>
              <a:t>=4</a:t>
            </a:r>
            <a:r>
              <a:rPr lang="zh-CN" altLang="en-US" sz="1800" dirty="0">
                <a:ea typeface="宋体" panose="02010600030101010101" pitchFamily="2" charset="-122"/>
              </a:rPr>
              <a:t>字节，每个文件的</a:t>
            </a:r>
            <a:r>
              <a:rPr lang="en-US" altLang="zh-CN" sz="1800" dirty="0">
                <a:ea typeface="宋体" panose="02010600030101010101" pitchFamily="2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</a:rPr>
              <a:t>中索引表区空间为</a:t>
            </a:r>
            <a:r>
              <a:rPr lang="en-US" altLang="zh-CN" sz="1800" dirty="0">
                <a:ea typeface="宋体" panose="02010600030101010101" pitchFamily="2" charset="-122"/>
              </a:rPr>
              <a:t>512B</a:t>
            </a:r>
            <a:r>
              <a:rPr lang="zh-CN" altLang="en-US" sz="1800" dirty="0">
                <a:ea typeface="宋体" panose="02010600030101010101" pitchFamily="2" charset="-122"/>
              </a:rPr>
              <a:t>，最多可有的表项数为</a:t>
            </a:r>
            <a:r>
              <a:rPr lang="en-US" altLang="zh-CN" sz="1800" dirty="0">
                <a:ea typeface="宋体" panose="02010600030101010101" pitchFamily="2" charset="-122"/>
              </a:rPr>
              <a:t>512B/4B=128</a:t>
            </a:r>
            <a:r>
              <a:rPr lang="zh-CN" altLang="en-US" sz="1800" dirty="0">
                <a:ea typeface="宋体" panose="02010600030101010101" pitchFamily="2" charset="-122"/>
              </a:rPr>
              <a:t>个。因此每个文件最多可分配</a:t>
            </a:r>
            <a:r>
              <a:rPr lang="en-US" altLang="zh-CN" sz="1800" dirty="0">
                <a:ea typeface="宋体" panose="02010600030101010101" pitchFamily="2" charset="-122"/>
              </a:rPr>
              <a:t>128</a:t>
            </a:r>
            <a:r>
              <a:rPr lang="zh-CN" altLang="en-US" sz="1800" dirty="0">
                <a:ea typeface="宋体" panose="02010600030101010101" pitchFamily="2" charset="-122"/>
              </a:rPr>
              <a:t>个磁盘块，可支持的单个文件最大长度为</a:t>
            </a:r>
            <a:r>
              <a:rPr lang="en-US" altLang="zh-CN" sz="1800" dirty="0">
                <a:ea typeface="宋体" panose="02010600030101010101" pitchFamily="2" charset="-122"/>
              </a:rPr>
              <a:t>128*1KB=128KB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 eaLnBrk="1">
              <a:buFont typeface="Monotype Sorts" pitchFamily="2" charset="2"/>
              <a:buNone/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）在</a:t>
            </a:r>
            <a:r>
              <a:rPr lang="en-US" altLang="zh-CN" sz="1800" dirty="0">
                <a:ea typeface="宋体" panose="02010600030101010101" pitchFamily="2" charset="-122"/>
              </a:rPr>
              <a:t>&lt;</a:t>
            </a:r>
            <a:r>
              <a:rPr lang="zh-CN" altLang="en-US" sz="1800" dirty="0">
                <a:ea typeface="宋体" panose="02010600030101010101" pitchFamily="2" charset="-122"/>
              </a:rPr>
              <a:t>起始块号，块数</a:t>
            </a:r>
            <a:r>
              <a:rPr lang="en-US" altLang="zh-CN" sz="1800" dirty="0">
                <a:ea typeface="宋体" panose="02010600030101010101" pitchFamily="2" charset="-122"/>
              </a:rPr>
              <a:t>&gt;</a:t>
            </a:r>
            <a:r>
              <a:rPr lang="zh-CN" altLang="en-US" sz="1800" dirty="0">
                <a:ea typeface="宋体" panose="02010600030101010101" pitchFamily="2" charset="-122"/>
              </a:rPr>
              <a:t>格式中，块数占</a:t>
            </a:r>
            <a:r>
              <a:rPr lang="en-US" altLang="zh-CN" sz="1800" dirty="0">
                <a:ea typeface="宋体" panose="02010600030101010101" pitchFamily="2" charset="-122"/>
              </a:rPr>
              <a:t>2B</a:t>
            </a:r>
            <a:r>
              <a:rPr lang="zh-CN" altLang="en-US" sz="1800" dirty="0">
                <a:ea typeface="宋体" panose="02010600030101010101" pitchFamily="2" charset="-122"/>
              </a:rPr>
              <a:t>，为文件预分配的磁盘数最多为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1800" baseline="30000" dirty="0">
                <a:ea typeface="宋体" panose="02010600030101010101" pitchFamily="2" charset="-122"/>
              </a:rPr>
              <a:t>16</a:t>
            </a:r>
            <a:r>
              <a:rPr lang="zh-CN" altLang="en-US" sz="1800" dirty="0">
                <a:ea typeface="宋体" panose="02010600030101010101" pitchFamily="2" charset="-122"/>
              </a:rPr>
              <a:t>块，因此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预分配的连续空间最大为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1KB*2</a:t>
            </a:r>
            <a:r>
              <a:rPr lang="en-US" altLang="zh-CN" sz="1800" baseline="30000" dirty="0">
                <a:solidFill>
                  <a:srgbClr val="1306BA"/>
                </a:solidFill>
                <a:ea typeface="宋体" panose="02010600030101010101" pitchFamily="2" charset="-122"/>
              </a:rPr>
              <a:t>16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=64MB</a:t>
            </a:r>
            <a:r>
              <a:rPr lang="zh-CN" altLang="en-US" sz="1800" dirty="0">
                <a:ea typeface="宋体" panose="02010600030101010101" pitchFamily="2" charset="-122"/>
              </a:rPr>
              <a:t>。直接索引结构部分空间为</a:t>
            </a:r>
            <a:r>
              <a:rPr lang="en-US" altLang="zh-CN" sz="1800" dirty="0">
                <a:ea typeface="宋体" panose="02010600030101010101" pitchFamily="2" charset="-122"/>
              </a:rPr>
              <a:t>504B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每个索引项占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6B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，则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直接索引结构最多可表示的磁盘块数为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504B/6B=84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块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，可支持的文件最大长度为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1KB*84=84KB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。综上所述，该地址结构可支持的单个文件的最大长度为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64MB+84KB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=65620KB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en-US" altLang="zh-CN" sz="1800" dirty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marL="0" indent="0" eaLnBrk="1">
              <a:buNone/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   该文件系统空间总的盘块数为</a:t>
            </a:r>
            <a:r>
              <a:rPr lang="en-US" altLang="zh-CN" sz="1800" dirty="0">
                <a:ea typeface="宋体" panose="02010600030101010101" pitchFamily="2" charset="-122"/>
              </a:rPr>
              <a:t>4TB/1KB=4G=2</a:t>
            </a:r>
            <a:r>
              <a:rPr lang="en-US" altLang="zh-CN" sz="1800" baseline="300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个，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盘块数与盘块号均可采用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个字节表示</a:t>
            </a:r>
            <a:r>
              <a:rPr lang="zh-CN" altLang="en-US" sz="1800" dirty="0">
                <a:ea typeface="宋体" panose="02010600030101010101" pitchFamily="2" charset="-122"/>
              </a:rPr>
              <a:t>，因此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为了使单个文件的长度达到最大，起始块号和块数所占字节数均为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4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，即采用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&lt;4,4&gt;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格式，则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预分配的连续空间最大</a:t>
            </a:r>
            <a:r>
              <a:rPr lang="zh-CN" altLang="en-US" sz="1800" dirty="0" smtClean="0">
                <a:solidFill>
                  <a:srgbClr val="1306BA"/>
                </a:solidFill>
                <a:ea typeface="宋体" panose="02010600030101010101" pitchFamily="2" charset="-122"/>
              </a:rPr>
              <a:t>为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1800" baseline="300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*</a:t>
            </a:r>
            <a:r>
              <a:rPr lang="en-US" altLang="zh-CN" sz="1800" dirty="0">
                <a:ea typeface="宋体" panose="02010600030101010101" pitchFamily="2" charset="-122"/>
              </a:rPr>
              <a:t>1KB=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42</a:t>
            </a:r>
            <a:r>
              <a:rPr lang="en-US" altLang="zh-CN" sz="1800" dirty="0">
                <a:ea typeface="宋体" panose="02010600030101010101" pitchFamily="2" charset="-122"/>
              </a:rPr>
              <a:t>B= </a:t>
            </a:r>
            <a:r>
              <a:rPr lang="en-US" altLang="zh-CN" sz="1800" dirty="0" smtClean="0">
                <a:ea typeface="宋体" panose="02010600030101010101" pitchFamily="2" charset="-122"/>
              </a:rPr>
              <a:t>4TB</a:t>
            </a:r>
            <a:r>
              <a:rPr lang="zh-CN" altLang="en-US" sz="1800" dirty="0" smtClean="0">
                <a:ea typeface="宋体" panose="02010600030101010101" pitchFamily="2" charset="-122"/>
              </a:rPr>
              <a:t>，加上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直接索引</a:t>
            </a:r>
            <a:r>
              <a:rPr lang="zh-CN" altLang="en-US" sz="1800" dirty="0" smtClean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结构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支持的文件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最大长度</a:t>
            </a:r>
            <a:r>
              <a:rPr lang="en-US" altLang="zh-CN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84KB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，单个文件的最大长度为</a:t>
            </a:r>
            <a:r>
              <a:rPr lang="en-US" altLang="zh-CN" sz="1800" dirty="0">
                <a:ea typeface="宋体" panose="02010600030101010101" pitchFamily="2" charset="-122"/>
              </a:rPr>
              <a:t>4TB </a:t>
            </a:r>
            <a:r>
              <a:rPr lang="en-US" altLang="zh-CN" sz="1800" dirty="0" smtClean="0">
                <a:ea typeface="宋体" panose="02010600030101010101" pitchFamily="2" charset="-122"/>
              </a:rPr>
              <a:t>+84KB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34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文本框 3">
            <a:extLst>
              <a:ext uri="{FF2B5EF4-FFF2-40B4-BE49-F238E27FC236}">
                <a16:creationId xmlns:a16="http://schemas.microsoft.com/office/drawing/2014/main" id="{B2A34C0F-7FE5-422A-A2F1-CB35ED6061E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9938" y="1065213"/>
            <a:ext cx="73152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某文件系统为一级根目录结构，文件的数据一次性写入磁盘，已写入的文件不可修改，但可多次创建新文件。请回答如下问题：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）在连续、链式、索引三种文件的数据块组织方式中，哪种更合适？说明理由。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为定位文件数据块，需要在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中设置哪些相关描述字段？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）为快速找到文件，对于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，是集中存储好，还是与对应的文件数据块连续存储好？说明理由。</a:t>
            </a:r>
          </a:p>
        </p:txBody>
      </p:sp>
      <p:sp>
        <p:nvSpPr>
          <p:cNvPr id="76803" name="矩形: 圆角 4">
            <a:extLst>
              <a:ext uri="{FF2B5EF4-FFF2-40B4-BE49-F238E27FC236}">
                <a16:creationId xmlns:a16="http://schemas.microsoft.com/office/drawing/2014/main" id="{715413FC-286F-4C66-97C3-9F0808C4AAB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76804" name="矩形 10">
            <a:extLst>
              <a:ext uri="{FF2B5EF4-FFF2-40B4-BE49-F238E27FC236}">
                <a16:creationId xmlns:a16="http://schemas.microsoft.com/office/drawing/2014/main" id="{AA43F4BD-8F94-465A-A868-43A073090E5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76805" name="组合 9">
            <a:extLst>
              <a:ext uri="{FF2B5EF4-FFF2-40B4-BE49-F238E27FC236}">
                <a16:creationId xmlns:a16="http://schemas.microsoft.com/office/drawing/2014/main" id="{8FB98FB4-0AE4-4A22-830B-8D959DB08982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6807" name="TitleBackground">
              <a:extLst>
                <a:ext uri="{FF2B5EF4-FFF2-40B4-BE49-F238E27FC236}">
                  <a16:creationId xmlns:a16="http://schemas.microsoft.com/office/drawing/2014/main" id="{0FFD4BA8-CA45-4E9E-8601-032C6A2EAF9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6808" name="ColorBlock">
              <a:extLst>
                <a:ext uri="{FF2B5EF4-FFF2-40B4-BE49-F238E27FC236}">
                  <a16:creationId xmlns:a16="http://schemas.microsoft.com/office/drawing/2014/main" id="{E4E148A1-FE92-48AC-A311-60C7D68929B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6809" name="TypeText">
              <a:extLst>
                <a:ext uri="{FF2B5EF4-FFF2-40B4-BE49-F238E27FC236}">
                  <a16:creationId xmlns:a16="http://schemas.microsoft.com/office/drawing/2014/main" id="{B06DEDC4-2556-46AC-A056-6279C1922305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76810" name="TipText">
              <a:extLst>
                <a:ext uri="{FF2B5EF4-FFF2-40B4-BE49-F238E27FC236}">
                  <a16:creationId xmlns:a16="http://schemas.microsoft.com/office/drawing/2014/main" id="{18B3B083-5F36-4613-B428-E911041EB613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6806" name="图片 2">
            <a:extLst>
              <a:ext uri="{FF2B5EF4-FFF2-40B4-BE49-F238E27FC236}">
                <a16:creationId xmlns:a16="http://schemas.microsoft.com/office/drawing/2014/main" id="{89997042-6A57-458D-BCB0-114DCC900376}"/>
              </a:ext>
            </a:extLst>
          </p:cNvPr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4D5F5AB-089C-4AF6-BB32-F1EC9CDB02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1863" y="419100"/>
            <a:ext cx="7043737" cy="5461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B60E152-FC4B-4A3C-A781-A2EBF11E0E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435100"/>
            <a:ext cx="7632700" cy="445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连续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数据块组织方式更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合适</a:t>
            </a:r>
            <a:endParaRPr lang="en-US" altLang="zh-CN" sz="20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文件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的数据一次性写入磁盘，已写入的文件不可修改，因此不存在文件的插入、扩展等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问题；</a:t>
            </a:r>
            <a:endParaRPr lang="en-US" altLang="zh-CN" sz="18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使用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连续方式不仅可以省去链式、索引中的额外磁盘块的开销，而且支持随机访问，查找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速度及访问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速度更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快，实现简单。</a:t>
            </a:r>
            <a:endParaRPr lang="en-US" altLang="zh-CN" sz="1800" dirty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在连续方式中，为定位文件数据块，需要在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中设置文件在外存中的首个磁盘块号，以及文件所占的磁盘块数。</a:t>
            </a:r>
            <a:endParaRPr lang="en-US" altLang="zh-CN" sz="1800" dirty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ea typeface="宋体" panose="02010600030101010101" pitchFamily="2" charset="-122"/>
                <a:sym typeface="Microsoft Yahei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集中存储较好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存储了文件的详细信息，查找文件需要访问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由于是采用连续文件分配方式，集中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存储可减少检索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文件时访问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磁盘的次数，提高检索和访问速度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F0AC516-FBEB-4321-8469-CE22F0F8FB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1863" y="419100"/>
            <a:ext cx="7043737" cy="5461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习题 P448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C0C52A0-E32E-419E-A54E-B6F72478A1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435100"/>
            <a:ext cx="7632700" cy="4457700"/>
          </a:xfrm>
        </p:spPr>
        <p:txBody>
          <a:bodyPr/>
          <a:lstStyle/>
          <a:p>
            <a:r>
              <a:rPr lang="zh-CN" altLang="en-US" sz="2000" b="1">
                <a:solidFill>
                  <a:srgbClr val="1306BA"/>
                </a:solidFill>
                <a:ea typeface="宋体" panose="02010600030101010101" pitchFamily="2" charset="-122"/>
              </a:rPr>
              <a:t>11.6 </a:t>
            </a:r>
            <a:r>
              <a:rPr lang="zh-CN" altLang="en-US" sz="2000" b="1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Consider a file system on a disk that has 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both logical and physical block sizes of 512 bytes.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000" u="sng">
                <a:ea typeface="宋体" panose="02010600030101010101" pitchFamily="2" charset="-122"/>
              </a:rPr>
              <a:t>Assume that </a:t>
            </a:r>
            <a:r>
              <a:rPr lang="zh-CN" altLang="en-US" sz="2000" u="sng">
                <a:solidFill>
                  <a:srgbClr val="006600"/>
                </a:solidFill>
                <a:ea typeface="宋体" panose="02010600030101010101" pitchFamily="2" charset="-122"/>
              </a:rPr>
              <a:t>the information about each file </a:t>
            </a:r>
            <a:r>
              <a:rPr lang="zh-CN" altLang="en-US" sz="2000" u="sng">
                <a:ea typeface="宋体" panose="02010600030101010101" pitchFamily="2" charset="-122"/>
              </a:rPr>
              <a:t>is already in memory. 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For each of the three allocation strategies (</a:t>
            </a:r>
            <a:r>
              <a:rPr lang="zh-CN" altLang="en-US" sz="2000" u="sng">
                <a:solidFill>
                  <a:srgbClr val="7030A0"/>
                </a:solidFill>
                <a:ea typeface="宋体" panose="02010600030101010101" pitchFamily="2" charset="-122"/>
              </a:rPr>
              <a:t>contiguous, linked, and indexed</a:t>
            </a:r>
            <a:r>
              <a:rPr lang="zh-CN" altLang="en-US" sz="2000">
                <a:ea typeface="宋体" panose="02010600030101010101" pitchFamily="2" charset="-122"/>
              </a:rPr>
              <a:t>), answer these questions: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a. How is the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logical-to-physical address </a:t>
            </a:r>
            <a:r>
              <a:rPr lang="zh-CN" altLang="en-US" sz="2000">
                <a:ea typeface="宋体" panose="02010600030101010101" pitchFamily="2" charset="-122"/>
              </a:rPr>
              <a:t>mapping accomplished in this system? (For the indexed allocation, assume that a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file is always less than 512 blocks long</a:t>
            </a:r>
            <a:r>
              <a:rPr lang="zh-CN" altLang="en-US" sz="2000">
                <a:ea typeface="宋体" panose="02010600030101010101" pitchFamily="2" charset="-122"/>
              </a:rPr>
              <a:t>.)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b. If we are currently at logical block 10 (the last block accessed was block 10) and want to access logical block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000">
                <a:ea typeface="宋体" panose="02010600030101010101" pitchFamily="2" charset="-122"/>
              </a:rPr>
              <a:t>, how many physical blocks must be read from the disk?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8A519AAA-796D-43D2-A8B4-0807C62CB0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习题 P448参考答案</a:t>
            </a:r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5CA6553A-7F7D-4217-A302-10E5F8DC4A3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028700"/>
            <a:ext cx="7351713" cy="5143500"/>
          </a:xfrm>
        </p:spPr>
        <p:txBody>
          <a:bodyPr/>
          <a:lstStyle/>
          <a:p>
            <a:r>
              <a:rPr lang="en-US" altLang="zh-CN" sz="1600" b="1">
                <a:ea typeface="宋体" panose="02010600030101010101" pitchFamily="2" charset="-122"/>
              </a:rPr>
              <a:t>Answer: </a:t>
            </a:r>
            <a:r>
              <a:rPr lang="en-US" altLang="zh-CN" sz="1600">
                <a:ea typeface="宋体" panose="02010600030101010101" pitchFamily="2" charset="-122"/>
              </a:rPr>
              <a:t>Let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1600">
                <a:ea typeface="宋体" panose="02010600030101010101" pitchFamily="2" charset="-122"/>
              </a:rPr>
              <a:t>be the starting file address (block number).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a.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Contiguous</a:t>
            </a:r>
            <a:r>
              <a:rPr lang="en-US" altLang="zh-CN" sz="1600">
                <a:ea typeface="宋体" panose="02010600030101010101" pitchFamily="2" charset="-122"/>
              </a:rPr>
              <a:t>. Divide the logical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512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Add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>
                <a:ea typeface="宋体" panose="02010600030101010101" pitchFamily="2" charset="-122"/>
              </a:rPr>
              <a:t> to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S</a:t>
            </a:r>
            <a:r>
              <a:rPr lang="en-US" altLang="zh-CN" sz="1600">
                <a:ea typeface="宋体" panose="02010600030101010101" pitchFamily="2" charset="-122"/>
              </a:rPr>
              <a:t> to obtain the physical block number.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R</a:t>
            </a:r>
            <a:r>
              <a:rPr lang="en-US" altLang="zh-CN" sz="1600">
                <a:ea typeface="宋体" panose="02010600030101010101" pitchFamily="2" charset="-122"/>
              </a:rPr>
              <a:t> is the displacement into that block.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2. 1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b.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Linked</a:t>
            </a:r>
            <a:r>
              <a:rPr lang="en-US" altLang="zh-CN" sz="1600">
                <a:ea typeface="宋体" panose="02010600030101010101" pitchFamily="2" charset="-122"/>
              </a:rPr>
              <a:t>. Divide the logical physical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511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Chase down the linked list (getting </a:t>
            </a:r>
            <a:r>
              <a:rPr lang="en-US" altLang="zh-CN" sz="1600" i="1"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+ 1 blocks).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 is the displacement into the last physical block.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4? (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5?</a:t>
            </a:r>
            <a:r>
              <a:rPr lang="en-US" altLang="zh-CN" sz="1600">
                <a:ea typeface="宋体" panose="02010600030101010101" pitchFamily="2" charset="-122"/>
              </a:rPr>
              <a:t>) (0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4</a:t>
            </a:r>
            <a:r>
              <a:rPr lang="en-US" altLang="zh-CN" sz="1600" baseline="30000">
                <a:ea typeface="宋体" panose="02010600030101010101" pitchFamily="2" charset="-122"/>
                <a:sym typeface="Wingdings" panose="05000000000000000000" pitchFamily="2" charset="2"/>
              </a:rPr>
              <a:t>th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 block</a:t>
            </a:r>
            <a:r>
              <a:rPr lang="en-US" altLang="zh-CN" sz="160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c.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Indexed</a:t>
            </a:r>
            <a:r>
              <a:rPr lang="en-US" altLang="zh-CN" sz="1600">
                <a:ea typeface="宋体" panose="02010600030101010101" pitchFamily="2" charset="-122"/>
              </a:rPr>
              <a:t>. Divide the logical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512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</a:t>
            </a:r>
            <a:r>
              <a:rPr lang="en-US" altLang="zh-CN" sz="1600">
                <a:solidFill>
                  <a:srgbClr val="003399"/>
                </a:solidFill>
                <a:ea typeface="宋体" panose="02010600030101010101" pitchFamily="2" charset="-122"/>
              </a:rPr>
              <a:t>Get the index block into memory</a:t>
            </a:r>
            <a:r>
              <a:rPr lang="en-US" altLang="zh-CN" sz="1600">
                <a:ea typeface="宋体" panose="02010600030101010101" pitchFamily="2" charset="-122"/>
              </a:rPr>
              <a:t>. Physical block address is contained in the index block at location </a:t>
            </a:r>
            <a:r>
              <a:rPr lang="en-US" altLang="zh-CN" sz="1600" i="1">
                <a:ea typeface="宋体" panose="02010600030101010101" pitchFamily="2" charset="-122"/>
              </a:rPr>
              <a:t>Q</a:t>
            </a:r>
            <a:r>
              <a:rPr lang="en-US" altLang="zh-CN" sz="1600">
                <a:ea typeface="宋体" panose="02010600030101010101" pitchFamily="2" charset="-122"/>
              </a:rPr>
              <a:t>.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is the displacement into the desired physical block.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2. 2 </a:t>
            </a:r>
            <a:r>
              <a:rPr lang="zh-CN" altLang="en-US" sz="1600">
                <a:ea typeface="宋体" panose="02010600030101010101" pitchFamily="2" charset="-122"/>
              </a:rPr>
              <a:t>（</a:t>
            </a:r>
            <a:r>
              <a:rPr lang="en-US" altLang="zh-CN" sz="1600">
                <a:ea typeface="宋体" panose="02010600030101010101" pitchFamily="2" charset="-122"/>
              </a:rPr>
              <a:t>one for the index block, another for the data block </a:t>
            </a:r>
            <a:r>
              <a:rPr lang="zh-CN" altLang="en-US" sz="1600"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8611049-D35E-4BC8-A36B-9F2D6B1095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108" y="277058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 Free-Space Management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9D84332-01B1-4279-9EC7-70F3D27DBC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6949" y="1478209"/>
            <a:ext cx="8149700" cy="5064633"/>
          </a:xfrm>
        </p:spPr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Bit vector (Bit Map)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Linked list (free list)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Grouping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Counting</a:t>
            </a: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每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种方法的评价指标：</a:t>
            </a:r>
          </a:p>
          <a:p>
            <a:pPr lvl="1"/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是否需要额外的磁盘空间？需要多少？</a:t>
            </a:r>
          </a:p>
          <a:p>
            <a:pPr lvl="1"/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是否容易找到连续块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？</a:t>
            </a:r>
            <a:endParaRPr lang="zh-CN" altLang="en-US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效率：空间分配与回收的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效率</a:t>
            </a:r>
            <a:endParaRPr lang="en-US" altLang="zh-CN" sz="20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不管采用哪种文件分配方式，操作系统总是尽量为文件分配连续的磁盘块；</a:t>
            </a:r>
            <a:endParaRPr lang="zh-CN" altLang="en-US" sz="2400" b="1" dirty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39C2E3E-114D-4F7C-BF4E-1EB086DF37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429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11.5.1 Bit vector (Bit Map)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F5DD7DB-EBA6-44C7-B72C-C43EC9BBF7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2488" y="1285875"/>
            <a:ext cx="7329487" cy="496888"/>
          </a:xfrm>
        </p:spPr>
        <p:txBody>
          <a:bodyPr/>
          <a:lstStyle/>
          <a:p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Bit vector  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 blocks)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Each block is represented by 1 bit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D5581935-0160-40A6-94A6-6503EDC3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D1029066-862A-4E7E-BE4D-9E773514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1813F52F-5B9C-4E9E-ABAA-A0292F988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CDEA54A7-2498-4FE6-94F3-327F3CED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8" name="Rectangle 8">
            <a:extLst>
              <a:ext uri="{FF2B5EF4-FFF2-40B4-BE49-F238E27FC236}">
                <a16:creationId xmlns:a16="http://schemas.microsoft.com/office/drawing/2014/main" id="{F77DBA4E-02F8-45C0-9FE4-B7496AA14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9" name="Rectangle 9">
            <a:extLst>
              <a:ext uri="{FF2B5EF4-FFF2-40B4-BE49-F238E27FC236}">
                <a16:creationId xmlns:a16="http://schemas.microsoft.com/office/drawing/2014/main" id="{8B7618EB-C142-41A3-9202-D7876312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30" name="Rectangle 10">
            <a:extLst>
              <a:ext uri="{FF2B5EF4-FFF2-40B4-BE49-F238E27FC236}">
                <a16:creationId xmlns:a16="http://schemas.microsoft.com/office/drawing/2014/main" id="{8807D628-F6DC-48CC-9F0C-1E6AD2853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2670175"/>
            <a:ext cx="1219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1931" name="Rectangle 11">
            <a:extLst>
              <a:ext uri="{FF2B5EF4-FFF2-40B4-BE49-F238E27FC236}">
                <a16:creationId xmlns:a16="http://schemas.microsoft.com/office/drawing/2014/main" id="{4B105DE2-8DF5-43E1-B6DC-6BAFFCAF9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32" name="Text Box 12">
            <a:extLst>
              <a:ext uri="{FF2B5EF4-FFF2-40B4-BE49-F238E27FC236}">
                <a16:creationId xmlns:a16="http://schemas.microsoft.com/office/drawing/2014/main" id="{7861DBAD-2562-4264-8AF4-005F032D5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75D344DD-157A-45C0-8AE6-09BE0D405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4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84739AC7-365A-4A61-B180-91718F25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660F22BE-27E2-4100-894F-6D18007C4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3" y="2332038"/>
            <a:ext cx="5556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F68ECE8C-DE76-46B8-8849-C0097F477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838" y="3506788"/>
            <a:ext cx="8731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bit[</a:t>
            </a:r>
            <a:r>
              <a:rPr lang="en-US" altLang="zh-CN" sz="2000" i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] =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AD2F314D-31EC-4208-9461-BCCD02C2E9F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000375" y="3527425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ea typeface="宋体" panose="02010600030101010101" pitchFamily="2" charset="-122"/>
                <a:sym typeface="MT Extra" panose="05050102010205020202" pitchFamily="18" charset="2"/>
              </a:rPr>
              <a:t></a:t>
            </a:r>
            <a:endParaRPr lang="zh-CN" altLang="en-US" sz="2000">
              <a:ea typeface="宋体" panose="02010600030101010101" pitchFamily="2" charset="-122"/>
              <a:sym typeface="Monotype Sorts" pitchFamily="2" charset="2"/>
            </a:endParaRPr>
          </a:p>
        </p:txBody>
      </p:sp>
      <p:sp>
        <p:nvSpPr>
          <p:cNvPr id="81938" name="Text Box 18">
            <a:extLst>
              <a:ext uri="{FF2B5EF4-FFF2-40B4-BE49-F238E27FC236}">
                <a16:creationId xmlns:a16="http://schemas.microsoft.com/office/drawing/2014/main" id="{551D8E2C-65D3-4773-B594-4B0207E87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3286125"/>
            <a:ext cx="44704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0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 block[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occupied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(allocated)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block[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free</a:t>
            </a:r>
          </a:p>
        </p:txBody>
      </p:sp>
      <p:sp>
        <p:nvSpPr>
          <p:cNvPr id="81939" name="Rectangle 19">
            <a:extLst>
              <a:ext uri="{FF2B5EF4-FFF2-40B4-BE49-F238E27FC236}">
                <a16:creationId xmlns:a16="http://schemas.microsoft.com/office/drawing/2014/main" id="{44C10F92-813D-4A08-9A31-070C1F49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79900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Monotype Sorts" pitchFamily="2" charset="2"/>
              <a:buNone/>
            </a:pPr>
            <a:r>
              <a:rPr lang="en-US" altLang="zh-CN" sz="2000" b="1">
                <a:solidFill>
                  <a:srgbClr val="1306BA"/>
                </a:solidFill>
                <a:ea typeface="宋体" panose="02010600030101010101" pitchFamily="2" charset="-122"/>
              </a:rPr>
              <a:t>Block number calculation</a:t>
            </a:r>
            <a:r>
              <a:rPr lang="zh-CN" altLang="en-US" sz="2000" b="1">
                <a:solidFill>
                  <a:srgbClr val="1306BA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313F121C-B956-4C65-B057-8B44A064B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764088"/>
            <a:ext cx="3394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(number of bits per word) *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(number of 0-value words) +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offset of first 1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0ADE10E-66D1-42E8-9F4E-1730E7063F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Free-Space Management (Cont.)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F3CBBD4-E95D-4CCA-9C77-0E9FB6FC24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87425"/>
            <a:ext cx="7683500" cy="5514975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Bit map requires extra space</a:t>
            </a:r>
          </a:p>
          <a:p>
            <a:pPr lvl="1">
              <a:tabLst>
                <a:tab pos="1312863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Example: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ea typeface="宋体" panose="02010600030101010101" pitchFamily="2" charset="-122"/>
              </a:rPr>
              <a:t>block size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12</a:t>
            </a:r>
            <a:r>
              <a:rPr lang="en-US" altLang="zh-CN" sz="1800" dirty="0">
                <a:ea typeface="宋体" panose="02010600030101010101" pitchFamily="2" charset="-122"/>
              </a:rPr>
              <a:t> bytes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disk size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30</a:t>
            </a:r>
            <a:r>
              <a:rPr lang="en-US" altLang="zh-CN" sz="1800" dirty="0">
                <a:ea typeface="宋体" panose="02010600030101010101" pitchFamily="2" charset="-122"/>
              </a:rPr>
              <a:t> bytes (1 gigabyte)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</a:t>
            </a:r>
            <a:r>
              <a:rPr lang="en-US" altLang="zh-CN" sz="1800" i="1" dirty="0"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ea typeface="宋体" panose="02010600030101010101" pitchFamily="2" charset="-122"/>
              </a:rPr>
              <a:t>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30</a:t>
            </a:r>
            <a:r>
              <a:rPr lang="en-US" altLang="zh-CN" sz="1800" dirty="0">
                <a:ea typeface="宋体" panose="02010600030101010101" pitchFamily="2" charset="-122"/>
              </a:rPr>
              <a:t>/2</a:t>
            </a:r>
            <a:r>
              <a:rPr lang="en-US" altLang="zh-CN" sz="1800" baseline="30000" dirty="0">
                <a:ea typeface="宋体" panose="02010600030101010101" pitchFamily="2" charset="-122"/>
              </a:rPr>
              <a:t>12</a:t>
            </a:r>
            <a:r>
              <a:rPr lang="en-US" altLang="zh-CN" sz="1800" dirty="0">
                <a:ea typeface="宋体" panose="02010600030101010101" pitchFamily="2" charset="-122"/>
              </a:rPr>
              <a:t>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18</a:t>
            </a:r>
            <a:r>
              <a:rPr lang="en-US" altLang="zh-CN" sz="1800" dirty="0">
                <a:ea typeface="宋体" panose="02010600030101010101" pitchFamily="2" charset="-122"/>
              </a:rPr>
              <a:t> bits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18</a:t>
            </a:r>
            <a:r>
              <a:rPr lang="en-US" altLang="zh-CN" sz="1800" dirty="0">
                <a:ea typeface="宋体" panose="02010600030101010101" pitchFamily="2" charset="-122"/>
              </a:rPr>
              <a:t>/2</a:t>
            </a:r>
            <a:r>
              <a:rPr lang="en-US" altLang="zh-CN" sz="1800" baseline="30000" dirty="0">
                <a:ea typeface="宋体" panose="02010600030101010101" pitchFamily="2" charset="-122"/>
              </a:rPr>
              <a:t>3</a:t>
            </a:r>
            <a:r>
              <a:rPr lang="en-US" altLang="zh-CN" sz="1800" dirty="0">
                <a:ea typeface="宋体" panose="02010600030101010101" pitchFamily="2" charset="-122"/>
              </a:rPr>
              <a:t> bytes=2</a:t>
            </a:r>
            <a:r>
              <a:rPr lang="en-US" altLang="zh-CN" sz="1800" baseline="30000" dirty="0">
                <a:ea typeface="宋体" panose="02010600030101010101" pitchFamily="2" charset="-122"/>
              </a:rPr>
              <a:t>15</a:t>
            </a:r>
            <a:r>
              <a:rPr lang="en-US" altLang="zh-CN" sz="1800" dirty="0">
                <a:ea typeface="宋体" panose="02010600030101010101" pitchFamily="2" charset="-122"/>
              </a:rPr>
              <a:t>bytes(or 32K bytes)</a:t>
            </a:r>
          </a:p>
          <a:p>
            <a:pPr>
              <a:tabLst>
                <a:tab pos="1312863" algn="l"/>
              </a:tabLst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Relative simplicity</a:t>
            </a:r>
          </a:p>
          <a:p>
            <a:pPr>
              <a:tabLst>
                <a:tab pos="1312863" algn="l"/>
              </a:tabLst>
            </a:pP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Easy to get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contiguous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 files </a:t>
            </a:r>
          </a:p>
          <a:p>
            <a:pPr>
              <a:tabLst>
                <a:tab pos="1312863" algn="l"/>
              </a:tabLst>
            </a:pP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Bit vectors are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inefficient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unless the entire vector is kept in main memory (and is written to disk occasionally for recovery needs). </a:t>
            </a:r>
          </a:p>
          <a:p>
            <a:pPr>
              <a:tabLst>
                <a:tab pos="1312863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Keeping it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 main memory </a:t>
            </a:r>
            <a:r>
              <a:rPr lang="en-US" altLang="zh-CN" sz="2000" dirty="0">
                <a:ea typeface="宋体" panose="02010600030101010101" pitchFamily="2" charset="-122"/>
              </a:rPr>
              <a:t>is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possible for smaller disks </a:t>
            </a:r>
            <a:r>
              <a:rPr lang="en-US" altLang="zh-CN" sz="2000" dirty="0">
                <a:ea typeface="宋体" panose="02010600030101010101" pitchFamily="2" charset="-122"/>
              </a:rPr>
              <a:t>but not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necessarily for larger ones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>
              <a:tabLst>
                <a:tab pos="1312863" algn="l"/>
              </a:tabLst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实现：</a:t>
            </a:r>
            <a:r>
              <a:rPr lang="zh-CN" altLang="en-US" sz="2000" dirty="0">
                <a:ea typeface="宋体" panose="02010600030101010101" pitchFamily="2" charset="-122"/>
              </a:rPr>
              <a:t>位示图存储在磁盘上，检索时装入主存；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zh-CN" altLang="en-US" sz="2000" dirty="0">
                <a:ea typeface="宋体" panose="02010600030101010101" pitchFamily="2" charset="-122"/>
              </a:rPr>
              <a:t>                 位示图在磁盘上的位置放在超级块中；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872FE04-9387-420C-8F0D-727BECF4CD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96DD3B1-42A4-45E1-B4F4-D63700EA3A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Basic file system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</a:t>
            </a:r>
            <a:r>
              <a:rPr lang="en-US" altLang="zh-CN" sz="2000" b="1" i="1" dirty="0">
                <a:solidFill>
                  <a:srgbClr val="1306BA"/>
                </a:solidFill>
                <a:ea typeface="宋体" panose="02010600030101010101" pitchFamily="2" charset="-122"/>
              </a:rPr>
              <a:t>physical block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is identified by </a:t>
            </a:r>
            <a:r>
              <a:rPr lang="en-US" altLang="zh-CN" sz="2000" b="1" dirty="0">
                <a:ea typeface="宋体" panose="02010600030101010101" pitchFamily="2" charset="-122"/>
              </a:rPr>
              <a:t>its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numeric disk address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e.g. drive 1, cylinder 73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track 2, sector 10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Generic 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commands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to the appropriate 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device driver</a:t>
            </a:r>
            <a:r>
              <a:rPr lang="en-US" altLang="zh-CN" sz="2000" dirty="0">
                <a:ea typeface="宋体" panose="02010600030101010101" pitchFamily="2" charset="-122"/>
              </a:rPr>
              <a:t> to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read</a:t>
            </a:r>
            <a:r>
              <a:rPr lang="en-US" altLang="zh-CN" sz="2000" b="1" dirty="0">
                <a:ea typeface="宋体" panose="02010600030101010101" pitchFamily="2" charset="-122"/>
              </a:rPr>
              <a:t> and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write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physical blocks </a:t>
            </a:r>
            <a:r>
              <a:rPr lang="en-US" altLang="zh-CN" sz="2000" dirty="0">
                <a:ea typeface="宋体" panose="02010600030101010101" pitchFamily="2" charset="-122"/>
              </a:rPr>
              <a:t>on the disk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such as "retrieve block 123”</a:t>
            </a: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</a:p>
          <a:p>
            <a:pPr lvl="2"/>
            <a:r>
              <a:rPr lang="zh-CN" altLang="en-US" sz="1800" dirty="0">
                <a:ea typeface="宋体" panose="02010600030101010101" pitchFamily="2" charset="-122"/>
              </a:rPr>
              <a:t>根据在上层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File-organization module</a:t>
            </a:r>
            <a:r>
              <a:rPr lang="zh-CN" altLang="en-US" sz="1800" dirty="0">
                <a:ea typeface="宋体" panose="02010600030101010101" pitchFamily="2" charset="-122"/>
              </a:rPr>
              <a:t>获取的文件在</a:t>
            </a:r>
            <a:r>
              <a:rPr lang="zh-CN" altLang="en-US" sz="1800" b="1" dirty="0">
                <a:solidFill>
                  <a:srgbClr val="003300"/>
                </a:solidFill>
                <a:ea typeface="宋体" panose="02010600030101010101" pitchFamily="2" charset="-122"/>
              </a:rPr>
              <a:t>磁盘上的物理块地址</a:t>
            </a:r>
            <a:r>
              <a:rPr lang="zh-CN" altLang="en-US" sz="1800" dirty="0">
                <a:ea typeface="宋体" panose="02010600030101010101" pitchFamily="2" charset="-122"/>
              </a:rPr>
              <a:t>，给下层</a:t>
            </a:r>
            <a:r>
              <a:rPr lang="en-US" altLang="zh-CN" sz="1800" dirty="0">
                <a:ea typeface="宋体" panose="02010600030101010101" pitchFamily="2" charset="-122"/>
              </a:rPr>
              <a:t>(I/O control)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发送磁盘读写命令</a:t>
            </a:r>
            <a:endParaRPr lang="en-US" altLang="zh-CN" sz="18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2"/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C7274366-4201-49D3-9D02-E4A5C0818B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83971" name="内容占位符 2">
            <a:extLst>
              <a:ext uri="{FF2B5EF4-FFF2-40B4-BE49-F238E27FC236}">
                <a16:creationId xmlns:a16="http://schemas.microsoft.com/office/drawing/2014/main" id="{9EED6578-016C-46DB-B8B8-0691329CBEB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某磁盘文件区16GB ,每个磁盘块大小为1KB，回答下列问题：（列出解题步骤）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      如果空闲存储空间采用位示图（位向量）管理方法，那么位示图需要占用多少个盘块？</a:t>
            </a: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FA305E25-1A64-40A0-9B34-DAADECF2EA7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例题—参考答案</a:t>
            </a:r>
          </a:p>
        </p:txBody>
      </p:sp>
      <p:sp>
        <p:nvSpPr>
          <p:cNvPr id="84995" name="内容占位符 2">
            <a:extLst>
              <a:ext uri="{FF2B5EF4-FFF2-40B4-BE49-F238E27FC236}">
                <a16:creationId xmlns:a16="http://schemas.microsoft.com/office/drawing/2014/main" id="{51F9887B-029D-46FE-B8BA-43E705D32EB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63588" y="1279525"/>
            <a:ext cx="7921625" cy="4483100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磁盘总盘字节数 (16GB) ：16* 2</a:t>
            </a:r>
            <a:r>
              <a:rPr lang="zh-CN" altLang="en-US" sz="2400" baseline="30000">
                <a:ea typeface="宋体" panose="02010600030101010101" pitchFamily="2" charset="-122"/>
              </a:rPr>
              <a:t>30 </a:t>
            </a:r>
            <a:r>
              <a:rPr lang="zh-CN" altLang="en-US" sz="2400">
                <a:ea typeface="宋体" panose="02010600030101010101" pitchFamily="2" charset="-122"/>
              </a:rPr>
              <a:t>=2</a:t>
            </a:r>
            <a:r>
              <a:rPr lang="zh-CN" altLang="en-US" sz="2400" baseline="30000">
                <a:ea typeface="宋体" panose="02010600030101010101" pitchFamily="2" charset="-122"/>
              </a:rPr>
              <a:t>34</a:t>
            </a:r>
            <a:r>
              <a:rPr lang="zh-CN" altLang="en-US" sz="2400">
                <a:ea typeface="宋体" panose="02010600030101010101" pitchFamily="2" charset="-122"/>
              </a:rPr>
              <a:t>字节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磁盘总块数： 2</a:t>
            </a:r>
            <a:r>
              <a:rPr lang="zh-CN" altLang="en-US" sz="2400" baseline="30000">
                <a:ea typeface="宋体" panose="02010600030101010101" pitchFamily="2" charset="-122"/>
              </a:rPr>
              <a:t>34 </a:t>
            </a:r>
            <a:r>
              <a:rPr lang="zh-CN" altLang="en-US" sz="2400">
                <a:ea typeface="宋体" panose="02010600030101010101" pitchFamily="2" charset="-122"/>
              </a:rPr>
              <a:t>字节/2</a:t>
            </a:r>
            <a:r>
              <a:rPr lang="zh-CN" altLang="en-US" sz="2400" baseline="30000">
                <a:ea typeface="宋体" panose="02010600030101010101" pitchFamily="2" charset="-122"/>
              </a:rPr>
              <a:t>10</a:t>
            </a:r>
            <a:r>
              <a:rPr lang="zh-CN" altLang="en-US" sz="2400">
                <a:ea typeface="宋体" panose="02010600030101010101" pitchFamily="2" charset="-122"/>
              </a:rPr>
              <a:t> (字节/块)= 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 块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存储位示图需要的位数： 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 位 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zh-CN" altLang="en-US" sz="2400">
                <a:ea typeface="宋体" panose="02010600030101010101" pitchFamily="2" charset="-122"/>
              </a:rPr>
              <a:t>每块对应</a:t>
            </a:r>
            <a:r>
              <a:rPr lang="en-US" altLang="zh-CN" sz="2400">
                <a:ea typeface="宋体" panose="02010600030101010101" pitchFamily="2" charset="-122"/>
              </a:rPr>
              <a:t>1</a:t>
            </a:r>
            <a:r>
              <a:rPr lang="zh-CN" altLang="en-US" sz="2400">
                <a:ea typeface="宋体" panose="02010600030101010101" pitchFamily="2" charset="-122"/>
              </a:rPr>
              <a:t>位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存储位示图需要的字节数：2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位</a:t>
            </a:r>
            <a:r>
              <a:rPr lang="zh-CN" altLang="en-US" sz="2400" baseline="300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/8(位/字节)=2</a:t>
            </a:r>
            <a:r>
              <a:rPr lang="zh-CN" altLang="en-US" sz="2400" baseline="30000">
                <a:ea typeface="宋体" panose="02010600030101010101" pitchFamily="2" charset="-122"/>
              </a:rPr>
              <a:t>21</a:t>
            </a:r>
            <a:r>
              <a:rPr lang="zh-CN" altLang="en-US" sz="2400">
                <a:ea typeface="宋体" panose="02010600030101010101" pitchFamily="2" charset="-122"/>
              </a:rPr>
              <a:t>字节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位示图所占盘块数： 2</a:t>
            </a:r>
            <a:r>
              <a:rPr lang="zh-CN" altLang="en-US" sz="2400" baseline="30000">
                <a:ea typeface="宋体" panose="02010600030101010101" pitchFamily="2" charset="-122"/>
              </a:rPr>
              <a:t>21</a:t>
            </a:r>
            <a:r>
              <a:rPr lang="zh-CN" altLang="en-US" sz="2400">
                <a:ea typeface="宋体" panose="02010600030101010101" pitchFamily="2" charset="-122"/>
              </a:rPr>
              <a:t>字节/2</a:t>
            </a:r>
            <a:r>
              <a:rPr lang="zh-CN" altLang="en-US" sz="2400" baseline="30000">
                <a:ea typeface="宋体" panose="02010600030101010101" pitchFamily="2" charset="-122"/>
              </a:rPr>
              <a:t>10</a:t>
            </a:r>
            <a:r>
              <a:rPr lang="zh-CN" altLang="en-US" sz="2400">
                <a:ea typeface="宋体" panose="02010600030101010101" pitchFamily="2" charset="-122"/>
              </a:rPr>
              <a:t> (字节/块)=2</a:t>
            </a:r>
            <a:r>
              <a:rPr lang="zh-CN" altLang="en-US" sz="2400" baseline="30000">
                <a:ea typeface="宋体" panose="02010600030101010101" pitchFamily="2" charset="-122"/>
              </a:rPr>
              <a:t>11</a:t>
            </a:r>
            <a:r>
              <a:rPr lang="zh-CN" altLang="en-US" sz="2400">
                <a:ea typeface="宋体" panose="02010600030101010101" pitchFamily="2" charset="-122"/>
              </a:rPr>
              <a:t>块 </a:t>
            </a:r>
            <a:r>
              <a:rPr lang="en-US" altLang="zh-CN" sz="2400">
                <a:ea typeface="宋体" panose="02010600030101010101" pitchFamily="2" charset="-122"/>
              </a:rPr>
              <a:t>(2k</a:t>
            </a:r>
            <a:r>
              <a:rPr lang="zh-CN" altLang="en-US" sz="2400">
                <a:ea typeface="宋体" panose="02010600030101010101" pitchFamily="2" charset="-122"/>
              </a:rPr>
              <a:t>块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文本框 2">
            <a:extLst>
              <a:ext uri="{FF2B5EF4-FFF2-40B4-BE49-F238E27FC236}">
                <a16:creationId xmlns:a16="http://schemas.microsoft.com/office/drawing/2014/main" id="{A16EEFDC-1ECB-495B-9941-A0E0909D6B3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8163" y="635000"/>
            <a:ext cx="82835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文件系统用位示图表示磁盘空间的分配情况，位示图存于磁盘的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32~127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号块中，每个盘块占用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个字节，盘块和块内字节均从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开始编号。假设要释放的盘块号为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409612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，则位示图中要修改的位所在的盘块号和块内字节序号分别是（）。（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2015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86019" name="文本框 3">
            <a:extLst>
              <a:ext uri="{FF2B5EF4-FFF2-40B4-BE49-F238E27FC236}">
                <a16:creationId xmlns:a16="http://schemas.microsoft.com/office/drawing/2014/main" id="{E7359E37-0977-4E29-9C71-7B46F12D4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81,1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0" name="文本框 4">
            <a:extLst>
              <a:ext uri="{FF2B5EF4-FFF2-40B4-BE49-F238E27FC236}">
                <a16:creationId xmlns:a16="http://schemas.microsoft.com/office/drawing/2014/main" id="{5C8BC753-410A-4828-BCEF-A5B8A31AFFB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81,2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1" name="文本框 5">
            <a:extLst>
              <a:ext uri="{FF2B5EF4-FFF2-40B4-BE49-F238E27FC236}">
                <a16:creationId xmlns:a16="http://schemas.microsoft.com/office/drawing/2014/main" id="{89D3C7D0-333F-4140-8117-E597FB0E533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82,1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2" name="文本框 6">
            <a:extLst>
              <a:ext uri="{FF2B5EF4-FFF2-40B4-BE49-F238E27FC236}">
                <a16:creationId xmlns:a16="http://schemas.microsoft.com/office/drawing/2014/main" id="{47A5D5ED-FCC6-4AE0-9C23-657F9986999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82,2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3" name="椭圆 7">
            <a:extLst>
              <a:ext uri="{FF2B5EF4-FFF2-40B4-BE49-F238E27FC236}">
                <a16:creationId xmlns:a16="http://schemas.microsoft.com/office/drawing/2014/main" id="{2B4F7B40-90AA-44F4-BC40-A64215CABE6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4" name="椭圆 8">
            <a:extLst>
              <a:ext uri="{FF2B5EF4-FFF2-40B4-BE49-F238E27FC236}">
                <a16:creationId xmlns:a16="http://schemas.microsoft.com/office/drawing/2014/main" id="{C8568F2E-6261-40A9-8A97-C95B46EBECE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5" name="椭圆 10">
            <a:extLst>
              <a:ext uri="{FF2B5EF4-FFF2-40B4-BE49-F238E27FC236}">
                <a16:creationId xmlns:a16="http://schemas.microsoft.com/office/drawing/2014/main" id="{31BC9418-EF1A-487B-AB89-8358450E1AD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6" name="圆角矩形 11">
            <a:extLst>
              <a:ext uri="{FF2B5EF4-FFF2-40B4-BE49-F238E27FC236}">
                <a16:creationId xmlns:a16="http://schemas.microsoft.com/office/drawing/2014/main" id="{38AB5D11-EDFD-440A-BD81-099356D0F18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86027" name="矩形 1">
            <a:extLst>
              <a:ext uri="{FF2B5EF4-FFF2-40B4-BE49-F238E27FC236}">
                <a16:creationId xmlns:a16="http://schemas.microsoft.com/office/drawing/2014/main" id="{77A73CD4-0B7B-4BA3-B147-44E9BBD9B66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6028" name="文本框 6">
            <a:extLst>
              <a:ext uri="{FF2B5EF4-FFF2-40B4-BE49-F238E27FC236}">
                <a16:creationId xmlns:a16="http://schemas.microsoft.com/office/drawing/2014/main" id="{5DA3E5D7-CDE9-4781-B8A7-F54DC2FAEF5A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86029" name="文本框 7">
            <a:extLst>
              <a:ext uri="{FF2B5EF4-FFF2-40B4-BE49-F238E27FC236}">
                <a16:creationId xmlns:a16="http://schemas.microsoft.com/office/drawing/2014/main" id="{3EB388CA-822C-40FB-B3C9-66F858403A54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每块大小为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=1024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8=8096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409612/8096=50…12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，位示图的盘块号从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开始编号，则盘块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409612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在位示图的第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位，即第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号字节中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（第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位处于第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字节，因字节序号从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开始编址，故为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号字节）；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位示图的起始块号为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32+50=82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号块物理块的第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号字节中。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 选择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86030" name="组合 5">
            <a:extLst>
              <a:ext uri="{FF2B5EF4-FFF2-40B4-BE49-F238E27FC236}">
                <a16:creationId xmlns:a16="http://schemas.microsoft.com/office/drawing/2014/main" id="{99EA0E27-868D-403D-A418-765D9A04D08A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86042" name="RemarkBack">
              <a:extLst>
                <a:ext uri="{FF2B5EF4-FFF2-40B4-BE49-F238E27FC236}">
                  <a16:creationId xmlns:a16="http://schemas.microsoft.com/office/drawing/2014/main" id="{B2FD5FD1-DD8D-4DA3-9234-78CBC76164F3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3" name="RemarkBlock">
              <a:extLst>
                <a:ext uri="{FF2B5EF4-FFF2-40B4-BE49-F238E27FC236}">
                  <a16:creationId xmlns:a16="http://schemas.microsoft.com/office/drawing/2014/main" id="{EFE75C0C-4AB6-48FD-8353-BD8D68E0A68E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4" name="RemarkTitleText">
              <a:extLst>
                <a:ext uri="{FF2B5EF4-FFF2-40B4-BE49-F238E27FC236}">
                  <a16:creationId xmlns:a16="http://schemas.microsoft.com/office/drawing/2014/main" id="{E7AB73C4-519D-45C9-816A-9579AFDF9164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86031" name="RemarkBack">
            <a:extLst>
              <a:ext uri="{FF2B5EF4-FFF2-40B4-BE49-F238E27FC236}">
                <a16:creationId xmlns:a16="http://schemas.microsoft.com/office/drawing/2014/main" id="{96F1072F-0FAF-46D5-A980-F58F6121C39B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6032" name="RemarkBlock">
            <a:extLst>
              <a:ext uri="{FF2B5EF4-FFF2-40B4-BE49-F238E27FC236}">
                <a16:creationId xmlns:a16="http://schemas.microsoft.com/office/drawing/2014/main" id="{35EFF1E4-D0B3-46C3-953B-360122680087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6033" name="RemarkTitleText">
            <a:extLst>
              <a:ext uri="{FF2B5EF4-FFF2-40B4-BE49-F238E27FC236}">
                <a16:creationId xmlns:a16="http://schemas.microsoft.com/office/drawing/2014/main" id="{FCFCADBD-1B6D-4A46-9D40-E3C2486C8EFD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8">
            <a:extLst>
              <a:ext uri="{FF2B5EF4-FFF2-40B4-BE49-F238E27FC236}">
                <a16:creationId xmlns:a16="http://schemas.microsoft.com/office/drawing/2014/main" id="{C8568F2E-6261-40A9-8A97-C95B46EBECE3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060134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86035" name="组合 16">
            <a:extLst>
              <a:ext uri="{FF2B5EF4-FFF2-40B4-BE49-F238E27FC236}">
                <a16:creationId xmlns:a16="http://schemas.microsoft.com/office/drawing/2014/main" id="{B3757650-520B-473B-8443-B1FEEF44BAD6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6038" name="TitleBackground">
              <a:extLst>
                <a:ext uri="{FF2B5EF4-FFF2-40B4-BE49-F238E27FC236}">
                  <a16:creationId xmlns:a16="http://schemas.microsoft.com/office/drawing/2014/main" id="{CB4D2323-A960-4273-98A5-68798FC84EE6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39" name="ColorBlock">
              <a:extLst>
                <a:ext uri="{FF2B5EF4-FFF2-40B4-BE49-F238E27FC236}">
                  <a16:creationId xmlns:a16="http://schemas.microsoft.com/office/drawing/2014/main" id="{E66CFA3F-EBC4-412C-81A2-7B5320FC5D5C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0" name="TypeText">
              <a:extLst>
                <a:ext uri="{FF2B5EF4-FFF2-40B4-BE49-F238E27FC236}">
                  <a16:creationId xmlns:a16="http://schemas.microsoft.com/office/drawing/2014/main" id="{162F341E-217B-42BE-ACEE-C93906961963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86041" name="TipText">
              <a:extLst>
                <a:ext uri="{FF2B5EF4-FFF2-40B4-BE49-F238E27FC236}">
                  <a16:creationId xmlns:a16="http://schemas.microsoft.com/office/drawing/2014/main" id="{6D503DD3-F640-4BEC-A267-2AE07A1AD86F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86036" name="图片 1">
            <a:extLst>
              <a:ext uri="{FF2B5EF4-FFF2-40B4-BE49-F238E27FC236}">
                <a16:creationId xmlns:a16="http://schemas.microsoft.com/office/drawing/2014/main" id="{65D29F6D-B265-48EE-9E00-CEEF20FBBA0A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29DA28B-4722-48F1-BDC7-692FAFC340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60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11.5.2 Linked list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425E678-0699-4326-8C35-0C6DDA87FE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7049" y="1366838"/>
            <a:ext cx="8114190" cy="4962941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zh-CN" altLang="en-US" sz="2400" b="1" dirty="0">
                <a:solidFill>
                  <a:srgbClr val="7030A0"/>
                </a:solidFill>
                <a:ea typeface="宋体" panose="02010600030101010101" pitchFamily="2" charset="-122"/>
              </a:rPr>
              <a:t>Linked list (free list)</a:t>
            </a:r>
          </a:p>
          <a:p>
            <a:pPr lvl="1">
              <a:tabLst>
                <a:tab pos="1312863" algn="l"/>
              </a:tabLst>
            </a:pPr>
            <a:r>
              <a:rPr lang="zh-CN" altLang="en-US" sz="2000" dirty="0">
                <a:solidFill>
                  <a:srgbClr val="006600"/>
                </a:solidFill>
                <a:ea typeface="宋体" panose="02010600030101010101" pitchFamily="2" charset="-122"/>
              </a:rPr>
              <a:t>将所有空闲磁盘块用链表链接</a:t>
            </a:r>
            <a:r>
              <a:rPr lang="zh-CN" altLang="en-US" sz="2000" dirty="0" smtClean="0">
                <a:solidFill>
                  <a:srgbClr val="006600"/>
                </a:solidFill>
                <a:ea typeface="宋体" panose="02010600030101010101" pitchFamily="2" charset="-122"/>
              </a:rPr>
              <a:t>起来；</a:t>
            </a:r>
            <a:endParaRPr lang="en-US" altLang="zh-CN" sz="2000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并</a:t>
            </a:r>
            <a:r>
              <a:rPr lang="zh-CN" altLang="en-US" sz="2000" dirty="0">
                <a:ea typeface="宋体" panose="02010600030101010101" pitchFamily="2" charset="-122"/>
              </a:rPr>
              <a:t>将指向第一个空闲块的头指针保存在磁盘的特殊位置</a:t>
            </a:r>
            <a:r>
              <a:rPr lang="zh-CN" altLang="en-US" sz="2000" dirty="0" smtClean="0">
                <a:ea typeface="宋体" panose="02010600030101010101" pitchFamily="2" charset="-122"/>
              </a:rPr>
              <a:t>（如Super </a:t>
            </a:r>
            <a:r>
              <a:rPr lang="zh-CN" altLang="en-US" sz="2000" dirty="0">
                <a:ea typeface="宋体" panose="02010600030101010101" pitchFamily="2" charset="-122"/>
              </a:rPr>
              <a:t>block），同时也缓存在内存中；</a:t>
            </a:r>
          </a:p>
          <a:p>
            <a:pPr lvl="1">
              <a:tabLst>
                <a:tab pos="1312863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类似于页式管理中的空闲帧列表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实现简单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空闲块的回收与分配也较为方便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No waste of space</a:t>
            </a:r>
            <a:r>
              <a:rPr lang="zh-CN" altLang="en-US" sz="2000" dirty="0">
                <a:ea typeface="宋体" panose="02010600030101010101" pitchFamily="2" charset="-122"/>
              </a:rPr>
              <a:t>（不占用额外的磁盘空间）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Cannot get contiguous space easily</a:t>
            </a:r>
          </a:p>
          <a:p>
            <a:pPr>
              <a:tabLst>
                <a:tab pos="1312863" algn="l"/>
              </a:tabLst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实现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ea typeface="宋体" panose="02010600030101010101" pitchFamily="2" charset="-122"/>
              </a:rPr>
              <a:t>链表的头部放在超级块中；</a:t>
            </a:r>
          </a:p>
          <a:p>
            <a:pPr>
              <a:tabLst>
                <a:tab pos="1312863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09216F5-61DA-4BFE-9A58-D88908CD2D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Free Space List on Disk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90115" name="Picture 4">
            <a:extLst>
              <a:ext uri="{FF2B5EF4-FFF2-40B4-BE49-F238E27FC236}">
                <a16:creationId xmlns:a16="http://schemas.microsoft.com/office/drawing/2014/main" id="{7CE296E6-0F02-4C96-B806-5018D77A4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3" t="648" r="18672" b="1299"/>
          <a:stretch>
            <a:fillRect/>
          </a:stretch>
        </p:blipFill>
        <p:spPr bwMode="auto">
          <a:xfrm>
            <a:off x="2678113" y="1279525"/>
            <a:ext cx="4386262" cy="5130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EDC7C00-C311-4D67-9867-2A836A531D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11.5.3 Grouping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9BE9D9EA-DEF3-4EF0-B067-E837E565B3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77900"/>
            <a:ext cx="7793038" cy="5749925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zh-CN" altLang="en-US" sz="20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对于链接分配的</a:t>
            </a:r>
            <a:r>
              <a:rPr lang="zh-CN" altLang="en-US" sz="2000" b="1" u="sng" dirty="0">
                <a:solidFill>
                  <a:srgbClr val="C00000"/>
                </a:solidFill>
                <a:ea typeface="宋体" panose="02010600030101010101" pitchFamily="2" charset="-122"/>
              </a:rPr>
              <a:t>一种</a:t>
            </a:r>
            <a:r>
              <a:rPr lang="zh-CN" altLang="en-US" sz="20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改进</a:t>
            </a:r>
            <a:endParaRPr lang="en-US" altLang="zh-CN" sz="2000" b="1" u="sng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专门设置一些磁盘块</a:t>
            </a:r>
            <a:r>
              <a:rPr lang="zh-CN" altLang="en-US" sz="18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临时存储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多个空闲磁盘块的块号；</a:t>
            </a:r>
            <a:endParaRPr lang="en-US" altLang="zh-CN" sz="18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磁盘块号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保存在同一个磁盘块中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的那些空闲磁盘块，构成一组。</a:t>
            </a:r>
            <a:endParaRPr lang="en-US" altLang="zh-CN" sz="18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是为</a:t>
            </a:r>
            <a:r>
              <a:rPr lang="zh-CN" altLang="en-US" sz="1800" b="1" u="sng" dirty="0" smtClean="0">
                <a:solidFill>
                  <a:srgbClr val="1306BA"/>
                </a:solidFill>
                <a:ea typeface="宋体" panose="02010600030101010101" pitchFamily="2" charset="-122"/>
              </a:rPr>
              <a:t>成组链接法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；</a:t>
            </a:r>
            <a:endParaRPr lang="en-US" altLang="zh-CN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Grouping （</a:t>
            </a:r>
            <a:r>
              <a:rPr lang="zh-CN" altLang="en-US" sz="2000" b="1" dirty="0">
                <a:ea typeface="宋体" panose="02010600030101010101" pitchFamily="2" charset="-122"/>
              </a:rPr>
              <a:t>UNIX使用的 “成组链接法”）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ea typeface="宋体" panose="02010600030101010101" pitchFamily="2" charset="-122"/>
              </a:rPr>
              <a:t>将</a:t>
            </a:r>
            <a:r>
              <a:rPr lang="zh-CN" altLang="en-US" sz="1800" b="1" dirty="0">
                <a:ea typeface="宋体" panose="02010600030101010101" pitchFamily="2" charset="-122"/>
              </a:rPr>
              <a:t>n个空闲块分成一组，每组中的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第一块</a:t>
            </a:r>
            <a:r>
              <a:rPr lang="zh-CN" altLang="en-US" sz="1800" b="1" dirty="0">
                <a:ea typeface="宋体" panose="02010600030101010101" pitchFamily="2" charset="-122"/>
              </a:rPr>
              <a:t>或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最后一块</a:t>
            </a:r>
            <a:r>
              <a:rPr lang="zh-CN" altLang="en-US" sz="1800" b="1" dirty="0">
                <a:ea typeface="宋体" panose="02010600030101010101" pitchFamily="2" charset="-122"/>
              </a:rPr>
              <a:t>保存下一组的空闲块地址，依次类推；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>
                <a:ea typeface="宋体" panose="02010600030101010101" pitchFamily="2" charset="-122"/>
              </a:rPr>
              <a:t>第一组的块地址保存在一个特殊空闲块中；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>
                <a:solidFill>
                  <a:srgbClr val="002060"/>
                </a:solidFill>
                <a:ea typeface="宋体" panose="02010600030101010101" pitchFamily="2" charset="-122"/>
              </a:rPr>
              <a:t>No waste of space（不占用额外的磁盘空间）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当前可分配的物理块号存放在空闲盘块栈，因此绝大部分的分配和回收工作是在主存中进行，可以节省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时间，与</a:t>
            </a:r>
            <a:r>
              <a:rPr lang="en-US" altLang="zh-CN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bit vector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相比，占用内存较少；</a:t>
            </a:r>
            <a:endParaRPr lang="en-US" altLang="zh-CN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002060"/>
                </a:solidFill>
                <a:ea typeface="宋体" panose="02010600030101010101" pitchFamily="2" charset="-122"/>
              </a:rPr>
              <a:t>Cannot </a:t>
            </a:r>
            <a:r>
              <a:rPr lang="zh-CN" altLang="en-US" sz="1800" b="1" dirty="0">
                <a:solidFill>
                  <a:srgbClr val="002060"/>
                </a:solidFill>
                <a:ea typeface="宋体" panose="02010600030101010101" pitchFamily="2" charset="-122"/>
              </a:rPr>
              <a:t>get contiguous space easily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与链接法不同，该方法容易找到大量的空闲块；</a:t>
            </a:r>
            <a:endParaRPr lang="en-US" altLang="zh-CN" sz="1800" b="1" dirty="0" smtClean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>
            <a:extLst>
              <a:ext uri="{FF2B5EF4-FFF2-40B4-BE49-F238E27FC236}">
                <a16:creationId xmlns:a16="http://schemas.microsoft.com/office/drawing/2014/main" id="{AB0F7501-10B8-4E55-96C1-8D6D7B96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 第一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第二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第三组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1CCDDC30-D0F3-4A3E-AE1E-D8EA4A39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</a:p>
        </p:txBody>
      </p:sp>
      <p:sp>
        <p:nvSpPr>
          <p:cNvPr id="92165" name="矩形 1">
            <a:extLst>
              <a:ext uri="{FF2B5EF4-FFF2-40B4-BE49-F238E27FC236}">
                <a16:creationId xmlns:a16="http://schemas.microsoft.com/office/drawing/2014/main" id="{0440712F-8F6E-4595-AF3E-39CCB9DA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6110288"/>
            <a:ext cx="3038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ea typeface="宋体" panose="02010600030101010101" pitchFamily="2" charset="-122"/>
              </a:rPr>
              <a:t>成组链接法空闲</a:t>
            </a:r>
            <a:r>
              <a:rPr lang="zh-CN" altLang="en-US" sz="1800" b="1" dirty="0">
                <a:ea typeface="宋体" panose="02010600030101010101" pitchFamily="2" charset="-122"/>
              </a:rPr>
              <a:t>盘块的组织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70" y="1573213"/>
            <a:ext cx="62198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93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>
            <a:extLst>
              <a:ext uri="{FF2B5EF4-FFF2-40B4-BE49-F238E27FC236}">
                <a16:creationId xmlns:a16="http://schemas.microsoft.com/office/drawing/2014/main" id="{AB0F7501-10B8-4E55-96C1-8D6D7B96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    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第一组            第二组             第三组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</a:p>
        </p:txBody>
      </p:sp>
      <p:graphicFrame>
        <p:nvGraphicFramePr>
          <p:cNvPr id="92163" name="Object 6">
            <a:extLst>
              <a:ext uri="{FF2B5EF4-FFF2-40B4-BE49-F238E27FC236}">
                <a16:creationId xmlns:a16="http://schemas.microsoft.com/office/drawing/2014/main" id="{D8E578C8-B9B5-474C-95C8-AD8A8BA9D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0" y="1651000"/>
          <a:ext cx="811530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7" name="Visio" r:id="rId3" imgW="4747260" imgH="2766060" progId="Visio.Drawing.11">
                  <p:embed/>
                </p:oleObj>
              </mc:Choice>
              <mc:Fallback>
                <p:oleObj name="Visio" r:id="rId3" imgW="4747260" imgH="27660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651000"/>
                        <a:ext cx="8115300" cy="438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2">
            <a:extLst>
              <a:ext uri="{FF2B5EF4-FFF2-40B4-BE49-F238E27FC236}">
                <a16:creationId xmlns:a16="http://schemas.microsoft.com/office/drawing/2014/main" id="{1CCDDC30-D0F3-4A3E-AE1E-D8EA4A39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</a:p>
        </p:txBody>
      </p:sp>
      <p:sp>
        <p:nvSpPr>
          <p:cNvPr id="92165" name="矩形 1">
            <a:extLst>
              <a:ext uri="{FF2B5EF4-FFF2-40B4-BE49-F238E27FC236}">
                <a16:creationId xmlns:a16="http://schemas.microsoft.com/office/drawing/2014/main" id="{0440712F-8F6E-4595-AF3E-39CCB9DA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6110288"/>
            <a:ext cx="3038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ea typeface="宋体" panose="02010600030101010101" pitchFamily="2" charset="-122"/>
              </a:rPr>
              <a:t>成组链接法空闲</a:t>
            </a:r>
            <a:r>
              <a:rPr lang="zh-CN" altLang="en-US" sz="1800" b="1" dirty="0">
                <a:ea typeface="宋体" panose="02010600030101010101" pitchFamily="2" charset="-122"/>
              </a:rPr>
              <a:t>盘块的组织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>
            <a:extLst>
              <a:ext uri="{FF2B5EF4-FFF2-40B4-BE49-F238E27FC236}">
                <a16:creationId xmlns:a16="http://schemas.microsoft.com/office/drawing/2014/main" id="{AB0F7501-10B8-4E55-96C1-8D6D7B96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第一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第二组 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第三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1CCDDC30-D0F3-4A3E-AE1E-D8EA4A39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</a:p>
        </p:txBody>
      </p:sp>
      <p:pic>
        <p:nvPicPr>
          <p:cNvPr id="93190" name="Picture 6" descr="https://img-blog.csdn.net/20160403183657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573213"/>
            <a:ext cx="7273925" cy="455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250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ABB27F8-93AD-4791-8E04-0D90ACD4A3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A6BECD7-DF21-4E4C-AB5A-D51C6B2267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77900"/>
            <a:ext cx="7793038" cy="5749925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空闲磁盘块的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回收</a:t>
            </a:r>
            <a:r>
              <a:rPr lang="zh-CN" altLang="en-US" sz="20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（最左边一组：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从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上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往下，从右向左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在超级块中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假定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是向下生长的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当最左边的组空闲块数未达到规定数，如</a:t>
            </a:r>
            <a:r>
              <a:rPr lang="en-US" altLang="zh-CN" sz="1800" dirty="0">
                <a:ea typeface="宋体" panose="02010600030101010101" pitchFamily="2" charset="-122"/>
              </a:rPr>
              <a:t>100</a:t>
            </a:r>
            <a:r>
              <a:rPr lang="zh-CN" altLang="en-US" sz="1800" dirty="0">
                <a:ea typeface="宋体" panose="02010600030101010101" pitchFamily="2" charset="-122"/>
              </a:rPr>
              <a:t>，则新回收的空闲块的块号入栈（放到空闲盘块号栈的栈顶）（从上往下）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当最左边的组空闲磁盘块数达到规定次数后，如</a:t>
            </a:r>
            <a:r>
              <a:rPr lang="en-US" altLang="zh-CN" sz="1800" dirty="0">
                <a:ea typeface="宋体" panose="02010600030101010101" pitchFamily="2" charset="-122"/>
              </a:rPr>
              <a:t>100,</a:t>
            </a:r>
            <a:r>
              <a:rPr lang="zh-CN" altLang="en-US" sz="1800" dirty="0">
                <a:ea typeface="宋体" panose="02010600030101010101" pitchFamily="2" charset="-122"/>
              </a:rPr>
              <a:t>；再回收一块空闲块后，先将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空闲盘块号栈的空闲块号信息</a:t>
            </a:r>
            <a:r>
              <a:rPr lang="zh-CN" altLang="en-US" sz="1800" dirty="0">
                <a:ea typeface="宋体" panose="02010600030101010101" pitchFamily="2" charset="-122"/>
              </a:rPr>
              <a:t>复制到该块中，同时将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空闲盘块号栈清空</a:t>
            </a:r>
            <a:r>
              <a:rPr lang="zh-CN" altLang="en-US" sz="1800" dirty="0">
                <a:ea typeface="宋体" panose="02010600030101010101" pitchFamily="2" charset="-122"/>
              </a:rPr>
              <a:t>；然后该块作为新的一组空闲块的第一块，并将该块号入栈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以此类推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空闲磁盘块的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分配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（最左边一组：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从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下往上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，从左向右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依次分配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栈顶的空闲块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当要分配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栈底所示的块号时，先把该块所保存的其下一组的空闲磁盘块号信息写入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中，然后再将该空闲块分配出去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r>
              <a:rPr lang="zh-CN" altLang="en-US" sz="1800" b="1" dirty="0">
                <a:ea typeface="宋体" panose="02010600030101010101" pitchFamily="2" charset="-122"/>
              </a:rPr>
              <a:t>注：分配与回收过程所涉及的块信息操作均在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b="1" dirty="0">
                <a:ea typeface="宋体" panose="02010600030101010101" pitchFamily="2" charset="-122"/>
              </a:rPr>
              <a:t>中进行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&#10;4*256+2*256/4*256+256/4*256*256/4*256=1082368&#10;1082368/1024=1057&#10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文件偏移量1234在文件的第1号数据块中，从索引节点的直接块直接访问，故1次。&#10;文件偏移量307400在第文件的第300号块中，1直接块有10个，一级索引块有254块（1KB/4=256），因此访问该偏移量处的文件内容需要通过二级索引块访问，故3次。&#10;故B。&#10;文件偏移量0~1024*10-1，即0~10239所对应的磁盘块号放在10个直接索引指针中；&#10;每个索引占用4字节，一个磁盘块中可保存1024/4=256个索引指针，则文件偏移量为10240~10240+256*1024-1，即10240~272383所对应的磁盘块号对应一级索引大于等于10240+256*1024（272384）的磁盘块号对应二级索引。&#10;故（1,3），选B&#10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每块大小为1024字节=1024*8=8096位;&#10;409612/8096=50…12，位示图的盘块号从0开始编号，则盘块409612在位示图的第50号块的第12位，即第50号块的第1号字节中（第12位处于第2个字节，因字节序号从0开始编址，故为1号字节）；&#10;位示图的起始块号为32，则为32+50=82号块物理块的第1号字节中。&#10;故 选择C&#10;&#10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&#10;每个簇大小1KB，分配时以簇为单位，文件大小为1026B，需要分配给该文件2个簇，即2048B。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1647</TotalTime>
  <Pages>0</Pages>
  <Words>10621</Words>
  <Characters>0</Characters>
  <Application>Microsoft Office PowerPoint</Application>
  <DocSecurity>0</DocSecurity>
  <PresentationFormat>全屏显示(4:3)</PresentationFormat>
  <Lines>0</Lines>
  <Paragraphs>1009</Paragraphs>
  <Slides>129</Slides>
  <Notes>1</Notes>
  <HiddenSlides>73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42" baseType="lpstr">
      <vt:lpstr>Microsoft Yahei</vt:lpstr>
      <vt:lpstr>Monotype Sorts</vt:lpstr>
      <vt:lpstr>等线</vt:lpstr>
      <vt:lpstr>宋体</vt:lpstr>
      <vt:lpstr>Arial</vt:lpstr>
      <vt:lpstr>Helvetica</vt:lpstr>
      <vt:lpstr>MT Extra</vt:lpstr>
      <vt:lpstr>Symbol</vt:lpstr>
      <vt:lpstr>Times New Roman</vt:lpstr>
      <vt:lpstr>Wingdings</vt:lpstr>
      <vt:lpstr>os-w-java</vt:lpstr>
      <vt:lpstr>1_os-w-java</vt:lpstr>
      <vt:lpstr>Visio</vt:lpstr>
      <vt:lpstr>Chapter 11:  File System Implementation</vt:lpstr>
      <vt:lpstr> Chapter 11: File System Implementation</vt:lpstr>
      <vt:lpstr>Objectives</vt:lpstr>
      <vt:lpstr>11.1 File-System Structure</vt:lpstr>
      <vt:lpstr>File-System Structure</vt:lpstr>
      <vt:lpstr>Layered File System</vt:lpstr>
      <vt:lpstr>Layered File System</vt:lpstr>
      <vt:lpstr>Layered File System</vt:lpstr>
      <vt:lpstr>Layered File System</vt:lpstr>
      <vt:lpstr>Layered File System</vt:lpstr>
      <vt:lpstr>11.2 File-System Implementation  11.2.1 Overview</vt:lpstr>
      <vt:lpstr>On-Disk File System Structures</vt:lpstr>
      <vt:lpstr>On-Disk File System Structures (Cont)</vt:lpstr>
      <vt:lpstr>FAT文件系统每个分区的布局（per partition）</vt:lpstr>
      <vt:lpstr>Ext文件系统每个分区的布局（per partition）</vt:lpstr>
      <vt:lpstr>On-Disk File System Structures (Cont)</vt:lpstr>
      <vt:lpstr>On-Disk File System Structures (Cont)</vt:lpstr>
      <vt:lpstr>On-Disk File System Structures (Cont)</vt:lpstr>
      <vt:lpstr>On-Disk File System Structures (Cont)</vt:lpstr>
      <vt:lpstr>A Typical File Control Block</vt:lpstr>
      <vt:lpstr>Inode in UNIX   (ext3)</vt:lpstr>
      <vt:lpstr>回顾：OS的引导过程：Computer Startup--加电</vt:lpstr>
      <vt:lpstr>Computer Startup--自检</vt:lpstr>
      <vt:lpstr>Computer Startup--初始化设备</vt:lpstr>
      <vt:lpstr>Computer Startup--测试设备</vt:lpstr>
      <vt:lpstr>Computer Startup--更新SECD</vt:lpstr>
      <vt:lpstr>Computer Startup--启动操作系统</vt:lpstr>
      <vt:lpstr>In-Memory File System Structures</vt:lpstr>
      <vt:lpstr>In-Memory File System Structures(Cont)</vt:lpstr>
      <vt:lpstr>In-Memory File System Structures(Cont)</vt:lpstr>
      <vt:lpstr>In-Memory File System Structures(Cont)</vt:lpstr>
      <vt:lpstr>In-Memory File System Structures</vt:lpstr>
      <vt:lpstr>Open()的过程</vt:lpstr>
      <vt:lpstr>PowerPoint 演示文稿</vt:lpstr>
      <vt:lpstr>PowerPoint 演示文稿</vt:lpstr>
      <vt:lpstr>Create a new file </vt:lpstr>
      <vt:lpstr>Open a file </vt:lpstr>
      <vt:lpstr>Close a file </vt:lpstr>
      <vt:lpstr>UNIX实例</vt:lpstr>
      <vt:lpstr>PowerPoint 演示文稿</vt:lpstr>
      <vt:lpstr>11.2.2 Partition and Mounting</vt:lpstr>
      <vt:lpstr>Partition and Mounting (Cont.)</vt:lpstr>
      <vt:lpstr>Partition and Mounting (Cont)</vt:lpstr>
      <vt:lpstr>Partition and Mounting (Cont)</vt:lpstr>
      <vt:lpstr>11.2.3 Virtual File Systems (VFS)</vt:lpstr>
      <vt:lpstr>Schematic View of Virtual File System</vt:lpstr>
      <vt:lpstr>Virtual File Systems</vt:lpstr>
      <vt:lpstr>11.3 Directory Implementation</vt:lpstr>
      <vt:lpstr>11.4 Allocation Methods</vt:lpstr>
      <vt:lpstr>11.4.1 Contiguous Allocation</vt:lpstr>
      <vt:lpstr>Contiguous Allocation of Disk Space</vt:lpstr>
      <vt:lpstr>Contiguous Allocation (Cont)</vt:lpstr>
      <vt:lpstr>Contiguous Allocation (Cont)</vt:lpstr>
      <vt:lpstr>Extent-Based Systems</vt:lpstr>
      <vt:lpstr>11.4.2 Linked Allocation</vt:lpstr>
      <vt:lpstr>Linked Allocation</vt:lpstr>
      <vt:lpstr>Linked Allocation (Cont.)</vt:lpstr>
      <vt:lpstr>Linked Allocation (Cont.)</vt:lpstr>
      <vt:lpstr>Linked Allocation (Cont.)</vt:lpstr>
      <vt:lpstr>FAT：File-Allocation Table</vt:lpstr>
      <vt:lpstr>MS-DOS Disk Layout（FAT）</vt:lpstr>
      <vt:lpstr>在分区上创建的FAT32文件系统结构</vt:lpstr>
      <vt:lpstr>FAT—logical to physical address </vt:lpstr>
      <vt:lpstr>FAT有关计算</vt:lpstr>
      <vt:lpstr>FAT有关计算</vt:lpstr>
      <vt:lpstr>PowerPoint 演示文稿</vt:lpstr>
      <vt:lpstr>11.4.3 Indexed Allocation</vt:lpstr>
      <vt:lpstr>Example of Indexed Allocation</vt:lpstr>
      <vt:lpstr>Indexed Allocation (Cont.)</vt:lpstr>
      <vt:lpstr>Indexed Allocation (Cont.)</vt:lpstr>
      <vt:lpstr>Indexed Allocation – Mapping (Cont.)</vt:lpstr>
      <vt:lpstr>Index block management</vt:lpstr>
      <vt:lpstr>Index block management</vt:lpstr>
      <vt:lpstr>Index block management</vt:lpstr>
      <vt:lpstr>Combined Scheme:  UNIX (4K bytes per block)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续上页</vt:lpstr>
      <vt:lpstr>PowerPoint 演示文稿</vt:lpstr>
      <vt:lpstr>续上页</vt:lpstr>
      <vt:lpstr>习题 P448</vt:lpstr>
      <vt:lpstr>习题 P448参考答案</vt:lpstr>
      <vt:lpstr>11.5 Free-Space Management</vt:lpstr>
      <vt:lpstr>11.5.1 Bit vector (Bit Map)</vt:lpstr>
      <vt:lpstr>Free-Space Management (Cont.)</vt:lpstr>
      <vt:lpstr>例题</vt:lpstr>
      <vt:lpstr>例题—参考答案</vt:lpstr>
      <vt:lpstr>PowerPoint 演示文稿</vt:lpstr>
      <vt:lpstr>11.5.2 Linked list</vt:lpstr>
      <vt:lpstr>Linked Free Space List on Disk</vt:lpstr>
      <vt:lpstr>11.5.3 Grouping</vt:lpstr>
      <vt:lpstr>PowerPoint 演示文稿</vt:lpstr>
      <vt:lpstr>PowerPoint 演示文稿</vt:lpstr>
      <vt:lpstr>PowerPoint 演示文稿</vt:lpstr>
      <vt:lpstr>Grouping</vt:lpstr>
      <vt:lpstr>11.5.4 Counting</vt:lpstr>
      <vt:lpstr>Counting </vt:lpstr>
      <vt:lpstr>回顾</vt:lpstr>
      <vt:lpstr>11.6 Efficiency and Performance</vt:lpstr>
      <vt:lpstr>11.6.1 Efficiency</vt:lpstr>
      <vt:lpstr>11.6.2 Performance</vt:lpstr>
      <vt:lpstr>Various Disk-Caching Locations</vt:lpstr>
      <vt:lpstr>Page Cache</vt:lpstr>
      <vt:lpstr>I/O Without a Unified Buffer Cache</vt:lpstr>
      <vt:lpstr>Unified Buffer Cache</vt:lpstr>
      <vt:lpstr>I/O Using a Unified Buffer Cache</vt:lpstr>
      <vt:lpstr>11.7 Recovery</vt:lpstr>
      <vt:lpstr>11.8 Log Structured File Systems</vt:lpstr>
      <vt:lpstr>11.9 The Sun Network File System (NFS)</vt:lpstr>
      <vt:lpstr>NFS (Cont.)</vt:lpstr>
      <vt:lpstr>NFS (Cont.)</vt:lpstr>
      <vt:lpstr>Three Independent File Systems</vt:lpstr>
      <vt:lpstr>Mounting in NFS </vt:lpstr>
      <vt:lpstr>11.9.2 NFS Mount Protocol</vt:lpstr>
      <vt:lpstr>11.9.3 The NFS Protocol</vt:lpstr>
      <vt:lpstr>Three Major Layers of NFS Architecture </vt:lpstr>
      <vt:lpstr>Schematic View of NFS Architecture </vt:lpstr>
      <vt:lpstr>11.9.4 NFS Path-Name Translation</vt:lpstr>
      <vt:lpstr>11.9.5 NFS Remote Operations</vt:lpstr>
      <vt:lpstr>11.10 Example: WAFL File System</vt:lpstr>
      <vt:lpstr>The WAFL File Layout</vt:lpstr>
      <vt:lpstr>Snapshots in WAFL</vt:lpstr>
      <vt:lpstr>11.02</vt:lpstr>
      <vt:lpstr>课后复习题</vt:lpstr>
      <vt:lpstr>End of Chapter 11</vt:lpstr>
    </vt:vector>
  </TitlesOfParts>
  <Manager/>
  <Company>Lucent Technologies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subject/>
  <dc:creator>Lucent End User</dc:creator>
  <cp:keywords/>
  <dc:description/>
  <cp:lastModifiedBy>han</cp:lastModifiedBy>
  <cp:revision>831</cp:revision>
  <dcterms:created xsi:type="dcterms:W3CDTF">2004-10-07T18:29:30Z</dcterms:created>
  <dcterms:modified xsi:type="dcterms:W3CDTF">2022-11-16T03:44:42Z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