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8"/>
  </p:notesMasterIdLst>
  <p:sldIdLst>
    <p:sldId id="307" r:id="rId4"/>
    <p:sldId id="268" r:id="rId5"/>
    <p:sldId id="313" r:id="rId6"/>
    <p:sldId id="390" r:id="rId7"/>
    <p:sldId id="339" r:id="rId8"/>
    <p:sldId id="348" r:id="rId9"/>
    <p:sldId id="323" r:id="rId10"/>
    <p:sldId id="324" r:id="rId11"/>
    <p:sldId id="391" r:id="rId12"/>
    <p:sldId id="402" r:id="rId13"/>
    <p:sldId id="401" r:id="rId14"/>
    <p:sldId id="394" r:id="rId15"/>
    <p:sldId id="349" r:id="rId16"/>
    <p:sldId id="340" r:id="rId17"/>
    <p:sldId id="341" r:id="rId19"/>
    <p:sldId id="343" r:id="rId20"/>
    <p:sldId id="269" r:id="rId21"/>
    <p:sldId id="298" r:id="rId22"/>
    <p:sldId id="299" r:id="rId23"/>
    <p:sldId id="322" r:id="rId24"/>
    <p:sldId id="270" r:id="rId25"/>
    <p:sldId id="331" r:id="rId26"/>
    <p:sldId id="271" r:id="rId27"/>
    <p:sldId id="272" r:id="rId28"/>
    <p:sldId id="300" r:id="rId29"/>
    <p:sldId id="273" r:id="rId30"/>
    <p:sldId id="274" r:id="rId31"/>
    <p:sldId id="275" r:id="rId32"/>
    <p:sldId id="301" r:id="rId33"/>
    <p:sldId id="326" r:id="rId34"/>
    <p:sldId id="359" r:id="rId35"/>
    <p:sldId id="353" r:id="rId36"/>
    <p:sldId id="276" r:id="rId37"/>
    <p:sldId id="355" r:id="rId38"/>
    <p:sldId id="325" r:id="rId39"/>
    <p:sldId id="327" r:id="rId40"/>
    <p:sldId id="302" r:id="rId41"/>
    <p:sldId id="354" r:id="rId42"/>
    <p:sldId id="277" r:id="rId43"/>
    <p:sldId id="278" r:id="rId44"/>
    <p:sldId id="344" r:id="rId45"/>
    <p:sldId id="345" r:id="rId46"/>
    <p:sldId id="346" r:id="rId47"/>
    <p:sldId id="395" r:id="rId48"/>
    <p:sldId id="396" r:id="rId49"/>
    <p:sldId id="397" r:id="rId50"/>
    <p:sldId id="309" r:id="rId51"/>
    <p:sldId id="329" r:id="rId52"/>
    <p:sldId id="280" r:id="rId53"/>
    <p:sldId id="310" r:id="rId54"/>
    <p:sldId id="330" r:id="rId55"/>
    <p:sldId id="334" r:id="rId56"/>
    <p:sldId id="332" r:id="rId57"/>
    <p:sldId id="336" r:id="rId58"/>
    <p:sldId id="333" r:id="rId59"/>
    <p:sldId id="399" r:id="rId60"/>
    <p:sldId id="398" r:id="rId61"/>
    <p:sldId id="337" r:id="rId62"/>
    <p:sldId id="360" r:id="rId63"/>
    <p:sldId id="377" r:id="rId64"/>
    <p:sldId id="366" r:id="rId65"/>
    <p:sldId id="392" r:id="rId66"/>
    <p:sldId id="393" r:id="rId67"/>
    <p:sldId id="374" r:id="rId68"/>
    <p:sldId id="365" r:id="rId69"/>
    <p:sldId id="379" r:id="rId70"/>
    <p:sldId id="380" r:id="rId71"/>
    <p:sldId id="381" r:id="rId72"/>
    <p:sldId id="382" r:id="rId73"/>
    <p:sldId id="303" r:id="rId74"/>
    <p:sldId id="378" r:id="rId75"/>
    <p:sldId id="376" r:id="rId76"/>
    <p:sldId id="352" r:id="rId77"/>
    <p:sldId id="281" r:id="rId78"/>
    <p:sldId id="384" r:id="rId79"/>
    <p:sldId id="347" r:id="rId80"/>
    <p:sldId id="316" r:id="rId81"/>
    <p:sldId id="383" r:id="rId82"/>
    <p:sldId id="361" r:id="rId83"/>
    <p:sldId id="317" r:id="rId84"/>
    <p:sldId id="363" r:id="rId85"/>
    <p:sldId id="318" r:id="rId86"/>
    <p:sldId id="319" r:id="rId87"/>
    <p:sldId id="320" r:id="rId88"/>
    <p:sldId id="282" r:id="rId89"/>
    <p:sldId id="314" r:id="rId90"/>
    <p:sldId id="311" r:id="rId91"/>
    <p:sldId id="283" r:id="rId92"/>
    <p:sldId id="304" r:id="rId93"/>
    <p:sldId id="386" r:id="rId94"/>
    <p:sldId id="284" r:id="rId95"/>
    <p:sldId id="285" r:id="rId96"/>
    <p:sldId id="305" r:id="rId97"/>
    <p:sldId id="388" r:id="rId98"/>
    <p:sldId id="387" r:id="rId99"/>
    <p:sldId id="306" r:id="rId100"/>
    <p:sldId id="400" r:id="rId101"/>
    <p:sldId id="286" r:id="rId102"/>
    <p:sldId id="287" r:id="rId103"/>
    <p:sldId id="288" r:id="rId104"/>
    <p:sldId id="385" r:id="rId105"/>
    <p:sldId id="297" r:id="rId106"/>
    <p:sldId id="364" r:id="rId107"/>
    <p:sldId id="389" r:id="rId108"/>
    <p:sldId id="351" r:id="rId109"/>
    <p:sldId id="321" r:id="rId110"/>
    <p:sldId id="308" r:id="rId111"/>
  </p:sldIdLst>
  <p:sldSz cx="9144000" cy="6858000" type="screen4x3"/>
  <p:notesSz cx="7315200" cy="9601200"/>
  <p:custDataLst>
    <p:tags r:id="rId115"/>
  </p:custDataLst>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19" userDrawn="1">
          <p15:clr>
            <a:srgbClr val="A4A3A4"/>
          </p15:clr>
        </p15:guide>
        <p15:guide id="2" pos="5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80808"/>
    <a:srgbClr val="000099"/>
    <a:srgbClr val="996633"/>
    <a:srgbClr val="66CCFF"/>
    <a:srgbClr val="6699FF"/>
    <a:srgbClr val="337D45"/>
    <a:srgbClr val="DDDDDD"/>
    <a:srgbClr val="00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5" d="100"/>
          <a:sy n="105" d="100"/>
        </p:scale>
        <p:origin x="1716" y="96"/>
      </p:cViewPr>
      <p:guideLst>
        <p:guide orient="horz" pos="819"/>
        <p:guide pos="516"/>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5" Type="http://schemas.openxmlformats.org/officeDocument/2006/relationships/tags" Target="tags/tag175.xml"/><Relationship Id="rId114" Type="http://schemas.openxmlformats.org/officeDocument/2006/relationships/tableStyles" Target="tableStyles.xml"/><Relationship Id="rId113" Type="http://schemas.openxmlformats.org/officeDocument/2006/relationships/viewProps" Target="viewProps.xml"/><Relationship Id="rId112" Type="http://schemas.openxmlformats.org/officeDocument/2006/relationships/presProps" Target="presProps.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8.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8650" cy="479425"/>
          </a:xfrm>
          <a:prstGeom prst="rect">
            <a:avLst/>
          </a:prstGeom>
          <a:noFill/>
          <a:ln>
            <a:noFill/>
          </a:ln>
        </p:spPr>
        <p:txBody>
          <a:bodyPr vert="horz" wrap="none" lIns="96660" tIns="48329" rIns="96660" bIns="48329" numCol="1" anchor="ctr" anchorCtr="0" compatLnSpc="1"/>
          <a:lstStyle>
            <a:lvl1pPr defTabSz="967105">
              <a:buFont typeface="Arial" panose="020B0604020202020204" pitchFamily="34" charset="0"/>
              <a:buNone/>
              <a:defRPr sz="1300">
                <a:ea typeface="宋体" panose="02010600030101010101" pitchFamily="2" charset="-122"/>
              </a:defRPr>
            </a:lvl1pPr>
          </a:lstStyle>
          <a:p>
            <a:pPr>
              <a:defRPr/>
            </a:pPr>
            <a:endParaRPr lang="en-US"/>
          </a:p>
        </p:txBody>
      </p:sp>
      <p:sp>
        <p:nvSpPr>
          <p:cNvPr id="3075" name="Rectangle 3"/>
          <p:cNvSpPr>
            <a:spLocks noGrp="1" noChangeArrowheads="1"/>
          </p:cNvSpPr>
          <p:nvPr>
            <p:ph type="dt" idx="1"/>
          </p:nvPr>
        </p:nvSpPr>
        <p:spPr bwMode="auto">
          <a:xfrm>
            <a:off x="4146550" y="0"/>
            <a:ext cx="3168650" cy="479425"/>
          </a:xfrm>
          <a:prstGeom prst="rect">
            <a:avLst/>
          </a:prstGeom>
          <a:noFill/>
          <a:ln>
            <a:noFill/>
          </a:ln>
        </p:spPr>
        <p:txBody>
          <a:bodyPr vert="horz" wrap="none" lIns="96660" tIns="48329" rIns="96660" bIns="48329" numCol="1" anchor="ctr" anchorCtr="0" compatLnSpc="1"/>
          <a:lstStyle>
            <a:lvl1pPr algn="r" defTabSz="967105">
              <a:buFont typeface="Arial" panose="020B0604020202020204" pitchFamily="34" charset="0"/>
              <a:buNone/>
              <a:defRPr sz="1300">
                <a:ea typeface="宋体" panose="02010600030101010101" pitchFamily="2" charset="-122"/>
              </a:defRPr>
            </a:lvl1pPr>
          </a:lstStyle>
          <a:p>
            <a:pPr>
              <a:defRPr/>
            </a:pPr>
            <a:endParaRPr lang="en-US"/>
          </a:p>
        </p:txBody>
      </p:sp>
      <p:sp>
        <p:nvSpPr>
          <p:cNvPr id="3076" name="Rectangle 4"/>
          <p:cNvSpPr>
            <a:spLocks noGrp="1" noRot="1" noChangeAspect="1" noChangeArrowheads="1"/>
          </p:cNvSpPr>
          <p:nvPr>
            <p:ph type="sldImg" idx="2"/>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a:noFill/>
          </a:ln>
        </p:spPr>
        <p:txBody>
          <a:bodyPr vert="horz" wrap="none" lIns="96660" tIns="48329" rIns="96660" bIns="48329" numCol="1" anchor="ctr"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078" name="Rectangle 6"/>
          <p:cNvSpPr>
            <a:spLocks noGrp="1" noChangeArrowheads="1"/>
          </p:cNvSpPr>
          <p:nvPr>
            <p:ph type="ftr" sz="quarter" idx="4"/>
          </p:nvPr>
        </p:nvSpPr>
        <p:spPr bwMode="auto">
          <a:xfrm>
            <a:off x="0" y="9121775"/>
            <a:ext cx="3168650" cy="479425"/>
          </a:xfrm>
          <a:prstGeom prst="rect">
            <a:avLst/>
          </a:prstGeom>
          <a:noFill/>
          <a:ln>
            <a:noFill/>
          </a:ln>
        </p:spPr>
        <p:txBody>
          <a:bodyPr vert="horz" wrap="none" lIns="96660" tIns="48329" rIns="96660" bIns="48329" numCol="1" anchor="b" anchorCtr="0" compatLnSpc="1"/>
          <a:lstStyle>
            <a:lvl1pPr defTabSz="967105">
              <a:buFont typeface="Arial" panose="020B0604020202020204" pitchFamily="34" charset="0"/>
              <a:buNone/>
              <a:defRPr sz="1300">
                <a:ea typeface="宋体" panose="02010600030101010101"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4146550" y="9121775"/>
            <a:ext cx="3168650" cy="479425"/>
          </a:xfrm>
          <a:prstGeom prst="rect">
            <a:avLst/>
          </a:prstGeom>
          <a:noFill/>
          <a:ln>
            <a:noFill/>
          </a:ln>
        </p:spPr>
        <p:txBody>
          <a:bodyPr vert="horz" wrap="none" lIns="96660" tIns="48329" rIns="96660" bIns="48329" numCol="1" anchor="b" anchorCtr="0" compatLnSpc="1"/>
          <a:lstStyle>
            <a:lvl1pPr algn="r" defTabSz="967105">
              <a:buFont typeface="Arial" panose="020B0604020202020204" pitchFamily="34" charset="0"/>
              <a:buNone/>
              <a:defRPr sz="1300">
                <a:ea typeface="宋体" panose="02010600030101010101" pitchFamily="2" charset="-122"/>
              </a:defRPr>
            </a:lvl1pPr>
          </a:lstStyle>
          <a:p>
            <a:pPr>
              <a:defRPr/>
            </a:pPr>
            <a:fld id="{D927A098-67FF-4B87-B729-CECEC395A68B}"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Helvetica" panose="020B0604020202020204" pitchFamily="34" charset="0"/>
              </a:defRPr>
            </a:lvl1pPr>
            <a:lvl2pPr marL="742950" indent="-285750" defTabSz="939800">
              <a:defRPr>
                <a:solidFill>
                  <a:schemeClr val="tx1"/>
                </a:solidFill>
                <a:latin typeface="Helvetica" panose="020B0604020202020204" pitchFamily="34" charset="0"/>
              </a:defRPr>
            </a:lvl2pPr>
            <a:lvl3pPr marL="1143000" indent="-228600" defTabSz="939800">
              <a:defRPr>
                <a:solidFill>
                  <a:schemeClr val="tx1"/>
                </a:solidFill>
                <a:latin typeface="Helvetica" panose="020B0604020202020204" pitchFamily="34" charset="0"/>
              </a:defRPr>
            </a:lvl3pPr>
            <a:lvl4pPr marL="1600200" indent="-228600" defTabSz="939800">
              <a:defRPr>
                <a:solidFill>
                  <a:schemeClr val="tx1"/>
                </a:solidFill>
                <a:latin typeface="Helvetica" panose="020B0604020202020204" pitchFamily="34" charset="0"/>
              </a:defRPr>
            </a:lvl4pPr>
            <a:lvl5pPr marL="2057400" indent="-228600" defTabSz="939800">
              <a:defRPr>
                <a:solidFill>
                  <a:schemeClr val="tx1"/>
                </a:solidFill>
                <a:latin typeface="Helvetica" panose="020B0604020202020204" pitchFamily="34" charset="0"/>
              </a:defRPr>
            </a:lvl5pPr>
            <a:lvl6pPr marL="2514600" indent="-228600" defTabSz="939800" eaLnBrk="0" fontAlgn="base" hangingPunct="0">
              <a:spcBef>
                <a:spcPct val="0"/>
              </a:spcBef>
              <a:spcAft>
                <a:spcPct val="0"/>
              </a:spcAft>
              <a:defRPr>
                <a:solidFill>
                  <a:schemeClr val="tx1"/>
                </a:solidFill>
                <a:latin typeface="Helvetica" panose="020B0604020202020204" pitchFamily="34" charset="0"/>
              </a:defRPr>
            </a:lvl6pPr>
            <a:lvl7pPr marL="2971800" indent="-228600" defTabSz="939800" eaLnBrk="0" fontAlgn="base" hangingPunct="0">
              <a:spcBef>
                <a:spcPct val="0"/>
              </a:spcBef>
              <a:spcAft>
                <a:spcPct val="0"/>
              </a:spcAft>
              <a:defRPr>
                <a:solidFill>
                  <a:schemeClr val="tx1"/>
                </a:solidFill>
                <a:latin typeface="Helvetica" panose="020B0604020202020204" pitchFamily="34" charset="0"/>
              </a:defRPr>
            </a:lvl7pPr>
            <a:lvl8pPr marL="3429000" indent="-228600" defTabSz="939800" eaLnBrk="0" fontAlgn="base" hangingPunct="0">
              <a:spcBef>
                <a:spcPct val="0"/>
              </a:spcBef>
              <a:spcAft>
                <a:spcPct val="0"/>
              </a:spcAft>
              <a:defRPr>
                <a:solidFill>
                  <a:schemeClr val="tx1"/>
                </a:solidFill>
                <a:latin typeface="Helvetica" panose="020B0604020202020204" pitchFamily="34" charset="0"/>
              </a:defRPr>
            </a:lvl8pPr>
            <a:lvl9pPr marL="3886200" indent="-228600" defTabSz="939800" eaLnBrk="0" fontAlgn="base" hangingPunct="0">
              <a:spcBef>
                <a:spcPct val="0"/>
              </a:spcBef>
              <a:spcAft>
                <a:spcPct val="0"/>
              </a:spcAft>
              <a:defRPr>
                <a:solidFill>
                  <a:schemeClr val="tx1"/>
                </a:solidFill>
                <a:latin typeface="Helvetica" panose="020B0604020202020204" pitchFamily="34" charset="0"/>
              </a:defRPr>
            </a:lvl9pPr>
          </a:lstStyle>
          <a:p>
            <a:fld id="{DA6E5E8D-CC7A-43C3-AAFB-FCB06F287ABC}" type="slidenum">
              <a:rPr lang="en-US" altLang="en-US" smtClean="0">
                <a:ea typeface="MS PGothic" panose="020B0600070205080204" pitchFamily="34" charset="-128"/>
              </a:rPr>
            </a:fld>
            <a:endParaRPr lang="en-US" altLang="en-US">
              <a:ea typeface="MS PGothic" panose="020B0600070205080204" pitchFamily="34" charset="-128"/>
            </a:endParaRPr>
          </a:p>
        </p:txBody>
      </p:sp>
      <p:sp>
        <p:nvSpPr>
          <p:cNvPr id="13315" name="Rectangle 2"/>
          <p:cNvSpPr>
            <a:spLocks noGrp="1" noRot="1" noChangeAspect="1" noChangeArrowheads="1" noTextEdit="1"/>
          </p:cNvSpPr>
          <p:nvPr>
            <p:ph type="sldImg"/>
          </p:nvPr>
        </p:nvSpPr>
        <p:spPr/>
      </p:sp>
      <p:sp>
        <p:nvSpPr>
          <p:cNvPr id="13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Helvetica" panose="020B0604020202020204" pitchFamily="34" charset="0"/>
              </a:defRPr>
            </a:lvl1pPr>
            <a:lvl2pPr marL="742950" indent="-285750" defTabSz="939800">
              <a:defRPr>
                <a:solidFill>
                  <a:schemeClr val="tx1"/>
                </a:solidFill>
                <a:latin typeface="Helvetica" panose="020B0604020202020204" pitchFamily="34" charset="0"/>
              </a:defRPr>
            </a:lvl2pPr>
            <a:lvl3pPr marL="1143000" indent="-228600" defTabSz="939800">
              <a:defRPr>
                <a:solidFill>
                  <a:schemeClr val="tx1"/>
                </a:solidFill>
                <a:latin typeface="Helvetica" panose="020B0604020202020204" pitchFamily="34" charset="0"/>
              </a:defRPr>
            </a:lvl3pPr>
            <a:lvl4pPr marL="1600200" indent="-228600" defTabSz="939800">
              <a:defRPr>
                <a:solidFill>
                  <a:schemeClr val="tx1"/>
                </a:solidFill>
                <a:latin typeface="Helvetica" panose="020B0604020202020204" pitchFamily="34" charset="0"/>
              </a:defRPr>
            </a:lvl4pPr>
            <a:lvl5pPr marL="2057400" indent="-228600" defTabSz="939800">
              <a:defRPr>
                <a:solidFill>
                  <a:schemeClr val="tx1"/>
                </a:solidFill>
                <a:latin typeface="Helvetica" panose="020B0604020202020204" pitchFamily="34" charset="0"/>
              </a:defRPr>
            </a:lvl5pPr>
            <a:lvl6pPr marL="2514600" indent="-228600" defTabSz="939800" eaLnBrk="0" fontAlgn="base" hangingPunct="0">
              <a:spcBef>
                <a:spcPct val="0"/>
              </a:spcBef>
              <a:spcAft>
                <a:spcPct val="0"/>
              </a:spcAft>
              <a:defRPr>
                <a:solidFill>
                  <a:schemeClr val="tx1"/>
                </a:solidFill>
                <a:latin typeface="Helvetica" panose="020B0604020202020204" pitchFamily="34" charset="0"/>
              </a:defRPr>
            </a:lvl6pPr>
            <a:lvl7pPr marL="2971800" indent="-228600" defTabSz="939800" eaLnBrk="0" fontAlgn="base" hangingPunct="0">
              <a:spcBef>
                <a:spcPct val="0"/>
              </a:spcBef>
              <a:spcAft>
                <a:spcPct val="0"/>
              </a:spcAft>
              <a:defRPr>
                <a:solidFill>
                  <a:schemeClr val="tx1"/>
                </a:solidFill>
                <a:latin typeface="Helvetica" panose="020B0604020202020204" pitchFamily="34" charset="0"/>
              </a:defRPr>
            </a:lvl7pPr>
            <a:lvl8pPr marL="3429000" indent="-228600" defTabSz="939800" eaLnBrk="0" fontAlgn="base" hangingPunct="0">
              <a:spcBef>
                <a:spcPct val="0"/>
              </a:spcBef>
              <a:spcAft>
                <a:spcPct val="0"/>
              </a:spcAft>
              <a:defRPr>
                <a:solidFill>
                  <a:schemeClr val="tx1"/>
                </a:solidFill>
                <a:latin typeface="Helvetica" panose="020B0604020202020204" pitchFamily="34" charset="0"/>
              </a:defRPr>
            </a:lvl8pPr>
            <a:lvl9pPr marL="3886200" indent="-228600" defTabSz="939800" eaLnBrk="0" fontAlgn="base" hangingPunct="0">
              <a:spcBef>
                <a:spcPct val="0"/>
              </a:spcBef>
              <a:spcAft>
                <a:spcPct val="0"/>
              </a:spcAft>
              <a:defRPr>
                <a:solidFill>
                  <a:schemeClr val="tx1"/>
                </a:solidFill>
                <a:latin typeface="Helvetica" panose="020B0604020202020204" pitchFamily="34" charset="0"/>
              </a:defRPr>
            </a:lvl9pPr>
          </a:lstStyle>
          <a:p>
            <a:fld id="{85151121-BEB1-4CEF-B208-BF3500467678}" type="slidenum">
              <a:rPr lang="en-US" altLang="en-US" smtClean="0">
                <a:ea typeface="MS PGothic" panose="020B0600070205080204" pitchFamily="34" charset="-128"/>
              </a:rPr>
            </a:fld>
            <a:endParaRPr lang="en-US" altLang="en-US">
              <a:ea typeface="MS PGothic" panose="020B0600070205080204" pitchFamily="34" charset="-128"/>
            </a:endParaRPr>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5466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228600"/>
            <a:ext cx="5905500" cy="55546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19150" y="1300163"/>
            <a:ext cx="3598863" cy="44831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570413" y="1300163"/>
            <a:ext cx="3600450" cy="44831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5466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228600"/>
            <a:ext cx="5905500" cy="55546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19150" y="1300163"/>
            <a:ext cx="3598863" cy="44831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570413" y="1300163"/>
            <a:ext cx="3600450" cy="44831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vmlDrawing" Target="../drawings/vmlDrawing1.vml"/><Relationship Id="rId14" Type="http://schemas.openxmlformats.org/officeDocument/2006/relationships/image" Target="../media/image4.png"/><Relationship Id="rId13" Type="http://schemas.openxmlformats.org/officeDocument/2006/relationships/image" Target="../media/image3.jpeg"/><Relationship Id="rId12" Type="http://schemas.openxmlformats.org/officeDocument/2006/relationships/oleObject" Target="../embeddings/oleObject1.bin"/><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9150" y="1300163"/>
            <a:ext cx="7351713"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7" name="Text Box 3"/>
          <p:cNvSpPr txBox="1">
            <a:spLocks noChangeArrowheads="1"/>
          </p:cNvSpPr>
          <p:nvPr/>
        </p:nvSpPr>
        <p:spPr bwMode="auto">
          <a:xfrm>
            <a:off x="4232275" y="6613525"/>
            <a:ext cx="514350" cy="244475"/>
          </a:xfrm>
          <a:prstGeom prst="rect">
            <a:avLst/>
          </a:prstGeom>
          <a:noFill/>
          <a:ln>
            <a:noFill/>
          </a:ln>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13.</a:t>
            </a:r>
            <a:fld id="{EFC28AE7-AA24-49FD-9E67-640D9AC831E1}" type="slidenum">
              <a:rPr lang="en-US" sz="1000" b="1" smtClean="0">
                <a:solidFill>
                  <a:srgbClr val="993300"/>
                </a:solidFill>
                <a:ea typeface="宋体" panose="02010600030101010101" pitchFamily="2" charset="-122"/>
              </a:rPr>
            </a:fld>
            <a:endParaRPr lang="en-US" sz="1000" b="1">
              <a:solidFill>
                <a:srgbClr val="993300"/>
              </a:solidFill>
              <a:ea typeface="宋体" panose="02010600030101010101" pitchFamily="2" charset="-122"/>
            </a:endParaRPr>
          </a:p>
        </p:txBody>
      </p:sp>
      <p:sp>
        <p:nvSpPr>
          <p:cNvPr id="1028" name="Rectangle 4"/>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endParaRPr lang="en-US" altLang="zh-CN"/>
          </a:p>
        </p:txBody>
      </p:sp>
      <p:sp>
        <p:nvSpPr>
          <p:cNvPr id="1029" name="Freeform 5"/>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0" name="Freeform 6"/>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1" name="Freeform 7"/>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2" name="Text Box 8"/>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Silberschatz, Galvin and Gagne ©2005</a:t>
            </a:r>
            <a:endParaRPr lang="en-US" sz="1000" b="1">
              <a:solidFill>
                <a:srgbClr val="993300"/>
              </a:solidFill>
              <a:ea typeface="宋体" panose="02010600030101010101" pitchFamily="2" charset="-122"/>
            </a:endParaRPr>
          </a:p>
        </p:txBody>
      </p:sp>
      <p:sp>
        <p:nvSpPr>
          <p:cNvPr id="1033" name="Text Box 9"/>
          <p:cNvSpPr txBox="1">
            <a:spLocks noChangeArrowheads="1"/>
          </p:cNvSpPr>
          <p:nvPr/>
        </p:nvSpPr>
        <p:spPr bwMode="auto">
          <a:xfrm>
            <a:off x="0" y="6613525"/>
            <a:ext cx="3376613" cy="244475"/>
          </a:xfrm>
          <a:prstGeom prst="rect">
            <a:avLst/>
          </a:prstGeom>
          <a:noFill/>
          <a:ln>
            <a:noFill/>
          </a:ln>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spcBef>
                <a:spcPct val="50000"/>
              </a:spcBef>
              <a:buFont typeface="Arial" panose="020B0604020202020204" pitchFamily="34" charset="0"/>
              <a:buNone/>
              <a:defRPr/>
            </a:pPr>
            <a:r>
              <a:rPr lang="en-US" sz="1000" b="1">
                <a:solidFill>
                  <a:srgbClr val="993300"/>
                </a:solidFill>
                <a:ea typeface="宋体" panose="02010600030101010101" pitchFamily="2" charset="-122"/>
              </a:rPr>
              <a:t>Operating System Concepts – 7</a:t>
            </a:r>
            <a:r>
              <a:rPr lang="en-US" sz="1000" b="1" baseline="30000">
                <a:solidFill>
                  <a:srgbClr val="993300"/>
                </a:solidFill>
                <a:ea typeface="宋体" panose="02010600030101010101" pitchFamily="2" charset="-122"/>
              </a:rPr>
              <a:t>th</a:t>
            </a:r>
            <a:r>
              <a:rPr lang="en-US" sz="1000" b="1">
                <a:solidFill>
                  <a:srgbClr val="993300"/>
                </a:solidFill>
                <a:ea typeface="宋体" panose="02010600030101010101" pitchFamily="2" charset="-122"/>
              </a:rPr>
              <a:t> Edition, Jan 2, 2005</a:t>
            </a:r>
            <a:endParaRPr lang="en-US" sz="1000" b="1">
              <a:solidFill>
                <a:srgbClr val="993300"/>
              </a:solidFill>
              <a:ea typeface="宋体" panose="02010600030101010101" pitchFamily="2" charset="-122"/>
            </a:endParaRPr>
          </a:p>
        </p:txBody>
      </p:sp>
      <p:sp>
        <p:nvSpPr>
          <p:cNvPr id="1034" name="Freeform 10"/>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5" name="Freeform 1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6" name="Rectangle 12"/>
          <p:cNvSpPr>
            <a:spLocks noChangeArrowheads="1"/>
          </p:cNvSpPr>
          <p:nvPr/>
        </p:nvSpPr>
        <p:spPr bwMode="auto">
          <a:xfrm>
            <a:off x="-1479550" y="423863"/>
            <a:ext cx="1587" cy="1587"/>
          </a:xfrm>
          <a:prstGeom prst="rect">
            <a:avLst/>
          </a:prstGeom>
          <a:solidFill>
            <a:srgbClr val="FFFFFF"/>
          </a:solidFill>
          <a:ln>
            <a:noFill/>
          </a:ln>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1037" name="Freeform 13"/>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8" name="Freeform 14"/>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9" name="Freeform 15"/>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0" name="Freeform 16"/>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1" name="Freeform 17"/>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2" name="Freeform 18"/>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043" name="Picture 19" descr="Slide_iconblue_pc"/>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533" name="" r:id="rId12" imgW="0" imgH="0" progId="">
                  <p:embed/>
                </p:oleObj>
              </mc:Choice>
              <mc:Fallback>
                <p:oleObj name="" r:id="rId12" imgW="0" imgH="0" progId="">
                  <p:embed/>
                  <p:pic>
                    <p:nvPicPr>
                      <p:cNvPr id="0" name="Rectangle 6"/>
                      <p:cNvPicPr>
                        <a:picLocks noChangeArrowheads="1"/>
                      </p:cNvPicPr>
                      <p:nvPr/>
                    </p:nvPicPr>
                    <p:blipFill>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1" name="Picture 7" descr="Slide_iconblue_p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body" idx="1"/>
          </p:nvPr>
        </p:nvSpPr>
        <p:spPr bwMode="auto">
          <a:xfrm>
            <a:off x="819150" y="1300163"/>
            <a:ext cx="7351713"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2054" name="Rectangle 4"/>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endParaRPr lang="en-US" altLang="zh-CN"/>
          </a:p>
        </p:txBody>
      </p:sp>
      <p:sp>
        <p:nvSpPr>
          <p:cNvPr id="2055" name="Rectangle 4"/>
          <p:cNvSpPr>
            <a:spLocks noGrp="1" noChangeArrowheads="1"/>
          </p:cNvSpPr>
          <p:nvPr>
            <p:ph type="dt" sz="half" idx="2"/>
          </p:nvPr>
        </p:nvSpPr>
        <p:spPr bwMode="auto">
          <a:xfrm>
            <a:off x="685800" y="6248400"/>
            <a:ext cx="1905000" cy="457200"/>
          </a:xfrm>
          <a:prstGeom prst="rect">
            <a:avLst/>
          </a:prstGeom>
          <a:noFill/>
          <a:ln>
            <a:noFill/>
          </a:ln>
        </p:spPr>
        <p:txBody>
          <a:bodyPr vert="horz" wrap="square" lIns="91440" tIns="45720" rIns="91440" bIns="45720" numCol="1" anchor="t" anchorCtr="0" compatLnSpc="1"/>
          <a:lstStyle>
            <a:lvl1pP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
        <p:nvSpPr>
          <p:cNvPr id="2056" name="Rectangle 5"/>
          <p:cNvSpPr>
            <a:spLocks noGrp="1" noChangeArrowheads="1"/>
          </p:cNvSpPr>
          <p:nvPr>
            <p:ph type="ftr" sz="quarter" idx="3"/>
          </p:nvPr>
        </p:nvSpPr>
        <p:spPr bwMode="auto">
          <a:xfrm>
            <a:off x="3124200" y="6248400"/>
            <a:ext cx="2895600" cy="457200"/>
          </a:xfrm>
          <a:prstGeom prst="rect">
            <a:avLst/>
          </a:prstGeom>
          <a:noFill/>
          <a:ln>
            <a:noFill/>
          </a:ln>
        </p:spPr>
        <p:txBody>
          <a:bodyPr vert="horz" wrap="square" lIns="91440" tIns="45720" rIns="91440" bIns="45720" numCol="1" anchor="t" anchorCtr="0" compatLnSpc="1"/>
          <a:lstStyle>
            <a:lvl1pPr algn="ct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e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1.png"/></Relationships>
</file>

<file path=ppt/slides/_rels/slide10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52.wmf"/><Relationship Id="rId1" Type="http://schemas.openxmlformats.org/officeDocument/2006/relationships/oleObject" Target="../embeddings/oleObject4.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0" Type="http://schemas.openxmlformats.org/officeDocument/2006/relationships/slideLayout" Target="../slideLayouts/slideLayout7.xml"/><Relationship Id="rId3" Type="http://schemas.openxmlformats.org/officeDocument/2006/relationships/tags" Target="../tags/tag149.xml"/><Relationship Id="rId29" Type="http://schemas.openxmlformats.org/officeDocument/2006/relationships/tags" Target="../tags/tag174.xml"/><Relationship Id="rId28" Type="http://schemas.openxmlformats.org/officeDocument/2006/relationships/tags" Target="../tags/tag173.xml"/><Relationship Id="rId27" Type="http://schemas.openxmlformats.org/officeDocument/2006/relationships/image" Target="../media/image15.png"/><Relationship Id="rId26" Type="http://schemas.openxmlformats.org/officeDocument/2006/relationships/tags" Target="../tags/tag172.xml"/><Relationship Id="rId25" Type="http://schemas.openxmlformats.org/officeDocument/2006/relationships/tags" Target="../tags/tag171.xml"/><Relationship Id="rId24" Type="http://schemas.openxmlformats.org/officeDocument/2006/relationships/tags" Target="../tags/tag170.xml"/><Relationship Id="rId23" Type="http://schemas.openxmlformats.org/officeDocument/2006/relationships/tags" Target="../tags/tag169.xml"/><Relationship Id="rId22" Type="http://schemas.openxmlformats.org/officeDocument/2006/relationships/tags" Target="../tags/tag168.xml"/><Relationship Id="rId21" Type="http://schemas.openxmlformats.org/officeDocument/2006/relationships/tags" Target="../tags/tag167.xml"/><Relationship Id="rId20" Type="http://schemas.openxmlformats.org/officeDocument/2006/relationships/tags" Target="../tags/tag166.xml"/><Relationship Id="rId2" Type="http://schemas.openxmlformats.org/officeDocument/2006/relationships/tags" Target="../tags/tag148.xml"/><Relationship Id="rId19" Type="http://schemas.openxmlformats.org/officeDocument/2006/relationships/tags" Target="../tags/tag165.xml"/><Relationship Id="rId18" Type="http://schemas.openxmlformats.org/officeDocument/2006/relationships/tags" Target="../tags/tag164.xml"/><Relationship Id="rId17" Type="http://schemas.openxmlformats.org/officeDocument/2006/relationships/tags" Target="../tags/tag163.xml"/><Relationship Id="rId16" Type="http://schemas.openxmlformats.org/officeDocument/2006/relationships/tags" Target="../tags/tag162.xml"/><Relationship Id="rId15" Type="http://schemas.openxmlformats.org/officeDocument/2006/relationships/tags" Target="../tags/tag161.xml"/><Relationship Id="rId14" Type="http://schemas.openxmlformats.org/officeDocument/2006/relationships/tags" Target="../tags/tag160.xml"/><Relationship Id="rId13" Type="http://schemas.openxmlformats.org/officeDocument/2006/relationships/tags" Target="../tags/tag159.xml"/><Relationship Id="rId12" Type="http://schemas.openxmlformats.org/officeDocument/2006/relationships/tags" Target="../tags/tag158.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tags" Target="../tags/tag14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3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0" Type="http://schemas.openxmlformats.org/officeDocument/2006/relationships/slideLayout" Target="../slideLayouts/slideLayout7.xml"/><Relationship Id="rId3" Type="http://schemas.openxmlformats.org/officeDocument/2006/relationships/tags" Target="../tags/tag3.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image" Target="../media/image15.png"/><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0" Type="http://schemas.openxmlformats.org/officeDocument/2006/relationships/slideLayout" Target="../slideLayouts/slideLayout7.xml"/><Relationship Id="rId3" Type="http://schemas.openxmlformats.org/officeDocument/2006/relationships/tags" Target="../tags/tag31.xml"/><Relationship Id="rId29" Type="http://schemas.openxmlformats.org/officeDocument/2006/relationships/tags" Target="../tags/tag56.xml"/><Relationship Id="rId28" Type="http://schemas.openxmlformats.org/officeDocument/2006/relationships/tags" Target="../tags/tag55.xml"/><Relationship Id="rId27" Type="http://schemas.openxmlformats.org/officeDocument/2006/relationships/image" Target="../media/image15.png"/><Relationship Id="rId26" Type="http://schemas.openxmlformats.org/officeDocument/2006/relationships/tags" Target="../tags/tag54.xml"/><Relationship Id="rId25" Type="http://schemas.openxmlformats.org/officeDocument/2006/relationships/tags" Target="../tags/tag53.xml"/><Relationship Id="rId24" Type="http://schemas.openxmlformats.org/officeDocument/2006/relationships/tags" Target="../tags/tag52.xml"/><Relationship Id="rId23" Type="http://schemas.openxmlformats.org/officeDocument/2006/relationships/tags" Target="../tags/tag51.xml"/><Relationship Id="rId22" Type="http://schemas.openxmlformats.org/officeDocument/2006/relationships/tags" Target="../tags/tag50.xml"/><Relationship Id="rId21" Type="http://schemas.openxmlformats.org/officeDocument/2006/relationships/tags" Target="../tags/tag49.xml"/><Relationship Id="rId20" Type="http://schemas.openxmlformats.org/officeDocument/2006/relationships/tags" Target="../tags/tag48.xml"/><Relationship Id="rId2" Type="http://schemas.openxmlformats.org/officeDocument/2006/relationships/tags" Target="../tags/tag30.xml"/><Relationship Id="rId19" Type="http://schemas.openxmlformats.org/officeDocument/2006/relationships/tags" Target="../tags/tag47.xml"/><Relationship Id="rId18" Type="http://schemas.openxmlformats.org/officeDocument/2006/relationships/tags" Target="../tags/tag46.xml"/><Relationship Id="rId17" Type="http://schemas.openxmlformats.org/officeDocument/2006/relationships/tags" Target="../tags/tag45.xml"/><Relationship Id="rId16" Type="http://schemas.openxmlformats.org/officeDocument/2006/relationships/tags" Target="../tags/tag44.xml"/><Relationship Id="rId15" Type="http://schemas.openxmlformats.org/officeDocument/2006/relationships/tags" Target="../tags/tag43.xml"/><Relationship Id="rId14" Type="http://schemas.openxmlformats.org/officeDocument/2006/relationships/tags" Target="../tags/tag42.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tags" Target="../tags/tag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6.wmf"/><Relationship Id="rId1" Type="http://schemas.openxmlformats.org/officeDocument/2006/relationships/oleObject" Target="../embeddings/oleObject2.bin"/></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oleObject" Target="../embeddings/oleObject3.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71.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0" Type="http://schemas.openxmlformats.org/officeDocument/2006/relationships/slideLayout" Target="../slideLayouts/slideLayout7.xml"/><Relationship Id="rId3" Type="http://schemas.openxmlformats.org/officeDocument/2006/relationships/tags" Target="../tags/tag59.xml"/><Relationship Id="rId29" Type="http://schemas.openxmlformats.org/officeDocument/2006/relationships/tags" Target="../tags/tag84.xml"/><Relationship Id="rId28" Type="http://schemas.openxmlformats.org/officeDocument/2006/relationships/tags" Target="../tags/tag83.xml"/><Relationship Id="rId27" Type="http://schemas.openxmlformats.org/officeDocument/2006/relationships/image" Target="../media/image15.png"/><Relationship Id="rId26" Type="http://schemas.openxmlformats.org/officeDocument/2006/relationships/tags" Target="../tags/tag82.xml"/><Relationship Id="rId25" Type="http://schemas.openxmlformats.org/officeDocument/2006/relationships/tags" Target="../tags/tag81.xml"/><Relationship Id="rId24" Type="http://schemas.openxmlformats.org/officeDocument/2006/relationships/tags" Target="../tags/tag80.xml"/><Relationship Id="rId23" Type="http://schemas.openxmlformats.org/officeDocument/2006/relationships/tags" Target="../tags/tag79.xml"/><Relationship Id="rId22" Type="http://schemas.openxmlformats.org/officeDocument/2006/relationships/tags" Target="../tags/tag78.xml"/><Relationship Id="rId21" Type="http://schemas.openxmlformats.org/officeDocument/2006/relationships/tags" Target="../tags/tag77.xml"/><Relationship Id="rId20" Type="http://schemas.openxmlformats.org/officeDocument/2006/relationships/tags" Target="../tags/tag76.xml"/><Relationship Id="rId2" Type="http://schemas.openxmlformats.org/officeDocument/2006/relationships/tags" Target="../tags/tag58.xml"/><Relationship Id="rId19" Type="http://schemas.openxmlformats.org/officeDocument/2006/relationships/tags" Target="../tags/tag75.xml"/><Relationship Id="rId18" Type="http://schemas.openxmlformats.org/officeDocument/2006/relationships/tags" Target="../tags/tag74.xml"/><Relationship Id="rId17" Type="http://schemas.openxmlformats.org/officeDocument/2006/relationships/tags" Target="../tags/tag73.xml"/><Relationship Id="rId16" Type="http://schemas.openxmlformats.org/officeDocument/2006/relationships/tags" Target="../tags/tag72.xml"/><Relationship Id="rId15" Type="http://schemas.openxmlformats.org/officeDocument/2006/relationships/tags" Target="../tags/tag71.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tags" Target="../tags/tag57.xml"/></Relationships>
</file>

<file path=ppt/slides/_rels/slide72.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0" Type="http://schemas.openxmlformats.org/officeDocument/2006/relationships/slideLayout" Target="../slideLayouts/slideLayout7.xml"/><Relationship Id="rId3" Type="http://schemas.openxmlformats.org/officeDocument/2006/relationships/tags" Target="../tags/tag87.xml"/><Relationship Id="rId29" Type="http://schemas.openxmlformats.org/officeDocument/2006/relationships/tags" Target="../tags/tag112.xml"/><Relationship Id="rId28" Type="http://schemas.openxmlformats.org/officeDocument/2006/relationships/tags" Target="../tags/tag111.xml"/><Relationship Id="rId27" Type="http://schemas.openxmlformats.org/officeDocument/2006/relationships/image" Target="../media/image15.png"/><Relationship Id="rId26" Type="http://schemas.openxmlformats.org/officeDocument/2006/relationships/tags" Target="../tags/tag110.xml"/><Relationship Id="rId25" Type="http://schemas.openxmlformats.org/officeDocument/2006/relationships/tags" Target="../tags/tag109.xml"/><Relationship Id="rId24" Type="http://schemas.openxmlformats.org/officeDocument/2006/relationships/tags" Target="../tags/tag108.xml"/><Relationship Id="rId23" Type="http://schemas.openxmlformats.org/officeDocument/2006/relationships/tags" Target="../tags/tag107.xml"/><Relationship Id="rId22" Type="http://schemas.openxmlformats.org/officeDocument/2006/relationships/tags" Target="../tags/tag106.xml"/><Relationship Id="rId21" Type="http://schemas.openxmlformats.org/officeDocument/2006/relationships/tags" Target="../tags/tag105.xml"/><Relationship Id="rId20" Type="http://schemas.openxmlformats.org/officeDocument/2006/relationships/tags" Target="../tags/tag104.xml"/><Relationship Id="rId2" Type="http://schemas.openxmlformats.org/officeDocument/2006/relationships/tags" Target="../tags/tag86.xml"/><Relationship Id="rId19" Type="http://schemas.openxmlformats.org/officeDocument/2006/relationships/tags" Target="../tags/tag103.xml"/><Relationship Id="rId18" Type="http://schemas.openxmlformats.org/officeDocument/2006/relationships/tags" Target="../tags/tag102.xml"/><Relationship Id="rId17" Type="http://schemas.openxmlformats.org/officeDocument/2006/relationships/tags" Target="../tags/tag101.xml"/><Relationship Id="rId16" Type="http://schemas.openxmlformats.org/officeDocument/2006/relationships/tags" Target="../tags/tag100.xml"/><Relationship Id="rId15" Type="http://schemas.openxmlformats.org/officeDocument/2006/relationships/tags" Target="../tags/tag99.xml"/><Relationship Id="rId14" Type="http://schemas.openxmlformats.org/officeDocument/2006/relationships/tags" Target="../tags/tag98.xml"/><Relationship Id="rId13" Type="http://schemas.openxmlformats.org/officeDocument/2006/relationships/tags" Target="../tags/tag97.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tags" Target="../tags/tag85.xml"/></Relationships>
</file>

<file path=ppt/slides/_rels/slide73.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image" Target="../media/image30.png"/><Relationship Id="rId5" Type="http://schemas.openxmlformats.org/officeDocument/2006/relationships/tags" Target="../tags/tag116.xml"/><Relationship Id="rId42" Type="http://schemas.openxmlformats.org/officeDocument/2006/relationships/slideLayout" Target="../slideLayouts/slideLayout7.xml"/><Relationship Id="rId41" Type="http://schemas.openxmlformats.org/officeDocument/2006/relationships/tags" Target="../tags/tag146.xml"/><Relationship Id="rId40" Type="http://schemas.openxmlformats.org/officeDocument/2006/relationships/tags" Target="../tags/tag145.xml"/><Relationship Id="rId4" Type="http://schemas.openxmlformats.org/officeDocument/2006/relationships/tags" Target="../tags/tag115.xml"/><Relationship Id="rId39" Type="http://schemas.openxmlformats.org/officeDocument/2006/relationships/image" Target="../media/image15.png"/><Relationship Id="rId38" Type="http://schemas.openxmlformats.org/officeDocument/2006/relationships/tags" Target="../tags/tag144.xml"/><Relationship Id="rId37" Type="http://schemas.openxmlformats.org/officeDocument/2006/relationships/tags" Target="../tags/tag143.xml"/><Relationship Id="rId36" Type="http://schemas.openxmlformats.org/officeDocument/2006/relationships/tags" Target="../tags/tag142.xml"/><Relationship Id="rId35" Type="http://schemas.openxmlformats.org/officeDocument/2006/relationships/tags" Target="../tags/tag141.xml"/><Relationship Id="rId34" Type="http://schemas.openxmlformats.org/officeDocument/2006/relationships/tags" Target="../tags/tag140.xml"/><Relationship Id="rId33" Type="http://schemas.openxmlformats.org/officeDocument/2006/relationships/tags" Target="../tags/tag139.xml"/><Relationship Id="rId32" Type="http://schemas.openxmlformats.org/officeDocument/2006/relationships/tags" Target="../tags/tag138.xml"/><Relationship Id="rId31" Type="http://schemas.openxmlformats.org/officeDocument/2006/relationships/tags" Target="../tags/tag137.xml"/><Relationship Id="rId30" Type="http://schemas.openxmlformats.org/officeDocument/2006/relationships/tags" Target="../tags/tag136.xml"/><Relationship Id="rId3" Type="http://schemas.openxmlformats.org/officeDocument/2006/relationships/image" Target="../media/image29.png"/><Relationship Id="rId29" Type="http://schemas.openxmlformats.org/officeDocument/2006/relationships/tags" Target="../tags/tag135.xml"/><Relationship Id="rId28" Type="http://schemas.openxmlformats.org/officeDocument/2006/relationships/tags" Target="../tags/tag134.xml"/><Relationship Id="rId27" Type="http://schemas.openxmlformats.org/officeDocument/2006/relationships/tags" Target="../tags/tag133.xml"/><Relationship Id="rId26" Type="http://schemas.openxmlformats.org/officeDocument/2006/relationships/tags" Target="../tags/tag132.xml"/><Relationship Id="rId25" Type="http://schemas.openxmlformats.org/officeDocument/2006/relationships/image" Target="../media/image34.png"/><Relationship Id="rId24" Type="http://schemas.openxmlformats.org/officeDocument/2006/relationships/tags" Target="../tags/tag131.xml"/><Relationship Id="rId23" Type="http://schemas.openxmlformats.org/officeDocument/2006/relationships/tags" Target="../tags/tag130.xml"/><Relationship Id="rId22" Type="http://schemas.openxmlformats.org/officeDocument/2006/relationships/tags" Target="../tags/tag129.xml"/><Relationship Id="rId21" Type="http://schemas.openxmlformats.org/officeDocument/2006/relationships/tags" Target="../tags/tag128.xml"/><Relationship Id="rId20" Type="http://schemas.openxmlformats.org/officeDocument/2006/relationships/tags" Target="../tags/tag127.xml"/><Relationship Id="rId2" Type="http://schemas.openxmlformats.org/officeDocument/2006/relationships/tags" Target="../tags/tag114.xml"/><Relationship Id="rId19" Type="http://schemas.openxmlformats.org/officeDocument/2006/relationships/tags" Target="../tags/tag126.xml"/><Relationship Id="rId18" Type="http://schemas.openxmlformats.org/officeDocument/2006/relationships/tags" Target="../tags/tag125.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image" Target="../media/image33.png"/><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image" Target="../media/image32.png"/><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tags" Target="../tags/tag1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9" Type="http://schemas.openxmlformats.org/officeDocument/2006/relationships/image" Target="../media/image43.png"/><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1" Type="http://schemas.openxmlformats.org/officeDocument/2006/relationships/slideLayout" Target="../slideLayouts/slideLayout7.xml"/><Relationship Id="rId10" Type="http://schemas.openxmlformats.org/officeDocument/2006/relationships/image" Target="../media/image44.jpeg"/><Relationship Id="rId1" Type="http://schemas.openxmlformats.org/officeDocument/2006/relationships/image" Target="../media/image3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Chapter 13:  I/O Systems</a:t>
            </a:r>
            <a:endParaRPr lang="en-US" altLang="zh-CN">
              <a:effectLst>
                <a:outerShdw blurRad="38100" dist="38100" dir="2700000" algn="tl">
                  <a:srgbClr val="C0C0C0"/>
                </a:outerShdw>
              </a:effectLst>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设备开关表</a:t>
            </a:r>
            <a:endParaRPr lang="en-US" altLang="zh-CN" sz="2400" dirty="0">
              <a:effectLst>
                <a:outerShdw blurRad="38100" dist="38100" dir="2700000" algn="tl">
                  <a:srgbClr val="C0C0C0"/>
                </a:outerShdw>
              </a:effectLst>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685800" y="1047641"/>
            <a:ext cx="6688183" cy="5055326"/>
          </a:xfrm>
          <a:prstGeom prst="rect">
            <a:avLst/>
          </a:prstGeom>
        </p:spPr>
      </p:pic>
      <p:sp>
        <p:nvSpPr>
          <p:cNvPr id="7" name="矩形 6"/>
          <p:cNvSpPr/>
          <p:nvPr/>
        </p:nvSpPr>
        <p:spPr>
          <a:xfrm>
            <a:off x="5854614" y="5610304"/>
            <a:ext cx="3038738" cy="400110"/>
          </a:xfrm>
          <a:prstGeom prst="rect">
            <a:avLst/>
          </a:prstGeom>
        </p:spPr>
        <p:txBody>
          <a:bodyPr wrap="square">
            <a:spAutoFit/>
          </a:bodyPr>
          <a:lstStyle/>
          <a:p>
            <a:r>
              <a:rPr lang="en-US" altLang="zh-CN" sz="2000" dirty="0" smtClean="0">
                <a:solidFill>
                  <a:srgbClr val="0070C0"/>
                </a:solidFill>
              </a:rPr>
              <a:t>UNIX</a:t>
            </a:r>
            <a:r>
              <a:rPr lang="zh-CN" altLang="en-US" sz="2000" dirty="0" smtClean="0">
                <a:solidFill>
                  <a:srgbClr val="0070C0"/>
                </a:solidFill>
              </a:rPr>
              <a:t>操作系统设计 </a:t>
            </a:r>
            <a:r>
              <a:rPr lang="en-US" altLang="zh-CN" sz="2000" dirty="0" smtClean="0">
                <a:solidFill>
                  <a:srgbClr val="0070C0"/>
                </a:solidFill>
              </a:rPr>
              <a:t>P243</a:t>
            </a:r>
            <a:endParaRPr lang="en-US" altLang="en-US" sz="200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a:defRPr/>
            </a:pPr>
            <a:r>
              <a:rPr lang="en-US" altLang="zh-CN" sz="3600">
                <a:effectLst>
                  <a:outerShdw blurRad="38100" dist="38100" dir="2700000" algn="tl">
                    <a:srgbClr val="C0C0C0"/>
                  </a:outerShdw>
                </a:effectLst>
                <a:ea typeface="宋体" panose="02010600030101010101" pitchFamily="2" charset="-122"/>
              </a:rPr>
              <a:t>Improving Performance</a:t>
            </a:r>
            <a:endParaRPr lang="en-US" altLang="zh-CN" sz="3600">
              <a:effectLst>
                <a:outerShdw blurRad="38100" dist="38100" dir="2700000" algn="tl">
                  <a:srgbClr val="C0C0C0"/>
                </a:outerShdw>
              </a:effectLst>
              <a:ea typeface="宋体" panose="02010600030101010101" pitchFamily="2" charset="-122"/>
            </a:endParaRPr>
          </a:p>
        </p:txBody>
      </p:sp>
      <p:sp>
        <p:nvSpPr>
          <p:cNvPr id="68611" name="Rectangle 3"/>
          <p:cNvSpPr>
            <a:spLocks noGrp="1" noChangeArrowheads="1"/>
          </p:cNvSpPr>
          <p:nvPr>
            <p:ph type="body" idx="4294967295"/>
          </p:nvPr>
        </p:nvSpPr>
        <p:spPr>
          <a:xfrm>
            <a:off x="819150" y="1300163"/>
            <a:ext cx="7943850" cy="4483100"/>
          </a:xfrm>
        </p:spPr>
        <p:txBody>
          <a:bodyPr/>
          <a:lstStyle/>
          <a:p>
            <a:pPr eaLnBrk="1"/>
            <a:r>
              <a:rPr lang="zh-CN" altLang="en-US" sz="2000" b="1" dirty="0" smtClean="0">
                <a:solidFill>
                  <a:srgbClr val="000000"/>
                </a:solidFill>
                <a:ea typeface="宋体" panose="02010600030101010101" pitchFamily="2" charset="-122"/>
              </a:rPr>
              <a:t>减少</a:t>
            </a:r>
            <a:r>
              <a:rPr lang="zh-CN" altLang="en-US" sz="2000" b="1" dirty="0" smtClean="0">
                <a:solidFill>
                  <a:srgbClr val="7030A0"/>
                </a:solidFill>
                <a:ea typeface="宋体" panose="02010600030101010101" pitchFamily="2" charset="-122"/>
              </a:rPr>
              <a:t>上下文切换的次数</a:t>
            </a:r>
            <a:endParaRPr lang="en-US" altLang="zh-CN" sz="2000" b="1" dirty="0" smtClean="0">
              <a:solidFill>
                <a:srgbClr val="7030A0"/>
              </a:solidFill>
              <a:ea typeface="宋体" panose="02010600030101010101" pitchFamily="2" charset="-122"/>
            </a:endParaRPr>
          </a:p>
          <a:p>
            <a:pPr eaLnBrk="1"/>
            <a:r>
              <a:rPr lang="zh-CN" altLang="en-US" sz="2000" b="1" dirty="0" smtClean="0">
                <a:solidFill>
                  <a:srgbClr val="000000"/>
                </a:solidFill>
                <a:ea typeface="宋体" panose="02010600030101010101" pitchFamily="2" charset="-122"/>
              </a:rPr>
              <a:t>减少设备和应用程序之间传递数据时在内存之间的</a:t>
            </a:r>
            <a:r>
              <a:rPr lang="zh-CN" altLang="en-US" sz="2000" b="1" dirty="0" smtClean="0">
                <a:solidFill>
                  <a:srgbClr val="7030A0"/>
                </a:solidFill>
                <a:ea typeface="宋体" panose="02010600030101010101" pitchFamily="2" charset="-122"/>
              </a:rPr>
              <a:t>数据复制次数</a:t>
            </a:r>
            <a:endParaRPr lang="en-US" altLang="zh-CN" sz="2000" b="1" dirty="0" smtClean="0">
              <a:solidFill>
                <a:srgbClr val="7030A0"/>
              </a:solidFill>
              <a:ea typeface="宋体" panose="02010600030101010101" pitchFamily="2" charset="-122"/>
            </a:endParaRPr>
          </a:p>
          <a:p>
            <a:pPr eaLnBrk="1"/>
            <a:r>
              <a:rPr lang="zh-CN" altLang="en-US" sz="2000" b="1" dirty="0" smtClean="0">
                <a:solidFill>
                  <a:srgbClr val="000000"/>
                </a:solidFill>
                <a:ea typeface="宋体" panose="02010600030101010101" pitchFamily="2" charset="-122"/>
              </a:rPr>
              <a:t>通过使用大传输</a:t>
            </a:r>
            <a:r>
              <a:rPr lang="zh-CN" altLang="en-US" sz="2000" b="1" dirty="0" smtClean="0">
                <a:solidFill>
                  <a:srgbClr val="000000"/>
                </a:solidFill>
                <a:ea typeface="宋体" panose="02010600030101010101" pitchFamily="2" charset="-122"/>
              </a:rPr>
              <a:t>、智能控制器</a:t>
            </a:r>
            <a:r>
              <a:rPr lang="zh-CN" altLang="en-US" sz="2000" b="1" dirty="0" smtClean="0">
                <a:solidFill>
                  <a:srgbClr val="000000"/>
                </a:solidFill>
                <a:ea typeface="宋体" panose="02010600030101010101" pitchFamily="2" charset="-122"/>
              </a:rPr>
              <a:t>、轮询（如果使忙等最小化），以减少中断频率</a:t>
            </a:r>
            <a:endParaRPr lang="en-US" altLang="zh-CN" sz="2000" b="1" dirty="0" smtClean="0">
              <a:solidFill>
                <a:srgbClr val="000000"/>
              </a:solidFill>
              <a:ea typeface="宋体" panose="02010600030101010101" pitchFamily="2" charset="-122"/>
            </a:endParaRPr>
          </a:p>
          <a:p>
            <a:pPr eaLnBrk="1"/>
            <a:r>
              <a:rPr lang="zh-CN" altLang="en-US" sz="2000" b="1" dirty="0" smtClean="0">
                <a:solidFill>
                  <a:srgbClr val="000000"/>
                </a:solidFill>
                <a:ea typeface="宋体" panose="02010600030101010101" pitchFamily="2" charset="-122"/>
              </a:rPr>
              <a:t>通过采用</a:t>
            </a:r>
            <a:r>
              <a:rPr lang="en-US" altLang="zh-CN" sz="2000" b="1" dirty="0" smtClean="0">
                <a:solidFill>
                  <a:srgbClr val="000000"/>
                </a:solidFill>
                <a:ea typeface="宋体" panose="02010600030101010101" pitchFamily="2" charset="-122"/>
              </a:rPr>
              <a:t>DMA</a:t>
            </a:r>
            <a:r>
              <a:rPr lang="zh-CN" altLang="en-US" sz="2000" b="1" dirty="0" smtClean="0">
                <a:solidFill>
                  <a:srgbClr val="000000"/>
                </a:solidFill>
                <a:ea typeface="宋体" panose="02010600030101010101" pitchFamily="2" charset="-122"/>
              </a:rPr>
              <a:t>智能控制器和通道来为主</a:t>
            </a:r>
            <a:r>
              <a:rPr lang="en-US" altLang="zh-CN" sz="2000" b="1" dirty="0" smtClean="0">
                <a:solidFill>
                  <a:srgbClr val="000000"/>
                </a:solidFill>
                <a:ea typeface="宋体" panose="02010600030101010101" pitchFamily="2" charset="-122"/>
              </a:rPr>
              <a:t>CPU</a:t>
            </a:r>
            <a:r>
              <a:rPr lang="zh-CN" altLang="en-US" sz="2000" b="1" dirty="0" smtClean="0">
                <a:solidFill>
                  <a:srgbClr val="000000"/>
                </a:solidFill>
                <a:ea typeface="宋体" panose="02010600030101010101" pitchFamily="2" charset="-122"/>
              </a:rPr>
              <a:t>承担简单的数据复制，以增加并发；</a:t>
            </a:r>
            <a:endParaRPr lang="en-US" altLang="zh-CN" sz="2000" b="1" dirty="0" smtClean="0">
              <a:solidFill>
                <a:srgbClr val="000000"/>
              </a:solidFill>
              <a:ea typeface="宋体" panose="02010600030101010101" pitchFamily="2" charset="-122"/>
            </a:endParaRPr>
          </a:p>
          <a:p>
            <a:pPr eaLnBrk="1"/>
            <a:r>
              <a:rPr lang="zh-CN" altLang="en-US" sz="2000" b="1" dirty="0" smtClean="0">
                <a:solidFill>
                  <a:srgbClr val="000000"/>
                </a:solidFill>
                <a:ea typeface="宋体" panose="02010600030101010101" pitchFamily="2" charset="-122"/>
              </a:rPr>
              <a:t>将处理的一些基本操作用</a:t>
            </a:r>
            <a:r>
              <a:rPr lang="zh-CN" altLang="en-US" sz="2000" b="1" dirty="0" smtClean="0">
                <a:solidFill>
                  <a:srgbClr val="7030A0"/>
                </a:solidFill>
                <a:ea typeface="宋体" panose="02010600030101010101" pitchFamily="2" charset="-122"/>
              </a:rPr>
              <a:t>硬件实现</a:t>
            </a:r>
            <a:r>
              <a:rPr lang="zh-CN" altLang="en-US" sz="2000" b="1" dirty="0" smtClean="0">
                <a:solidFill>
                  <a:srgbClr val="000000"/>
                </a:solidFill>
                <a:ea typeface="宋体" panose="02010600030101010101" pitchFamily="2" charset="-122"/>
              </a:rPr>
              <a:t>，允许控制器内的操作与</a:t>
            </a:r>
            <a:r>
              <a:rPr lang="en-US" altLang="zh-CN" sz="2000" b="1" dirty="0" smtClean="0">
                <a:solidFill>
                  <a:srgbClr val="000000"/>
                </a:solidFill>
                <a:ea typeface="宋体" panose="02010600030101010101" pitchFamily="2" charset="-122"/>
              </a:rPr>
              <a:t>CPU</a:t>
            </a:r>
            <a:r>
              <a:rPr lang="zh-CN" altLang="en-US" sz="2000" b="1" dirty="0" smtClean="0">
                <a:solidFill>
                  <a:srgbClr val="000000"/>
                </a:solidFill>
                <a:ea typeface="宋体" panose="02010600030101010101" pitchFamily="2" charset="-122"/>
              </a:rPr>
              <a:t>和总线内的操作并发</a:t>
            </a:r>
            <a:endParaRPr lang="en-US" altLang="zh-CN" sz="2000" b="1" dirty="0" smtClean="0">
              <a:solidFill>
                <a:srgbClr val="000000"/>
              </a:solidFill>
              <a:ea typeface="宋体" panose="02010600030101010101" pitchFamily="2" charset="-122"/>
            </a:endParaRPr>
          </a:p>
          <a:p>
            <a:pPr eaLnBrk="1"/>
            <a:r>
              <a:rPr lang="zh-CN" altLang="en-US" sz="2000" b="1" dirty="0" smtClean="0">
                <a:solidFill>
                  <a:srgbClr val="7030A0"/>
                </a:solidFill>
                <a:ea typeface="宋体" panose="02010600030101010101" pitchFamily="2" charset="-122"/>
              </a:rPr>
              <a:t>平衡</a:t>
            </a:r>
            <a:r>
              <a:rPr lang="en-US" altLang="zh-CN" sz="2000" b="1" dirty="0" smtClean="0">
                <a:solidFill>
                  <a:srgbClr val="7030A0"/>
                </a:solidFill>
                <a:ea typeface="宋体" panose="02010600030101010101" pitchFamily="2" charset="-122"/>
              </a:rPr>
              <a:t>CPU</a:t>
            </a:r>
            <a:r>
              <a:rPr lang="zh-CN" altLang="en-US" sz="2000" b="1" dirty="0" smtClean="0">
                <a:solidFill>
                  <a:srgbClr val="7030A0"/>
                </a:solidFill>
                <a:ea typeface="宋体" panose="02010600030101010101" pitchFamily="2" charset="-122"/>
              </a:rPr>
              <a:t>、内存子系统、总线和</a:t>
            </a:r>
            <a:r>
              <a:rPr lang="en-US" altLang="zh-CN" sz="2000" b="1" dirty="0" smtClean="0">
                <a:solidFill>
                  <a:srgbClr val="7030A0"/>
                </a:solidFill>
                <a:ea typeface="宋体" panose="02010600030101010101" pitchFamily="2" charset="-122"/>
              </a:rPr>
              <a:t>I/O</a:t>
            </a:r>
            <a:r>
              <a:rPr lang="zh-CN" altLang="en-US" sz="2000" b="1" dirty="0" smtClean="0">
                <a:solidFill>
                  <a:srgbClr val="7030A0"/>
                </a:solidFill>
                <a:ea typeface="宋体" panose="02010600030101010101" pitchFamily="2" charset="-122"/>
              </a:rPr>
              <a:t>的性能</a:t>
            </a:r>
            <a:r>
              <a:rPr lang="zh-CN" altLang="en-US" sz="2000" b="1" dirty="0" smtClean="0">
                <a:solidFill>
                  <a:srgbClr val="000000"/>
                </a:solidFill>
                <a:ea typeface="宋体" panose="02010600030101010101" pitchFamily="2" charset="-122"/>
              </a:rPr>
              <a:t>。因为任何一处过载，都会引起其它部分空闲</a:t>
            </a:r>
            <a:endParaRPr lang="en-US" altLang="zh-CN" sz="2000" b="1" dirty="0" smtClean="0">
              <a:solidFill>
                <a:srgbClr val="000000"/>
              </a:solidFill>
              <a:ea typeface="宋体" panose="02010600030101010101" pitchFamily="2" charset="-122"/>
            </a:endParaRPr>
          </a:p>
          <a:p>
            <a:pPr eaLnBrk="1"/>
            <a:endParaRPr lang="en-US" altLang="zh-CN" sz="2000" b="1" dirty="0">
              <a:solidFill>
                <a:srgbClr val="00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a:defRPr/>
            </a:pPr>
            <a:r>
              <a:rPr lang="en-US" altLang="zh-CN" sz="3600">
                <a:effectLst>
                  <a:outerShdw blurRad="38100" dist="38100" dir="2700000" algn="tl">
                    <a:srgbClr val="C0C0C0"/>
                  </a:outerShdw>
                </a:effectLst>
                <a:ea typeface="宋体" panose="02010600030101010101" pitchFamily="2" charset="-122"/>
              </a:rPr>
              <a:t>Improving Performance</a:t>
            </a:r>
            <a:endParaRPr lang="en-US" altLang="zh-CN" sz="3600">
              <a:effectLst>
                <a:outerShdw blurRad="38100" dist="38100" dir="2700000" algn="tl">
                  <a:srgbClr val="C0C0C0"/>
                </a:outerShdw>
              </a:effectLst>
              <a:ea typeface="宋体" panose="02010600030101010101" pitchFamily="2" charset="-122"/>
            </a:endParaRPr>
          </a:p>
        </p:txBody>
      </p:sp>
      <p:sp>
        <p:nvSpPr>
          <p:cNvPr id="68611" name="Rectangle 3"/>
          <p:cNvSpPr>
            <a:spLocks noGrp="1" noChangeArrowheads="1"/>
          </p:cNvSpPr>
          <p:nvPr>
            <p:ph type="body" idx="4294967295"/>
          </p:nvPr>
        </p:nvSpPr>
        <p:spPr>
          <a:xfrm>
            <a:off x="819150" y="1300163"/>
            <a:ext cx="7943850" cy="4483100"/>
          </a:xfrm>
        </p:spPr>
        <p:txBody>
          <a:bodyPr/>
          <a:lstStyle/>
          <a:p>
            <a:r>
              <a:rPr lang="en-US" altLang="zh-CN" sz="2000" dirty="0">
                <a:solidFill>
                  <a:srgbClr val="C00000"/>
                </a:solidFill>
                <a:ea typeface="宋体" panose="02010600030101010101" pitchFamily="2" charset="-122"/>
              </a:rPr>
              <a:t>Reduce</a:t>
            </a:r>
            <a:r>
              <a:rPr lang="en-US" altLang="zh-CN" sz="2000" dirty="0">
                <a:ea typeface="宋体" panose="02010600030101010101" pitchFamily="2" charset="-122"/>
              </a:rPr>
              <a:t> </a:t>
            </a:r>
            <a:r>
              <a:rPr lang="en-US" altLang="zh-CN" sz="2000" dirty="0">
                <a:solidFill>
                  <a:srgbClr val="337D45"/>
                </a:solidFill>
                <a:ea typeface="宋体" panose="02010600030101010101" pitchFamily="2" charset="-122"/>
              </a:rPr>
              <a:t>the number of </a:t>
            </a:r>
            <a:r>
              <a:rPr lang="en-US" altLang="zh-CN" sz="2000" dirty="0">
                <a:solidFill>
                  <a:srgbClr val="FF6600"/>
                </a:solidFill>
                <a:ea typeface="宋体" panose="02010600030101010101" pitchFamily="2" charset="-122"/>
              </a:rPr>
              <a:t>context switches.</a:t>
            </a:r>
            <a:endParaRPr lang="en-US" altLang="zh-CN" sz="2000" dirty="0">
              <a:solidFill>
                <a:srgbClr val="FF6600"/>
              </a:solidFill>
              <a:ea typeface="宋体" panose="02010600030101010101" pitchFamily="2" charset="-122"/>
            </a:endParaRPr>
          </a:p>
          <a:p>
            <a:r>
              <a:rPr lang="en-US" altLang="zh-CN" sz="2000" dirty="0">
                <a:solidFill>
                  <a:srgbClr val="C00000"/>
                </a:solidFill>
                <a:ea typeface="宋体" panose="02010600030101010101" pitchFamily="2" charset="-122"/>
              </a:rPr>
              <a:t>Reduce</a:t>
            </a:r>
            <a:r>
              <a:rPr lang="en-US" altLang="zh-CN" sz="2000" dirty="0">
                <a:ea typeface="宋体" panose="02010600030101010101" pitchFamily="2" charset="-122"/>
              </a:rPr>
              <a:t> </a:t>
            </a:r>
            <a:r>
              <a:rPr lang="en-US" altLang="zh-CN" sz="2000" dirty="0">
                <a:solidFill>
                  <a:srgbClr val="337D45"/>
                </a:solidFill>
                <a:ea typeface="宋体" panose="02010600030101010101" pitchFamily="2" charset="-122"/>
              </a:rPr>
              <a:t>the number of times </a:t>
            </a:r>
            <a:r>
              <a:rPr lang="en-US" altLang="zh-CN" sz="2000" dirty="0">
                <a:ea typeface="宋体" panose="02010600030101010101" pitchFamily="2" charset="-122"/>
              </a:rPr>
              <a:t>that </a:t>
            </a:r>
            <a:r>
              <a:rPr lang="en-US" altLang="zh-CN" sz="2000" dirty="0">
                <a:solidFill>
                  <a:srgbClr val="FF6600"/>
                </a:solidFill>
                <a:ea typeface="宋体" panose="02010600030101010101" pitchFamily="2" charset="-122"/>
              </a:rPr>
              <a:t>data must be copied in memory</a:t>
            </a:r>
            <a:r>
              <a:rPr lang="en-US" altLang="zh-CN" sz="2000" dirty="0">
                <a:solidFill>
                  <a:srgbClr val="7030A0"/>
                </a:solidFill>
                <a:ea typeface="宋体" panose="02010600030101010101" pitchFamily="2" charset="-122"/>
              </a:rPr>
              <a:t> </a:t>
            </a:r>
            <a:r>
              <a:rPr lang="en-US" altLang="zh-CN" sz="2000" dirty="0">
                <a:ea typeface="宋体" panose="02010600030101010101" pitchFamily="2" charset="-122"/>
              </a:rPr>
              <a:t>while passing between device and application.</a:t>
            </a:r>
            <a:endParaRPr lang="en-US" altLang="zh-CN" sz="2000" dirty="0">
              <a:ea typeface="宋体" panose="02010600030101010101" pitchFamily="2" charset="-122"/>
            </a:endParaRPr>
          </a:p>
          <a:p>
            <a:r>
              <a:rPr lang="en-US" altLang="zh-CN" sz="2000" dirty="0">
                <a:solidFill>
                  <a:srgbClr val="C00000"/>
                </a:solidFill>
                <a:ea typeface="宋体" panose="02010600030101010101" pitchFamily="2" charset="-122"/>
              </a:rPr>
              <a:t>Reduce</a:t>
            </a:r>
            <a:r>
              <a:rPr lang="en-US" altLang="zh-CN" sz="2000" dirty="0">
                <a:ea typeface="宋体" panose="02010600030101010101" pitchFamily="2" charset="-122"/>
              </a:rPr>
              <a:t> </a:t>
            </a:r>
            <a:r>
              <a:rPr lang="en-US" altLang="zh-CN" sz="2000" dirty="0">
                <a:solidFill>
                  <a:srgbClr val="337D45"/>
                </a:solidFill>
                <a:ea typeface="宋体" panose="02010600030101010101" pitchFamily="2" charset="-122"/>
              </a:rPr>
              <a:t>the frequency of interrupts </a:t>
            </a:r>
            <a:r>
              <a:rPr lang="en-US" altLang="zh-CN" sz="2000" dirty="0">
                <a:solidFill>
                  <a:srgbClr val="7030A0"/>
                </a:solidFill>
                <a:ea typeface="宋体" panose="02010600030101010101" pitchFamily="2" charset="-122"/>
              </a:rPr>
              <a:t>by using large transfers, smart controllers, and polling</a:t>
            </a:r>
            <a:r>
              <a:rPr lang="en-US" altLang="zh-CN" sz="2000" dirty="0">
                <a:ea typeface="宋体" panose="02010600030101010101" pitchFamily="2" charset="-122"/>
              </a:rPr>
              <a:t> (if busy waiting can be minimized</a:t>
            </a:r>
            <a:r>
              <a:rPr lang="en-US" altLang="zh-CN" sz="2000" dirty="0" smtClean="0">
                <a:ea typeface="宋体" panose="02010600030101010101" pitchFamily="2" charset="-122"/>
              </a:rPr>
              <a:t>).</a:t>
            </a:r>
            <a:endParaRPr lang="en-US" altLang="zh-CN" sz="2000" dirty="0">
              <a:ea typeface="宋体" panose="02010600030101010101" pitchFamily="2" charset="-122"/>
            </a:endParaRPr>
          </a:p>
          <a:p>
            <a:r>
              <a:rPr lang="en-US" altLang="zh-CN" sz="2000" dirty="0">
                <a:solidFill>
                  <a:srgbClr val="C00000"/>
                </a:solidFill>
                <a:ea typeface="宋体" panose="02010600030101010101" pitchFamily="2" charset="-122"/>
              </a:rPr>
              <a:t>Increase</a:t>
            </a:r>
            <a:r>
              <a:rPr lang="en-US" altLang="zh-CN" sz="2000" dirty="0">
                <a:ea typeface="宋体" panose="02010600030101010101" pitchFamily="2" charset="-122"/>
              </a:rPr>
              <a:t> </a:t>
            </a:r>
            <a:r>
              <a:rPr lang="en-US" altLang="zh-CN" sz="2000" dirty="0">
                <a:solidFill>
                  <a:srgbClr val="337D45"/>
                </a:solidFill>
                <a:ea typeface="宋体" panose="02010600030101010101" pitchFamily="2" charset="-122"/>
              </a:rPr>
              <a:t>concurrency</a:t>
            </a:r>
            <a:r>
              <a:rPr lang="en-US" altLang="zh-CN" sz="2000" dirty="0">
                <a:ea typeface="宋体" panose="02010600030101010101" pitchFamily="2" charset="-122"/>
              </a:rPr>
              <a:t> by </a:t>
            </a:r>
            <a:r>
              <a:rPr lang="en-US" altLang="zh-CN" sz="2000" dirty="0">
                <a:solidFill>
                  <a:srgbClr val="7030A0"/>
                </a:solidFill>
                <a:ea typeface="宋体" panose="02010600030101010101" pitchFamily="2" charset="-122"/>
              </a:rPr>
              <a:t>using DMA-knowledgeable controllers </a:t>
            </a:r>
            <a:r>
              <a:rPr lang="en-US" altLang="zh-CN" sz="2000" dirty="0">
                <a:ea typeface="宋体" panose="02010600030101010101" pitchFamily="2" charset="-122"/>
              </a:rPr>
              <a:t>or channels to </a:t>
            </a:r>
            <a:r>
              <a:rPr lang="en-US" altLang="zh-CN" sz="2000" dirty="0">
                <a:solidFill>
                  <a:srgbClr val="0033CC"/>
                </a:solidFill>
                <a:ea typeface="宋体" panose="02010600030101010101" pitchFamily="2" charset="-122"/>
              </a:rPr>
              <a:t>offload simple data copying from the CPU.</a:t>
            </a:r>
            <a:endParaRPr lang="en-US" altLang="zh-CN" sz="2000" dirty="0">
              <a:solidFill>
                <a:srgbClr val="0033CC"/>
              </a:solidFill>
              <a:ea typeface="宋体" panose="02010600030101010101" pitchFamily="2" charset="-122"/>
            </a:endParaRPr>
          </a:p>
          <a:p>
            <a:r>
              <a:rPr lang="en-US" altLang="zh-CN" sz="2000" dirty="0">
                <a:solidFill>
                  <a:srgbClr val="C00000"/>
                </a:solidFill>
                <a:ea typeface="宋体" panose="02010600030101010101" pitchFamily="2" charset="-122"/>
              </a:rPr>
              <a:t>Move processing primitives </a:t>
            </a:r>
            <a:r>
              <a:rPr lang="en-US" altLang="zh-CN" sz="2000" dirty="0">
                <a:ea typeface="宋体" panose="02010600030101010101" pitchFamily="2" charset="-122"/>
              </a:rPr>
              <a:t>into </a:t>
            </a:r>
            <a:r>
              <a:rPr lang="en-US" altLang="zh-CN" sz="2000" dirty="0">
                <a:solidFill>
                  <a:srgbClr val="337D45"/>
                </a:solidFill>
                <a:ea typeface="宋体" panose="02010600030101010101" pitchFamily="2" charset="-122"/>
              </a:rPr>
              <a:t>hardware</a:t>
            </a:r>
            <a:r>
              <a:rPr lang="en-US" altLang="zh-CN" sz="2000" dirty="0">
                <a:ea typeface="宋体" panose="02010600030101010101" pitchFamily="2" charset="-122"/>
              </a:rPr>
              <a:t>, to allow their operation in </a:t>
            </a:r>
            <a:r>
              <a:rPr lang="en-US" altLang="zh-CN" sz="2000" dirty="0">
                <a:solidFill>
                  <a:srgbClr val="7030A0"/>
                </a:solidFill>
                <a:ea typeface="宋体" panose="02010600030101010101" pitchFamily="2" charset="-122"/>
              </a:rPr>
              <a:t>device controllers to be concurrent with CPU and bus operation</a:t>
            </a:r>
            <a:r>
              <a:rPr lang="en-US" altLang="zh-CN" sz="2000" dirty="0">
                <a:ea typeface="宋体" panose="02010600030101010101" pitchFamily="2" charset="-122"/>
              </a:rPr>
              <a:t>.</a:t>
            </a:r>
            <a:endParaRPr lang="en-US" altLang="zh-CN" sz="2000" dirty="0">
              <a:ea typeface="宋体" panose="02010600030101010101" pitchFamily="2" charset="-122"/>
            </a:endParaRPr>
          </a:p>
          <a:p>
            <a:r>
              <a:rPr lang="en-US" altLang="zh-CN" sz="2000" dirty="0">
                <a:solidFill>
                  <a:srgbClr val="C00000"/>
                </a:solidFill>
                <a:ea typeface="宋体" panose="02010600030101010101" pitchFamily="2" charset="-122"/>
              </a:rPr>
              <a:t>Balance</a:t>
            </a:r>
            <a:r>
              <a:rPr lang="en-US" altLang="zh-CN" sz="2000" dirty="0">
                <a:ea typeface="宋体" panose="02010600030101010101" pitchFamily="2" charset="-122"/>
              </a:rPr>
              <a:t> </a:t>
            </a:r>
            <a:r>
              <a:rPr lang="en-US" altLang="zh-CN" sz="2000" dirty="0">
                <a:solidFill>
                  <a:srgbClr val="7030A0"/>
                </a:solidFill>
                <a:ea typeface="宋体" panose="02010600030101010101" pitchFamily="2" charset="-122"/>
              </a:rPr>
              <a:t>CPU, memory subsystem, bus, and I/O performance</a:t>
            </a:r>
            <a:r>
              <a:rPr lang="en-US" altLang="zh-CN" sz="2000" dirty="0">
                <a:ea typeface="宋体" panose="02010600030101010101" pitchFamily="2" charset="-122"/>
              </a:rPr>
              <a:t>, </a:t>
            </a:r>
            <a:r>
              <a:rPr lang="en-US" altLang="zh-CN" sz="2000" dirty="0">
                <a:solidFill>
                  <a:srgbClr val="337D45"/>
                </a:solidFill>
                <a:ea typeface="宋体" panose="02010600030101010101" pitchFamily="2" charset="-122"/>
              </a:rPr>
              <a:t>because an overload in any one area will cause idleness in others.</a:t>
            </a:r>
            <a:endParaRPr lang="en-US" altLang="zh-CN" sz="2000" dirty="0">
              <a:solidFill>
                <a:srgbClr val="337D45"/>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Device-Functionality Progression</a:t>
            </a:r>
            <a:endParaRPr lang="en-US" altLang="zh-CN" sz="2400">
              <a:effectLst>
                <a:outerShdw blurRad="38100" dist="38100" dir="2700000" algn="tl">
                  <a:srgbClr val="C0C0C0"/>
                </a:outerShdw>
              </a:effectLst>
              <a:ea typeface="宋体" panose="02010600030101010101" pitchFamily="2" charset="-122"/>
            </a:endParaRPr>
          </a:p>
        </p:txBody>
      </p:sp>
      <p:pic>
        <p:nvPicPr>
          <p:cNvPr id="69635" name="Picture 7"/>
          <p:cNvPicPr>
            <a:picLocks noChangeAspect="1" noChangeArrowheads="1"/>
          </p:cNvPicPr>
          <p:nvPr/>
        </p:nvPicPr>
        <p:blipFill>
          <a:blip r:embed="rId1">
            <a:extLst>
              <a:ext uri="{28A0092B-C50C-407E-A947-70E740481C1C}">
                <a14:useLocalDpi xmlns:a14="http://schemas.microsoft.com/office/drawing/2010/main" val="0"/>
              </a:ext>
            </a:extLst>
          </a:blip>
          <a:srcRect l="555" t="27809" r="555" b="28029"/>
          <a:stretch>
            <a:fillRect/>
          </a:stretch>
        </p:blipFill>
        <p:spPr bwMode="auto">
          <a:xfrm>
            <a:off x="1128713" y="1133475"/>
            <a:ext cx="7469187" cy="4448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a:defRPr/>
            </a:pPr>
            <a:r>
              <a:rPr lang="zh-CN" altLang="en-US" b="0" dirty="0">
                <a:effectLst>
                  <a:outerShdw blurRad="38100" dist="38100" dir="2700000" algn="tl">
                    <a:srgbClr val="C0C0C0"/>
                  </a:outerShdw>
                </a:effectLst>
                <a:ea typeface="宋体" panose="02010600030101010101" pitchFamily="2" charset="-122"/>
              </a:rPr>
              <a:t>设备独立性</a:t>
            </a:r>
            <a:endParaRPr lang="zh-CN" altLang="en-US" b="0" dirty="0">
              <a:effectLst>
                <a:outerShdw blurRad="38100" dist="38100" dir="2700000" algn="tl">
                  <a:srgbClr val="C0C0C0"/>
                </a:outerShdw>
              </a:effectLst>
              <a:ea typeface="宋体" panose="02010600030101010101" pitchFamily="2" charset="-122"/>
            </a:endParaRPr>
          </a:p>
        </p:txBody>
      </p:sp>
      <p:sp>
        <p:nvSpPr>
          <p:cNvPr id="70659" name="Rectangle 3"/>
          <p:cNvSpPr>
            <a:spLocks noGrp="1" noChangeArrowheads="1"/>
          </p:cNvSpPr>
          <p:nvPr>
            <p:ph type="body" idx="4294967295"/>
          </p:nvPr>
        </p:nvSpPr>
        <p:spPr>
          <a:xfrm>
            <a:off x="797233" y="1033833"/>
            <a:ext cx="7854333" cy="2313049"/>
          </a:xfrm>
        </p:spPr>
        <p:txBody>
          <a:bodyPr/>
          <a:lstStyle/>
          <a:p>
            <a:pPr eaLnBrk="1" hangingPunct="1"/>
            <a:r>
              <a:rPr lang="zh-CN" altLang="en-US" sz="2000" b="1" dirty="0" smtClean="0">
                <a:ea typeface="宋体" panose="02010600030101010101" pitchFamily="2" charset="-122"/>
              </a:rPr>
              <a:t>也称为设备的无关性：</a:t>
            </a:r>
            <a:r>
              <a:rPr lang="zh-CN" altLang="en-US" sz="2000" b="1" dirty="0" smtClean="0">
                <a:solidFill>
                  <a:srgbClr val="0070C0"/>
                </a:solidFill>
                <a:ea typeface="宋体" panose="02010600030101010101" pitchFamily="2" charset="-122"/>
              </a:rPr>
              <a:t>应用程序</a:t>
            </a:r>
            <a:r>
              <a:rPr lang="zh-CN" altLang="en-US" sz="2000" b="1" dirty="0">
                <a:solidFill>
                  <a:srgbClr val="0070C0"/>
                </a:solidFill>
                <a:ea typeface="宋体" panose="02010600030101010101" pitchFamily="2" charset="-122"/>
              </a:rPr>
              <a:t>独立于具体使用的物理设备</a:t>
            </a:r>
            <a:endParaRPr lang="zh-CN" altLang="en-US" sz="2000" b="1" dirty="0">
              <a:solidFill>
                <a:srgbClr val="0070C0"/>
              </a:solidFill>
              <a:ea typeface="宋体" panose="02010600030101010101" pitchFamily="2" charset="-122"/>
            </a:endParaRPr>
          </a:p>
          <a:p>
            <a:pPr eaLnBrk="1" hangingPunct="1"/>
            <a:r>
              <a:rPr lang="zh-CN" altLang="en-US" sz="2000" b="1" dirty="0">
                <a:ea typeface="宋体" panose="02010600030101010101" pitchFamily="2" charset="-122"/>
              </a:rPr>
              <a:t>逻辑设备与物理设备 </a:t>
            </a:r>
            <a:endParaRPr lang="zh-CN" altLang="en-US" sz="2000" b="1" dirty="0">
              <a:ea typeface="宋体" panose="02010600030101010101" pitchFamily="2" charset="-122"/>
            </a:endParaRPr>
          </a:p>
          <a:p>
            <a:pPr lvl="1" eaLnBrk="1" hangingPunct="1"/>
            <a:r>
              <a:rPr lang="zh-CN" altLang="en-US" sz="1600" b="1" dirty="0">
                <a:ea typeface="宋体" panose="02010600030101010101" pitchFamily="2" charset="-122"/>
              </a:rPr>
              <a:t>在</a:t>
            </a:r>
            <a:r>
              <a:rPr lang="zh-CN" altLang="en-US" sz="1600" b="1" dirty="0">
                <a:solidFill>
                  <a:srgbClr val="7030A0"/>
                </a:solidFill>
                <a:ea typeface="宋体" panose="02010600030101010101" pitchFamily="2" charset="-122"/>
              </a:rPr>
              <a:t>应用程序</a:t>
            </a:r>
            <a:r>
              <a:rPr lang="zh-CN" altLang="en-US" sz="1600" b="1" dirty="0">
                <a:ea typeface="宋体" panose="02010600030101010101" pitchFamily="2" charset="-122"/>
              </a:rPr>
              <a:t>中使用</a:t>
            </a:r>
            <a:r>
              <a:rPr lang="zh-CN" altLang="en-US" sz="1600" b="1" dirty="0">
                <a:solidFill>
                  <a:srgbClr val="7030A0"/>
                </a:solidFill>
                <a:ea typeface="宋体" panose="02010600030101010101" pitchFamily="2" charset="-122"/>
              </a:rPr>
              <a:t>逻辑设备名称</a:t>
            </a:r>
            <a:r>
              <a:rPr lang="zh-CN" altLang="en-US" sz="1600" b="1" dirty="0">
                <a:ea typeface="宋体" panose="02010600030101010101" pitchFamily="2" charset="-122"/>
              </a:rPr>
              <a:t>来请求使用某类设备；</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进程在申请设备时，请求的</a:t>
            </a:r>
            <a:r>
              <a:rPr lang="zh-CN" altLang="en-US" sz="1600" b="1" dirty="0" smtClean="0">
                <a:ea typeface="宋体" panose="02010600030101010101" pitchFamily="2" charset="-122"/>
              </a:rPr>
              <a:t>是</a:t>
            </a:r>
            <a:r>
              <a:rPr lang="zh-CN" altLang="en-US" sz="1600" b="1" dirty="0" smtClean="0">
                <a:solidFill>
                  <a:srgbClr val="7030A0"/>
                </a:solidFill>
                <a:ea typeface="宋体" panose="02010600030101010101" pitchFamily="2" charset="-122"/>
              </a:rPr>
              <a:t>逻辑</a:t>
            </a:r>
            <a:r>
              <a:rPr lang="zh-CN" altLang="en-US" sz="1600" b="1" dirty="0">
                <a:solidFill>
                  <a:srgbClr val="7030A0"/>
                </a:solidFill>
                <a:ea typeface="宋体" panose="02010600030101010101" pitchFamily="2" charset="-122"/>
              </a:rPr>
              <a:t>设备</a:t>
            </a:r>
            <a:r>
              <a:rPr lang="zh-CN" altLang="en-US" sz="1600" b="1" dirty="0">
                <a:ea typeface="宋体" panose="02010600030101010101" pitchFamily="2" charset="-122"/>
              </a:rPr>
              <a:t>，操作系统会</a:t>
            </a:r>
            <a:r>
              <a:rPr lang="zh-CN" altLang="en-US" sz="1600" b="1" dirty="0" smtClean="0">
                <a:ea typeface="宋体" panose="02010600030101010101" pitchFamily="2" charset="-122"/>
              </a:rPr>
              <a:t>将系统中目前</a:t>
            </a:r>
            <a:r>
              <a:rPr lang="zh-CN" altLang="en-US" sz="1600" b="1" dirty="0">
                <a:ea typeface="宋体" panose="02010600030101010101" pitchFamily="2" charset="-122"/>
              </a:rPr>
              <a:t>空闲可用的</a:t>
            </a:r>
            <a:r>
              <a:rPr lang="zh-CN" altLang="en-US" sz="1600" b="1" dirty="0">
                <a:solidFill>
                  <a:srgbClr val="7030A0"/>
                </a:solidFill>
                <a:ea typeface="宋体" panose="02010600030101010101" pitchFamily="2" charset="-122"/>
              </a:rPr>
              <a:t>物理设备</a:t>
            </a:r>
            <a:r>
              <a:rPr lang="zh-CN" altLang="en-US" sz="1600" b="1" dirty="0">
                <a:ea typeface="宋体" panose="02010600030101010101" pitchFamily="2" charset="-122"/>
              </a:rPr>
              <a:t>分配给该进程</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操作系统</a:t>
            </a:r>
            <a:r>
              <a:rPr lang="zh-CN" altLang="en-US" sz="1600" b="1" dirty="0" smtClean="0">
                <a:ea typeface="宋体" panose="02010600030101010101" pitchFamily="2" charset="-122"/>
              </a:rPr>
              <a:t>需要借助逻辑设备表（</a:t>
            </a:r>
            <a:r>
              <a:rPr lang="en-US" altLang="zh-CN" sz="1600" b="1" dirty="0" smtClean="0">
                <a:ea typeface="宋体" panose="02010600030101010101" pitchFamily="2" charset="-122"/>
              </a:rPr>
              <a:t>LUT</a:t>
            </a:r>
            <a:r>
              <a:rPr lang="zh-CN" altLang="en-US" sz="1600" b="1" dirty="0" smtClean="0">
                <a:ea typeface="宋体" panose="02010600030101010101" pitchFamily="2" charset="-122"/>
              </a:rPr>
              <a:t>）完成</a:t>
            </a:r>
            <a:r>
              <a:rPr lang="zh-CN" altLang="en-US" sz="1600" b="1" dirty="0">
                <a:ea typeface="宋体" panose="02010600030101010101" pitchFamily="2" charset="-122"/>
              </a:rPr>
              <a:t>从逻辑设备到物理设备的</a:t>
            </a:r>
            <a:r>
              <a:rPr lang="zh-CN" altLang="en-US" sz="1600" b="1" dirty="0" smtClean="0">
                <a:ea typeface="宋体" panose="02010600030101010101" pitchFamily="2" charset="-122"/>
              </a:rPr>
              <a:t>映射</a:t>
            </a:r>
            <a:endParaRPr lang="en-US" altLang="zh-CN" sz="1600" b="1" dirty="0">
              <a:ea typeface="宋体" panose="02010600030101010101" pitchFamily="2" charset="-122"/>
            </a:endParaRPr>
          </a:p>
        </p:txBody>
      </p:sp>
      <p:graphicFrame>
        <p:nvGraphicFramePr>
          <p:cNvPr id="4" name="Object 3"/>
          <p:cNvGraphicFramePr>
            <a:graphicFrameLocks noChangeAspect="1"/>
          </p:cNvGraphicFramePr>
          <p:nvPr/>
        </p:nvGraphicFramePr>
        <p:xfrm>
          <a:off x="1184797" y="3504963"/>
          <a:ext cx="7079202" cy="2297113"/>
        </p:xfrm>
        <a:graphic>
          <a:graphicData uri="http://schemas.openxmlformats.org/presentationml/2006/ole">
            <mc:AlternateContent xmlns:mc="http://schemas.openxmlformats.org/markup-compatibility/2006">
              <mc:Choice xmlns:v="urn:schemas-microsoft-com:vml" Requires="v">
                <p:oleObj spid="_x0000_s5317" name="" r:id="rId1" imgW="4169410" imgH="1144905" progId="Visio.Drawing.4">
                  <p:embed/>
                </p:oleObj>
              </mc:Choice>
              <mc:Fallback>
                <p:oleObj name="" r:id="rId1" imgW="4169410" imgH="1144905" progId="Visio.Drawing.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797" y="3504963"/>
                        <a:ext cx="7079202" cy="2297113"/>
                      </a:xfrm>
                      <a:prstGeom prst="rect">
                        <a:avLst/>
                      </a:prstGeom>
                      <a:noFill/>
                      <a:ln>
                        <a:noFill/>
                      </a:ln>
                    </p:spPr>
                  </p:pic>
                </p:oleObj>
              </mc:Fallback>
            </mc:AlternateContent>
          </a:graphicData>
        </a:graphic>
      </p:graphicFrame>
      <p:sp>
        <p:nvSpPr>
          <p:cNvPr id="2" name="矩形 1"/>
          <p:cNvSpPr/>
          <p:nvPr/>
        </p:nvSpPr>
        <p:spPr>
          <a:xfrm>
            <a:off x="3594121" y="5839628"/>
            <a:ext cx="2260555" cy="369332"/>
          </a:xfrm>
          <a:prstGeom prst="rect">
            <a:avLst/>
          </a:prstGeom>
        </p:spPr>
        <p:txBody>
          <a:bodyPr wrap="none">
            <a:spAutoFit/>
          </a:bodyPr>
          <a:lstStyle/>
          <a:p>
            <a:r>
              <a:rPr lang="zh-CN" altLang="en-US" b="1" dirty="0">
                <a:ea typeface="宋体" panose="02010600030101010101" pitchFamily="2" charset="-122"/>
              </a:rPr>
              <a:t>逻辑设备表（</a:t>
            </a:r>
            <a:r>
              <a:rPr lang="en-US" altLang="zh-CN" b="1" dirty="0">
                <a:ea typeface="宋体" panose="02010600030101010101" pitchFamily="2" charset="-122"/>
              </a:rPr>
              <a:t>LUT</a:t>
            </a:r>
            <a:r>
              <a:rPr lang="zh-CN" altLang="en-US" b="1" dirty="0">
                <a:ea typeface="宋体" panose="02010600030101010101" pitchFamily="2" charset="-122"/>
              </a:rPr>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a:defRPr/>
            </a:pPr>
            <a:r>
              <a:rPr lang="zh-CN" altLang="en-US" b="0" dirty="0">
                <a:effectLst>
                  <a:outerShdw blurRad="38100" dist="38100" dir="2700000" algn="tl">
                    <a:srgbClr val="C0C0C0"/>
                  </a:outerShdw>
                </a:effectLst>
                <a:ea typeface="宋体" panose="02010600030101010101" pitchFamily="2" charset="-122"/>
              </a:rPr>
              <a:t>设备独立性</a:t>
            </a:r>
            <a:endParaRPr lang="zh-CN" altLang="en-US" b="0" dirty="0">
              <a:effectLst>
                <a:outerShdw blurRad="38100" dist="38100" dir="2700000" algn="tl">
                  <a:srgbClr val="C0C0C0"/>
                </a:outerShdw>
              </a:effectLst>
              <a:ea typeface="宋体" panose="02010600030101010101" pitchFamily="2" charset="-122"/>
            </a:endParaRPr>
          </a:p>
        </p:txBody>
      </p:sp>
      <p:sp>
        <p:nvSpPr>
          <p:cNvPr id="70659" name="Rectangle 3"/>
          <p:cNvSpPr>
            <a:spLocks noGrp="1" noChangeArrowheads="1"/>
          </p:cNvSpPr>
          <p:nvPr>
            <p:ph type="body" idx="4294967295"/>
          </p:nvPr>
        </p:nvSpPr>
        <p:spPr>
          <a:xfrm>
            <a:off x="797233" y="1033833"/>
            <a:ext cx="7854333" cy="5242680"/>
          </a:xfrm>
        </p:spPr>
        <p:txBody>
          <a:bodyPr/>
          <a:lstStyle/>
          <a:p>
            <a:pPr eaLnBrk="1" hangingPunct="1"/>
            <a:r>
              <a:rPr lang="zh-CN" altLang="en-US" sz="2000" b="1" dirty="0" smtClean="0">
                <a:ea typeface="宋体" panose="02010600030101010101" pitchFamily="2" charset="-122"/>
              </a:rPr>
              <a:t>优点</a:t>
            </a:r>
            <a:endParaRPr lang="en-US" altLang="zh-CN" sz="2000" b="1" dirty="0" smtClean="0">
              <a:ea typeface="宋体" panose="02010600030101010101" pitchFamily="2" charset="-122"/>
            </a:endParaRPr>
          </a:p>
          <a:p>
            <a:pPr lvl="1" eaLnBrk="1" hangingPunct="1"/>
            <a:r>
              <a:rPr lang="zh-CN" altLang="en-US" sz="1600" b="1" dirty="0">
                <a:ea typeface="宋体" panose="02010600030101010101" pitchFamily="2" charset="-122"/>
              </a:rPr>
              <a:t>设备分配时的灵活性；</a:t>
            </a:r>
            <a:endParaRPr lang="zh-CN" altLang="en-US" sz="1600" b="1" dirty="0">
              <a:ea typeface="宋体" panose="02010600030101010101" pitchFamily="2" charset="-122"/>
            </a:endParaRPr>
          </a:p>
          <a:p>
            <a:pPr lvl="1" eaLnBrk="1" hangingPunct="1"/>
            <a:r>
              <a:rPr lang="zh-CN" altLang="en-US" sz="1600" b="1" dirty="0">
                <a:ea typeface="宋体" panose="02010600030101010101" pitchFamily="2" charset="-122"/>
              </a:rPr>
              <a:t>易于实现I/O重定向(借助于LUT)；</a:t>
            </a:r>
            <a:endParaRPr lang="en-US" altLang="zh-CN" sz="1600" b="1" dirty="0">
              <a:ea typeface="宋体" panose="02010600030101010101" pitchFamily="2" charset="-122"/>
            </a:endParaRPr>
          </a:p>
          <a:p>
            <a:pPr eaLnBrk="1" hangingPunct="1"/>
            <a:r>
              <a:rPr lang="zh-CN" altLang="en-US" sz="2000" b="1" dirty="0" smtClean="0">
                <a:ea typeface="宋体" panose="02010600030101010101" pitchFamily="2" charset="-122"/>
              </a:rPr>
              <a:t>实现</a:t>
            </a:r>
            <a:endParaRPr lang="en-US" altLang="zh-CN" sz="2000" b="1" dirty="0">
              <a:ea typeface="宋体" panose="02010600030101010101" pitchFamily="2" charset="-122"/>
            </a:endParaRPr>
          </a:p>
          <a:p>
            <a:pPr lvl="1" eaLnBrk="1" hangingPunct="1"/>
            <a:r>
              <a:rPr lang="zh-CN" altLang="en-US" sz="1600" b="1" dirty="0" smtClean="0">
                <a:ea typeface="宋体" panose="02010600030101010101" pitchFamily="2" charset="-122"/>
              </a:rPr>
              <a:t>在</a:t>
            </a:r>
            <a:r>
              <a:rPr lang="zh-CN" altLang="en-US" sz="1600" b="1" dirty="0" smtClean="0">
                <a:solidFill>
                  <a:srgbClr val="7030A0"/>
                </a:solidFill>
                <a:ea typeface="宋体" panose="02010600030101010101" pitchFamily="2" charset="-122"/>
              </a:rPr>
              <a:t>设备驱动程序</a:t>
            </a:r>
            <a:r>
              <a:rPr lang="zh-CN" altLang="en-US" sz="1600" b="1" dirty="0">
                <a:solidFill>
                  <a:srgbClr val="7030A0"/>
                </a:solidFill>
                <a:ea typeface="宋体" panose="02010600030101010101" pitchFamily="2" charset="-122"/>
              </a:rPr>
              <a:t>之上</a:t>
            </a:r>
            <a:r>
              <a:rPr lang="zh-CN" altLang="en-US" sz="1600" b="1" dirty="0">
                <a:ea typeface="宋体" panose="02010600030101010101" pitchFamily="2" charset="-122"/>
              </a:rPr>
              <a:t>设置一层</a:t>
            </a:r>
            <a:r>
              <a:rPr lang="zh-CN" altLang="en-US" sz="1600" b="1" dirty="0" smtClean="0">
                <a:ea typeface="宋体" panose="02010600030101010101" pitchFamily="2" charset="-122"/>
              </a:rPr>
              <a:t>“</a:t>
            </a:r>
            <a:r>
              <a:rPr lang="zh-CN" altLang="en-US" sz="1600" b="1" dirty="0" smtClean="0">
                <a:solidFill>
                  <a:srgbClr val="7030A0"/>
                </a:solidFill>
                <a:ea typeface="宋体" panose="02010600030101010101" pitchFamily="2" charset="-122"/>
              </a:rPr>
              <a:t>设备独立性软件</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pPr lvl="1" eaLnBrk="1" hangingPunct="1"/>
            <a:r>
              <a:rPr lang="en-US" altLang="zh-CN" sz="1600" b="1" dirty="0" smtClean="0">
                <a:ea typeface="宋体" panose="02010600030101010101" pitchFamily="2" charset="-122"/>
              </a:rPr>
              <a:t>“</a:t>
            </a:r>
            <a:r>
              <a:rPr lang="zh-CN" altLang="en-US" sz="1600" b="1" dirty="0" smtClean="0">
                <a:ea typeface="宋体" panose="02010600030101010101" pitchFamily="2" charset="-122"/>
              </a:rPr>
              <a:t>设备独立性软件</a:t>
            </a:r>
            <a:r>
              <a:rPr lang="en-US" altLang="zh-CN" sz="1600" b="1" dirty="0" smtClean="0">
                <a:ea typeface="宋体" panose="02010600030101010101" pitchFamily="2" charset="-122"/>
              </a:rPr>
              <a:t>”</a:t>
            </a:r>
            <a:r>
              <a:rPr lang="zh-CN" altLang="en-US" sz="1600" b="1" dirty="0" smtClean="0">
                <a:ea typeface="宋体" panose="02010600030101010101" pitchFamily="2" charset="-122"/>
              </a:rPr>
              <a:t>执行</a:t>
            </a:r>
            <a:r>
              <a:rPr lang="zh-CN" altLang="en-US" sz="1600" b="1" dirty="0">
                <a:ea typeface="宋体" panose="02010600030101010101" pitchFamily="2" charset="-122"/>
              </a:rPr>
              <a:t>所有设备的</a:t>
            </a:r>
            <a:r>
              <a:rPr lang="zh-CN" altLang="en-US" sz="1600" b="1" dirty="0">
                <a:solidFill>
                  <a:srgbClr val="7030A0"/>
                </a:solidFill>
                <a:ea typeface="宋体" panose="02010600030101010101" pitchFamily="2" charset="-122"/>
              </a:rPr>
              <a:t>公有操作</a:t>
            </a:r>
            <a:r>
              <a:rPr lang="zh-CN" altLang="en-US" sz="1600" b="1" dirty="0">
                <a:ea typeface="宋体" panose="02010600030101010101" pitchFamily="2" charset="-122"/>
              </a:rPr>
              <a:t>、完成</a:t>
            </a:r>
            <a:r>
              <a:rPr lang="zh-CN" altLang="en-US" sz="1600" b="1" dirty="0">
                <a:solidFill>
                  <a:srgbClr val="006600"/>
                </a:solidFill>
                <a:ea typeface="宋体" panose="02010600030101010101" pitchFamily="2" charset="-122"/>
              </a:rPr>
              <a:t>逻辑设备名到物理设备名的</a:t>
            </a:r>
            <a:r>
              <a:rPr lang="zh-CN" altLang="en-US" sz="1600" b="1" dirty="0" smtClean="0">
                <a:solidFill>
                  <a:srgbClr val="006600"/>
                </a:solidFill>
                <a:ea typeface="宋体" panose="02010600030101010101" pitchFamily="2" charset="-122"/>
              </a:rPr>
              <a:t>转换</a:t>
            </a:r>
            <a:r>
              <a:rPr lang="zh-CN" altLang="en-US" sz="1600" b="1" dirty="0" smtClean="0">
                <a:ea typeface="宋体" panose="02010600030101010101" pitchFamily="2" charset="-122"/>
              </a:rPr>
              <a:t>（为此应设置一张逻辑设备表</a:t>
            </a:r>
            <a:r>
              <a:rPr lang="zh-CN" altLang="en-US" sz="1600" b="1" dirty="0" smtClean="0">
                <a:ea typeface="宋体" panose="02010600030101010101" pitchFamily="2" charset="-122"/>
              </a:rPr>
              <a:t>），并</a:t>
            </a:r>
            <a:r>
              <a:rPr lang="zh-CN" altLang="en-US" sz="1600" b="1" dirty="0">
                <a:ea typeface="宋体" panose="02010600030101010101" pitchFamily="2" charset="-122"/>
              </a:rPr>
              <a:t>向用户层（或文件层）软件提供统一</a:t>
            </a:r>
            <a:r>
              <a:rPr lang="zh-CN" altLang="en-US" sz="1600" b="1" dirty="0" smtClean="0">
                <a:ea typeface="宋体" panose="02010600030101010101" pitchFamily="2" charset="-122"/>
              </a:rPr>
              <a:t>接口，从而</a:t>
            </a:r>
            <a:r>
              <a:rPr lang="zh-CN" altLang="en-US" sz="1600" b="1" dirty="0">
                <a:ea typeface="宋体" panose="02010600030101010101" pitchFamily="2" charset="-122"/>
              </a:rPr>
              <a:t>实现设备的独立性</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pPr lvl="1" eaLnBrk="1" hangingPunct="1"/>
            <a:r>
              <a:rPr lang="en-US" altLang="zh-CN" sz="1600" b="1" dirty="0" smtClean="0">
                <a:ea typeface="宋体" panose="02010600030101010101" pitchFamily="2" charset="-122"/>
              </a:rPr>
              <a:t>“</a:t>
            </a:r>
            <a:r>
              <a:rPr lang="zh-CN" altLang="en-US" sz="1600" b="1" dirty="0" smtClean="0">
                <a:ea typeface="宋体" panose="02010600030101010101" pitchFamily="2" charset="-122"/>
              </a:rPr>
              <a:t>一切皆文件</a:t>
            </a:r>
            <a:r>
              <a:rPr lang="en-US" altLang="zh-CN" sz="1600" b="1" dirty="0" smtClean="0">
                <a:ea typeface="宋体" panose="02010600030101010101" pitchFamily="2" charset="-122"/>
              </a:rPr>
              <a:t>”--</a:t>
            </a:r>
            <a:r>
              <a:rPr lang="zh-CN" altLang="en-US" sz="1600" b="1" dirty="0" smtClean="0">
                <a:ea typeface="宋体" panose="02010600030101010101" pitchFamily="2" charset="-122"/>
              </a:rPr>
              <a:t>操作系统</a:t>
            </a:r>
            <a:r>
              <a:rPr lang="zh-CN" altLang="en-US" sz="1600" b="1" dirty="0">
                <a:ea typeface="宋体" panose="02010600030101010101" pitchFamily="2" charset="-122"/>
              </a:rPr>
              <a:t>把所有外部设备统一当作成文件来看待</a:t>
            </a:r>
            <a:r>
              <a:rPr lang="zh-CN" altLang="en-US" sz="1600" b="1" dirty="0" smtClean="0">
                <a:ea typeface="宋体" panose="02010600030101010101" pitchFamily="2" charset="-122"/>
              </a:rPr>
              <a:t>，任何</a:t>
            </a:r>
            <a:r>
              <a:rPr lang="zh-CN" altLang="en-US" sz="1600" b="1" dirty="0">
                <a:ea typeface="宋体" panose="02010600030101010101" pitchFamily="2" charset="-122"/>
              </a:rPr>
              <a:t>用户都可以象使用文件</a:t>
            </a:r>
            <a:r>
              <a:rPr lang="zh-CN" altLang="en-US" sz="1600" b="1" dirty="0" smtClean="0">
                <a:ea typeface="宋体" panose="02010600030101010101" pitchFamily="2" charset="-122"/>
              </a:rPr>
              <a:t>一样操纵</a:t>
            </a:r>
            <a:r>
              <a:rPr lang="zh-CN" altLang="en-US" sz="1600" b="1" dirty="0">
                <a:ea typeface="宋体" panose="02010600030101010101" pitchFamily="2" charset="-122"/>
              </a:rPr>
              <a:t>、使用这些设备，而不必知道它们的具体存在形式</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endParaRPr lang="zh-CN" altLang="en-US" sz="2000" b="1" dirty="0" smtClean="0">
              <a:ea typeface="宋体" panose="02010600030101010101" pitchFamily="2" charset="-122"/>
            </a:endParaRPr>
          </a:p>
          <a:p>
            <a:pPr>
              <a:buFont typeface="Wingdings" panose="05000000000000000000" pitchFamily="2" charset="2"/>
              <a:buChar char="n"/>
            </a:pPr>
            <a:endParaRPr lang="zh-CN" altLang="en-US" sz="2000" b="1"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文本框 3"/>
          <p:cNvSpPr txBox="1">
            <a:spLocks noChangeArrowheads="1"/>
          </p:cNvSpPr>
          <p:nvPr>
            <p:custDataLst>
              <p:tags r:id="rId1"/>
            </p:custDataLst>
          </p:nvPr>
        </p:nvSpPr>
        <p:spPr bwMode="auto">
          <a:xfrm>
            <a:off x="914400" y="635001"/>
            <a:ext cx="7315200" cy="154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dirty="0">
                <a:solidFill>
                  <a:srgbClr val="000000"/>
                </a:solidFill>
                <a:latin typeface="微软雅黑" panose="020B0503020204020204" charset="-122"/>
                <a:ea typeface="微软雅黑" panose="020B0503020204020204" charset="-122"/>
                <a:sym typeface="微软雅黑" panose="020B0503020204020204" charset="-122"/>
              </a:rPr>
              <a:t>程序员利用系统调用打开</a:t>
            </a:r>
            <a:r>
              <a:rPr lang="en-US" altLang="zh-CN" dirty="0">
                <a:solidFill>
                  <a:srgbClr val="000000"/>
                </a:solidFill>
                <a:latin typeface="微软雅黑" panose="020B0503020204020204" charset="-122"/>
                <a:ea typeface="微软雅黑" panose="020B0503020204020204" charset="-122"/>
                <a:sym typeface="微软雅黑" panose="020B0503020204020204" charset="-122"/>
              </a:rPr>
              <a:t>I/O</a:t>
            </a:r>
            <a:r>
              <a:rPr lang="zh-CN" altLang="en-US" dirty="0">
                <a:solidFill>
                  <a:srgbClr val="000000"/>
                </a:solidFill>
                <a:latin typeface="微软雅黑" panose="020B0503020204020204" charset="-122"/>
                <a:ea typeface="微软雅黑" panose="020B0503020204020204" charset="-122"/>
                <a:sym typeface="微软雅黑" panose="020B0503020204020204" charset="-122"/>
              </a:rPr>
              <a:t>设备时，通常使用的设备标识是（）。</a:t>
            </a:r>
            <a:endParaRPr lang="zh-CN" altLang="en-US"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1683" name="文本框 4"/>
          <p:cNvSpPr txBox="1">
            <a:spLocks noChangeArrowheads="1"/>
          </p:cNvSpPr>
          <p:nvPr>
            <p:custDataLst>
              <p:tags r:id="rId2"/>
            </p:custDataLst>
          </p:nvPr>
        </p:nvSpPr>
        <p:spPr bwMode="auto">
          <a:xfrm>
            <a:off x="1828800" y="2109407"/>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000">
                <a:solidFill>
                  <a:srgbClr val="000000"/>
                </a:solidFill>
                <a:latin typeface="微软雅黑" panose="020B0503020204020204" charset="-122"/>
                <a:ea typeface="微软雅黑" panose="020B0503020204020204" charset="-122"/>
                <a:sym typeface="微软雅黑" panose="020B0503020204020204" charset="-122"/>
              </a:rPr>
              <a:t>逻辑设备名</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1684" name="文本框 5"/>
          <p:cNvSpPr txBox="1">
            <a:spLocks noChangeArrowheads="1"/>
          </p:cNvSpPr>
          <p:nvPr>
            <p:custDataLst>
              <p:tags r:id="rId3"/>
            </p:custDataLst>
          </p:nvPr>
        </p:nvSpPr>
        <p:spPr bwMode="auto">
          <a:xfrm>
            <a:off x="1828800" y="2966657"/>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000">
                <a:solidFill>
                  <a:srgbClr val="000000"/>
                </a:solidFill>
                <a:latin typeface="微软雅黑" panose="020B0503020204020204" charset="-122"/>
                <a:ea typeface="微软雅黑" panose="020B0503020204020204" charset="-122"/>
                <a:sym typeface="微软雅黑" panose="020B0503020204020204" charset="-122"/>
              </a:rPr>
              <a:t>物理设备名</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1685" name="文本框 6"/>
          <p:cNvSpPr txBox="1">
            <a:spLocks noChangeArrowheads="1"/>
          </p:cNvSpPr>
          <p:nvPr>
            <p:custDataLst>
              <p:tags r:id="rId4"/>
            </p:custDataLst>
          </p:nvPr>
        </p:nvSpPr>
        <p:spPr bwMode="auto">
          <a:xfrm>
            <a:off x="1828800" y="3823907"/>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000">
                <a:solidFill>
                  <a:srgbClr val="000000"/>
                </a:solidFill>
                <a:latin typeface="微软雅黑" panose="020B0503020204020204" charset="-122"/>
                <a:ea typeface="微软雅黑" panose="020B0503020204020204" charset="-122"/>
                <a:sym typeface="微软雅黑" panose="020B0503020204020204" charset="-122"/>
              </a:rPr>
              <a:t>主设备号</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1686" name="文本框 7"/>
          <p:cNvSpPr txBox="1">
            <a:spLocks noChangeArrowheads="1"/>
          </p:cNvSpPr>
          <p:nvPr>
            <p:custDataLst>
              <p:tags r:id="rId5"/>
            </p:custDataLst>
          </p:nvPr>
        </p:nvSpPr>
        <p:spPr bwMode="auto">
          <a:xfrm>
            <a:off x="1828800" y="4681157"/>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000">
                <a:solidFill>
                  <a:srgbClr val="000000"/>
                </a:solidFill>
                <a:latin typeface="微软雅黑" panose="020B0503020204020204" charset="-122"/>
                <a:ea typeface="微软雅黑" panose="020B0503020204020204" charset="-122"/>
                <a:sym typeface="微软雅黑" panose="020B0503020204020204" charset="-122"/>
              </a:rPr>
              <a:t>从设备号</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1687" name="椭圆 8"/>
          <p:cNvSpPr>
            <a:spLocks noChangeAspect="1"/>
          </p:cNvSpPr>
          <p:nvPr>
            <p:custDataLst>
              <p:tags r:id="rId6"/>
            </p:custDataLst>
          </p:nvPr>
        </p:nvSpPr>
        <p:spPr bwMode="auto">
          <a:xfrm>
            <a:off x="1060134" y="2087182"/>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200" dirty="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200" dirty="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71688" name="椭圆 9"/>
          <p:cNvSpPr>
            <a:spLocks noChangeAspect="1"/>
          </p:cNvSpPr>
          <p:nvPr>
            <p:custDataLst>
              <p:tags r:id="rId7"/>
            </p:custDataLst>
          </p:nvPr>
        </p:nvSpPr>
        <p:spPr bwMode="auto">
          <a:xfrm>
            <a:off x="1114425" y="3030157"/>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2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71689" name="椭圆 10"/>
          <p:cNvSpPr>
            <a:spLocks noChangeAspect="1"/>
          </p:cNvSpPr>
          <p:nvPr>
            <p:custDataLst>
              <p:tags r:id="rId8"/>
            </p:custDataLst>
          </p:nvPr>
        </p:nvSpPr>
        <p:spPr bwMode="auto">
          <a:xfrm>
            <a:off x="1114425" y="3887407"/>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2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71690" name="椭圆 11"/>
          <p:cNvSpPr>
            <a:spLocks noChangeAspect="1"/>
          </p:cNvSpPr>
          <p:nvPr>
            <p:custDataLst>
              <p:tags r:id="rId9"/>
            </p:custDataLst>
          </p:nvPr>
        </p:nvSpPr>
        <p:spPr bwMode="auto">
          <a:xfrm>
            <a:off x="1114425" y="4744657"/>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2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2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71691" name="矩形: 圆角 12"/>
          <p:cNvSpPr>
            <a:spLocks noChangeArrowheads="1"/>
          </p:cNvSpPr>
          <p:nvPr>
            <p:custDataLst>
              <p:tags r:id="rId10"/>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71692" name="矩形 19"/>
          <p:cNvSpPr>
            <a:spLocks noChangeArrowheads="1"/>
          </p:cNvSpPr>
          <p:nvPr>
            <p:custDataLst>
              <p:tags r:id="rId11"/>
            </p:custDataLst>
          </p:nvPr>
        </p:nvSpPr>
        <p:spPr bwMode="auto">
          <a:xfrm>
            <a:off x="9525000" y="0"/>
            <a:ext cx="3840480" cy="6858000"/>
          </a:xfrm>
          <a:prstGeom prst="rect">
            <a:avLst/>
          </a:prstGeom>
          <a:solidFill>
            <a:srgbClr val="FFFFFF"/>
          </a:solidFill>
          <a:ln w="12700" algn="ctr">
            <a:solidFill>
              <a:srgbClr val="9B9B9B"/>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solidFill>
                <a:srgbClr val="FFFFFF"/>
              </a:solidFill>
              <a:ea typeface="宋体" panose="02010600030101010101" pitchFamily="2" charset="-122"/>
            </a:endParaRPr>
          </a:p>
        </p:txBody>
      </p:sp>
      <p:sp>
        <p:nvSpPr>
          <p:cNvPr id="71693" name="文本框 24"/>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71694" name="文本框 25"/>
          <p:cNvSpPr txBox="1">
            <a:spLocks noChangeArrowheads="1"/>
          </p:cNvSpPr>
          <p:nvPr>
            <p:custDataLst>
              <p:tags r:id="rId13"/>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000000"/>
                </a:solidFill>
                <a:latin typeface="微软雅黑" panose="020B0503020204020204" charset="-122"/>
                <a:ea typeface="微软雅黑" panose="020B0503020204020204" charset="-122"/>
                <a:sym typeface="微软雅黑" panose="020B0503020204020204" charset="-122"/>
              </a:rPr>
              <a:t>A</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71697" name="组合 23"/>
          <p:cNvGrpSpPr/>
          <p:nvPr>
            <p:custDataLst>
              <p:tags r:id="rId14"/>
            </p:custDataLst>
          </p:nvPr>
        </p:nvGrpSpPr>
        <p:grpSpPr bwMode="auto">
          <a:xfrm>
            <a:off x="9537700" y="0"/>
            <a:ext cx="3814763" cy="647700"/>
            <a:chOff x="9537700" y="0"/>
            <a:chExt cx="3815080" cy="647700"/>
          </a:xfrm>
        </p:grpSpPr>
        <p:sp>
          <p:nvSpPr>
            <p:cNvPr id="71699" name="RemarkBack"/>
            <p:cNvSpPr>
              <a:spLocks noChangeArrowheads="1"/>
            </p:cNvSpPr>
            <p:nvPr>
              <p:custDataLst>
                <p:tags r:id="rId15"/>
              </p:custDataLst>
            </p:nvPr>
          </p:nvSpPr>
          <p:spPr bwMode="auto">
            <a:xfrm>
              <a:off x="9537700" y="12700"/>
              <a:ext cx="3815080"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71700" name="RemarkBlock"/>
            <p:cNvSpPr>
              <a:spLocks noChangeArrowheads="1"/>
            </p:cNvSpPr>
            <p:nvPr>
              <p:custDataLst>
                <p:tags r:id="rId16"/>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71701" name="RemarkTitleText"/>
            <p:cNvSpPr txBox="1">
              <a:spLocks noChangeArrowheads="1"/>
            </p:cNvSpPr>
            <p:nvPr>
              <p:custDataLst>
                <p:tags r:id="rId1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3"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71695" name="组合 17"/>
          <p:cNvGrpSpPr/>
          <p:nvPr>
            <p:custDataLst>
              <p:tags r:id="rId21"/>
            </p:custDataLst>
          </p:nvPr>
        </p:nvGrpSpPr>
        <p:grpSpPr bwMode="auto">
          <a:xfrm>
            <a:off x="0" y="0"/>
            <a:ext cx="9144000" cy="635000"/>
            <a:chOff x="0" y="0"/>
            <a:chExt cx="9144000" cy="635000"/>
          </a:xfrm>
        </p:grpSpPr>
        <p:sp>
          <p:nvSpPr>
            <p:cNvPr id="71702" name="TitleBackground"/>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71703" name="ColorBlock"/>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71704"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1705"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71698" name="图片 2"/>
          <p:cNvPicPr>
            <a:picLocks noChangeArrowheads="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6" name="文本框 18"/>
          <p:cNvSpPr txBox="1">
            <a:spLocks noChangeArrowheads="1"/>
          </p:cNvSpPr>
          <p:nvPr>
            <p:custDataLst>
              <p:tags r:id="rId28"/>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anose="02010600030101010101" pitchFamily="2" charset="-122"/>
            </a:endParaRPr>
          </a:p>
        </p:txBody>
      </p:sp>
      <p:sp>
        <p:nvSpPr>
          <p:cNvPr id="77827" name="Rectangle 3"/>
          <p:cNvSpPr>
            <a:spLocks noGrp="1" noChangeArrowheads="1"/>
          </p:cNvSpPr>
          <p:nvPr>
            <p:ph type="body" idx="4294967295"/>
          </p:nvPr>
        </p:nvSpPr>
        <p:spPr>
          <a:xfrm>
            <a:off x="819150" y="1300162"/>
            <a:ext cx="7351713" cy="4817173"/>
          </a:xfrm>
        </p:spPr>
        <p:txBody>
          <a:bodyPr/>
          <a:lstStyle/>
          <a:p>
            <a:r>
              <a:rPr lang="zh-CN" altLang="en-US" sz="1800" dirty="0">
                <a:ea typeface="宋体" panose="02010600030101010101" pitchFamily="2" charset="-122"/>
              </a:rPr>
              <a:t>Discussion</a:t>
            </a:r>
            <a:endParaRPr lang="zh-CN" altLang="en-US" sz="1800" dirty="0">
              <a:ea typeface="宋体" panose="02010600030101010101" pitchFamily="2" charset="-122"/>
            </a:endParaRPr>
          </a:p>
          <a:p>
            <a:pPr lvl="1">
              <a:buNone/>
            </a:pPr>
            <a:r>
              <a:rPr lang="zh-CN" altLang="en-US" sz="1600" dirty="0">
                <a:ea typeface="宋体" panose="02010600030101010101" pitchFamily="2" charset="-122"/>
              </a:rPr>
              <a:t>   </a:t>
            </a:r>
            <a:r>
              <a:rPr lang="zh-CN" altLang="en-US" sz="1600" dirty="0" smtClean="0">
                <a:ea typeface="宋体" panose="02010600030101010101" pitchFamily="2" charset="-122"/>
              </a:rPr>
              <a:t>  </a:t>
            </a:r>
            <a:r>
              <a:rPr lang="en-US" altLang="zh-CN" sz="1600" dirty="0" smtClean="0">
                <a:ea typeface="宋体" panose="02010600030101010101" pitchFamily="2" charset="-122"/>
              </a:rPr>
              <a:t>1</a:t>
            </a:r>
            <a:r>
              <a:rPr lang="zh-CN" altLang="en-US" sz="1600" dirty="0" smtClean="0">
                <a:ea typeface="宋体" panose="02010600030101010101" pitchFamily="2" charset="-122"/>
              </a:rPr>
              <a:t>、</a:t>
            </a:r>
            <a:r>
              <a:rPr lang="en-US" altLang="zh-CN" sz="1600" dirty="0" smtClean="0">
                <a:ea typeface="宋体" panose="02010600030101010101" pitchFamily="2" charset="-122"/>
              </a:rPr>
              <a:t>I/O</a:t>
            </a:r>
            <a:r>
              <a:rPr lang="zh-CN" altLang="en-US" sz="1600" dirty="0" smtClean="0">
                <a:ea typeface="宋体" panose="02010600030101010101" pitchFamily="2" charset="-122"/>
              </a:rPr>
              <a:t>子系统的功能有哪些？ </a:t>
            </a:r>
            <a:endParaRPr lang="en-US" altLang="zh-CN" sz="1600" dirty="0" smtClean="0">
              <a:ea typeface="宋体" panose="02010600030101010101" pitchFamily="2" charset="-122"/>
            </a:endParaRPr>
          </a:p>
          <a:p>
            <a:pPr lvl="1">
              <a:buNone/>
            </a:pPr>
            <a:r>
              <a:rPr lang="en-US" altLang="zh-CN" sz="1600" dirty="0">
                <a:ea typeface="宋体" panose="02010600030101010101" pitchFamily="2" charset="-122"/>
              </a:rPr>
              <a:t> </a:t>
            </a:r>
            <a:r>
              <a:rPr lang="en-US" altLang="zh-CN" sz="1600" dirty="0" smtClean="0">
                <a:ea typeface="宋体" panose="02010600030101010101" pitchFamily="2" charset="-122"/>
              </a:rPr>
              <a:t>  </a:t>
            </a:r>
            <a:r>
              <a:rPr lang="zh-CN" altLang="en-US" sz="1600" dirty="0" smtClean="0">
                <a:ea typeface="宋体" panose="02010600030101010101" pitchFamily="2" charset="-122"/>
              </a:rPr>
              <a:t>  </a:t>
            </a:r>
            <a:r>
              <a:rPr lang="en-US" altLang="zh-CN" sz="1600" dirty="0" smtClean="0">
                <a:ea typeface="宋体" panose="02010600030101010101" pitchFamily="2" charset="-122"/>
              </a:rPr>
              <a:t>2</a:t>
            </a:r>
            <a:r>
              <a:rPr lang="zh-CN" altLang="en-US" sz="1600" dirty="0" smtClean="0">
                <a:ea typeface="宋体" panose="02010600030101010101" pitchFamily="2" charset="-122"/>
              </a:rPr>
              <a:t>、</a:t>
            </a:r>
            <a:r>
              <a:rPr lang="zh-CN" altLang="en-US" sz="1600" dirty="0">
                <a:ea typeface="宋体" panose="02010600030101010101" pitchFamily="2" charset="-122"/>
              </a:rPr>
              <a:t>设备驱动程序（device driver）</a:t>
            </a:r>
            <a:endParaRPr lang="en-US" altLang="zh-CN" sz="1600" dirty="0">
              <a:ea typeface="宋体" panose="02010600030101010101" pitchFamily="2" charset="-122"/>
            </a:endParaRPr>
          </a:p>
          <a:p>
            <a:pPr lvl="1">
              <a:buNone/>
            </a:pPr>
            <a:r>
              <a:rPr lang="zh-CN" altLang="en-US" sz="1600" dirty="0">
                <a:ea typeface="宋体" panose="02010600030101010101" pitchFamily="2" charset="-122"/>
              </a:rPr>
              <a:t>     </a:t>
            </a:r>
            <a:r>
              <a:rPr lang="en-US" altLang="zh-CN" sz="1600" dirty="0" smtClean="0">
                <a:ea typeface="宋体" panose="02010600030101010101" pitchFamily="2" charset="-122"/>
              </a:rPr>
              <a:t>3</a:t>
            </a:r>
            <a:r>
              <a:rPr lang="zh-CN" altLang="en-US" sz="1600" dirty="0" smtClean="0">
                <a:ea typeface="宋体" panose="02010600030101010101" pitchFamily="2" charset="-122"/>
              </a:rPr>
              <a:t>.  </a:t>
            </a:r>
            <a:r>
              <a:rPr lang="zh-CN" altLang="en-US" sz="1600" dirty="0">
                <a:ea typeface="宋体" panose="02010600030101010101" pitchFamily="2" charset="-122"/>
              </a:rPr>
              <a:t>Buffer、cache之概念以及引入它们的原因</a:t>
            </a:r>
            <a:endParaRPr lang="zh-CN" altLang="en-US" sz="1600" dirty="0">
              <a:ea typeface="宋体" panose="02010600030101010101" pitchFamily="2" charset="-122"/>
            </a:endParaRPr>
          </a:p>
          <a:p>
            <a:pPr lvl="1">
              <a:buNone/>
            </a:pPr>
            <a:r>
              <a:rPr lang="en-US" altLang="zh-CN" sz="1600" dirty="0" smtClean="0">
                <a:ea typeface="宋体" panose="02010600030101010101" pitchFamily="2" charset="-122"/>
              </a:rPr>
              <a:t>     4</a:t>
            </a:r>
            <a:r>
              <a:rPr lang="zh-CN" altLang="en-US" sz="1600" dirty="0" smtClean="0">
                <a:ea typeface="宋体" panose="02010600030101010101" pitchFamily="2" charset="-122"/>
              </a:rPr>
              <a:t>、</a:t>
            </a:r>
            <a:r>
              <a:rPr lang="zh-CN" altLang="en-US" sz="1600" dirty="0">
                <a:ea typeface="宋体" panose="02010600030101010101" pitchFamily="2" charset="-122"/>
              </a:rPr>
              <a:t>I/O设备的保护</a:t>
            </a:r>
            <a:endParaRPr lang="zh-CN" altLang="en-US" sz="1600" dirty="0">
              <a:ea typeface="宋体" panose="02010600030101010101" pitchFamily="2" charset="-122"/>
            </a:endParaRPr>
          </a:p>
          <a:p>
            <a:pPr lvl="1">
              <a:buNone/>
            </a:pPr>
            <a:r>
              <a:rPr lang="zh-CN" altLang="en-US" sz="1600" dirty="0">
                <a:ea typeface="宋体" panose="02010600030101010101" pitchFamily="2" charset="-122"/>
              </a:rPr>
              <a:t>     </a:t>
            </a:r>
            <a:r>
              <a:rPr lang="en-US" altLang="zh-CN" sz="1600" dirty="0">
                <a:ea typeface="宋体" panose="02010600030101010101" pitchFamily="2" charset="-122"/>
              </a:rPr>
              <a:t>5</a:t>
            </a:r>
            <a:r>
              <a:rPr lang="zh-CN" altLang="en-US" sz="1600" dirty="0" smtClean="0">
                <a:ea typeface="宋体" panose="02010600030101010101" pitchFamily="2" charset="-122"/>
              </a:rPr>
              <a:t>、</a:t>
            </a:r>
            <a:r>
              <a:rPr lang="zh-CN" altLang="en-US" sz="1600" dirty="0">
                <a:ea typeface="宋体" panose="02010600030101010101" pitchFamily="2" charset="-122"/>
              </a:rPr>
              <a:t>SPOOLing的概念、组成</a:t>
            </a:r>
            <a:r>
              <a:rPr lang="zh-CN" altLang="en-US" sz="1600" dirty="0" smtClean="0">
                <a:ea typeface="宋体" panose="02010600030101010101" pitchFamily="2" charset="-122"/>
              </a:rPr>
              <a:t>、工作原理；</a:t>
            </a:r>
            <a:endParaRPr lang="en-US" altLang="zh-CN" sz="1600" dirty="0" smtClean="0">
              <a:ea typeface="宋体" panose="02010600030101010101" pitchFamily="2" charset="-122"/>
            </a:endParaRPr>
          </a:p>
          <a:p>
            <a:r>
              <a:rPr lang="zh-CN" altLang="en-US" sz="1600" dirty="0" smtClean="0">
                <a:ea typeface="宋体" panose="02010600030101010101" pitchFamily="2" charset="-122"/>
              </a:rPr>
              <a:t>P</a:t>
            </a:r>
            <a:r>
              <a:rPr lang="zh-CN" altLang="en-US" sz="1600" dirty="0">
                <a:ea typeface="宋体" panose="02010600030101010101" pitchFamily="2" charset="-122"/>
              </a:rPr>
              <a:t>526: </a:t>
            </a:r>
            <a:r>
              <a:rPr lang="en-US" altLang="zh-CN" sz="1600" dirty="0">
                <a:ea typeface="宋体" panose="02010600030101010101" pitchFamily="2" charset="-122"/>
              </a:rPr>
              <a:t>3,</a:t>
            </a:r>
            <a:r>
              <a:rPr lang="zh-CN" altLang="en-US" sz="1600" dirty="0">
                <a:ea typeface="宋体" panose="02010600030101010101" pitchFamily="2" charset="-122"/>
              </a:rPr>
              <a:t>6</a:t>
            </a:r>
            <a:endParaRPr lang="zh-CN" altLang="en-US" sz="1600" dirty="0">
              <a:ea typeface="宋体" panose="02010600030101010101" pitchFamily="2" charset="-122"/>
            </a:endParaRPr>
          </a:p>
          <a:p>
            <a:r>
              <a:rPr lang="zh-CN" altLang="en-US" sz="1600" dirty="0">
                <a:ea typeface="宋体" panose="02010600030101010101" pitchFamily="2" charset="-122"/>
              </a:rPr>
              <a:t>进一步了解 P526：</a:t>
            </a:r>
            <a:r>
              <a:rPr lang="en-US" altLang="zh-CN" sz="1600" dirty="0">
                <a:ea typeface="宋体" panose="02010600030101010101" pitchFamily="2" charset="-122"/>
              </a:rPr>
              <a:t>4</a:t>
            </a:r>
            <a:r>
              <a:rPr lang="zh-CN" altLang="en-US" sz="1600" dirty="0">
                <a:ea typeface="宋体" panose="02010600030101010101" pitchFamily="2" charset="-122"/>
              </a:rPr>
              <a:t>，</a:t>
            </a:r>
            <a:r>
              <a:rPr lang="en-US" altLang="zh-CN" sz="1600" dirty="0">
                <a:ea typeface="宋体" panose="02010600030101010101" pitchFamily="2" charset="-122"/>
              </a:rPr>
              <a:t>9</a:t>
            </a:r>
            <a:r>
              <a:rPr lang="zh-CN" altLang="en-US" sz="1600" dirty="0">
                <a:ea typeface="宋体" panose="02010600030101010101" pitchFamily="2" charset="-122"/>
              </a:rPr>
              <a:t>，</a:t>
            </a:r>
            <a:r>
              <a:rPr lang="en-US" altLang="zh-CN" sz="1600" dirty="0" smtClean="0">
                <a:ea typeface="宋体" panose="02010600030101010101" pitchFamily="2" charset="-122"/>
              </a:rPr>
              <a:t>11</a:t>
            </a:r>
            <a:endParaRPr lang="en-US" altLang="zh-CN" sz="1600" dirty="0" smtClean="0">
              <a:ea typeface="宋体" panose="02010600030101010101" pitchFamily="2" charset="-122"/>
            </a:endParaRPr>
          </a:p>
          <a:p>
            <a:pPr>
              <a:buFont typeface="Wingdings" panose="05000000000000000000" pitchFamily="2" charset="2"/>
              <a:buChar char="n"/>
            </a:pPr>
            <a:r>
              <a:rPr lang="zh-CN" altLang="en-US" sz="1600" dirty="0">
                <a:solidFill>
                  <a:srgbClr val="7030A0"/>
                </a:solidFill>
                <a:ea typeface="宋体" panose="02010600030101010101" pitchFamily="2" charset="-122"/>
              </a:rPr>
              <a:t>学完操作系统的主要内容，讨论：</a:t>
            </a:r>
            <a:endParaRPr lang="en-US" altLang="zh-CN" sz="1600" dirty="0">
              <a:solidFill>
                <a:srgbClr val="7030A0"/>
              </a:solidFill>
              <a:ea typeface="宋体" panose="02010600030101010101" pitchFamily="2" charset="-122"/>
            </a:endParaRPr>
          </a:p>
          <a:p>
            <a:pPr marL="0" indent="0">
              <a:buNone/>
            </a:pPr>
            <a:r>
              <a:rPr lang="en-US" altLang="zh-CN" sz="1600" dirty="0" smtClean="0">
                <a:ea typeface="宋体" panose="02010600030101010101" pitchFamily="2" charset="-122"/>
              </a:rPr>
              <a:t>       </a:t>
            </a:r>
            <a:r>
              <a:rPr lang="zh-CN" altLang="zh-CN" sz="1600" dirty="0" smtClean="0">
                <a:ea typeface="宋体" panose="02010600030101010101" pitchFamily="2" charset="-122"/>
              </a:rPr>
              <a:t>编译链接下述</a:t>
            </a:r>
            <a:r>
              <a:rPr lang="en-US" altLang="zh-CN" sz="1600" dirty="0" smtClean="0">
                <a:ea typeface="宋体" panose="02010600030101010101" pitchFamily="2" charset="-122"/>
              </a:rPr>
              <a:t>C</a:t>
            </a:r>
            <a:r>
              <a:rPr lang="zh-CN" altLang="zh-CN" sz="1600" dirty="0" smtClean="0">
                <a:ea typeface="宋体" panose="02010600030101010101" pitchFamily="2" charset="-122"/>
              </a:rPr>
              <a:t>程序生成可执行程序</a:t>
            </a:r>
            <a:r>
              <a:rPr lang="en-US" altLang="zh-CN" sz="1600" dirty="0" err="1" smtClean="0">
                <a:ea typeface="宋体" panose="02010600030101010101" pitchFamily="2" charset="-122"/>
              </a:rPr>
              <a:t>a.out</a:t>
            </a:r>
            <a:r>
              <a:rPr lang="zh-CN" altLang="zh-CN" sz="1600" dirty="0" smtClean="0">
                <a:ea typeface="宋体" panose="02010600030101010101" pitchFamily="2" charset="-122"/>
              </a:rPr>
              <a:t>。</a:t>
            </a:r>
            <a:endParaRPr lang="zh-CN" altLang="zh-CN" sz="1800" dirty="0" smtClean="0">
              <a:ea typeface="宋体" panose="02010600030101010101" pitchFamily="2" charset="-122"/>
            </a:endParaRPr>
          </a:p>
          <a:p>
            <a:pPr marL="400050" lvl="1" indent="0">
              <a:buNone/>
            </a:pPr>
            <a:r>
              <a:rPr lang="en-US" altLang="zh-CN" sz="1600" dirty="0" err="1" smtClean="0">
                <a:ea typeface="宋体" panose="02010600030101010101" pitchFamily="2" charset="-122"/>
              </a:rPr>
              <a:t>int</a:t>
            </a:r>
            <a:r>
              <a:rPr lang="en-US" altLang="zh-CN" sz="1600" dirty="0" smtClean="0">
                <a:ea typeface="宋体" panose="02010600030101010101" pitchFamily="2" charset="-122"/>
              </a:rPr>
              <a:t> main() {</a:t>
            </a:r>
            <a:endParaRPr lang="zh-CN" altLang="zh-CN" sz="1600" dirty="0" smtClean="0">
              <a:ea typeface="宋体" panose="02010600030101010101" pitchFamily="2" charset="-122"/>
            </a:endParaRPr>
          </a:p>
          <a:p>
            <a:pPr marL="400050" lvl="1" indent="0">
              <a:buNone/>
            </a:pPr>
            <a:r>
              <a:rPr lang="en-US" altLang="zh-CN" sz="1600" dirty="0" smtClean="0">
                <a:ea typeface="宋体" panose="02010600030101010101" pitchFamily="2" charset="-122"/>
              </a:rPr>
              <a:t>   </a:t>
            </a:r>
            <a:r>
              <a:rPr lang="en-US" altLang="zh-CN" sz="1600" dirty="0" err="1" smtClean="0">
                <a:ea typeface="宋体" panose="02010600030101010101" pitchFamily="2" charset="-122"/>
              </a:rPr>
              <a:t>printf</a:t>
            </a:r>
            <a:r>
              <a:rPr lang="en-US" altLang="zh-CN" sz="1600" dirty="0" smtClean="0">
                <a:ea typeface="宋体" panose="02010600030101010101" pitchFamily="2" charset="-122"/>
              </a:rPr>
              <a:t>(“Hello World\n”);</a:t>
            </a:r>
            <a:endParaRPr lang="zh-CN" altLang="zh-CN" sz="1600" dirty="0" smtClean="0">
              <a:ea typeface="宋体" panose="02010600030101010101" pitchFamily="2" charset="-122"/>
            </a:endParaRPr>
          </a:p>
          <a:p>
            <a:pPr marL="400050" lvl="1" indent="0">
              <a:buNone/>
            </a:pPr>
            <a:r>
              <a:rPr lang="en-US" altLang="zh-CN" sz="1600" dirty="0" smtClean="0">
                <a:ea typeface="宋体" panose="02010600030101010101" pitchFamily="2" charset="-122"/>
              </a:rPr>
              <a:t>}</a:t>
            </a:r>
            <a:endParaRPr lang="zh-CN" altLang="zh-CN" sz="1600" dirty="0" smtClean="0">
              <a:ea typeface="宋体" panose="02010600030101010101" pitchFamily="2" charset="-122"/>
            </a:endParaRPr>
          </a:p>
          <a:p>
            <a:pPr marL="400050" lvl="1" indent="0">
              <a:buNone/>
            </a:pPr>
            <a:r>
              <a:rPr lang="zh-CN" altLang="zh-CN" sz="1600" dirty="0" smtClean="0">
                <a:ea typeface="宋体" panose="02010600030101010101" pitchFamily="2" charset="-122"/>
              </a:rPr>
              <a:t>请结合</a:t>
            </a:r>
            <a:r>
              <a:rPr lang="zh-CN" altLang="en-US" sz="1600" dirty="0" smtClean="0">
                <a:ea typeface="宋体" panose="02010600030101010101" pitchFamily="2" charset="-122"/>
              </a:rPr>
              <a:t>操作系统各部分的功能</a:t>
            </a:r>
            <a:r>
              <a:rPr lang="zh-CN" altLang="zh-CN" sz="1600" dirty="0" smtClean="0">
                <a:ea typeface="宋体" panose="02010600030101010101" pitchFamily="2" charset="-122"/>
              </a:rPr>
              <a:t>，说明在命令窗口中输入</a:t>
            </a:r>
            <a:r>
              <a:rPr lang="en-US" altLang="zh-CN" sz="1600" dirty="0" err="1" smtClean="0">
                <a:ea typeface="宋体" panose="02010600030101010101" pitchFamily="2" charset="-122"/>
              </a:rPr>
              <a:t>a.out</a:t>
            </a:r>
            <a:r>
              <a:rPr lang="zh-CN" altLang="zh-CN" sz="1600" dirty="0" smtClean="0">
                <a:ea typeface="宋体" panose="02010600030101010101" pitchFamily="2" charset="-122"/>
              </a:rPr>
              <a:t>及回车后，到屏幕输出“</a:t>
            </a:r>
            <a:r>
              <a:rPr lang="en-US" altLang="zh-CN" sz="1600" dirty="0" smtClean="0">
                <a:ea typeface="宋体" panose="02010600030101010101" pitchFamily="2" charset="-122"/>
              </a:rPr>
              <a:t>Hello World\n</a:t>
            </a:r>
            <a:r>
              <a:rPr lang="zh-CN" altLang="zh-CN" sz="1600" dirty="0" smtClean="0">
                <a:ea typeface="宋体" panose="02010600030101010101" pitchFamily="2" charset="-122"/>
              </a:rPr>
              <a:t>”为止，操作系统对程序</a:t>
            </a:r>
            <a:r>
              <a:rPr lang="en-US" altLang="zh-CN" sz="1600" dirty="0" err="1" smtClean="0">
                <a:ea typeface="宋体" panose="02010600030101010101" pitchFamily="2" charset="-122"/>
              </a:rPr>
              <a:t>a.out</a:t>
            </a:r>
            <a:r>
              <a:rPr lang="zh-CN" altLang="zh-CN" sz="1600" dirty="0" smtClean="0">
                <a:ea typeface="宋体" panose="02010600030101010101" pitchFamily="2" charset="-122"/>
              </a:rPr>
              <a:t>的处理与执行过程。</a:t>
            </a:r>
            <a:endParaRPr lang="zh-CN" altLang="zh-CN" sz="1600" dirty="0" smtClean="0">
              <a:ea typeface="宋体" panose="02010600030101010101" pitchFamily="2" charset="-122"/>
            </a:endParaRPr>
          </a:p>
          <a:p>
            <a:endParaRPr lang="zh-CN" altLang="en-US" sz="12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End of Chapter 13</a:t>
            </a:r>
            <a:endParaRPr lang="en-US" altLang="zh-CN">
              <a:effectLst>
                <a:outerShdw blurRad="38100" dist="38100" dir="2700000" algn="tl">
                  <a:srgbClr val="C0C0C0"/>
                </a:outerShdw>
              </a:effectLst>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Device Driver</a:t>
            </a:r>
            <a:endParaRPr lang="en-US" altLang="zh-CN" sz="2400" dirty="0">
              <a:effectLst>
                <a:outerShdw blurRad="38100" dist="38100" dir="2700000" algn="tl">
                  <a:srgbClr val="C0C0C0"/>
                </a:outerShdw>
              </a:effectLst>
              <a:ea typeface="宋体" panose="02010600030101010101" pitchFamily="2" charset="-122"/>
            </a:endParaRPr>
          </a:p>
        </p:txBody>
      </p:sp>
      <p:pic>
        <p:nvPicPr>
          <p:cNvPr id="9219" name="Picture 4"/>
          <p:cNvPicPr>
            <a:picLocks noChangeAspect="1" noChangeArrowheads="1"/>
          </p:cNvPicPr>
          <p:nvPr/>
        </p:nvPicPr>
        <p:blipFill>
          <a:blip r:embed="rId1">
            <a:extLst>
              <a:ext uri="{28A0092B-C50C-407E-A947-70E740481C1C}">
                <a14:useLocalDpi xmlns:a14="http://schemas.microsoft.com/office/drawing/2010/main" val="0"/>
              </a:ext>
            </a:extLst>
          </a:blip>
          <a:srcRect l="967" t="1918" r="719" b="2216"/>
          <a:stretch>
            <a:fillRect/>
          </a:stretch>
        </p:blipFill>
        <p:spPr bwMode="auto">
          <a:xfrm>
            <a:off x="850392" y="2207344"/>
            <a:ext cx="7099917" cy="3595456"/>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3" name="矩形 2"/>
          <p:cNvSpPr/>
          <p:nvPr/>
        </p:nvSpPr>
        <p:spPr>
          <a:xfrm>
            <a:off x="554854" y="1108577"/>
            <a:ext cx="7896688" cy="769441"/>
          </a:xfrm>
          <a:prstGeom prst="rect">
            <a:avLst/>
          </a:prstGeom>
        </p:spPr>
        <p:txBody>
          <a:bodyPr wrap="square">
            <a:spAutoFit/>
          </a:bodyPr>
          <a:lstStyle/>
          <a:p>
            <a:pPr marL="342900" indent="-342900">
              <a:buFont typeface="Wingdings" panose="05000000000000000000" pitchFamily="2" charset="2"/>
              <a:buChar char="n"/>
            </a:pPr>
            <a:r>
              <a:rPr lang="en-US" altLang="en-US" sz="2400" b="1" dirty="0">
                <a:solidFill>
                  <a:srgbClr val="3366FF"/>
                </a:solidFill>
              </a:rPr>
              <a:t>Device drivers </a:t>
            </a:r>
            <a:r>
              <a:rPr lang="en-US" altLang="en-US" sz="2400" dirty="0">
                <a:solidFill>
                  <a:srgbClr val="337D45"/>
                </a:solidFill>
              </a:rPr>
              <a:t>encapsulate device details</a:t>
            </a:r>
            <a:endParaRPr lang="en-US" altLang="en-US" sz="2400" dirty="0">
              <a:solidFill>
                <a:srgbClr val="337D45"/>
              </a:solidFill>
            </a:endParaRPr>
          </a:p>
          <a:p>
            <a:pPr marL="800100" lvl="1" indent="-342900">
              <a:buFont typeface="Arial" panose="020B0604020202020204" pitchFamily="34" charset="0"/>
              <a:buChar char="•"/>
            </a:pPr>
            <a:r>
              <a:rPr lang="en-US" altLang="en-US" sz="2000" dirty="0">
                <a:solidFill>
                  <a:srgbClr val="7030A0"/>
                </a:solidFill>
              </a:rPr>
              <a:t>Present </a:t>
            </a:r>
            <a:r>
              <a:rPr lang="en-US" altLang="en-US" sz="2000" u="sng" dirty="0">
                <a:solidFill>
                  <a:srgbClr val="FF0000"/>
                </a:solidFill>
              </a:rPr>
              <a:t>uniform</a:t>
            </a:r>
            <a:r>
              <a:rPr lang="en-US" altLang="en-US" sz="2000" u="sng" dirty="0">
                <a:solidFill>
                  <a:srgbClr val="0033CC"/>
                </a:solidFill>
              </a:rPr>
              <a:t> device-access </a:t>
            </a:r>
            <a:r>
              <a:rPr lang="en-US" altLang="en-US" sz="2000" u="sng" dirty="0">
                <a:solidFill>
                  <a:srgbClr val="FF0000"/>
                </a:solidFill>
              </a:rPr>
              <a:t>interface</a:t>
            </a:r>
            <a:r>
              <a:rPr lang="en-US" altLang="en-US" sz="2000" u="sng" dirty="0">
                <a:solidFill>
                  <a:srgbClr val="7030A0"/>
                </a:solidFill>
              </a:rPr>
              <a:t> </a:t>
            </a:r>
            <a:r>
              <a:rPr lang="en-US" altLang="en-US" sz="2000" dirty="0">
                <a:solidFill>
                  <a:srgbClr val="7030A0"/>
                </a:solidFill>
              </a:rPr>
              <a:t>to </a:t>
            </a:r>
            <a:r>
              <a:rPr lang="en-US" altLang="en-US" sz="2000" dirty="0">
                <a:solidFill>
                  <a:srgbClr val="0070C0"/>
                </a:solidFill>
              </a:rPr>
              <a:t>I/O subsystem</a:t>
            </a:r>
            <a:endParaRPr lang="en-US" altLang="en-US" sz="2000" dirty="0">
              <a:solidFill>
                <a:srgbClr val="0070C0"/>
              </a:solidFill>
            </a:endParaRPr>
          </a:p>
        </p:txBody>
      </p:sp>
      <p:sp>
        <p:nvSpPr>
          <p:cNvPr id="2" name="矩形 1"/>
          <p:cNvSpPr/>
          <p:nvPr/>
        </p:nvSpPr>
        <p:spPr bwMode="auto">
          <a:xfrm>
            <a:off x="1115568" y="3328416"/>
            <a:ext cx="6822667" cy="676656"/>
          </a:xfrm>
          <a:prstGeom prst="rect">
            <a:avLst/>
          </a:prstGeom>
          <a:noFill/>
          <a:ln w="28575"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Kernel I/O Subsystem</a:t>
            </a:r>
            <a:endParaRPr lang="en-US" altLang="zh-CN" sz="2400" dirty="0">
              <a:effectLst>
                <a:outerShdw blurRad="38100" dist="38100" dir="2700000" algn="tl">
                  <a:srgbClr val="C0C0C0"/>
                </a:outerShdw>
              </a:effectLst>
              <a:ea typeface="宋体" panose="02010600030101010101" pitchFamily="2" charset="-122"/>
            </a:endParaRPr>
          </a:p>
        </p:txBody>
      </p:sp>
      <p:pic>
        <p:nvPicPr>
          <p:cNvPr id="9219" name="Picture 4"/>
          <p:cNvPicPr>
            <a:picLocks noChangeAspect="1" noChangeArrowheads="1"/>
          </p:cNvPicPr>
          <p:nvPr/>
        </p:nvPicPr>
        <p:blipFill>
          <a:blip r:embed="rId1">
            <a:extLst>
              <a:ext uri="{28A0092B-C50C-407E-A947-70E740481C1C}">
                <a14:useLocalDpi xmlns:a14="http://schemas.microsoft.com/office/drawing/2010/main" val="0"/>
              </a:ext>
            </a:extLst>
          </a:blip>
          <a:srcRect l="967" t="1918" r="719" b="2216"/>
          <a:stretch>
            <a:fillRect/>
          </a:stretch>
        </p:blipFill>
        <p:spPr bwMode="auto">
          <a:xfrm>
            <a:off x="554854" y="2148395"/>
            <a:ext cx="7099917" cy="3595456"/>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3" name="矩形 2"/>
          <p:cNvSpPr/>
          <p:nvPr/>
        </p:nvSpPr>
        <p:spPr>
          <a:xfrm>
            <a:off x="554854" y="1043338"/>
            <a:ext cx="7896688" cy="754053"/>
          </a:xfrm>
          <a:prstGeom prst="rect">
            <a:avLst/>
          </a:prstGeom>
        </p:spPr>
        <p:txBody>
          <a:bodyPr wrap="square">
            <a:spAutoFit/>
          </a:bodyPr>
          <a:lstStyle/>
          <a:p>
            <a:pPr marL="342900" indent="-342900">
              <a:spcBef>
                <a:spcPts val="600"/>
              </a:spcBef>
              <a:buFont typeface="Wingdings" panose="05000000000000000000" pitchFamily="2" charset="2"/>
              <a:buChar char="n"/>
            </a:pPr>
            <a:r>
              <a:rPr lang="en-US" altLang="en-US" sz="2000" dirty="0">
                <a:solidFill>
                  <a:srgbClr val="7030A0"/>
                </a:solidFill>
              </a:rPr>
              <a:t>Present </a:t>
            </a:r>
            <a:r>
              <a:rPr lang="en-US" altLang="en-US" sz="2000" u="sng" dirty="0">
                <a:solidFill>
                  <a:srgbClr val="FF0000"/>
                </a:solidFill>
              </a:rPr>
              <a:t>uniform</a:t>
            </a:r>
            <a:r>
              <a:rPr lang="en-US" altLang="en-US" sz="2000" u="sng" dirty="0">
                <a:solidFill>
                  <a:srgbClr val="0033CC"/>
                </a:solidFill>
              </a:rPr>
              <a:t> device-access </a:t>
            </a:r>
            <a:r>
              <a:rPr lang="en-US" altLang="en-US" sz="2000" u="sng" dirty="0">
                <a:solidFill>
                  <a:srgbClr val="FF0000"/>
                </a:solidFill>
              </a:rPr>
              <a:t>interface</a:t>
            </a:r>
            <a:r>
              <a:rPr lang="en-US" altLang="en-US" sz="2000" u="sng" dirty="0">
                <a:solidFill>
                  <a:srgbClr val="7030A0"/>
                </a:solidFill>
              </a:rPr>
              <a:t> </a:t>
            </a:r>
            <a:r>
              <a:rPr lang="en-US" altLang="en-US" sz="2000" dirty="0">
                <a:solidFill>
                  <a:srgbClr val="7030A0"/>
                </a:solidFill>
              </a:rPr>
              <a:t>to </a:t>
            </a:r>
            <a:r>
              <a:rPr lang="en-US" altLang="en-US" sz="2000" dirty="0" smtClean="0">
                <a:solidFill>
                  <a:srgbClr val="0070C0"/>
                </a:solidFill>
              </a:rPr>
              <a:t>Users</a:t>
            </a:r>
            <a:endParaRPr lang="en-US" altLang="en-US" sz="2000" dirty="0" smtClean="0">
              <a:solidFill>
                <a:srgbClr val="0070C0"/>
              </a:solidFill>
            </a:endParaRPr>
          </a:p>
          <a:p>
            <a:pPr marL="800100" lvl="1" indent="-342900">
              <a:spcBef>
                <a:spcPts val="600"/>
              </a:spcBef>
              <a:buFont typeface="Wingdings" panose="05000000000000000000" pitchFamily="2" charset="2"/>
              <a:buChar char="l"/>
            </a:pPr>
            <a:r>
              <a:rPr lang="zh-CN" altLang="en-US" dirty="0" smtClean="0">
                <a:solidFill>
                  <a:srgbClr val="0070C0"/>
                </a:solidFill>
                <a:latin typeface="宋体" panose="02010600030101010101" pitchFamily="2" charset="-122"/>
                <a:ea typeface="宋体" panose="02010600030101010101" pitchFamily="2" charset="-122"/>
              </a:rPr>
              <a:t>用户可以利用内核提供的</a:t>
            </a:r>
            <a:r>
              <a:rPr lang="zh-CN" altLang="en-US" b="1" u="sng" dirty="0" smtClean="0">
                <a:solidFill>
                  <a:srgbClr val="7030A0"/>
                </a:solidFill>
                <a:latin typeface="宋体" panose="02010600030101010101" pitchFamily="2" charset="-122"/>
                <a:ea typeface="宋体" panose="02010600030101010101" pitchFamily="2" charset="-122"/>
              </a:rPr>
              <a:t>统一的</a:t>
            </a:r>
            <a:r>
              <a:rPr lang="zh-CN" altLang="en-US" dirty="0" smtClean="0">
                <a:solidFill>
                  <a:srgbClr val="0070C0"/>
                </a:solidFill>
                <a:latin typeface="宋体" panose="02010600030101010101" pitchFamily="2" charset="-122"/>
                <a:ea typeface="宋体" panose="02010600030101010101" pitchFamily="2" charset="-122"/>
              </a:rPr>
              <a:t>系统调用格式访问不同的设备</a:t>
            </a:r>
            <a:endParaRPr lang="en-US" altLang="en-US" dirty="0">
              <a:solidFill>
                <a:srgbClr val="0070C0"/>
              </a:solidFill>
              <a:latin typeface="宋体" panose="02010600030101010101" pitchFamily="2" charset="-122"/>
              <a:ea typeface="宋体" panose="02010600030101010101" pitchFamily="2" charset="-122"/>
            </a:endParaRPr>
          </a:p>
        </p:txBody>
      </p:sp>
      <p:sp>
        <p:nvSpPr>
          <p:cNvPr id="2" name="矩形 1"/>
          <p:cNvSpPr/>
          <p:nvPr/>
        </p:nvSpPr>
        <p:spPr bwMode="auto">
          <a:xfrm>
            <a:off x="832104" y="2816352"/>
            <a:ext cx="6822667" cy="493776"/>
          </a:xfrm>
          <a:prstGeom prst="rect">
            <a:avLst/>
          </a:prstGeom>
          <a:noFill/>
          <a:ln w="28575"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1419225" y="209550"/>
            <a:ext cx="6040438" cy="609600"/>
          </a:xfrm>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Overview</a:t>
            </a:r>
            <a:r>
              <a:rPr lang="en-US" altLang="zh-CN" dirty="0" smtClean="0">
                <a:effectLst>
                  <a:outerShdw blurRad="38100" dist="38100" dir="2700000" algn="tl">
                    <a:srgbClr val="C0C0C0"/>
                  </a:outerShdw>
                </a:effectLst>
                <a:ea typeface="宋体" panose="02010600030101010101" pitchFamily="2" charset="-122"/>
              </a:rPr>
              <a:t>—</a:t>
            </a:r>
            <a:r>
              <a:rPr lang="en-US" altLang="zh-CN" dirty="0" err="1" smtClean="0">
                <a:solidFill>
                  <a:srgbClr val="7030A0"/>
                </a:solidFill>
                <a:effectLst>
                  <a:outerShdw blurRad="38100" dist="38100" dir="2700000" algn="tl">
                    <a:srgbClr val="C0C0C0"/>
                  </a:outerShdw>
                </a:effectLst>
                <a:ea typeface="宋体" panose="02010600030101010101" pitchFamily="2" charset="-122"/>
              </a:rPr>
              <a:t>ioctl</a:t>
            </a:r>
            <a:r>
              <a:rPr lang="en-US" altLang="zh-CN" dirty="0" smtClean="0">
                <a:solidFill>
                  <a:srgbClr val="7030A0"/>
                </a:solidFill>
                <a:effectLst>
                  <a:outerShdw blurRad="38100" dist="38100" dir="2700000" algn="tl">
                    <a:srgbClr val="C0C0C0"/>
                  </a:outerShdw>
                </a:effectLst>
                <a:ea typeface="宋体" panose="02010600030101010101" pitchFamily="2" charset="-122"/>
              </a:rPr>
              <a:t>()</a:t>
            </a:r>
            <a:endParaRPr lang="zh-CN" altLang="en-US" dirty="0">
              <a:solidFill>
                <a:srgbClr val="7030A0"/>
              </a:solidFill>
              <a:effectLst>
                <a:outerShdw blurRad="38100" dist="38100" dir="2700000" algn="tl">
                  <a:srgbClr val="C0C0C0"/>
                </a:outerShdw>
              </a:effectLst>
              <a:ea typeface="宋体" panose="02010600030101010101" pitchFamily="2" charset="-122"/>
            </a:endParaRPr>
          </a:p>
        </p:txBody>
      </p:sp>
      <p:sp>
        <p:nvSpPr>
          <p:cNvPr id="11267" name="内容占位符 2"/>
          <p:cNvSpPr>
            <a:spLocks noGrp="1" noChangeArrowheads="1"/>
          </p:cNvSpPr>
          <p:nvPr>
            <p:ph idx="4294967295"/>
          </p:nvPr>
        </p:nvSpPr>
        <p:spPr>
          <a:xfrm>
            <a:off x="785813" y="1185863"/>
            <a:ext cx="7745539" cy="5200650"/>
          </a:xfrm>
        </p:spPr>
        <p:txBody>
          <a:bodyPr/>
          <a:lstStyle/>
          <a:p>
            <a:r>
              <a:rPr lang="zh-CN" altLang="en-US" sz="2000" dirty="0" smtClean="0">
                <a:ea typeface="宋体" panose="02010600030101010101" pitchFamily="2" charset="-122"/>
              </a:rPr>
              <a:t>为方便用户对设备的访问，应用程序</a:t>
            </a:r>
            <a:r>
              <a:rPr lang="zh-CN" altLang="en-US" sz="2000" dirty="0">
                <a:ea typeface="宋体" panose="02010600030101010101" pitchFamily="2" charset="-122"/>
              </a:rPr>
              <a:t>可以使用</a:t>
            </a:r>
            <a:r>
              <a:rPr lang="zh-CN" altLang="en-US" sz="2000" b="1" dirty="0">
                <a:solidFill>
                  <a:srgbClr val="7030A0"/>
                </a:solidFill>
                <a:ea typeface="宋体" panose="02010600030101010101" pitchFamily="2" charset="-122"/>
              </a:rPr>
              <a:t>内核</a:t>
            </a:r>
            <a:r>
              <a:rPr lang="zh-CN" altLang="en-US" sz="2000" dirty="0">
                <a:ea typeface="宋体" panose="02010600030101010101" pitchFamily="2" charset="-122"/>
              </a:rPr>
              <a:t>提供的</a:t>
            </a:r>
            <a:r>
              <a:rPr lang="zh-CN" altLang="en-US" sz="2000" dirty="0">
                <a:solidFill>
                  <a:srgbClr val="7030A0"/>
                </a:solidFill>
                <a:ea typeface="宋体" panose="02010600030101010101" pitchFamily="2" charset="-122"/>
              </a:rPr>
              <a:t>统一接口</a:t>
            </a:r>
            <a:r>
              <a:rPr lang="zh-CN" altLang="en-US" sz="2000" dirty="0">
                <a:ea typeface="宋体" panose="02010600030101010101" pitchFamily="2" charset="-122"/>
              </a:rPr>
              <a:t>访问</a:t>
            </a:r>
            <a:r>
              <a:rPr lang="en-US" altLang="zh-CN" sz="2000" dirty="0">
                <a:ea typeface="宋体" panose="02010600030101010101" pitchFamily="2" charset="-122"/>
              </a:rPr>
              <a:t>I/O</a:t>
            </a:r>
            <a:r>
              <a:rPr lang="zh-CN" altLang="en-US" sz="2000" dirty="0">
                <a:ea typeface="宋体" panose="02010600030101010101" pitchFamily="2" charset="-122"/>
              </a:rPr>
              <a:t>设备；</a:t>
            </a:r>
            <a:endParaRPr lang="en-US" altLang="zh-CN" sz="2000" dirty="0">
              <a:ea typeface="宋体" panose="02010600030101010101" pitchFamily="2" charset="-122"/>
            </a:endParaRPr>
          </a:p>
          <a:p>
            <a:r>
              <a:rPr lang="zh-CN" altLang="en-US" sz="2000" b="1" dirty="0">
                <a:solidFill>
                  <a:srgbClr val="7030A0"/>
                </a:solidFill>
                <a:ea typeface="宋体" panose="02010600030101010101" pitchFamily="2" charset="-122"/>
              </a:rPr>
              <a:t>统一访问接口</a:t>
            </a:r>
            <a:r>
              <a:rPr lang="zh-CN" altLang="en-US" sz="2000" b="1" dirty="0">
                <a:ea typeface="宋体" panose="02010600030101010101" pitchFamily="2" charset="-122"/>
              </a:rPr>
              <a:t>的使用，方便</a:t>
            </a:r>
            <a:r>
              <a:rPr lang="zh-CN" altLang="en-US" sz="2000" b="1" dirty="0" smtClean="0">
                <a:ea typeface="宋体" panose="02010600030101010101" pitchFamily="2" charset="-122"/>
              </a:rPr>
              <a:t>了应用程序</a:t>
            </a:r>
            <a:r>
              <a:rPr lang="zh-CN" altLang="en-US" sz="2000" b="1" dirty="0">
                <a:ea typeface="宋体" panose="02010600030101010101" pitchFamily="2" charset="-122"/>
              </a:rPr>
              <a:t>的设计与编码，但也导致应用程序</a:t>
            </a:r>
            <a:r>
              <a:rPr lang="zh-CN" altLang="en-US" sz="2000" b="1" u="sng" dirty="0">
                <a:solidFill>
                  <a:srgbClr val="C00000"/>
                </a:solidFill>
                <a:ea typeface="宋体" panose="02010600030101010101" pitchFamily="2" charset="-122"/>
              </a:rPr>
              <a:t>无法使用设备的具体特性</a:t>
            </a:r>
            <a:r>
              <a:rPr lang="zh-CN" altLang="en-US" sz="2000" b="1" dirty="0">
                <a:ea typeface="宋体" panose="02010600030101010101" pitchFamily="2" charset="-122"/>
              </a:rPr>
              <a:t>，</a:t>
            </a:r>
            <a:r>
              <a:rPr lang="zh-CN" altLang="en-US" sz="2000" b="1" u="sng" dirty="0">
                <a:solidFill>
                  <a:srgbClr val="0070C0"/>
                </a:solidFill>
                <a:ea typeface="宋体" panose="02010600030101010101" pitchFamily="2" charset="-122"/>
              </a:rPr>
              <a:t>降低</a:t>
            </a:r>
            <a:r>
              <a:rPr lang="zh-CN" altLang="en-US" sz="2000" b="1" u="sng" dirty="0" smtClean="0">
                <a:solidFill>
                  <a:srgbClr val="0070C0"/>
                </a:solidFill>
                <a:ea typeface="宋体" panose="02010600030101010101" pitchFamily="2" charset="-122"/>
              </a:rPr>
              <a:t>了系统的</a:t>
            </a:r>
            <a:r>
              <a:rPr lang="zh-CN" altLang="en-US" sz="2000" b="1" u="sng" dirty="0">
                <a:solidFill>
                  <a:srgbClr val="0070C0"/>
                </a:solidFill>
                <a:ea typeface="宋体" panose="02010600030101010101" pitchFamily="2" charset="-122"/>
              </a:rPr>
              <a:t>性能</a:t>
            </a:r>
            <a:r>
              <a:rPr lang="zh-CN" altLang="en-US" sz="2000" b="1" dirty="0">
                <a:ea typeface="宋体" panose="02010600030101010101" pitchFamily="2" charset="-122"/>
              </a:rPr>
              <a:t>；</a:t>
            </a:r>
            <a:endParaRPr lang="en-US" altLang="zh-CN" sz="2000" b="1" dirty="0">
              <a:ea typeface="宋体" panose="02010600030101010101" pitchFamily="2" charset="-122"/>
            </a:endParaRPr>
          </a:p>
          <a:p>
            <a:r>
              <a:rPr lang="en-US" altLang="zh-CN" sz="2000" b="1" dirty="0" smtClean="0">
                <a:solidFill>
                  <a:srgbClr val="3E7248"/>
                </a:solidFill>
                <a:ea typeface="宋体" panose="02010600030101010101" pitchFamily="2" charset="-122"/>
              </a:rPr>
              <a:t>UNIX</a:t>
            </a:r>
            <a:r>
              <a:rPr lang="zh-CN" altLang="en-US" sz="2000" b="1" dirty="0" smtClean="0">
                <a:solidFill>
                  <a:srgbClr val="3E7248"/>
                </a:solidFill>
                <a:ea typeface="宋体" panose="02010600030101010101" pitchFamily="2" charset="-122"/>
              </a:rPr>
              <a:t>为此提供</a:t>
            </a:r>
            <a:r>
              <a:rPr lang="zh-CN" altLang="en-US" sz="2000" b="1" dirty="0">
                <a:solidFill>
                  <a:srgbClr val="3E7248"/>
                </a:solidFill>
                <a:ea typeface="宋体" panose="02010600030101010101" pitchFamily="2" charset="-122"/>
              </a:rPr>
              <a:t>了一个系统调用</a:t>
            </a:r>
            <a:r>
              <a:rPr lang="en-US" altLang="zh-CN" sz="2000" b="1" dirty="0" err="1">
                <a:solidFill>
                  <a:srgbClr val="3E7248"/>
                </a:solidFill>
                <a:ea typeface="宋体" panose="02010600030101010101" pitchFamily="2" charset="-122"/>
              </a:rPr>
              <a:t>Ioctl</a:t>
            </a:r>
            <a:r>
              <a:rPr lang="en-US" altLang="zh-CN" sz="2000" b="1" dirty="0">
                <a:solidFill>
                  <a:srgbClr val="3E7248"/>
                </a:solidFill>
                <a:ea typeface="宋体" panose="02010600030101010101" pitchFamily="2" charset="-122"/>
              </a:rPr>
              <a:t>()</a:t>
            </a:r>
            <a:r>
              <a:rPr lang="zh-CN" altLang="en-US" sz="2000" b="1" dirty="0">
                <a:solidFill>
                  <a:srgbClr val="3E7248"/>
                </a:solidFill>
                <a:ea typeface="宋体" panose="02010600030101010101" pitchFamily="2" charset="-122"/>
              </a:rPr>
              <a:t>，</a:t>
            </a:r>
            <a:r>
              <a:rPr lang="en-US" altLang="zh-CN" sz="2000" b="1" dirty="0">
                <a:solidFill>
                  <a:srgbClr val="3E7248"/>
                </a:solidFill>
                <a:ea typeface="宋体" panose="02010600030101010101" pitchFamily="2" charset="-122"/>
              </a:rPr>
              <a:t> </a:t>
            </a:r>
            <a:r>
              <a:rPr lang="zh-CN" altLang="en-US" sz="2000" b="1" dirty="0">
                <a:solidFill>
                  <a:srgbClr val="0033CC"/>
                </a:solidFill>
                <a:ea typeface="宋体" panose="02010600030101010101" pitchFamily="2" charset="-122"/>
              </a:rPr>
              <a:t>用户可以通过该系统调用</a:t>
            </a:r>
            <a:r>
              <a:rPr lang="zh-CN" altLang="en-US" sz="2000" b="1" dirty="0">
                <a:solidFill>
                  <a:srgbClr val="7030A0"/>
                </a:solidFill>
                <a:ea typeface="宋体" panose="02010600030101010101" pitchFamily="2" charset="-122"/>
              </a:rPr>
              <a:t>直接通过设备驱动程序</a:t>
            </a:r>
            <a:r>
              <a:rPr lang="zh-CN" altLang="en-US" sz="2000" b="1" dirty="0">
                <a:solidFill>
                  <a:srgbClr val="0033CC"/>
                </a:solidFill>
                <a:ea typeface="宋体" panose="02010600030101010101" pitchFamily="2" charset="-122"/>
              </a:rPr>
              <a:t>操纵</a:t>
            </a:r>
            <a:r>
              <a:rPr lang="en-US" altLang="zh-CN" sz="2000" b="1" dirty="0">
                <a:solidFill>
                  <a:srgbClr val="0033CC"/>
                </a:solidFill>
                <a:ea typeface="宋体" panose="02010600030101010101" pitchFamily="2" charset="-122"/>
              </a:rPr>
              <a:t>I/O</a:t>
            </a:r>
            <a:r>
              <a:rPr lang="zh-CN" altLang="en-US" sz="2000" b="1" dirty="0">
                <a:solidFill>
                  <a:srgbClr val="0033CC"/>
                </a:solidFill>
                <a:ea typeface="宋体" panose="02010600030101010101" pitchFamily="2" charset="-122"/>
              </a:rPr>
              <a:t>设备；</a:t>
            </a:r>
            <a:endParaRPr lang="en-US" altLang="zh-CN" sz="2000" b="1" dirty="0">
              <a:solidFill>
                <a:srgbClr val="0033CC"/>
              </a:solidFill>
              <a:ea typeface="宋体" panose="02010600030101010101" pitchFamily="2" charset="-122"/>
            </a:endParaRPr>
          </a:p>
          <a:p>
            <a:r>
              <a:rPr lang="en-US" altLang="zh-CN" sz="2000" b="1" u="sng" dirty="0" err="1">
                <a:solidFill>
                  <a:srgbClr val="FF0000"/>
                </a:solidFill>
                <a:latin typeface="Courier New" panose="02070309020205020404" pitchFamily="49" charset="0"/>
                <a:ea typeface="宋体" panose="02010600030101010101" pitchFamily="2" charset="-122"/>
              </a:rPr>
              <a:t>ioctl</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(on UNIX</a:t>
            </a:r>
            <a:r>
              <a:rPr lang="en-US" altLang="zh-CN" sz="2000" dirty="0">
                <a:solidFill>
                  <a:srgbClr val="FF0000"/>
                </a:solidFill>
                <a:ea typeface="宋体" panose="02010600030101010101" pitchFamily="2" charset="-122"/>
              </a:rPr>
              <a:t>) covers odd aspects of I/O </a:t>
            </a:r>
            <a:endParaRPr lang="en-US" altLang="zh-CN" sz="2000" dirty="0">
              <a:solidFill>
                <a:srgbClr val="FF0000"/>
              </a:solidFill>
              <a:ea typeface="宋体" panose="02010600030101010101" pitchFamily="2" charset="-122"/>
            </a:endParaRPr>
          </a:p>
          <a:p>
            <a:pPr lvl="1"/>
            <a:r>
              <a:rPr lang="en-US" altLang="zh-CN" sz="1800" dirty="0" err="1">
                <a:solidFill>
                  <a:srgbClr val="337D45"/>
                </a:solidFill>
                <a:ea typeface="宋体" panose="02010600030101010101" pitchFamily="2" charset="-122"/>
              </a:rPr>
              <a:t>i</a:t>
            </a:r>
            <a:r>
              <a:rPr lang="en-US" altLang="zh-CN" sz="1800" dirty="0" err="1" smtClean="0">
                <a:solidFill>
                  <a:srgbClr val="337D45"/>
                </a:solidFill>
                <a:ea typeface="宋体" panose="02010600030101010101" pitchFamily="2" charset="-122"/>
              </a:rPr>
              <a:t>octl</a:t>
            </a:r>
            <a:r>
              <a:rPr lang="en-US" altLang="zh-CN" sz="1800" dirty="0">
                <a:solidFill>
                  <a:srgbClr val="337D45"/>
                </a:solidFill>
                <a:ea typeface="宋体" panose="02010600030101010101" pitchFamily="2" charset="-122"/>
              </a:rPr>
              <a:t>() </a:t>
            </a:r>
            <a:r>
              <a:rPr lang="en-US" altLang="zh-CN" sz="1800" dirty="0">
                <a:ea typeface="宋体" panose="02010600030101010101" pitchFamily="2" charset="-122"/>
              </a:rPr>
              <a:t>–  I/O Control</a:t>
            </a:r>
            <a:r>
              <a:rPr lang="en-US" altLang="zh-CN" sz="1800" dirty="0" smtClean="0">
                <a:ea typeface="宋体" panose="02010600030101010101" pitchFamily="2" charset="-122"/>
              </a:rPr>
              <a:t>,</a:t>
            </a:r>
            <a:r>
              <a:rPr lang="zh-CN" altLang="en-US" sz="1800" dirty="0" smtClean="0">
                <a:ea typeface="宋体" panose="02010600030101010101" pitchFamily="2" charset="-122"/>
              </a:rPr>
              <a:t>（头文件</a:t>
            </a:r>
            <a:r>
              <a:rPr lang="en-US" altLang="zh-CN" sz="1800" dirty="0" smtClean="0">
                <a:ea typeface="宋体" panose="02010600030101010101" pitchFamily="2" charset="-122"/>
              </a:rPr>
              <a:t>&lt;sys/</a:t>
            </a:r>
            <a:r>
              <a:rPr lang="en-US" altLang="zh-CN" sz="1800" dirty="0" err="1" smtClean="0">
                <a:ea typeface="宋体" panose="02010600030101010101" pitchFamily="2" charset="-122"/>
              </a:rPr>
              <a:t>ioctl.h</a:t>
            </a:r>
            <a:r>
              <a:rPr lang="en-US" altLang="zh-CN" sz="1800" dirty="0" smtClean="0">
                <a:ea typeface="宋体" panose="02010600030101010101" pitchFamily="2" charset="-122"/>
              </a:rPr>
              <a:t>&gt;</a:t>
            </a:r>
            <a:r>
              <a:rPr lang="zh-CN" altLang="en-US" sz="1800" dirty="0" smtClean="0">
                <a:ea typeface="宋体" panose="02010600030101010101" pitchFamily="2" charset="-122"/>
              </a:rPr>
              <a:t>）</a:t>
            </a:r>
            <a:endParaRPr lang="en-US" altLang="zh-CN" sz="1800" dirty="0">
              <a:ea typeface="宋体" panose="02010600030101010101" pitchFamily="2" charset="-122"/>
            </a:endParaRPr>
          </a:p>
          <a:p>
            <a:pPr lvl="1"/>
            <a:r>
              <a:rPr lang="en-US" altLang="zh-CN" sz="1800" dirty="0" err="1">
                <a:solidFill>
                  <a:srgbClr val="337D45"/>
                </a:solidFill>
                <a:ea typeface="宋体" panose="02010600030101010101" pitchFamily="2" charset="-122"/>
              </a:rPr>
              <a:t>i</a:t>
            </a:r>
            <a:r>
              <a:rPr lang="en-US" altLang="zh-CN" sz="1800" dirty="0" err="1" smtClean="0">
                <a:solidFill>
                  <a:srgbClr val="337D45"/>
                </a:solidFill>
                <a:ea typeface="宋体" panose="02010600030101010101" pitchFamily="2" charset="-122"/>
              </a:rPr>
              <a:t>octl</a:t>
            </a:r>
            <a:r>
              <a:rPr lang="en-US" altLang="zh-CN" sz="1800" dirty="0">
                <a:solidFill>
                  <a:srgbClr val="337D45"/>
                </a:solidFill>
                <a:ea typeface="宋体" panose="02010600030101010101" pitchFamily="2" charset="-122"/>
              </a:rPr>
              <a:t>() </a:t>
            </a:r>
            <a:r>
              <a:rPr lang="en-US" altLang="zh-CN" sz="1800" dirty="0">
                <a:ea typeface="宋体" panose="02010600030101010101" pitchFamily="2" charset="-122"/>
              </a:rPr>
              <a:t>can transparently passes </a:t>
            </a:r>
            <a:r>
              <a:rPr lang="en-US" altLang="zh-CN" sz="1800" dirty="0">
                <a:solidFill>
                  <a:srgbClr val="0033CC"/>
                </a:solidFill>
                <a:ea typeface="宋体" panose="02010600030101010101" pitchFamily="2" charset="-122"/>
              </a:rPr>
              <a:t>arbitrary commands</a:t>
            </a:r>
            <a:r>
              <a:rPr lang="en-US" altLang="zh-CN" sz="1800" dirty="0">
                <a:ea typeface="宋体" panose="02010600030101010101" pitchFamily="2" charset="-122"/>
              </a:rPr>
              <a:t> from an </a:t>
            </a:r>
            <a:r>
              <a:rPr lang="en-US" altLang="zh-CN" sz="1800" dirty="0">
                <a:solidFill>
                  <a:srgbClr val="0033CC"/>
                </a:solidFill>
                <a:ea typeface="宋体" panose="02010600030101010101" pitchFamily="2" charset="-122"/>
              </a:rPr>
              <a:t>application</a:t>
            </a:r>
            <a:r>
              <a:rPr lang="en-US" altLang="zh-CN" sz="1800" dirty="0">
                <a:ea typeface="宋体" panose="02010600030101010101" pitchFamily="2" charset="-122"/>
              </a:rPr>
              <a:t> to a </a:t>
            </a:r>
            <a:r>
              <a:rPr lang="en-US" altLang="zh-CN" sz="1800" dirty="0">
                <a:solidFill>
                  <a:srgbClr val="0033CC"/>
                </a:solidFill>
                <a:ea typeface="宋体" panose="02010600030101010101" pitchFamily="2" charset="-122"/>
              </a:rPr>
              <a:t>device drive</a:t>
            </a:r>
            <a:endParaRPr lang="en-US" altLang="zh-CN" sz="1800" dirty="0">
              <a:solidFill>
                <a:srgbClr val="0033CC"/>
              </a:solidFill>
              <a:ea typeface="宋体" panose="02010600030101010101" pitchFamily="2" charset="-122"/>
            </a:endParaRPr>
          </a:p>
          <a:p>
            <a:pPr lvl="1"/>
            <a:r>
              <a:rPr lang="en-US" altLang="zh-CN" sz="1800" dirty="0">
                <a:ea typeface="宋体" panose="02010600030101010101" pitchFamily="2" charset="-122"/>
              </a:rPr>
              <a:t>The</a:t>
            </a:r>
            <a:r>
              <a:rPr lang="en-US" altLang="zh-CN" sz="1800" dirty="0">
                <a:solidFill>
                  <a:srgbClr val="337D45"/>
                </a:solidFill>
                <a:ea typeface="宋体" panose="02010600030101010101" pitchFamily="2" charset="-122"/>
              </a:rPr>
              <a:t> </a:t>
            </a:r>
            <a:r>
              <a:rPr lang="en-US" altLang="zh-CN" sz="1800" dirty="0" err="1">
                <a:solidFill>
                  <a:srgbClr val="337D45"/>
                </a:solidFill>
                <a:ea typeface="宋体" panose="02010600030101010101" pitchFamily="2" charset="-122"/>
              </a:rPr>
              <a:t>ioctl</a:t>
            </a:r>
            <a:r>
              <a:rPr lang="en-US" altLang="zh-CN" sz="1800" dirty="0">
                <a:solidFill>
                  <a:srgbClr val="337D45"/>
                </a:solidFill>
                <a:ea typeface="宋体" panose="02010600030101010101" pitchFamily="2" charset="-122"/>
              </a:rPr>
              <a:t>() </a:t>
            </a:r>
            <a:r>
              <a:rPr lang="en-US" altLang="zh-CN" sz="1800" dirty="0">
                <a:ea typeface="宋体" panose="02010600030101010101" pitchFamily="2" charset="-122"/>
              </a:rPr>
              <a:t>system call enables an application to access any functionality that can be implemented by any device driver, without the need to invent a new system call</a:t>
            </a:r>
            <a:endParaRPr lang="en-US" altLang="zh-CN" sz="1800" dirty="0">
              <a:ea typeface="宋体" panose="02010600030101010101" pitchFamily="2" charset="-122"/>
            </a:endParaRPr>
          </a:p>
          <a:p>
            <a:pPr lvl="1"/>
            <a:r>
              <a:rPr lang="zh-CN" altLang="en-US" sz="1800" dirty="0">
                <a:ea typeface="宋体" panose="02010600030101010101" pitchFamily="2" charset="-122"/>
              </a:rPr>
              <a:t>原型：</a:t>
            </a:r>
            <a:r>
              <a:rPr lang="en-US" altLang="zh-CN" sz="1800" dirty="0">
                <a:ea typeface="宋体" panose="02010600030101010101" pitchFamily="2" charset="-122"/>
              </a:rPr>
              <a:t> </a:t>
            </a:r>
            <a:r>
              <a:rPr lang="en-US" altLang="zh-CN" sz="1800" dirty="0" err="1">
                <a:ea typeface="宋体" panose="02010600030101010101" pitchFamily="2" charset="-122"/>
              </a:rPr>
              <a:t>int</a:t>
            </a:r>
            <a:r>
              <a:rPr lang="en-US" altLang="zh-CN" sz="1800" dirty="0">
                <a:ea typeface="宋体" panose="02010600030101010101" pitchFamily="2" charset="-122"/>
              </a:rPr>
              <a:t> </a:t>
            </a:r>
            <a:r>
              <a:rPr lang="en-US" altLang="zh-CN" sz="1800" dirty="0" err="1">
                <a:ea typeface="宋体" panose="02010600030101010101" pitchFamily="2" charset="-122"/>
              </a:rPr>
              <a:t>ioctl</a:t>
            </a:r>
            <a:r>
              <a:rPr lang="en-US" altLang="zh-CN" sz="1800" dirty="0">
                <a:ea typeface="宋体" panose="02010600030101010101" pitchFamily="2" charset="-122"/>
              </a:rPr>
              <a:t>(</a:t>
            </a:r>
            <a:r>
              <a:rPr lang="en-US" altLang="zh-CN" sz="1800" dirty="0" err="1">
                <a:ea typeface="宋体" panose="02010600030101010101" pitchFamily="2" charset="-122"/>
              </a:rPr>
              <a:t>int</a:t>
            </a:r>
            <a:r>
              <a:rPr lang="en-US" altLang="zh-CN" sz="1800" dirty="0">
                <a:ea typeface="宋体" panose="02010600030101010101" pitchFamily="2" charset="-122"/>
              </a:rPr>
              <a:t> handle, </a:t>
            </a:r>
            <a:r>
              <a:rPr lang="en-US" altLang="zh-CN" sz="1800" dirty="0" err="1">
                <a:ea typeface="宋体" panose="02010600030101010101" pitchFamily="2" charset="-122"/>
              </a:rPr>
              <a:t>int</a:t>
            </a:r>
            <a:r>
              <a:rPr lang="en-US" altLang="zh-CN" sz="1800" dirty="0">
                <a:ea typeface="宋体" panose="02010600030101010101" pitchFamily="2" charset="-122"/>
              </a:rPr>
              <a:t> </a:t>
            </a:r>
            <a:r>
              <a:rPr lang="en-US" altLang="zh-CN" sz="1800" dirty="0" err="1">
                <a:ea typeface="宋体" panose="02010600030101010101" pitchFamily="2" charset="-122"/>
              </a:rPr>
              <a:t>cmd</a:t>
            </a:r>
            <a:r>
              <a:rPr lang="en-US" altLang="zh-CN" sz="1800" dirty="0">
                <a:ea typeface="宋体" panose="02010600030101010101" pitchFamily="2" charset="-122"/>
              </a:rPr>
              <a:t>,[</a:t>
            </a:r>
            <a:r>
              <a:rPr lang="en-US" altLang="zh-CN" sz="1800" dirty="0" err="1">
                <a:ea typeface="宋体" panose="02010600030101010101" pitchFamily="2" charset="-122"/>
              </a:rPr>
              <a:t>int</a:t>
            </a:r>
            <a:r>
              <a:rPr lang="en-US" altLang="zh-CN" sz="1800" dirty="0">
                <a:ea typeface="宋体" panose="02010600030101010101" pitchFamily="2" charset="-122"/>
              </a:rPr>
              <a:t> *</a:t>
            </a:r>
            <a:r>
              <a:rPr lang="en-US" altLang="zh-CN" sz="1800" dirty="0" err="1">
                <a:ea typeface="宋体" panose="02010600030101010101" pitchFamily="2" charset="-122"/>
              </a:rPr>
              <a:t>argdx</a:t>
            </a:r>
            <a:r>
              <a:rPr lang="en-US" altLang="zh-CN" sz="1800" dirty="0">
                <a:ea typeface="宋体" panose="02010600030101010101" pitchFamily="2" charset="-122"/>
              </a:rPr>
              <a:t>, </a:t>
            </a:r>
            <a:r>
              <a:rPr lang="en-US" altLang="zh-CN" sz="1800" dirty="0" err="1">
                <a:ea typeface="宋体" panose="02010600030101010101" pitchFamily="2" charset="-122"/>
              </a:rPr>
              <a:t>int</a:t>
            </a:r>
            <a:r>
              <a:rPr lang="en-US" altLang="zh-CN" sz="1800" dirty="0">
                <a:ea typeface="宋体" panose="02010600030101010101" pitchFamily="2" charset="-122"/>
              </a:rPr>
              <a:t> </a:t>
            </a:r>
            <a:r>
              <a:rPr lang="en-US" altLang="zh-CN" sz="1800" dirty="0" err="1">
                <a:ea typeface="宋体" panose="02010600030101010101" pitchFamily="2" charset="-122"/>
              </a:rPr>
              <a:t>argcx</a:t>
            </a:r>
            <a:r>
              <a:rPr lang="en-US" altLang="zh-CN" sz="1800" dirty="0">
                <a:ea typeface="宋体" panose="02010600030101010101" pitchFamily="2" charset="-122"/>
              </a:rPr>
              <a:t>]);</a:t>
            </a:r>
            <a:endParaRPr lang="en-US" altLang="zh-CN" sz="1800" dirty="0">
              <a:ea typeface="宋体" panose="02010600030101010101" pitchFamily="2" charset="-122"/>
            </a:endParaRPr>
          </a:p>
          <a:p>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10406" y="513795"/>
            <a:ext cx="7985125" cy="576263"/>
          </a:xfrm>
        </p:spPr>
        <p:txBody>
          <a:bodyPr/>
          <a:lstStyle/>
          <a:p>
            <a:pPr eaLnBrk="1" hangingPunct="1">
              <a:defRPr/>
            </a:pPr>
            <a:r>
              <a:rPr lang="en-US" altLang="zh-CN" dirty="0">
                <a:effectLst>
                  <a:outerShdw blurRad="38100" dist="38100" dir="2700000" algn="tl">
                    <a:srgbClr val="C0C0C0"/>
                  </a:outerShdw>
                </a:effectLst>
                <a:ea typeface="宋体" panose="02010600030101010101" pitchFamily="2" charset="-122"/>
              </a:rPr>
              <a:t>13.2  </a:t>
            </a:r>
            <a:r>
              <a:rPr lang="en-US" altLang="en-US" dirty="0"/>
              <a:t>I/O Hardware</a:t>
            </a:r>
            <a:endParaRPr lang="en-US" altLang="en-US" dirty="0"/>
          </a:p>
        </p:txBody>
      </p:sp>
      <p:sp>
        <p:nvSpPr>
          <p:cNvPr id="12291" name="Rectangle 3"/>
          <p:cNvSpPr>
            <a:spLocks noGrp="1" noChangeArrowheads="1"/>
          </p:cNvSpPr>
          <p:nvPr>
            <p:ph type="body" idx="1"/>
          </p:nvPr>
        </p:nvSpPr>
        <p:spPr>
          <a:xfrm>
            <a:off x="1230313" y="1425575"/>
            <a:ext cx="6945312" cy="3941763"/>
          </a:xfrm>
        </p:spPr>
        <p:txBody>
          <a:bodyPr/>
          <a:lstStyle/>
          <a:p>
            <a:r>
              <a:rPr lang="en-US" altLang="en-US" sz="2800" dirty="0"/>
              <a:t>Incredible variety of I/O devices</a:t>
            </a:r>
            <a:endParaRPr lang="en-US" altLang="en-US" sz="2800" dirty="0"/>
          </a:p>
          <a:p>
            <a:pPr lvl="1"/>
            <a:r>
              <a:rPr lang="en-US" altLang="en-US" sz="2400" dirty="0"/>
              <a:t>Storage</a:t>
            </a:r>
            <a:endParaRPr lang="en-US" altLang="en-US" sz="2400" dirty="0"/>
          </a:p>
          <a:p>
            <a:pPr lvl="1"/>
            <a:r>
              <a:rPr lang="en-US" altLang="en-US" sz="2400" dirty="0"/>
              <a:t>Transmission</a:t>
            </a:r>
            <a:endParaRPr lang="en-US" altLang="en-US" sz="2400" dirty="0"/>
          </a:p>
          <a:p>
            <a:pPr lvl="1"/>
            <a:r>
              <a:rPr lang="en-US" altLang="en-US" sz="2400" dirty="0" smtClean="0"/>
              <a:t>Human-interface</a:t>
            </a:r>
            <a:endParaRPr lang="en-US" altLang="en-US" sz="2400" dirty="0" smtClean="0"/>
          </a:p>
          <a:p>
            <a:pPr lvl="1"/>
            <a:r>
              <a:rPr lang="en-US" altLang="zh-CN" sz="2400" dirty="0" smtClean="0"/>
              <a:t>Timer</a:t>
            </a:r>
            <a:endParaRPr lang="en-US"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01675" y="114300"/>
            <a:ext cx="7985125" cy="576263"/>
          </a:xfrm>
        </p:spPr>
        <p:txBody>
          <a:bodyPr/>
          <a:lstStyle/>
          <a:p>
            <a:pPr eaLnBrk="1" hangingPunct="1"/>
            <a:r>
              <a:rPr lang="en-US" altLang="en-US"/>
              <a:t>I/O Hardware (Cont.)</a:t>
            </a:r>
            <a:endParaRPr lang="en-US" altLang="en-US"/>
          </a:p>
        </p:txBody>
      </p:sp>
      <p:sp>
        <p:nvSpPr>
          <p:cNvPr id="14339" name="Rectangle 3"/>
          <p:cNvSpPr>
            <a:spLocks noGrp="1" noChangeArrowheads="1"/>
          </p:cNvSpPr>
          <p:nvPr>
            <p:ph type="body" idx="1"/>
          </p:nvPr>
        </p:nvSpPr>
        <p:spPr>
          <a:xfrm>
            <a:off x="576263" y="1023938"/>
            <a:ext cx="8023225" cy="5060950"/>
          </a:xfrm>
        </p:spPr>
        <p:txBody>
          <a:bodyPr/>
          <a:lstStyle/>
          <a:p>
            <a:r>
              <a:rPr lang="en-US" altLang="en-US" sz="2400">
                <a:solidFill>
                  <a:srgbClr val="0033CC"/>
                </a:solidFill>
              </a:rPr>
              <a:t>Common concepts </a:t>
            </a:r>
            <a:r>
              <a:rPr lang="en-US" altLang="en-US" sz="2400"/>
              <a:t>– signals from I/O devices interface with computer</a:t>
            </a:r>
            <a:endParaRPr lang="en-US" altLang="en-US" sz="2400"/>
          </a:p>
          <a:p>
            <a:pPr lvl="1"/>
            <a:r>
              <a:rPr lang="en-US" altLang="en-US" sz="2000" b="1">
                <a:solidFill>
                  <a:srgbClr val="3366FF"/>
                </a:solidFill>
              </a:rPr>
              <a:t>Port </a:t>
            </a:r>
            <a:r>
              <a:rPr lang="en-US" altLang="en-US" sz="2000"/>
              <a:t>– connection point for device (</a:t>
            </a:r>
            <a:r>
              <a:rPr lang="en-US" altLang="en-US" sz="2000">
                <a:solidFill>
                  <a:srgbClr val="00B050"/>
                </a:solidFill>
              </a:rPr>
              <a:t>Status, Control, Data(I/O))</a:t>
            </a:r>
            <a:endParaRPr lang="en-US" altLang="en-US" sz="2000">
              <a:solidFill>
                <a:srgbClr val="00B050"/>
              </a:solidFill>
            </a:endParaRPr>
          </a:p>
          <a:p>
            <a:pPr lvl="1"/>
            <a:r>
              <a:rPr lang="en-US" altLang="en-US" sz="2000" b="1">
                <a:solidFill>
                  <a:srgbClr val="3366FF"/>
                </a:solidFill>
              </a:rPr>
              <a:t>Bus</a:t>
            </a:r>
            <a:r>
              <a:rPr lang="en-US" altLang="en-US" sz="2000"/>
              <a:t> - </a:t>
            </a:r>
            <a:r>
              <a:rPr lang="en-US" altLang="en-US" sz="2000" b="1">
                <a:solidFill>
                  <a:srgbClr val="3366FF"/>
                </a:solidFill>
              </a:rPr>
              <a:t>daisy chain</a:t>
            </a:r>
            <a:r>
              <a:rPr lang="en-US" altLang="en-US" sz="2000">
                <a:solidFill>
                  <a:srgbClr val="3366FF"/>
                </a:solidFill>
              </a:rPr>
              <a:t> </a:t>
            </a:r>
            <a:r>
              <a:rPr lang="en-US" altLang="en-US" sz="2000"/>
              <a:t>or shared direct access</a:t>
            </a:r>
            <a:endParaRPr lang="en-US" altLang="en-US" sz="2000"/>
          </a:p>
          <a:p>
            <a:pPr lvl="2"/>
            <a:r>
              <a:rPr lang="en-US" altLang="en-US" sz="1800" b="1">
                <a:solidFill>
                  <a:srgbClr val="3366FF"/>
                </a:solidFill>
              </a:rPr>
              <a:t>PCI</a:t>
            </a:r>
            <a:r>
              <a:rPr lang="en-US" altLang="en-US" sz="1800"/>
              <a:t> bus common in PCs and servers, PCI Express (</a:t>
            </a:r>
            <a:r>
              <a:rPr lang="en-US" altLang="en-US" sz="1800" b="1">
                <a:solidFill>
                  <a:srgbClr val="3366FF"/>
                </a:solidFill>
              </a:rPr>
              <a:t>PCIe</a:t>
            </a:r>
            <a:r>
              <a:rPr lang="en-US" altLang="en-US" sz="1800"/>
              <a:t>) </a:t>
            </a:r>
            <a:endParaRPr lang="en-US" altLang="en-US" sz="1800"/>
          </a:p>
          <a:p>
            <a:pPr lvl="2"/>
            <a:r>
              <a:rPr lang="en-US" altLang="en-US" sz="1800" b="1">
                <a:solidFill>
                  <a:srgbClr val="3366FF"/>
                </a:solidFill>
              </a:rPr>
              <a:t>expansion</a:t>
            </a:r>
            <a:r>
              <a:rPr lang="en-US" altLang="en-US" sz="1800"/>
              <a:t> </a:t>
            </a:r>
            <a:r>
              <a:rPr lang="en-US" altLang="en-US" sz="1800" b="1">
                <a:solidFill>
                  <a:srgbClr val="3366FF"/>
                </a:solidFill>
              </a:rPr>
              <a:t>bus</a:t>
            </a:r>
            <a:r>
              <a:rPr lang="en-US" altLang="en-US" sz="1800"/>
              <a:t> connects relatively slow devices</a:t>
            </a:r>
            <a:endParaRPr lang="en-US" altLang="en-US" sz="1800"/>
          </a:p>
          <a:p>
            <a:pPr lvl="1"/>
            <a:r>
              <a:rPr lang="en-US" altLang="en-US" sz="2000" b="1">
                <a:solidFill>
                  <a:srgbClr val="3366FF"/>
                </a:solidFill>
              </a:rPr>
              <a:t>Controller</a:t>
            </a:r>
            <a:r>
              <a:rPr lang="en-US" altLang="en-US" sz="2000"/>
              <a:t> (</a:t>
            </a:r>
            <a:r>
              <a:rPr lang="en-US" altLang="en-US" sz="2000" b="1">
                <a:solidFill>
                  <a:srgbClr val="3366FF"/>
                </a:solidFill>
              </a:rPr>
              <a:t>host adapter</a:t>
            </a:r>
            <a:r>
              <a:rPr lang="en-US" altLang="en-US" sz="2000"/>
              <a:t>) – </a:t>
            </a:r>
            <a:r>
              <a:rPr lang="en-US" altLang="zh-CN" sz="2000">
                <a:ea typeface="宋体" panose="02010600030101010101" pitchFamily="2" charset="-122"/>
              </a:rPr>
              <a:t>a collection of </a:t>
            </a:r>
            <a:r>
              <a:rPr lang="en-US" altLang="en-US" sz="2000"/>
              <a:t>electronics that operate port, bus, device</a:t>
            </a:r>
            <a:endParaRPr lang="en-US" altLang="en-US" sz="2000"/>
          </a:p>
          <a:p>
            <a:pPr lvl="2"/>
            <a:r>
              <a:rPr lang="en-US" altLang="en-US" sz="1800"/>
              <a:t>Sometimes integrated</a:t>
            </a:r>
            <a:endParaRPr lang="en-US" altLang="en-US" sz="1800"/>
          </a:p>
          <a:p>
            <a:pPr lvl="2"/>
            <a:r>
              <a:rPr lang="en-US" altLang="en-US" sz="1800"/>
              <a:t>Sometimes separate circuit board (host adapter)</a:t>
            </a:r>
            <a:endParaRPr lang="en-US" altLang="en-US" sz="1800"/>
          </a:p>
          <a:p>
            <a:pPr lvl="2"/>
            <a:r>
              <a:rPr lang="en-US" altLang="en-US" sz="1800"/>
              <a:t>Contains processor, microcode, private memory, bus controller, etc</a:t>
            </a:r>
            <a:endParaRPr lang="en-US" altLang="en-US" sz="1800"/>
          </a:p>
          <a:p>
            <a:pPr lvl="3"/>
            <a:r>
              <a:rPr lang="en-US" altLang="en-US" sz="1600"/>
              <a:t>Some talk to per-device controller with bus controller, microcode, memory, etc</a:t>
            </a:r>
            <a:endParaRPr lang="en-US"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en-US" altLang="zh-CN">
                <a:ea typeface="宋体" panose="02010600030101010101" pitchFamily="2" charset="-122"/>
              </a:rPr>
              <a:t>E.g. Disk drive</a:t>
            </a:r>
            <a:endParaRPr lang="zh-CN" altLang="en-US">
              <a:ea typeface="宋体" panose="02010600030101010101" pitchFamily="2" charset="-122"/>
            </a:endParaRPr>
          </a:p>
        </p:txBody>
      </p:sp>
      <p:pic>
        <p:nvPicPr>
          <p:cNvPr id="16387"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001713" y="1190625"/>
            <a:ext cx="6986587" cy="4483100"/>
          </a:xfrm>
          <a:noFill/>
        </p:spPr>
      </p:pic>
      <p:sp>
        <p:nvSpPr>
          <p:cNvPr id="16388" name="文本框 1"/>
          <p:cNvSpPr txBox="1">
            <a:spLocks noChangeArrowheads="1"/>
          </p:cNvSpPr>
          <p:nvPr/>
        </p:nvSpPr>
        <p:spPr bwMode="auto">
          <a:xfrm>
            <a:off x="1677988" y="5842000"/>
            <a:ext cx="2347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Disk controller</a:t>
            </a:r>
            <a:endParaRPr lang="zh-CN" altLang="en-US"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I/O Hardware (Cont.)</a:t>
            </a:r>
            <a:endParaRPr lang="en-US" altLang="zh-CN" dirty="0">
              <a:effectLst>
                <a:outerShdw blurRad="38100" dist="38100" dir="2700000" algn="tl">
                  <a:srgbClr val="C0C0C0"/>
                </a:outerShdw>
              </a:effectLst>
              <a:ea typeface="宋体" panose="02010600030101010101" pitchFamily="2" charset="-122"/>
            </a:endParaRPr>
          </a:p>
        </p:txBody>
      </p:sp>
      <p:sp>
        <p:nvSpPr>
          <p:cNvPr id="17411" name="Rectangle 3"/>
          <p:cNvSpPr>
            <a:spLocks noGrp="1" noChangeArrowheads="1"/>
          </p:cNvSpPr>
          <p:nvPr>
            <p:ph type="body" idx="4294967295"/>
          </p:nvPr>
        </p:nvSpPr>
        <p:spPr>
          <a:xfrm>
            <a:off x="1252538" y="1300163"/>
            <a:ext cx="7123112" cy="4483100"/>
          </a:xfrm>
        </p:spPr>
        <p:txBody>
          <a:bodyPr/>
          <a:lstStyle/>
          <a:p>
            <a:r>
              <a:rPr lang="en-US" altLang="zh-CN" sz="2400">
                <a:solidFill>
                  <a:srgbClr val="C00000"/>
                </a:solidFill>
                <a:ea typeface="宋体" panose="02010600030101010101" pitchFamily="2" charset="-122"/>
              </a:rPr>
              <a:t>I/O instructions </a:t>
            </a:r>
            <a:r>
              <a:rPr lang="en-US" altLang="zh-CN" sz="2400">
                <a:ea typeface="宋体" panose="02010600030101010101" pitchFamily="2" charset="-122"/>
              </a:rPr>
              <a:t>control devices</a:t>
            </a:r>
            <a:endParaRPr lang="en-US" altLang="zh-CN" sz="2400">
              <a:ea typeface="宋体" panose="02010600030101010101" pitchFamily="2" charset="-122"/>
            </a:endParaRPr>
          </a:p>
          <a:p>
            <a:r>
              <a:rPr lang="en-US" altLang="zh-CN" sz="2400">
                <a:ea typeface="宋体" panose="02010600030101010101" pitchFamily="2" charset="-122"/>
              </a:rPr>
              <a:t>Devices have addresses, used by </a:t>
            </a:r>
            <a:endParaRPr lang="en-US" altLang="zh-CN" sz="2400">
              <a:ea typeface="宋体" panose="02010600030101010101" pitchFamily="2" charset="-122"/>
            </a:endParaRPr>
          </a:p>
          <a:p>
            <a:pPr lvl="1"/>
            <a:r>
              <a:rPr lang="en-US" altLang="zh-CN" sz="2000" b="1">
                <a:ea typeface="宋体" panose="02010600030101010101" pitchFamily="2" charset="-122"/>
              </a:rPr>
              <a:t>Direct I/O instructions</a:t>
            </a:r>
            <a:endParaRPr lang="en-US" altLang="zh-CN" sz="2000" b="1">
              <a:ea typeface="宋体" panose="02010600030101010101" pitchFamily="2" charset="-122"/>
            </a:endParaRPr>
          </a:p>
          <a:p>
            <a:pPr lvl="1"/>
            <a:r>
              <a:rPr lang="en-US" altLang="zh-CN" sz="2000" b="1">
                <a:ea typeface="宋体" panose="02010600030101010101" pitchFamily="2" charset="-122"/>
              </a:rPr>
              <a:t>Memory-mapped I/O</a:t>
            </a:r>
            <a:endParaRPr lang="en-US" altLang="zh-CN" sz="2000" b="1">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1026"/>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A Typical PC Bus Structure</a:t>
            </a:r>
            <a:endParaRPr lang="en-US" altLang="zh-CN" sz="2400">
              <a:effectLst>
                <a:outerShdw blurRad="38100" dist="38100" dir="2700000" algn="tl">
                  <a:srgbClr val="C0C0C0"/>
                </a:outerShdw>
              </a:effectLst>
              <a:ea typeface="宋体" panose="02010600030101010101" pitchFamily="2" charset="-122"/>
            </a:endParaRPr>
          </a:p>
        </p:txBody>
      </p:sp>
      <p:pic>
        <p:nvPicPr>
          <p:cNvPr id="18435" name="Picture 1028"/>
          <p:cNvPicPr>
            <a:picLocks noChangeAspect="1" noChangeArrowheads="1"/>
          </p:cNvPicPr>
          <p:nvPr/>
        </p:nvPicPr>
        <p:blipFill>
          <a:blip r:embed="rId1">
            <a:extLst>
              <a:ext uri="{28A0092B-C50C-407E-A947-70E740481C1C}">
                <a14:useLocalDpi xmlns:a14="http://schemas.microsoft.com/office/drawing/2010/main" val="0"/>
              </a:ext>
            </a:extLst>
          </a:blip>
          <a:srcRect l="1683" t="636" r="1935" b="636"/>
          <a:stretch>
            <a:fillRect/>
          </a:stretch>
        </p:blipFill>
        <p:spPr bwMode="auto">
          <a:xfrm>
            <a:off x="1509713" y="1300163"/>
            <a:ext cx="6091237" cy="46799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Device I/O Port Locations on PCs (partial)</a:t>
            </a:r>
            <a:endParaRPr lang="en-US" altLang="zh-CN" sz="2400">
              <a:effectLst>
                <a:outerShdw blurRad="38100" dist="38100" dir="2700000" algn="tl">
                  <a:srgbClr val="C0C0C0"/>
                </a:outerShdw>
              </a:effectLst>
              <a:ea typeface="宋体" panose="02010600030101010101" pitchFamily="2" charset="-122"/>
            </a:endParaRPr>
          </a:p>
        </p:txBody>
      </p:sp>
      <p:pic>
        <p:nvPicPr>
          <p:cNvPr id="19459" name="Picture 4"/>
          <p:cNvPicPr>
            <a:picLocks noChangeAspect="1" noChangeArrowheads="1"/>
          </p:cNvPicPr>
          <p:nvPr/>
        </p:nvPicPr>
        <p:blipFill>
          <a:blip r:embed="rId1">
            <a:extLst>
              <a:ext uri="{28A0092B-C50C-407E-A947-70E740481C1C}">
                <a14:useLocalDpi xmlns:a14="http://schemas.microsoft.com/office/drawing/2010/main" val="0"/>
              </a:ext>
            </a:extLst>
          </a:blip>
          <a:srcRect l="883" t="12469" r="656" b="12469"/>
          <a:stretch>
            <a:fillRect/>
          </a:stretch>
        </p:blipFill>
        <p:spPr bwMode="auto">
          <a:xfrm>
            <a:off x="1268413" y="1300163"/>
            <a:ext cx="6902450" cy="39465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Chapter 13:  I/O Systems</a:t>
            </a:r>
            <a:endParaRPr lang="en-US" altLang="zh-CN">
              <a:effectLst>
                <a:outerShdw blurRad="38100" dist="38100" dir="2700000" algn="tl">
                  <a:srgbClr val="C0C0C0"/>
                </a:outerShdw>
              </a:effectLst>
              <a:ea typeface="宋体" panose="02010600030101010101" pitchFamily="2" charset="-122"/>
            </a:endParaRPr>
          </a:p>
        </p:txBody>
      </p:sp>
      <p:sp>
        <p:nvSpPr>
          <p:cNvPr id="5123" name="Rectangle 3"/>
          <p:cNvSpPr>
            <a:spLocks noGrp="1" noChangeArrowheads="1"/>
          </p:cNvSpPr>
          <p:nvPr>
            <p:ph type="body" idx="4294967295"/>
          </p:nvPr>
        </p:nvSpPr>
        <p:spPr>
          <a:xfrm>
            <a:off x="819150" y="1300163"/>
            <a:ext cx="7351713" cy="3870325"/>
          </a:xfrm>
        </p:spPr>
        <p:txBody>
          <a:bodyPr/>
          <a:lstStyle/>
          <a:p>
            <a:r>
              <a:rPr lang="en-US" altLang="zh-CN" sz="2400">
                <a:ea typeface="宋体" panose="02010600030101010101" pitchFamily="2" charset="-122"/>
              </a:rPr>
              <a:t>I/O Hardware</a:t>
            </a:r>
            <a:endParaRPr lang="en-US" altLang="zh-CN" sz="2400">
              <a:ea typeface="宋体" panose="02010600030101010101" pitchFamily="2" charset="-122"/>
            </a:endParaRPr>
          </a:p>
          <a:p>
            <a:r>
              <a:rPr lang="en-US" altLang="zh-CN" sz="2400">
                <a:ea typeface="宋体" panose="02010600030101010101" pitchFamily="2" charset="-122"/>
              </a:rPr>
              <a:t>Application I/O Interface</a:t>
            </a:r>
            <a:endParaRPr lang="en-US" altLang="zh-CN" sz="2400">
              <a:ea typeface="宋体" panose="02010600030101010101" pitchFamily="2" charset="-122"/>
            </a:endParaRPr>
          </a:p>
          <a:p>
            <a:r>
              <a:rPr lang="en-US" altLang="zh-CN" sz="2400">
                <a:ea typeface="宋体" panose="02010600030101010101" pitchFamily="2" charset="-122"/>
              </a:rPr>
              <a:t>Kernel I/O Subsystem</a:t>
            </a:r>
            <a:endParaRPr lang="en-US" altLang="zh-CN" sz="2400">
              <a:ea typeface="宋体" panose="02010600030101010101" pitchFamily="2" charset="-122"/>
            </a:endParaRPr>
          </a:p>
          <a:p>
            <a:r>
              <a:rPr lang="en-US" altLang="zh-CN" sz="2400">
                <a:ea typeface="宋体" panose="02010600030101010101" pitchFamily="2" charset="-122"/>
              </a:rPr>
              <a:t>Transforming I/O Requests to Hardware Operations</a:t>
            </a:r>
            <a:endParaRPr lang="en-US" altLang="zh-CN" sz="2400">
              <a:ea typeface="宋体" panose="02010600030101010101" pitchFamily="2" charset="-122"/>
            </a:endParaRPr>
          </a:p>
          <a:p>
            <a:r>
              <a:rPr lang="en-US" altLang="zh-CN" sz="2400">
                <a:ea typeface="宋体" panose="02010600030101010101" pitchFamily="2" charset="-122"/>
              </a:rPr>
              <a:t>Streams</a:t>
            </a:r>
            <a:endParaRPr lang="en-US" altLang="zh-CN" sz="2400">
              <a:ea typeface="宋体" panose="02010600030101010101" pitchFamily="2" charset="-122"/>
            </a:endParaRPr>
          </a:p>
          <a:p>
            <a:r>
              <a:rPr lang="en-US" altLang="zh-CN" sz="2400">
                <a:ea typeface="宋体" panose="02010600030101010101" pitchFamily="2" charset="-122"/>
              </a:rPr>
              <a:t>Performance</a:t>
            </a:r>
            <a:endParaRPr lang="en-US" altLang="zh-CN" sz="240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标题 1"/>
          <p:cNvSpPr>
            <a:spLocks noGrp="1"/>
          </p:cNvSpPr>
          <p:nvPr>
            <p:ph type="title" idx="4294967295"/>
          </p:nvPr>
        </p:nvSpPr>
        <p:spPr>
          <a:xfrm>
            <a:off x="685800" y="541338"/>
            <a:ext cx="8077200" cy="633412"/>
          </a:xfrm>
        </p:spPr>
        <p:txBody>
          <a:bodyPr/>
          <a:lstStyle/>
          <a:p>
            <a:pPr>
              <a:defRPr/>
            </a:pPr>
            <a:r>
              <a:rPr lang="zh-CN" altLang="en-US" sz="2800">
                <a:effectLst>
                  <a:outerShdw blurRad="38100" dist="38100" dir="2700000" algn="tl">
                    <a:srgbClr val="C0C0C0"/>
                  </a:outerShdw>
                </a:effectLst>
                <a:ea typeface="宋体" panose="02010600030101010101" pitchFamily="2" charset="-122"/>
              </a:rPr>
              <a:t>I/O控制方式</a:t>
            </a:r>
            <a:endParaRPr lang="zh-CN" altLang="en-US" sz="2800">
              <a:effectLst>
                <a:outerShdw blurRad="38100" dist="38100" dir="2700000" algn="tl">
                  <a:srgbClr val="C0C0C0"/>
                </a:outerShdw>
              </a:effectLst>
              <a:ea typeface="宋体" panose="02010600030101010101" pitchFamily="2" charset="-122"/>
            </a:endParaRPr>
          </a:p>
        </p:txBody>
      </p:sp>
      <p:sp>
        <p:nvSpPr>
          <p:cNvPr id="20483" name="内容占位符 2"/>
          <p:cNvSpPr>
            <a:spLocks noGrp="1" noChangeArrowheads="1"/>
          </p:cNvSpPr>
          <p:nvPr>
            <p:ph idx="4294967295"/>
          </p:nvPr>
        </p:nvSpPr>
        <p:spPr>
          <a:xfrm>
            <a:off x="819150" y="1479550"/>
            <a:ext cx="7218363" cy="3611563"/>
          </a:xfrm>
        </p:spPr>
        <p:txBody>
          <a:bodyPr/>
          <a:lstStyle/>
          <a:p>
            <a:r>
              <a:rPr lang="zh-CN" altLang="en-US" sz="2400">
                <a:ea typeface="宋体" panose="02010600030101010101" pitchFamily="2" charset="-122"/>
              </a:rPr>
              <a:t>所谓I/O操作的控制方式也就是外围设备和内存之间的数据传送控制方式，分为以下几种方式：</a:t>
            </a:r>
            <a:endParaRPr lang="zh-CN" altLang="en-US" sz="2400">
              <a:ea typeface="宋体" panose="02010600030101010101" pitchFamily="2" charset="-122"/>
            </a:endParaRPr>
          </a:p>
          <a:p>
            <a:pPr lvl="1"/>
            <a:r>
              <a:rPr lang="zh-CN" altLang="en-US" sz="2000" b="1">
                <a:ea typeface="宋体" panose="02010600030101010101" pitchFamily="2" charset="-122"/>
              </a:rPr>
              <a:t>程序直接控制方式(</a:t>
            </a:r>
            <a:r>
              <a:rPr lang="zh-CN" altLang="en-US" sz="2000" b="1">
                <a:solidFill>
                  <a:srgbClr val="0033CC"/>
                </a:solidFill>
                <a:ea typeface="宋体" panose="02010600030101010101" pitchFamily="2" charset="-122"/>
              </a:rPr>
              <a:t>Polling</a:t>
            </a:r>
            <a:r>
              <a:rPr lang="zh-CN" altLang="en-US" sz="2000" b="1">
                <a:ea typeface="宋体" panose="02010600030101010101" pitchFamily="2" charset="-122"/>
              </a:rPr>
              <a:t>)</a:t>
            </a:r>
            <a:endParaRPr lang="zh-CN" altLang="en-US" sz="2000" b="1">
              <a:ea typeface="宋体" panose="02010600030101010101" pitchFamily="2" charset="-122"/>
            </a:endParaRPr>
          </a:p>
          <a:p>
            <a:pPr lvl="1"/>
            <a:r>
              <a:rPr lang="zh-CN" altLang="en-US" sz="2000" b="1">
                <a:ea typeface="宋体" panose="02010600030101010101" pitchFamily="2" charset="-122"/>
              </a:rPr>
              <a:t>中断控制方式(</a:t>
            </a:r>
            <a:r>
              <a:rPr lang="zh-CN" altLang="en-US" sz="2000" b="1">
                <a:solidFill>
                  <a:srgbClr val="0033CC"/>
                </a:solidFill>
                <a:ea typeface="宋体" panose="02010600030101010101" pitchFamily="2" charset="-122"/>
              </a:rPr>
              <a:t>Interrupts</a:t>
            </a:r>
            <a:r>
              <a:rPr lang="zh-CN" altLang="en-US" sz="2000" b="1">
                <a:ea typeface="宋体" panose="02010600030101010101" pitchFamily="2" charset="-122"/>
              </a:rPr>
              <a:t>)</a:t>
            </a:r>
            <a:endParaRPr lang="zh-CN" altLang="en-US" sz="2000" b="1">
              <a:ea typeface="宋体" panose="02010600030101010101" pitchFamily="2" charset="-122"/>
            </a:endParaRPr>
          </a:p>
          <a:p>
            <a:pPr lvl="1"/>
            <a:r>
              <a:rPr lang="zh-CN" altLang="en-US" sz="2000" b="1">
                <a:ea typeface="宋体" panose="02010600030101010101" pitchFamily="2" charset="-122"/>
              </a:rPr>
              <a:t>DMA方式(</a:t>
            </a:r>
            <a:r>
              <a:rPr lang="zh-CN" altLang="en-US" sz="2000" b="1">
                <a:solidFill>
                  <a:srgbClr val="0033CC"/>
                </a:solidFill>
                <a:ea typeface="宋体" panose="02010600030101010101" pitchFamily="2" charset="-122"/>
              </a:rPr>
              <a:t>Direct Memory Access</a:t>
            </a:r>
            <a:r>
              <a:rPr lang="zh-CN" altLang="en-US" sz="2000" b="1">
                <a:ea typeface="宋体" panose="02010600030101010101" pitchFamily="2" charset="-122"/>
              </a:rPr>
              <a:t>)</a:t>
            </a:r>
            <a:endParaRPr lang="zh-CN" altLang="en-US" sz="2000" b="1">
              <a:ea typeface="宋体" panose="02010600030101010101" pitchFamily="2" charset="-122"/>
            </a:endParaRPr>
          </a:p>
          <a:p>
            <a:pPr lvl="1"/>
            <a:r>
              <a:rPr lang="zh-CN" altLang="en-US" sz="2000" b="1">
                <a:ea typeface="宋体" panose="02010600030101010101" pitchFamily="2" charset="-122"/>
              </a:rPr>
              <a:t>通道方式(</a:t>
            </a:r>
            <a:r>
              <a:rPr lang="zh-CN" altLang="en-US" sz="2000" b="1">
                <a:solidFill>
                  <a:srgbClr val="0033CC"/>
                </a:solidFill>
                <a:ea typeface="宋体" panose="02010600030101010101" pitchFamily="2" charset="-122"/>
              </a:rPr>
              <a:t>Channel</a:t>
            </a:r>
            <a:r>
              <a:rPr lang="zh-CN" altLang="en-US" sz="2000" b="1">
                <a:ea typeface="宋体" panose="02010600030101010101" pitchFamily="2" charset="-122"/>
              </a:rPr>
              <a:t>)</a:t>
            </a:r>
            <a:endParaRPr lang="zh-CN" altLang="en-US" sz="2000" b="1">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479550" y="387350"/>
            <a:ext cx="5791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13.2.1 Polling</a:t>
            </a:r>
            <a:endParaRPr lang="en-US" altLang="zh-CN">
              <a:effectLst>
                <a:outerShdw blurRad="38100" dist="38100" dir="2700000" algn="tl">
                  <a:srgbClr val="C0C0C0"/>
                </a:outerShdw>
              </a:effectLst>
              <a:ea typeface="宋体" panose="02010600030101010101" pitchFamily="2" charset="-122"/>
            </a:endParaRPr>
          </a:p>
        </p:txBody>
      </p:sp>
      <p:sp>
        <p:nvSpPr>
          <p:cNvPr id="21507" name="Rectangle 3"/>
          <p:cNvSpPr>
            <a:spLocks noGrp="1" noChangeArrowheads="1"/>
          </p:cNvSpPr>
          <p:nvPr>
            <p:ph type="body" idx="4294967295"/>
          </p:nvPr>
        </p:nvSpPr>
        <p:spPr>
          <a:xfrm>
            <a:off x="819150" y="1466850"/>
            <a:ext cx="7351713" cy="3748088"/>
          </a:xfrm>
        </p:spPr>
        <p:txBody>
          <a:bodyPr/>
          <a:lstStyle/>
          <a:p>
            <a:r>
              <a:rPr lang="en-US" altLang="zh-CN" sz="2400">
                <a:ea typeface="宋体" panose="02010600030101010101" pitchFamily="2" charset="-122"/>
              </a:rPr>
              <a:t>Polling or busy-waiting</a:t>
            </a:r>
            <a:endParaRPr lang="en-US" altLang="zh-CN" sz="2400">
              <a:solidFill>
                <a:srgbClr val="FF6600"/>
              </a:solidFill>
              <a:ea typeface="宋体" panose="02010600030101010101" pitchFamily="2" charset="-122"/>
            </a:endParaRPr>
          </a:p>
          <a:p>
            <a:r>
              <a:rPr lang="en-US" altLang="zh-CN" sz="2400">
                <a:ea typeface="宋体" panose="02010600030101010101" pitchFamily="2" charset="-122"/>
              </a:rPr>
              <a:t>Determines state of device </a:t>
            </a:r>
            <a:endParaRPr lang="en-US" altLang="zh-CN" sz="2400">
              <a:ea typeface="宋体" panose="02010600030101010101" pitchFamily="2" charset="-122"/>
            </a:endParaRPr>
          </a:p>
          <a:p>
            <a:pPr lvl="1"/>
            <a:r>
              <a:rPr lang="en-US" altLang="zh-CN" sz="2000">
                <a:ea typeface="宋体" panose="02010600030101010101" pitchFamily="2" charset="-122"/>
              </a:rPr>
              <a:t>command-ready</a:t>
            </a:r>
            <a:endParaRPr lang="en-US" altLang="zh-CN" sz="2000">
              <a:ea typeface="宋体" panose="02010600030101010101" pitchFamily="2" charset="-122"/>
            </a:endParaRPr>
          </a:p>
          <a:p>
            <a:pPr lvl="1"/>
            <a:r>
              <a:rPr lang="en-US" altLang="zh-CN" sz="2000">
                <a:ea typeface="宋体" panose="02010600030101010101" pitchFamily="2" charset="-122"/>
              </a:rPr>
              <a:t>busy</a:t>
            </a:r>
            <a:endParaRPr lang="en-US" altLang="zh-CN" sz="2000">
              <a:ea typeface="宋体" panose="02010600030101010101" pitchFamily="2" charset="-122"/>
            </a:endParaRPr>
          </a:p>
          <a:p>
            <a:pPr lvl="1"/>
            <a:r>
              <a:rPr lang="en-US" altLang="zh-CN" sz="2000">
                <a:ea typeface="宋体" panose="02010600030101010101" pitchFamily="2" charset="-122"/>
              </a:rPr>
              <a:t>Error</a:t>
            </a:r>
            <a:endParaRPr lang="en-US" altLang="zh-CN" sz="2000">
              <a:latin typeface="Courier New" panose="02070309020205020404" pitchFamily="49" charset="0"/>
              <a:ea typeface="宋体" panose="02010600030101010101" pitchFamily="2" charset="-122"/>
            </a:endParaRPr>
          </a:p>
          <a:p>
            <a:r>
              <a:rPr lang="en-US" altLang="zh-CN" sz="2400">
                <a:ea typeface="宋体" panose="02010600030101010101" pitchFamily="2" charset="-122"/>
              </a:rPr>
              <a:t>Reading the status register over and over until the busy bit becomes clear.</a:t>
            </a:r>
            <a:r>
              <a:rPr lang="en-US" altLang="zh-CN" sz="2400" b="1">
                <a:solidFill>
                  <a:srgbClr val="FF6600"/>
                </a:solidFill>
                <a:ea typeface="宋体" panose="02010600030101010101" pitchFamily="2" charset="-122"/>
              </a:rPr>
              <a:t> </a:t>
            </a:r>
            <a:endParaRPr lang="en-US" altLang="zh-CN" sz="2400" b="1">
              <a:solidFill>
                <a:srgbClr val="FF6600"/>
              </a:solidFill>
              <a:ea typeface="宋体" panose="02010600030101010101" pitchFamily="2" charset="-122"/>
            </a:endParaRPr>
          </a:p>
          <a:p>
            <a:r>
              <a:rPr lang="en-US" altLang="zh-CN" sz="2400" b="1">
                <a:solidFill>
                  <a:srgbClr val="FF6600"/>
                </a:solidFill>
                <a:ea typeface="宋体" panose="02010600030101010101" pitchFamily="2" charset="-122"/>
              </a:rPr>
              <a:t>Busy-waiting</a:t>
            </a:r>
            <a:r>
              <a:rPr lang="en-US" altLang="zh-CN" sz="2400">
                <a:solidFill>
                  <a:srgbClr val="FF6600"/>
                </a:solidFill>
                <a:ea typeface="宋体" panose="02010600030101010101" pitchFamily="2" charset="-122"/>
              </a:rPr>
              <a:t> cycle to wait for I/O from device</a:t>
            </a:r>
            <a:endParaRPr lang="en-US" altLang="zh-CN" sz="2400">
              <a:solidFill>
                <a:srgbClr val="FF6600"/>
              </a:solidFill>
              <a:ea typeface="宋体" panose="02010600030101010101" pitchFamily="2" charset="-122"/>
            </a:endParaRPr>
          </a:p>
          <a:p>
            <a:endParaRPr lang="en-US" altLang="zh-CN" sz="24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Polling (Cont.)</a:t>
            </a:r>
            <a:endParaRPr lang="zh-CN" altLang="en-US">
              <a:effectLst>
                <a:outerShdw blurRad="38100" dist="38100" dir="2700000" algn="tl">
                  <a:srgbClr val="C0C0C0"/>
                </a:outerShdw>
              </a:effectLst>
              <a:ea typeface="宋体" panose="02010600030101010101" pitchFamily="2" charset="-122"/>
            </a:endParaRPr>
          </a:p>
        </p:txBody>
      </p:sp>
      <p:sp>
        <p:nvSpPr>
          <p:cNvPr id="22531" name="内容占位符 2"/>
          <p:cNvSpPr>
            <a:spLocks noGrp="1" noChangeArrowheads="1"/>
          </p:cNvSpPr>
          <p:nvPr>
            <p:ph idx="4294967295"/>
          </p:nvPr>
        </p:nvSpPr>
        <p:spPr/>
        <p:txBody>
          <a:bodyPr/>
          <a:lstStyle/>
          <a:p>
            <a:r>
              <a:rPr lang="zh-CN" altLang="en-US" sz="2800">
                <a:ea typeface="宋体" panose="02010600030101010101" pitchFamily="2" charset="-122"/>
              </a:rPr>
              <a:t>The basic polling operation is efficient, and  provides a quick response for the I/O requests. </a:t>
            </a:r>
            <a:endParaRPr lang="zh-CN" altLang="en-US" sz="2800">
              <a:ea typeface="宋体" panose="02010600030101010101" pitchFamily="2" charset="-122"/>
            </a:endParaRPr>
          </a:p>
          <a:p>
            <a:r>
              <a:rPr lang="zh-CN" altLang="en-US" sz="2800">
                <a:ea typeface="宋体" panose="02010600030101010101" pitchFamily="2" charset="-122"/>
              </a:rPr>
              <a:t>But polling becomes inefficient when it is attempted repeatedly yet rarely finds a device to be ready for service, while other useful CPU processing remains undone</a:t>
            </a:r>
            <a:endParaRPr lang="zh-CN" altLang="en-US" sz="2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13.2.2 Interrupts</a:t>
            </a:r>
            <a:endParaRPr lang="en-US" altLang="zh-CN">
              <a:effectLst>
                <a:outerShdw blurRad="38100" dist="38100" dir="2700000" algn="tl">
                  <a:srgbClr val="C0C0C0"/>
                </a:outerShdw>
              </a:effectLst>
              <a:ea typeface="宋体" panose="02010600030101010101" pitchFamily="2" charset="-122"/>
            </a:endParaRPr>
          </a:p>
        </p:txBody>
      </p:sp>
      <p:sp>
        <p:nvSpPr>
          <p:cNvPr id="23555" name="Rectangle 3"/>
          <p:cNvSpPr>
            <a:spLocks noGrp="1" noChangeArrowheads="1"/>
          </p:cNvSpPr>
          <p:nvPr>
            <p:ph type="body" idx="4294967295"/>
          </p:nvPr>
        </p:nvSpPr>
        <p:spPr/>
        <p:txBody>
          <a:bodyPr/>
          <a:lstStyle/>
          <a:p>
            <a:r>
              <a:rPr lang="en-US" altLang="zh-CN" sz="2400">
                <a:ea typeface="宋体" panose="02010600030101010101" pitchFamily="2" charset="-122"/>
              </a:rPr>
              <a:t>CPU </a:t>
            </a:r>
            <a:r>
              <a:rPr lang="en-US" altLang="zh-CN" sz="2400" b="1">
                <a:ea typeface="宋体" panose="02010600030101010101" pitchFamily="2" charset="-122"/>
              </a:rPr>
              <a:t>Interrupt-request line</a:t>
            </a:r>
            <a:r>
              <a:rPr lang="en-US" altLang="zh-CN" sz="2400">
                <a:ea typeface="宋体" panose="02010600030101010101" pitchFamily="2" charset="-122"/>
              </a:rPr>
              <a:t> triggered by I/O device</a:t>
            </a:r>
            <a:endParaRPr lang="en-US" altLang="zh-CN" sz="2400">
              <a:ea typeface="宋体" panose="02010600030101010101" pitchFamily="2" charset="-122"/>
            </a:endParaRPr>
          </a:p>
          <a:p>
            <a:r>
              <a:rPr lang="en-US" altLang="zh-CN" sz="2400" b="1">
                <a:ea typeface="宋体" panose="02010600030101010101" pitchFamily="2" charset="-122"/>
              </a:rPr>
              <a:t>Interrupt handler</a:t>
            </a:r>
            <a:r>
              <a:rPr lang="en-US" altLang="zh-CN" sz="2400">
                <a:ea typeface="宋体" panose="02010600030101010101" pitchFamily="2" charset="-122"/>
              </a:rPr>
              <a:t> receives interrupts</a:t>
            </a:r>
            <a:endParaRPr lang="en-US" altLang="zh-CN" sz="2400">
              <a:ea typeface="宋体" panose="02010600030101010101" pitchFamily="2" charset="-122"/>
            </a:endParaRPr>
          </a:p>
          <a:p>
            <a:r>
              <a:rPr lang="en-US" altLang="zh-CN" sz="2400" b="1">
                <a:ea typeface="宋体" panose="02010600030101010101" pitchFamily="2" charset="-122"/>
              </a:rPr>
              <a:t>Maskable</a:t>
            </a:r>
            <a:r>
              <a:rPr lang="en-US" altLang="zh-CN" sz="2400">
                <a:ea typeface="宋体" panose="02010600030101010101" pitchFamily="2" charset="-122"/>
              </a:rPr>
              <a:t> to ignore or delay some interrupts</a:t>
            </a:r>
            <a:endParaRPr lang="en-US" altLang="zh-CN" sz="2400">
              <a:ea typeface="宋体" panose="02010600030101010101" pitchFamily="2" charset="-122"/>
            </a:endParaRPr>
          </a:p>
          <a:p>
            <a:r>
              <a:rPr lang="en-US" altLang="zh-CN" sz="2400">
                <a:ea typeface="宋体" panose="02010600030101010101" pitchFamily="2" charset="-122"/>
              </a:rPr>
              <a:t>Interrupt vector to dispatch interrupt to correct handler</a:t>
            </a:r>
            <a:endParaRPr lang="en-US" altLang="zh-CN" sz="2400">
              <a:ea typeface="宋体" panose="02010600030101010101" pitchFamily="2" charset="-122"/>
            </a:endParaRPr>
          </a:p>
          <a:p>
            <a:pPr lvl="1"/>
            <a:r>
              <a:rPr lang="en-US" altLang="zh-CN" sz="2000">
                <a:ea typeface="宋体" panose="02010600030101010101" pitchFamily="2" charset="-122"/>
              </a:rPr>
              <a:t>Based on priority</a:t>
            </a:r>
            <a:endParaRPr lang="en-US" altLang="zh-CN" sz="2000">
              <a:ea typeface="宋体" panose="02010600030101010101" pitchFamily="2" charset="-122"/>
            </a:endParaRPr>
          </a:p>
          <a:p>
            <a:pPr lvl="1"/>
            <a:r>
              <a:rPr lang="en-US" altLang="zh-CN" sz="2000">
                <a:ea typeface="宋体" panose="02010600030101010101" pitchFamily="2" charset="-122"/>
              </a:rPr>
              <a:t>Some </a:t>
            </a:r>
            <a:r>
              <a:rPr lang="en-US" altLang="zh-CN" sz="2000" b="1">
                <a:ea typeface="宋体" panose="02010600030101010101" pitchFamily="2" charset="-122"/>
              </a:rPr>
              <a:t>nonmaskable</a:t>
            </a:r>
            <a:endParaRPr lang="en-US" altLang="zh-CN" sz="2000">
              <a:ea typeface="宋体" panose="02010600030101010101" pitchFamily="2" charset="-122"/>
            </a:endParaRPr>
          </a:p>
          <a:p>
            <a:r>
              <a:rPr lang="en-US" altLang="zh-CN" sz="2400">
                <a:ea typeface="宋体" panose="02010600030101010101" pitchFamily="2" charset="-122"/>
              </a:rPr>
              <a:t>Interrupt mechanism also used for exceptions</a:t>
            </a:r>
            <a:endParaRPr lang="en-US" altLang="zh-CN" sz="24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Interrupt-Driven I/O Cycle</a:t>
            </a:r>
            <a:endParaRPr lang="en-US" altLang="zh-CN" sz="2400">
              <a:effectLst>
                <a:outerShdw blurRad="38100" dist="38100" dir="2700000" algn="tl">
                  <a:srgbClr val="C0C0C0"/>
                </a:outerShdw>
              </a:effectLst>
              <a:ea typeface="宋体" panose="02010600030101010101" pitchFamily="2" charset="-122"/>
            </a:endParaRPr>
          </a:p>
        </p:txBody>
      </p:sp>
      <p:pic>
        <p:nvPicPr>
          <p:cNvPr id="24579" name="Picture 6"/>
          <p:cNvPicPr>
            <a:picLocks noChangeAspect="1" noChangeArrowheads="1"/>
          </p:cNvPicPr>
          <p:nvPr/>
        </p:nvPicPr>
        <p:blipFill>
          <a:blip r:embed="rId1">
            <a:extLst>
              <a:ext uri="{28A0092B-C50C-407E-A947-70E740481C1C}">
                <a14:useLocalDpi xmlns:a14="http://schemas.microsoft.com/office/drawing/2010/main" val="0"/>
              </a:ext>
            </a:extLst>
          </a:blip>
          <a:srcRect l="12607" t="861" r="12607" b="891"/>
          <a:stretch>
            <a:fillRect/>
          </a:stretch>
        </p:blipFill>
        <p:spPr bwMode="auto">
          <a:xfrm>
            <a:off x="1130300" y="1382713"/>
            <a:ext cx="6883400" cy="47561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076325" y="165100"/>
            <a:ext cx="7772400" cy="844550"/>
          </a:xfrm>
        </p:spPr>
        <p:txBody>
          <a:bodyPr/>
          <a:lstStyle/>
          <a:p>
            <a:pPr>
              <a:defRPr/>
            </a:pPr>
            <a:r>
              <a:rPr lang="en-US" altLang="zh-CN" sz="2800">
                <a:effectLst>
                  <a:outerShdw blurRad="38100" dist="38100" dir="2700000" algn="tl">
                    <a:srgbClr val="C0C0C0"/>
                  </a:outerShdw>
                </a:effectLst>
                <a:ea typeface="宋体" panose="02010600030101010101" pitchFamily="2" charset="-122"/>
              </a:rPr>
              <a:t>Intel Pentium Processor Event-Vector Table</a:t>
            </a:r>
            <a:endParaRPr lang="en-US" altLang="zh-CN" sz="2400">
              <a:effectLst>
                <a:outerShdw blurRad="38100" dist="38100" dir="2700000" algn="tl">
                  <a:srgbClr val="C0C0C0"/>
                </a:outerShdw>
              </a:effectLst>
              <a:ea typeface="宋体" panose="02010600030101010101" pitchFamily="2" charset="-122"/>
            </a:endParaRPr>
          </a:p>
        </p:txBody>
      </p:sp>
      <p:pic>
        <p:nvPicPr>
          <p:cNvPr id="25603" name="Picture 4"/>
          <p:cNvPicPr>
            <a:picLocks noChangeAspect="1" noChangeArrowheads="1"/>
          </p:cNvPicPr>
          <p:nvPr/>
        </p:nvPicPr>
        <p:blipFill>
          <a:blip r:embed="rId1">
            <a:extLst>
              <a:ext uri="{28A0092B-C50C-407E-A947-70E740481C1C}">
                <a14:useLocalDpi xmlns:a14="http://schemas.microsoft.com/office/drawing/2010/main" val="0"/>
              </a:ext>
            </a:extLst>
          </a:blip>
          <a:srcRect l="6888" t="626" r="7109" b="626"/>
          <a:stretch>
            <a:fillRect/>
          </a:stretch>
        </p:blipFill>
        <p:spPr bwMode="auto">
          <a:xfrm>
            <a:off x="1008063" y="1300163"/>
            <a:ext cx="7369175" cy="50339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12.2.3 Direct Memory Access(DMA)</a:t>
            </a:r>
            <a:endParaRPr lang="en-US" altLang="zh-CN">
              <a:effectLst>
                <a:outerShdw blurRad="38100" dist="38100" dir="2700000" algn="tl">
                  <a:srgbClr val="C0C0C0"/>
                </a:outerShdw>
              </a:effectLst>
              <a:ea typeface="宋体" panose="02010600030101010101" pitchFamily="2" charset="-122"/>
            </a:endParaRPr>
          </a:p>
        </p:txBody>
      </p:sp>
      <p:sp>
        <p:nvSpPr>
          <p:cNvPr id="26627" name="Rectangle 3"/>
          <p:cNvSpPr>
            <a:spLocks noGrp="1" noChangeArrowheads="1"/>
          </p:cNvSpPr>
          <p:nvPr>
            <p:ph type="body" idx="4294967295"/>
          </p:nvPr>
        </p:nvSpPr>
        <p:spPr>
          <a:xfrm>
            <a:off x="838200" y="1479550"/>
            <a:ext cx="7848600" cy="4267200"/>
          </a:xfrm>
        </p:spPr>
        <p:txBody>
          <a:bodyPr/>
          <a:lstStyle/>
          <a:p>
            <a:r>
              <a:rPr lang="en-US" altLang="zh-CN" sz="2800">
                <a:ea typeface="宋体" panose="02010600030101010101" pitchFamily="2" charset="-122"/>
              </a:rPr>
              <a:t>Used to avoid </a:t>
            </a:r>
            <a:r>
              <a:rPr lang="en-US" altLang="zh-CN" sz="2800" b="1">
                <a:ea typeface="宋体" panose="02010600030101010101" pitchFamily="2" charset="-122"/>
              </a:rPr>
              <a:t>programmed I/O</a:t>
            </a:r>
            <a:r>
              <a:rPr lang="en-US" altLang="zh-CN" sz="2800">
                <a:ea typeface="宋体" panose="02010600030101010101" pitchFamily="2" charset="-122"/>
              </a:rPr>
              <a:t> for large data movement </a:t>
            </a:r>
            <a:br>
              <a:rPr lang="en-US" altLang="zh-CN" sz="2800">
                <a:ea typeface="宋体" panose="02010600030101010101" pitchFamily="2" charset="-122"/>
              </a:rPr>
            </a:br>
            <a:endParaRPr lang="en-US" altLang="zh-CN" sz="2800">
              <a:ea typeface="宋体" panose="02010600030101010101" pitchFamily="2" charset="-122"/>
            </a:endParaRPr>
          </a:p>
          <a:p>
            <a:r>
              <a:rPr lang="en-US" altLang="zh-CN" sz="2800">
                <a:ea typeface="宋体" panose="02010600030101010101" pitchFamily="2" charset="-122"/>
              </a:rPr>
              <a:t>Requires </a:t>
            </a:r>
            <a:r>
              <a:rPr lang="en-US" altLang="zh-CN" sz="2800" b="1">
                <a:ea typeface="宋体" panose="02010600030101010101" pitchFamily="2" charset="-122"/>
              </a:rPr>
              <a:t>DMA</a:t>
            </a:r>
            <a:r>
              <a:rPr lang="en-US" altLang="zh-CN" sz="2800">
                <a:ea typeface="宋体" panose="02010600030101010101" pitchFamily="2" charset="-122"/>
              </a:rPr>
              <a:t> controller</a:t>
            </a:r>
            <a:br>
              <a:rPr lang="en-US" altLang="zh-CN" sz="2800">
                <a:ea typeface="宋体" panose="02010600030101010101" pitchFamily="2" charset="-122"/>
              </a:rPr>
            </a:br>
            <a:endParaRPr lang="en-US" altLang="zh-CN" sz="2800">
              <a:ea typeface="宋体" panose="02010600030101010101" pitchFamily="2" charset="-122"/>
            </a:endParaRPr>
          </a:p>
          <a:p>
            <a:r>
              <a:rPr lang="en-US" altLang="zh-CN" sz="2800">
                <a:ea typeface="宋体" panose="02010600030101010101" pitchFamily="2" charset="-122"/>
              </a:rPr>
              <a:t>Bypasses CPU to transfer data directly between I/O device and memory </a:t>
            </a:r>
            <a:endParaRPr lang="en-US" altLang="zh-CN" sz="2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012825" y="242888"/>
            <a:ext cx="7950200" cy="457200"/>
          </a:xfrm>
        </p:spPr>
        <p:txBody>
          <a:bodyPr/>
          <a:lstStyle/>
          <a:p>
            <a:pPr>
              <a:defRPr/>
            </a:pPr>
            <a:r>
              <a:rPr lang="en-US" altLang="zh-CN" sz="2800">
                <a:effectLst>
                  <a:outerShdw blurRad="38100" dist="38100" dir="2700000" algn="tl">
                    <a:srgbClr val="C0C0C0"/>
                  </a:outerShdw>
                </a:effectLst>
                <a:ea typeface="宋体" panose="02010600030101010101" pitchFamily="2" charset="-122"/>
              </a:rPr>
              <a:t>Six Step Process to Perform DMA Transfer</a:t>
            </a:r>
            <a:endParaRPr lang="en-US" altLang="zh-CN" sz="2400">
              <a:effectLst>
                <a:outerShdw blurRad="38100" dist="38100" dir="2700000" algn="tl">
                  <a:srgbClr val="C0C0C0"/>
                </a:outerShdw>
              </a:effectLst>
              <a:ea typeface="宋体" panose="02010600030101010101" pitchFamily="2" charset="-122"/>
            </a:endParaRPr>
          </a:p>
        </p:txBody>
      </p:sp>
      <p:pic>
        <p:nvPicPr>
          <p:cNvPr id="27651" name="Picture 4"/>
          <p:cNvPicPr>
            <a:picLocks noChangeAspect="1" noChangeArrowheads="1"/>
          </p:cNvPicPr>
          <p:nvPr/>
        </p:nvPicPr>
        <p:blipFill>
          <a:blip r:embed="rId1">
            <a:extLst>
              <a:ext uri="{28A0092B-C50C-407E-A947-70E740481C1C}">
                <a14:useLocalDpi xmlns:a14="http://schemas.microsoft.com/office/drawing/2010/main" val="0"/>
              </a:ext>
            </a:extLst>
          </a:blip>
          <a:srcRect l="464" t="5923" r="464" b="5925"/>
          <a:stretch>
            <a:fillRect/>
          </a:stretch>
        </p:blipFill>
        <p:spPr bwMode="auto">
          <a:xfrm>
            <a:off x="1122363" y="1300163"/>
            <a:ext cx="7081837" cy="47259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674688" y="296863"/>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12.3 Application I/O Interface</a:t>
            </a:r>
            <a:endParaRPr lang="en-US" altLang="zh-CN" dirty="0">
              <a:effectLst>
                <a:outerShdw blurRad="38100" dist="38100" dir="2700000" algn="tl">
                  <a:srgbClr val="C0C0C0"/>
                </a:outerShdw>
              </a:effectLst>
              <a:ea typeface="宋体" panose="02010600030101010101" pitchFamily="2" charset="-122"/>
            </a:endParaRPr>
          </a:p>
        </p:txBody>
      </p:sp>
      <p:sp>
        <p:nvSpPr>
          <p:cNvPr id="28675" name="Rectangle 3"/>
          <p:cNvSpPr>
            <a:spLocks noGrp="1" noChangeArrowheads="1"/>
          </p:cNvSpPr>
          <p:nvPr>
            <p:ph type="body" idx="4294967295"/>
          </p:nvPr>
        </p:nvSpPr>
        <p:spPr>
          <a:xfrm>
            <a:off x="688975" y="1423988"/>
            <a:ext cx="7969250" cy="4852987"/>
          </a:xfrm>
        </p:spPr>
        <p:txBody>
          <a:bodyPr/>
          <a:lstStyle/>
          <a:p>
            <a:r>
              <a:rPr lang="en-US" altLang="zh-CN" sz="2400" dirty="0">
                <a:ea typeface="宋体" panose="02010600030101010101" pitchFamily="2" charset="-122"/>
              </a:rPr>
              <a:t>Like other complex software-engineering problems, the approach here involves </a:t>
            </a:r>
            <a:r>
              <a:rPr lang="en-US" altLang="zh-CN" sz="2400" b="1" u="sng" dirty="0">
                <a:solidFill>
                  <a:srgbClr val="FF0000"/>
                </a:solidFill>
                <a:ea typeface="宋体" panose="02010600030101010101" pitchFamily="2" charset="-122"/>
              </a:rPr>
              <a:t>abstraction</a:t>
            </a:r>
            <a:r>
              <a:rPr lang="en-US" altLang="zh-CN" sz="2400" b="1" dirty="0">
                <a:ea typeface="宋体" panose="02010600030101010101" pitchFamily="2" charset="-122"/>
              </a:rPr>
              <a:t>,  </a:t>
            </a:r>
            <a:r>
              <a:rPr lang="en-US" altLang="zh-CN" sz="2400" b="1" u="sng" dirty="0">
                <a:solidFill>
                  <a:srgbClr val="FF0000"/>
                </a:solidFill>
                <a:ea typeface="宋体" panose="02010600030101010101" pitchFamily="2" charset="-122"/>
              </a:rPr>
              <a:t>encapsulation</a:t>
            </a:r>
            <a:r>
              <a:rPr lang="en-US" altLang="zh-CN" sz="2400" b="1" dirty="0">
                <a:solidFill>
                  <a:srgbClr val="00B050"/>
                </a:solidFill>
                <a:ea typeface="宋体" panose="02010600030101010101" pitchFamily="2" charset="-122"/>
              </a:rPr>
              <a:t>, </a:t>
            </a:r>
            <a:r>
              <a:rPr lang="en-US" altLang="zh-CN" sz="2400" dirty="0">
                <a:ea typeface="宋体" panose="02010600030101010101" pitchFamily="2" charset="-122"/>
              </a:rPr>
              <a:t>and</a:t>
            </a:r>
            <a:r>
              <a:rPr lang="en-US" altLang="zh-CN" sz="2400" b="1" dirty="0">
                <a:solidFill>
                  <a:srgbClr val="00B050"/>
                </a:solidFill>
                <a:ea typeface="宋体" panose="02010600030101010101" pitchFamily="2" charset="-122"/>
              </a:rPr>
              <a:t> </a:t>
            </a:r>
            <a:r>
              <a:rPr lang="en-US" altLang="zh-CN" sz="2400" b="1" i="1" u="sng" dirty="0">
                <a:solidFill>
                  <a:srgbClr val="FF0000"/>
                </a:solidFill>
                <a:ea typeface="宋体" panose="02010600030101010101" pitchFamily="2" charset="-122"/>
              </a:rPr>
              <a:t>software layering </a:t>
            </a:r>
            <a:endParaRPr lang="en-US" altLang="zh-CN" sz="2400" b="1" i="1" u="sng" dirty="0">
              <a:solidFill>
                <a:srgbClr val="FF0000"/>
              </a:solidFill>
              <a:ea typeface="宋体" panose="02010600030101010101" pitchFamily="2" charset="-122"/>
            </a:endParaRPr>
          </a:p>
          <a:p>
            <a:r>
              <a:rPr lang="en-US" altLang="zh-CN" sz="2400" b="1" dirty="0" smtClean="0">
                <a:solidFill>
                  <a:srgbClr val="C00000"/>
                </a:solidFill>
                <a:ea typeface="宋体" panose="02010600030101010101" pitchFamily="2" charset="-122"/>
              </a:rPr>
              <a:t>Abstract</a:t>
            </a:r>
            <a:r>
              <a:rPr lang="en-US" altLang="zh-CN" sz="2400" b="1" dirty="0" smtClean="0">
                <a:solidFill>
                  <a:srgbClr val="00B050"/>
                </a:solidFill>
                <a:ea typeface="宋体" panose="02010600030101010101" pitchFamily="2" charset="-122"/>
              </a:rPr>
              <a:t> </a:t>
            </a:r>
            <a:r>
              <a:rPr lang="en-US" altLang="zh-CN" sz="2400" dirty="0">
                <a:ea typeface="宋体" panose="02010600030101010101" pitchFamily="2" charset="-122"/>
              </a:rPr>
              <a:t>away the </a:t>
            </a:r>
            <a:r>
              <a:rPr lang="en-US" altLang="zh-CN" sz="2400" dirty="0">
                <a:solidFill>
                  <a:srgbClr val="00B050"/>
                </a:solidFill>
                <a:ea typeface="宋体" panose="02010600030101010101" pitchFamily="2" charset="-122"/>
              </a:rPr>
              <a:t>detailed differences in I/O devices </a:t>
            </a:r>
            <a:r>
              <a:rPr lang="en-US" altLang="zh-CN" sz="2400" dirty="0">
                <a:ea typeface="宋体" panose="02010600030101010101" pitchFamily="2" charset="-122"/>
              </a:rPr>
              <a:t>by identifying a few general kinds. Each general kind is accessed through </a:t>
            </a:r>
            <a:r>
              <a:rPr lang="en-US" altLang="zh-CN" sz="2400" dirty="0">
                <a:solidFill>
                  <a:srgbClr val="00B050"/>
                </a:solidFill>
                <a:ea typeface="宋体" panose="02010600030101010101" pitchFamily="2" charset="-122"/>
              </a:rPr>
              <a:t>a standardized set of functions---an interface.</a:t>
            </a:r>
            <a:endParaRPr lang="en-US" altLang="zh-CN" sz="2400" dirty="0">
              <a:solidFill>
                <a:srgbClr val="00B050"/>
              </a:solidFill>
              <a:ea typeface="宋体" panose="02010600030101010101" pitchFamily="2" charset="-122"/>
            </a:endParaRPr>
          </a:p>
          <a:p>
            <a:r>
              <a:rPr lang="en-US" altLang="zh-CN" sz="2400" dirty="0">
                <a:ea typeface="宋体" panose="02010600030101010101" pitchFamily="2" charset="-122"/>
              </a:rPr>
              <a:t>The differences are </a:t>
            </a:r>
            <a:r>
              <a:rPr lang="en-US" altLang="zh-CN" sz="2400" b="1" dirty="0">
                <a:solidFill>
                  <a:srgbClr val="C00000"/>
                </a:solidFill>
                <a:ea typeface="宋体" panose="02010600030101010101" pitchFamily="2" charset="-122"/>
              </a:rPr>
              <a:t>encapsulated</a:t>
            </a:r>
            <a:r>
              <a:rPr lang="en-US" altLang="zh-CN" sz="2400" dirty="0">
                <a:solidFill>
                  <a:srgbClr val="C00000"/>
                </a:solidFill>
                <a:ea typeface="宋体" panose="02010600030101010101" pitchFamily="2" charset="-122"/>
              </a:rPr>
              <a:t> </a:t>
            </a:r>
            <a:r>
              <a:rPr lang="en-US" altLang="zh-CN" sz="2400" dirty="0">
                <a:ea typeface="宋体" panose="02010600030101010101" pitchFamily="2" charset="-122"/>
              </a:rPr>
              <a:t>in kernel modules called </a:t>
            </a:r>
            <a:r>
              <a:rPr lang="en-US" altLang="zh-CN" sz="2400" b="1" u="sng" dirty="0">
                <a:solidFill>
                  <a:srgbClr val="0070C0"/>
                </a:solidFill>
                <a:ea typeface="宋体" panose="02010600030101010101" pitchFamily="2" charset="-122"/>
              </a:rPr>
              <a:t>device drivers </a:t>
            </a:r>
            <a:r>
              <a:rPr lang="en-US" altLang="zh-CN" sz="2400" dirty="0">
                <a:ea typeface="宋体" panose="02010600030101010101" pitchFamily="2" charset="-122"/>
              </a:rPr>
              <a:t>that </a:t>
            </a:r>
            <a:r>
              <a:rPr lang="en-US" altLang="zh-CN" sz="2400" dirty="0">
                <a:solidFill>
                  <a:srgbClr val="00B050"/>
                </a:solidFill>
                <a:ea typeface="宋体" panose="02010600030101010101" pitchFamily="2" charset="-122"/>
              </a:rPr>
              <a:t>internally are custom-tailored to each device </a:t>
            </a:r>
            <a:r>
              <a:rPr lang="en-US" altLang="zh-CN" sz="2400" dirty="0">
                <a:ea typeface="宋体" panose="02010600030101010101" pitchFamily="2" charset="-122"/>
              </a:rPr>
              <a:t>but that </a:t>
            </a:r>
            <a:r>
              <a:rPr lang="en-US" altLang="zh-CN" sz="2400" dirty="0">
                <a:solidFill>
                  <a:srgbClr val="0070C0"/>
                </a:solidFill>
                <a:ea typeface="宋体" panose="02010600030101010101" pitchFamily="2" charset="-122"/>
              </a:rPr>
              <a:t>export one of the standard interfaces</a:t>
            </a:r>
            <a:r>
              <a:rPr lang="en-US" altLang="zh-CN" sz="2400" dirty="0" smtClean="0">
                <a:solidFill>
                  <a:srgbClr val="0070C0"/>
                </a:solidFill>
                <a:ea typeface="宋体" panose="02010600030101010101" pitchFamily="2" charset="-122"/>
              </a:rPr>
              <a:t>.</a:t>
            </a:r>
            <a:endParaRPr lang="en-US" altLang="zh-CN" sz="2400" dirty="0" smtClean="0">
              <a:solidFill>
                <a:srgbClr val="0070C0"/>
              </a:solidFill>
              <a:ea typeface="宋体" panose="02010600030101010101" pitchFamily="2" charset="-122"/>
            </a:endParaRPr>
          </a:p>
          <a:p>
            <a:pPr lvl="1"/>
            <a:r>
              <a:rPr lang="en-US" altLang="zh-CN" sz="2000" dirty="0">
                <a:ea typeface="宋体" panose="02010600030101010101" pitchFamily="2" charset="-122"/>
              </a:rPr>
              <a:t>See next page -A Kernel I/O </a:t>
            </a:r>
            <a:r>
              <a:rPr lang="en-US" altLang="zh-CN" sz="2000" dirty="0" smtClean="0">
                <a:ea typeface="宋体" panose="02010600030101010101" pitchFamily="2" charset="-122"/>
              </a:rPr>
              <a:t>Structure</a:t>
            </a:r>
            <a:endParaRPr lang="en-US" altLang="zh-CN" sz="2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A Kernel I/O Structure</a:t>
            </a:r>
            <a:endParaRPr lang="en-US" altLang="zh-CN" sz="2400">
              <a:effectLst>
                <a:outerShdw blurRad="38100" dist="38100" dir="2700000" algn="tl">
                  <a:srgbClr val="C0C0C0"/>
                </a:outerShdw>
              </a:effectLst>
              <a:ea typeface="宋体" panose="02010600030101010101" pitchFamily="2" charset="-122"/>
            </a:endParaRPr>
          </a:p>
        </p:txBody>
      </p:sp>
      <p:pic>
        <p:nvPicPr>
          <p:cNvPr id="29699" name="Picture 4"/>
          <p:cNvPicPr>
            <a:picLocks noChangeAspect="1" noChangeArrowheads="1"/>
          </p:cNvPicPr>
          <p:nvPr/>
        </p:nvPicPr>
        <p:blipFill>
          <a:blip r:embed="rId1">
            <a:extLst>
              <a:ext uri="{28A0092B-C50C-407E-A947-70E740481C1C}">
                <a14:useLocalDpi xmlns:a14="http://schemas.microsoft.com/office/drawing/2010/main" val="0"/>
              </a:ext>
            </a:extLst>
          </a:blip>
          <a:srcRect l="967" t="1918" r="719" b="2216"/>
          <a:stretch>
            <a:fillRect/>
          </a:stretch>
        </p:blipFill>
        <p:spPr bwMode="auto">
          <a:xfrm>
            <a:off x="597025" y="1891654"/>
            <a:ext cx="5635100" cy="4171796"/>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685800" y="1134094"/>
            <a:ext cx="7958831" cy="461665"/>
          </a:xfrm>
          <a:prstGeom prst="rect">
            <a:avLst/>
          </a:prstGeom>
        </p:spPr>
        <p:txBody>
          <a:bodyPr wrap="square">
            <a:spAutoFit/>
          </a:bodyPr>
          <a:lstStyle/>
          <a:p>
            <a:pPr marL="285750" indent="-285750">
              <a:buFont typeface="Wingdings" panose="05000000000000000000" pitchFamily="2" charset="2"/>
              <a:buChar char="l"/>
            </a:pPr>
            <a:r>
              <a:rPr lang="en-US" altLang="zh-CN" sz="2400" dirty="0" smtClean="0">
                <a:solidFill>
                  <a:srgbClr val="7030A0"/>
                </a:solidFill>
                <a:latin typeface="+mn-lt"/>
                <a:ea typeface="宋体" panose="02010600030101010101" pitchFamily="2" charset="-122"/>
              </a:rPr>
              <a:t>Abstraction</a:t>
            </a:r>
            <a:r>
              <a:rPr lang="en-US" altLang="zh-CN" sz="2400" dirty="0">
                <a:latin typeface="+mn-lt"/>
                <a:ea typeface="宋体" panose="02010600030101010101" pitchFamily="2" charset="-122"/>
              </a:rPr>
              <a:t>,  </a:t>
            </a:r>
            <a:r>
              <a:rPr lang="en-US" altLang="zh-CN" sz="2400" dirty="0">
                <a:solidFill>
                  <a:srgbClr val="7030A0"/>
                </a:solidFill>
                <a:latin typeface="+mn-lt"/>
                <a:ea typeface="宋体" panose="02010600030101010101" pitchFamily="2" charset="-122"/>
              </a:rPr>
              <a:t>encapsulation</a:t>
            </a:r>
            <a:r>
              <a:rPr lang="en-US" altLang="zh-CN" sz="2400" dirty="0">
                <a:latin typeface="+mn-lt"/>
                <a:ea typeface="宋体" panose="02010600030101010101" pitchFamily="2" charset="-122"/>
              </a:rPr>
              <a:t>, and </a:t>
            </a:r>
            <a:r>
              <a:rPr lang="en-US" altLang="zh-CN" sz="2400" dirty="0">
                <a:solidFill>
                  <a:srgbClr val="7030A0"/>
                </a:solidFill>
                <a:latin typeface="+mn-lt"/>
                <a:ea typeface="宋体" panose="02010600030101010101" pitchFamily="2" charset="-122"/>
              </a:rPr>
              <a:t>software layering </a:t>
            </a:r>
            <a:endParaRPr lang="zh-CN" altLang="en-US" sz="2400" dirty="0">
              <a:solidFill>
                <a:srgbClr val="7030A0"/>
              </a:solidFill>
              <a:latin typeface="+mn-lt"/>
              <a:ea typeface="宋体" panose="02010600030101010101" pitchFamily="2" charset="-122"/>
            </a:endParaRPr>
          </a:p>
        </p:txBody>
      </p:sp>
      <p:sp>
        <p:nvSpPr>
          <p:cNvPr id="3" name="圆角矩形标注 2"/>
          <p:cNvSpPr/>
          <p:nvPr/>
        </p:nvSpPr>
        <p:spPr bwMode="auto">
          <a:xfrm>
            <a:off x="6525087" y="3746376"/>
            <a:ext cx="2396971" cy="1340529"/>
          </a:xfrm>
          <a:prstGeom prst="wedgeRoundRectCallout">
            <a:avLst>
              <a:gd name="adj1" fmla="val -61454"/>
              <a:gd name="adj2" fmla="val -4480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r>
              <a:rPr lang="en-US" altLang="zh-CN" dirty="0" smtClean="0">
                <a:solidFill>
                  <a:srgbClr val="7030A0"/>
                </a:solidFill>
                <a:ea typeface="宋体" panose="02010600030101010101" pitchFamily="2" charset="-122"/>
              </a:rPr>
              <a:t>Encapsulation</a:t>
            </a:r>
            <a:r>
              <a:rPr lang="zh-CN" altLang="en-US" dirty="0" smtClean="0">
                <a:solidFill>
                  <a:srgbClr val="7030A0"/>
                </a:solidFill>
                <a:ea typeface="宋体" panose="02010600030101010101" pitchFamily="2" charset="-122"/>
              </a:rPr>
              <a:t>：</a:t>
            </a:r>
            <a:endParaRPr lang="en-US" altLang="zh-CN" dirty="0" smtClean="0">
              <a:solidFill>
                <a:srgbClr val="7030A0"/>
              </a:solidFill>
              <a:ea typeface="宋体" panose="02010600030101010101" pitchFamily="2" charset="-122"/>
            </a:endParaRPr>
          </a:p>
          <a:p>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屏蔽</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I/O</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设备的实现细节，为</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I/O</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子系统提供统一的接口</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
        <p:nvSpPr>
          <p:cNvPr id="6" name="圆角矩形标注 5"/>
          <p:cNvSpPr/>
          <p:nvPr/>
        </p:nvSpPr>
        <p:spPr bwMode="auto">
          <a:xfrm>
            <a:off x="6533965" y="1757779"/>
            <a:ext cx="2388093" cy="1882066"/>
          </a:xfrm>
          <a:prstGeom prst="wedgeRoundRectCallout">
            <a:avLst>
              <a:gd name="adj1" fmla="val -60956"/>
              <a:gd name="adj2" fmla="val 219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eaLnBrk="1" hangingPunct="1"/>
            <a:r>
              <a:rPr lang="en-US" altLang="zh-CN" dirty="0" smtClean="0">
                <a:solidFill>
                  <a:srgbClr val="7030A0"/>
                </a:solidFill>
                <a:ea typeface="宋体" panose="02010600030101010101" pitchFamily="2" charset="-122"/>
              </a:rPr>
              <a:t>Abstraction</a:t>
            </a:r>
            <a:r>
              <a:rPr lang="zh-CN" altLang="en-US" dirty="0" smtClean="0">
                <a:solidFill>
                  <a:srgbClr val="7030A0"/>
                </a:solidFill>
                <a:ea typeface="宋体" panose="02010600030101010101" pitchFamily="2" charset="-122"/>
              </a:rPr>
              <a:t>：</a:t>
            </a:r>
            <a:endParaRPr lang="en-US" altLang="zh-CN" dirty="0" smtClean="0">
              <a:solidFill>
                <a:srgbClr val="7030A0"/>
              </a:solidFill>
              <a:ea typeface="宋体" panose="02010600030101010101" pitchFamily="2" charset="-122"/>
            </a:endParaRPr>
          </a:p>
          <a:p>
            <a:pPr eaLnBrk="1" hangingPunct="1"/>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不区分</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I</a:t>
            </a:r>
            <a:r>
              <a:rPr lang="en-US" altLang="zh-CN" sz="1600" dirty="0" smtClean="0">
                <a:latin typeface="宋体" panose="02010600030101010101" pitchFamily="2" charset="-122"/>
                <a:ea typeface="宋体" panose="02010600030101010101" pitchFamily="2" charset="-122"/>
              </a:rPr>
              <a:t>/O</a:t>
            </a:r>
            <a:r>
              <a:rPr lang="zh-CN" altLang="en-US" sz="1600" dirty="0" smtClean="0">
                <a:latin typeface="宋体" panose="02010600030101010101" pitchFamily="2" charset="-122"/>
                <a:ea typeface="宋体" panose="02010600030101010101" pitchFamily="2" charset="-122"/>
              </a:rPr>
              <a:t>设备的类型，</a:t>
            </a:r>
            <a:r>
              <a:rPr lang="zh-CN" altLang="en-US" sz="1600" dirty="0">
                <a:latin typeface="宋体" panose="02010600030101010101" pitchFamily="2" charset="-122"/>
                <a:ea typeface="宋体" panose="02010600030101010101" pitchFamily="2" charset="-122"/>
              </a:rPr>
              <a:t>为</a:t>
            </a:r>
            <a:r>
              <a:rPr lang="zh-CN" altLang="en-US" sz="1600" dirty="0" smtClean="0">
                <a:latin typeface="宋体" panose="02010600030101010101" pitchFamily="2" charset="-122"/>
                <a:ea typeface="宋体" panose="02010600030101010101" pitchFamily="2" charset="-122"/>
              </a:rPr>
              <a:t>上层访问任何类型的设备提供统一的</a:t>
            </a:r>
            <a:r>
              <a:rPr lang="zh-CN" altLang="en-US" sz="1600" dirty="0">
                <a:latin typeface="宋体" panose="02010600030101010101" pitchFamily="2" charset="-122"/>
                <a:ea typeface="宋体" panose="02010600030101010101" pitchFamily="2" charset="-122"/>
              </a:rPr>
              <a:t>访问方法和访问</a:t>
            </a:r>
            <a:r>
              <a:rPr lang="zh-CN" altLang="en-US" sz="1600" dirty="0" smtClean="0">
                <a:latin typeface="宋体" panose="02010600030101010101" pitchFamily="2" charset="-122"/>
                <a:ea typeface="宋体" panose="02010600030101010101" pitchFamily="2" charset="-122"/>
              </a:rPr>
              <a:t>接口</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Objectives</a:t>
            </a:r>
            <a:endParaRPr lang="en-US" altLang="zh-CN">
              <a:effectLst>
                <a:outerShdw blurRad="38100" dist="38100" dir="2700000" algn="tl">
                  <a:srgbClr val="C0C0C0"/>
                </a:outerShdw>
              </a:effectLst>
              <a:ea typeface="宋体" panose="02010600030101010101" pitchFamily="2" charset="-122"/>
            </a:endParaRPr>
          </a:p>
        </p:txBody>
      </p:sp>
      <p:sp>
        <p:nvSpPr>
          <p:cNvPr id="6147" name="Rectangle 3"/>
          <p:cNvSpPr>
            <a:spLocks noGrp="1" noChangeArrowheads="1"/>
          </p:cNvSpPr>
          <p:nvPr>
            <p:ph type="body" idx="4294967295"/>
          </p:nvPr>
        </p:nvSpPr>
        <p:spPr/>
        <p:txBody>
          <a:bodyPr/>
          <a:lstStyle/>
          <a:p>
            <a:r>
              <a:rPr lang="zh-CN" altLang="en-US" sz="2400">
                <a:ea typeface="宋体" panose="02010600030101010101" pitchFamily="2" charset="-122"/>
              </a:rPr>
              <a:t>Explore the structure of an operating system’s I/O subsystem</a:t>
            </a:r>
            <a:endParaRPr lang="zh-CN" altLang="en-US" sz="2400">
              <a:ea typeface="宋体" panose="02010600030101010101" pitchFamily="2" charset="-122"/>
            </a:endParaRPr>
          </a:p>
          <a:p>
            <a:r>
              <a:rPr lang="zh-CN" altLang="en-US" sz="2400">
                <a:ea typeface="宋体" panose="02010600030101010101" pitchFamily="2" charset="-122"/>
              </a:rPr>
              <a:t>Discuss the principles of I/O hardware and its complexity</a:t>
            </a:r>
            <a:endParaRPr lang="zh-CN" altLang="en-US" sz="2400">
              <a:ea typeface="宋体" panose="02010600030101010101" pitchFamily="2" charset="-122"/>
            </a:endParaRPr>
          </a:p>
          <a:p>
            <a:r>
              <a:rPr lang="zh-CN" altLang="en-US" sz="2400">
                <a:ea typeface="宋体" panose="02010600030101010101" pitchFamily="2" charset="-122"/>
              </a:rPr>
              <a:t>Provide details of the performance aspects of I/O hardware and software</a:t>
            </a:r>
            <a:endParaRPr lang="zh-CN" altLang="en-US" sz="2400">
              <a:ea typeface="宋体" panose="02010600030101010101" pitchFamily="2" charset="-122"/>
            </a:endParaRPr>
          </a:p>
          <a:p>
            <a:endParaRPr lang="zh-CN" altLang="en-US"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674688" y="296863"/>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12.3 </a:t>
            </a:r>
            <a:r>
              <a:rPr lang="en-US" altLang="zh-CN" dirty="0" smtClean="0">
                <a:effectLst>
                  <a:outerShdw blurRad="38100" dist="38100" dir="2700000" algn="tl">
                    <a:srgbClr val="C0C0C0"/>
                  </a:outerShdw>
                </a:effectLst>
                <a:ea typeface="宋体" panose="02010600030101010101" pitchFamily="2" charset="-122"/>
              </a:rPr>
              <a:t> Application </a:t>
            </a:r>
            <a:r>
              <a:rPr lang="en-US" altLang="zh-CN" dirty="0">
                <a:effectLst>
                  <a:outerShdw blurRad="38100" dist="38100" dir="2700000" algn="tl">
                    <a:srgbClr val="C0C0C0"/>
                  </a:outerShdw>
                </a:effectLst>
                <a:ea typeface="宋体" panose="02010600030101010101" pitchFamily="2" charset="-122"/>
              </a:rPr>
              <a:t>I/O </a:t>
            </a:r>
            <a:r>
              <a:rPr lang="en-US" altLang="zh-CN" dirty="0" smtClean="0">
                <a:effectLst>
                  <a:outerShdw blurRad="38100" dist="38100" dir="2700000" algn="tl">
                    <a:srgbClr val="C0C0C0"/>
                  </a:outerShdw>
                </a:effectLst>
                <a:ea typeface="宋体" panose="02010600030101010101" pitchFamily="2" charset="-122"/>
              </a:rPr>
              <a:t>Interface</a:t>
            </a:r>
            <a:endParaRPr lang="en-US" altLang="zh-CN" dirty="0">
              <a:effectLst>
                <a:outerShdw blurRad="38100" dist="38100" dir="2700000" algn="tl">
                  <a:srgbClr val="C0C0C0"/>
                </a:outerShdw>
              </a:effectLst>
              <a:ea typeface="宋体" panose="02010600030101010101" pitchFamily="2" charset="-122"/>
            </a:endParaRPr>
          </a:p>
        </p:txBody>
      </p:sp>
      <p:sp>
        <p:nvSpPr>
          <p:cNvPr id="30723" name="Rectangle 3"/>
          <p:cNvSpPr>
            <a:spLocks noGrp="1" noChangeArrowheads="1"/>
          </p:cNvSpPr>
          <p:nvPr>
            <p:ph type="body" idx="4294967295"/>
          </p:nvPr>
        </p:nvSpPr>
        <p:spPr>
          <a:xfrm>
            <a:off x="835024" y="1423988"/>
            <a:ext cx="7758559" cy="4567237"/>
          </a:xfrm>
        </p:spPr>
        <p:txBody>
          <a:bodyPr/>
          <a:lstStyle/>
          <a:p>
            <a:r>
              <a:rPr lang="en-US" altLang="zh-CN" sz="2000" b="1" u="sng" dirty="0">
                <a:solidFill>
                  <a:srgbClr val="FF0000"/>
                </a:solidFill>
                <a:ea typeface="宋体" panose="02010600030101010101" pitchFamily="2" charset="-122"/>
              </a:rPr>
              <a:t>I/O system calls </a:t>
            </a:r>
            <a:r>
              <a:rPr lang="en-US" altLang="zh-CN" sz="2000" b="1" dirty="0">
                <a:solidFill>
                  <a:srgbClr val="337D45"/>
                </a:solidFill>
                <a:ea typeface="宋体" panose="02010600030101010101" pitchFamily="2" charset="-122"/>
              </a:rPr>
              <a:t>encapsulate device behaviors </a:t>
            </a:r>
            <a:r>
              <a:rPr lang="en-US" altLang="zh-CN" sz="2000" dirty="0">
                <a:ea typeface="宋体" panose="02010600030101010101" pitchFamily="2" charset="-122"/>
              </a:rPr>
              <a:t>in a few </a:t>
            </a:r>
            <a:r>
              <a:rPr lang="en-US" altLang="zh-CN" sz="2000" dirty="0">
                <a:solidFill>
                  <a:srgbClr val="0033CC"/>
                </a:solidFill>
                <a:ea typeface="宋体" panose="02010600030101010101" pitchFamily="2" charset="-122"/>
              </a:rPr>
              <a:t>generic classes </a:t>
            </a:r>
            <a:r>
              <a:rPr lang="en-US" altLang="zh-CN" sz="2000" dirty="0">
                <a:ea typeface="宋体" panose="02010600030101010101" pitchFamily="2" charset="-122"/>
              </a:rPr>
              <a:t>that </a:t>
            </a:r>
            <a:r>
              <a:rPr lang="en-US" altLang="zh-CN" sz="2000" b="1" dirty="0">
                <a:solidFill>
                  <a:srgbClr val="7030A0"/>
                </a:solidFill>
                <a:ea typeface="宋体" panose="02010600030101010101" pitchFamily="2" charset="-122"/>
              </a:rPr>
              <a:t>hide hardware differences </a:t>
            </a:r>
            <a:r>
              <a:rPr lang="en-US" altLang="zh-CN" sz="2000" dirty="0">
                <a:ea typeface="宋体" panose="02010600030101010101" pitchFamily="2" charset="-122"/>
              </a:rPr>
              <a:t>from </a:t>
            </a:r>
            <a:r>
              <a:rPr lang="en-US" altLang="zh-CN" sz="2000" b="1" dirty="0">
                <a:solidFill>
                  <a:srgbClr val="0070C0"/>
                </a:solidFill>
                <a:ea typeface="宋体" panose="02010600030101010101" pitchFamily="2" charset="-122"/>
              </a:rPr>
              <a:t>applications</a:t>
            </a:r>
            <a:r>
              <a:rPr lang="en-US" altLang="zh-CN" sz="2000" dirty="0" smtClean="0">
                <a:ea typeface="宋体" panose="02010600030101010101" pitchFamily="2" charset="-122"/>
              </a:rPr>
              <a:t>.</a:t>
            </a:r>
            <a:endParaRPr lang="en-US" altLang="zh-CN" sz="2000" dirty="0">
              <a:ea typeface="宋体" panose="02010600030101010101" pitchFamily="2" charset="-122"/>
            </a:endParaRPr>
          </a:p>
          <a:p>
            <a:pPr lvl="1"/>
            <a:r>
              <a:rPr lang="en-US" altLang="zh-CN" sz="1800" b="1" dirty="0">
                <a:solidFill>
                  <a:srgbClr val="7030A0"/>
                </a:solidFill>
                <a:ea typeface="宋体" panose="02010600030101010101" pitchFamily="2" charset="-122"/>
              </a:rPr>
              <a:t>I/O</a:t>
            </a:r>
            <a:r>
              <a:rPr lang="zh-CN" altLang="en-US" sz="1800" b="1" dirty="0">
                <a:solidFill>
                  <a:srgbClr val="7030A0"/>
                </a:solidFill>
                <a:ea typeface="宋体" panose="02010600030101010101" pitchFamily="2" charset="-122"/>
              </a:rPr>
              <a:t>系统调用</a:t>
            </a:r>
            <a:r>
              <a:rPr lang="zh-CN" altLang="en-US" sz="1800" b="1" dirty="0">
                <a:ea typeface="宋体" panose="02010600030101010101" pitchFamily="2" charset="-122"/>
              </a:rPr>
              <a:t>为</a:t>
            </a:r>
            <a:r>
              <a:rPr lang="zh-CN" altLang="en-US" sz="1800" b="1" dirty="0">
                <a:solidFill>
                  <a:srgbClr val="7030A0"/>
                </a:solidFill>
                <a:ea typeface="宋体" panose="02010600030101010101" pitchFamily="2" charset="-122"/>
              </a:rPr>
              <a:t>应用程序</a:t>
            </a:r>
            <a:r>
              <a:rPr lang="zh-CN" altLang="en-US" sz="1800" b="1" dirty="0">
                <a:ea typeface="宋体" panose="02010600030101010101" pitchFamily="2" charset="-122"/>
              </a:rPr>
              <a:t>提供了统一的调用接口，隐含了硬件设备的</a:t>
            </a:r>
            <a:r>
              <a:rPr lang="zh-CN" altLang="en-US" sz="1800" b="1" dirty="0" smtClean="0">
                <a:ea typeface="宋体" panose="02010600030101010101" pitchFamily="2" charset="-122"/>
              </a:rPr>
              <a:t>不同实现细节</a:t>
            </a:r>
            <a:endParaRPr lang="en-US" altLang="zh-CN" sz="1800" b="1" dirty="0" smtClean="0">
              <a:ea typeface="宋体" panose="02010600030101010101" pitchFamily="2" charset="-122"/>
            </a:endParaRPr>
          </a:p>
          <a:p>
            <a:pPr lvl="1"/>
            <a:r>
              <a:rPr lang="zh-CN" altLang="en-US" sz="1800" b="1" dirty="0" smtClean="0">
                <a:ea typeface="宋体" panose="02010600030101010101" pitchFamily="2" charset="-122"/>
              </a:rPr>
              <a:t>由</a:t>
            </a:r>
            <a:r>
              <a:rPr lang="en-US" altLang="zh-CN" sz="1800" b="1" dirty="0">
                <a:ea typeface="宋体" panose="02010600030101010101" pitchFamily="2" charset="-122"/>
              </a:rPr>
              <a:t>I/O</a:t>
            </a:r>
            <a:r>
              <a:rPr lang="zh-CN" altLang="en-US" sz="1800" b="1" dirty="0" smtClean="0">
                <a:ea typeface="宋体" panose="02010600030101010101" pitchFamily="2" charset="-122"/>
              </a:rPr>
              <a:t>子系统负责</a:t>
            </a:r>
            <a:r>
              <a:rPr lang="zh-CN" altLang="en-US" sz="1800" b="1" dirty="0">
                <a:ea typeface="宋体" panose="02010600030101010101" pitchFamily="2" charset="-122"/>
              </a:rPr>
              <a:t>处理对不同设备</a:t>
            </a:r>
            <a:r>
              <a:rPr lang="zh-CN" altLang="en-US" sz="1800" b="1" dirty="0" smtClean="0">
                <a:ea typeface="宋体" panose="02010600030101010101" pitchFamily="2" charset="-122"/>
              </a:rPr>
              <a:t>的具体访问</a:t>
            </a:r>
            <a:endParaRPr lang="en-US" altLang="zh-CN" sz="1800" b="1" dirty="0">
              <a:ea typeface="宋体" panose="02010600030101010101" pitchFamily="2" charset="-122"/>
            </a:endParaRPr>
          </a:p>
          <a:p>
            <a:r>
              <a:rPr lang="en-US" altLang="zh-CN" sz="2000" b="1" dirty="0">
                <a:solidFill>
                  <a:srgbClr val="FF0000"/>
                </a:solidFill>
                <a:ea typeface="宋体" panose="02010600030101010101" pitchFamily="2" charset="-122"/>
              </a:rPr>
              <a:t>Device-driver layer </a:t>
            </a:r>
            <a:r>
              <a:rPr lang="en-US" altLang="zh-CN" sz="2000" dirty="0">
                <a:ea typeface="宋体" panose="02010600030101010101" pitchFamily="2" charset="-122"/>
              </a:rPr>
              <a:t>hides differences</a:t>
            </a:r>
            <a:r>
              <a:rPr lang="en-US" altLang="zh-CN" sz="2000" dirty="0">
                <a:solidFill>
                  <a:srgbClr val="0070C0"/>
                </a:solidFill>
                <a:ea typeface="宋体" panose="02010600030101010101" pitchFamily="2" charset="-122"/>
              </a:rPr>
              <a:t> among I/O controllers </a:t>
            </a:r>
            <a:r>
              <a:rPr lang="en-US" altLang="zh-CN" sz="2000" dirty="0">
                <a:ea typeface="宋体" panose="02010600030101010101" pitchFamily="2" charset="-122"/>
              </a:rPr>
              <a:t>from </a:t>
            </a:r>
            <a:r>
              <a:rPr lang="en-US" altLang="zh-CN" sz="2000" dirty="0">
                <a:solidFill>
                  <a:srgbClr val="00B050"/>
                </a:solidFill>
                <a:ea typeface="宋体" panose="02010600030101010101" pitchFamily="2" charset="-122"/>
              </a:rPr>
              <a:t>the I/O subsystem of the kernel</a:t>
            </a:r>
            <a:endParaRPr lang="en-US" altLang="zh-CN" sz="2000" dirty="0">
              <a:solidFill>
                <a:srgbClr val="00B050"/>
              </a:solidFill>
              <a:ea typeface="宋体" panose="02010600030101010101" pitchFamily="2" charset="-122"/>
            </a:endParaRPr>
          </a:p>
          <a:p>
            <a:pPr lvl="1"/>
            <a:r>
              <a:rPr lang="zh-CN" altLang="en-US" sz="1800" b="1" dirty="0">
                <a:solidFill>
                  <a:srgbClr val="7030A0"/>
                </a:solidFill>
                <a:ea typeface="宋体" panose="02010600030101010101" pitchFamily="2" charset="-122"/>
              </a:rPr>
              <a:t>设备驱动程序层</a:t>
            </a:r>
            <a:r>
              <a:rPr lang="zh-CN" altLang="en-US" sz="1800" b="1" dirty="0">
                <a:ea typeface="宋体" panose="02010600030101010101" pitchFamily="2" charset="-122"/>
              </a:rPr>
              <a:t>为</a:t>
            </a:r>
            <a:r>
              <a:rPr lang="en-US" altLang="zh-CN" sz="1800" b="1" dirty="0">
                <a:solidFill>
                  <a:srgbClr val="7030A0"/>
                </a:solidFill>
                <a:ea typeface="宋体" panose="02010600030101010101" pitchFamily="2" charset="-122"/>
              </a:rPr>
              <a:t>I/O</a:t>
            </a:r>
            <a:r>
              <a:rPr lang="zh-CN" altLang="en-US" sz="1800" b="1" dirty="0">
                <a:solidFill>
                  <a:srgbClr val="7030A0"/>
                </a:solidFill>
                <a:ea typeface="宋体" panose="02010600030101010101" pitchFamily="2" charset="-122"/>
              </a:rPr>
              <a:t>子系统</a:t>
            </a:r>
            <a:r>
              <a:rPr lang="zh-CN" altLang="en-US" sz="1800" b="1" dirty="0">
                <a:ea typeface="宋体" panose="02010600030101010101" pitchFamily="2" charset="-122"/>
              </a:rPr>
              <a:t>提供统一的访问接口，隐含了</a:t>
            </a:r>
            <a:r>
              <a:rPr lang="en-US" altLang="zh-CN" sz="1800" b="1" dirty="0">
                <a:ea typeface="宋体" panose="02010600030101010101" pitchFamily="2" charset="-122"/>
              </a:rPr>
              <a:t>I/O</a:t>
            </a:r>
            <a:r>
              <a:rPr lang="zh-CN" altLang="en-US" sz="1800" b="1" dirty="0" smtClean="0">
                <a:ea typeface="宋体" panose="02010600030101010101" pitchFamily="2" charset="-122"/>
              </a:rPr>
              <a:t>控制器（设备具体实现）的</a:t>
            </a:r>
            <a:r>
              <a:rPr lang="zh-CN" altLang="en-US" sz="1800" b="1" dirty="0">
                <a:ea typeface="宋体" panose="02010600030101010101" pitchFamily="2" charset="-122"/>
              </a:rPr>
              <a:t>不同</a:t>
            </a:r>
            <a:endParaRPr lang="en-US" altLang="zh-CN" sz="1800" b="1" dirty="0">
              <a:ea typeface="宋体" panose="02010600030101010101" pitchFamily="2" charset="-122"/>
            </a:endParaRPr>
          </a:p>
          <a:p>
            <a:pPr lvl="1"/>
            <a:r>
              <a:rPr lang="en-US" altLang="zh-CN" sz="1800" dirty="0">
                <a:ea typeface="宋体" panose="02010600030101010101" pitchFamily="2" charset="-122"/>
              </a:rPr>
              <a:t>Making the I/O subsystem </a:t>
            </a:r>
            <a:r>
              <a:rPr lang="en-US" altLang="zh-CN" sz="1800" b="1" dirty="0">
                <a:solidFill>
                  <a:srgbClr val="0070C0"/>
                </a:solidFill>
                <a:ea typeface="宋体" panose="02010600030101010101" pitchFamily="2" charset="-122"/>
              </a:rPr>
              <a:t>independent of </a:t>
            </a:r>
            <a:r>
              <a:rPr lang="en-US" altLang="zh-CN" sz="1800" dirty="0">
                <a:ea typeface="宋体" panose="02010600030101010101" pitchFamily="2" charset="-122"/>
              </a:rPr>
              <a:t>the hardware </a:t>
            </a:r>
            <a:r>
              <a:rPr lang="en-US" altLang="zh-CN" sz="1800" dirty="0">
                <a:solidFill>
                  <a:srgbClr val="337D45"/>
                </a:solidFill>
                <a:ea typeface="宋体" panose="02010600030101010101" pitchFamily="2" charset="-122"/>
              </a:rPr>
              <a:t>simplifies the job of the operating-system developer.</a:t>
            </a:r>
            <a:endParaRPr lang="en-US" altLang="zh-CN" sz="1800" dirty="0">
              <a:solidFill>
                <a:srgbClr val="337D45"/>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C0C0C0"/>
                  </a:outerShdw>
                </a:effectLst>
                <a:ea typeface="宋体" panose="02010600030101010101" pitchFamily="2" charset="-122"/>
              </a:rPr>
              <a:t>Application I/O Interface (Cont.)</a:t>
            </a:r>
            <a:endParaRPr lang="zh-CN" altLang="en-US" dirty="0"/>
          </a:p>
        </p:txBody>
      </p:sp>
      <p:sp>
        <p:nvSpPr>
          <p:cNvPr id="3" name="内容占位符 2"/>
          <p:cNvSpPr>
            <a:spLocks noGrp="1"/>
          </p:cNvSpPr>
          <p:nvPr>
            <p:ph idx="1"/>
          </p:nvPr>
        </p:nvSpPr>
        <p:spPr>
          <a:xfrm>
            <a:off x="401318" y="1196925"/>
            <a:ext cx="8174511" cy="473174"/>
          </a:xfrm>
        </p:spPr>
        <p:txBody>
          <a:bodyPr>
            <a:normAutofit fontScale="97500"/>
          </a:bodyPr>
          <a:lstStyle/>
          <a:p>
            <a:pPr marL="0" indent="0">
              <a:buNone/>
            </a:pPr>
            <a:r>
              <a:rPr lang="en-US" altLang="zh-CN" sz="2400" dirty="0" smtClean="0">
                <a:solidFill>
                  <a:srgbClr val="7030A0"/>
                </a:solidFill>
                <a:ea typeface="宋体" panose="02010600030101010101" pitchFamily="2" charset="-122"/>
              </a:rPr>
              <a:t>I/O</a:t>
            </a:r>
            <a:r>
              <a:rPr lang="zh-CN" altLang="en-US" sz="2400" dirty="0">
                <a:solidFill>
                  <a:srgbClr val="7030A0"/>
                </a:solidFill>
                <a:ea typeface="宋体" panose="02010600030101010101" pitchFamily="2" charset="-122"/>
              </a:rPr>
              <a:t> </a:t>
            </a:r>
            <a:r>
              <a:rPr lang="en-US" altLang="zh-CN" sz="2400" dirty="0" smtClean="0">
                <a:solidFill>
                  <a:srgbClr val="7030A0"/>
                </a:solidFill>
                <a:ea typeface="宋体" panose="02010600030101010101" pitchFamily="2" charset="-122"/>
              </a:rPr>
              <a:t>system call </a:t>
            </a:r>
            <a:r>
              <a:rPr lang="zh-CN" altLang="en-US" sz="2400" dirty="0" smtClean="0">
                <a:solidFill>
                  <a:srgbClr val="7030A0"/>
                </a:solidFill>
                <a:ea typeface="宋体" panose="02010600030101010101" pitchFamily="2" charset="-122"/>
              </a:rPr>
              <a:t>处理过程：</a:t>
            </a:r>
            <a:endParaRPr lang="en-US" altLang="zh-CN" sz="2400" dirty="0">
              <a:solidFill>
                <a:srgbClr val="7030A0"/>
              </a:solidFill>
              <a:ea typeface="宋体" panose="02010600030101010101" pitchFamily="2" charset="-122"/>
            </a:endParaRPr>
          </a:p>
        </p:txBody>
      </p:sp>
      <p:sp>
        <p:nvSpPr>
          <p:cNvPr id="4" name="左中括号 3"/>
          <p:cNvSpPr/>
          <p:nvPr/>
        </p:nvSpPr>
        <p:spPr>
          <a:xfrm>
            <a:off x="848678" y="3515202"/>
            <a:ext cx="97631" cy="99393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中括号 4"/>
          <p:cNvSpPr/>
          <p:nvPr/>
        </p:nvSpPr>
        <p:spPr>
          <a:xfrm>
            <a:off x="848678" y="2028825"/>
            <a:ext cx="97631" cy="99393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左中括号 5"/>
          <p:cNvSpPr/>
          <p:nvPr/>
        </p:nvSpPr>
        <p:spPr>
          <a:xfrm>
            <a:off x="848678" y="4671537"/>
            <a:ext cx="97631" cy="28622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7" name="图片 6"/>
          <p:cNvPicPr>
            <a:picLocks noChangeAspect="1"/>
          </p:cNvPicPr>
          <p:nvPr/>
        </p:nvPicPr>
        <p:blipFill>
          <a:blip r:embed="rId1"/>
          <a:stretch>
            <a:fillRect/>
          </a:stretch>
        </p:blipFill>
        <p:spPr>
          <a:xfrm>
            <a:off x="848678" y="1864311"/>
            <a:ext cx="7567353" cy="406597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68730" y="1064260"/>
            <a:ext cx="7315200" cy="1364104"/>
          </a:xfrm>
          <a:prstGeom prst="rect">
            <a:avLst/>
          </a:prstGeom>
          <a:noFill/>
        </p:spPr>
        <p:txBody>
          <a:bodyPr vert="horz" wrap="square" rtlCol="0" anchor="ctr" anchorCtr="0">
            <a:noAutofit/>
          </a:bodyPr>
          <a:lstStyle/>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操作系统中的</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I/O</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子系统通常由四个层次组成，每一层明确定义了与邻近层次的接口。其合理的层次组织顺序是（）。</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2"/>
            </p:custDataLst>
          </p:nvPr>
        </p:nvSpPr>
        <p:spPr>
          <a:xfrm>
            <a:off x="2023745" y="2536155"/>
            <a:ext cx="6400800" cy="642938"/>
          </a:xfrm>
          <a:prstGeom prst="rect">
            <a:avLst/>
          </a:prstGeom>
          <a:noFill/>
        </p:spPr>
        <p:txBody>
          <a:bodyPr vert="horz" rtlCol="0" anchor="ctr" anchorCtr="0">
            <a:noAutofit/>
          </a:bodyPr>
          <a:lstStyle/>
          <a:p>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用户级</a:t>
            </a:r>
            <a:r>
              <a:rPr lang="en-US" altLang="zh-CN" sz="1600" dirty="0">
                <a:solidFill>
                  <a:srgbClr val="000000"/>
                </a:solidFill>
                <a:latin typeface="微软雅黑" panose="020B0503020204020204" charset="-122"/>
                <a:ea typeface="微软雅黑" panose="020B0503020204020204" charset="-122"/>
                <a:sym typeface="微软雅黑" panose="020B0503020204020204" charset="-122"/>
              </a:rPr>
              <a:t>I/O</a:t>
            </a:r>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软件、设备无关性软件、设备驱动程序、中断处理程序</a:t>
            </a:r>
            <a:endParaRPr lang="zh-CN" altLang="en-US" sz="1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3"/>
            </p:custDataLst>
          </p:nvPr>
        </p:nvSpPr>
        <p:spPr>
          <a:xfrm>
            <a:off x="2023745" y="3138881"/>
            <a:ext cx="6400800" cy="642938"/>
          </a:xfrm>
          <a:prstGeom prst="rect">
            <a:avLst/>
          </a:prstGeom>
          <a:noFill/>
        </p:spPr>
        <p:txBody>
          <a:bodyPr vert="horz" rtlCol="0" anchor="ctr" anchorCtr="0">
            <a:noAutofit/>
          </a:bodyPr>
          <a:lstStyle/>
          <a:p>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用户级</a:t>
            </a:r>
            <a:r>
              <a:rPr lang="en-US" altLang="zh-CN" sz="1600" dirty="0">
                <a:solidFill>
                  <a:srgbClr val="000000"/>
                </a:solidFill>
                <a:latin typeface="微软雅黑" panose="020B0503020204020204" charset="-122"/>
                <a:ea typeface="微软雅黑" panose="020B0503020204020204" charset="-122"/>
                <a:sym typeface="微软雅黑" panose="020B0503020204020204" charset="-122"/>
              </a:rPr>
              <a:t>I/O</a:t>
            </a:r>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软件、设备无关性软件、中断处理程序、设备驱动程序</a:t>
            </a:r>
            <a:endParaRPr lang="zh-CN" altLang="en-US" sz="1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4"/>
            </p:custDataLst>
          </p:nvPr>
        </p:nvSpPr>
        <p:spPr>
          <a:xfrm>
            <a:off x="2023745" y="3845299"/>
            <a:ext cx="6400800" cy="642938"/>
          </a:xfrm>
          <a:prstGeom prst="rect">
            <a:avLst/>
          </a:prstGeom>
          <a:noFill/>
        </p:spPr>
        <p:txBody>
          <a:bodyPr vert="horz" rtlCol="0" anchor="ctr" anchorCtr="0">
            <a:noAutofit/>
          </a:bodyPr>
          <a:lstStyle/>
          <a:p>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用户级</a:t>
            </a:r>
            <a:r>
              <a:rPr lang="en-US" altLang="zh-CN" sz="1600" dirty="0">
                <a:solidFill>
                  <a:srgbClr val="000000"/>
                </a:solidFill>
                <a:latin typeface="微软雅黑" panose="020B0503020204020204" charset="-122"/>
                <a:ea typeface="微软雅黑" panose="020B0503020204020204" charset="-122"/>
                <a:sym typeface="微软雅黑" panose="020B0503020204020204" charset="-122"/>
              </a:rPr>
              <a:t>I/O</a:t>
            </a:r>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软件、设备驱动程序、设备无关性软件、中断处理程序</a:t>
            </a:r>
            <a:endParaRPr lang="zh-CN" altLang="en-US" sz="1600" dirty="0">
              <a:solidFill>
                <a:srgbClr val="000000"/>
              </a:solidFill>
              <a:latin typeface="微软雅黑" panose="020B0503020204020204" charset="-122"/>
              <a:ea typeface="微软雅黑" panose="020B0503020204020204" charset="-122"/>
              <a:sym typeface="微软雅黑" panose="020B0503020204020204" charset="-122"/>
            </a:endParaRPr>
          </a:p>
          <a:p>
            <a:endParaRPr lang="zh-CN" altLang="en-US" sz="1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5"/>
            </p:custDataLst>
          </p:nvPr>
        </p:nvSpPr>
        <p:spPr>
          <a:xfrm>
            <a:off x="2023745" y="4448022"/>
            <a:ext cx="6400800" cy="642938"/>
          </a:xfrm>
          <a:prstGeom prst="rect">
            <a:avLst/>
          </a:prstGeom>
          <a:noFill/>
        </p:spPr>
        <p:txBody>
          <a:bodyPr vert="horz" rtlCol="0" anchor="ctr" anchorCtr="0">
            <a:noAutofit/>
          </a:bodyPr>
          <a:lstStyle/>
          <a:p>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用户级</a:t>
            </a:r>
            <a:r>
              <a:rPr lang="en-US" altLang="zh-CN" sz="1600" dirty="0">
                <a:solidFill>
                  <a:srgbClr val="000000"/>
                </a:solidFill>
                <a:latin typeface="微软雅黑" panose="020B0503020204020204" charset="-122"/>
                <a:ea typeface="微软雅黑" panose="020B0503020204020204" charset="-122"/>
                <a:sym typeface="微软雅黑" panose="020B0503020204020204" charset="-122"/>
              </a:rPr>
              <a:t>I/O</a:t>
            </a:r>
            <a:r>
              <a:rPr lang="zh-CN" altLang="en-US" sz="1600" dirty="0">
                <a:solidFill>
                  <a:srgbClr val="000000"/>
                </a:solidFill>
                <a:latin typeface="微软雅黑" panose="020B0503020204020204" charset="-122"/>
                <a:ea typeface="微软雅黑" panose="020B0503020204020204" charset="-122"/>
                <a:sym typeface="微软雅黑" panose="020B0503020204020204" charset="-122"/>
              </a:rPr>
              <a:t>软件、 中断处理程序、 设备无关性软件、设备驱动程序</a:t>
            </a:r>
            <a:endParaRPr lang="zh-CN" altLang="en-US" sz="1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bwMode="auto">
          <a:xfrm>
            <a:off x="1206500" y="2600448"/>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bwMode="auto">
          <a:xfrm>
            <a:off x="1309370" y="3203174"/>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bwMode="auto">
          <a:xfrm>
            <a:off x="1309370" y="390959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bwMode="auto">
          <a:xfrm>
            <a:off x="1309370" y="451231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2" name="矩形 1"/>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4" name="文本框 23"/>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25" name="文本框 24"/>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A</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3" name="组合 22"/>
          <p:cNvGrpSpPr/>
          <p:nvPr>
            <p:custDataLst>
              <p:tags r:id="rId14"/>
            </p:custDataLst>
          </p:nvPr>
        </p:nvGrpSpPr>
        <p:grpSpPr>
          <a:xfrm>
            <a:off x="9537700" y="0"/>
            <a:ext cx="3815080" cy="647700"/>
            <a:chOff x="9537700" y="0"/>
            <a:chExt cx="3815080" cy="647700"/>
          </a:xfrm>
        </p:grpSpPr>
        <p:sp>
          <p:nvSpPr>
            <p:cNvPr id="20"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1"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6"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21"/>
            </p:custDataLst>
          </p:nvPr>
        </p:nvGrpSpPr>
        <p:grpSpPr>
          <a:xfrm>
            <a:off x="0" y="0"/>
            <a:ext cx="9144000" cy="635000"/>
            <a:chOff x="0" y="0"/>
            <a:chExt cx="9144000" cy="635000"/>
          </a:xfrm>
        </p:grpSpPr>
        <p:sp>
          <p:nvSpPr>
            <p:cNvPr id="14" name="TitleBackground"/>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p:cNvSpPr txBox="1"/>
          <p:nvPr>
            <p:custDataLst>
              <p:tags r:id="rId28"/>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marL="0" indent="0">
              <a:buFont typeface="Monotype Sorts" pitchFamily="2" charset="2"/>
              <a:buNone/>
            </a:pPr>
            <a:r>
              <a:rPr lang="en-US" altLang="zh-CN" dirty="0">
                <a:ea typeface="宋体" panose="02010600030101010101" pitchFamily="2" charset="-122"/>
              </a:rPr>
              <a:t>I/O</a:t>
            </a:r>
            <a:r>
              <a:rPr lang="zh-CN" altLang="en-US" dirty="0">
                <a:ea typeface="宋体" panose="02010600030101010101" pitchFamily="2" charset="-122"/>
              </a:rPr>
              <a:t>系统的层次及功能</a:t>
            </a:r>
            <a:endParaRPr lang="en-US" altLang="zh-CN" dirty="0">
              <a:ea typeface="宋体" panose="02010600030101010101" pitchFamily="2" charset="-122"/>
            </a:endParaRPr>
          </a:p>
        </p:txBody>
      </p:sp>
      <p:sp>
        <p:nvSpPr>
          <p:cNvPr id="34819" name="Rectangle 3"/>
          <p:cNvSpPr>
            <a:spLocks noGrp="1" noChangeArrowheads="1"/>
          </p:cNvSpPr>
          <p:nvPr>
            <p:ph type="body" idx="4294967295"/>
          </p:nvPr>
        </p:nvSpPr>
        <p:spPr>
          <a:xfrm>
            <a:off x="3810984" y="1430993"/>
            <a:ext cx="4738212" cy="809464"/>
          </a:xfrm>
          <a:ln>
            <a:solidFill>
              <a:schemeClr val="tx1"/>
            </a:solidFill>
          </a:ln>
        </p:spPr>
        <p:txBody>
          <a:bodyPr/>
          <a:lstStyle/>
          <a:p>
            <a:pPr marL="0" indent="0">
              <a:buNone/>
            </a:pPr>
            <a:r>
              <a:rPr lang="zh-CN" altLang="en-US" sz="1400" dirty="0">
                <a:ea typeface="宋体" panose="02010600030101010101" pitchFamily="2" charset="-122"/>
              </a:rPr>
              <a:t>产生</a:t>
            </a:r>
            <a:r>
              <a:rPr lang="en-US" altLang="zh-CN" sz="1400" dirty="0">
                <a:ea typeface="宋体" panose="02010600030101010101" pitchFamily="2" charset="-122"/>
              </a:rPr>
              <a:t>I/O</a:t>
            </a:r>
            <a:r>
              <a:rPr lang="zh-CN" altLang="en-US" sz="1400" dirty="0">
                <a:ea typeface="宋体" panose="02010600030101010101" pitchFamily="2" charset="-122"/>
              </a:rPr>
              <a:t>请求、格式化</a:t>
            </a:r>
            <a:r>
              <a:rPr lang="en-US" altLang="zh-CN" sz="1400" dirty="0">
                <a:ea typeface="宋体" panose="02010600030101010101" pitchFamily="2" charset="-122"/>
              </a:rPr>
              <a:t>I/O</a:t>
            </a:r>
            <a:r>
              <a:rPr lang="zh-CN" altLang="en-US" sz="1400" dirty="0">
                <a:ea typeface="宋体" panose="02010600030101010101" pitchFamily="2" charset="-122"/>
              </a:rPr>
              <a:t>、</a:t>
            </a:r>
            <a:r>
              <a:rPr lang="en-US" altLang="zh-CN" sz="1400" dirty="0" err="1">
                <a:ea typeface="宋体" panose="02010600030101010101" pitchFamily="2" charset="-122"/>
              </a:rPr>
              <a:t>SPOOLing</a:t>
            </a:r>
            <a:endParaRPr lang="en-US" altLang="zh-CN" sz="1400" dirty="0">
              <a:ea typeface="宋体" panose="02010600030101010101" pitchFamily="2" charset="-122"/>
            </a:endParaRPr>
          </a:p>
          <a:p>
            <a:pPr marL="0" indent="0">
              <a:buNone/>
            </a:pPr>
            <a:r>
              <a:rPr lang="zh-CN" altLang="en-US" sz="1400" dirty="0">
                <a:ea typeface="宋体" panose="02010600030101010101" pitchFamily="2" charset="-122"/>
              </a:rPr>
              <a:t>实现与用户交互的接口，用户直接调用在用户层提供的与</a:t>
            </a:r>
            <a:r>
              <a:rPr lang="en-US" altLang="zh-CN" sz="1400" dirty="0">
                <a:ea typeface="宋体" panose="02010600030101010101" pitchFamily="2" charset="-122"/>
              </a:rPr>
              <a:t>I/O</a:t>
            </a:r>
            <a:r>
              <a:rPr lang="zh-CN" altLang="en-US" sz="1400" dirty="0">
                <a:ea typeface="宋体" panose="02010600030101010101" pitchFamily="2" charset="-122"/>
              </a:rPr>
              <a:t>操作有关的库函数，操作</a:t>
            </a:r>
            <a:r>
              <a:rPr lang="en-US" altLang="zh-CN" sz="1400" dirty="0">
                <a:ea typeface="宋体" panose="02010600030101010101" pitchFamily="2" charset="-122"/>
              </a:rPr>
              <a:t>I/O</a:t>
            </a:r>
            <a:r>
              <a:rPr lang="zh-CN" altLang="en-US" sz="1400" dirty="0">
                <a:ea typeface="宋体" panose="02010600030101010101" pitchFamily="2" charset="-122"/>
              </a:rPr>
              <a:t>设备</a:t>
            </a:r>
            <a:endParaRPr lang="en-US" altLang="zh-CN" sz="1400" dirty="0">
              <a:ea typeface="宋体" panose="02010600030101010101" pitchFamily="2" charset="-122"/>
            </a:endParaRPr>
          </a:p>
        </p:txBody>
      </p:sp>
      <p:graphicFrame>
        <p:nvGraphicFramePr>
          <p:cNvPr id="2" name="表格 2"/>
          <p:cNvGraphicFramePr>
            <a:graphicFrameLocks noGrp="1"/>
          </p:cNvGraphicFramePr>
          <p:nvPr/>
        </p:nvGraphicFramePr>
        <p:xfrm>
          <a:off x="973585" y="1574784"/>
          <a:ext cx="2666260" cy="3884985"/>
        </p:xfrm>
        <a:graphic>
          <a:graphicData uri="http://schemas.openxmlformats.org/drawingml/2006/table">
            <a:tbl>
              <a:tblPr firstRow="1" bandRow="1">
                <a:tableStyleId>{5C22544A-7EE6-4342-B048-85BDC9FD1C3A}</a:tableStyleId>
              </a:tblPr>
              <a:tblGrid>
                <a:gridCol w="2666260"/>
              </a:tblGrid>
              <a:tr h="776997">
                <a:tc>
                  <a:txBody>
                    <a:bodyPr/>
                    <a:lstStyle/>
                    <a:p>
                      <a:pPr algn="ctr"/>
                      <a:r>
                        <a:rPr lang="zh-CN" altLang="en-US" b="0" dirty="0">
                          <a:solidFill>
                            <a:srgbClr val="000000"/>
                          </a:solidFill>
                        </a:rPr>
                        <a:t>用户层软件</a:t>
                      </a:r>
                      <a:endParaRPr lang="zh-CN" altLang="en-US" b="0" dirty="0">
                        <a:solidFill>
                          <a:srgbClr val="000000"/>
                        </a:solidFill>
                      </a:endParaRPr>
                    </a:p>
                  </a:txBody>
                  <a:tcPr/>
                </a:tc>
              </a:tr>
              <a:tr h="776997">
                <a:tc>
                  <a:txBody>
                    <a:bodyPr/>
                    <a:lstStyle/>
                    <a:p>
                      <a:pPr algn="ctr"/>
                      <a:r>
                        <a:rPr lang="zh-CN" altLang="en-US" dirty="0">
                          <a:solidFill>
                            <a:srgbClr val="000000"/>
                          </a:solidFill>
                        </a:rPr>
                        <a:t>设备独立性软件</a:t>
                      </a:r>
                      <a:endParaRPr lang="zh-CN" altLang="en-US" dirty="0">
                        <a:solidFill>
                          <a:srgbClr val="000000"/>
                        </a:solidFill>
                      </a:endParaRPr>
                    </a:p>
                  </a:txBody>
                  <a:tcPr/>
                </a:tc>
              </a:tr>
              <a:tr h="776997">
                <a:tc>
                  <a:txBody>
                    <a:bodyPr/>
                    <a:lstStyle/>
                    <a:p>
                      <a:pPr algn="ctr"/>
                      <a:r>
                        <a:rPr lang="zh-CN" altLang="en-US" dirty="0">
                          <a:solidFill>
                            <a:srgbClr val="000000"/>
                          </a:solidFill>
                        </a:rPr>
                        <a:t>设备驱动程序</a:t>
                      </a:r>
                      <a:endParaRPr lang="zh-CN" altLang="en-US" dirty="0">
                        <a:solidFill>
                          <a:srgbClr val="000000"/>
                        </a:solidFill>
                      </a:endParaRPr>
                    </a:p>
                  </a:txBody>
                  <a:tcPr/>
                </a:tc>
              </a:tr>
              <a:tr h="776997">
                <a:tc>
                  <a:txBody>
                    <a:bodyPr/>
                    <a:lstStyle/>
                    <a:p>
                      <a:pPr algn="ctr"/>
                      <a:r>
                        <a:rPr lang="zh-CN" altLang="en-US" dirty="0">
                          <a:solidFill>
                            <a:srgbClr val="000000"/>
                          </a:solidFill>
                        </a:rPr>
                        <a:t>中断处理程序</a:t>
                      </a:r>
                      <a:endParaRPr lang="zh-CN" altLang="en-US" dirty="0">
                        <a:solidFill>
                          <a:srgbClr val="000000"/>
                        </a:solidFill>
                      </a:endParaRPr>
                    </a:p>
                  </a:txBody>
                  <a:tcPr/>
                </a:tc>
              </a:tr>
              <a:tr h="776997">
                <a:tc>
                  <a:txBody>
                    <a:bodyPr/>
                    <a:lstStyle/>
                    <a:p>
                      <a:pPr algn="ctr"/>
                      <a:r>
                        <a:rPr lang="zh-CN" altLang="en-US" dirty="0">
                          <a:solidFill>
                            <a:srgbClr val="000000"/>
                          </a:solidFill>
                        </a:rPr>
                        <a:t>硬件</a:t>
                      </a:r>
                      <a:endParaRPr lang="zh-CN" altLang="en-US" dirty="0">
                        <a:solidFill>
                          <a:srgbClr val="000000"/>
                        </a:solidFill>
                      </a:endParaRPr>
                    </a:p>
                  </a:txBody>
                  <a:tcPr/>
                </a:tc>
              </a:tr>
            </a:tbl>
          </a:graphicData>
        </a:graphic>
      </p:graphicFrame>
      <p:sp>
        <p:nvSpPr>
          <p:cNvPr id="6" name="Rectangle 3"/>
          <p:cNvSpPr txBox="1">
            <a:spLocks noChangeArrowheads="1"/>
          </p:cNvSpPr>
          <p:nvPr/>
        </p:nvSpPr>
        <p:spPr bwMode="auto">
          <a:xfrm>
            <a:off x="896647" y="5670186"/>
            <a:ext cx="2583401" cy="499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en-US" altLang="zh-CN" sz="2000" dirty="0">
                <a:ea typeface="宋体" panose="02010600030101010101" pitchFamily="2" charset="-122"/>
              </a:rPr>
              <a:t>I/O</a:t>
            </a:r>
            <a:r>
              <a:rPr lang="zh-CN" altLang="en-US" sz="2000" dirty="0">
                <a:ea typeface="宋体" panose="02010600030101010101" pitchFamily="2" charset="-122"/>
              </a:rPr>
              <a:t>系统的层次及功能</a:t>
            </a:r>
            <a:endParaRPr lang="en-US" altLang="zh-CN" sz="2000" dirty="0">
              <a:ea typeface="宋体" panose="02010600030101010101" pitchFamily="2" charset="-122"/>
            </a:endParaRPr>
          </a:p>
        </p:txBody>
      </p:sp>
      <p:sp>
        <p:nvSpPr>
          <p:cNvPr id="7" name="Rectangle 3"/>
          <p:cNvSpPr txBox="1">
            <a:spLocks noChangeArrowheads="1"/>
          </p:cNvSpPr>
          <p:nvPr/>
        </p:nvSpPr>
        <p:spPr bwMode="auto">
          <a:xfrm>
            <a:off x="3810983" y="2320697"/>
            <a:ext cx="4738213" cy="80946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zh-CN" altLang="en-US" sz="1400" dirty="0">
                <a:ea typeface="宋体" panose="02010600030101010101" pitchFamily="2" charset="-122"/>
              </a:rPr>
              <a:t>映射、保护、分块、缓冲、分配</a:t>
            </a:r>
            <a:endParaRPr lang="en-US" altLang="zh-CN" sz="1400" dirty="0">
              <a:ea typeface="宋体" panose="02010600030101010101" pitchFamily="2" charset="-122"/>
            </a:endParaRPr>
          </a:p>
          <a:p>
            <a:pPr marL="0" indent="0">
              <a:buFont typeface="Monotype Sorts" pitchFamily="2" charset="2"/>
              <a:buNone/>
            </a:pPr>
            <a:r>
              <a:rPr lang="zh-CN" altLang="en-US" sz="1400" dirty="0">
                <a:ea typeface="宋体" panose="02010600030101010101" pitchFamily="2" charset="-122"/>
              </a:rPr>
              <a:t>实现与设备驱动器的统一接口、设备命名、设备保护以及设备的分配与释放等，为数据传送提供必要的存储空间</a:t>
            </a:r>
            <a:endParaRPr lang="en-US" altLang="zh-CN" sz="1400" dirty="0">
              <a:ea typeface="宋体" panose="02010600030101010101" pitchFamily="2" charset="-122"/>
            </a:endParaRPr>
          </a:p>
        </p:txBody>
      </p:sp>
      <p:sp>
        <p:nvSpPr>
          <p:cNvPr id="8" name="Rectangle 3"/>
          <p:cNvSpPr txBox="1">
            <a:spLocks noChangeArrowheads="1"/>
          </p:cNvSpPr>
          <p:nvPr/>
        </p:nvSpPr>
        <p:spPr bwMode="auto">
          <a:xfrm>
            <a:off x="3810983" y="3210401"/>
            <a:ext cx="4738213" cy="80946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zh-CN" altLang="en-US" sz="1400" dirty="0">
                <a:ea typeface="宋体" panose="02010600030101010101" pitchFamily="2" charset="-122"/>
              </a:rPr>
              <a:t>设置设备寄存器，检查寄存器内容</a:t>
            </a:r>
            <a:endParaRPr lang="en-US" altLang="zh-CN" sz="1400" dirty="0">
              <a:ea typeface="宋体" panose="02010600030101010101" pitchFamily="2" charset="-122"/>
            </a:endParaRPr>
          </a:p>
          <a:p>
            <a:pPr marL="0" indent="0">
              <a:buFont typeface="Monotype Sorts" pitchFamily="2" charset="2"/>
              <a:buNone/>
            </a:pPr>
            <a:r>
              <a:rPr lang="zh-CN" altLang="en-US" sz="1400" dirty="0">
                <a:ea typeface="宋体" panose="02010600030101010101" pitchFamily="2" charset="-122"/>
              </a:rPr>
              <a:t>与硬件直接相关，负责具体实现系统对设备发出的操作指令，驱动</a:t>
            </a:r>
            <a:r>
              <a:rPr lang="en-US" altLang="zh-CN" sz="1400" dirty="0">
                <a:ea typeface="宋体" panose="02010600030101010101" pitchFamily="2" charset="-122"/>
              </a:rPr>
              <a:t>I/O</a:t>
            </a:r>
            <a:r>
              <a:rPr lang="zh-CN" altLang="en-US" sz="1400" dirty="0">
                <a:ea typeface="宋体" panose="02010600030101010101" pitchFamily="2" charset="-122"/>
              </a:rPr>
              <a:t>设备</a:t>
            </a:r>
            <a:endParaRPr lang="en-US" altLang="zh-CN" sz="1400" dirty="0">
              <a:ea typeface="宋体" panose="02010600030101010101" pitchFamily="2" charset="-122"/>
            </a:endParaRPr>
          </a:p>
        </p:txBody>
      </p:sp>
      <p:cxnSp>
        <p:nvCxnSpPr>
          <p:cNvPr id="5" name="直接箭头连接符 4"/>
          <p:cNvCxnSpPr/>
          <p:nvPr/>
        </p:nvCxnSpPr>
        <p:spPr bwMode="auto">
          <a:xfrm>
            <a:off x="1074199" y="1313843"/>
            <a:ext cx="0" cy="52188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bwMode="auto">
          <a:xfrm>
            <a:off x="1074199" y="2083478"/>
            <a:ext cx="0" cy="47443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bwMode="auto">
          <a:xfrm>
            <a:off x="1083075" y="2927917"/>
            <a:ext cx="0" cy="47443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bwMode="auto">
          <a:xfrm>
            <a:off x="1100831" y="3702540"/>
            <a:ext cx="0" cy="47443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bwMode="auto">
          <a:xfrm>
            <a:off x="1100831" y="4406101"/>
            <a:ext cx="0" cy="47443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bwMode="auto">
          <a:xfrm flipV="1">
            <a:off x="3453414" y="3686457"/>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bwMode="auto">
          <a:xfrm flipV="1">
            <a:off x="3453414" y="4403400"/>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bwMode="auto">
          <a:xfrm flipV="1">
            <a:off x="3453414" y="2976776"/>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bwMode="auto">
          <a:xfrm flipV="1">
            <a:off x="3453414" y="2109485"/>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bwMode="auto">
          <a:xfrm flipV="1">
            <a:off x="3453414" y="1336214"/>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22" name="Rectangle 3"/>
          <p:cNvSpPr txBox="1">
            <a:spLocks noChangeArrowheads="1"/>
          </p:cNvSpPr>
          <p:nvPr/>
        </p:nvSpPr>
        <p:spPr bwMode="auto">
          <a:xfrm>
            <a:off x="2991777" y="983669"/>
            <a:ext cx="976542" cy="4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en-US" altLang="zh-CN" sz="1800" dirty="0">
                <a:ea typeface="宋体" panose="02010600030101010101" pitchFamily="2" charset="-122"/>
              </a:rPr>
              <a:t>I/O</a:t>
            </a:r>
            <a:r>
              <a:rPr lang="zh-CN" altLang="en-US" sz="1800" dirty="0">
                <a:ea typeface="宋体" panose="02010600030101010101" pitchFamily="2" charset="-122"/>
              </a:rPr>
              <a:t>应答</a:t>
            </a:r>
            <a:endParaRPr lang="en-US" altLang="zh-CN" sz="1800" dirty="0">
              <a:ea typeface="宋体" panose="02010600030101010101" pitchFamily="2" charset="-122"/>
            </a:endParaRPr>
          </a:p>
        </p:txBody>
      </p:sp>
      <p:sp>
        <p:nvSpPr>
          <p:cNvPr id="23" name="Rectangle 3"/>
          <p:cNvSpPr txBox="1">
            <a:spLocks noChangeArrowheads="1"/>
          </p:cNvSpPr>
          <p:nvPr/>
        </p:nvSpPr>
        <p:spPr bwMode="auto">
          <a:xfrm>
            <a:off x="612560" y="860530"/>
            <a:ext cx="976542" cy="4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en-US" altLang="zh-CN" sz="1800" dirty="0">
                <a:ea typeface="宋体" panose="02010600030101010101" pitchFamily="2" charset="-122"/>
              </a:rPr>
              <a:t>I/O</a:t>
            </a:r>
            <a:r>
              <a:rPr lang="zh-CN" altLang="en-US" sz="1800" dirty="0">
                <a:ea typeface="宋体" panose="02010600030101010101" pitchFamily="2" charset="-122"/>
              </a:rPr>
              <a:t>请求</a:t>
            </a:r>
            <a:r>
              <a:rPr lang="en-US" altLang="zh-CN" sz="1800" dirty="0">
                <a:ea typeface="宋体" panose="02010600030101010101" pitchFamily="2" charset="-122"/>
              </a:rPr>
              <a:t>		</a:t>
            </a:r>
            <a:endParaRPr lang="en-US" altLang="zh-CN" sz="1800" dirty="0">
              <a:ea typeface="宋体" panose="02010600030101010101" pitchFamily="2" charset="-122"/>
            </a:endParaRPr>
          </a:p>
        </p:txBody>
      </p:sp>
      <p:sp>
        <p:nvSpPr>
          <p:cNvPr id="24" name="Rectangle 3"/>
          <p:cNvSpPr txBox="1">
            <a:spLocks noChangeArrowheads="1"/>
          </p:cNvSpPr>
          <p:nvPr/>
        </p:nvSpPr>
        <p:spPr bwMode="auto">
          <a:xfrm>
            <a:off x="3767091" y="4163596"/>
            <a:ext cx="4738212" cy="80946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zh-CN" altLang="en-US" sz="1400" dirty="0">
                <a:ea typeface="宋体" panose="02010600030101010101" pitchFamily="2" charset="-122"/>
              </a:rPr>
              <a:t>用于保护被中断进程的</a:t>
            </a:r>
            <a:r>
              <a:rPr lang="en-US" altLang="zh-CN" sz="1400" dirty="0">
                <a:ea typeface="宋体" panose="02010600030101010101" pitchFamily="2" charset="-122"/>
              </a:rPr>
              <a:t>CPU</a:t>
            </a:r>
            <a:r>
              <a:rPr lang="zh-CN" altLang="en-US" sz="1400" dirty="0">
                <a:ea typeface="宋体" panose="02010600030101010101" pitchFamily="2" charset="-122"/>
              </a:rPr>
              <a:t>环境，转入相应的中断处理程序进行处理，处理完成后再恢复到被中断进程的现场后返回到被中断的进程</a:t>
            </a:r>
            <a:endParaRPr lang="en-US" altLang="zh-CN" sz="1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970641"/>
            <a:ext cx="7315200" cy="2143125"/>
          </a:xfrm>
          <a:prstGeom prst="rect">
            <a:avLst/>
          </a:prstGeom>
          <a:noFill/>
        </p:spPr>
        <p:txBody>
          <a:bodyPr vert="horz" wrap="square" rtlCol="0" anchor="ctr" anchorCtr="0">
            <a:noAutofit/>
          </a:bodyPr>
          <a:lstStyle/>
          <a:p>
            <a:pPr eaLnBrk="1"/>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用户发出磁盘</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I/O</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请求后，系统的处理流程是：用户程序</a:t>
            </a:r>
            <a:r>
              <a:rPr lang="en-US" altLang="zh-CN" sz="2000" dirty="0">
                <a:solidFill>
                  <a:srgbClr val="000000"/>
                </a:solidFill>
                <a:latin typeface="微软雅黑" panose="020B0503020204020204" charset="-122"/>
                <a:ea typeface="微软雅黑" panose="020B0503020204020204" charset="-122"/>
                <a:sym typeface="Wingdings" panose="05000000000000000000" pitchFamily="2" charset="2"/>
              </a:rPr>
              <a:t></a:t>
            </a:r>
            <a:r>
              <a:rPr lang="zh-CN" altLang="en-US" sz="2000" dirty="0">
                <a:solidFill>
                  <a:srgbClr val="000000"/>
                </a:solidFill>
                <a:latin typeface="微软雅黑" panose="020B0503020204020204" charset="-122"/>
                <a:ea typeface="微软雅黑" panose="020B0503020204020204" charset="-122"/>
                <a:sym typeface="Wingdings" panose="05000000000000000000" pitchFamily="2" charset="2"/>
              </a:rPr>
              <a:t>系统调用处理程序</a:t>
            </a:r>
            <a:r>
              <a:rPr lang="en-US" altLang="zh-CN" sz="2000" dirty="0">
                <a:solidFill>
                  <a:srgbClr val="000000"/>
                </a:solidFill>
                <a:latin typeface="微软雅黑" panose="020B0503020204020204" charset="-122"/>
                <a:ea typeface="微软雅黑" panose="020B0503020204020204" charset="-122"/>
                <a:sym typeface="Wingdings" panose="05000000000000000000" pitchFamily="2" charset="2"/>
              </a:rPr>
              <a:t></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设备驱动程序</a:t>
            </a:r>
            <a:r>
              <a:rPr lang="en-US" altLang="zh-CN" sz="2000" dirty="0">
                <a:solidFill>
                  <a:srgbClr val="000000"/>
                </a:solidFill>
                <a:latin typeface="微软雅黑" panose="020B0503020204020204" charset="-122"/>
                <a:ea typeface="微软雅黑" panose="020B0503020204020204" charset="-122"/>
                <a:sym typeface="Wingdings" panose="05000000000000000000" pitchFamily="2" charset="2"/>
              </a:rPr>
              <a:t></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中断处理程序。</a:t>
            </a:r>
            <a:r>
              <a:rPr lang="zh-CN" altLang="en-US" sz="2000" dirty="0">
                <a:solidFill>
                  <a:srgbClr val="337D45"/>
                </a:solidFill>
                <a:latin typeface="微软雅黑" panose="020B0503020204020204" charset="-122"/>
                <a:ea typeface="微软雅黑" panose="020B0503020204020204" charset="-122"/>
                <a:sym typeface="微软雅黑" panose="020B0503020204020204" charset="-122"/>
              </a:rPr>
              <a:t>其中，计算数据所在磁盘的柱面号、磁头号、扇区号的程序是（）</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2"/>
            </p:custDataLst>
          </p:nvPr>
        </p:nvSpPr>
        <p:spPr>
          <a:xfrm>
            <a:off x="3223967" y="3175000"/>
            <a:ext cx="2375555" cy="568904"/>
          </a:xfrm>
          <a:prstGeom prst="rect">
            <a:avLst/>
          </a:prstGeom>
          <a:noFill/>
        </p:spPr>
        <p:txBody>
          <a:bodyPr vert="horz" rtlCol="0" anchor="ctr" anchorCtr="0">
            <a:noAutofit/>
          </a:bodyPr>
          <a:lstStyle/>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用户程序</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3"/>
            </p:custDataLst>
          </p:nvPr>
        </p:nvSpPr>
        <p:spPr>
          <a:xfrm>
            <a:off x="3223967" y="3711458"/>
            <a:ext cx="2375555" cy="568904"/>
          </a:xfrm>
          <a:prstGeom prst="rect">
            <a:avLst/>
          </a:prstGeom>
          <a:noFill/>
        </p:spPr>
        <p:txBody>
          <a:bodyPr vert="horz" rtlCol="0" anchor="ctr" anchorCtr="0">
            <a:noAutofit/>
          </a:bodyPr>
          <a:lstStyle/>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系统调用处理程序</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4"/>
            </p:custDataLst>
          </p:nvPr>
        </p:nvSpPr>
        <p:spPr>
          <a:xfrm>
            <a:off x="3223967" y="4247916"/>
            <a:ext cx="2375555" cy="568904"/>
          </a:xfrm>
          <a:prstGeom prst="rect">
            <a:avLst/>
          </a:prstGeom>
          <a:noFill/>
        </p:spPr>
        <p:txBody>
          <a:bodyPr vert="horz" rtlCol="0" anchor="ctr" anchorCtr="0">
            <a:noAutofit/>
          </a:bodyPr>
          <a:lstStyle/>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设备驱动程序</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5"/>
            </p:custDataLst>
          </p:nvPr>
        </p:nvSpPr>
        <p:spPr>
          <a:xfrm>
            <a:off x="3223967" y="4827706"/>
            <a:ext cx="2375555" cy="568904"/>
          </a:xfrm>
          <a:prstGeom prst="rect">
            <a:avLst/>
          </a:prstGeom>
          <a:noFill/>
        </p:spPr>
        <p:txBody>
          <a:bodyPr vert="horz" rtlCol="0" anchor="ctr" anchorCtr="0">
            <a:noAutofit/>
          </a:bodyPr>
          <a:lstStyle/>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中断处理程序</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bwMode="auto">
          <a:xfrm>
            <a:off x="2509592" y="3324503"/>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bwMode="auto">
          <a:xfrm>
            <a:off x="2509592" y="3860961"/>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bwMode="auto">
          <a:xfrm>
            <a:off x="2406722" y="4397419"/>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2000" b="0" i="0" u="none" strike="noStrike" cap="none" normalizeH="0" baseline="0" dirty="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bwMode="auto">
          <a:xfrm>
            <a:off x="2509592" y="4977209"/>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2" name="矩形 1"/>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4" name="文本框 23"/>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25" name="文本框 24"/>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a:solidFill>
                  <a:srgbClr val="000000"/>
                </a:solidFill>
                <a:latin typeface="微软雅黑" panose="020B0503020204020204" charset="-122"/>
                <a:ea typeface="微软雅黑" panose="020B0503020204020204" charset="-122"/>
                <a:sym typeface="微软雅黑" panose="020B0503020204020204" charset="-122"/>
              </a:rPr>
              <a:t>C</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3" name="组合 22"/>
          <p:cNvGrpSpPr/>
          <p:nvPr>
            <p:custDataLst>
              <p:tags r:id="rId14"/>
            </p:custDataLst>
          </p:nvPr>
        </p:nvGrpSpPr>
        <p:grpSpPr>
          <a:xfrm>
            <a:off x="9537700" y="0"/>
            <a:ext cx="3815080" cy="647700"/>
            <a:chOff x="9537700" y="0"/>
            <a:chExt cx="3815080" cy="647700"/>
          </a:xfrm>
        </p:grpSpPr>
        <p:sp>
          <p:nvSpPr>
            <p:cNvPr id="20"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1"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6"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21"/>
            </p:custDataLst>
          </p:nvPr>
        </p:nvGrpSpPr>
        <p:grpSpPr>
          <a:xfrm>
            <a:off x="0" y="0"/>
            <a:ext cx="9144000" cy="635000"/>
            <a:chOff x="0" y="0"/>
            <a:chExt cx="9144000" cy="635000"/>
          </a:xfrm>
        </p:grpSpPr>
        <p:sp>
          <p:nvSpPr>
            <p:cNvPr id="14" name="TitleBackground"/>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p:cNvSpPr txBox="1"/>
          <p:nvPr>
            <p:custDataLst>
              <p:tags r:id="rId28"/>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Devices vary in many dimensions(page 507)</a:t>
            </a:r>
            <a:endParaRPr lang="en-US" altLang="zh-CN" sz="2800">
              <a:effectLst>
                <a:outerShdw blurRad="38100" dist="38100" dir="2700000" algn="tl">
                  <a:srgbClr val="C0C0C0"/>
                </a:outerShdw>
              </a:effectLst>
              <a:ea typeface="宋体" panose="02010600030101010101" pitchFamily="2" charset="-122"/>
            </a:endParaRPr>
          </a:p>
        </p:txBody>
      </p:sp>
      <p:sp>
        <p:nvSpPr>
          <p:cNvPr id="31747" name="Rectangle 3"/>
          <p:cNvSpPr>
            <a:spLocks noGrp="1" noChangeArrowheads="1"/>
          </p:cNvSpPr>
          <p:nvPr>
            <p:ph type="body" idx="4294967295"/>
          </p:nvPr>
        </p:nvSpPr>
        <p:spPr>
          <a:xfrm>
            <a:off x="835025" y="1252538"/>
            <a:ext cx="7416800" cy="4741862"/>
          </a:xfrm>
        </p:spPr>
        <p:txBody>
          <a:bodyPr/>
          <a:lstStyle/>
          <a:p>
            <a:r>
              <a:rPr lang="zh-CN" altLang="en-US" sz="2000" b="1">
                <a:solidFill>
                  <a:srgbClr val="FF0000"/>
                </a:solidFill>
                <a:ea typeface="宋体" panose="02010600030101010101" pitchFamily="2" charset="-122"/>
              </a:rPr>
              <a:t>Character-stream or block</a:t>
            </a:r>
            <a:endParaRPr lang="en-US" altLang="zh-CN" sz="2000" b="1">
              <a:solidFill>
                <a:srgbClr val="FF0000"/>
              </a:solidFill>
              <a:ea typeface="宋体" panose="02010600030101010101" pitchFamily="2" charset="-122"/>
            </a:endParaRPr>
          </a:p>
          <a:p>
            <a:pPr lvl="1"/>
            <a:r>
              <a:rPr lang="en-US" altLang="zh-CN" sz="1800">
                <a:ea typeface="宋体" panose="02010600030101010101" pitchFamily="2" charset="-122"/>
              </a:rPr>
              <a:t>A character-stream </a:t>
            </a:r>
            <a:r>
              <a:rPr lang="zh-CN" altLang="en-US" sz="1800">
                <a:ea typeface="宋体" panose="02010600030101010101" pitchFamily="2" charset="-122"/>
              </a:rPr>
              <a:t>device transfers bytes one by one,</a:t>
            </a:r>
            <a:endParaRPr lang="zh-CN" altLang="en-US" sz="1800">
              <a:ea typeface="宋体" panose="02010600030101010101" pitchFamily="2" charset="-122"/>
            </a:endParaRPr>
          </a:p>
          <a:p>
            <a:pPr lvl="1"/>
            <a:r>
              <a:rPr lang="zh-CN" altLang="en-US" sz="1800">
                <a:ea typeface="宋体" panose="02010600030101010101" pitchFamily="2" charset="-122"/>
              </a:rPr>
              <a:t>A </a:t>
            </a:r>
            <a:r>
              <a:rPr lang="en-US" altLang="zh-CN" sz="1800">
                <a:ea typeface="宋体" panose="02010600030101010101" pitchFamily="2" charset="-122"/>
              </a:rPr>
              <a:t>block device transfers a block of bytes as a unit.</a:t>
            </a:r>
            <a:endParaRPr lang="en-US" altLang="zh-CN" sz="1800">
              <a:ea typeface="宋体" panose="02010600030101010101" pitchFamily="2" charset="-122"/>
            </a:endParaRPr>
          </a:p>
          <a:p>
            <a:r>
              <a:rPr lang="en-US" altLang="zh-CN" sz="2000" b="1">
                <a:solidFill>
                  <a:srgbClr val="FF0000"/>
                </a:solidFill>
                <a:ea typeface="宋体" panose="02010600030101010101" pitchFamily="2" charset="-122"/>
              </a:rPr>
              <a:t>Sequential or random-access</a:t>
            </a:r>
            <a:endParaRPr lang="en-US" altLang="zh-CN" sz="2000" b="1">
              <a:solidFill>
                <a:srgbClr val="FF0000"/>
              </a:solidFill>
              <a:ea typeface="宋体" panose="02010600030101010101" pitchFamily="2" charset="-122"/>
            </a:endParaRPr>
          </a:p>
          <a:p>
            <a:pPr lvl="1"/>
            <a:r>
              <a:rPr lang="en-US" altLang="zh-CN" sz="1800">
                <a:ea typeface="宋体" panose="02010600030101010101" pitchFamily="2" charset="-122"/>
              </a:rPr>
              <a:t>A </a:t>
            </a:r>
            <a:r>
              <a:rPr lang="zh-CN" altLang="en-US" sz="1800">
                <a:ea typeface="宋体" panose="02010600030101010101" pitchFamily="2" charset="-122"/>
              </a:rPr>
              <a:t>sequential device transfers data in a fixed order determined by the device</a:t>
            </a:r>
            <a:endParaRPr lang="zh-CN" altLang="en-US" sz="1800">
              <a:ea typeface="宋体" panose="02010600030101010101" pitchFamily="2" charset="-122"/>
            </a:endParaRPr>
          </a:p>
          <a:p>
            <a:pPr lvl="1"/>
            <a:r>
              <a:rPr lang="zh-CN" altLang="en-US" sz="1800">
                <a:ea typeface="宋体" panose="02010600030101010101" pitchFamily="2" charset="-122"/>
              </a:rPr>
              <a:t>The user of a random-access device can instruct the device to seek to any of the available data storage locations</a:t>
            </a:r>
            <a:endParaRPr lang="en-US" altLang="zh-CN" sz="1800">
              <a:ea typeface="宋体" panose="02010600030101010101" pitchFamily="2" charset="-122"/>
            </a:endParaRPr>
          </a:p>
          <a:p>
            <a:r>
              <a:rPr lang="en-US" altLang="zh-CN" sz="2000" b="1">
                <a:solidFill>
                  <a:srgbClr val="FF0000"/>
                </a:solidFill>
                <a:ea typeface="宋体" panose="02010600030101010101" pitchFamily="2" charset="-122"/>
              </a:rPr>
              <a:t>Synchronous or asynchronous</a:t>
            </a:r>
            <a:endParaRPr lang="en-US" altLang="zh-CN" sz="2000" b="1">
              <a:solidFill>
                <a:srgbClr val="FF0000"/>
              </a:solidFill>
              <a:ea typeface="宋体" panose="02010600030101010101" pitchFamily="2" charset="-122"/>
            </a:endParaRPr>
          </a:p>
          <a:p>
            <a:pPr lvl="1"/>
            <a:r>
              <a:rPr lang="en-US" altLang="zh-CN" sz="1800">
                <a:ea typeface="宋体" panose="02010600030101010101" pitchFamily="2" charset="-122"/>
              </a:rPr>
              <a:t>A </a:t>
            </a:r>
            <a:r>
              <a:rPr lang="zh-CN" altLang="en-US" sz="1800">
                <a:ea typeface="宋体" panose="02010600030101010101" pitchFamily="2" charset="-122"/>
              </a:rPr>
              <a:t>synchronous device performs data transfers with predictable response times. </a:t>
            </a:r>
            <a:endParaRPr lang="zh-CN" altLang="en-US" sz="1800">
              <a:ea typeface="宋体" panose="02010600030101010101" pitchFamily="2" charset="-122"/>
            </a:endParaRPr>
          </a:p>
          <a:p>
            <a:pPr lvl="1"/>
            <a:r>
              <a:rPr lang="zh-CN" altLang="en-US" sz="1800">
                <a:ea typeface="宋体" panose="02010600030101010101" pitchFamily="2" charset="-122"/>
              </a:rPr>
              <a:t>An asynchronous device exhibits irregular or unpredictable response times.</a:t>
            </a:r>
            <a:endParaRPr lang="zh-CN" altLang="en-US"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a:defRPr/>
            </a:pPr>
            <a:r>
              <a:rPr lang="zh-CN" altLang="en-US" sz="2400">
                <a:effectLst>
                  <a:outerShdw blurRad="38100" dist="38100" dir="2700000" algn="tl">
                    <a:srgbClr val="C0C0C0"/>
                  </a:outerShdw>
                </a:effectLst>
                <a:ea typeface="宋体" panose="02010600030101010101" pitchFamily="2" charset="-122"/>
              </a:rPr>
              <a:t>Devices vary in many dimensions（page 507）</a:t>
            </a:r>
            <a:endParaRPr lang="zh-CN" altLang="en-US" sz="2400">
              <a:effectLst>
                <a:outerShdw blurRad="38100" dist="38100" dir="2700000" algn="tl">
                  <a:srgbClr val="C0C0C0"/>
                </a:outerShdw>
              </a:effectLst>
              <a:ea typeface="宋体" panose="02010600030101010101" pitchFamily="2" charset="-122"/>
            </a:endParaRPr>
          </a:p>
        </p:txBody>
      </p:sp>
      <p:sp>
        <p:nvSpPr>
          <p:cNvPr id="32771" name="Rectangle 3"/>
          <p:cNvSpPr>
            <a:spLocks noGrp="1" noChangeArrowheads="1"/>
          </p:cNvSpPr>
          <p:nvPr>
            <p:ph type="body" idx="4294967295"/>
          </p:nvPr>
        </p:nvSpPr>
        <p:spPr>
          <a:xfrm>
            <a:off x="1131888" y="1073150"/>
            <a:ext cx="7097712" cy="5367338"/>
          </a:xfrm>
        </p:spPr>
        <p:txBody>
          <a:bodyPr/>
          <a:lstStyle/>
          <a:p>
            <a:r>
              <a:rPr lang="zh-CN" altLang="en-US" sz="2400" b="1">
                <a:solidFill>
                  <a:srgbClr val="FF0000"/>
                </a:solidFill>
                <a:ea typeface="宋体" panose="02010600030101010101" pitchFamily="2" charset="-122"/>
              </a:rPr>
              <a:t>Sharable or </a:t>
            </a:r>
            <a:r>
              <a:rPr lang="en-US" altLang="zh-CN" sz="2400" b="1">
                <a:solidFill>
                  <a:srgbClr val="FF0000"/>
                </a:solidFill>
                <a:ea typeface="宋体" panose="02010600030101010101" pitchFamily="2" charset="-122"/>
              </a:rPr>
              <a:t>dedicated</a:t>
            </a:r>
            <a:endParaRPr lang="en-US" altLang="zh-CN" sz="2400" b="1">
              <a:solidFill>
                <a:srgbClr val="FF0000"/>
              </a:solidFill>
              <a:ea typeface="宋体" panose="02010600030101010101" pitchFamily="2" charset="-122"/>
            </a:endParaRPr>
          </a:p>
          <a:p>
            <a:pPr lvl="1"/>
            <a:r>
              <a:rPr lang="en-US" altLang="zh-CN" sz="2000">
                <a:ea typeface="宋体" panose="02010600030101010101" pitchFamily="2" charset="-122"/>
              </a:rPr>
              <a:t>A sharable </a:t>
            </a:r>
            <a:r>
              <a:rPr lang="zh-CN" altLang="en-US" sz="2000">
                <a:ea typeface="宋体" panose="02010600030101010101" pitchFamily="2" charset="-122"/>
              </a:rPr>
              <a:t>device can be used concurrently by several processes or threads; a dedicated device cannot.</a:t>
            </a:r>
            <a:endParaRPr lang="en-US" altLang="zh-CN" sz="2000">
              <a:ea typeface="宋体" panose="02010600030101010101" pitchFamily="2" charset="-122"/>
            </a:endParaRPr>
          </a:p>
          <a:p>
            <a:r>
              <a:rPr lang="en-US" altLang="zh-CN" sz="2400" b="1">
                <a:solidFill>
                  <a:srgbClr val="FF0000"/>
                </a:solidFill>
                <a:ea typeface="宋体" panose="02010600030101010101" pitchFamily="2" charset="-122"/>
              </a:rPr>
              <a:t>Speed of operation</a:t>
            </a:r>
            <a:endParaRPr lang="en-US" altLang="zh-CN" sz="2400" b="1">
              <a:solidFill>
                <a:srgbClr val="FF0000"/>
              </a:solidFill>
              <a:ea typeface="宋体" panose="02010600030101010101" pitchFamily="2" charset="-122"/>
            </a:endParaRPr>
          </a:p>
          <a:p>
            <a:pPr lvl="1"/>
            <a:r>
              <a:rPr lang="en-US" altLang="zh-CN" sz="2000">
                <a:ea typeface="宋体" panose="02010600030101010101" pitchFamily="2" charset="-122"/>
              </a:rPr>
              <a:t>Device </a:t>
            </a:r>
            <a:r>
              <a:rPr lang="zh-CN" altLang="en-US" sz="2000">
                <a:ea typeface="宋体" panose="02010600030101010101" pitchFamily="2" charset="-122"/>
              </a:rPr>
              <a:t>speeds range from a few bytes per second to a </a:t>
            </a:r>
            <a:r>
              <a:rPr lang="en-US" altLang="zh-CN" sz="2000">
                <a:ea typeface="宋体" panose="02010600030101010101" pitchFamily="2" charset="-122"/>
              </a:rPr>
              <a:t>few gigabytes per second.</a:t>
            </a:r>
            <a:endParaRPr lang="en-US" altLang="zh-CN" sz="2000">
              <a:ea typeface="宋体" panose="02010600030101010101" pitchFamily="2" charset="-122"/>
            </a:endParaRPr>
          </a:p>
          <a:p>
            <a:r>
              <a:rPr lang="en-US" altLang="zh-CN" sz="2400" b="1">
                <a:solidFill>
                  <a:srgbClr val="FF0000"/>
                </a:solidFill>
                <a:ea typeface="宋体" panose="02010600030101010101" pitchFamily="2" charset="-122"/>
              </a:rPr>
              <a:t>Read-write, read only, or write only</a:t>
            </a:r>
            <a:endParaRPr lang="en-US" altLang="zh-CN" sz="2400" b="1">
              <a:solidFill>
                <a:srgbClr val="FF0000"/>
              </a:solidFill>
              <a:ea typeface="宋体" panose="02010600030101010101" pitchFamily="2" charset="-122"/>
            </a:endParaRPr>
          </a:p>
          <a:p>
            <a:pPr lvl="1"/>
            <a:r>
              <a:rPr lang="en-US" altLang="zh-CN" sz="2000">
                <a:ea typeface="宋体" panose="02010600030101010101" pitchFamily="2" charset="-122"/>
              </a:rPr>
              <a:t>Some </a:t>
            </a:r>
            <a:r>
              <a:rPr lang="zh-CN" altLang="en-US" sz="2000">
                <a:ea typeface="宋体" panose="02010600030101010101" pitchFamily="2" charset="-122"/>
              </a:rPr>
              <a:t>devices perform both input and output, but others support only one data direction.</a:t>
            </a:r>
            <a:endParaRPr lang="zh-CN" altLang="en-US" sz="20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076325" y="0"/>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Characteristics of I/O Devices</a:t>
            </a:r>
            <a:endParaRPr lang="en-US" altLang="zh-CN" sz="2400">
              <a:effectLst>
                <a:outerShdw blurRad="38100" dist="38100" dir="2700000" algn="tl">
                  <a:srgbClr val="C0C0C0"/>
                </a:outerShdw>
              </a:effectLst>
              <a:ea typeface="宋体" panose="02010600030101010101" pitchFamily="2" charset="-122"/>
            </a:endParaRPr>
          </a:p>
        </p:txBody>
      </p:sp>
      <p:pic>
        <p:nvPicPr>
          <p:cNvPr id="33795" name="Picture 4"/>
          <p:cNvPicPr>
            <a:picLocks noChangeAspect="1" noChangeArrowheads="1"/>
          </p:cNvPicPr>
          <p:nvPr/>
        </p:nvPicPr>
        <p:blipFill>
          <a:blip r:embed="rId1">
            <a:extLst>
              <a:ext uri="{28A0092B-C50C-407E-A947-70E740481C1C}">
                <a14:useLocalDpi xmlns:a14="http://schemas.microsoft.com/office/drawing/2010/main" val="0"/>
              </a:ext>
            </a:extLst>
          </a:blip>
          <a:srcRect l="1311" t="8743" r="1311" b="9436"/>
          <a:stretch>
            <a:fillRect/>
          </a:stretch>
        </p:blipFill>
        <p:spPr bwMode="auto">
          <a:xfrm>
            <a:off x="577850" y="1035050"/>
            <a:ext cx="8108950" cy="53387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13.3.1 Block and Character Devices</a:t>
            </a:r>
            <a:endParaRPr lang="en-US" altLang="zh-CN">
              <a:effectLst>
                <a:outerShdw blurRad="38100" dist="38100" dir="2700000" algn="tl">
                  <a:srgbClr val="C0C0C0"/>
                </a:outerShdw>
              </a:effectLst>
              <a:ea typeface="宋体" panose="02010600030101010101" pitchFamily="2" charset="-122"/>
            </a:endParaRPr>
          </a:p>
        </p:txBody>
      </p:sp>
      <p:sp>
        <p:nvSpPr>
          <p:cNvPr id="34819" name="Rectangle 3"/>
          <p:cNvSpPr>
            <a:spLocks noGrp="1" noChangeArrowheads="1"/>
          </p:cNvSpPr>
          <p:nvPr>
            <p:ph type="body" idx="4294967295"/>
          </p:nvPr>
        </p:nvSpPr>
        <p:spPr/>
        <p:txBody>
          <a:bodyPr/>
          <a:lstStyle/>
          <a:p>
            <a:r>
              <a:rPr lang="en-US" altLang="zh-CN" sz="2400" dirty="0">
                <a:solidFill>
                  <a:srgbClr val="7030A0"/>
                </a:solidFill>
                <a:ea typeface="宋体" panose="02010600030101010101" pitchFamily="2" charset="-122"/>
              </a:rPr>
              <a:t>Block devices </a:t>
            </a:r>
            <a:r>
              <a:rPr lang="en-US" altLang="zh-CN" sz="2400" dirty="0">
                <a:ea typeface="宋体" panose="02010600030101010101" pitchFamily="2" charset="-122"/>
              </a:rPr>
              <a:t>include </a:t>
            </a:r>
            <a:r>
              <a:rPr lang="en-US" altLang="zh-CN" sz="2400" dirty="0">
                <a:solidFill>
                  <a:srgbClr val="0E015F"/>
                </a:solidFill>
                <a:ea typeface="宋体" panose="02010600030101010101" pitchFamily="2" charset="-122"/>
              </a:rPr>
              <a:t>disk drives</a:t>
            </a:r>
            <a:endParaRPr lang="en-US" altLang="zh-CN" sz="2400" dirty="0">
              <a:solidFill>
                <a:srgbClr val="0E015F"/>
              </a:solidFill>
              <a:ea typeface="宋体" panose="02010600030101010101" pitchFamily="2" charset="-122"/>
            </a:endParaRPr>
          </a:p>
          <a:p>
            <a:pPr lvl="1"/>
            <a:r>
              <a:rPr lang="en-US" altLang="zh-CN" sz="2000" dirty="0">
                <a:ea typeface="宋体" panose="02010600030101010101" pitchFamily="2" charset="-122"/>
              </a:rPr>
              <a:t>Commands include </a:t>
            </a:r>
            <a:r>
              <a:rPr lang="en-US" altLang="zh-CN" sz="2000" dirty="0">
                <a:solidFill>
                  <a:srgbClr val="00B050"/>
                </a:solidFill>
                <a:ea typeface="宋体" panose="02010600030101010101" pitchFamily="2" charset="-122"/>
              </a:rPr>
              <a:t>read, write, seek </a:t>
            </a:r>
            <a:endParaRPr lang="en-US" altLang="zh-CN" sz="2000" dirty="0">
              <a:solidFill>
                <a:srgbClr val="00B050"/>
              </a:solidFill>
              <a:ea typeface="宋体" panose="02010600030101010101" pitchFamily="2" charset="-122"/>
            </a:endParaRPr>
          </a:p>
          <a:p>
            <a:pPr lvl="1"/>
            <a:r>
              <a:rPr lang="en-US" altLang="zh-CN" sz="2000" dirty="0">
                <a:solidFill>
                  <a:srgbClr val="00B050"/>
                </a:solidFill>
                <a:ea typeface="宋体" panose="02010600030101010101" pitchFamily="2" charset="-122"/>
              </a:rPr>
              <a:t>Raw I/O </a:t>
            </a:r>
            <a:r>
              <a:rPr lang="en-US" altLang="zh-CN" sz="2000" dirty="0">
                <a:ea typeface="宋体" panose="02010600030101010101" pitchFamily="2" charset="-122"/>
              </a:rPr>
              <a:t>or </a:t>
            </a:r>
            <a:r>
              <a:rPr lang="en-US" altLang="zh-CN" sz="2000" dirty="0">
                <a:solidFill>
                  <a:srgbClr val="00B050"/>
                </a:solidFill>
                <a:ea typeface="宋体" panose="02010600030101010101" pitchFamily="2" charset="-122"/>
              </a:rPr>
              <a:t>file-system access</a:t>
            </a:r>
            <a:endParaRPr lang="en-US" altLang="zh-CN" sz="2000" dirty="0">
              <a:solidFill>
                <a:srgbClr val="00B050"/>
              </a:solidFill>
              <a:ea typeface="宋体" panose="02010600030101010101" pitchFamily="2" charset="-122"/>
            </a:endParaRPr>
          </a:p>
          <a:p>
            <a:pPr lvl="1"/>
            <a:r>
              <a:rPr lang="en-US" altLang="zh-CN" sz="2000" dirty="0">
                <a:solidFill>
                  <a:srgbClr val="00B050"/>
                </a:solidFill>
                <a:ea typeface="宋体" panose="02010600030101010101" pitchFamily="2" charset="-122"/>
              </a:rPr>
              <a:t>Memory-mapped file </a:t>
            </a:r>
            <a:r>
              <a:rPr lang="en-US" altLang="zh-CN" sz="2000" dirty="0">
                <a:ea typeface="宋体" panose="02010600030101010101" pitchFamily="2" charset="-122"/>
              </a:rPr>
              <a:t>access possible</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solidFill>
                  <a:srgbClr val="7030A0"/>
                </a:solidFill>
                <a:ea typeface="宋体" panose="02010600030101010101" pitchFamily="2" charset="-122"/>
              </a:rPr>
              <a:t>Character devices </a:t>
            </a:r>
            <a:r>
              <a:rPr lang="en-US" altLang="zh-CN" sz="2400" dirty="0">
                <a:ea typeface="宋体" panose="02010600030101010101" pitchFamily="2" charset="-122"/>
              </a:rPr>
              <a:t>include </a:t>
            </a:r>
            <a:r>
              <a:rPr lang="en-US" altLang="zh-CN" sz="2400" dirty="0">
                <a:solidFill>
                  <a:srgbClr val="0E015F"/>
                </a:solidFill>
                <a:ea typeface="宋体" panose="02010600030101010101" pitchFamily="2" charset="-122"/>
              </a:rPr>
              <a:t>keyboards</a:t>
            </a:r>
            <a:r>
              <a:rPr lang="en-US" altLang="zh-CN" sz="2400" dirty="0">
                <a:ea typeface="宋体" panose="02010600030101010101" pitchFamily="2" charset="-122"/>
              </a:rPr>
              <a:t>, </a:t>
            </a:r>
            <a:r>
              <a:rPr lang="en-US" altLang="zh-CN" sz="2400" dirty="0">
                <a:solidFill>
                  <a:srgbClr val="0E015F"/>
                </a:solidFill>
                <a:ea typeface="宋体" panose="02010600030101010101" pitchFamily="2" charset="-122"/>
              </a:rPr>
              <a:t>mice</a:t>
            </a:r>
            <a:r>
              <a:rPr lang="en-US" altLang="zh-CN" sz="2400" dirty="0">
                <a:ea typeface="宋体" panose="02010600030101010101" pitchFamily="2" charset="-122"/>
              </a:rPr>
              <a:t>, </a:t>
            </a:r>
            <a:r>
              <a:rPr lang="en-US" altLang="zh-CN" sz="2400" dirty="0">
                <a:solidFill>
                  <a:srgbClr val="0E015F"/>
                </a:solidFill>
                <a:ea typeface="宋体" panose="02010600030101010101" pitchFamily="2" charset="-122"/>
              </a:rPr>
              <a:t>serial</a:t>
            </a:r>
            <a:r>
              <a:rPr lang="en-US" altLang="zh-CN" sz="2400" dirty="0">
                <a:ea typeface="宋体" panose="02010600030101010101" pitchFamily="2" charset="-122"/>
              </a:rPr>
              <a:t> </a:t>
            </a:r>
            <a:r>
              <a:rPr lang="en-US" altLang="zh-CN" sz="2400" dirty="0">
                <a:solidFill>
                  <a:srgbClr val="0E015F"/>
                </a:solidFill>
                <a:ea typeface="宋体" panose="02010600030101010101" pitchFamily="2" charset="-122"/>
              </a:rPr>
              <a:t>ports</a:t>
            </a:r>
            <a:endParaRPr lang="en-US" altLang="zh-CN" sz="2400" dirty="0">
              <a:solidFill>
                <a:srgbClr val="0E015F"/>
              </a:solidFill>
              <a:ea typeface="宋体" panose="02010600030101010101" pitchFamily="2" charset="-122"/>
            </a:endParaRPr>
          </a:p>
          <a:p>
            <a:pPr lvl="1"/>
            <a:r>
              <a:rPr lang="en-US" altLang="zh-CN" sz="2000" dirty="0">
                <a:ea typeface="宋体" panose="02010600030101010101" pitchFamily="2" charset="-122"/>
              </a:rPr>
              <a:t>Commands include </a:t>
            </a:r>
            <a:r>
              <a:rPr lang="en-US" altLang="zh-CN" sz="2000" dirty="0">
                <a:solidFill>
                  <a:srgbClr val="00B050"/>
                </a:solidFill>
                <a:ea typeface="宋体" panose="02010600030101010101" pitchFamily="2" charset="-122"/>
              </a:rPr>
              <a:t>get, put</a:t>
            </a:r>
            <a:endParaRPr lang="en-US" altLang="zh-CN" sz="2000" dirty="0">
              <a:solidFill>
                <a:srgbClr val="00B050"/>
              </a:solidFill>
              <a:ea typeface="宋体" panose="02010600030101010101" pitchFamily="2" charset="-122"/>
            </a:endParaRPr>
          </a:p>
          <a:p>
            <a:pPr lvl="1"/>
            <a:r>
              <a:rPr lang="en-US" altLang="zh-CN" sz="2000" dirty="0">
                <a:ea typeface="宋体" panose="02010600030101010101" pitchFamily="2" charset="-122"/>
              </a:rPr>
              <a:t>Libraries layered on top allow line editing</a:t>
            </a:r>
            <a:endParaRPr lang="en-US" altLang="zh-CN" sz="2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13.3.2 Network Devices</a:t>
            </a:r>
            <a:endParaRPr lang="en-US" altLang="zh-CN">
              <a:effectLst>
                <a:outerShdw blurRad="38100" dist="38100" dir="2700000" algn="tl">
                  <a:srgbClr val="C0C0C0"/>
                </a:outerShdw>
              </a:effectLst>
              <a:ea typeface="宋体" panose="02010600030101010101" pitchFamily="2" charset="-122"/>
            </a:endParaRPr>
          </a:p>
        </p:txBody>
      </p:sp>
      <p:sp>
        <p:nvSpPr>
          <p:cNvPr id="35843" name="Rectangle 3"/>
          <p:cNvSpPr>
            <a:spLocks noGrp="1" noChangeArrowheads="1"/>
          </p:cNvSpPr>
          <p:nvPr>
            <p:ph type="body" idx="4294967295"/>
          </p:nvPr>
        </p:nvSpPr>
        <p:spPr/>
        <p:txBody>
          <a:bodyPr/>
          <a:lstStyle/>
          <a:p>
            <a:r>
              <a:rPr lang="en-US" altLang="zh-CN" sz="2400">
                <a:ea typeface="宋体" panose="02010600030101010101" pitchFamily="2" charset="-122"/>
              </a:rPr>
              <a:t>Varying enough from block and character to have </a:t>
            </a:r>
            <a:r>
              <a:rPr lang="en-US" altLang="zh-CN" sz="2400">
                <a:solidFill>
                  <a:srgbClr val="002060"/>
                </a:solidFill>
                <a:ea typeface="宋体" panose="02010600030101010101" pitchFamily="2" charset="-122"/>
              </a:rPr>
              <a:t>own interface</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a:ea typeface="宋体" panose="02010600030101010101" pitchFamily="2" charset="-122"/>
              </a:rPr>
              <a:t>Unix and Windows NT/9</a:t>
            </a:r>
            <a:r>
              <a:rPr lang="en-US" altLang="zh-CN" sz="2400" i="1">
                <a:ea typeface="宋体" panose="02010600030101010101" pitchFamily="2" charset="-122"/>
              </a:rPr>
              <a:t>x</a:t>
            </a:r>
            <a:r>
              <a:rPr lang="en-US" altLang="zh-CN" sz="2400">
                <a:ea typeface="宋体" panose="02010600030101010101" pitchFamily="2" charset="-122"/>
              </a:rPr>
              <a:t>/2000/xp include </a:t>
            </a:r>
            <a:r>
              <a:rPr lang="en-US" altLang="zh-CN" sz="2400" b="1">
                <a:ea typeface="宋体" panose="02010600030101010101" pitchFamily="2" charset="-122"/>
              </a:rPr>
              <a:t>socket interface</a:t>
            </a:r>
            <a:endParaRPr lang="en-US" altLang="zh-CN" sz="2400" b="1">
              <a:ea typeface="宋体" panose="02010600030101010101" pitchFamily="2" charset="-122"/>
            </a:endParaRPr>
          </a:p>
          <a:p>
            <a:pPr lvl="1"/>
            <a:r>
              <a:rPr lang="en-US" altLang="zh-CN" sz="2000">
                <a:ea typeface="宋体" panose="02010600030101010101" pitchFamily="2" charset="-122"/>
              </a:rPr>
              <a:t>Separates network protocol from network operation</a:t>
            </a:r>
            <a:endParaRPr lang="en-US" altLang="zh-CN" sz="2000">
              <a:ea typeface="宋体" panose="02010600030101010101" pitchFamily="2" charset="-122"/>
            </a:endParaRPr>
          </a:p>
          <a:p>
            <a:pPr lvl="1"/>
            <a:r>
              <a:rPr lang="en-US" altLang="zh-CN" sz="2000">
                <a:ea typeface="宋体" panose="02010600030101010101" pitchFamily="2" charset="-122"/>
              </a:rPr>
              <a:t>Includes </a:t>
            </a:r>
            <a:r>
              <a:rPr lang="en-US" altLang="zh-CN" sz="2000">
                <a:latin typeface="Courier New" panose="02070309020205020404" pitchFamily="49" charset="0"/>
                <a:ea typeface="宋体" panose="02010600030101010101" pitchFamily="2" charset="-122"/>
              </a:rPr>
              <a:t>select</a:t>
            </a:r>
            <a:r>
              <a:rPr lang="en-US" altLang="zh-CN" sz="2000">
                <a:ea typeface="宋体" panose="02010600030101010101" pitchFamily="2" charset="-122"/>
              </a:rPr>
              <a:t> functionality</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a:ea typeface="宋体" panose="02010600030101010101" pitchFamily="2" charset="-122"/>
              </a:rPr>
              <a:t>Approaches vary widely (</a:t>
            </a:r>
            <a:r>
              <a:rPr lang="en-US" altLang="zh-CN" sz="2400">
                <a:solidFill>
                  <a:srgbClr val="0070C0"/>
                </a:solidFill>
                <a:ea typeface="宋体" panose="02010600030101010101" pitchFamily="2" charset="-122"/>
              </a:rPr>
              <a:t>pipes, FIFOs, streams, queues, mailboxes</a:t>
            </a:r>
            <a:r>
              <a:rPr lang="en-US" altLang="zh-CN" sz="2400">
                <a:ea typeface="宋体" panose="02010600030101010101" pitchFamily="2" charset="-122"/>
              </a:rPr>
              <a:t>)</a:t>
            </a:r>
            <a:endParaRPr lang="en-US" altLang="zh-CN" sz="24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13.1 </a:t>
            </a:r>
            <a:r>
              <a:rPr lang="en-US" altLang="en-US" dirty="0" smtClean="0"/>
              <a:t>Overview</a:t>
            </a:r>
            <a:endParaRPr lang="en-US" altLang="zh-CN" dirty="0">
              <a:effectLst>
                <a:outerShdw blurRad="38100" dist="38100" dir="2700000" algn="tl">
                  <a:srgbClr val="C0C0C0"/>
                </a:outerShdw>
              </a:effectLst>
              <a:ea typeface="宋体" panose="02010600030101010101" pitchFamily="2" charset="-122"/>
            </a:endParaRPr>
          </a:p>
        </p:txBody>
      </p:sp>
      <p:sp>
        <p:nvSpPr>
          <p:cNvPr id="41987" name="Rectangle 3"/>
          <p:cNvSpPr>
            <a:spLocks noGrp="1" noChangeArrowheads="1"/>
          </p:cNvSpPr>
          <p:nvPr>
            <p:ph type="body" idx="4294967295"/>
          </p:nvPr>
        </p:nvSpPr>
        <p:spPr>
          <a:xfrm>
            <a:off x="777875" y="1289050"/>
            <a:ext cx="7643813" cy="4965700"/>
          </a:xfrm>
        </p:spPr>
        <p:txBody>
          <a:bodyPr/>
          <a:lstStyle/>
          <a:p>
            <a:r>
              <a:rPr lang="en-US" altLang="zh-CN" sz="2000" dirty="0">
                <a:ea typeface="宋体" panose="02010600030101010101" pitchFamily="2" charset="-122"/>
                <a:sym typeface="+mn-ea"/>
              </a:rPr>
              <a:t>I/O</a:t>
            </a:r>
            <a:r>
              <a:rPr lang="zh-CN" altLang="en-US" sz="2000" dirty="0" smtClean="0">
                <a:ea typeface="宋体" panose="02010600030101010101" pitchFamily="2" charset="-122"/>
                <a:sym typeface="+mn-ea"/>
              </a:rPr>
              <a:t>子系统</a:t>
            </a:r>
            <a:endParaRPr lang="en-US" altLang="zh-CN" sz="2000" dirty="0" smtClean="0">
              <a:ea typeface="宋体" panose="02010600030101010101" pitchFamily="2" charset="-122"/>
              <a:sym typeface="+mn-ea"/>
            </a:endParaRPr>
          </a:p>
          <a:p>
            <a:pPr lvl="1"/>
            <a:r>
              <a:rPr lang="zh-CN" altLang="en-US" sz="1800" dirty="0" smtClean="0">
                <a:ea typeface="宋体" panose="02010600030101010101" pitchFamily="2" charset="-122"/>
                <a:sym typeface="+mn-ea"/>
              </a:rPr>
              <a:t>实现有关</a:t>
            </a:r>
            <a:r>
              <a:rPr lang="zh-CN" altLang="en-US" sz="1800" dirty="0">
                <a:solidFill>
                  <a:srgbClr val="FF0000"/>
                </a:solidFill>
                <a:ea typeface="宋体" panose="02010600030101010101" pitchFamily="2" charset="-122"/>
                <a:sym typeface="+mn-ea"/>
              </a:rPr>
              <a:t>设备共性的</a:t>
            </a:r>
            <a:r>
              <a:rPr lang="zh-CN" altLang="en-US" sz="1800" dirty="0" smtClean="0">
                <a:solidFill>
                  <a:srgbClr val="FF0000"/>
                </a:solidFill>
                <a:ea typeface="宋体" panose="02010600030101010101" pitchFamily="2" charset="-122"/>
                <a:sym typeface="+mn-ea"/>
              </a:rPr>
              <a:t>操作</a:t>
            </a:r>
            <a:endParaRPr lang="en-US" altLang="zh-CN" sz="1800" dirty="0" smtClean="0">
              <a:solidFill>
                <a:srgbClr val="FF0000"/>
              </a:solidFill>
              <a:ea typeface="宋体" panose="02010600030101010101" pitchFamily="2" charset="-122"/>
              <a:sym typeface="+mn-ea"/>
            </a:endParaRPr>
          </a:p>
          <a:p>
            <a:pPr lvl="1"/>
            <a:r>
              <a:rPr lang="zh-CN" altLang="en-US" sz="1800" dirty="0" smtClean="0">
                <a:ea typeface="宋体" panose="02010600030101010101" pitchFamily="2" charset="-122"/>
                <a:sym typeface="+mn-ea"/>
              </a:rPr>
              <a:t>对于不同的设备，</a:t>
            </a:r>
            <a:r>
              <a:rPr lang="en-US" altLang="zh-CN" sz="1800" dirty="0" smtClean="0">
                <a:ea typeface="宋体" panose="02010600030101010101" pitchFamily="2" charset="-122"/>
                <a:sym typeface="+mn-ea"/>
              </a:rPr>
              <a:t>I/O</a:t>
            </a:r>
            <a:r>
              <a:rPr lang="zh-CN" altLang="en-US" sz="1800" dirty="0" smtClean="0">
                <a:ea typeface="宋体" panose="02010600030101010101" pitchFamily="2" charset="-122"/>
                <a:sym typeface="+mn-ea"/>
              </a:rPr>
              <a:t>子系统为内核提供</a:t>
            </a:r>
            <a:r>
              <a:rPr lang="zh-CN" altLang="en-US" sz="1800" b="1" dirty="0" smtClean="0">
                <a:solidFill>
                  <a:srgbClr val="0070C0"/>
                </a:solidFill>
                <a:ea typeface="宋体" panose="02010600030101010101" pitchFamily="2" charset="-122"/>
                <a:sym typeface="+mn-ea"/>
              </a:rPr>
              <a:t>统一的访问控制方式</a:t>
            </a:r>
            <a:endParaRPr lang="en-US" altLang="zh-CN" sz="1800" b="1" dirty="0" smtClean="0">
              <a:solidFill>
                <a:srgbClr val="0070C0"/>
              </a:solidFill>
              <a:ea typeface="宋体" panose="02010600030101010101" pitchFamily="2" charset="-122"/>
              <a:sym typeface="+mn-ea"/>
            </a:endParaRPr>
          </a:p>
          <a:p>
            <a:pPr lvl="1"/>
            <a:r>
              <a:rPr lang="zh-CN" altLang="en-US" sz="1800" dirty="0" smtClean="0">
                <a:ea typeface="宋体" panose="02010600030101010101" pitchFamily="2" charset="-122"/>
                <a:sym typeface="+mn-ea"/>
              </a:rPr>
              <a:t>设备驱动程序（</a:t>
            </a:r>
            <a:r>
              <a:rPr lang="en-US" altLang="en-US" sz="1800" b="1" dirty="0">
                <a:solidFill>
                  <a:srgbClr val="3366FF"/>
                </a:solidFill>
              </a:rPr>
              <a:t> Device drivers </a:t>
            </a:r>
            <a:r>
              <a:rPr lang="zh-CN" altLang="en-US" sz="1800" dirty="0" smtClean="0">
                <a:ea typeface="宋体" panose="02010600030101010101" pitchFamily="2" charset="-122"/>
                <a:sym typeface="+mn-ea"/>
              </a:rPr>
              <a:t>）屏蔽了具体设备的细节，为</a:t>
            </a:r>
            <a:r>
              <a:rPr lang="en-US" altLang="zh-CN" sz="1800" dirty="0" smtClean="0">
                <a:ea typeface="宋体" panose="02010600030101010101" pitchFamily="2" charset="-122"/>
                <a:sym typeface="+mn-ea"/>
              </a:rPr>
              <a:t>I/O</a:t>
            </a:r>
            <a:r>
              <a:rPr lang="zh-CN" altLang="en-US" sz="1800" dirty="0" smtClean="0">
                <a:ea typeface="宋体" panose="02010600030101010101" pitchFamily="2" charset="-122"/>
                <a:sym typeface="+mn-ea"/>
              </a:rPr>
              <a:t>子系统提供统一的访问控制方式</a:t>
            </a:r>
            <a:endParaRPr lang="zh-CN" altLang="en-US" sz="1800" dirty="0">
              <a:ea typeface="宋体" panose="02010600030101010101" pitchFamily="2" charset="-122"/>
              <a:sym typeface="+mn-ea"/>
            </a:endParaRPr>
          </a:p>
          <a:p>
            <a:r>
              <a:rPr lang="en-US" altLang="zh-CN" sz="2000" dirty="0" smtClean="0">
                <a:ea typeface="宋体" panose="02010600030101010101" pitchFamily="2" charset="-122"/>
              </a:rPr>
              <a:t>Kernels </a:t>
            </a:r>
            <a:r>
              <a:rPr lang="en-US" altLang="zh-CN" sz="2000" dirty="0">
                <a:ea typeface="宋体" panose="02010600030101010101" pitchFamily="2" charset="-122"/>
              </a:rPr>
              <a:t>I/O Subsystem  </a:t>
            </a:r>
            <a:r>
              <a:rPr lang="en-US" altLang="zh-CN" sz="2000" dirty="0" smtClean="0">
                <a:solidFill>
                  <a:srgbClr val="7030A0"/>
                </a:solidFill>
                <a:ea typeface="宋体" panose="02010600030101010101" pitchFamily="2" charset="-122"/>
              </a:rPr>
              <a:t>provide </a:t>
            </a:r>
            <a:r>
              <a:rPr lang="en-US" altLang="zh-CN" sz="2000" dirty="0">
                <a:solidFill>
                  <a:srgbClr val="7030A0"/>
                </a:solidFill>
                <a:ea typeface="宋体" panose="02010600030101010101" pitchFamily="2" charset="-122"/>
              </a:rPr>
              <a:t>many </a:t>
            </a:r>
            <a:r>
              <a:rPr lang="en-US" altLang="zh-CN" sz="2000" b="1" dirty="0">
                <a:solidFill>
                  <a:srgbClr val="7030A0"/>
                </a:solidFill>
                <a:ea typeface="宋体" panose="02010600030101010101" pitchFamily="2" charset="-122"/>
              </a:rPr>
              <a:t>services</a:t>
            </a:r>
            <a:r>
              <a:rPr lang="en-US" altLang="zh-CN" sz="2000" dirty="0">
                <a:solidFill>
                  <a:srgbClr val="7030A0"/>
                </a:solidFill>
                <a:ea typeface="宋体" panose="02010600030101010101" pitchFamily="2" charset="-122"/>
              </a:rPr>
              <a:t> </a:t>
            </a:r>
            <a:r>
              <a:rPr lang="en-US" altLang="zh-CN" sz="2000" dirty="0">
                <a:ea typeface="宋体" panose="02010600030101010101" pitchFamily="2" charset="-122"/>
              </a:rPr>
              <a:t>related to I/O</a:t>
            </a:r>
            <a:endParaRPr lang="en-US" altLang="zh-CN" sz="2000" dirty="0">
              <a:ea typeface="宋体" panose="02010600030101010101" pitchFamily="2" charset="-122"/>
            </a:endParaRPr>
          </a:p>
          <a:p>
            <a:pPr lvl="1">
              <a:spcBef>
                <a:spcPts val="600"/>
              </a:spcBef>
            </a:pPr>
            <a:r>
              <a:rPr lang="en-US" altLang="zh-CN" sz="1800" dirty="0">
                <a:ea typeface="宋体" panose="02010600030101010101" pitchFamily="2" charset="-122"/>
              </a:rPr>
              <a:t>Scheduling</a:t>
            </a:r>
            <a:endParaRPr lang="en-US" altLang="zh-CN" sz="1800" dirty="0">
              <a:ea typeface="宋体" panose="02010600030101010101" pitchFamily="2" charset="-122"/>
            </a:endParaRPr>
          </a:p>
          <a:p>
            <a:pPr lvl="1">
              <a:spcBef>
                <a:spcPts val="600"/>
              </a:spcBef>
            </a:pPr>
            <a:r>
              <a:rPr lang="en-US" altLang="zh-CN" sz="1800" dirty="0">
                <a:ea typeface="宋体" panose="02010600030101010101" pitchFamily="2" charset="-122"/>
              </a:rPr>
              <a:t>Buffering</a:t>
            </a:r>
            <a:endParaRPr lang="en-US" altLang="zh-CN" sz="1800" dirty="0">
              <a:ea typeface="宋体" panose="02010600030101010101" pitchFamily="2" charset="-122"/>
            </a:endParaRPr>
          </a:p>
          <a:p>
            <a:pPr lvl="1">
              <a:spcBef>
                <a:spcPts val="600"/>
              </a:spcBef>
            </a:pPr>
            <a:r>
              <a:rPr lang="en-US" altLang="zh-CN" sz="1800" dirty="0">
                <a:ea typeface="宋体" panose="02010600030101010101" pitchFamily="2" charset="-122"/>
              </a:rPr>
              <a:t>Caching</a:t>
            </a:r>
            <a:endParaRPr lang="en-US" altLang="zh-CN" sz="1800" dirty="0">
              <a:ea typeface="宋体" panose="02010600030101010101" pitchFamily="2" charset="-122"/>
            </a:endParaRPr>
          </a:p>
          <a:p>
            <a:pPr lvl="1">
              <a:spcBef>
                <a:spcPts val="600"/>
              </a:spcBef>
            </a:pPr>
            <a:r>
              <a:rPr lang="en-US" altLang="zh-CN" sz="1800" dirty="0">
                <a:ea typeface="宋体" panose="02010600030101010101" pitchFamily="2" charset="-122"/>
              </a:rPr>
              <a:t>Spooling and Device Reservation</a:t>
            </a:r>
            <a:endParaRPr lang="en-US" altLang="zh-CN" sz="1800" dirty="0">
              <a:ea typeface="宋体" panose="02010600030101010101" pitchFamily="2" charset="-122"/>
            </a:endParaRPr>
          </a:p>
          <a:p>
            <a:pPr lvl="1">
              <a:spcBef>
                <a:spcPts val="600"/>
              </a:spcBef>
            </a:pPr>
            <a:r>
              <a:rPr lang="en-US" altLang="zh-CN" sz="1800" dirty="0">
                <a:ea typeface="宋体" panose="02010600030101010101" pitchFamily="2" charset="-122"/>
              </a:rPr>
              <a:t>Error Handling</a:t>
            </a:r>
            <a:endParaRPr lang="en-US" altLang="zh-CN" sz="1800" dirty="0">
              <a:ea typeface="宋体" panose="02010600030101010101" pitchFamily="2" charset="-122"/>
            </a:endParaRPr>
          </a:p>
          <a:p>
            <a:pPr lvl="1">
              <a:spcBef>
                <a:spcPts val="600"/>
              </a:spcBef>
            </a:pPr>
            <a:r>
              <a:rPr lang="en-US" altLang="zh-CN" sz="1800" dirty="0">
                <a:ea typeface="宋体" panose="02010600030101010101" pitchFamily="2" charset="-122"/>
              </a:rPr>
              <a:t>I/O Protection</a:t>
            </a:r>
            <a:endParaRPr lang="en-US" altLang="zh-CN" sz="1800" dirty="0">
              <a:ea typeface="宋体" panose="02010600030101010101" pitchFamily="2" charset="-122"/>
            </a:endParaRPr>
          </a:p>
          <a:p>
            <a:endParaRPr lang="en-US" altLang="zh-CN" sz="2400" dirty="0">
              <a:ea typeface="宋体" panose="02010600030101010101" pitchFamily="2" charset="-122"/>
            </a:endParaRPr>
          </a:p>
          <a:p>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13.3.3 Clocks and Timers</a:t>
            </a:r>
            <a:endParaRPr lang="en-US" altLang="zh-CN">
              <a:effectLst>
                <a:outerShdw blurRad="38100" dist="38100" dir="2700000" algn="tl">
                  <a:srgbClr val="C0C0C0"/>
                </a:outerShdw>
              </a:effectLst>
              <a:ea typeface="宋体" panose="02010600030101010101" pitchFamily="2" charset="-122"/>
            </a:endParaRPr>
          </a:p>
        </p:txBody>
      </p:sp>
      <p:sp>
        <p:nvSpPr>
          <p:cNvPr id="36867" name="Rectangle 3"/>
          <p:cNvSpPr>
            <a:spLocks noGrp="1" noChangeArrowheads="1"/>
          </p:cNvSpPr>
          <p:nvPr>
            <p:ph type="body" idx="4294967295"/>
          </p:nvPr>
        </p:nvSpPr>
        <p:spPr>
          <a:xfrm>
            <a:off x="819150" y="1300163"/>
            <a:ext cx="7351713" cy="5210175"/>
          </a:xfrm>
        </p:spPr>
        <p:txBody>
          <a:bodyPr/>
          <a:lstStyle/>
          <a:p>
            <a:r>
              <a:rPr lang="en-US" altLang="zh-CN" sz="2400">
                <a:ea typeface="宋体" panose="02010600030101010101" pitchFamily="2" charset="-122"/>
              </a:rPr>
              <a:t>Provide current time, elapsed time, timer</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b="1">
                <a:ea typeface="宋体" panose="02010600030101010101" pitchFamily="2" charset="-122"/>
              </a:rPr>
              <a:t>Programmable interval timer</a:t>
            </a:r>
            <a:r>
              <a:rPr lang="en-US" altLang="zh-CN" sz="2400">
                <a:ea typeface="宋体" panose="02010600030101010101" pitchFamily="2" charset="-122"/>
              </a:rPr>
              <a:t> used for timings, periodic interrupts</a:t>
            </a:r>
            <a:endParaRPr lang="en-US" altLang="zh-CN" sz="2400">
              <a:ea typeface="宋体" panose="02010600030101010101" pitchFamily="2" charset="-122"/>
            </a:endParaRPr>
          </a:p>
          <a:p>
            <a:r>
              <a:rPr lang="en-US" altLang="zh-CN" sz="2400">
                <a:ea typeface="宋体" panose="02010600030101010101" pitchFamily="2" charset="-122"/>
              </a:rPr>
              <a:t>ioctl (on UNIX) covers odd aspects of I/O such as clocks and timers</a:t>
            </a:r>
            <a:endParaRPr lang="en-US" altLang="zh-CN" sz="2400">
              <a:ea typeface="宋体" panose="02010600030101010101" pitchFamily="2" charset="-122"/>
            </a:endParaRPr>
          </a:p>
          <a:p>
            <a:br>
              <a:rPr lang="en-US" altLang="zh-CN" sz="2400">
                <a:ea typeface="宋体" panose="02010600030101010101" pitchFamily="2" charset="-122"/>
              </a:rPr>
            </a:br>
            <a:endParaRPr lang="en-US" altLang="zh-CN" sz="2400">
              <a:ea typeface="宋体" panose="02010600030101010101" pitchFamily="2" charset="-122"/>
            </a:endParaRPr>
          </a:p>
          <a:p>
            <a:pPr lvl="1"/>
            <a:endParaRPr lang="en-US" altLang="zh-CN" sz="20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13.3.4 Blocking and Nonblocking I/O</a:t>
            </a:r>
            <a:endParaRPr lang="en-US" altLang="zh-CN">
              <a:effectLst>
                <a:outerShdw blurRad="38100" dist="38100" dir="2700000" algn="tl">
                  <a:srgbClr val="C0C0C0"/>
                </a:outerShdw>
              </a:effectLst>
              <a:ea typeface="宋体" panose="02010600030101010101" pitchFamily="2" charset="-122"/>
            </a:endParaRPr>
          </a:p>
        </p:txBody>
      </p:sp>
      <p:sp>
        <p:nvSpPr>
          <p:cNvPr id="37891" name="Rectangle 3"/>
          <p:cNvSpPr>
            <a:spLocks noGrp="1" noChangeArrowheads="1"/>
          </p:cNvSpPr>
          <p:nvPr>
            <p:ph type="body" idx="4294967295"/>
          </p:nvPr>
        </p:nvSpPr>
        <p:spPr>
          <a:xfrm>
            <a:off x="499554" y="1158120"/>
            <a:ext cx="7951988" cy="5024437"/>
          </a:xfrm>
        </p:spPr>
        <p:txBody>
          <a:bodyPr/>
          <a:lstStyle/>
          <a:p>
            <a:r>
              <a:rPr lang="en-US" altLang="zh-CN" sz="1800" b="1" dirty="0" smtClean="0">
                <a:solidFill>
                  <a:srgbClr val="FF0000"/>
                </a:solidFill>
                <a:ea typeface="宋体" panose="02010600030101010101" pitchFamily="2" charset="-122"/>
              </a:rPr>
              <a:t>Blocking</a:t>
            </a:r>
            <a:r>
              <a:rPr lang="en-US" altLang="zh-CN" sz="1800" dirty="0" smtClean="0">
                <a:solidFill>
                  <a:srgbClr val="FF0000"/>
                </a:solidFill>
                <a:ea typeface="宋体" panose="02010600030101010101" pitchFamily="2" charset="-122"/>
              </a:rPr>
              <a:t> </a:t>
            </a:r>
            <a:r>
              <a:rPr lang="en-US" altLang="zh-CN" sz="1800" b="1" dirty="0" smtClean="0">
                <a:ea typeface="宋体" panose="02010600030101010101" pitchFamily="2" charset="-122"/>
              </a:rPr>
              <a:t>- process suspended (blocked) until I/O completed</a:t>
            </a:r>
            <a:endParaRPr lang="en-US" altLang="zh-CN" sz="1800" b="1" dirty="0" smtClean="0">
              <a:ea typeface="宋体" panose="02010600030101010101" pitchFamily="2" charset="-122"/>
            </a:endParaRPr>
          </a:p>
          <a:p>
            <a:pPr lvl="1"/>
            <a:r>
              <a:rPr lang="en-US" altLang="zh-CN" sz="1600" dirty="0" smtClean="0">
                <a:solidFill>
                  <a:srgbClr val="7030A0"/>
                </a:solidFill>
                <a:ea typeface="宋体" panose="02010600030101010101" pitchFamily="2" charset="-122"/>
              </a:rPr>
              <a:t>Easy</a:t>
            </a:r>
            <a:r>
              <a:rPr lang="en-US" altLang="zh-CN" sz="1600" dirty="0" smtClean="0">
                <a:ea typeface="宋体" panose="02010600030101010101" pitchFamily="2" charset="-122"/>
              </a:rPr>
              <a:t> </a:t>
            </a:r>
            <a:r>
              <a:rPr lang="en-US" altLang="zh-CN" sz="1600" dirty="0">
                <a:ea typeface="宋体" panose="02010600030101010101" pitchFamily="2" charset="-122"/>
              </a:rPr>
              <a:t>to </a:t>
            </a:r>
            <a:r>
              <a:rPr lang="en-US" altLang="zh-CN" sz="1600" dirty="0">
                <a:solidFill>
                  <a:srgbClr val="7030A0"/>
                </a:solidFill>
                <a:ea typeface="宋体" panose="02010600030101010101" pitchFamily="2" charset="-122"/>
              </a:rPr>
              <a:t>use</a:t>
            </a:r>
            <a:r>
              <a:rPr lang="en-US" altLang="zh-CN" sz="1600" dirty="0">
                <a:ea typeface="宋体" panose="02010600030101010101" pitchFamily="2" charset="-122"/>
              </a:rPr>
              <a:t> and </a:t>
            </a:r>
            <a:r>
              <a:rPr lang="en-US" altLang="zh-CN" sz="1600" dirty="0">
                <a:solidFill>
                  <a:srgbClr val="7030A0"/>
                </a:solidFill>
                <a:ea typeface="宋体" panose="02010600030101010101" pitchFamily="2" charset="-122"/>
              </a:rPr>
              <a:t>understand</a:t>
            </a:r>
            <a:endParaRPr lang="en-US" altLang="zh-CN" sz="1600" dirty="0">
              <a:solidFill>
                <a:srgbClr val="7030A0"/>
              </a:solidFill>
              <a:ea typeface="宋体" panose="02010600030101010101" pitchFamily="2" charset="-122"/>
            </a:endParaRPr>
          </a:p>
          <a:p>
            <a:pPr lvl="1"/>
            <a:r>
              <a:rPr lang="en-US" altLang="zh-CN" sz="1600" dirty="0">
                <a:solidFill>
                  <a:srgbClr val="0033CC"/>
                </a:solidFill>
                <a:ea typeface="宋体" panose="02010600030101010101" pitchFamily="2" charset="-122"/>
              </a:rPr>
              <a:t>Insufficient for some needs</a:t>
            </a:r>
            <a:endParaRPr lang="en-US" altLang="zh-CN" sz="1600" dirty="0">
              <a:solidFill>
                <a:srgbClr val="0033CC"/>
              </a:solidFill>
              <a:ea typeface="宋体" panose="02010600030101010101" pitchFamily="2" charset="-122"/>
            </a:endParaRPr>
          </a:p>
          <a:p>
            <a:r>
              <a:rPr lang="en-US" altLang="zh-CN" sz="1800" b="1" dirty="0" err="1" smtClean="0">
                <a:solidFill>
                  <a:srgbClr val="FF0000"/>
                </a:solidFill>
                <a:ea typeface="宋体" panose="02010600030101010101" pitchFamily="2" charset="-122"/>
              </a:rPr>
              <a:t>Nonblocking</a:t>
            </a:r>
            <a:r>
              <a:rPr lang="en-US" altLang="zh-CN" sz="1800" dirty="0" smtClean="0">
                <a:solidFill>
                  <a:srgbClr val="FF0000"/>
                </a:solidFill>
                <a:ea typeface="宋体" panose="02010600030101010101" pitchFamily="2" charset="-122"/>
              </a:rPr>
              <a:t> </a:t>
            </a:r>
            <a:r>
              <a:rPr lang="en-US" altLang="zh-CN" sz="1800" dirty="0" smtClean="0">
                <a:ea typeface="宋体" panose="02010600030101010101" pitchFamily="2" charset="-122"/>
              </a:rPr>
              <a:t>- </a:t>
            </a:r>
            <a:r>
              <a:rPr lang="en-US" altLang="zh-CN" sz="1800" b="1" dirty="0" smtClean="0">
                <a:ea typeface="宋体" panose="02010600030101010101" pitchFamily="2" charset="-122"/>
              </a:rPr>
              <a:t>I/O call returns as much as available</a:t>
            </a:r>
            <a:endParaRPr lang="en-US" altLang="zh-CN" sz="1800" b="1" dirty="0" smtClean="0">
              <a:ea typeface="宋体" panose="02010600030101010101" pitchFamily="2" charset="-122"/>
            </a:endParaRPr>
          </a:p>
          <a:p>
            <a:pPr lvl="1"/>
            <a:r>
              <a:rPr lang="en-US" altLang="zh-CN" sz="1600" dirty="0" smtClean="0">
                <a:ea typeface="宋体" panose="02010600030101010101" pitchFamily="2" charset="-122"/>
              </a:rPr>
              <a:t>User interface, data copy (buffered I/O) (between two devices)</a:t>
            </a:r>
            <a:endParaRPr lang="en-US" altLang="zh-CN" sz="1600" dirty="0" smtClean="0">
              <a:ea typeface="宋体" panose="02010600030101010101" pitchFamily="2" charset="-122"/>
            </a:endParaRPr>
          </a:p>
          <a:p>
            <a:pPr lvl="1"/>
            <a:r>
              <a:rPr lang="en-US" altLang="zh-CN" sz="1600" dirty="0" smtClean="0">
                <a:ea typeface="宋体" panose="02010600030101010101" pitchFamily="2" charset="-122"/>
              </a:rPr>
              <a:t>Implemented via multi-threading</a:t>
            </a:r>
            <a:endParaRPr lang="en-US" altLang="zh-CN" sz="1600" dirty="0" smtClean="0">
              <a:ea typeface="宋体" panose="02010600030101010101" pitchFamily="2" charset="-122"/>
            </a:endParaRPr>
          </a:p>
          <a:p>
            <a:pPr lvl="1"/>
            <a:r>
              <a:rPr lang="en-US" altLang="zh-CN" sz="1600" dirty="0" smtClean="0">
                <a:ea typeface="宋体" panose="02010600030101010101" pitchFamily="2" charset="-122"/>
              </a:rPr>
              <a:t>Returns quickly with count of bytes read or written</a:t>
            </a:r>
            <a:endParaRPr lang="en-US" altLang="zh-CN" sz="1600" dirty="0" smtClean="0">
              <a:ea typeface="宋体" panose="02010600030101010101" pitchFamily="2" charset="-122"/>
            </a:endParaRPr>
          </a:p>
          <a:p>
            <a:pPr lvl="1"/>
            <a:r>
              <a:rPr lang="en-US" altLang="zh-CN" sz="1600" dirty="0" smtClean="0">
                <a:solidFill>
                  <a:srgbClr val="0033CC"/>
                </a:solidFill>
                <a:ea typeface="宋体" panose="02010600030101010101" pitchFamily="2" charset="-122"/>
              </a:rPr>
              <a:t>A </a:t>
            </a:r>
            <a:r>
              <a:rPr lang="en-US" altLang="zh-CN" sz="1600" dirty="0" err="1" smtClean="0">
                <a:solidFill>
                  <a:srgbClr val="0033CC"/>
                </a:solidFill>
                <a:ea typeface="宋体" panose="02010600030101010101" pitchFamily="2" charset="-122"/>
              </a:rPr>
              <a:t>nonblocking</a:t>
            </a:r>
            <a:r>
              <a:rPr lang="en-US" altLang="zh-CN" sz="1600" dirty="0" smtClean="0">
                <a:solidFill>
                  <a:srgbClr val="0033CC"/>
                </a:solidFill>
                <a:ea typeface="宋体" panose="02010600030101010101" pitchFamily="2" charset="-122"/>
              </a:rPr>
              <a:t> read() return immediately</a:t>
            </a:r>
            <a:r>
              <a:rPr lang="en-US" altLang="zh-CN" sz="1600" dirty="0" smtClean="0">
                <a:solidFill>
                  <a:srgbClr val="7030A0"/>
                </a:solidFill>
                <a:ea typeface="宋体" panose="02010600030101010101" pitchFamily="2" charset="-122"/>
              </a:rPr>
              <a:t> </a:t>
            </a:r>
            <a:r>
              <a:rPr lang="en-US" altLang="zh-CN" sz="1600" b="1" dirty="0" smtClean="0">
                <a:solidFill>
                  <a:srgbClr val="7030A0"/>
                </a:solidFill>
                <a:ea typeface="宋体" panose="02010600030101010101" pitchFamily="2" charset="-122"/>
              </a:rPr>
              <a:t>with whatever data are available</a:t>
            </a:r>
            <a:r>
              <a:rPr lang="en-US" altLang="zh-CN" sz="1600" dirty="0" smtClean="0">
                <a:solidFill>
                  <a:srgbClr val="0033CC"/>
                </a:solidFill>
                <a:ea typeface="宋体" panose="02010600030101010101" pitchFamily="2" charset="-122"/>
              </a:rPr>
              <a:t>– </a:t>
            </a:r>
            <a:r>
              <a:rPr lang="en-US" altLang="zh-CN" sz="1600" dirty="0" smtClean="0">
                <a:solidFill>
                  <a:srgbClr val="337D45"/>
                </a:solidFill>
                <a:ea typeface="宋体" panose="02010600030101010101" pitchFamily="2" charset="-122"/>
              </a:rPr>
              <a:t>the full number of bytes requested, fewer, or none at all. </a:t>
            </a:r>
            <a:endParaRPr lang="en-US" altLang="zh-CN" sz="1600" dirty="0" smtClean="0">
              <a:solidFill>
                <a:srgbClr val="337D45"/>
              </a:solidFill>
              <a:ea typeface="宋体" panose="02010600030101010101" pitchFamily="2" charset="-122"/>
            </a:endParaRPr>
          </a:p>
          <a:p>
            <a:r>
              <a:rPr lang="en-US" altLang="zh-CN" sz="1800" b="1" dirty="0" smtClean="0">
                <a:solidFill>
                  <a:srgbClr val="FF0000"/>
                </a:solidFill>
                <a:ea typeface="宋体" panose="02010600030101010101" pitchFamily="2" charset="-122"/>
              </a:rPr>
              <a:t>Asynchronous</a:t>
            </a:r>
            <a:r>
              <a:rPr lang="en-US" altLang="zh-CN" sz="1800" dirty="0" smtClean="0">
                <a:solidFill>
                  <a:srgbClr val="FF0000"/>
                </a:solidFill>
                <a:ea typeface="宋体" panose="02010600030101010101" pitchFamily="2" charset="-122"/>
              </a:rPr>
              <a:t> </a:t>
            </a:r>
            <a:r>
              <a:rPr lang="en-US" altLang="zh-CN" sz="1800" dirty="0">
                <a:ea typeface="宋体" panose="02010600030101010101" pitchFamily="2" charset="-122"/>
              </a:rPr>
              <a:t>- </a:t>
            </a:r>
            <a:r>
              <a:rPr lang="en-US" altLang="zh-CN" sz="1800" b="1" dirty="0">
                <a:ea typeface="宋体" panose="02010600030101010101" pitchFamily="2" charset="-122"/>
              </a:rPr>
              <a:t>process runs while I/O executes</a:t>
            </a:r>
            <a:endParaRPr lang="en-US" altLang="zh-CN" sz="1800" b="1" dirty="0">
              <a:ea typeface="宋体" panose="02010600030101010101" pitchFamily="2" charset="-122"/>
            </a:endParaRPr>
          </a:p>
          <a:p>
            <a:pPr lvl="1"/>
            <a:r>
              <a:rPr lang="en-US" altLang="zh-CN" sz="1600" dirty="0">
                <a:solidFill>
                  <a:srgbClr val="7030A0"/>
                </a:solidFill>
                <a:ea typeface="宋体" panose="02010600030101010101" pitchFamily="2" charset="-122"/>
              </a:rPr>
              <a:t>An alternative nonblocking I/O;</a:t>
            </a:r>
            <a:endParaRPr lang="en-US" altLang="zh-CN" sz="1600" dirty="0">
              <a:solidFill>
                <a:srgbClr val="7030A0"/>
              </a:solidFill>
              <a:ea typeface="宋体" panose="02010600030101010101" pitchFamily="2" charset="-122"/>
            </a:endParaRPr>
          </a:p>
          <a:p>
            <a:pPr lvl="1"/>
            <a:r>
              <a:rPr lang="en-US" altLang="zh-CN" sz="1600" dirty="0">
                <a:solidFill>
                  <a:srgbClr val="0033CC"/>
                </a:solidFill>
                <a:ea typeface="宋体" panose="02010600030101010101" pitchFamily="2" charset="-122"/>
              </a:rPr>
              <a:t>An asynchronous </a:t>
            </a:r>
            <a:r>
              <a:rPr lang="en-US" altLang="zh-CN" sz="1600" dirty="0" smtClean="0">
                <a:solidFill>
                  <a:srgbClr val="0033CC"/>
                </a:solidFill>
                <a:ea typeface="宋体" panose="02010600030101010101" pitchFamily="2" charset="-122"/>
              </a:rPr>
              <a:t>read </a:t>
            </a:r>
            <a:r>
              <a:rPr lang="en-US" altLang="zh-CN" sz="1600" dirty="0">
                <a:solidFill>
                  <a:srgbClr val="0033CC"/>
                </a:solidFill>
                <a:ea typeface="宋体" panose="02010600030101010101" pitchFamily="2" charset="-122"/>
              </a:rPr>
              <a:t>call requests a transfer that will be performed </a:t>
            </a:r>
            <a:r>
              <a:rPr lang="en-US" altLang="zh-CN" sz="1600" dirty="0">
                <a:solidFill>
                  <a:srgbClr val="C00000"/>
                </a:solidFill>
                <a:ea typeface="宋体" panose="02010600030101010101" pitchFamily="2" charset="-122"/>
              </a:rPr>
              <a:t>in its entirety </a:t>
            </a:r>
            <a:r>
              <a:rPr lang="en-US" altLang="zh-CN" sz="1600" dirty="0">
                <a:solidFill>
                  <a:srgbClr val="0033CC"/>
                </a:solidFill>
                <a:ea typeface="宋体" panose="02010600030101010101" pitchFamily="2" charset="-122"/>
              </a:rPr>
              <a:t>but that </a:t>
            </a:r>
            <a:r>
              <a:rPr lang="en-US" altLang="zh-CN" sz="1600" b="1" dirty="0">
                <a:solidFill>
                  <a:srgbClr val="C00000"/>
                </a:solidFill>
                <a:ea typeface="宋体" panose="02010600030101010101" pitchFamily="2" charset="-122"/>
              </a:rPr>
              <a:t>will complete at some future time.</a:t>
            </a:r>
            <a:endParaRPr lang="en-US" altLang="zh-CN" sz="1600" b="1" dirty="0">
              <a:solidFill>
                <a:srgbClr val="C00000"/>
              </a:solidFill>
              <a:ea typeface="宋体" panose="02010600030101010101" pitchFamily="2" charset="-122"/>
            </a:endParaRPr>
          </a:p>
          <a:p>
            <a:pPr lvl="1"/>
            <a:r>
              <a:rPr lang="en-US" altLang="zh-CN" sz="1600" b="1" u="sng" dirty="0">
                <a:solidFill>
                  <a:srgbClr val="C00000"/>
                </a:solidFill>
                <a:ea typeface="宋体" panose="02010600030101010101" pitchFamily="2" charset="-122"/>
              </a:rPr>
              <a:t>I/O subsystem signals process when I/O completed;</a:t>
            </a:r>
            <a:endParaRPr lang="en-US" altLang="zh-CN" sz="1600" b="1" u="sng" dirty="0">
              <a:solidFill>
                <a:srgbClr val="C00000"/>
              </a:solidFill>
              <a:ea typeface="宋体" panose="02010600030101010101" pitchFamily="2" charset="-122"/>
            </a:endParaRPr>
          </a:p>
          <a:p>
            <a:pPr lvl="1"/>
            <a:r>
              <a:rPr lang="en-US" altLang="zh-CN" sz="1600" dirty="0">
                <a:ea typeface="宋体" panose="02010600030101010101" pitchFamily="2" charset="-122"/>
              </a:rPr>
              <a:t>Difficult to use</a:t>
            </a:r>
            <a:endParaRPr lang="en-US" altLang="zh-CN" sz="16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 Blocking </a:t>
            </a:r>
            <a:r>
              <a:rPr lang="en-US" altLang="zh-CN" dirty="0" smtClean="0">
                <a:effectLst>
                  <a:outerShdw blurRad="38100" dist="38100" dir="2700000" algn="tl">
                    <a:srgbClr val="C0C0C0"/>
                  </a:outerShdw>
                </a:effectLst>
                <a:ea typeface="宋体" panose="02010600030101010101" pitchFamily="2" charset="-122"/>
              </a:rPr>
              <a:t>I/O</a:t>
            </a:r>
            <a:endParaRPr lang="en-US" altLang="zh-CN" dirty="0">
              <a:effectLst>
                <a:outerShdw blurRad="38100" dist="38100" dir="2700000" algn="tl">
                  <a:srgbClr val="C0C0C0"/>
                </a:outerShdw>
              </a:effectLst>
              <a:ea typeface="宋体" panose="02010600030101010101" pitchFamily="2" charset="-122"/>
            </a:endParaRPr>
          </a:p>
        </p:txBody>
      </p:sp>
      <p:sp>
        <p:nvSpPr>
          <p:cNvPr id="38915" name="Rectangle 3"/>
          <p:cNvSpPr>
            <a:spLocks noGrp="1" noChangeArrowheads="1"/>
          </p:cNvSpPr>
          <p:nvPr>
            <p:ph type="body" idx="4294967295"/>
          </p:nvPr>
        </p:nvSpPr>
        <p:spPr>
          <a:xfrm>
            <a:off x="839788" y="1201738"/>
            <a:ext cx="7351712" cy="4784725"/>
          </a:xfrm>
        </p:spPr>
        <p:txBody>
          <a:bodyPr/>
          <a:lstStyle/>
          <a:p>
            <a:r>
              <a:rPr lang="en-US" altLang="zh-CN" sz="2000" b="1" dirty="0">
                <a:solidFill>
                  <a:srgbClr val="FF0000"/>
                </a:solidFill>
                <a:ea typeface="宋体" panose="02010600030101010101" pitchFamily="2" charset="-122"/>
              </a:rPr>
              <a:t>Blocking</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a:t>
            </a:r>
            <a:r>
              <a:rPr lang="en-US" altLang="zh-CN" sz="2000" dirty="0">
                <a:solidFill>
                  <a:srgbClr val="0033CC"/>
                </a:solidFill>
                <a:ea typeface="宋体" panose="02010600030101010101" pitchFamily="2" charset="-122"/>
              </a:rPr>
              <a:t>process suspended (blocked) until I/O completed</a:t>
            </a:r>
            <a:endParaRPr lang="en-US" altLang="zh-CN" sz="2000" dirty="0">
              <a:solidFill>
                <a:srgbClr val="0033CC"/>
              </a:solidFill>
              <a:ea typeface="宋体" panose="02010600030101010101" pitchFamily="2" charset="-122"/>
            </a:endParaRPr>
          </a:p>
          <a:p>
            <a:pPr lvl="1"/>
            <a:r>
              <a:rPr lang="en-US" altLang="zh-CN" sz="1800" dirty="0">
                <a:ea typeface="宋体" panose="02010600030101010101" pitchFamily="2" charset="-122"/>
              </a:rPr>
              <a:t>When the process will only be waiting for one specific event. </a:t>
            </a:r>
            <a:endParaRPr lang="en-US" altLang="zh-CN" sz="1800" dirty="0">
              <a:ea typeface="宋体" panose="02010600030101010101" pitchFamily="2" charset="-122"/>
            </a:endParaRPr>
          </a:p>
          <a:p>
            <a:pPr lvl="1"/>
            <a:r>
              <a:rPr lang="en-US" altLang="zh-CN" sz="1800" dirty="0">
                <a:ea typeface="宋体" panose="02010600030101010101" pitchFamily="2" charset="-122"/>
              </a:rPr>
              <a:t>Such as  a disk, tape, or keyboard </a:t>
            </a:r>
            <a:r>
              <a:rPr lang="en-US" altLang="zh-CN" sz="1800" dirty="0">
                <a:solidFill>
                  <a:srgbClr val="0033CC"/>
                </a:solidFill>
                <a:ea typeface="宋体" panose="02010600030101010101" pitchFamily="2" charset="-122"/>
              </a:rPr>
              <a:t>read</a:t>
            </a:r>
            <a:r>
              <a:rPr lang="en-US" altLang="zh-CN" sz="1800" dirty="0">
                <a:ea typeface="宋体" panose="02010600030101010101" pitchFamily="2" charset="-122"/>
              </a:rPr>
              <a:t> by an application program.</a:t>
            </a:r>
            <a:endParaRPr lang="en-US" altLang="zh-CN" sz="1800" dirty="0">
              <a:ea typeface="宋体" panose="02010600030101010101" pitchFamily="2" charset="-122"/>
            </a:endParaRPr>
          </a:p>
          <a:p>
            <a:pPr lvl="1"/>
            <a:endParaRPr lang="en-US" altLang="zh-CN" sz="1800" dirty="0">
              <a:ea typeface="宋体" panose="02010600030101010101" pitchFamily="2" charset="-122"/>
            </a:endParaRPr>
          </a:p>
          <a:p>
            <a:pPr lvl="1"/>
            <a:r>
              <a:rPr lang="en-US" altLang="zh-CN" sz="1800" b="1" u="sng" dirty="0">
                <a:ea typeface="宋体" panose="02010600030101010101" pitchFamily="2" charset="-122"/>
              </a:rPr>
              <a:t>In Unix, when </a:t>
            </a:r>
            <a:r>
              <a:rPr lang="en-US" altLang="zh-CN" sz="1800" b="1" u="sng" dirty="0">
                <a:solidFill>
                  <a:srgbClr val="7030A0"/>
                </a:solidFill>
                <a:ea typeface="宋体" panose="02010600030101010101" pitchFamily="2" charset="-122"/>
              </a:rPr>
              <a:t>read  file data </a:t>
            </a:r>
            <a:r>
              <a:rPr lang="en-US" altLang="zh-CN" sz="1800" b="1" u="sng" dirty="0">
                <a:ea typeface="宋体" panose="02010600030101010101" pitchFamily="2" charset="-122"/>
              </a:rPr>
              <a:t>using algorithm </a:t>
            </a:r>
            <a:r>
              <a:rPr lang="en-US" altLang="zh-CN" sz="1800" b="1" u="sng" dirty="0">
                <a:solidFill>
                  <a:srgbClr val="0033CC"/>
                </a:solidFill>
                <a:ea typeface="宋体" panose="02010600030101010101" pitchFamily="2" charset="-122"/>
              </a:rPr>
              <a:t>read()</a:t>
            </a:r>
            <a:r>
              <a:rPr lang="zh-CN" altLang="en-US" sz="1800" b="1" u="sng" dirty="0">
                <a:ea typeface="宋体" panose="02010600030101010101" pitchFamily="2" charset="-122"/>
              </a:rPr>
              <a:t>，采用</a:t>
            </a:r>
            <a:r>
              <a:rPr lang="en-US" altLang="zh-CN" sz="1800" b="1" dirty="0" smtClean="0">
                <a:solidFill>
                  <a:srgbClr val="FF0000"/>
                </a:solidFill>
                <a:ea typeface="宋体" panose="02010600030101010101" pitchFamily="2" charset="-122"/>
              </a:rPr>
              <a:t>Blocking</a:t>
            </a:r>
            <a:r>
              <a:rPr lang="en-US" altLang="zh-CN" sz="1800" b="1" dirty="0">
                <a:ea typeface="宋体" panose="02010600030101010101" pitchFamily="2" charset="-122"/>
              </a:rPr>
              <a:t> </a:t>
            </a:r>
            <a:r>
              <a:rPr lang="en-US" altLang="zh-CN" sz="1800" b="1" dirty="0" smtClean="0">
                <a:ea typeface="宋体" panose="02010600030101010101" pitchFamily="2" charset="-122"/>
              </a:rPr>
              <a:t>I/O</a:t>
            </a:r>
            <a:r>
              <a:rPr lang="zh-CN" altLang="en-US" sz="1800" b="1" dirty="0">
                <a:ea typeface="宋体" panose="02010600030101010101" pitchFamily="2" charset="-122"/>
              </a:rPr>
              <a:t>。</a:t>
            </a:r>
            <a:endParaRPr lang="en-US" altLang="zh-CN" sz="1800" b="1" dirty="0">
              <a:ea typeface="宋体" panose="02010600030101010101" pitchFamily="2" charset="-122"/>
            </a:endParaRPr>
          </a:p>
          <a:p>
            <a:pPr lvl="1"/>
            <a:endParaRPr lang="en-US" altLang="zh-CN" sz="1800" dirty="0">
              <a:ea typeface="宋体" panose="02010600030101010101" pitchFamily="2" charset="-122"/>
            </a:endParaRPr>
          </a:p>
          <a:p>
            <a:pPr lvl="1"/>
            <a:r>
              <a:rPr lang="zh-CN" altLang="en-US" sz="1800" dirty="0">
                <a:ea typeface="宋体" panose="02010600030101010101" pitchFamily="2" charset="-122"/>
              </a:rPr>
              <a:t>进程必须等待某一个时间发生后才能继续执行；</a:t>
            </a:r>
            <a:endParaRPr lang="en-US" altLang="zh-CN" sz="1800" dirty="0">
              <a:ea typeface="宋体" panose="02010600030101010101" pitchFamily="2" charset="-122"/>
            </a:endParaRPr>
          </a:p>
          <a:p>
            <a:pPr lvl="1"/>
            <a:r>
              <a:rPr lang="zh-CN" altLang="en-US" sz="1800" dirty="0">
                <a:ea typeface="宋体" panose="02010600030101010101" pitchFamily="2" charset="-122"/>
              </a:rPr>
              <a:t>如登录某个系统，系统需要等待用户输入用户名、密码等信息才能继续执行</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lvl="1"/>
            <a:r>
              <a:rPr lang="zh-CN" altLang="en-US" sz="1800" dirty="0" smtClean="0">
                <a:solidFill>
                  <a:srgbClr val="7030A0"/>
                </a:solidFill>
                <a:ea typeface="宋体" panose="02010600030101010101" pitchFamily="2" charset="-122"/>
              </a:rPr>
              <a:t>如</a:t>
            </a:r>
            <a:r>
              <a:rPr lang="en-US" altLang="zh-CN" sz="1800" dirty="0" err="1" smtClean="0">
                <a:solidFill>
                  <a:srgbClr val="7030A0"/>
                </a:solidFill>
                <a:ea typeface="宋体" panose="02010600030101010101" pitchFamily="2" charset="-122"/>
              </a:rPr>
              <a:t>getchar</a:t>
            </a:r>
            <a:r>
              <a:rPr lang="en-US" altLang="zh-CN" sz="1800" dirty="0" smtClean="0">
                <a:solidFill>
                  <a:srgbClr val="7030A0"/>
                </a:solidFill>
                <a:ea typeface="宋体" panose="02010600030101010101" pitchFamily="2" charset="-122"/>
              </a:rPr>
              <a:t>()</a:t>
            </a:r>
            <a:r>
              <a:rPr lang="zh-CN" altLang="en-US" sz="1800" dirty="0" smtClean="0">
                <a:solidFill>
                  <a:srgbClr val="7030A0"/>
                </a:solidFill>
                <a:ea typeface="宋体" panose="02010600030101010101" pitchFamily="2" charset="-122"/>
              </a:rPr>
              <a:t>，</a:t>
            </a:r>
            <a:r>
              <a:rPr lang="en-US" altLang="zh-CN" sz="1800" dirty="0" err="1" smtClean="0">
                <a:solidFill>
                  <a:srgbClr val="7030A0"/>
                </a:solidFill>
                <a:ea typeface="宋体" panose="02010600030101010101" pitchFamily="2" charset="-122"/>
              </a:rPr>
              <a:t>scanf</a:t>
            </a:r>
            <a:r>
              <a:rPr lang="en-US" altLang="zh-CN" sz="1800" dirty="0" smtClean="0">
                <a:solidFill>
                  <a:srgbClr val="7030A0"/>
                </a:solidFill>
                <a:ea typeface="宋体" panose="02010600030101010101" pitchFamily="2" charset="-122"/>
              </a:rPr>
              <a:t>()</a:t>
            </a:r>
            <a:r>
              <a:rPr lang="zh-CN" altLang="en-US" sz="1800" dirty="0" smtClean="0">
                <a:solidFill>
                  <a:srgbClr val="7030A0"/>
                </a:solidFill>
                <a:ea typeface="宋体" panose="02010600030101010101" pitchFamily="2" charset="-122"/>
              </a:rPr>
              <a:t>、</a:t>
            </a:r>
            <a:r>
              <a:rPr lang="en-US" altLang="zh-CN" sz="1800" dirty="0" smtClean="0">
                <a:solidFill>
                  <a:srgbClr val="7030A0"/>
                </a:solidFill>
                <a:ea typeface="宋体" panose="02010600030101010101" pitchFamily="2" charset="-122"/>
              </a:rPr>
              <a:t>read()</a:t>
            </a:r>
            <a:r>
              <a:rPr lang="zh-CN" altLang="en-US" sz="1800" dirty="0" smtClean="0">
                <a:solidFill>
                  <a:srgbClr val="7030A0"/>
                </a:solidFill>
                <a:ea typeface="宋体" panose="02010600030101010101" pitchFamily="2" charset="-122"/>
              </a:rPr>
              <a:t>等都采用阻塞方式</a:t>
            </a:r>
            <a:endParaRPr lang="en-US" altLang="zh-CN" sz="1800" dirty="0">
              <a:solidFill>
                <a:srgbClr val="7030A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a:defRPr/>
            </a:pPr>
            <a:r>
              <a:rPr lang="en-US" altLang="zh-CN" dirty="0" err="1" smtClean="0">
                <a:effectLst>
                  <a:outerShdw blurRad="38100" dist="38100" dir="2700000" algn="tl">
                    <a:srgbClr val="C0C0C0"/>
                  </a:outerShdw>
                </a:effectLst>
                <a:ea typeface="宋体" panose="02010600030101010101" pitchFamily="2" charset="-122"/>
              </a:rPr>
              <a:t>Nonblocking</a:t>
            </a:r>
            <a:r>
              <a:rPr lang="en-US" altLang="zh-CN" dirty="0" smtClean="0">
                <a:effectLst>
                  <a:outerShdw blurRad="38100" dist="38100" dir="2700000" algn="tl">
                    <a:srgbClr val="C0C0C0"/>
                  </a:outerShdw>
                </a:effectLst>
                <a:ea typeface="宋体" panose="02010600030101010101" pitchFamily="2" charset="-122"/>
              </a:rPr>
              <a:t> </a:t>
            </a:r>
            <a:r>
              <a:rPr lang="en-US" altLang="zh-CN" dirty="0">
                <a:effectLst>
                  <a:outerShdw blurRad="38100" dist="38100" dir="2700000" algn="tl">
                    <a:srgbClr val="C0C0C0"/>
                  </a:outerShdw>
                </a:effectLst>
                <a:ea typeface="宋体" panose="02010600030101010101" pitchFamily="2" charset="-122"/>
              </a:rPr>
              <a:t>I/O</a:t>
            </a:r>
            <a:endParaRPr lang="en-US" altLang="zh-CN" dirty="0">
              <a:effectLst>
                <a:outerShdw blurRad="38100" dist="38100" dir="2700000" algn="tl">
                  <a:srgbClr val="C0C0C0"/>
                </a:outerShdw>
              </a:effectLst>
              <a:ea typeface="宋体" panose="02010600030101010101" pitchFamily="2" charset="-122"/>
            </a:endParaRPr>
          </a:p>
        </p:txBody>
      </p:sp>
      <p:sp>
        <p:nvSpPr>
          <p:cNvPr id="39939" name="Rectangle 3"/>
          <p:cNvSpPr>
            <a:spLocks noGrp="1" noChangeArrowheads="1"/>
          </p:cNvSpPr>
          <p:nvPr>
            <p:ph type="body" idx="4294967295"/>
          </p:nvPr>
        </p:nvSpPr>
        <p:spPr>
          <a:xfrm>
            <a:off x="685800" y="1114425"/>
            <a:ext cx="7770813" cy="5514975"/>
          </a:xfrm>
        </p:spPr>
        <p:txBody>
          <a:bodyPr/>
          <a:lstStyle/>
          <a:p>
            <a:pPr eaLnBrk="1" hangingPunct="1"/>
            <a:r>
              <a:rPr lang="en-US" altLang="zh-CN" sz="2000" b="1" dirty="0">
                <a:solidFill>
                  <a:srgbClr val="FF0000"/>
                </a:solidFill>
                <a:ea typeface="宋体" panose="02010600030101010101" pitchFamily="2" charset="-122"/>
              </a:rPr>
              <a:t>Nonblocking</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a:t>
            </a:r>
            <a:r>
              <a:rPr lang="en-US" altLang="zh-CN" sz="2000" dirty="0">
                <a:solidFill>
                  <a:srgbClr val="0033CC"/>
                </a:solidFill>
                <a:ea typeface="宋体" panose="02010600030101010101" pitchFamily="2" charset="-122"/>
              </a:rPr>
              <a:t>I/O call </a:t>
            </a:r>
            <a:r>
              <a:rPr lang="en-US" altLang="zh-CN" sz="2000" b="1" i="1" u="sng" dirty="0">
                <a:solidFill>
                  <a:srgbClr val="C00000"/>
                </a:solidFill>
                <a:ea typeface="宋体" panose="02010600030101010101" pitchFamily="2" charset="-122"/>
              </a:rPr>
              <a:t>returns as much as </a:t>
            </a:r>
            <a:r>
              <a:rPr lang="en-US" altLang="zh-CN" sz="2000" b="1" i="1" u="sng" dirty="0" smtClean="0">
                <a:solidFill>
                  <a:srgbClr val="C00000"/>
                </a:solidFill>
                <a:ea typeface="宋体" panose="02010600030101010101" pitchFamily="2" charset="-122"/>
              </a:rPr>
              <a:t>available data</a:t>
            </a:r>
            <a:endParaRPr lang="en-US" altLang="zh-CN" sz="2200" b="1" i="1" u="sng" dirty="0">
              <a:solidFill>
                <a:srgbClr val="C00000"/>
              </a:solidFill>
              <a:ea typeface="宋体" panose="02010600030101010101" pitchFamily="2" charset="-122"/>
            </a:endParaRPr>
          </a:p>
          <a:p>
            <a:pPr lvl="1" eaLnBrk="1" hangingPunct="1"/>
            <a:r>
              <a:rPr lang="en-US" altLang="zh-CN" sz="1800" b="1" dirty="0">
                <a:solidFill>
                  <a:srgbClr val="7030A0"/>
                </a:solidFill>
                <a:ea typeface="宋体" panose="02010600030101010101" pitchFamily="2" charset="-122"/>
              </a:rPr>
              <a:t>non-blocking I/O is useful </a:t>
            </a:r>
            <a:r>
              <a:rPr lang="en-US" altLang="zh-CN" sz="1800" dirty="0">
                <a:solidFill>
                  <a:srgbClr val="337D45"/>
                </a:solidFill>
                <a:ea typeface="宋体" panose="02010600030101010101" pitchFamily="2" charset="-122"/>
              </a:rPr>
              <a:t>when I/O may come from </a:t>
            </a:r>
            <a:r>
              <a:rPr lang="en-US" altLang="zh-CN" sz="1800" dirty="0">
                <a:solidFill>
                  <a:srgbClr val="C00000"/>
                </a:solidFill>
                <a:ea typeface="宋体" panose="02010600030101010101" pitchFamily="2" charset="-122"/>
              </a:rPr>
              <a:t>more than one source</a:t>
            </a:r>
            <a:r>
              <a:rPr lang="en-US" altLang="zh-CN" sz="1800" dirty="0">
                <a:solidFill>
                  <a:srgbClr val="337D45"/>
                </a:solidFill>
                <a:ea typeface="宋体" panose="02010600030101010101" pitchFamily="2" charset="-122"/>
              </a:rPr>
              <a:t> and the </a:t>
            </a:r>
            <a:r>
              <a:rPr lang="en-US" altLang="zh-CN" sz="1800" dirty="0">
                <a:solidFill>
                  <a:srgbClr val="C00000"/>
                </a:solidFill>
                <a:ea typeface="宋体" panose="02010600030101010101" pitchFamily="2" charset="-122"/>
              </a:rPr>
              <a:t>order</a:t>
            </a:r>
            <a:r>
              <a:rPr lang="en-US" altLang="zh-CN" sz="1800" dirty="0">
                <a:solidFill>
                  <a:srgbClr val="337D45"/>
                </a:solidFill>
                <a:ea typeface="宋体" panose="02010600030101010101" pitchFamily="2" charset="-122"/>
              </a:rPr>
              <a:t> of the I/O arrival is not </a:t>
            </a:r>
            <a:r>
              <a:rPr lang="en-US" altLang="zh-CN" sz="1800" dirty="0">
                <a:solidFill>
                  <a:srgbClr val="C00000"/>
                </a:solidFill>
                <a:ea typeface="宋体" panose="02010600030101010101" pitchFamily="2" charset="-122"/>
              </a:rPr>
              <a:t>predetermined</a:t>
            </a:r>
            <a:r>
              <a:rPr lang="zh-CN" altLang="en-US" sz="1800" dirty="0">
                <a:solidFill>
                  <a:srgbClr val="337D45"/>
                </a:solidFill>
                <a:ea typeface="宋体" panose="02010600030101010101" pitchFamily="2" charset="-122"/>
              </a:rPr>
              <a:t>；</a:t>
            </a:r>
            <a:endParaRPr lang="en-US" altLang="zh-CN" sz="1800" dirty="0">
              <a:solidFill>
                <a:srgbClr val="337D45"/>
              </a:solidFill>
              <a:ea typeface="宋体" panose="02010600030101010101" pitchFamily="2" charset="-122"/>
            </a:endParaRPr>
          </a:p>
          <a:p>
            <a:pPr lvl="1" eaLnBrk="1" hangingPunct="1"/>
            <a:r>
              <a:rPr lang="zh-CN" altLang="en-US" sz="1800" b="1" dirty="0">
                <a:solidFill>
                  <a:srgbClr val="7030A0"/>
                </a:solidFill>
                <a:ea typeface="宋体" panose="02010600030101010101" pitchFamily="2" charset="-122"/>
              </a:rPr>
              <a:t>当进程或线程同时处理多个</a:t>
            </a:r>
            <a:r>
              <a:rPr lang="en-US" altLang="zh-CN" sz="1800" b="1" dirty="0">
                <a:solidFill>
                  <a:srgbClr val="7030A0"/>
                </a:solidFill>
                <a:ea typeface="宋体" panose="02010600030101010101" pitchFamily="2" charset="-122"/>
              </a:rPr>
              <a:t>I/O</a:t>
            </a:r>
            <a:r>
              <a:rPr lang="zh-CN" altLang="en-US" sz="1800" b="1" dirty="0">
                <a:solidFill>
                  <a:srgbClr val="7030A0"/>
                </a:solidFill>
                <a:ea typeface="宋体" panose="02010600030101010101" pitchFamily="2" charset="-122"/>
              </a:rPr>
              <a:t>时，有些</a:t>
            </a:r>
            <a:r>
              <a:rPr lang="en-US" altLang="zh-CN" sz="1800" b="1" dirty="0">
                <a:solidFill>
                  <a:srgbClr val="7030A0"/>
                </a:solidFill>
                <a:ea typeface="宋体" panose="02010600030101010101" pitchFamily="2" charset="-122"/>
              </a:rPr>
              <a:t>I/O</a:t>
            </a:r>
            <a:r>
              <a:rPr lang="zh-CN" altLang="en-US" sz="1800" b="1" dirty="0">
                <a:solidFill>
                  <a:srgbClr val="7030A0"/>
                </a:solidFill>
                <a:ea typeface="宋体" panose="02010600030101010101" pitchFamily="2" charset="-122"/>
              </a:rPr>
              <a:t>可以不需要等待其完成即可继续执行</a:t>
            </a:r>
            <a:r>
              <a:rPr lang="zh-CN" altLang="en-US" sz="1800" dirty="0">
                <a:solidFill>
                  <a:srgbClr val="000000"/>
                </a:solidFill>
                <a:ea typeface="宋体" panose="02010600030101010101" pitchFamily="2" charset="-122"/>
              </a:rPr>
              <a:t>，</a:t>
            </a:r>
            <a:r>
              <a:rPr lang="en-US" altLang="zh-CN" sz="1800" dirty="0">
                <a:ea typeface="宋体" panose="02010600030101010101" pitchFamily="2" charset="-122"/>
              </a:rPr>
              <a:t> </a:t>
            </a:r>
            <a:r>
              <a:rPr lang="zh-CN" altLang="en-US" sz="1800" dirty="0">
                <a:ea typeface="宋体" panose="02010600030101010101" pitchFamily="2" charset="-122"/>
              </a:rPr>
              <a:t>例如：</a:t>
            </a:r>
            <a:endParaRPr lang="en-US" altLang="zh-CN" sz="1800" dirty="0">
              <a:ea typeface="宋体" panose="02010600030101010101" pitchFamily="2" charset="-122"/>
            </a:endParaRPr>
          </a:p>
          <a:p>
            <a:pPr lvl="2" eaLnBrk="1" hangingPunct="1"/>
            <a:r>
              <a:rPr lang="en-US" altLang="zh-CN" sz="1600" dirty="0">
                <a:ea typeface="宋体" panose="02010600030101010101" pitchFamily="2" charset="-122"/>
              </a:rPr>
              <a:t>A user interface that receives keyboard and mouse input while processing and displaying data on the screen.</a:t>
            </a:r>
            <a:endParaRPr lang="en-US" altLang="zh-CN" sz="1600" dirty="0">
              <a:ea typeface="宋体" panose="02010600030101010101" pitchFamily="2" charset="-122"/>
            </a:endParaRPr>
          </a:p>
          <a:p>
            <a:pPr lvl="2" eaLnBrk="1" hangingPunct="1"/>
            <a:r>
              <a:rPr lang="en-US" altLang="zh-CN" sz="1600" dirty="0">
                <a:ea typeface="宋体" panose="02010600030101010101" pitchFamily="2" charset="-122"/>
              </a:rPr>
              <a:t> A video application that reads frames from a file on disk while simultaneously decompressing and displaying the output on the display.</a:t>
            </a:r>
            <a:endParaRPr lang="en-US" altLang="zh-CN" sz="1600" dirty="0">
              <a:ea typeface="宋体" panose="02010600030101010101" pitchFamily="2" charset="-122"/>
            </a:endParaRPr>
          </a:p>
          <a:p>
            <a:pPr lvl="1" eaLnBrk="1" hangingPunct="1"/>
            <a:r>
              <a:rPr lang="en-US" altLang="zh-CN" sz="1800" dirty="0" smtClean="0">
                <a:ea typeface="宋体" panose="02010600030101010101" pitchFamily="2" charset="-122"/>
              </a:rPr>
              <a:t>One </a:t>
            </a:r>
            <a:r>
              <a:rPr lang="en-US" altLang="zh-CN" sz="1800" dirty="0">
                <a:ea typeface="宋体" panose="02010600030101010101" pitchFamily="2" charset="-122"/>
              </a:rPr>
              <a:t>way an application writer can overlap execution with I/O is to write a multithreaded application. Some threads can perform blocking system calls, while others continue executing</a:t>
            </a:r>
            <a:r>
              <a:rPr lang="en-US" altLang="zh-CN" sz="1600" dirty="0">
                <a:ea typeface="宋体" panose="02010600030101010101" pitchFamily="2" charset="-122"/>
              </a:rPr>
              <a:t>.(</a:t>
            </a:r>
            <a:r>
              <a:rPr lang="zh-CN" altLang="en-US" sz="1600" b="1" dirty="0">
                <a:solidFill>
                  <a:srgbClr val="7030A0"/>
                </a:solidFill>
                <a:ea typeface="宋体" panose="02010600030101010101" pitchFamily="2" charset="-122"/>
              </a:rPr>
              <a:t>多线程环境下，有的线程采用</a:t>
            </a:r>
            <a:r>
              <a:rPr lang="en-US" altLang="zh-CN" sz="1600" b="1" dirty="0">
                <a:solidFill>
                  <a:srgbClr val="7030A0"/>
                </a:solidFill>
                <a:ea typeface="宋体" panose="02010600030101010101" pitchFamily="2" charset="-122"/>
              </a:rPr>
              <a:t>blocking I/O</a:t>
            </a:r>
            <a:r>
              <a:rPr lang="zh-CN" altLang="en-US" sz="1600" b="1" dirty="0">
                <a:solidFill>
                  <a:srgbClr val="7030A0"/>
                </a:solidFill>
                <a:ea typeface="宋体" panose="02010600030101010101" pitchFamily="2" charset="-122"/>
              </a:rPr>
              <a:t>，其它线程可继续执行，</a:t>
            </a:r>
            <a:r>
              <a:rPr lang="zh-CN" altLang="en-US" sz="1600" b="1" dirty="0">
                <a:solidFill>
                  <a:srgbClr val="337D45"/>
                </a:solidFill>
                <a:ea typeface="宋体" panose="02010600030101010101" pitchFamily="2" charset="-122"/>
              </a:rPr>
              <a:t>整体上看是非阻塞方式</a:t>
            </a:r>
            <a:r>
              <a:rPr lang="en-US" altLang="zh-CN" sz="1600" dirty="0">
                <a:ea typeface="宋体" panose="02010600030101010101" pitchFamily="2" charset="-122"/>
              </a:rPr>
              <a:t>)</a:t>
            </a:r>
            <a:r>
              <a:rPr lang="zh-CN" altLang="en-US" sz="1600" dirty="0">
                <a:ea typeface="宋体" panose="02010600030101010101" pitchFamily="2" charset="-122"/>
              </a:rPr>
              <a:t>；</a:t>
            </a:r>
            <a:endParaRPr lang="en-US" altLang="zh-CN" sz="1600" dirty="0">
              <a:ea typeface="宋体" panose="02010600030101010101" pitchFamily="2" charset="-122"/>
            </a:endParaRPr>
          </a:p>
          <a:p>
            <a:pPr lvl="1" eaLnBrk="1" hangingPunct="1"/>
            <a:r>
              <a:rPr lang="en-US" altLang="zh-CN" sz="1800" b="1" u="sng" dirty="0" smtClean="0">
                <a:ea typeface="宋体" panose="02010600030101010101" pitchFamily="2" charset="-122"/>
              </a:rPr>
              <a:t>In </a:t>
            </a:r>
            <a:r>
              <a:rPr lang="en-US" altLang="zh-CN" sz="1800" b="1" u="sng" dirty="0">
                <a:ea typeface="宋体" panose="02010600030101010101" pitchFamily="2" charset="-122"/>
              </a:rPr>
              <a:t>Unix, when </a:t>
            </a:r>
            <a:r>
              <a:rPr lang="en-US" altLang="zh-CN" sz="1800" b="1" u="sng" dirty="0">
                <a:solidFill>
                  <a:srgbClr val="C00000"/>
                </a:solidFill>
                <a:ea typeface="宋体" panose="02010600030101010101" pitchFamily="2" charset="-122"/>
              </a:rPr>
              <a:t>pre-read</a:t>
            </a:r>
            <a:r>
              <a:rPr lang="en-US" altLang="zh-CN" sz="1800" b="1" u="sng" dirty="0">
                <a:ea typeface="宋体" panose="02010600030101010101" pitchFamily="2" charset="-122"/>
              </a:rPr>
              <a:t>  file data using algorithm </a:t>
            </a:r>
            <a:r>
              <a:rPr lang="en-US" altLang="zh-CN" sz="1800" b="1" u="sng" dirty="0" err="1">
                <a:solidFill>
                  <a:srgbClr val="0033CC"/>
                </a:solidFill>
                <a:ea typeface="宋体" panose="02010600030101010101" pitchFamily="2" charset="-122"/>
              </a:rPr>
              <a:t>reada</a:t>
            </a:r>
            <a:r>
              <a:rPr lang="en-US" altLang="zh-CN" sz="1800" b="1" u="sng" dirty="0">
                <a:solidFill>
                  <a:srgbClr val="0033CC"/>
                </a:solidFill>
                <a:ea typeface="宋体" panose="02010600030101010101" pitchFamily="2" charset="-122"/>
              </a:rPr>
              <a:t>() </a:t>
            </a:r>
            <a:r>
              <a:rPr lang="en-US" altLang="zh-CN" sz="1800" b="1" u="sng" dirty="0">
                <a:ea typeface="宋体" panose="02010600030101010101" pitchFamily="2" charset="-122"/>
              </a:rPr>
              <a:t>(readahead)</a:t>
            </a:r>
            <a:r>
              <a:rPr lang="zh-CN" altLang="en-US" sz="1800" b="1" u="sng" dirty="0">
                <a:ea typeface="宋体" panose="02010600030101010101" pitchFamily="2" charset="-122"/>
              </a:rPr>
              <a:t>，采用</a:t>
            </a:r>
            <a:r>
              <a:rPr lang="en-US" altLang="zh-CN" sz="1800" b="1" u="sng" dirty="0">
                <a:solidFill>
                  <a:srgbClr val="FF0000"/>
                </a:solidFill>
                <a:ea typeface="宋体" panose="02010600030101010101" pitchFamily="2" charset="-122"/>
              </a:rPr>
              <a:t>Nonblocking</a:t>
            </a:r>
            <a:r>
              <a:rPr lang="zh-CN" altLang="en-US" sz="1800" b="1" u="sng" dirty="0">
                <a:ea typeface="宋体" panose="02010600030101010101" pitchFamily="2" charset="-122"/>
              </a:rPr>
              <a:t>方式。</a:t>
            </a:r>
            <a:endParaRPr lang="en-US" altLang="zh-CN" sz="1800" b="1" u="sng" dirty="0">
              <a:ea typeface="宋体" panose="02010600030101010101" pitchFamily="2" charset="-122"/>
            </a:endParaRPr>
          </a:p>
          <a:p>
            <a:pPr lvl="1" eaLnBrk="1" hangingPunct="1"/>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p:cNvSpPr>
          <p:nvPr>
            <p:ph type="title" idx="4294967295"/>
          </p:nvPr>
        </p:nvSpPr>
        <p:spPr>
          <a:ln>
            <a:miter/>
          </a:ln>
        </p:spPr>
        <p:txBody>
          <a:bodyPr/>
          <a:lstStyle/>
          <a:p>
            <a:pPr>
              <a:defRPr/>
            </a:pPr>
            <a:r>
              <a:rPr lang="en-US" altLang="zh-CN" dirty="0">
                <a:effectLst>
                  <a:outerShdw blurRad="38100" dist="38100" dir="2700000">
                    <a:srgbClr val="C0C0C0"/>
                  </a:outerShdw>
                </a:effectLst>
              </a:rPr>
              <a:t>Blocking vs. </a:t>
            </a:r>
            <a:r>
              <a:rPr lang="en-US" altLang="zh-CN" dirty="0" smtClean="0">
                <a:effectLst>
                  <a:outerShdw blurRad="38100" dist="38100" dir="2700000">
                    <a:srgbClr val="C0C0C0"/>
                  </a:outerShdw>
                </a:effectLst>
              </a:rPr>
              <a:t>Non-blocking I/O </a:t>
            </a:r>
            <a:endParaRPr lang="en-US" altLang="zh-CN" noProof="1">
              <a:effectLst>
                <a:outerShdw blurRad="38100" dist="38100" dir="2700000">
                  <a:srgbClr val="C0C0C0"/>
                </a:outerShdw>
              </a:effectLst>
            </a:endParaRPr>
          </a:p>
        </p:txBody>
      </p:sp>
      <p:sp>
        <p:nvSpPr>
          <p:cNvPr id="187395" name="Rectangle 3"/>
          <p:cNvSpPr>
            <a:spLocks noGrp="1" noChangeArrowheads="1"/>
          </p:cNvSpPr>
          <p:nvPr>
            <p:ph type="body" idx="4294967295"/>
          </p:nvPr>
        </p:nvSpPr>
        <p:spPr>
          <a:xfrm>
            <a:off x="946150" y="966789"/>
            <a:ext cx="7351713" cy="377379"/>
          </a:xfrm>
        </p:spPr>
        <p:txBody>
          <a:bodyPr/>
          <a:lstStyle/>
          <a:p>
            <a:pPr marL="381000" indent="-381000"/>
            <a:r>
              <a:rPr lang="zh-CN" altLang="en-US" sz="1800" dirty="0" smtClean="0"/>
              <a:t>考察下述程序段</a:t>
            </a:r>
            <a:endParaRPr lang="en-US" altLang="zh-CN" sz="1800" dirty="0" smtClean="0"/>
          </a:p>
        </p:txBody>
      </p:sp>
      <p:sp>
        <p:nvSpPr>
          <p:cNvPr id="4" name="Rectangle 3"/>
          <p:cNvSpPr txBox="1">
            <a:spLocks noChangeArrowheads="1"/>
          </p:cNvSpPr>
          <p:nvPr/>
        </p:nvSpPr>
        <p:spPr bwMode="auto">
          <a:xfrm>
            <a:off x="946150" y="1344168"/>
            <a:ext cx="7351713"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marL="0" indent="0">
              <a:spcBef>
                <a:spcPts val="0"/>
              </a:spcBef>
              <a:buNone/>
            </a:pPr>
            <a:r>
              <a:rPr lang="en-US" altLang="zh-CN" sz="1400" dirty="0"/>
              <a:t>#include &lt;</a:t>
            </a:r>
            <a:r>
              <a:rPr lang="en-US" altLang="zh-CN" sz="1400" dirty="0" err="1"/>
              <a:t>stdio.h</a:t>
            </a:r>
            <a:r>
              <a:rPr lang="en-US" altLang="zh-CN" sz="1400" dirty="0"/>
              <a:t>&gt;</a:t>
            </a:r>
            <a:endParaRPr lang="en-US" altLang="zh-CN" sz="1400" dirty="0"/>
          </a:p>
          <a:p>
            <a:pPr marL="0" indent="0">
              <a:spcBef>
                <a:spcPts val="0"/>
              </a:spcBef>
              <a:buNone/>
            </a:pPr>
            <a:r>
              <a:rPr lang="en-US" altLang="zh-CN" sz="1400" dirty="0"/>
              <a:t>#include &lt;</a:t>
            </a:r>
            <a:r>
              <a:rPr lang="en-US" altLang="zh-CN" sz="1400" dirty="0" err="1"/>
              <a:t>fcntl.h</a:t>
            </a:r>
            <a:r>
              <a:rPr lang="en-US" altLang="zh-CN" sz="1400" dirty="0"/>
              <a:t>&gt;</a:t>
            </a:r>
            <a:endParaRPr lang="en-US" altLang="zh-CN" sz="1400" dirty="0"/>
          </a:p>
          <a:p>
            <a:pPr marL="0" indent="0">
              <a:spcBef>
                <a:spcPts val="0"/>
              </a:spcBef>
              <a:buNone/>
            </a:pPr>
            <a:r>
              <a:rPr lang="en-US" altLang="zh-CN" sz="1400" dirty="0"/>
              <a:t>#include &lt;</a:t>
            </a:r>
            <a:r>
              <a:rPr lang="en-US" altLang="zh-CN" sz="1400" dirty="0" err="1"/>
              <a:t>unistd.h</a:t>
            </a:r>
            <a:r>
              <a:rPr lang="en-US" altLang="zh-CN" sz="1400" dirty="0" smtClean="0"/>
              <a:t>&gt;</a:t>
            </a:r>
            <a:endParaRPr lang="en-US" altLang="zh-CN" sz="1400" dirty="0"/>
          </a:p>
          <a:p>
            <a:pPr marL="0" indent="0">
              <a:spcBef>
                <a:spcPts val="0"/>
              </a:spcBef>
              <a:buNone/>
            </a:pPr>
            <a:r>
              <a:rPr lang="en-US" altLang="zh-CN" sz="1400" dirty="0" err="1"/>
              <a:t>int</a:t>
            </a:r>
            <a:r>
              <a:rPr lang="en-US" altLang="zh-CN" sz="1400" dirty="0"/>
              <a:t> main</a:t>
            </a:r>
            <a:r>
              <a:rPr lang="en-US" altLang="zh-CN" sz="1400" dirty="0" smtClean="0"/>
              <a:t>() </a:t>
            </a:r>
            <a:endParaRPr lang="en-US" altLang="zh-CN" sz="1400" dirty="0" smtClean="0"/>
          </a:p>
          <a:p>
            <a:pPr marL="0" indent="0">
              <a:spcBef>
                <a:spcPts val="0"/>
              </a:spcBef>
              <a:buNone/>
            </a:pPr>
            <a:r>
              <a:rPr lang="en-US" altLang="zh-CN" sz="1400" dirty="0" smtClean="0"/>
              <a:t>{  </a:t>
            </a:r>
            <a:endParaRPr lang="en-US" altLang="zh-CN" sz="1400" dirty="0"/>
          </a:p>
          <a:p>
            <a:pPr marL="0" indent="0">
              <a:spcBef>
                <a:spcPts val="0"/>
              </a:spcBef>
              <a:buNone/>
            </a:pPr>
            <a:r>
              <a:rPr lang="en-US" altLang="zh-CN" sz="1400" dirty="0"/>
              <a:t>  </a:t>
            </a:r>
            <a:r>
              <a:rPr lang="en-US" altLang="zh-CN" sz="1400" dirty="0" smtClean="0"/>
              <a:t> long </a:t>
            </a:r>
            <a:r>
              <a:rPr lang="en-US" altLang="zh-CN" sz="1400" dirty="0"/>
              <a:t>flags = </a:t>
            </a:r>
            <a:r>
              <a:rPr lang="en-US" altLang="zh-CN" sz="1400" dirty="0" err="1"/>
              <a:t>fcntl</a:t>
            </a:r>
            <a:r>
              <a:rPr lang="en-US" altLang="zh-CN" sz="1400" dirty="0"/>
              <a:t>(STDIN_FILENO, </a:t>
            </a:r>
            <a:r>
              <a:rPr lang="en-US" altLang="zh-CN" sz="1400" dirty="0">
                <a:solidFill>
                  <a:srgbClr val="FF0000"/>
                </a:solidFill>
              </a:rPr>
              <a:t>F_GETFL</a:t>
            </a:r>
            <a:r>
              <a:rPr lang="en-US" altLang="zh-CN" sz="1400" dirty="0" smtClean="0"/>
              <a:t>);  //</a:t>
            </a:r>
            <a:r>
              <a:rPr lang="zh-CN" altLang="en-US" sz="1400" dirty="0" smtClean="0"/>
              <a:t>获取标准输入文件描述符状态标记</a:t>
            </a:r>
            <a:endParaRPr lang="en-US" altLang="zh-CN" sz="1400" dirty="0"/>
          </a:p>
          <a:p>
            <a:pPr marL="0" indent="0">
              <a:spcBef>
                <a:spcPts val="0"/>
              </a:spcBef>
              <a:buNone/>
            </a:pPr>
            <a:r>
              <a:rPr lang="en-US" altLang="zh-CN" sz="1400" dirty="0" smtClean="0"/>
              <a:t>   </a:t>
            </a:r>
            <a:r>
              <a:rPr lang="en-US" altLang="zh-CN" sz="1400" dirty="0" smtClean="0">
                <a:solidFill>
                  <a:srgbClr val="7030A0"/>
                </a:solidFill>
              </a:rPr>
              <a:t>flags </a:t>
            </a:r>
            <a:r>
              <a:rPr lang="en-US" altLang="zh-CN" sz="1400" dirty="0">
                <a:solidFill>
                  <a:srgbClr val="7030A0"/>
                </a:solidFill>
              </a:rPr>
              <a:t>&amp;= ~O_NONBLOCK</a:t>
            </a:r>
            <a:r>
              <a:rPr lang="en-US" altLang="zh-CN" sz="1400" dirty="0" smtClean="0"/>
              <a:t>;  </a:t>
            </a:r>
            <a:endParaRPr lang="en-US" altLang="zh-CN" sz="1400" dirty="0"/>
          </a:p>
          <a:p>
            <a:pPr marL="0" indent="0">
              <a:spcBef>
                <a:spcPts val="0"/>
              </a:spcBef>
              <a:buNone/>
            </a:pPr>
            <a:r>
              <a:rPr lang="en-US" altLang="zh-CN" sz="1400" dirty="0"/>
              <a:t>  </a:t>
            </a:r>
            <a:r>
              <a:rPr lang="en-US" altLang="zh-CN" sz="1400" dirty="0" smtClean="0"/>
              <a:t> </a:t>
            </a:r>
            <a:r>
              <a:rPr lang="en-US" altLang="zh-CN" sz="1400" dirty="0" err="1" smtClean="0"/>
              <a:t>fcntl</a:t>
            </a:r>
            <a:r>
              <a:rPr lang="en-US" altLang="zh-CN" sz="1400" dirty="0" smtClean="0"/>
              <a:t>(STDIN_FILENO</a:t>
            </a:r>
            <a:r>
              <a:rPr lang="en-US" altLang="zh-CN" sz="1400" dirty="0"/>
              <a:t>, </a:t>
            </a:r>
            <a:r>
              <a:rPr lang="en-US" altLang="zh-CN" sz="1400" dirty="0">
                <a:solidFill>
                  <a:srgbClr val="FF0000"/>
                </a:solidFill>
              </a:rPr>
              <a:t>F_SETFL</a:t>
            </a:r>
            <a:r>
              <a:rPr lang="en-US" altLang="zh-CN" sz="1400" dirty="0"/>
              <a:t>, flags</a:t>
            </a:r>
            <a:r>
              <a:rPr lang="en-US" altLang="zh-CN" sz="1400" dirty="0" smtClean="0"/>
              <a:t>); </a:t>
            </a:r>
            <a:r>
              <a:rPr lang="en-US" altLang="zh-CN" sz="1400" dirty="0">
                <a:solidFill>
                  <a:srgbClr val="0000CC"/>
                </a:solidFill>
              </a:rPr>
              <a:t>//</a:t>
            </a:r>
            <a:r>
              <a:rPr lang="zh-CN" altLang="en-US" sz="1400" dirty="0">
                <a:solidFill>
                  <a:srgbClr val="0000CC"/>
                </a:solidFill>
              </a:rPr>
              <a:t>设置阻塞</a:t>
            </a:r>
            <a:r>
              <a:rPr lang="zh-CN" altLang="en-US" sz="1400" dirty="0" smtClean="0">
                <a:solidFill>
                  <a:srgbClr val="0000CC"/>
                </a:solidFill>
              </a:rPr>
              <a:t>输入</a:t>
            </a:r>
            <a:endParaRPr lang="en-US" altLang="zh-CN" sz="1400" dirty="0" smtClean="0">
              <a:solidFill>
                <a:srgbClr val="0000CC"/>
              </a:solidFill>
            </a:endParaRPr>
          </a:p>
          <a:p>
            <a:pPr marL="0" indent="0">
              <a:spcBef>
                <a:spcPts val="0"/>
              </a:spcBef>
              <a:buNone/>
            </a:pPr>
            <a:r>
              <a:rPr lang="en-US" altLang="zh-CN" sz="1400" dirty="0">
                <a:solidFill>
                  <a:srgbClr val="0000CC"/>
                </a:solidFill>
              </a:rPr>
              <a:t> </a:t>
            </a:r>
            <a:r>
              <a:rPr lang="en-US" altLang="zh-CN" sz="1400" dirty="0" smtClean="0">
                <a:solidFill>
                  <a:srgbClr val="0000CC"/>
                </a:solidFill>
              </a:rPr>
              <a:t>  </a:t>
            </a:r>
            <a:r>
              <a:rPr lang="en-US" altLang="zh-CN" sz="1400" dirty="0"/>
              <a:t>char c;</a:t>
            </a:r>
            <a:endParaRPr lang="en-US" altLang="zh-CN" sz="1400" dirty="0"/>
          </a:p>
          <a:p>
            <a:pPr marL="0" indent="0">
              <a:spcBef>
                <a:spcPts val="0"/>
              </a:spcBef>
              <a:buNone/>
            </a:pPr>
            <a:r>
              <a:rPr lang="en-US" altLang="zh-CN" sz="1400" dirty="0"/>
              <a:t> </a:t>
            </a:r>
            <a:r>
              <a:rPr lang="en-US" altLang="zh-CN" sz="1400" dirty="0" smtClean="0"/>
              <a:t>  </a:t>
            </a:r>
            <a:r>
              <a:rPr lang="en-US" altLang="zh-CN" sz="1400" dirty="0"/>
              <a:t>while(1) {</a:t>
            </a:r>
            <a:endParaRPr lang="en-US" altLang="zh-CN" sz="1400" dirty="0"/>
          </a:p>
          <a:p>
            <a:pPr marL="400050" lvl="1" indent="0">
              <a:spcBef>
                <a:spcPts val="0"/>
              </a:spcBef>
              <a:buNone/>
            </a:pPr>
            <a:r>
              <a:rPr lang="en-US" altLang="zh-CN" sz="1400" dirty="0"/>
              <a:t>   </a:t>
            </a:r>
            <a:r>
              <a:rPr lang="en-US" altLang="zh-CN" sz="1400" dirty="0" smtClean="0"/>
              <a:t>c=</a:t>
            </a:r>
            <a:r>
              <a:rPr lang="en-US" altLang="zh-CN" sz="1400" dirty="0" err="1" smtClean="0"/>
              <a:t>getchar</a:t>
            </a:r>
            <a:r>
              <a:rPr lang="en-US" altLang="zh-CN" sz="1400" dirty="0" smtClean="0"/>
              <a:t>();  // </a:t>
            </a:r>
            <a:r>
              <a:rPr lang="zh-CN" altLang="en-US" sz="1400" dirty="0" smtClean="0">
                <a:solidFill>
                  <a:srgbClr val="7030A0"/>
                </a:solidFill>
              </a:rPr>
              <a:t>阻塞</a:t>
            </a:r>
            <a:r>
              <a:rPr lang="en-US" altLang="zh-CN" sz="1400" dirty="0" smtClean="0">
                <a:solidFill>
                  <a:srgbClr val="7030A0"/>
                </a:solidFill>
              </a:rPr>
              <a:t>I/O</a:t>
            </a:r>
            <a:r>
              <a:rPr lang="zh-CN" altLang="en-US" sz="1400" dirty="0" smtClean="0">
                <a:solidFill>
                  <a:srgbClr val="7030A0"/>
                </a:solidFill>
              </a:rPr>
              <a:t>：等待用户输入</a:t>
            </a:r>
            <a:r>
              <a:rPr lang="zh-CN" altLang="en-US" sz="1400" dirty="0" smtClean="0"/>
              <a:t>；</a:t>
            </a:r>
            <a:endParaRPr lang="en-US" altLang="zh-CN" sz="1400" dirty="0" smtClean="0"/>
          </a:p>
          <a:p>
            <a:pPr marL="400050" lvl="1" indent="0">
              <a:spcBef>
                <a:spcPts val="0"/>
              </a:spcBef>
              <a:buNone/>
            </a:pPr>
            <a:r>
              <a:rPr lang="zh-CN" altLang="en-US" sz="1400" dirty="0" smtClean="0"/>
              <a:t>   </a:t>
            </a:r>
            <a:r>
              <a:rPr lang="en-US" altLang="zh-CN" sz="1400" dirty="0" smtClean="0">
                <a:solidFill>
                  <a:srgbClr val="FF0000"/>
                </a:solidFill>
              </a:rPr>
              <a:t>                     // </a:t>
            </a:r>
            <a:r>
              <a:rPr lang="zh-CN" altLang="en-US" sz="1400" dirty="0" smtClean="0">
                <a:solidFill>
                  <a:srgbClr val="FF0000"/>
                </a:solidFill>
              </a:rPr>
              <a:t>非阻塞：不等待用户输入，直接返回目前可用的数据</a:t>
            </a:r>
            <a:endParaRPr lang="en-US" altLang="zh-CN" sz="1400" dirty="0" smtClean="0">
              <a:solidFill>
                <a:srgbClr val="FF0000"/>
              </a:solidFill>
            </a:endParaRPr>
          </a:p>
          <a:p>
            <a:pPr marL="400050" lvl="1" indent="0">
              <a:spcBef>
                <a:spcPts val="0"/>
              </a:spcBef>
              <a:buNone/>
            </a:pPr>
            <a:r>
              <a:rPr lang="en-US" altLang="zh-CN" sz="1400" dirty="0" smtClean="0"/>
              <a:t>   if (c=='N') { //</a:t>
            </a:r>
            <a:r>
              <a:rPr lang="en-US" altLang="zh-CN" sz="1400" dirty="0" err="1" smtClean="0"/>
              <a:t>getchar</a:t>
            </a:r>
            <a:r>
              <a:rPr lang="en-US" altLang="zh-CN" sz="1400" dirty="0"/>
              <a:t> </a:t>
            </a:r>
            <a:r>
              <a:rPr lang="en-US" altLang="zh-CN" sz="1400" dirty="0" smtClean="0"/>
              <a:t>will be nonblack I/O</a:t>
            </a:r>
            <a:endParaRPr lang="en-US" altLang="zh-CN" sz="1400" dirty="0" smtClean="0"/>
          </a:p>
          <a:p>
            <a:pPr marL="400050" lvl="1" indent="0">
              <a:spcBef>
                <a:spcPts val="0"/>
              </a:spcBef>
              <a:buNone/>
            </a:pPr>
            <a:r>
              <a:rPr lang="en-US" altLang="zh-CN" sz="1400" dirty="0" smtClean="0"/>
              <a:t>        </a:t>
            </a:r>
            <a:r>
              <a:rPr lang="en-US" altLang="zh-CN" sz="1400" dirty="0">
                <a:solidFill>
                  <a:srgbClr val="0000CC"/>
                </a:solidFill>
              </a:rPr>
              <a:t>flags |= O_NONBLOCK;</a:t>
            </a:r>
            <a:endParaRPr lang="en-US" altLang="zh-CN" sz="1400" dirty="0">
              <a:solidFill>
                <a:srgbClr val="0000CC"/>
              </a:solidFill>
            </a:endParaRPr>
          </a:p>
          <a:p>
            <a:pPr marL="400050" lvl="1" indent="0">
              <a:spcBef>
                <a:spcPts val="0"/>
              </a:spcBef>
              <a:buNone/>
            </a:pPr>
            <a:r>
              <a:rPr lang="en-US" altLang="zh-CN" sz="1400" dirty="0">
                <a:solidFill>
                  <a:srgbClr val="C00000"/>
                </a:solidFill>
              </a:rPr>
              <a:t>    </a:t>
            </a:r>
            <a:r>
              <a:rPr lang="en-US" altLang="zh-CN" sz="1400" dirty="0" smtClean="0">
                <a:solidFill>
                  <a:srgbClr val="C00000"/>
                </a:solidFill>
              </a:rPr>
              <a:t>    </a:t>
            </a:r>
            <a:r>
              <a:rPr lang="en-US" altLang="zh-CN" sz="1400" dirty="0" err="1">
                <a:solidFill>
                  <a:srgbClr val="C00000"/>
                </a:solidFill>
              </a:rPr>
              <a:t>fcntl</a:t>
            </a:r>
            <a:r>
              <a:rPr lang="en-US" altLang="zh-CN" sz="1400" dirty="0">
                <a:solidFill>
                  <a:srgbClr val="C00000"/>
                </a:solidFill>
              </a:rPr>
              <a:t>(STDIN_FILENO, F_SETFL, flags</a:t>
            </a:r>
            <a:r>
              <a:rPr lang="en-US" altLang="zh-CN" sz="1400" dirty="0" smtClean="0">
                <a:solidFill>
                  <a:srgbClr val="C00000"/>
                </a:solidFill>
              </a:rPr>
              <a:t>);  </a:t>
            </a:r>
            <a:r>
              <a:rPr lang="en-US" altLang="zh-CN" sz="1400" dirty="0" smtClean="0">
                <a:solidFill>
                  <a:srgbClr val="0070C0"/>
                </a:solidFill>
              </a:rPr>
              <a:t>//</a:t>
            </a:r>
            <a:r>
              <a:rPr lang="zh-CN" altLang="en-US" sz="1400" dirty="0" smtClean="0">
                <a:solidFill>
                  <a:srgbClr val="0070C0"/>
                </a:solidFill>
              </a:rPr>
              <a:t>设置非阻塞方式输入</a:t>
            </a:r>
            <a:endParaRPr lang="en-US" altLang="zh-CN" sz="1400" dirty="0">
              <a:solidFill>
                <a:srgbClr val="0070C0"/>
              </a:solidFill>
            </a:endParaRPr>
          </a:p>
          <a:p>
            <a:pPr marL="400050" lvl="1" indent="0">
              <a:spcBef>
                <a:spcPts val="0"/>
              </a:spcBef>
              <a:buNone/>
            </a:pPr>
            <a:r>
              <a:rPr lang="en-US" altLang="zh-CN" sz="1400" dirty="0"/>
              <a:t>  </a:t>
            </a:r>
            <a:r>
              <a:rPr lang="en-US" altLang="zh-CN" sz="1400" dirty="0" smtClean="0"/>
              <a:t> }   </a:t>
            </a:r>
            <a:r>
              <a:rPr lang="en-US" altLang="zh-CN" sz="1400" dirty="0"/>
              <a:t>else if (c=='B</a:t>
            </a:r>
            <a:r>
              <a:rPr lang="en-US" altLang="zh-CN" sz="1400" dirty="0" smtClean="0"/>
              <a:t>') { //</a:t>
            </a:r>
            <a:r>
              <a:rPr lang="en-US" altLang="zh-CN" sz="1400" dirty="0" err="1" smtClean="0"/>
              <a:t>getchar</a:t>
            </a:r>
            <a:r>
              <a:rPr lang="en-US" altLang="zh-CN" sz="1400" dirty="0" smtClean="0"/>
              <a:t> will be blocking I/O    </a:t>
            </a:r>
            <a:endParaRPr lang="en-US" altLang="zh-CN" sz="1400" dirty="0"/>
          </a:p>
          <a:p>
            <a:pPr marL="400050" lvl="1" indent="0">
              <a:spcBef>
                <a:spcPts val="0"/>
              </a:spcBef>
              <a:buNone/>
            </a:pPr>
            <a:r>
              <a:rPr lang="en-US" altLang="zh-CN" sz="1400" dirty="0">
                <a:solidFill>
                  <a:srgbClr val="0000CC"/>
                </a:solidFill>
              </a:rPr>
              <a:t>    </a:t>
            </a:r>
            <a:r>
              <a:rPr lang="en-US" altLang="zh-CN" sz="1400" dirty="0" smtClean="0">
                <a:solidFill>
                  <a:srgbClr val="0000CC"/>
                </a:solidFill>
              </a:rPr>
              <a:t>    </a:t>
            </a:r>
            <a:r>
              <a:rPr lang="en-US" altLang="zh-CN" sz="1400" dirty="0">
                <a:solidFill>
                  <a:srgbClr val="0000CC"/>
                </a:solidFill>
              </a:rPr>
              <a:t>flags &amp;= ~O_NONBLOCK;</a:t>
            </a:r>
            <a:endParaRPr lang="en-US" altLang="zh-CN" sz="1400" dirty="0">
              <a:solidFill>
                <a:srgbClr val="0000CC"/>
              </a:solidFill>
            </a:endParaRPr>
          </a:p>
          <a:p>
            <a:pPr marL="400050" lvl="1" indent="0">
              <a:spcBef>
                <a:spcPts val="0"/>
              </a:spcBef>
              <a:buNone/>
            </a:pPr>
            <a:r>
              <a:rPr lang="en-US" altLang="zh-CN" sz="1400" dirty="0">
                <a:solidFill>
                  <a:srgbClr val="C00000"/>
                </a:solidFill>
              </a:rPr>
              <a:t>    </a:t>
            </a:r>
            <a:r>
              <a:rPr lang="en-US" altLang="zh-CN" sz="1400" dirty="0" smtClean="0">
                <a:solidFill>
                  <a:srgbClr val="C00000"/>
                </a:solidFill>
              </a:rPr>
              <a:t>    </a:t>
            </a:r>
            <a:r>
              <a:rPr lang="en-US" altLang="zh-CN" sz="1400" dirty="0" err="1">
                <a:solidFill>
                  <a:srgbClr val="C00000"/>
                </a:solidFill>
              </a:rPr>
              <a:t>fcntl</a:t>
            </a:r>
            <a:r>
              <a:rPr lang="en-US" altLang="zh-CN" sz="1400" dirty="0">
                <a:solidFill>
                  <a:srgbClr val="C00000"/>
                </a:solidFill>
              </a:rPr>
              <a:t>(STDIN_FILENO, F_SETFL, flags</a:t>
            </a:r>
            <a:r>
              <a:rPr lang="en-US" altLang="zh-CN" sz="1400" dirty="0" smtClean="0">
                <a:solidFill>
                  <a:srgbClr val="C00000"/>
                </a:solidFill>
              </a:rPr>
              <a:t>);  </a:t>
            </a:r>
            <a:r>
              <a:rPr lang="en-US" altLang="zh-CN" sz="1400" dirty="0" smtClean="0">
                <a:solidFill>
                  <a:srgbClr val="0070C0"/>
                </a:solidFill>
              </a:rPr>
              <a:t>//</a:t>
            </a:r>
            <a:r>
              <a:rPr lang="zh-CN" altLang="en-US" sz="1400" dirty="0" smtClean="0">
                <a:solidFill>
                  <a:srgbClr val="0070C0"/>
                </a:solidFill>
              </a:rPr>
              <a:t>设置阻塞方式输入</a:t>
            </a:r>
            <a:endParaRPr lang="en-US" altLang="zh-CN" sz="1400" dirty="0">
              <a:solidFill>
                <a:srgbClr val="0070C0"/>
              </a:solidFill>
            </a:endParaRPr>
          </a:p>
          <a:p>
            <a:pPr marL="400050" lvl="1" indent="0">
              <a:spcBef>
                <a:spcPts val="0"/>
              </a:spcBef>
              <a:buNone/>
            </a:pPr>
            <a:r>
              <a:rPr lang="en-US" altLang="zh-CN" sz="1400" dirty="0" smtClean="0"/>
              <a:t>  }</a:t>
            </a:r>
            <a:endParaRPr lang="en-US" altLang="zh-CN" sz="1400" dirty="0" smtClean="0"/>
          </a:p>
          <a:p>
            <a:pPr marL="400050" lvl="1" indent="0">
              <a:spcBef>
                <a:spcPts val="0"/>
              </a:spcBef>
              <a:buNone/>
            </a:pPr>
            <a:r>
              <a:rPr lang="en-US" altLang="zh-CN" sz="1400" dirty="0" smtClean="0"/>
              <a:t>  </a:t>
            </a:r>
            <a:r>
              <a:rPr lang="en-US" altLang="zh-CN" sz="1400" dirty="0"/>
              <a:t>if (c=='Z') break; </a:t>
            </a:r>
            <a:endParaRPr lang="en-US" altLang="zh-CN" sz="1400" dirty="0"/>
          </a:p>
          <a:p>
            <a:pPr marL="400050" lvl="1" indent="0">
              <a:spcBef>
                <a:spcPts val="0"/>
              </a:spcBef>
              <a:buNone/>
            </a:pPr>
            <a:r>
              <a:rPr lang="en-US" altLang="zh-CN" sz="1400" dirty="0" smtClean="0"/>
              <a:t>  </a:t>
            </a:r>
            <a:r>
              <a:rPr lang="en-US" altLang="zh-CN" sz="1400" dirty="0" err="1"/>
              <a:t>printf</a:t>
            </a:r>
            <a:r>
              <a:rPr lang="en-US" altLang="zh-CN" sz="1400" dirty="0"/>
              <a:t>("\</a:t>
            </a:r>
            <a:r>
              <a:rPr lang="en-US" altLang="zh-CN" sz="1400" dirty="0" err="1"/>
              <a:t>npressed</a:t>
            </a:r>
            <a:r>
              <a:rPr lang="en-US" altLang="zh-CN" sz="1400" dirty="0"/>
              <a:t> key=%X\</a:t>
            </a:r>
            <a:r>
              <a:rPr lang="en-US" altLang="zh-CN" sz="1400" dirty="0" err="1"/>
              <a:t>n",c</a:t>
            </a:r>
            <a:r>
              <a:rPr lang="en-US" altLang="zh-CN" sz="1400" dirty="0"/>
              <a:t>);</a:t>
            </a:r>
            <a:endParaRPr lang="en-US" altLang="zh-CN" sz="1400" dirty="0"/>
          </a:p>
          <a:p>
            <a:pPr marL="400050" lvl="1" indent="0">
              <a:spcBef>
                <a:spcPts val="0"/>
              </a:spcBef>
              <a:buNone/>
            </a:pPr>
            <a:r>
              <a:rPr lang="en-US" altLang="zh-CN" sz="1400" dirty="0"/>
              <a:t> </a:t>
            </a:r>
            <a:r>
              <a:rPr lang="en-US" altLang="zh-CN" sz="1400" dirty="0" smtClean="0"/>
              <a:t> sleep(1</a:t>
            </a:r>
            <a:r>
              <a:rPr lang="en-US" altLang="zh-CN" sz="1400" dirty="0"/>
              <a:t>);</a:t>
            </a:r>
            <a:endParaRPr lang="en-US" altLang="zh-CN" sz="1400" dirty="0"/>
          </a:p>
          <a:p>
            <a:pPr marL="0" indent="0">
              <a:spcBef>
                <a:spcPts val="0"/>
              </a:spcBef>
              <a:buNone/>
            </a:pPr>
            <a:r>
              <a:rPr lang="en-US" altLang="zh-CN" sz="1400" dirty="0"/>
              <a:t>  </a:t>
            </a:r>
            <a:r>
              <a:rPr lang="en-US" altLang="zh-CN" sz="1400" dirty="0" smtClean="0"/>
              <a:t>} //while(1)</a:t>
            </a:r>
            <a:endParaRPr lang="en-US" altLang="zh-CN" sz="1400" dirty="0"/>
          </a:p>
          <a:p>
            <a:pPr marL="0" indent="0">
              <a:spcBef>
                <a:spcPts val="0"/>
              </a:spcBef>
              <a:buNone/>
            </a:pPr>
            <a:r>
              <a:rPr lang="en-US" altLang="zh-CN" sz="1400" dirty="0"/>
              <a:t>}</a:t>
            </a:r>
            <a:endParaRPr lang="en-US" altLang="zh-CN" sz="14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p:cNvSpPr>
          <p:nvPr>
            <p:ph type="title" idx="4294967295"/>
          </p:nvPr>
        </p:nvSpPr>
        <p:spPr>
          <a:ln>
            <a:miter/>
          </a:ln>
        </p:spPr>
        <p:txBody>
          <a:bodyPr/>
          <a:lstStyle/>
          <a:p>
            <a:pPr>
              <a:defRPr/>
            </a:pPr>
            <a:r>
              <a:rPr lang="en-US" altLang="zh-CN" dirty="0">
                <a:effectLst>
                  <a:outerShdw blurRad="38100" dist="38100" dir="2700000">
                    <a:srgbClr val="C0C0C0"/>
                  </a:outerShdw>
                </a:effectLst>
              </a:rPr>
              <a:t>Blocking vs. non-blocking </a:t>
            </a:r>
            <a:endParaRPr lang="en-US" altLang="zh-CN" noProof="1">
              <a:effectLst>
                <a:outerShdw blurRad="38100" dist="38100" dir="2700000">
                  <a:srgbClr val="C0C0C0"/>
                </a:outerShdw>
              </a:effectLst>
            </a:endParaRPr>
          </a:p>
        </p:txBody>
      </p:sp>
      <p:sp>
        <p:nvSpPr>
          <p:cNvPr id="187395" name="Rectangle 3"/>
          <p:cNvSpPr>
            <a:spLocks noGrp="1" noChangeArrowheads="1"/>
          </p:cNvSpPr>
          <p:nvPr>
            <p:ph type="body" idx="4294967295"/>
          </p:nvPr>
        </p:nvSpPr>
        <p:spPr>
          <a:xfrm>
            <a:off x="946150" y="1168813"/>
            <a:ext cx="2921762" cy="5021676"/>
          </a:xfrm>
        </p:spPr>
        <p:txBody>
          <a:bodyPr/>
          <a:lstStyle/>
          <a:p>
            <a:pPr marL="381000" indent="-381000" eaLnBrk="1"/>
            <a:r>
              <a:rPr lang="zh-CN" altLang="en-US" sz="1800" dirty="0" smtClean="0"/>
              <a:t>运行结果例</a:t>
            </a:r>
            <a:endParaRPr lang="en-US" altLang="zh-CN" sz="1800" dirty="0" smtClean="0"/>
          </a:p>
          <a:p>
            <a:pPr marL="781050" lvl="1" indent="-381000" eaLnBrk="1"/>
            <a:r>
              <a:rPr lang="zh-CN" altLang="en-US" sz="1600" dirty="0" smtClean="0"/>
              <a:t>开始</a:t>
            </a:r>
            <a:r>
              <a:rPr lang="en-US" altLang="zh-CN" sz="1600" dirty="0" err="1" smtClean="0"/>
              <a:t>getchar</a:t>
            </a:r>
            <a:r>
              <a:rPr lang="zh-CN" altLang="en-US" sz="1600" dirty="0" smtClean="0"/>
              <a:t>是阻塞方式输入，等待用户输入后才继续执行；</a:t>
            </a:r>
            <a:endParaRPr lang="en-US" altLang="zh-CN" sz="1600" dirty="0" smtClean="0"/>
          </a:p>
          <a:p>
            <a:pPr marL="781050" lvl="1" indent="-381000" eaLnBrk="1"/>
            <a:r>
              <a:rPr lang="zh-CN" altLang="en-US" sz="1600" dirty="0" smtClean="0"/>
              <a:t>输入</a:t>
            </a:r>
            <a:r>
              <a:rPr lang="en-US" altLang="zh-CN" sz="1600" dirty="0" smtClean="0"/>
              <a:t>N</a:t>
            </a:r>
            <a:r>
              <a:rPr lang="zh-CN" altLang="en-US" sz="1600" dirty="0" smtClean="0"/>
              <a:t>，</a:t>
            </a:r>
            <a:r>
              <a:rPr lang="en-US" altLang="zh-CN" sz="1600" dirty="0"/>
              <a:t> </a:t>
            </a:r>
            <a:r>
              <a:rPr lang="en-US" altLang="zh-CN" sz="1600" dirty="0" err="1" smtClean="0"/>
              <a:t>getchar</a:t>
            </a:r>
            <a:r>
              <a:rPr lang="zh-CN" altLang="en-US" sz="1600" dirty="0" smtClean="0"/>
              <a:t>转为非阻塞方式，</a:t>
            </a:r>
            <a:r>
              <a:rPr lang="zh-CN" altLang="en-US" sz="1600" u="sng" dirty="0" smtClean="0">
                <a:solidFill>
                  <a:srgbClr val="C00000"/>
                </a:solidFill>
              </a:rPr>
              <a:t>如果此时用户键入字符，返回键入的字符，如果没有按键，返回</a:t>
            </a:r>
            <a:r>
              <a:rPr lang="en-US" altLang="zh-CN" sz="1600" u="sng" dirty="0" smtClean="0">
                <a:solidFill>
                  <a:srgbClr val="C00000"/>
                </a:solidFill>
              </a:rPr>
              <a:t>-1</a:t>
            </a:r>
            <a:r>
              <a:rPr lang="zh-CN" altLang="en-US" sz="1600" u="sng" dirty="0" smtClean="0">
                <a:solidFill>
                  <a:srgbClr val="C00000"/>
                </a:solidFill>
              </a:rPr>
              <a:t>）</a:t>
            </a:r>
            <a:endParaRPr lang="en-US" altLang="zh-CN" sz="1600" u="sng" dirty="0" smtClean="0">
              <a:solidFill>
                <a:srgbClr val="C00000"/>
              </a:solidFill>
            </a:endParaRPr>
          </a:p>
          <a:p>
            <a:pPr marL="781050" lvl="1" indent="-381000" eaLnBrk="1"/>
            <a:r>
              <a:rPr lang="zh-CN" altLang="en-US" sz="1600" dirty="0" smtClean="0"/>
              <a:t>输入</a:t>
            </a:r>
            <a:r>
              <a:rPr lang="en-US" altLang="zh-CN" sz="1600" dirty="0" smtClean="0"/>
              <a:t>B</a:t>
            </a:r>
            <a:r>
              <a:rPr lang="zh-CN" altLang="en-US" sz="1600" dirty="0" smtClean="0"/>
              <a:t>，</a:t>
            </a:r>
            <a:r>
              <a:rPr lang="en-US" altLang="zh-CN" sz="1600" dirty="0" err="1" smtClean="0"/>
              <a:t>getchar</a:t>
            </a:r>
            <a:r>
              <a:rPr lang="zh-CN" altLang="en-US" sz="1600" dirty="0" smtClean="0"/>
              <a:t>重新转为阻塞方式，等待用户输入</a:t>
            </a:r>
            <a:endParaRPr lang="en-US" altLang="zh-CN" sz="1600" dirty="0" smtClean="0"/>
          </a:p>
          <a:p>
            <a:pPr marL="381000" indent="-381000" eaLnBrk="1"/>
            <a:endParaRPr lang="en-US" altLang="zh-CN" sz="1800" dirty="0" smtClean="0"/>
          </a:p>
        </p:txBody>
      </p:sp>
      <p:pic>
        <p:nvPicPr>
          <p:cNvPr id="2" name="图片 1"/>
          <p:cNvPicPr>
            <a:picLocks noChangeAspect="1"/>
          </p:cNvPicPr>
          <p:nvPr/>
        </p:nvPicPr>
        <p:blipFill>
          <a:blip r:embed="rId1"/>
          <a:stretch>
            <a:fillRect/>
          </a:stretch>
        </p:blipFill>
        <p:spPr>
          <a:xfrm>
            <a:off x="4096702" y="1022509"/>
            <a:ext cx="4333875" cy="4819650"/>
          </a:xfrm>
          <a:prstGeom prst="rect">
            <a:avLst/>
          </a:prstGeom>
        </p:spPr>
      </p:pic>
      <p:sp>
        <p:nvSpPr>
          <p:cNvPr id="3" name="矩形 2"/>
          <p:cNvSpPr/>
          <p:nvPr/>
        </p:nvSpPr>
        <p:spPr bwMode="auto">
          <a:xfrm>
            <a:off x="4096702" y="1719072"/>
            <a:ext cx="3483674" cy="859726"/>
          </a:xfrm>
          <a:prstGeom prst="rect">
            <a:avLst/>
          </a:prstGeom>
          <a:noFill/>
          <a:ln w="19050" cap="flat" cmpd="sng" algn="ctr">
            <a:solidFill>
              <a:srgbClr val="00B0F0"/>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smtClean="0">
              <a:ln>
                <a:noFill/>
              </a:ln>
              <a:solidFill>
                <a:srgbClr val="DDDDDD"/>
              </a:solidFill>
              <a:effectLst/>
              <a:latin typeface="Helvetica" panose="020B0604020202020204" pitchFamily="34" charset="0"/>
            </a:endParaRPr>
          </a:p>
          <a:p>
            <a:pPr marL="0" marR="0" indent="0" algn="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rgbClr val="DDDDDD"/>
                </a:solidFill>
                <a:effectLst/>
                <a:latin typeface="Helvetica" panose="020B0604020202020204" pitchFamily="34" charset="0"/>
              </a:rPr>
              <a:t>阻塞方式</a:t>
            </a:r>
            <a:endParaRPr kumimoji="0" lang="zh-CN" altLang="en-US" sz="1800" b="0" i="0" u="none" strike="noStrike" cap="none" normalizeH="0" baseline="0" dirty="0" smtClean="0">
              <a:ln>
                <a:noFill/>
              </a:ln>
              <a:solidFill>
                <a:srgbClr val="DDDDDD"/>
              </a:solidFill>
              <a:effectLst/>
              <a:latin typeface="Helvetica" panose="020B0604020202020204" pitchFamily="34" charset="0"/>
            </a:endParaRPr>
          </a:p>
        </p:txBody>
      </p:sp>
      <p:sp>
        <p:nvSpPr>
          <p:cNvPr id="6" name="矩形 5"/>
          <p:cNvSpPr/>
          <p:nvPr/>
        </p:nvSpPr>
        <p:spPr bwMode="auto">
          <a:xfrm>
            <a:off x="4096702" y="2624328"/>
            <a:ext cx="3483674" cy="1335024"/>
          </a:xfrm>
          <a:prstGeom prst="rect">
            <a:avLst/>
          </a:prstGeom>
          <a:noFill/>
          <a:ln w="19050" cap="flat" cmpd="sng" algn="ctr">
            <a:solidFill>
              <a:srgbClr val="00B0F0"/>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smtClean="0">
              <a:ln>
                <a:noFill/>
              </a:ln>
              <a:solidFill>
                <a:srgbClr val="DDDDDD"/>
              </a:solidFill>
              <a:effectLst/>
              <a:latin typeface="Helvetica" panose="020B0604020202020204" pitchFamily="34" charset="0"/>
            </a:endParaRPr>
          </a:p>
          <a:p>
            <a:pPr marL="0" marR="0" indent="0" algn="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rgbClr val="DDDDDD"/>
                </a:solidFill>
                <a:effectLst/>
                <a:latin typeface="Helvetica" panose="020B0604020202020204" pitchFamily="34" charset="0"/>
              </a:rPr>
              <a:t>非阻塞方式</a:t>
            </a:r>
            <a:endParaRPr kumimoji="0" lang="zh-CN" altLang="en-US" sz="1800" b="0" i="0" u="none" strike="noStrike" cap="none" normalizeH="0" baseline="0" dirty="0" smtClean="0">
              <a:ln>
                <a:noFill/>
              </a:ln>
              <a:solidFill>
                <a:srgbClr val="DDDDDD"/>
              </a:solidFill>
              <a:effectLst/>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 </a:t>
            </a:r>
            <a:r>
              <a:rPr lang="en-US" altLang="zh-CN" dirty="0">
                <a:effectLst>
                  <a:outerShdw blurRad="38100" dist="38100" dir="2700000">
                    <a:srgbClr val="C0C0C0"/>
                  </a:outerShdw>
                </a:effectLst>
              </a:rPr>
              <a:t>Asynchronous </a:t>
            </a:r>
            <a:r>
              <a:rPr lang="en-US" altLang="zh-CN" dirty="0" smtClean="0">
                <a:effectLst>
                  <a:outerShdw blurRad="38100" dist="38100" dir="2700000">
                    <a:srgbClr val="C0C0C0"/>
                  </a:outerShdw>
                </a:effectLst>
              </a:rPr>
              <a:t> I/O</a:t>
            </a:r>
            <a:endParaRPr lang="en-US" altLang="zh-CN" dirty="0">
              <a:effectLst>
                <a:outerShdw blurRad="38100" dist="38100" dir="2700000">
                  <a:srgbClr val="C0C0C0"/>
                </a:outerShdw>
              </a:effectLst>
            </a:endParaRPr>
          </a:p>
        </p:txBody>
      </p:sp>
      <p:sp>
        <p:nvSpPr>
          <p:cNvPr id="38915" name="Rectangle 3"/>
          <p:cNvSpPr>
            <a:spLocks noGrp="1" noChangeArrowheads="1"/>
          </p:cNvSpPr>
          <p:nvPr>
            <p:ph type="body" idx="4294967295"/>
          </p:nvPr>
        </p:nvSpPr>
        <p:spPr>
          <a:xfrm>
            <a:off x="839788" y="1201738"/>
            <a:ext cx="7351712" cy="4784725"/>
          </a:xfrm>
        </p:spPr>
        <p:txBody>
          <a:bodyPr/>
          <a:lstStyle/>
          <a:p>
            <a:pPr eaLnBrk="1">
              <a:spcBef>
                <a:spcPts val="600"/>
              </a:spcBef>
            </a:pPr>
            <a:r>
              <a:rPr lang="zh-CN" altLang="en-US" sz="2000" dirty="0" smtClean="0">
                <a:solidFill>
                  <a:srgbClr val="080808"/>
                </a:solidFill>
                <a:ea typeface="宋体" panose="02010600030101010101" pitchFamily="2" charset="-122"/>
              </a:rPr>
              <a:t>进程或线程发出异步</a:t>
            </a:r>
            <a:r>
              <a:rPr lang="en-US" altLang="zh-CN" sz="2000" dirty="0" smtClean="0">
                <a:solidFill>
                  <a:srgbClr val="080808"/>
                </a:solidFill>
                <a:ea typeface="宋体" panose="02010600030101010101" pitchFamily="2" charset="-122"/>
              </a:rPr>
              <a:t>I/O</a:t>
            </a:r>
            <a:r>
              <a:rPr lang="zh-CN" altLang="en-US" sz="2000" dirty="0" smtClean="0">
                <a:solidFill>
                  <a:srgbClr val="080808"/>
                </a:solidFill>
                <a:ea typeface="宋体" panose="02010600030101010101" pitchFamily="2" charset="-122"/>
              </a:rPr>
              <a:t>系统调用后</a:t>
            </a:r>
            <a:endParaRPr lang="en-US" altLang="zh-CN" sz="2000" dirty="0" smtClean="0">
              <a:solidFill>
                <a:srgbClr val="080808"/>
              </a:solidFill>
              <a:ea typeface="宋体" panose="02010600030101010101" pitchFamily="2" charset="-122"/>
            </a:endParaRPr>
          </a:p>
          <a:p>
            <a:pPr lvl="1" eaLnBrk="1">
              <a:spcBef>
                <a:spcPts val="600"/>
              </a:spcBef>
            </a:pPr>
            <a:r>
              <a:rPr lang="zh-CN" altLang="en-US" sz="1800" dirty="0" smtClean="0">
                <a:solidFill>
                  <a:srgbClr val="080808"/>
                </a:solidFill>
                <a:ea typeface="宋体" panose="02010600030101010101" pitchFamily="2" charset="-122"/>
              </a:rPr>
              <a:t>不需等待</a:t>
            </a:r>
            <a:r>
              <a:rPr lang="en-US" altLang="zh-CN" sz="1800" dirty="0" smtClean="0">
                <a:solidFill>
                  <a:srgbClr val="080808"/>
                </a:solidFill>
                <a:ea typeface="宋体" panose="02010600030101010101" pitchFamily="2" charset="-122"/>
              </a:rPr>
              <a:t>I/O</a:t>
            </a:r>
            <a:r>
              <a:rPr lang="zh-CN" altLang="en-US" sz="1800" dirty="0" smtClean="0">
                <a:solidFill>
                  <a:srgbClr val="080808"/>
                </a:solidFill>
                <a:ea typeface="宋体" panose="02010600030101010101" pitchFamily="2" charset="-122"/>
              </a:rPr>
              <a:t>完成，可立即返回</a:t>
            </a:r>
            <a:endParaRPr lang="en-US" altLang="zh-CN" sz="1800" dirty="0" smtClean="0">
              <a:solidFill>
                <a:srgbClr val="080808"/>
              </a:solidFill>
              <a:ea typeface="宋体" panose="02010600030101010101" pitchFamily="2" charset="-122"/>
            </a:endParaRPr>
          </a:p>
          <a:p>
            <a:pPr lvl="1" eaLnBrk="1">
              <a:spcBef>
                <a:spcPts val="600"/>
              </a:spcBef>
            </a:pPr>
            <a:r>
              <a:rPr lang="zh-CN" altLang="en-US" sz="1800" dirty="0" smtClean="0">
                <a:solidFill>
                  <a:srgbClr val="080808"/>
                </a:solidFill>
                <a:ea typeface="宋体" panose="02010600030101010101" pitchFamily="2" charset="-122"/>
              </a:rPr>
              <a:t>继续执行其代码</a:t>
            </a:r>
            <a:endParaRPr lang="en-US" altLang="zh-CN" sz="1800" dirty="0">
              <a:solidFill>
                <a:srgbClr val="080808"/>
              </a:solidFill>
              <a:ea typeface="宋体" panose="02010600030101010101" pitchFamily="2" charset="-122"/>
            </a:endParaRPr>
          </a:p>
          <a:p>
            <a:pPr eaLnBrk="1">
              <a:spcBef>
                <a:spcPts val="600"/>
              </a:spcBef>
            </a:pPr>
            <a:r>
              <a:rPr lang="en-US" altLang="zh-CN" sz="2000" b="1" u="sng" dirty="0" smtClean="0">
                <a:solidFill>
                  <a:srgbClr val="C00000"/>
                </a:solidFill>
                <a:ea typeface="宋体" panose="02010600030101010101" pitchFamily="2" charset="-122"/>
              </a:rPr>
              <a:t>I/O</a:t>
            </a:r>
            <a:r>
              <a:rPr lang="zh-CN" altLang="en-US" sz="2000" b="1" u="sng" dirty="0" smtClean="0">
                <a:solidFill>
                  <a:srgbClr val="C00000"/>
                </a:solidFill>
                <a:ea typeface="宋体" panose="02010600030101010101" pitchFamily="2" charset="-122"/>
              </a:rPr>
              <a:t>完成后，操作系统会通知相应的进程或线程</a:t>
            </a:r>
            <a:endParaRPr lang="en-US" altLang="zh-CN" sz="2000" b="1" u="sng" dirty="0" smtClean="0">
              <a:solidFill>
                <a:srgbClr val="C00000"/>
              </a:solidFill>
              <a:ea typeface="宋体" panose="02010600030101010101" pitchFamily="2" charset="-122"/>
            </a:endParaRPr>
          </a:p>
          <a:p>
            <a:pPr eaLnBrk="1">
              <a:spcBef>
                <a:spcPts val="600"/>
              </a:spcBef>
            </a:pPr>
            <a:r>
              <a:rPr lang="zh-CN" altLang="en-US" sz="2000" dirty="0" smtClean="0">
                <a:solidFill>
                  <a:srgbClr val="080808"/>
                </a:solidFill>
                <a:ea typeface="宋体" panose="02010600030101010101" pitchFamily="2" charset="-122"/>
              </a:rPr>
              <a:t>通知方式</a:t>
            </a:r>
            <a:endParaRPr lang="en-US" altLang="zh-CN" sz="2000" dirty="0" smtClean="0">
              <a:solidFill>
                <a:srgbClr val="080808"/>
              </a:solidFill>
              <a:ea typeface="宋体" panose="02010600030101010101" pitchFamily="2" charset="-122"/>
            </a:endParaRPr>
          </a:p>
          <a:p>
            <a:pPr lvl="1" eaLnBrk="1">
              <a:spcBef>
                <a:spcPts val="600"/>
              </a:spcBef>
            </a:pPr>
            <a:r>
              <a:rPr lang="zh-CN" altLang="en-US" sz="1800" dirty="0" smtClean="0">
                <a:solidFill>
                  <a:srgbClr val="080808"/>
                </a:solidFill>
                <a:ea typeface="宋体" panose="02010600030101010101" pitchFamily="2" charset="-122"/>
              </a:rPr>
              <a:t>变量</a:t>
            </a:r>
            <a:endParaRPr lang="en-US" altLang="zh-CN" sz="1800" dirty="0" smtClean="0">
              <a:solidFill>
                <a:srgbClr val="080808"/>
              </a:solidFill>
              <a:ea typeface="宋体" panose="02010600030101010101" pitchFamily="2" charset="-122"/>
            </a:endParaRPr>
          </a:p>
          <a:p>
            <a:pPr lvl="1" eaLnBrk="1">
              <a:spcBef>
                <a:spcPts val="600"/>
              </a:spcBef>
            </a:pPr>
            <a:r>
              <a:rPr lang="zh-CN" altLang="en-US" sz="1800" dirty="0" smtClean="0">
                <a:solidFill>
                  <a:srgbClr val="080808"/>
                </a:solidFill>
                <a:ea typeface="宋体" panose="02010600030101010101" pitchFamily="2" charset="-122"/>
              </a:rPr>
              <a:t>软中断信号</a:t>
            </a:r>
            <a:endParaRPr lang="en-US" altLang="zh-CN" sz="1800" dirty="0" smtClean="0">
              <a:solidFill>
                <a:srgbClr val="080808"/>
              </a:solidFill>
              <a:ea typeface="宋体" panose="02010600030101010101" pitchFamily="2" charset="-122"/>
            </a:endParaRPr>
          </a:p>
          <a:p>
            <a:pPr lvl="1" eaLnBrk="1">
              <a:spcBef>
                <a:spcPts val="600"/>
              </a:spcBef>
            </a:pPr>
            <a:r>
              <a:rPr lang="zh-CN" altLang="en-US" sz="1800" dirty="0" smtClean="0">
                <a:solidFill>
                  <a:srgbClr val="080808"/>
                </a:solidFill>
                <a:ea typeface="宋体" panose="02010600030101010101" pitchFamily="2" charset="-122"/>
              </a:rPr>
              <a:t>应用程序执行回调函数</a:t>
            </a:r>
            <a:endParaRPr lang="en-US" altLang="zh-CN" sz="1800" dirty="0" smtClean="0">
              <a:solidFill>
                <a:srgbClr val="080808"/>
              </a:solidFill>
              <a:ea typeface="宋体" panose="02010600030101010101" pitchFamily="2" charset="-122"/>
            </a:endParaRPr>
          </a:p>
          <a:p>
            <a:pPr eaLnBrk="1">
              <a:spcBef>
                <a:spcPts val="600"/>
              </a:spcBef>
            </a:pPr>
            <a:r>
              <a:rPr lang="zh-CN" altLang="en-US" sz="2000" dirty="0">
                <a:solidFill>
                  <a:srgbClr val="080808"/>
                </a:solidFill>
                <a:ea typeface="宋体" panose="02010600030101010101" pitchFamily="2" charset="-122"/>
              </a:rPr>
              <a:t>与非阻塞</a:t>
            </a:r>
            <a:r>
              <a:rPr lang="en-US" altLang="zh-CN" sz="2000" dirty="0">
                <a:solidFill>
                  <a:srgbClr val="080808"/>
                </a:solidFill>
                <a:ea typeface="宋体" panose="02010600030101010101" pitchFamily="2" charset="-122"/>
              </a:rPr>
              <a:t>I/O</a:t>
            </a:r>
            <a:r>
              <a:rPr lang="zh-CN" altLang="en-US" sz="2000" dirty="0">
                <a:solidFill>
                  <a:srgbClr val="080808"/>
                </a:solidFill>
                <a:ea typeface="宋体" panose="02010600030101010101" pitchFamily="2" charset="-122"/>
              </a:rPr>
              <a:t>的区别，例如</a:t>
            </a:r>
            <a:r>
              <a:rPr lang="en-US" altLang="zh-CN" sz="2000" dirty="0">
                <a:solidFill>
                  <a:srgbClr val="080808"/>
                </a:solidFill>
                <a:ea typeface="宋体" panose="02010600030101010101" pitchFamily="2" charset="-122"/>
              </a:rPr>
              <a:t>read</a:t>
            </a:r>
            <a:r>
              <a:rPr lang="zh-CN" altLang="en-US" sz="2000" dirty="0">
                <a:solidFill>
                  <a:srgbClr val="080808"/>
                </a:solidFill>
                <a:ea typeface="宋体" panose="02010600030101010101" pitchFamily="2" charset="-122"/>
              </a:rPr>
              <a:t>系统调用</a:t>
            </a:r>
            <a:endParaRPr lang="en-US" altLang="zh-CN" sz="2000" dirty="0">
              <a:solidFill>
                <a:srgbClr val="080808"/>
              </a:solidFill>
              <a:ea typeface="宋体" panose="02010600030101010101" pitchFamily="2" charset="-122"/>
            </a:endParaRPr>
          </a:p>
          <a:p>
            <a:pPr lvl="1" eaLnBrk="1">
              <a:spcBef>
                <a:spcPts val="600"/>
              </a:spcBef>
            </a:pPr>
            <a:r>
              <a:rPr lang="zh-CN" altLang="en-US" sz="1800" dirty="0" smtClean="0">
                <a:solidFill>
                  <a:srgbClr val="080808"/>
                </a:solidFill>
                <a:ea typeface="宋体" panose="02010600030101010101" pitchFamily="2" charset="-122"/>
              </a:rPr>
              <a:t>非阻塞</a:t>
            </a:r>
            <a:r>
              <a:rPr lang="en-US" altLang="zh-CN" sz="1800" dirty="0">
                <a:solidFill>
                  <a:srgbClr val="080808"/>
                </a:solidFill>
                <a:ea typeface="宋体" panose="02010600030101010101" pitchFamily="2" charset="-122"/>
              </a:rPr>
              <a:t>read</a:t>
            </a:r>
            <a:r>
              <a:rPr lang="zh-CN" altLang="en-US" sz="1800" dirty="0">
                <a:solidFill>
                  <a:srgbClr val="080808"/>
                </a:solidFill>
                <a:ea typeface="宋体" panose="02010600030101010101" pitchFamily="2" charset="-122"/>
              </a:rPr>
              <a:t>立即</a:t>
            </a:r>
            <a:r>
              <a:rPr lang="zh-CN" altLang="en-US" sz="1800" dirty="0" smtClean="0">
                <a:solidFill>
                  <a:srgbClr val="080808"/>
                </a:solidFill>
                <a:ea typeface="宋体" panose="02010600030101010101" pitchFamily="2" charset="-122"/>
              </a:rPr>
              <a:t>返回目前任何</a:t>
            </a:r>
            <a:r>
              <a:rPr lang="zh-CN" altLang="en-US" sz="1800" dirty="0">
                <a:solidFill>
                  <a:srgbClr val="080808"/>
                </a:solidFill>
                <a:ea typeface="宋体" panose="02010600030101010101" pitchFamily="2" charset="-122"/>
              </a:rPr>
              <a:t>可用的数据，返回的数据可能不完整，</a:t>
            </a:r>
            <a:r>
              <a:rPr lang="zh-CN" altLang="en-US" sz="1800" b="1" dirty="0">
                <a:solidFill>
                  <a:srgbClr val="7030A0"/>
                </a:solidFill>
                <a:ea typeface="宋体" panose="02010600030101010101" pitchFamily="2" charset="-122"/>
              </a:rPr>
              <a:t>只是进程所需要的</a:t>
            </a:r>
            <a:r>
              <a:rPr lang="zh-CN" altLang="en-US" sz="1800" b="1" dirty="0" smtClean="0">
                <a:solidFill>
                  <a:srgbClr val="7030A0"/>
                </a:solidFill>
                <a:ea typeface="宋体" panose="02010600030101010101" pitchFamily="2" charset="-122"/>
              </a:rPr>
              <a:t>一部分，或没有返回任何数据</a:t>
            </a:r>
            <a:endParaRPr lang="en-US" altLang="zh-CN" sz="1800" b="1" dirty="0">
              <a:solidFill>
                <a:srgbClr val="7030A0"/>
              </a:solidFill>
              <a:ea typeface="宋体" panose="02010600030101010101" pitchFamily="2" charset="-122"/>
            </a:endParaRPr>
          </a:p>
          <a:p>
            <a:pPr lvl="1" eaLnBrk="1">
              <a:spcBef>
                <a:spcPts val="600"/>
              </a:spcBef>
            </a:pPr>
            <a:r>
              <a:rPr lang="zh-CN" altLang="en-US" sz="1800" dirty="0">
                <a:solidFill>
                  <a:srgbClr val="080808"/>
                </a:solidFill>
                <a:ea typeface="宋体" panose="02010600030101010101" pitchFamily="2" charset="-122"/>
              </a:rPr>
              <a:t>异步</a:t>
            </a:r>
            <a:r>
              <a:rPr lang="en-US" altLang="zh-CN" sz="1800" dirty="0">
                <a:solidFill>
                  <a:srgbClr val="080808"/>
                </a:solidFill>
                <a:ea typeface="宋体" panose="02010600030101010101" pitchFamily="2" charset="-122"/>
              </a:rPr>
              <a:t>read</a:t>
            </a:r>
            <a:r>
              <a:rPr lang="zh-CN" altLang="en-US" sz="1800" dirty="0">
                <a:solidFill>
                  <a:srgbClr val="080808"/>
                </a:solidFill>
                <a:ea typeface="宋体" panose="02010600030101010101" pitchFamily="2" charset="-122"/>
              </a:rPr>
              <a:t>返回的</a:t>
            </a:r>
            <a:r>
              <a:rPr lang="zh-CN" altLang="en-US" sz="1800" b="1" dirty="0">
                <a:solidFill>
                  <a:srgbClr val="7030A0"/>
                </a:solidFill>
                <a:ea typeface="宋体" panose="02010600030101010101" pitchFamily="2" charset="-122"/>
              </a:rPr>
              <a:t>数据是完整的</a:t>
            </a:r>
            <a:r>
              <a:rPr lang="zh-CN" altLang="en-US" sz="1800" dirty="0">
                <a:solidFill>
                  <a:srgbClr val="080808"/>
                </a:solidFill>
                <a:ea typeface="宋体" panose="02010600030101010101" pitchFamily="2" charset="-122"/>
              </a:rPr>
              <a:t>，只是</a:t>
            </a:r>
            <a:r>
              <a:rPr lang="zh-CN" altLang="en-US" sz="1800" dirty="0" smtClean="0">
                <a:solidFill>
                  <a:srgbClr val="080808"/>
                </a:solidFill>
                <a:ea typeface="宋体" panose="02010600030101010101" pitchFamily="2" charset="-122"/>
              </a:rPr>
              <a:t>时间上可能是将来的某个时刻</a:t>
            </a:r>
            <a:endParaRPr lang="en-US" altLang="zh-CN" sz="1800" dirty="0">
              <a:solidFill>
                <a:srgbClr val="080808"/>
              </a:solidFill>
              <a:ea typeface="宋体" panose="02010600030101010101" pitchFamily="2" charset="-122"/>
            </a:endParaRPr>
          </a:p>
          <a:p>
            <a:pPr eaLnBrk="1">
              <a:spcBef>
                <a:spcPts val="600"/>
              </a:spcBef>
            </a:pPr>
            <a:endParaRPr lang="en-US" altLang="zh-CN" sz="2200" dirty="0">
              <a:solidFill>
                <a:srgbClr val="0033CC"/>
              </a:solidFill>
              <a:ea typeface="宋体" panose="02010600030101010101" pitchFamily="2" charset="-122"/>
            </a:endParaRPr>
          </a:p>
          <a:p>
            <a:pPr eaLnBrk="1">
              <a:spcBef>
                <a:spcPts val="600"/>
              </a:spcBef>
            </a:pPr>
            <a:endParaRPr lang="en-US" altLang="zh-CN" sz="2000" dirty="0">
              <a:solidFill>
                <a:srgbClr val="0033CC"/>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a:defRPr/>
            </a:pPr>
            <a:r>
              <a:rPr lang="en-US" altLang="zh-CN" sz="2400" dirty="0">
                <a:effectLst>
                  <a:outerShdw blurRad="38100" dist="38100" dir="2700000" algn="tl">
                    <a:srgbClr val="C0C0C0"/>
                  </a:outerShdw>
                </a:effectLst>
                <a:ea typeface="宋体" panose="02010600030101010101" pitchFamily="2" charset="-122"/>
              </a:rPr>
              <a:t>Two I/O Methods—</a:t>
            </a:r>
            <a:r>
              <a:rPr lang="en-US" altLang="zh-CN" sz="2400" dirty="0">
                <a:ea typeface="宋体" panose="02010600030101010101" pitchFamily="2" charset="-122"/>
              </a:rPr>
              <a:t>Synchronous  vs. Asynchronous</a:t>
            </a:r>
            <a:endParaRPr lang="en-US" altLang="zh-CN" sz="2400" dirty="0">
              <a:effectLst>
                <a:outerShdw blurRad="38100" dist="38100" dir="2700000" algn="tl">
                  <a:srgbClr val="C0C0C0"/>
                </a:outerShdw>
              </a:effectLst>
              <a:ea typeface="宋体" panose="02010600030101010101" pitchFamily="2" charset="-122"/>
            </a:endParaRPr>
          </a:p>
        </p:txBody>
      </p:sp>
      <p:pic>
        <p:nvPicPr>
          <p:cNvPr id="40963" name="Picture 3"/>
          <p:cNvPicPr>
            <a:picLocks noChangeAspect="1" noChangeArrowheads="1"/>
          </p:cNvPicPr>
          <p:nvPr/>
        </p:nvPicPr>
        <p:blipFill>
          <a:blip r:embed="rId1">
            <a:extLst>
              <a:ext uri="{28A0092B-C50C-407E-A947-70E740481C1C}">
                <a14:useLocalDpi xmlns:a14="http://schemas.microsoft.com/office/drawing/2010/main" val="0"/>
              </a:ext>
            </a:extLst>
          </a:blip>
          <a:srcRect l="815" t="21974" r="623" b="21974"/>
          <a:stretch>
            <a:fillRect/>
          </a:stretch>
        </p:blipFill>
        <p:spPr bwMode="auto">
          <a:xfrm>
            <a:off x="731838" y="1385888"/>
            <a:ext cx="8113712" cy="34607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0964" name="Text Box 4"/>
          <p:cNvSpPr txBox="1">
            <a:spLocks noChangeArrowheads="1"/>
          </p:cNvSpPr>
          <p:nvPr/>
        </p:nvSpPr>
        <p:spPr bwMode="auto">
          <a:xfrm>
            <a:off x="1827911" y="4981575"/>
            <a:ext cx="23129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dirty="0" smtClean="0">
                <a:ea typeface="宋体" panose="02010600030101010101" pitchFamily="2" charset="-122"/>
              </a:rPr>
              <a:t>Synchronous</a:t>
            </a:r>
            <a:endParaRPr lang="en-US" altLang="zh-CN" sz="1800" dirty="0" smtClean="0">
              <a:ea typeface="宋体" panose="02010600030101010101" pitchFamily="2" charset="-122"/>
            </a:endParaRPr>
          </a:p>
          <a:p>
            <a:pPr>
              <a:spcBef>
                <a:spcPct val="50000"/>
              </a:spcBef>
              <a:buClrTx/>
              <a:buSzTx/>
              <a:buFont typeface="Arial" panose="020B0604020202020204" pitchFamily="34" charset="0"/>
              <a:buNone/>
            </a:pPr>
            <a:r>
              <a:rPr lang="en-US" altLang="zh-CN" sz="1600" dirty="0" smtClean="0">
                <a:solidFill>
                  <a:srgbClr val="C00000"/>
                </a:solidFill>
                <a:ea typeface="宋体" panose="02010600030101010101" pitchFamily="2" charset="-122"/>
              </a:rPr>
              <a:t>（Blocking I/O</a:t>
            </a:r>
            <a:r>
              <a:rPr lang="zh-CN" altLang="en-US" sz="1600" dirty="0" smtClean="0">
                <a:solidFill>
                  <a:srgbClr val="C00000"/>
                </a:solidFill>
                <a:ea typeface="宋体" panose="02010600030101010101" pitchFamily="2" charset="-122"/>
              </a:rPr>
              <a:t>）</a:t>
            </a:r>
            <a:endParaRPr lang="en-US" altLang="zh-CN" sz="1600" dirty="0">
              <a:solidFill>
                <a:srgbClr val="C00000"/>
              </a:solidFill>
              <a:ea typeface="宋体" panose="02010600030101010101" pitchFamily="2" charset="-122"/>
            </a:endParaRPr>
          </a:p>
        </p:txBody>
      </p:sp>
      <p:sp>
        <p:nvSpPr>
          <p:cNvPr id="40965" name="Text Box 5"/>
          <p:cNvSpPr txBox="1">
            <a:spLocks noChangeArrowheads="1"/>
          </p:cNvSpPr>
          <p:nvPr/>
        </p:nvSpPr>
        <p:spPr bwMode="auto">
          <a:xfrm>
            <a:off x="4498848" y="4981575"/>
            <a:ext cx="426415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2000" dirty="0">
                <a:ea typeface="宋体" panose="02010600030101010101" pitchFamily="2" charset="-122"/>
              </a:rPr>
              <a:t>Asynchronous</a:t>
            </a:r>
            <a:endParaRPr lang="en-US" altLang="zh-CN" sz="2000" dirty="0">
              <a:ea typeface="宋体" panose="02010600030101010101" pitchFamily="2" charset="-122"/>
            </a:endParaRPr>
          </a:p>
          <a:p>
            <a:pPr>
              <a:spcBef>
                <a:spcPct val="50000"/>
              </a:spcBef>
              <a:buClrTx/>
              <a:buSzTx/>
              <a:buFont typeface="Arial" panose="020B0604020202020204" pitchFamily="34" charset="0"/>
              <a:buNone/>
            </a:pPr>
            <a:r>
              <a:rPr lang="en-US" altLang="zh-CN" sz="1600" dirty="0" smtClean="0">
                <a:solidFill>
                  <a:srgbClr val="C00000"/>
                </a:solidFill>
                <a:ea typeface="宋体" panose="02010600030101010101" pitchFamily="2" charset="-122"/>
              </a:rPr>
              <a:t>(</a:t>
            </a:r>
            <a:r>
              <a:rPr lang="zh-CN" altLang="en-US" sz="1600" dirty="0" smtClean="0">
                <a:solidFill>
                  <a:srgbClr val="C00000"/>
                </a:solidFill>
                <a:ea typeface="宋体" panose="02010600030101010101" pitchFamily="2" charset="-122"/>
              </a:rPr>
              <a:t>属于</a:t>
            </a:r>
            <a:r>
              <a:rPr lang="en-US" altLang="zh-CN" sz="1600" dirty="0" err="1" smtClean="0">
                <a:solidFill>
                  <a:srgbClr val="C00000"/>
                </a:solidFill>
                <a:ea typeface="宋体" panose="02010600030101010101" pitchFamily="2" charset="-122"/>
              </a:rPr>
              <a:t>Nonblocking</a:t>
            </a:r>
            <a:r>
              <a:rPr lang="en-US" altLang="zh-CN" sz="1600" dirty="0" smtClean="0">
                <a:solidFill>
                  <a:srgbClr val="C00000"/>
                </a:solidFill>
                <a:ea typeface="宋体" panose="02010600030101010101" pitchFamily="2" charset="-122"/>
              </a:rPr>
              <a:t> I/O</a:t>
            </a:r>
            <a:r>
              <a:rPr lang="zh-CN" altLang="en-US" sz="1600" dirty="0" smtClean="0">
                <a:solidFill>
                  <a:srgbClr val="C00000"/>
                </a:solidFill>
                <a:ea typeface="宋体" panose="02010600030101010101" pitchFamily="2" charset="-122"/>
              </a:rPr>
              <a:t>的范畴，但两者有区别</a:t>
            </a:r>
            <a:r>
              <a:rPr lang="en-US" altLang="zh-CN" sz="1600" dirty="0" smtClean="0">
                <a:solidFill>
                  <a:srgbClr val="C00000"/>
                </a:solidFill>
                <a:ea typeface="宋体" panose="02010600030101010101" pitchFamily="2" charset="-122"/>
              </a:rPr>
              <a:t>)</a:t>
            </a:r>
            <a:endParaRPr lang="en-US" altLang="zh-CN" sz="1600" dirty="0">
              <a:solidFill>
                <a:srgbClr val="C0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13.4 Kernel I/O Subsystem</a:t>
            </a:r>
            <a:endParaRPr lang="en-US" altLang="zh-CN" dirty="0">
              <a:effectLst>
                <a:outerShdw blurRad="38100" dist="38100" dir="2700000" algn="tl">
                  <a:srgbClr val="C0C0C0"/>
                </a:outerShdw>
              </a:effectLst>
              <a:ea typeface="宋体" panose="02010600030101010101" pitchFamily="2" charset="-122"/>
            </a:endParaRPr>
          </a:p>
        </p:txBody>
      </p:sp>
      <p:sp>
        <p:nvSpPr>
          <p:cNvPr id="41987" name="Rectangle 3"/>
          <p:cNvSpPr>
            <a:spLocks noGrp="1" noChangeArrowheads="1"/>
          </p:cNvSpPr>
          <p:nvPr>
            <p:ph type="body" idx="4294967295"/>
          </p:nvPr>
        </p:nvSpPr>
        <p:spPr>
          <a:xfrm>
            <a:off x="777875" y="1289050"/>
            <a:ext cx="7643813" cy="4965700"/>
          </a:xfrm>
        </p:spPr>
        <p:txBody>
          <a:bodyPr/>
          <a:lstStyle/>
          <a:p>
            <a:r>
              <a:rPr lang="en-US" altLang="zh-CN" sz="2000" dirty="0">
                <a:ea typeface="宋体" panose="02010600030101010101" pitchFamily="2" charset="-122"/>
                <a:sym typeface="+mn-ea"/>
              </a:rPr>
              <a:t>I/O</a:t>
            </a:r>
            <a:r>
              <a:rPr lang="zh-CN" altLang="en-US" sz="2000" dirty="0" smtClean="0">
                <a:ea typeface="宋体" panose="02010600030101010101" pitchFamily="2" charset="-122"/>
                <a:sym typeface="+mn-ea"/>
              </a:rPr>
              <a:t>子系统</a:t>
            </a:r>
            <a:endParaRPr lang="en-US" altLang="zh-CN" sz="2000" dirty="0" smtClean="0">
              <a:ea typeface="宋体" panose="02010600030101010101" pitchFamily="2" charset="-122"/>
              <a:sym typeface="+mn-ea"/>
            </a:endParaRPr>
          </a:p>
          <a:p>
            <a:pPr lvl="1"/>
            <a:r>
              <a:rPr lang="zh-CN" altLang="en-US" sz="1800" dirty="0" smtClean="0">
                <a:ea typeface="宋体" panose="02010600030101010101" pitchFamily="2" charset="-122"/>
                <a:sym typeface="+mn-ea"/>
              </a:rPr>
              <a:t>完成</a:t>
            </a:r>
            <a:r>
              <a:rPr lang="zh-CN" altLang="en-US" sz="1800" dirty="0">
                <a:ea typeface="宋体" panose="02010600030101010101" pitchFamily="2" charset="-122"/>
                <a:sym typeface="+mn-ea"/>
              </a:rPr>
              <a:t>有关设备共性的</a:t>
            </a:r>
            <a:r>
              <a:rPr lang="zh-CN" altLang="en-US" sz="1800" dirty="0" smtClean="0">
                <a:ea typeface="宋体" panose="02010600030101010101" pitchFamily="2" charset="-122"/>
                <a:sym typeface="+mn-ea"/>
              </a:rPr>
              <a:t>操作</a:t>
            </a:r>
            <a:endParaRPr lang="en-US" altLang="zh-CN" sz="1800" dirty="0" smtClean="0">
              <a:ea typeface="宋体" panose="02010600030101010101" pitchFamily="2" charset="-122"/>
              <a:sym typeface="+mn-ea"/>
            </a:endParaRPr>
          </a:p>
          <a:p>
            <a:pPr lvl="1"/>
            <a:r>
              <a:rPr lang="zh-CN" altLang="en-US" sz="1800" dirty="0" smtClean="0">
                <a:ea typeface="宋体" panose="02010600030101010101" pitchFamily="2" charset="-122"/>
                <a:sym typeface="+mn-ea"/>
              </a:rPr>
              <a:t>对于不同的设备，为内核提供统一的访问控制方式</a:t>
            </a:r>
            <a:endParaRPr lang="zh-CN" altLang="en-US" sz="1800" dirty="0">
              <a:ea typeface="宋体" panose="02010600030101010101" pitchFamily="2" charset="-122"/>
              <a:sym typeface="+mn-ea"/>
            </a:endParaRPr>
          </a:p>
          <a:p>
            <a:r>
              <a:rPr lang="en-US" altLang="zh-CN" sz="2400" dirty="0" smtClean="0">
                <a:ea typeface="宋体" panose="02010600030101010101" pitchFamily="2" charset="-122"/>
              </a:rPr>
              <a:t>Kernels </a:t>
            </a:r>
            <a:r>
              <a:rPr lang="en-US" altLang="zh-CN" sz="2400" dirty="0">
                <a:ea typeface="宋体" panose="02010600030101010101" pitchFamily="2" charset="-122"/>
              </a:rPr>
              <a:t>I/O Subsystem  </a:t>
            </a:r>
            <a:r>
              <a:rPr lang="en-US" altLang="zh-CN" sz="2400" dirty="0" smtClean="0">
                <a:solidFill>
                  <a:srgbClr val="7030A0"/>
                </a:solidFill>
                <a:ea typeface="宋体" panose="02010600030101010101" pitchFamily="2" charset="-122"/>
              </a:rPr>
              <a:t>provide </a:t>
            </a:r>
            <a:r>
              <a:rPr lang="en-US" altLang="zh-CN" sz="2400" dirty="0">
                <a:solidFill>
                  <a:srgbClr val="7030A0"/>
                </a:solidFill>
                <a:ea typeface="宋体" panose="02010600030101010101" pitchFamily="2" charset="-122"/>
              </a:rPr>
              <a:t>many services </a:t>
            </a:r>
            <a:r>
              <a:rPr lang="en-US" altLang="zh-CN" sz="2400" dirty="0">
                <a:ea typeface="宋体" panose="02010600030101010101" pitchFamily="2" charset="-122"/>
              </a:rPr>
              <a:t>related to I/O</a:t>
            </a:r>
            <a:endParaRPr lang="en-US" altLang="zh-CN" sz="2400" dirty="0">
              <a:ea typeface="宋体" panose="02010600030101010101" pitchFamily="2" charset="-122"/>
            </a:endParaRPr>
          </a:p>
          <a:p>
            <a:pPr lvl="1"/>
            <a:r>
              <a:rPr lang="en-US" altLang="zh-CN" sz="2000" b="1" dirty="0">
                <a:ea typeface="宋体" panose="02010600030101010101" pitchFamily="2" charset="-122"/>
              </a:rPr>
              <a:t>Scheduling</a:t>
            </a:r>
            <a:endParaRPr lang="en-US" altLang="zh-CN" sz="2000" b="1" dirty="0">
              <a:ea typeface="宋体" panose="02010600030101010101" pitchFamily="2" charset="-122"/>
            </a:endParaRPr>
          </a:p>
          <a:p>
            <a:pPr lvl="1"/>
            <a:r>
              <a:rPr lang="en-US" altLang="zh-CN" sz="2000" b="1" dirty="0">
                <a:ea typeface="宋体" panose="02010600030101010101" pitchFamily="2" charset="-122"/>
              </a:rPr>
              <a:t>Buffering</a:t>
            </a:r>
            <a:endParaRPr lang="en-US" altLang="zh-CN" sz="2000" b="1" dirty="0">
              <a:ea typeface="宋体" panose="02010600030101010101" pitchFamily="2" charset="-122"/>
            </a:endParaRPr>
          </a:p>
          <a:p>
            <a:pPr lvl="1"/>
            <a:r>
              <a:rPr lang="en-US" altLang="zh-CN" sz="2000" b="1" dirty="0">
                <a:ea typeface="宋体" panose="02010600030101010101" pitchFamily="2" charset="-122"/>
              </a:rPr>
              <a:t>Caching</a:t>
            </a:r>
            <a:endParaRPr lang="en-US" altLang="zh-CN" sz="2000" b="1" dirty="0">
              <a:ea typeface="宋体" panose="02010600030101010101" pitchFamily="2" charset="-122"/>
            </a:endParaRPr>
          </a:p>
          <a:p>
            <a:pPr lvl="1"/>
            <a:r>
              <a:rPr lang="en-US" altLang="zh-CN" sz="2000" b="1" dirty="0">
                <a:ea typeface="宋体" panose="02010600030101010101" pitchFamily="2" charset="-122"/>
              </a:rPr>
              <a:t>Spooling and Device Reservation</a:t>
            </a:r>
            <a:endParaRPr lang="en-US" altLang="zh-CN" sz="2000" b="1" dirty="0">
              <a:ea typeface="宋体" panose="02010600030101010101" pitchFamily="2" charset="-122"/>
            </a:endParaRPr>
          </a:p>
          <a:p>
            <a:pPr lvl="1"/>
            <a:r>
              <a:rPr lang="en-US" altLang="zh-CN" sz="2000" b="1" dirty="0">
                <a:ea typeface="宋体" panose="02010600030101010101" pitchFamily="2" charset="-122"/>
              </a:rPr>
              <a:t>Error Handling</a:t>
            </a:r>
            <a:endParaRPr lang="en-US" altLang="zh-CN" sz="2000" b="1" dirty="0">
              <a:ea typeface="宋体" panose="02010600030101010101" pitchFamily="2" charset="-122"/>
            </a:endParaRPr>
          </a:p>
          <a:p>
            <a:pPr lvl="1"/>
            <a:r>
              <a:rPr lang="en-US" altLang="zh-CN" sz="2000" b="1" dirty="0">
                <a:ea typeface="宋体" panose="02010600030101010101" pitchFamily="2" charset="-122"/>
              </a:rPr>
              <a:t>I/O Protection</a:t>
            </a:r>
            <a:endParaRPr lang="en-US" altLang="zh-CN" sz="2000" b="1" dirty="0">
              <a:ea typeface="宋体" panose="02010600030101010101" pitchFamily="2" charset="-122"/>
            </a:endParaRPr>
          </a:p>
          <a:p>
            <a:endParaRPr lang="en-US" altLang="zh-CN" sz="2400" dirty="0">
              <a:ea typeface="宋体" panose="02010600030101010101" pitchFamily="2" charset="-122"/>
            </a:endParaRPr>
          </a:p>
          <a:p>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13.4.1 I/O Scheduling</a:t>
            </a:r>
            <a:endParaRPr lang="en-US" altLang="zh-CN">
              <a:effectLst>
                <a:outerShdw blurRad="38100" dist="38100" dir="2700000" algn="tl">
                  <a:srgbClr val="C0C0C0"/>
                </a:outerShdw>
              </a:effectLst>
              <a:ea typeface="宋体" panose="02010600030101010101" pitchFamily="2" charset="-122"/>
            </a:endParaRPr>
          </a:p>
        </p:txBody>
      </p:sp>
      <p:sp>
        <p:nvSpPr>
          <p:cNvPr id="43011" name="Rectangle 3"/>
          <p:cNvSpPr>
            <a:spLocks noGrp="1" noChangeArrowheads="1"/>
          </p:cNvSpPr>
          <p:nvPr>
            <p:ph type="body" idx="4294967295"/>
          </p:nvPr>
        </p:nvSpPr>
        <p:spPr>
          <a:xfrm>
            <a:off x="685800" y="1074737"/>
            <a:ext cx="8077200" cy="5308307"/>
          </a:xfrm>
        </p:spPr>
        <p:txBody>
          <a:bodyPr/>
          <a:lstStyle/>
          <a:p>
            <a:r>
              <a:rPr lang="zh-CN" altLang="en-US" sz="2800" b="1" dirty="0">
                <a:solidFill>
                  <a:srgbClr val="FF0000"/>
                </a:solidFill>
                <a:ea typeface="宋体" panose="02010600030101010101" pitchFamily="2" charset="-122"/>
              </a:rPr>
              <a:t>Scheduling </a:t>
            </a:r>
            <a:endParaRPr lang="en-US" altLang="zh-CN" sz="2800" b="1" dirty="0">
              <a:solidFill>
                <a:srgbClr val="FF0000"/>
              </a:solidFill>
              <a:ea typeface="宋体" panose="02010600030101010101" pitchFamily="2" charset="-122"/>
            </a:endParaRPr>
          </a:p>
          <a:p>
            <a:pPr lvl="1"/>
            <a:r>
              <a:rPr lang="en-US" altLang="zh-CN" sz="2000" dirty="0">
                <a:ea typeface="宋体" panose="02010600030101010101" pitchFamily="2" charset="-122"/>
              </a:rPr>
              <a:t>To schedule a set of I/O requests means to determine a good order in which to execute them</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a:ea typeface="宋体" panose="02010600030101010101" pitchFamily="2" charset="-122"/>
              </a:rPr>
              <a:t>Scheduling can improve overall system performance, share device access fairly among processes, and can reduce the average waiting time for I/O to complete</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smtClean="0">
                <a:ea typeface="宋体" panose="02010600030101010101" pitchFamily="2" charset="-122"/>
              </a:rPr>
              <a:t>Some </a:t>
            </a:r>
            <a:r>
              <a:rPr lang="en-US" altLang="zh-CN" sz="2000" dirty="0">
                <a:ea typeface="宋体" panose="02010600030101010101" pitchFamily="2" charset="-122"/>
              </a:rPr>
              <a:t>I/O request ordering via per-device queue</a:t>
            </a:r>
            <a:endParaRPr lang="en-US" altLang="zh-CN" sz="2000" dirty="0">
              <a:ea typeface="宋体" panose="02010600030101010101" pitchFamily="2" charset="-122"/>
            </a:endParaRPr>
          </a:p>
          <a:p>
            <a:pPr lvl="1"/>
            <a:r>
              <a:rPr lang="en-US" altLang="zh-CN" sz="2000" dirty="0">
                <a:ea typeface="宋体" panose="02010600030101010101" pitchFamily="2" charset="-122"/>
              </a:rPr>
              <a:t>Generally, </a:t>
            </a:r>
            <a:r>
              <a:rPr lang="en-US" altLang="zh-CN" sz="2000" dirty="0">
                <a:solidFill>
                  <a:srgbClr val="3E7248"/>
                </a:solidFill>
                <a:ea typeface="宋体" panose="02010600030101010101" pitchFamily="2" charset="-122"/>
              </a:rPr>
              <a:t>scheduling</a:t>
            </a:r>
            <a:r>
              <a:rPr lang="en-US" altLang="zh-CN" sz="2000" dirty="0">
                <a:ea typeface="宋体" panose="02010600030101010101" pitchFamily="2" charset="-122"/>
              </a:rPr>
              <a:t> is to </a:t>
            </a:r>
            <a:r>
              <a:rPr lang="en-US" altLang="zh-CN" sz="2000" dirty="0">
                <a:solidFill>
                  <a:srgbClr val="0033CC"/>
                </a:solidFill>
                <a:ea typeface="宋体" panose="02010600030101010101" pitchFamily="2" charset="-122"/>
              </a:rPr>
              <a:t>improve the overall system efficiency</a:t>
            </a:r>
            <a:r>
              <a:rPr lang="en-US" altLang="zh-CN" sz="2000" dirty="0">
                <a:ea typeface="宋体" panose="02010600030101010101" pitchFamily="2" charset="-122"/>
              </a:rPr>
              <a:t> and </a:t>
            </a:r>
            <a:r>
              <a:rPr lang="en-US" altLang="zh-CN" sz="2000" dirty="0">
                <a:solidFill>
                  <a:srgbClr val="0033CC"/>
                </a:solidFill>
                <a:ea typeface="宋体" panose="02010600030101010101" pitchFamily="2" charset="-122"/>
              </a:rPr>
              <a:t>the average response time</a:t>
            </a:r>
            <a:endParaRPr lang="en-US" altLang="zh-CN" sz="2000" dirty="0">
              <a:solidFill>
                <a:srgbClr val="0033CC"/>
              </a:solidFill>
              <a:ea typeface="宋体" panose="02010600030101010101" pitchFamily="2" charset="-122"/>
            </a:endParaRPr>
          </a:p>
          <a:p>
            <a:pPr lvl="1"/>
            <a:r>
              <a:rPr lang="en-US" altLang="zh-CN" sz="2000" b="1" dirty="0">
                <a:ea typeface="宋体" panose="02010600030101010101" pitchFamily="2" charset="-122"/>
              </a:rPr>
              <a:t>Some OSs try </a:t>
            </a:r>
            <a:r>
              <a:rPr lang="en-US" altLang="zh-CN" sz="2000" b="1" dirty="0">
                <a:solidFill>
                  <a:srgbClr val="C00000"/>
                </a:solidFill>
                <a:ea typeface="宋体" panose="02010600030101010101" pitchFamily="2" charset="-122"/>
              </a:rPr>
              <a:t>fairness</a:t>
            </a:r>
            <a:endParaRPr lang="en-US" altLang="zh-CN" sz="2000" b="1" dirty="0">
              <a:solidFill>
                <a:srgbClr val="C00000"/>
              </a:solidFill>
              <a:ea typeface="宋体" panose="02010600030101010101" pitchFamily="2" charset="-122"/>
            </a:endParaRPr>
          </a:p>
          <a:p>
            <a:pPr lvl="1"/>
            <a:r>
              <a:rPr lang="zh-CN" altLang="en-US" sz="2000" b="1" dirty="0">
                <a:solidFill>
                  <a:srgbClr val="7030A0"/>
                </a:solidFill>
                <a:ea typeface="宋体" panose="02010600030101010101" pitchFamily="2" charset="-122"/>
              </a:rPr>
              <a:t>对于大部分的设备独占设备，一般采用</a:t>
            </a:r>
            <a:r>
              <a:rPr lang="zh-CN" altLang="en-US" sz="2000" b="1" dirty="0">
                <a:solidFill>
                  <a:srgbClr val="C00000"/>
                </a:solidFill>
                <a:ea typeface="宋体" panose="02010600030101010101" pitchFamily="2" charset="-122"/>
              </a:rPr>
              <a:t>Non-preemptive</a:t>
            </a:r>
            <a:r>
              <a:rPr lang="en-US" altLang="zh-CN" sz="2000" b="1" dirty="0">
                <a:solidFill>
                  <a:srgbClr val="C00000"/>
                </a:solidFill>
                <a:ea typeface="宋体" panose="02010600030101010101" pitchFamily="2" charset="-122"/>
              </a:rPr>
              <a:t>+FCFS</a:t>
            </a:r>
            <a:r>
              <a:rPr lang="zh-CN" altLang="en-US" sz="2000" b="1" dirty="0">
                <a:solidFill>
                  <a:srgbClr val="7030A0"/>
                </a:solidFill>
                <a:ea typeface="宋体" panose="02010600030101010101" pitchFamily="2" charset="-122"/>
              </a:rPr>
              <a:t>调度算法</a:t>
            </a:r>
            <a:endParaRPr lang="en-US" altLang="zh-CN" sz="2000" b="1" dirty="0">
              <a:solidFill>
                <a:srgbClr val="7030A0"/>
              </a:solidFill>
              <a:ea typeface="宋体" panose="02010600030101010101" pitchFamily="2" charset="-122"/>
            </a:endParaRPr>
          </a:p>
          <a:p>
            <a:pPr lvl="1"/>
            <a:r>
              <a:rPr lang="zh-CN" altLang="en-US" sz="2000" dirty="0" smtClean="0">
                <a:solidFill>
                  <a:srgbClr val="337D45"/>
                </a:solidFill>
                <a:ea typeface="宋体" panose="02010600030101010101" pitchFamily="2" charset="-122"/>
              </a:rPr>
              <a:t>比较：</a:t>
            </a:r>
            <a:r>
              <a:rPr lang="en-US" altLang="zh-CN" sz="2000" dirty="0" smtClean="0">
                <a:solidFill>
                  <a:srgbClr val="337D45"/>
                </a:solidFill>
                <a:ea typeface="宋体" panose="02010600030101010101" pitchFamily="2" charset="-122"/>
              </a:rPr>
              <a:t>Disk </a:t>
            </a:r>
            <a:r>
              <a:rPr lang="en-US" altLang="zh-CN" sz="2000" dirty="0">
                <a:solidFill>
                  <a:srgbClr val="337D45"/>
                </a:solidFill>
                <a:ea typeface="宋体" panose="02010600030101010101" pitchFamily="2" charset="-122"/>
              </a:rPr>
              <a:t>scheduling  </a:t>
            </a:r>
            <a:r>
              <a:rPr lang="en-US" altLang="zh-CN" sz="2000" dirty="0">
                <a:ea typeface="宋体" panose="02010600030101010101" pitchFamily="2" charset="-122"/>
              </a:rPr>
              <a:t>(FCFS,SSTF,SCAN,CSCAN,LOOK,CLOOK)</a:t>
            </a: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127000"/>
            <a:ext cx="8229600" cy="576263"/>
          </a:xfrm>
        </p:spPr>
        <p:txBody>
          <a:bodyPr/>
          <a:lstStyle/>
          <a:p>
            <a:pPr>
              <a:defRPr/>
            </a:pPr>
            <a:r>
              <a:rPr lang="en-US" altLang="en-US" dirty="0" smtClean="0"/>
              <a:t>13</a:t>
            </a:r>
            <a:r>
              <a:rPr lang="en-US" altLang="zh-CN" dirty="0" smtClean="0"/>
              <a:t>.1 </a:t>
            </a:r>
            <a:r>
              <a:rPr lang="en-US" altLang="en-US" dirty="0" smtClean="0"/>
              <a:t>Overview</a:t>
            </a:r>
            <a:endParaRPr lang="en-US" altLang="en-US" dirty="0"/>
          </a:p>
        </p:txBody>
      </p:sp>
      <p:sp>
        <p:nvSpPr>
          <p:cNvPr id="7171" name="Content Placeholder 2"/>
          <p:cNvSpPr>
            <a:spLocks noGrp="1" noChangeArrowheads="1"/>
          </p:cNvSpPr>
          <p:nvPr>
            <p:ph idx="1"/>
          </p:nvPr>
        </p:nvSpPr>
        <p:spPr>
          <a:xfrm>
            <a:off x="674688" y="1165225"/>
            <a:ext cx="7794625" cy="4854575"/>
          </a:xfrm>
        </p:spPr>
        <p:txBody>
          <a:bodyPr/>
          <a:lstStyle/>
          <a:p>
            <a:r>
              <a:rPr lang="en-US" altLang="en-US" sz="2400" dirty="0"/>
              <a:t>I/O management is a major component of operating system design and operation</a:t>
            </a:r>
            <a:endParaRPr lang="en-US" altLang="en-US" sz="2400" dirty="0"/>
          </a:p>
          <a:p>
            <a:pPr lvl="1"/>
            <a:r>
              <a:rPr lang="en-US" altLang="en-US" sz="2000" dirty="0"/>
              <a:t>Important aspect of computer operation</a:t>
            </a:r>
            <a:endParaRPr lang="en-US" altLang="en-US" sz="2000" dirty="0"/>
          </a:p>
          <a:p>
            <a:pPr lvl="1"/>
            <a:r>
              <a:rPr lang="en-US" altLang="en-US" sz="2000" dirty="0"/>
              <a:t>I/O devices vary greatly</a:t>
            </a:r>
            <a:endParaRPr lang="en-US" altLang="en-US" sz="2000" dirty="0"/>
          </a:p>
          <a:p>
            <a:pPr lvl="1"/>
            <a:r>
              <a:rPr lang="en-US" altLang="en-US" sz="2000" dirty="0"/>
              <a:t>Various methods to control them</a:t>
            </a:r>
            <a:endParaRPr lang="en-US" altLang="en-US" sz="2000" dirty="0"/>
          </a:p>
          <a:p>
            <a:pPr lvl="1"/>
            <a:r>
              <a:rPr lang="en-US" altLang="en-US" sz="2000" dirty="0"/>
              <a:t>Performance management </a:t>
            </a:r>
            <a:endParaRPr lang="en-US" altLang="en-US" sz="2000" dirty="0"/>
          </a:p>
          <a:p>
            <a:pPr lvl="1"/>
            <a:r>
              <a:rPr lang="en-US" altLang="en-US" sz="2000" dirty="0"/>
              <a:t>New types of devices frequent</a:t>
            </a:r>
            <a:endParaRPr lang="en-US" altLang="en-US" sz="2000" dirty="0"/>
          </a:p>
          <a:p>
            <a:r>
              <a:rPr lang="en-US" altLang="en-US" sz="2400" dirty="0"/>
              <a:t>Ports, busses, device controllers connect to various devices</a:t>
            </a:r>
            <a:endParaRPr lang="en-US" altLang="en-US" sz="2400" dirty="0"/>
          </a:p>
          <a:p>
            <a:r>
              <a:rPr lang="en-US" altLang="en-US" sz="2400" b="1" dirty="0">
                <a:solidFill>
                  <a:srgbClr val="3366FF"/>
                </a:solidFill>
              </a:rPr>
              <a:t>Device drivers </a:t>
            </a:r>
            <a:r>
              <a:rPr lang="en-US" altLang="en-US" sz="2400" dirty="0">
                <a:solidFill>
                  <a:srgbClr val="337D45"/>
                </a:solidFill>
              </a:rPr>
              <a:t>encapsulate device details</a:t>
            </a:r>
            <a:endParaRPr lang="en-US" altLang="en-US" sz="2400" dirty="0">
              <a:solidFill>
                <a:srgbClr val="337D45"/>
              </a:solidFill>
            </a:endParaRPr>
          </a:p>
          <a:p>
            <a:pPr lvl="1"/>
            <a:r>
              <a:rPr lang="en-US" altLang="en-US" sz="2000" dirty="0">
                <a:solidFill>
                  <a:srgbClr val="7030A0"/>
                </a:solidFill>
              </a:rPr>
              <a:t>Present </a:t>
            </a:r>
            <a:r>
              <a:rPr lang="en-US" altLang="en-US" sz="2000" u="sng" dirty="0">
                <a:solidFill>
                  <a:srgbClr val="0033CC"/>
                </a:solidFill>
              </a:rPr>
              <a:t>uniform device-access interface</a:t>
            </a:r>
            <a:r>
              <a:rPr lang="en-US" altLang="en-US" sz="2000" u="sng" dirty="0">
                <a:solidFill>
                  <a:srgbClr val="7030A0"/>
                </a:solidFill>
              </a:rPr>
              <a:t> </a:t>
            </a:r>
            <a:r>
              <a:rPr lang="en-US" altLang="en-US" sz="2000" dirty="0">
                <a:solidFill>
                  <a:srgbClr val="7030A0"/>
                </a:solidFill>
              </a:rPr>
              <a:t>to </a:t>
            </a:r>
            <a:r>
              <a:rPr lang="en-US" altLang="en-US" sz="2000" dirty="0">
                <a:solidFill>
                  <a:srgbClr val="0070C0"/>
                </a:solidFill>
              </a:rPr>
              <a:t>I/O subsystem</a:t>
            </a:r>
            <a:endParaRPr lang="en-US" altLang="en-US" sz="2000" dirty="0">
              <a:solidFill>
                <a:srgbClr val="0070C0"/>
              </a:solidFill>
            </a:endParaRPr>
          </a:p>
          <a:p>
            <a:pPr lvl="1"/>
            <a:endParaRPr lang="en-US" altLang="en-US" sz="2000" dirty="0"/>
          </a:p>
          <a:p>
            <a:pPr lvl="1"/>
            <a:endParaRPr lang="en-US" altLang="en-US" dirty="0"/>
          </a:p>
          <a:p>
            <a:pPr lvl="1">
              <a:buFont typeface="Monotype Sorts" pitchFamily="2" charset="2"/>
              <a:buNone/>
            </a:pP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Device-status Table</a:t>
            </a:r>
            <a:endParaRPr lang="en-US" altLang="zh-CN">
              <a:effectLst>
                <a:outerShdw blurRad="38100" dist="38100" dir="2700000" algn="tl">
                  <a:srgbClr val="C0C0C0"/>
                </a:outerShdw>
              </a:effectLst>
              <a:ea typeface="宋体" panose="02010600030101010101" pitchFamily="2" charset="-122"/>
            </a:endParaRPr>
          </a:p>
        </p:txBody>
      </p:sp>
      <p:pic>
        <p:nvPicPr>
          <p:cNvPr id="44035" name="Picture 3"/>
          <p:cNvPicPr>
            <a:picLocks noChangeAspect="1" noChangeArrowheads="1"/>
          </p:cNvPicPr>
          <p:nvPr/>
        </p:nvPicPr>
        <p:blipFill>
          <a:blip r:embed="rId1">
            <a:extLst>
              <a:ext uri="{28A0092B-C50C-407E-A947-70E740481C1C}">
                <a14:useLocalDpi xmlns:a14="http://schemas.microsoft.com/office/drawing/2010/main" val="0"/>
              </a:ext>
            </a:extLst>
          </a:blip>
          <a:srcRect l="452" t="13696" r="1141" b="13696"/>
          <a:stretch>
            <a:fillRect/>
          </a:stretch>
        </p:blipFill>
        <p:spPr bwMode="auto">
          <a:xfrm>
            <a:off x="685800" y="1150938"/>
            <a:ext cx="7931150" cy="49228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708025" y="590550"/>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13.4.2  Buffering</a:t>
            </a:r>
            <a:endParaRPr lang="en-US" altLang="zh-CN">
              <a:effectLst>
                <a:outerShdw blurRad="38100" dist="38100" dir="2700000" algn="tl">
                  <a:srgbClr val="C0C0C0"/>
                </a:outerShdw>
              </a:effectLst>
              <a:ea typeface="宋体" panose="02010600030101010101" pitchFamily="2" charset="-122"/>
            </a:endParaRPr>
          </a:p>
        </p:txBody>
      </p:sp>
      <p:sp>
        <p:nvSpPr>
          <p:cNvPr id="45059" name="Rectangle 3"/>
          <p:cNvSpPr>
            <a:spLocks noGrp="1" noChangeArrowheads="1"/>
          </p:cNvSpPr>
          <p:nvPr>
            <p:ph type="body" idx="4294967295"/>
          </p:nvPr>
        </p:nvSpPr>
        <p:spPr>
          <a:xfrm>
            <a:off x="1082675" y="1514475"/>
            <a:ext cx="6965950" cy="3983038"/>
          </a:xfrm>
        </p:spPr>
        <p:txBody>
          <a:bodyPr/>
          <a:lstStyle/>
          <a:p>
            <a:r>
              <a:rPr lang="en-US" altLang="zh-CN" sz="2800">
                <a:ea typeface="宋体" panose="02010600030101010101" pitchFamily="2" charset="-122"/>
              </a:rPr>
              <a:t>A </a:t>
            </a:r>
            <a:r>
              <a:rPr lang="en-US" altLang="zh-CN" sz="2800" b="1">
                <a:solidFill>
                  <a:srgbClr val="FF0000"/>
                </a:solidFill>
                <a:ea typeface="宋体" panose="02010600030101010101" pitchFamily="2" charset="-122"/>
              </a:rPr>
              <a:t>buffer</a:t>
            </a:r>
            <a:r>
              <a:rPr lang="en-US" altLang="zh-CN" sz="2800">
                <a:ea typeface="宋体" panose="02010600030101010101" pitchFamily="2" charset="-122"/>
              </a:rPr>
              <a:t> is </a:t>
            </a:r>
            <a:r>
              <a:rPr lang="en-US" altLang="zh-CN" sz="2800">
                <a:solidFill>
                  <a:srgbClr val="0033CC"/>
                </a:solidFill>
                <a:ea typeface="宋体" panose="02010600030101010101" pitchFamily="2" charset="-122"/>
              </a:rPr>
              <a:t>a memory area </a:t>
            </a:r>
            <a:r>
              <a:rPr lang="en-US" altLang="zh-CN" sz="2800">
                <a:ea typeface="宋体" panose="02010600030101010101" pitchFamily="2" charset="-122"/>
              </a:rPr>
              <a:t>that stores data while they are transferred between </a:t>
            </a:r>
            <a:r>
              <a:rPr lang="en-US" altLang="zh-CN" sz="2800">
                <a:solidFill>
                  <a:srgbClr val="0033CC"/>
                </a:solidFill>
                <a:ea typeface="宋体" panose="02010600030101010101" pitchFamily="2" charset="-122"/>
              </a:rPr>
              <a:t>two devices </a:t>
            </a:r>
            <a:r>
              <a:rPr lang="en-US" altLang="zh-CN" sz="2800">
                <a:ea typeface="宋体" panose="02010600030101010101" pitchFamily="2" charset="-122"/>
              </a:rPr>
              <a:t>or between </a:t>
            </a:r>
            <a:r>
              <a:rPr lang="en-US" altLang="zh-CN" sz="2800">
                <a:solidFill>
                  <a:srgbClr val="0033CC"/>
                </a:solidFill>
                <a:ea typeface="宋体" panose="02010600030101010101" pitchFamily="2" charset="-122"/>
              </a:rPr>
              <a:t>a device and an application</a:t>
            </a:r>
            <a:r>
              <a:rPr lang="en-US" altLang="zh-CN" sz="2800">
                <a:ea typeface="宋体" panose="02010600030101010101" pitchFamily="2" charset="-122"/>
              </a:rPr>
              <a:t>.</a:t>
            </a:r>
            <a:endParaRPr lang="en-US" altLang="zh-CN" sz="2800" b="1">
              <a:solidFill>
                <a:srgbClr val="FF0000"/>
              </a:solidFill>
              <a:ea typeface="宋体" panose="02010600030101010101" pitchFamily="2" charset="-122"/>
            </a:endParaRPr>
          </a:p>
          <a:p>
            <a:r>
              <a:rPr lang="en-US" altLang="zh-CN" sz="2800" b="1">
                <a:solidFill>
                  <a:srgbClr val="FF0000"/>
                </a:solidFill>
                <a:ea typeface="宋体" panose="02010600030101010101" pitchFamily="2" charset="-122"/>
              </a:rPr>
              <a:t>Buffering</a:t>
            </a:r>
            <a:r>
              <a:rPr lang="en-US" altLang="zh-CN" sz="2800">
                <a:ea typeface="宋体" panose="02010600030101010101" pitchFamily="2" charset="-122"/>
              </a:rPr>
              <a:t> - store data in memory while transferring between devices</a:t>
            </a:r>
            <a:endParaRPr lang="en-US" altLang="zh-CN" sz="2800">
              <a:ea typeface="宋体" panose="02010600030101010101" pitchFamily="2" charset="-122"/>
            </a:endParaRPr>
          </a:p>
          <a:p>
            <a:endParaRPr lang="en-US" altLang="zh-CN" sz="2800">
              <a:ea typeface="宋体" panose="02010600030101010101" pitchFamily="2" charset="-122"/>
            </a:endParaRPr>
          </a:p>
          <a:p>
            <a:r>
              <a:rPr lang="en-US" altLang="zh-CN" sz="2800">
                <a:ea typeface="宋体" panose="02010600030101010101" pitchFamily="2" charset="-122"/>
              </a:rPr>
              <a:t>Why buffering?</a:t>
            </a:r>
            <a:endParaRPr lang="en-US" altLang="zh-CN" sz="2800">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685800" y="490538"/>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a:t>
            </a:r>
            <a:endParaRPr lang="en-US" altLang="zh-CN" dirty="0">
              <a:effectLst>
                <a:outerShdw blurRad="38100" dist="38100" dir="2700000" algn="tl">
                  <a:srgbClr val="C0C0C0"/>
                </a:outerShdw>
              </a:effectLst>
              <a:ea typeface="宋体" panose="02010600030101010101" pitchFamily="2" charset="-122"/>
            </a:endParaRPr>
          </a:p>
        </p:txBody>
      </p:sp>
      <p:sp>
        <p:nvSpPr>
          <p:cNvPr id="46083" name="Rectangle 3"/>
          <p:cNvSpPr>
            <a:spLocks noGrp="1" noChangeArrowheads="1"/>
          </p:cNvSpPr>
          <p:nvPr>
            <p:ph type="body" idx="4294967295"/>
          </p:nvPr>
        </p:nvSpPr>
        <p:spPr>
          <a:xfrm>
            <a:off x="349250" y="1300163"/>
            <a:ext cx="8108950" cy="4965700"/>
          </a:xfrm>
        </p:spPr>
        <p:txBody>
          <a:bodyPr/>
          <a:lstStyle/>
          <a:p>
            <a:r>
              <a:rPr lang="zh-CN" altLang="en-US" sz="2400" b="1" u="sng" dirty="0">
                <a:latin typeface="Times New Roman" panose="02020603050405020304" pitchFamily="18" charset="0"/>
                <a:ea typeface="宋体" panose="02010600030101010101" pitchFamily="2" charset="-122"/>
                <a:cs typeface="Times New Roman" panose="02020603050405020304" pitchFamily="18" charset="0"/>
              </a:rPr>
              <a:t>To cope with device </a:t>
            </a:r>
            <a:r>
              <a:rPr lang="zh-CN" altLang="en-US" sz="2400" b="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speed mismatch </a:t>
            </a:r>
            <a:endParaRPr lang="zh-CN" altLang="en-US" sz="2400" b="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buFont typeface="Monotype Sorts" pitchFamily="2" charset="2"/>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(between the producer and consumer of a data stream)</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u="sng" dirty="0">
                <a:latin typeface="Times New Roman" panose="02020603050405020304" pitchFamily="18" charset="0"/>
                <a:ea typeface="宋体" panose="02010600030101010101" pitchFamily="2" charset="-122"/>
                <a:cs typeface="Times New Roman" panose="02020603050405020304" pitchFamily="18" charset="0"/>
              </a:rPr>
              <a:t>To cope with device </a:t>
            </a:r>
            <a:r>
              <a:rPr lang="en-US" altLang="zh-CN" sz="2400" b="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transfer size mismatch</a:t>
            </a:r>
            <a:endParaRPr lang="en-US" altLang="zh-CN" sz="2400" b="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b="1" u="sng"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u="sng" dirty="0">
                <a:latin typeface="Times New Roman" panose="02020603050405020304" pitchFamily="18" charset="0"/>
                <a:ea typeface="宋体" panose="02010600030101010101" pitchFamily="2" charset="-122"/>
                <a:cs typeface="Times New Roman" panose="02020603050405020304" pitchFamily="18" charset="0"/>
              </a:rPr>
              <a:t>To maintain “copy semantics”</a:t>
            </a:r>
            <a:endParaRPr lang="en-US" altLang="zh-CN" sz="2400" b="1" u="sng"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24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application buffer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&amp; </a:t>
            </a:r>
            <a:r>
              <a:rPr lang="en-US" altLang="zh-CN" sz="24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kernel buffer</a:t>
            </a:r>
            <a:endParaRPr lang="en-US" altLang="zh-CN" sz="24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e.g. write system call</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 (Cont.)</a:t>
            </a:r>
            <a:endParaRPr lang="en-US" altLang="zh-CN" dirty="0">
              <a:effectLst>
                <a:outerShdw blurRad="38100" dist="38100" dir="2700000" algn="tl">
                  <a:srgbClr val="C0C0C0"/>
                </a:outerShdw>
              </a:effectLst>
              <a:ea typeface="宋体" panose="02010600030101010101" pitchFamily="2" charset="-122"/>
            </a:endParaRPr>
          </a:p>
        </p:txBody>
      </p:sp>
      <p:sp>
        <p:nvSpPr>
          <p:cNvPr id="47107" name="Rectangle 3"/>
          <p:cNvSpPr>
            <a:spLocks noGrp="1" noChangeArrowheads="1"/>
          </p:cNvSpPr>
          <p:nvPr>
            <p:ph type="body" idx="4294967295"/>
          </p:nvPr>
        </p:nvSpPr>
        <p:spPr>
          <a:xfrm>
            <a:off x="631825" y="1262063"/>
            <a:ext cx="7693025" cy="4964112"/>
          </a:xfrm>
        </p:spPr>
        <p:txBody>
          <a:bodyPr/>
          <a:lstStyle/>
          <a:p>
            <a:pPr eaLnBrk="1" hangingPunct="1"/>
            <a:r>
              <a:rPr lang="en-US" altLang="zh-CN" sz="2000" b="1" dirty="0">
                <a:ea typeface="宋体" panose="02010600030101010101" pitchFamily="2" charset="-122"/>
              </a:rPr>
              <a:t>To cope with device </a:t>
            </a:r>
            <a:r>
              <a:rPr lang="en-US" altLang="zh-CN" sz="2000" b="1" dirty="0">
                <a:solidFill>
                  <a:srgbClr val="FF0000"/>
                </a:solidFill>
                <a:ea typeface="宋体" panose="02010600030101010101" pitchFamily="2" charset="-122"/>
              </a:rPr>
              <a:t>speed mismatch </a:t>
            </a:r>
            <a:r>
              <a:rPr lang="en-US" altLang="zh-CN" sz="2000" dirty="0">
                <a:ea typeface="宋体" panose="02010600030101010101" pitchFamily="2" charset="-122"/>
              </a:rPr>
              <a:t>(between the producer and consumer of a data stream)</a:t>
            </a:r>
            <a:endParaRPr lang="en-US" altLang="zh-CN" sz="2000" dirty="0">
              <a:ea typeface="宋体" panose="02010600030101010101" pitchFamily="2" charset="-122"/>
            </a:endParaRPr>
          </a:p>
          <a:p>
            <a:pPr lvl="1" eaLnBrk="1" hangingPunct="1"/>
            <a:r>
              <a:rPr lang="en-US" altLang="zh-CN" sz="2000" dirty="0" smtClean="0">
                <a:ea typeface="宋体" panose="02010600030101010101" pitchFamily="2" charset="-122"/>
              </a:rPr>
              <a:t>For </a:t>
            </a:r>
            <a:r>
              <a:rPr lang="en-US" altLang="zh-CN" sz="2000" dirty="0">
                <a:ea typeface="宋体" panose="02010600030101010101" pitchFamily="2" charset="-122"/>
              </a:rPr>
              <a:t>example,</a:t>
            </a:r>
            <a:r>
              <a:rPr lang="zh-CN" altLang="en-US" sz="2000" dirty="0">
                <a:ea typeface="宋体" panose="02010600030101010101" pitchFamily="2" charset="-122"/>
              </a:rPr>
              <a:t> a file is being </a:t>
            </a:r>
            <a:r>
              <a:rPr lang="zh-CN" altLang="en-US" sz="2000" dirty="0">
                <a:solidFill>
                  <a:srgbClr val="0070C0"/>
                </a:solidFill>
                <a:ea typeface="宋体" panose="02010600030101010101" pitchFamily="2" charset="-122"/>
              </a:rPr>
              <a:t>received</a:t>
            </a:r>
            <a:r>
              <a:rPr lang="zh-CN" altLang="en-US" sz="2000" dirty="0">
                <a:ea typeface="宋体" panose="02010600030101010101" pitchFamily="2" charset="-122"/>
              </a:rPr>
              <a:t>  via </a:t>
            </a:r>
            <a:r>
              <a:rPr lang="zh-CN" altLang="en-US" sz="2000" dirty="0">
                <a:solidFill>
                  <a:srgbClr val="0033CC"/>
                </a:solidFill>
                <a:ea typeface="宋体" panose="02010600030101010101" pitchFamily="2" charset="-122"/>
              </a:rPr>
              <a:t>modern</a:t>
            </a:r>
            <a:r>
              <a:rPr lang="zh-CN" altLang="en-US" sz="2000" dirty="0">
                <a:ea typeface="宋体" panose="02010600030101010101" pitchFamily="2" charset="-122"/>
              </a:rPr>
              <a:t> for </a:t>
            </a:r>
            <a:r>
              <a:rPr lang="zh-CN" altLang="en-US" sz="2000" dirty="0">
                <a:solidFill>
                  <a:srgbClr val="0070C0"/>
                </a:solidFill>
                <a:ea typeface="宋体" panose="02010600030101010101" pitchFamily="2" charset="-122"/>
              </a:rPr>
              <a:t>storage</a:t>
            </a:r>
            <a:r>
              <a:rPr lang="zh-CN" altLang="en-US" sz="2000" dirty="0">
                <a:ea typeface="宋体" panose="02010600030101010101" pitchFamily="2" charset="-122"/>
              </a:rPr>
              <a:t> on the </a:t>
            </a:r>
            <a:r>
              <a:rPr lang="zh-CN" altLang="en-US" sz="2000" dirty="0">
                <a:solidFill>
                  <a:srgbClr val="0033CC"/>
                </a:solidFill>
                <a:ea typeface="宋体" panose="02010600030101010101" pitchFamily="2" charset="-122"/>
              </a:rPr>
              <a:t>hard disk</a:t>
            </a:r>
            <a:r>
              <a:rPr lang="zh-CN" altLang="en-US" sz="2000" dirty="0">
                <a:ea typeface="宋体" panose="02010600030101010101" pitchFamily="2" charset="-122"/>
              </a:rPr>
              <a:t>.</a:t>
            </a:r>
            <a:endParaRPr lang="zh-CN" altLang="en-US" sz="2000" dirty="0">
              <a:ea typeface="宋体" panose="02010600030101010101" pitchFamily="2" charset="-122"/>
            </a:endParaRPr>
          </a:p>
          <a:p>
            <a:pPr lvl="1" eaLnBrk="1" hangingPunct="1"/>
            <a:r>
              <a:rPr lang="en-US" altLang="zh-CN" sz="2000" dirty="0" smtClean="0">
                <a:ea typeface="宋体" panose="02010600030101010101" pitchFamily="2" charset="-122"/>
              </a:rPr>
              <a:t>A</a:t>
            </a:r>
            <a:r>
              <a:rPr lang="zh-CN" altLang="en-US" sz="2000" dirty="0" smtClean="0">
                <a:ea typeface="宋体" panose="02010600030101010101" pitchFamily="2" charset="-122"/>
              </a:rPr>
              <a:t> </a:t>
            </a:r>
            <a:r>
              <a:rPr lang="zh-CN" altLang="en-US" sz="2000" dirty="0">
                <a:ea typeface="宋体" panose="02010600030101010101" pitchFamily="2" charset="-122"/>
              </a:rPr>
              <a:t>buffer is  created in main memory to </a:t>
            </a:r>
            <a:r>
              <a:rPr lang="zh-CN" altLang="en-US" sz="2000" dirty="0">
                <a:solidFill>
                  <a:srgbClr val="0033CC"/>
                </a:solidFill>
                <a:ea typeface="宋体" panose="02010600030101010101" pitchFamily="2" charset="-122"/>
              </a:rPr>
              <a:t>accumulate</a:t>
            </a:r>
            <a:r>
              <a:rPr lang="zh-CN" altLang="en-US" sz="2000" dirty="0">
                <a:ea typeface="宋体" panose="02010600030101010101" pitchFamily="2" charset="-122"/>
              </a:rPr>
              <a:t> the bytes received from the modem. </a:t>
            </a:r>
            <a:endParaRPr lang="zh-CN" altLang="en-US" sz="2000" dirty="0">
              <a:ea typeface="宋体" panose="02010600030101010101" pitchFamily="2" charset="-122"/>
            </a:endParaRPr>
          </a:p>
          <a:p>
            <a:pPr lvl="1" eaLnBrk="1" hangingPunct="1"/>
            <a:r>
              <a:rPr lang="zh-CN" altLang="en-US" sz="2000" dirty="0">
                <a:ea typeface="宋体" panose="02010600030101010101" pitchFamily="2" charset="-122"/>
              </a:rPr>
              <a:t>When all entire buffer of data has arrived, the buffer can be written to disk </a:t>
            </a:r>
            <a:r>
              <a:rPr lang="zh-CN" altLang="en-US" sz="2000" dirty="0">
                <a:solidFill>
                  <a:srgbClr val="0070C0"/>
                </a:solidFill>
                <a:ea typeface="宋体" panose="02010600030101010101" pitchFamily="2" charset="-122"/>
              </a:rPr>
              <a:t>in a single operation</a:t>
            </a:r>
            <a:r>
              <a:rPr lang="zh-CN" altLang="en-US" sz="2000" dirty="0">
                <a:solidFill>
                  <a:srgbClr val="00B0F0"/>
                </a:solidFill>
                <a:ea typeface="宋体" panose="02010600030101010101" pitchFamily="2" charset="-122"/>
              </a:rPr>
              <a:t>.</a:t>
            </a:r>
            <a:endParaRPr lang="en-US" altLang="zh-CN" sz="2000" dirty="0">
              <a:solidFill>
                <a:srgbClr val="00B0F0"/>
              </a:solidFill>
              <a:ea typeface="宋体" panose="02010600030101010101" pitchFamily="2" charset="-122"/>
            </a:endParaRPr>
          </a:p>
          <a:p>
            <a:pPr lvl="1" eaLnBrk="1" hangingPunct="1"/>
            <a:r>
              <a:rPr lang="zh-CN" altLang="en-US" sz="1800" dirty="0">
                <a:ea typeface="宋体" panose="02010600030101010101" pitchFamily="2" charset="-122"/>
              </a:rPr>
              <a:t>例如对磁盘的读写（协调进程与读写磁盘之间的速度差异）、打印机输出（协调输出进程与打印机之间的速度差异）</a:t>
            </a:r>
            <a:endParaRPr lang="en-US" altLang="zh-CN" sz="1800" dirty="0">
              <a:ea typeface="宋体" panose="02010600030101010101" pitchFamily="2" charset="-122"/>
            </a:endParaRPr>
          </a:p>
          <a:p>
            <a:pPr lvl="1" eaLnBrk="1" hangingPunct="1"/>
            <a:endParaRPr lang="en-US" altLang="zh-CN" sz="1800" dirty="0">
              <a:ea typeface="宋体" panose="02010600030101010101" pitchFamily="2" charset="-122"/>
            </a:endParaRPr>
          </a:p>
          <a:p>
            <a:pPr lvl="1" eaLnBrk="1" hangingPunct="1"/>
            <a:r>
              <a:rPr lang="zh-CN" altLang="en-US" sz="1800" dirty="0">
                <a:ea typeface="宋体" panose="02010600030101010101" pitchFamily="2" charset="-122"/>
              </a:rPr>
              <a:t>编写</a:t>
            </a:r>
            <a:r>
              <a:rPr lang="en-US" altLang="zh-CN" sz="1800" dirty="0">
                <a:ea typeface="宋体" panose="02010600030101010101" pitchFamily="2" charset="-122"/>
              </a:rPr>
              <a:t>C</a:t>
            </a:r>
            <a:r>
              <a:rPr lang="zh-CN" altLang="en-US" sz="1800" dirty="0">
                <a:ea typeface="宋体" panose="02010600030101010101" pitchFamily="2" charset="-122"/>
              </a:rPr>
              <a:t>程序测试</a:t>
            </a:r>
            <a:r>
              <a:rPr lang="en-US" altLang="zh-CN" sz="1800" dirty="0" err="1">
                <a:ea typeface="宋体" panose="02010600030101010101" pitchFamily="2" charset="-122"/>
              </a:rPr>
              <a:t>printf</a:t>
            </a:r>
            <a:r>
              <a:rPr lang="en-US" altLang="zh-CN" sz="1800" dirty="0">
                <a:ea typeface="宋体" panose="02010600030101010101" pitchFamily="2" charset="-122"/>
              </a:rPr>
              <a:t>()</a:t>
            </a:r>
            <a:r>
              <a:rPr lang="zh-CN" altLang="en-US" sz="1800" dirty="0">
                <a:ea typeface="宋体" panose="02010600030101010101" pitchFamily="2" charset="-122"/>
              </a:rPr>
              <a:t>所使用缓存的大小</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685800" y="392113"/>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 (Cont.)</a:t>
            </a:r>
            <a:endParaRPr lang="en-US" altLang="zh-CN" dirty="0">
              <a:effectLst>
                <a:outerShdw blurRad="38100" dist="38100" dir="2700000" algn="tl">
                  <a:srgbClr val="C0C0C0"/>
                </a:outerShdw>
              </a:effectLst>
              <a:ea typeface="宋体" panose="02010600030101010101" pitchFamily="2" charset="-122"/>
            </a:endParaRPr>
          </a:p>
        </p:txBody>
      </p:sp>
      <p:sp>
        <p:nvSpPr>
          <p:cNvPr id="48131" name="Rectangle 3"/>
          <p:cNvSpPr>
            <a:spLocks noGrp="1" noChangeArrowheads="1"/>
          </p:cNvSpPr>
          <p:nvPr>
            <p:ph type="body" idx="4294967295"/>
          </p:nvPr>
        </p:nvSpPr>
        <p:spPr>
          <a:xfrm>
            <a:off x="349250" y="1393825"/>
            <a:ext cx="8108950" cy="4872038"/>
          </a:xfrm>
        </p:spPr>
        <p:txBody>
          <a:bodyPr/>
          <a:lstStyle/>
          <a:p>
            <a:r>
              <a:rPr lang="en-US" altLang="zh-CN" sz="2400" b="1" dirty="0">
                <a:ea typeface="宋体" panose="02010600030101010101" pitchFamily="2" charset="-122"/>
              </a:rPr>
              <a:t>To cope with device </a:t>
            </a:r>
            <a:r>
              <a:rPr lang="en-US" altLang="zh-CN" sz="2400" b="1" dirty="0">
                <a:solidFill>
                  <a:srgbClr val="FF0000"/>
                </a:solidFill>
                <a:ea typeface="宋体" panose="02010600030101010101" pitchFamily="2" charset="-122"/>
              </a:rPr>
              <a:t>transfer size mismatch</a:t>
            </a:r>
            <a:endParaRPr lang="en-US" altLang="zh-CN" sz="2400" b="1" dirty="0">
              <a:solidFill>
                <a:srgbClr val="FF0000"/>
              </a:solidFill>
              <a:ea typeface="宋体" panose="02010600030101010101" pitchFamily="2" charset="-122"/>
            </a:endParaRPr>
          </a:p>
          <a:p>
            <a:pPr lvl="1"/>
            <a:r>
              <a:rPr lang="en-US" altLang="zh-CN" sz="2000" dirty="0">
                <a:ea typeface="宋体" panose="02010600030101010101" pitchFamily="2" charset="-122"/>
              </a:rPr>
              <a:t>Buffers are used widely for fragmentation and reassembly of messages in </a:t>
            </a:r>
            <a:r>
              <a:rPr lang="en-US" altLang="zh-CN" sz="2000" dirty="0">
                <a:solidFill>
                  <a:srgbClr val="0033CC"/>
                </a:solidFill>
                <a:ea typeface="宋体" panose="02010600030101010101" pitchFamily="2" charset="-122"/>
              </a:rPr>
              <a:t>computer networking.</a:t>
            </a:r>
            <a:endParaRPr lang="en-US" altLang="zh-CN" sz="2000" dirty="0">
              <a:solidFill>
                <a:srgbClr val="0033CC"/>
              </a:solidFill>
              <a:ea typeface="宋体" panose="02010600030101010101" pitchFamily="2" charset="-122"/>
            </a:endParaRPr>
          </a:p>
          <a:p>
            <a:pPr lvl="1"/>
            <a:r>
              <a:rPr lang="en-US" altLang="zh-CN" sz="2000" dirty="0">
                <a:ea typeface="宋体" panose="02010600030101010101" pitchFamily="2" charset="-122"/>
              </a:rPr>
              <a:t>At the </a:t>
            </a:r>
            <a:r>
              <a:rPr lang="en-US" altLang="zh-CN" sz="2000" dirty="0">
                <a:solidFill>
                  <a:srgbClr val="FF6600"/>
                </a:solidFill>
                <a:ea typeface="宋体" panose="02010600030101010101" pitchFamily="2" charset="-122"/>
              </a:rPr>
              <a:t>sending side</a:t>
            </a:r>
            <a:r>
              <a:rPr lang="en-US" altLang="zh-CN" sz="2000" dirty="0">
                <a:solidFill>
                  <a:srgbClr val="0033CC"/>
                </a:solidFill>
                <a:ea typeface="宋体" panose="02010600030101010101" pitchFamily="2" charset="-122"/>
              </a:rPr>
              <a:t>, a large message is fragmented into small network packets</a:t>
            </a:r>
            <a:r>
              <a:rPr lang="en-US" altLang="zh-CN" sz="2000" dirty="0">
                <a:ea typeface="宋体" panose="02010600030101010101" pitchFamily="2" charset="-122"/>
              </a:rPr>
              <a:t>. The packets are sent over the network.</a:t>
            </a:r>
            <a:endParaRPr lang="en-US" altLang="zh-CN" sz="2000" dirty="0">
              <a:ea typeface="宋体" panose="02010600030101010101" pitchFamily="2" charset="-122"/>
            </a:endParaRPr>
          </a:p>
          <a:p>
            <a:pPr lvl="1"/>
            <a:r>
              <a:rPr lang="en-US" altLang="zh-CN" sz="2000" dirty="0">
                <a:ea typeface="宋体" panose="02010600030101010101" pitchFamily="2" charset="-122"/>
              </a:rPr>
              <a:t>The </a:t>
            </a:r>
            <a:r>
              <a:rPr lang="en-US" altLang="zh-CN" sz="2000" dirty="0">
                <a:solidFill>
                  <a:srgbClr val="FF6600"/>
                </a:solidFill>
                <a:ea typeface="宋体" panose="02010600030101010101" pitchFamily="2" charset="-122"/>
              </a:rPr>
              <a:t>receiving side </a:t>
            </a:r>
            <a:r>
              <a:rPr lang="en-US" altLang="zh-CN" sz="2000" dirty="0">
                <a:ea typeface="宋体" panose="02010600030101010101" pitchFamily="2" charset="-122"/>
              </a:rPr>
              <a:t>places them in </a:t>
            </a:r>
            <a:r>
              <a:rPr lang="en-US" altLang="zh-CN" sz="2000" dirty="0">
                <a:solidFill>
                  <a:srgbClr val="0033CC"/>
                </a:solidFill>
                <a:ea typeface="宋体" panose="02010600030101010101" pitchFamily="2" charset="-122"/>
              </a:rPr>
              <a:t>a reassembly buffer</a:t>
            </a:r>
            <a:r>
              <a:rPr lang="en-US" altLang="zh-CN" sz="2000" dirty="0">
                <a:ea typeface="宋体" panose="02010600030101010101" pitchFamily="2" charset="-122"/>
              </a:rPr>
              <a:t> to form an image of the source data</a:t>
            </a:r>
            <a:endParaRPr lang="en-US" altLang="zh-CN" sz="2000" dirty="0">
              <a:ea typeface="宋体" panose="02010600030101010101" pitchFamily="2" charset="-122"/>
            </a:endParaRPr>
          </a:p>
          <a:p>
            <a:pPr lvl="1"/>
            <a:endParaRPr lang="en-US" altLang="zh-CN" sz="2000" dirty="0">
              <a:ea typeface="宋体" panose="02010600030101010101" pitchFamily="2" charset="-122"/>
            </a:endParaRPr>
          </a:p>
          <a:p>
            <a:pPr lvl="1"/>
            <a:r>
              <a:rPr lang="en-US" altLang="zh-CN" sz="2000" dirty="0">
                <a:solidFill>
                  <a:srgbClr val="0070C0"/>
                </a:solidFill>
                <a:ea typeface="宋体" panose="02010600030101010101" pitchFamily="2" charset="-122"/>
              </a:rPr>
              <a:t>Store and forward </a:t>
            </a:r>
            <a:r>
              <a:rPr lang="en-US" altLang="zh-CN" sz="2000" dirty="0">
                <a:ea typeface="宋体" panose="02010600030101010101" pitchFamily="2" charset="-122"/>
              </a:rPr>
              <a:t>(</a:t>
            </a:r>
            <a:r>
              <a:rPr lang="zh-CN" altLang="en-US" sz="2000" dirty="0">
                <a:ea typeface="宋体" panose="02010600030101010101" pitchFamily="2" charset="-122"/>
              </a:rPr>
              <a:t>存储转发</a:t>
            </a:r>
            <a:r>
              <a:rPr lang="en-US" altLang="zh-CN" sz="2000" dirty="0">
                <a:ea typeface="宋体" panose="02010600030101010101" pitchFamily="2" charset="-122"/>
              </a:rPr>
              <a:t>--</a:t>
            </a:r>
            <a:r>
              <a:rPr lang="zh-CN" altLang="en-US" sz="2000" dirty="0">
                <a:ea typeface="宋体" panose="02010600030101010101" pitchFamily="2" charset="-122"/>
              </a:rPr>
              <a:t>路由器、交换机</a:t>
            </a:r>
            <a:r>
              <a:rPr lang="en-US" altLang="zh-CN" sz="2000" dirty="0">
                <a:ea typeface="宋体" panose="02010600030101010101" pitchFamily="2" charset="-122"/>
              </a:rPr>
              <a:t>)</a:t>
            </a: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 (Cont.)</a:t>
            </a:r>
            <a:endParaRPr lang="en-US" altLang="zh-CN" dirty="0">
              <a:effectLst>
                <a:outerShdw blurRad="38100" dist="38100" dir="2700000" algn="tl">
                  <a:srgbClr val="C0C0C0"/>
                </a:outerShdw>
              </a:effectLst>
              <a:ea typeface="宋体" panose="02010600030101010101" pitchFamily="2" charset="-122"/>
            </a:endParaRPr>
          </a:p>
        </p:txBody>
      </p:sp>
      <p:sp>
        <p:nvSpPr>
          <p:cNvPr id="49155" name="Rectangle 3"/>
          <p:cNvSpPr>
            <a:spLocks noGrp="1" noChangeArrowheads="1"/>
          </p:cNvSpPr>
          <p:nvPr>
            <p:ph type="body" idx="4294967295"/>
          </p:nvPr>
        </p:nvSpPr>
        <p:spPr>
          <a:xfrm>
            <a:off x="338138" y="931863"/>
            <a:ext cx="8424862" cy="896937"/>
          </a:xfrm>
        </p:spPr>
        <p:txBody>
          <a:bodyPr/>
          <a:lstStyle/>
          <a:p>
            <a:r>
              <a:rPr lang="en-US" altLang="zh-CN" sz="2000" b="1" dirty="0">
                <a:ea typeface="宋体" panose="02010600030101010101" pitchFamily="2" charset="-122"/>
              </a:rPr>
              <a:t>To maintain “copy semantics” for application I/O</a:t>
            </a:r>
            <a:endParaRPr lang="en-US" altLang="zh-CN" sz="2000" b="1" dirty="0">
              <a:ea typeface="宋体" panose="02010600030101010101" pitchFamily="2" charset="-122"/>
            </a:endParaRPr>
          </a:p>
          <a:p>
            <a:pPr lvl="1"/>
            <a:r>
              <a:rPr lang="en-US" altLang="zh-CN" sz="1800" dirty="0">
                <a:ea typeface="宋体" panose="02010600030101010101" pitchFamily="2" charset="-122"/>
              </a:rPr>
              <a:t>e.g. write() system </a:t>
            </a:r>
            <a:r>
              <a:rPr lang="en-US" altLang="zh-CN" sz="1800" dirty="0" smtClean="0">
                <a:ea typeface="宋体" panose="02010600030101010101" pitchFamily="2" charset="-122"/>
              </a:rPr>
              <a:t>call</a:t>
            </a:r>
            <a:endParaRPr lang="en-US" altLang="zh-CN" sz="1800" dirty="0" smtClean="0">
              <a:ea typeface="宋体" panose="02010600030101010101" pitchFamily="2" charset="-122"/>
            </a:endParaRPr>
          </a:p>
          <a:p>
            <a:pPr lvl="1"/>
            <a:endParaRPr lang="en-US" altLang="zh-CN" sz="1800" dirty="0">
              <a:ea typeface="宋体" panose="02010600030101010101" pitchFamily="2" charset="-122"/>
            </a:endParaRPr>
          </a:p>
        </p:txBody>
      </p:sp>
      <p:sp>
        <p:nvSpPr>
          <p:cNvPr id="3" name="流程图: 过程 2"/>
          <p:cNvSpPr/>
          <p:nvPr/>
        </p:nvSpPr>
        <p:spPr bwMode="auto">
          <a:xfrm>
            <a:off x="1179290" y="2106102"/>
            <a:ext cx="1617345" cy="1956816"/>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600" dirty="0" smtClean="0"/>
              <a:t>#define N 100</a:t>
            </a:r>
            <a:endParaRPr lang="en-US" altLang="zh-CN" sz="1600" dirty="0" smtClean="0"/>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600" dirty="0" smtClean="0"/>
              <a:t>char </a:t>
            </a:r>
            <a:r>
              <a:rPr lang="en-US" altLang="zh-CN" sz="1600" dirty="0" err="1" smtClean="0"/>
              <a:t>buf</a:t>
            </a:r>
            <a:r>
              <a:rPr lang="en-US" altLang="zh-CN" sz="1600" dirty="0" smtClean="0"/>
              <a:t>[N];</a:t>
            </a:r>
            <a:endParaRPr lang="en-US" altLang="zh-CN" sz="1600" dirty="0"/>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600" dirty="0" smtClean="0"/>
              <a:t>…..</a:t>
            </a:r>
            <a:endParaRPr lang="en-US" altLang="zh-CN" sz="1600" dirty="0" smtClean="0"/>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600" dirty="0" smtClean="0"/>
              <a:t>w</a:t>
            </a:r>
            <a:r>
              <a:rPr kumimoji="0" lang="en-US" altLang="zh-CN" sz="1600" b="0" i="0" u="none" strike="noStrike" cap="none" normalizeH="0" baseline="0" dirty="0" smtClean="0">
                <a:ln>
                  <a:noFill/>
                </a:ln>
                <a:solidFill>
                  <a:schemeClr val="tx1"/>
                </a:solidFill>
                <a:effectLst/>
                <a:latin typeface="Helvetica" panose="020B0604020202020204" pitchFamily="34" charset="0"/>
              </a:rPr>
              <a:t>rite(</a:t>
            </a:r>
            <a:r>
              <a:rPr kumimoji="0" lang="en-US" altLang="zh-CN" sz="1600" b="0" i="0" u="none" strike="noStrike" cap="none" normalizeH="0" baseline="0" dirty="0" err="1" smtClean="0">
                <a:ln>
                  <a:noFill/>
                </a:ln>
                <a:solidFill>
                  <a:schemeClr val="tx1"/>
                </a:solidFill>
                <a:effectLst/>
                <a:latin typeface="Helvetica" panose="020B0604020202020204" pitchFamily="34" charset="0"/>
              </a:rPr>
              <a:t>fd,buf,N</a:t>
            </a:r>
            <a:r>
              <a:rPr kumimoji="0" lang="en-US" altLang="zh-CN" sz="1600" b="0" i="0" u="none" strike="noStrike" cap="none" normalizeH="0" baseline="0" dirty="0" smtClean="0">
                <a:ln>
                  <a:noFill/>
                </a:ln>
                <a:solidFill>
                  <a:schemeClr val="tx1"/>
                </a:solidFill>
                <a:effectLst/>
                <a:latin typeface="Helvetica" panose="020B0604020202020204" pitchFamily="34" charset="0"/>
              </a:rPr>
              <a:t>);</a:t>
            </a:r>
            <a:endParaRPr kumimoji="0" lang="en-US" altLang="zh-CN" sz="1600" b="0" i="0" u="none" strike="noStrike" cap="none" normalizeH="0" baseline="0" dirty="0" smtClean="0">
              <a:ln>
                <a:noFill/>
              </a:ln>
              <a:solidFill>
                <a:schemeClr val="tx1"/>
              </a:solidFill>
              <a:effectLst/>
              <a:latin typeface="Helvetica" panose="020B0604020202020204" pitchFamily="34" charset="0"/>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600" dirty="0" smtClean="0"/>
              <a:t>…</a:t>
            </a:r>
            <a:endParaRPr lang="en-US" altLang="zh-CN" sz="1600" dirty="0" smtClean="0"/>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600" dirty="0" err="1"/>
              <a:t>b</a:t>
            </a:r>
            <a:r>
              <a:rPr kumimoji="0" lang="en-US" altLang="zh-CN" sz="1600" b="0" i="0" u="none" strike="noStrike" cap="none" normalizeH="0" baseline="0" dirty="0" err="1" smtClean="0">
                <a:ln>
                  <a:noFill/>
                </a:ln>
                <a:solidFill>
                  <a:schemeClr val="tx1"/>
                </a:solidFill>
                <a:effectLst/>
                <a:latin typeface="Helvetica" panose="020B0604020202020204" pitchFamily="34" charset="0"/>
              </a:rPr>
              <a:t>uf</a:t>
            </a:r>
            <a:r>
              <a:rPr kumimoji="0" lang="en-US" altLang="zh-CN" sz="1600" b="0" i="0" u="none" strike="noStrike" cap="none" normalizeH="0" baseline="0" dirty="0" smtClean="0">
                <a:ln>
                  <a:noFill/>
                </a:ln>
                <a:solidFill>
                  <a:schemeClr val="tx1"/>
                </a:solidFill>
                <a:effectLst/>
                <a:latin typeface="Helvetica" panose="020B0604020202020204" pitchFamily="34" charset="0"/>
              </a:rPr>
              <a:t>[</a:t>
            </a:r>
            <a:r>
              <a:rPr kumimoji="0" lang="en-US" altLang="zh-CN" sz="1600" b="0" i="0" u="none" strike="noStrike" cap="none" normalizeH="0" baseline="0" dirty="0" err="1" smtClean="0">
                <a:ln>
                  <a:noFill/>
                </a:ln>
                <a:solidFill>
                  <a:schemeClr val="tx1"/>
                </a:solidFill>
                <a:effectLst/>
                <a:latin typeface="Helvetica" panose="020B0604020202020204" pitchFamily="34" charset="0"/>
              </a:rPr>
              <a:t>i</a:t>
            </a:r>
            <a:r>
              <a:rPr kumimoji="0" lang="en-US" altLang="zh-CN" sz="1600" b="0" i="0" u="none" strike="noStrike" cap="none" normalizeH="0" baseline="0" dirty="0" smtClean="0">
                <a:ln>
                  <a:noFill/>
                </a:ln>
                <a:solidFill>
                  <a:schemeClr val="tx1"/>
                </a:solidFill>
                <a:effectLst/>
                <a:latin typeface="Helvetica" panose="020B0604020202020204" pitchFamily="34" charset="0"/>
              </a:rPr>
              <a:t>]=…</a:t>
            </a:r>
            <a:endParaRPr kumimoji="0" lang="zh-CN" altLang="en-US" sz="1600" b="0" i="0" u="none" strike="noStrike" cap="none" normalizeH="0" baseline="0" dirty="0" smtClean="0">
              <a:ln>
                <a:noFill/>
              </a:ln>
              <a:solidFill>
                <a:schemeClr val="tx1"/>
              </a:solidFill>
              <a:effectLst/>
              <a:latin typeface="Helvetica" panose="020B0604020202020204" pitchFamily="34" charset="0"/>
            </a:endParaRPr>
          </a:p>
        </p:txBody>
      </p:sp>
      <p:sp>
        <p:nvSpPr>
          <p:cNvPr id="4" name="文本框 3"/>
          <p:cNvSpPr txBox="1"/>
          <p:nvPr/>
        </p:nvSpPr>
        <p:spPr>
          <a:xfrm>
            <a:off x="1404747" y="4148196"/>
            <a:ext cx="731520"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进程</a:t>
            </a:r>
            <a:endParaRPr lang="zh-CN" altLang="en-US" dirty="0">
              <a:latin typeface="宋体" panose="02010600030101010101" pitchFamily="2" charset="-122"/>
              <a:ea typeface="宋体" panose="02010600030101010101" pitchFamily="2" charset="-122"/>
            </a:endParaRPr>
          </a:p>
        </p:txBody>
      </p:sp>
      <p:sp>
        <p:nvSpPr>
          <p:cNvPr id="5" name="流程图: 过程 4"/>
          <p:cNvSpPr/>
          <p:nvPr/>
        </p:nvSpPr>
        <p:spPr bwMode="auto">
          <a:xfrm>
            <a:off x="3427857" y="2724477"/>
            <a:ext cx="642366" cy="728734"/>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
        <p:nvSpPr>
          <p:cNvPr id="8" name="文本框 7"/>
          <p:cNvSpPr txBox="1"/>
          <p:nvPr/>
        </p:nvSpPr>
        <p:spPr>
          <a:xfrm>
            <a:off x="3315556" y="3463629"/>
            <a:ext cx="1098423" cy="523220"/>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应用缓冲区</a:t>
            </a:r>
            <a:endParaRPr lang="en-US" altLang="zh-CN" sz="1400" dirty="0" smtClean="0">
              <a:latin typeface="宋体" panose="02010600030101010101" pitchFamily="2" charset="-122"/>
              <a:ea typeface="宋体" panose="02010600030101010101" pitchFamily="2" charset="-122"/>
            </a:endParaRPr>
          </a:p>
          <a:p>
            <a:pPr algn="ctr"/>
            <a:r>
              <a:rPr lang="en-US" altLang="zh-CN" sz="1400" dirty="0" err="1" smtClean="0">
                <a:latin typeface="宋体" panose="02010600030101010101" pitchFamily="2" charset="-122"/>
                <a:ea typeface="宋体" panose="02010600030101010101" pitchFamily="2" charset="-122"/>
              </a:rPr>
              <a:t>buf</a:t>
            </a:r>
            <a:endParaRPr lang="zh-CN" altLang="en-US" sz="1400" dirty="0">
              <a:latin typeface="宋体" panose="02010600030101010101" pitchFamily="2" charset="-122"/>
              <a:ea typeface="宋体" panose="02010600030101010101" pitchFamily="2" charset="-122"/>
            </a:endParaRPr>
          </a:p>
        </p:txBody>
      </p:sp>
      <p:cxnSp>
        <p:nvCxnSpPr>
          <p:cNvPr id="7" name="直接箭头连接符 6"/>
          <p:cNvCxnSpPr>
            <a:endCxn id="5" idx="1"/>
          </p:cNvCxnSpPr>
          <p:nvPr/>
        </p:nvCxnSpPr>
        <p:spPr bwMode="auto">
          <a:xfrm>
            <a:off x="2624328" y="3017520"/>
            <a:ext cx="803529" cy="7132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椭圆 10"/>
          <p:cNvSpPr/>
          <p:nvPr/>
        </p:nvSpPr>
        <p:spPr bwMode="auto">
          <a:xfrm>
            <a:off x="4864608" y="2433697"/>
            <a:ext cx="2258568" cy="187173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
        <p:nvSpPr>
          <p:cNvPr id="12" name="矩形 11"/>
          <p:cNvSpPr/>
          <p:nvPr/>
        </p:nvSpPr>
        <p:spPr bwMode="auto">
          <a:xfrm>
            <a:off x="5367528" y="2709410"/>
            <a:ext cx="640080" cy="92075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Helvetica" panose="020B0604020202020204" pitchFamily="34" charset="0"/>
              </a:rPr>
              <a:t>file</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cxnSp>
        <p:nvCxnSpPr>
          <p:cNvPr id="15" name="直接箭头连接符 14"/>
          <p:cNvCxnSpPr>
            <a:stCxn id="5" idx="3"/>
            <a:endCxn id="12" idx="1"/>
          </p:cNvCxnSpPr>
          <p:nvPr/>
        </p:nvCxnSpPr>
        <p:spPr bwMode="auto">
          <a:xfrm>
            <a:off x="4070223" y="3088844"/>
            <a:ext cx="1297305" cy="8094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圆角矩形标注 44"/>
          <p:cNvSpPr/>
          <p:nvPr/>
        </p:nvSpPr>
        <p:spPr bwMode="auto">
          <a:xfrm>
            <a:off x="2972798" y="1923355"/>
            <a:ext cx="2696482" cy="432422"/>
          </a:xfrm>
          <a:prstGeom prst="wedgeRoundRectCallout">
            <a:avLst>
              <a:gd name="adj1" fmla="val -57200"/>
              <a:gd name="adj2" fmla="val 181994"/>
              <a:gd name="adj3" fmla="val 16667"/>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Helvetica" panose="020B0604020202020204" pitchFamily="34" charset="0"/>
              </a:rPr>
              <a:t>将</a:t>
            </a:r>
            <a:r>
              <a:rPr kumimoji="0" lang="en-US" altLang="zh-CN" sz="1600" b="0" i="0" u="none" strike="noStrike" cap="none" normalizeH="0" baseline="0" dirty="0" err="1" smtClean="0">
                <a:ln>
                  <a:noFill/>
                </a:ln>
                <a:solidFill>
                  <a:schemeClr val="tx1"/>
                </a:solidFill>
                <a:effectLst/>
                <a:latin typeface="Helvetica" panose="020B0604020202020204" pitchFamily="34" charset="0"/>
              </a:rPr>
              <a:t>buf</a:t>
            </a:r>
            <a:r>
              <a:rPr kumimoji="0" lang="zh-CN" altLang="en-US" sz="1600" b="0" i="0" u="none" strike="noStrike" cap="none" normalizeH="0" baseline="0" dirty="0" smtClean="0">
                <a:ln>
                  <a:noFill/>
                </a:ln>
                <a:solidFill>
                  <a:schemeClr val="tx1"/>
                </a:solidFill>
                <a:effectLst/>
                <a:latin typeface="Helvetica" panose="020B0604020202020204" pitchFamily="34" charset="0"/>
              </a:rPr>
              <a:t>中的数据写入文件中</a:t>
            </a:r>
            <a:endParaRPr kumimoji="0" lang="zh-CN" altLang="en-US" sz="1600" b="0" i="0" u="none" strike="noStrike" cap="none" normalizeH="0" baseline="0" dirty="0" smtClean="0">
              <a:ln>
                <a:noFill/>
              </a:ln>
              <a:solidFill>
                <a:schemeClr val="tx1"/>
              </a:solidFill>
              <a:effectLst/>
              <a:latin typeface="Helvetica" panose="020B0604020202020204" pitchFamily="34" charset="0"/>
            </a:endParaRPr>
          </a:p>
        </p:txBody>
      </p:sp>
      <p:sp>
        <p:nvSpPr>
          <p:cNvPr id="49" name="圆角矩形标注 48"/>
          <p:cNvSpPr/>
          <p:nvPr/>
        </p:nvSpPr>
        <p:spPr bwMode="auto">
          <a:xfrm>
            <a:off x="2855999" y="4138184"/>
            <a:ext cx="2696482" cy="756404"/>
          </a:xfrm>
          <a:prstGeom prst="wedgeRoundRectCallout">
            <a:avLst>
              <a:gd name="adj1" fmla="val -79921"/>
              <a:gd name="adj2" fmla="val -124908"/>
              <a:gd name="adj3" fmla="val 16667"/>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tx1"/>
                </a:solidFill>
                <a:effectLst/>
                <a:latin typeface="Helvetica" panose="020B0604020202020204" pitchFamily="34" charset="0"/>
              </a:rPr>
              <a:t>在内核写文件的过程中，进程对</a:t>
            </a:r>
            <a:r>
              <a:rPr kumimoji="0" lang="en-US" altLang="zh-CN" sz="1600" b="0" i="0" u="none" strike="noStrike" cap="none" normalizeH="0" baseline="0" dirty="0" err="1" smtClean="0">
                <a:ln>
                  <a:noFill/>
                </a:ln>
                <a:solidFill>
                  <a:schemeClr val="tx1"/>
                </a:solidFill>
                <a:effectLst/>
                <a:latin typeface="Helvetica" panose="020B0604020202020204" pitchFamily="34" charset="0"/>
              </a:rPr>
              <a:t>buf</a:t>
            </a:r>
            <a:r>
              <a:rPr kumimoji="0" lang="zh-CN" altLang="en-US" sz="1600" b="0" i="0" u="none" strike="noStrike" cap="none" normalizeH="0" baseline="0" dirty="0" smtClean="0">
                <a:ln>
                  <a:noFill/>
                </a:ln>
                <a:solidFill>
                  <a:schemeClr val="tx1"/>
                </a:solidFill>
                <a:effectLst/>
                <a:latin typeface="Helvetica" panose="020B0604020202020204" pitchFamily="34" charset="0"/>
              </a:rPr>
              <a:t>中的数据做了修改</a:t>
            </a:r>
            <a:endParaRPr kumimoji="0" lang="zh-CN" altLang="en-US" sz="1600" b="0" i="0" u="none" strike="noStrike" cap="none" normalizeH="0" baseline="0" dirty="0" smtClean="0">
              <a:ln>
                <a:noFill/>
              </a:ln>
              <a:solidFill>
                <a:schemeClr val="tx1"/>
              </a:solidFill>
              <a:effectLst/>
              <a:latin typeface="Helvetica" panose="020B0604020202020204" pitchFamily="34" charset="0"/>
            </a:endParaRPr>
          </a:p>
        </p:txBody>
      </p:sp>
      <p:sp>
        <p:nvSpPr>
          <p:cNvPr id="53" name="Rectangle 3"/>
          <p:cNvSpPr txBox="1">
            <a:spLocks noChangeArrowheads="1"/>
          </p:cNvSpPr>
          <p:nvPr/>
        </p:nvSpPr>
        <p:spPr bwMode="auto">
          <a:xfrm>
            <a:off x="506444" y="4954262"/>
            <a:ext cx="8424862"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ea typeface="宋体" panose="02010600030101010101" pitchFamily="2" charset="-122"/>
              </a:rPr>
              <a:t>根据</a:t>
            </a:r>
            <a:r>
              <a:rPr lang="en-US" altLang="zh-CN" sz="1800" dirty="0" smtClean="0">
                <a:ea typeface="宋体" panose="02010600030101010101" pitchFamily="2" charset="-122"/>
              </a:rPr>
              <a:t>“</a:t>
            </a:r>
            <a:r>
              <a:rPr lang="zh-CN" altLang="en-US" sz="1800" dirty="0" smtClean="0">
                <a:ea typeface="宋体" panose="02010600030101010101" pitchFamily="2" charset="-122"/>
              </a:rPr>
              <a:t>复制语义</a:t>
            </a:r>
            <a:r>
              <a:rPr lang="en-US" altLang="zh-CN" sz="1800" dirty="0" smtClean="0">
                <a:ea typeface="宋体" panose="02010600030101010101" pitchFamily="2" charset="-122"/>
              </a:rPr>
              <a:t>”</a:t>
            </a:r>
            <a:r>
              <a:rPr lang="zh-CN" altLang="en-US" sz="1800" dirty="0" smtClean="0">
                <a:ea typeface="宋体" panose="02010600030101010101" pitchFamily="2" charset="-122"/>
              </a:rPr>
              <a:t>，内核写入文件的数据应该是</a:t>
            </a:r>
            <a:r>
              <a:rPr lang="en-US" altLang="zh-CN" sz="1800" dirty="0" smtClean="0">
                <a:ea typeface="宋体" panose="02010600030101010101" pitchFamily="2" charset="-122"/>
              </a:rPr>
              <a:t>write</a:t>
            </a:r>
            <a:r>
              <a:rPr lang="zh-CN" altLang="en-US" sz="1800" dirty="0" smtClean="0">
                <a:ea typeface="宋体" panose="02010600030101010101" pitchFamily="2" charset="-122"/>
              </a:rPr>
              <a:t>系统调用时</a:t>
            </a:r>
            <a:r>
              <a:rPr lang="en-US" altLang="zh-CN" sz="1800" dirty="0" err="1" smtClean="0">
                <a:ea typeface="宋体" panose="02010600030101010101" pitchFamily="2" charset="-122"/>
              </a:rPr>
              <a:t>buf</a:t>
            </a:r>
            <a:r>
              <a:rPr lang="zh-CN" altLang="en-US" sz="1800" dirty="0" smtClean="0">
                <a:ea typeface="宋体" panose="02010600030101010101" pitchFamily="2" charset="-122"/>
              </a:rPr>
              <a:t>中的数据；</a:t>
            </a:r>
            <a:endParaRPr lang="en-US" altLang="zh-CN" sz="1800" dirty="0" smtClean="0">
              <a:ea typeface="宋体" panose="02010600030101010101" pitchFamily="2" charset="-122"/>
            </a:endParaRPr>
          </a:p>
          <a:p>
            <a:r>
              <a:rPr lang="zh-CN" altLang="en-US" sz="1800" dirty="0" smtClean="0">
                <a:ea typeface="宋体" panose="02010600030101010101" pitchFamily="2" charset="-122"/>
              </a:rPr>
              <a:t>如何维护</a:t>
            </a:r>
            <a:r>
              <a:rPr lang="en-US" altLang="zh-CN" sz="1800" dirty="0" smtClean="0">
                <a:ea typeface="宋体" panose="02010600030101010101" pitchFamily="2" charset="-122"/>
              </a:rPr>
              <a:t>“</a:t>
            </a:r>
            <a:r>
              <a:rPr lang="en-US" altLang="zh-CN" sz="1800" b="1" dirty="0">
                <a:ea typeface="宋体" panose="02010600030101010101" pitchFamily="2" charset="-122"/>
              </a:rPr>
              <a:t>copy semantics</a:t>
            </a:r>
            <a:r>
              <a:rPr lang="en-US" altLang="zh-CN" sz="1800" dirty="0" smtClean="0">
                <a:ea typeface="宋体" panose="02010600030101010101" pitchFamily="2" charset="-122"/>
              </a:rPr>
              <a:t>”</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p:txBody>
      </p:sp>
      <p:cxnSp>
        <p:nvCxnSpPr>
          <p:cNvPr id="54" name="直接箭头连接符 53"/>
          <p:cNvCxnSpPr/>
          <p:nvPr/>
        </p:nvCxnSpPr>
        <p:spPr bwMode="auto">
          <a:xfrm flipV="1">
            <a:off x="2066544" y="3276013"/>
            <a:ext cx="1361313" cy="1876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 (Cont.)</a:t>
            </a:r>
            <a:endParaRPr lang="en-US" altLang="zh-CN" dirty="0">
              <a:effectLst>
                <a:outerShdw blurRad="38100" dist="38100" dir="2700000" algn="tl">
                  <a:srgbClr val="C0C0C0"/>
                </a:outerShdw>
              </a:effectLst>
              <a:ea typeface="宋体" panose="02010600030101010101" pitchFamily="2" charset="-122"/>
            </a:endParaRPr>
          </a:p>
        </p:txBody>
      </p:sp>
      <p:sp>
        <p:nvSpPr>
          <p:cNvPr id="49155" name="Rectangle 3"/>
          <p:cNvSpPr>
            <a:spLocks noGrp="1" noChangeArrowheads="1"/>
          </p:cNvSpPr>
          <p:nvPr>
            <p:ph type="body" idx="4294967295"/>
          </p:nvPr>
        </p:nvSpPr>
        <p:spPr>
          <a:xfrm>
            <a:off x="338138" y="931863"/>
            <a:ext cx="8424862" cy="896937"/>
          </a:xfrm>
        </p:spPr>
        <p:txBody>
          <a:bodyPr/>
          <a:lstStyle/>
          <a:p>
            <a:r>
              <a:rPr lang="en-US" altLang="zh-CN" sz="2000" b="1" dirty="0">
                <a:ea typeface="宋体" panose="02010600030101010101" pitchFamily="2" charset="-122"/>
              </a:rPr>
              <a:t>To maintain “copy semantics” for application I/O</a:t>
            </a:r>
            <a:endParaRPr lang="en-US" altLang="zh-CN" sz="2000" b="1" dirty="0">
              <a:ea typeface="宋体" panose="02010600030101010101" pitchFamily="2" charset="-122"/>
            </a:endParaRPr>
          </a:p>
          <a:p>
            <a:pPr lvl="1"/>
            <a:r>
              <a:rPr lang="en-US" altLang="zh-CN" sz="1800" dirty="0">
                <a:ea typeface="宋体" panose="02010600030101010101" pitchFamily="2" charset="-122"/>
              </a:rPr>
              <a:t>e.g. write() system </a:t>
            </a:r>
            <a:r>
              <a:rPr lang="en-US" altLang="zh-CN" sz="1800" dirty="0" smtClean="0">
                <a:ea typeface="宋体" panose="02010600030101010101" pitchFamily="2" charset="-122"/>
              </a:rPr>
              <a:t>call</a:t>
            </a:r>
            <a:endParaRPr lang="en-US" altLang="zh-CN" sz="1800" dirty="0" smtClean="0">
              <a:ea typeface="宋体" panose="02010600030101010101" pitchFamily="2" charset="-122"/>
            </a:endParaRPr>
          </a:p>
        </p:txBody>
      </p:sp>
      <p:sp>
        <p:nvSpPr>
          <p:cNvPr id="3" name="流程图: 过程 2"/>
          <p:cNvSpPr/>
          <p:nvPr/>
        </p:nvSpPr>
        <p:spPr bwMode="auto">
          <a:xfrm>
            <a:off x="1179290" y="2106102"/>
            <a:ext cx="1617345" cy="1956816"/>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600" dirty="0" smtClean="0"/>
              <a:t>#define N 100</a:t>
            </a:r>
            <a:endParaRPr lang="en-US" altLang="zh-CN" sz="1600" dirty="0" smtClean="0"/>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600" dirty="0" smtClean="0"/>
              <a:t>char </a:t>
            </a:r>
            <a:r>
              <a:rPr lang="en-US" altLang="zh-CN" sz="1600" dirty="0" err="1" smtClean="0"/>
              <a:t>buf</a:t>
            </a:r>
            <a:r>
              <a:rPr lang="en-US" altLang="zh-CN" sz="1600" dirty="0" smtClean="0"/>
              <a:t>[N];</a:t>
            </a:r>
            <a:endParaRPr lang="en-US" altLang="zh-CN" sz="1600" dirty="0"/>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600" dirty="0" smtClean="0"/>
              <a:t>…..</a:t>
            </a:r>
            <a:endParaRPr lang="en-US" altLang="zh-CN" sz="1600" dirty="0" smtClean="0"/>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600" dirty="0" smtClean="0"/>
              <a:t>w</a:t>
            </a:r>
            <a:r>
              <a:rPr kumimoji="0" lang="en-US" altLang="zh-CN" sz="1600" b="0" i="0" u="none" strike="noStrike" cap="none" normalizeH="0" baseline="0" dirty="0" smtClean="0">
                <a:ln>
                  <a:noFill/>
                </a:ln>
                <a:solidFill>
                  <a:schemeClr val="tx1"/>
                </a:solidFill>
                <a:effectLst/>
                <a:latin typeface="Helvetica" panose="020B0604020202020204" pitchFamily="34" charset="0"/>
              </a:rPr>
              <a:t>rite(</a:t>
            </a:r>
            <a:r>
              <a:rPr kumimoji="0" lang="en-US" altLang="zh-CN" sz="1600" b="0" i="0" u="none" strike="noStrike" cap="none" normalizeH="0" baseline="0" dirty="0" err="1" smtClean="0">
                <a:ln>
                  <a:noFill/>
                </a:ln>
                <a:solidFill>
                  <a:schemeClr val="tx1"/>
                </a:solidFill>
                <a:effectLst/>
                <a:latin typeface="Helvetica" panose="020B0604020202020204" pitchFamily="34" charset="0"/>
              </a:rPr>
              <a:t>fd,buf,N</a:t>
            </a:r>
            <a:r>
              <a:rPr kumimoji="0" lang="en-US" altLang="zh-CN" sz="1600" b="0" i="0" u="none" strike="noStrike" cap="none" normalizeH="0" baseline="0" dirty="0" smtClean="0">
                <a:ln>
                  <a:noFill/>
                </a:ln>
                <a:solidFill>
                  <a:schemeClr val="tx1"/>
                </a:solidFill>
                <a:effectLst/>
                <a:latin typeface="Helvetica" panose="020B0604020202020204" pitchFamily="34" charset="0"/>
              </a:rPr>
              <a:t>);</a:t>
            </a:r>
            <a:endParaRPr kumimoji="0" lang="en-US" altLang="zh-CN" sz="1600" b="0" i="0" u="none" strike="noStrike" cap="none" normalizeH="0" baseline="0" dirty="0" smtClean="0">
              <a:ln>
                <a:noFill/>
              </a:ln>
              <a:solidFill>
                <a:schemeClr val="tx1"/>
              </a:solidFill>
              <a:effectLst/>
              <a:latin typeface="Helvetica" panose="020B0604020202020204" pitchFamily="34" charset="0"/>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600" dirty="0" smtClean="0"/>
              <a:t>…</a:t>
            </a:r>
            <a:endParaRPr lang="en-US" altLang="zh-CN" sz="1600" dirty="0" smtClean="0"/>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600" dirty="0" err="1"/>
              <a:t>b</a:t>
            </a:r>
            <a:r>
              <a:rPr kumimoji="0" lang="en-US" altLang="zh-CN" sz="1600" b="0" i="0" u="none" strike="noStrike" cap="none" normalizeH="0" baseline="0" dirty="0" err="1" smtClean="0">
                <a:ln>
                  <a:noFill/>
                </a:ln>
                <a:solidFill>
                  <a:schemeClr val="tx1"/>
                </a:solidFill>
                <a:effectLst/>
                <a:latin typeface="Helvetica" panose="020B0604020202020204" pitchFamily="34" charset="0"/>
              </a:rPr>
              <a:t>uf</a:t>
            </a:r>
            <a:r>
              <a:rPr kumimoji="0" lang="en-US" altLang="zh-CN" sz="1600" b="0" i="0" u="none" strike="noStrike" cap="none" normalizeH="0" baseline="0" dirty="0" smtClean="0">
                <a:ln>
                  <a:noFill/>
                </a:ln>
                <a:solidFill>
                  <a:schemeClr val="tx1"/>
                </a:solidFill>
                <a:effectLst/>
                <a:latin typeface="Helvetica" panose="020B0604020202020204" pitchFamily="34" charset="0"/>
              </a:rPr>
              <a:t>[</a:t>
            </a:r>
            <a:r>
              <a:rPr kumimoji="0" lang="en-US" altLang="zh-CN" sz="1600" b="0" i="0" u="none" strike="noStrike" cap="none" normalizeH="0" baseline="0" dirty="0" err="1" smtClean="0">
                <a:ln>
                  <a:noFill/>
                </a:ln>
                <a:solidFill>
                  <a:schemeClr val="tx1"/>
                </a:solidFill>
                <a:effectLst/>
                <a:latin typeface="Helvetica" panose="020B0604020202020204" pitchFamily="34" charset="0"/>
              </a:rPr>
              <a:t>i</a:t>
            </a:r>
            <a:r>
              <a:rPr kumimoji="0" lang="en-US" altLang="zh-CN" sz="1600" b="0" i="0" u="none" strike="noStrike" cap="none" normalizeH="0" baseline="0" dirty="0" smtClean="0">
                <a:ln>
                  <a:noFill/>
                </a:ln>
                <a:solidFill>
                  <a:schemeClr val="tx1"/>
                </a:solidFill>
                <a:effectLst/>
                <a:latin typeface="Helvetica" panose="020B0604020202020204" pitchFamily="34" charset="0"/>
              </a:rPr>
              <a:t>]=…</a:t>
            </a:r>
            <a:endParaRPr kumimoji="0" lang="zh-CN" altLang="en-US" sz="1600" b="0" i="0" u="none" strike="noStrike" cap="none" normalizeH="0" baseline="0" dirty="0" smtClean="0">
              <a:ln>
                <a:noFill/>
              </a:ln>
              <a:solidFill>
                <a:schemeClr val="tx1"/>
              </a:solidFill>
              <a:effectLst/>
              <a:latin typeface="Helvetica" panose="020B0604020202020204" pitchFamily="34" charset="0"/>
            </a:endParaRPr>
          </a:p>
        </p:txBody>
      </p:sp>
      <p:sp>
        <p:nvSpPr>
          <p:cNvPr id="4" name="文本框 3"/>
          <p:cNvSpPr txBox="1"/>
          <p:nvPr/>
        </p:nvSpPr>
        <p:spPr>
          <a:xfrm>
            <a:off x="1404747" y="4148196"/>
            <a:ext cx="731520"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进程</a:t>
            </a:r>
            <a:endParaRPr lang="zh-CN" altLang="en-US" dirty="0">
              <a:latin typeface="宋体" panose="02010600030101010101" pitchFamily="2" charset="-122"/>
              <a:ea typeface="宋体" panose="02010600030101010101" pitchFamily="2" charset="-122"/>
            </a:endParaRPr>
          </a:p>
        </p:txBody>
      </p:sp>
      <p:sp>
        <p:nvSpPr>
          <p:cNvPr id="5" name="流程图: 过程 4"/>
          <p:cNvSpPr/>
          <p:nvPr/>
        </p:nvSpPr>
        <p:spPr bwMode="auto">
          <a:xfrm>
            <a:off x="3427857" y="2174444"/>
            <a:ext cx="642366" cy="728734"/>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cxnSp>
        <p:nvCxnSpPr>
          <p:cNvPr id="7" name="直接箭头连接符 6"/>
          <p:cNvCxnSpPr>
            <a:endCxn id="5" idx="1"/>
          </p:cNvCxnSpPr>
          <p:nvPr/>
        </p:nvCxnSpPr>
        <p:spPr bwMode="auto">
          <a:xfrm flipV="1">
            <a:off x="2624328" y="2538811"/>
            <a:ext cx="803529" cy="3822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椭圆 10"/>
          <p:cNvSpPr/>
          <p:nvPr/>
        </p:nvSpPr>
        <p:spPr bwMode="auto">
          <a:xfrm>
            <a:off x="4864608" y="2433697"/>
            <a:ext cx="2258568" cy="187173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
        <p:nvSpPr>
          <p:cNvPr id="12" name="矩形 11"/>
          <p:cNvSpPr/>
          <p:nvPr/>
        </p:nvSpPr>
        <p:spPr bwMode="auto">
          <a:xfrm>
            <a:off x="5367528" y="2709410"/>
            <a:ext cx="640080" cy="92075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Helvetica" panose="020B0604020202020204" pitchFamily="34" charset="0"/>
              </a:rPr>
              <a:t>file</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cxnSp>
        <p:nvCxnSpPr>
          <p:cNvPr id="15" name="直接箭头连接符 14"/>
          <p:cNvCxnSpPr>
            <a:stCxn id="19" idx="3"/>
            <a:endCxn id="12" idx="1"/>
          </p:cNvCxnSpPr>
          <p:nvPr/>
        </p:nvCxnSpPr>
        <p:spPr bwMode="auto">
          <a:xfrm flipV="1">
            <a:off x="4070223" y="3169789"/>
            <a:ext cx="1297305" cy="56284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Rectangle 3"/>
          <p:cNvSpPr txBox="1">
            <a:spLocks noChangeArrowheads="1"/>
          </p:cNvSpPr>
          <p:nvPr/>
        </p:nvSpPr>
        <p:spPr bwMode="auto">
          <a:xfrm>
            <a:off x="497300" y="4736448"/>
            <a:ext cx="8424862" cy="1373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ea typeface="宋体" panose="02010600030101010101" pitchFamily="2" charset="-122"/>
              </a:rPr>
              <a:t>如何维护</a:t>
            </a:r>
            <a:r>
              <a:rPr lang="en-US" altLang="zh-CN" sz="1800" dirty="0" smtClean="0">
                <a:ea typeface="宋体" panose="02010600030101010101" pitchFamily="2" charset="-122"/>
              </a:rPr>
              <a:t>“</a:t>
            </a:r>
            <a:r>
              <a:rPr lang="en-US" altLang="zh-CN" sz="1800" b="1" dirty="0">
                <a:ea typeface="宋体" panose="02010600030101010101" pitchFamily="2" charset="-122"/>
              </a:rPr>
              <a:t>copy semantics</a:t>
            </a:r>
            <a:r>
              <a:rPr lang="en-US" altLang="zh-CN" sz="1800" dirty="0" smtClean="0">
                <a:ea typeface="宋体" panose="02010600030101010101" pitchFamily="2" charset="-122"/>
              </a:rPr>
              <a:t>”</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lvl="1"/>
            <a:r>
              <a:rPr lang="zh-CN" altLang="en-US" sz="1600" dirty="0" smtClean="0">
                <a:ea typeface="宋体" panose="02010600030101010101" pitchFamily="2" charset="-122"/>
              </a:rPr>
              <a:t>在系统调用</a:t>
            </a:r>
            <a:r>
              <a:rPr lang="en-US" altLang="zh-CN" sz="1600" dirty="0" smtClean="0">
                <a:ea typeface="宋体" panose="02010600030101010101" pitchFamily="2" charset="-122"/>
              </a:rPr>
              <a:t>write()</a:t>
            </a:r>
            <a:r>
              <a:rPr lang="zh-CN" altLang="en-US" sz="1600" dirty="0" smtClean="0">
                <a:ea typeface="宋体" panose="02010600030101010101" pitchFamily="2" charset="-122"/>
              </a:rPr>
              <a:t>返回前，将应用缓冲区</a:t>
            </a:r>
            <a:r>
              <a:rPr lang="en-US" altLang="zh-CN" sz="1600" dirty="0" err="1" smtClean="0">
                <a:ea typeface="宋体" panose="02010600030101010101" pitchFamily="2" charset="-122"/>
              </a:rPr>
              <a:t>buf</a:t>
            </a:r>
            <a:r>
              <a:rPr lang="zh-CN" altLang="en-US" sz="1600" dirty="0" smtClean="0">
                <a:ea typeface="宋体" panose="02010600030101010101" pitchFamily="2" charset="-122"/>
              </a:rPr>
              <a:t>中的数据复制到内核缓冲区</a:t>
            </a:r>
            <a:r>
              <a:rPr lang="en-US" altLang="zh-CN" sz="1600" dirty="0" smtClean="0">
                <a:ea typeface="宋体" panose="02010600030101010101" pitchFamily="2" charset="-122"/>
              </a:rPr>
              <a:t>buffer</a:t>
            </a:r>
            <a:r>
              <a:rPr lang="zh-CN" altLang="en-US" sz="1600" dirty="0" smtClean="0">
                <a:ea typeface="宋体" panose="02010600030101010101" pitchFamily="2" charset="-122"/>
              </a:rPr>
              <a:t>中</a:t>
            </a:r>
            <a:endParaRPr lang="en-US" altLang="zh-CN" sz="1600" dirty="0" smtClean="0">
              <a:ea typeface="宋体" panose="02010600030101010101" pitchFamily="2" charset="-122"/>
            </a:endParaRPr>
          </a:p>
          <a:p>
            <a:pPr lvl="1"/>
            <a:r>
              <a:rPr lang="zh-CN" altLang="en-US" sz="1600" dirty="0" smtClean="0">
                <a:ea typeface="宋体" panose="02010600030101010101" pitchFamily="2" charset="-122"/>
              </a:rPr>
              <a:t>然后内核将内核缓冲区</a:t>
            </a:r>
            <a:r>
              <a:rPr lang="en-US" altLang="zh-CN" sz="1600" dirty="0" smtClean="0">
                <a:ea typeface="宋体" panose="02010600030101010101" pitchFamily="2" charset="-122"/>
              </a:rPr>
              <a:t>buffer</a:t>
            </a:r>
            <a:r>
              <a:rPr lang="zh-CN" altLang="en-US" sz="1600" dirty="0" smtClean="0">
                <a:ea typeface="宋体" panose="02010600030101010101" pitchFamily="2" charset="-122"/>
              </a:rPr>
              <a:t>中的数据写入文件</a:t>
            </a:r>
            <a:endParaRPr lang="en-US" altLang="zh-CN" sz="1600" dirty="0" smtClean="0">
              <a:ea typeface="宋体" panose="02010600030101010101" pitchFamily="2" charset="-122"/>
            </a:endParaRPr>
          </a:p>
          <a:p>
            <a:pPr lvl="1"/>
            <a:r>
              <a:rPr lang="zh-CN" altLang="en-US" sz="1600" dirty="0">
                <a:ea typeface="宋体" panose="02010600030101010101" pitchFamily="2" charset="-122"/>
              </a:rPr>
              <a:t>后续对应用缓冲区中数据的修改对本次写文件</a:t>
            </a:r>
            <a:r>
              <a:rPr lang="zh-CN" altLang="en-US" sz="1600" dirty="0" smtClean="0">
                <a:ea typeface="宋体" panose="02010600030101010101" pitchFamily="2" charset="-122"/>
              </a:rPr>
              <a:t>操作不会产生影响</a:t>
            </a:r>
            <a:r>
              <a:rPr lang="zh-CN" altLang="en-US" sz="1600" dirty="0">
                <a:ea typeface="宋体" panose="02010600030101010101" pitchFamily="2" charset="-122"/>
              </a:rPr>
              <a:t>。</a:t>
            </a:r>
            <a:endParaRPr lang="en-US" altLang="zh-CN" sz="1600" dirty="0">
              <a:ea typeface="宋体" panose="02010600030101010101" pitchFamily="2" charset="-122"/>
            </a:endParaRPr>
          </a:p>
        </p:txBody>
      </p:sp>
      <p:sp>
        <p:nvSpPr>
          <p:cNvPr id="19" name="流程图: 过程 18"/>
          <p:cNvSpPr/>
          <p:nvPr/>
        </p:nvSpPr>
        <p:spPr bwMode="auto">
          <a:xfrm>
            <a:off x="3427857" y="3368267"/>
            <a:ext cx="642366" cy="728734"/>
          </a:xfrm>
          <a:prstGeom prst="flowChartProcess">
            <a:avLst/>
          </a:prstGeom>
          <a:solidFill>
            <a:srgbClr val="99663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
        <p:nvSpPr>
          <p:cNvPr id="21" name="文本框 20"/>
          <p:cNvSpPr txBox="1"/>
          <p:nvPr/>
        </p:nvSpPr>
        <p:spPr>
          <a:xfrm>
            <a:off x="3370707" y="4142285"/>
            <a:ext cx="919830" cy="523220"/>
          </a:xfrm>
          <a:prstGeom prst="rect">
            <a:avLst/>
          </a:prstGeom>
          <a:noFill/>
        </p:spPr>
        <p:txBody>
          <a:bodyPr wrap="square" rtlCol="0">
            <a:spAutoFit/>
          </a:bodyPr>
          <a:lstStyle/>
          <a:p>
            <a:r>
              <a:rPr lang="zh-CN" altLang="en-US" sz="1400" dirty="0" smtClean="0">
                <a:solidFill>
                  <a:srgbClr val="0070C0"/>
                </a:solidFill>
                <a:latin typeface="宋体" panose="02010600030101010101" pitchFamily="2" charset="-122"/>
                <a:ea typeface="宋体" panose="02010600030101010101" pitchFamily="2" charset="-122"/>
              </a:rPr>
              <a:t>内核缓冲区</a:t>
            </a:r>
            <a:r>
              <a:rPr lang="en-US" altLang="zh-CN" sz="1400" dirty="0" smtClean="0">
                <a:solidFill>
                  <a:srgbClr val="0070C0"/>
                </a:solidFill>
                <a:latin typeface="宋体" panose="02010600030101010101" pitchFamily="2" charset="-122"/>
                <a:ea typeface="宋体" panose="02010600030101010101" pitchFamily="2" charset="-122"/>
              </a:rPr>
              <a:t>buffer</a:t>
            </a:r>
            <a:endParaRPr lang="zh-CN" altLang="en-US" sz="1400" dirty="0">
              <a:solidFill>
                <a:srgbClr val="0070C0"/>
              </a:solidFill>
              <a:latin typeface="宋体" panose="02010600030101010101" pitchFamily="2" charset="-122"/>
              <a:ea typeface="宋体" panose="02010600030101010101" pitchFamily="2" charset="-122"/>
            </a:endParaRPr>
          </a:p>
        </p:txBody>
      </p:sp>
      <p:sp>
        <p:nvSpPr>
          <p:cNvPr id="17" name="下箭头 16"/>
          <p:cNvSpPr/>
          <p:nvPr/>
        </p:nvSpPr>
        <p:spPr bwMode="auto">
          <a:xfrm>
            <a:off x="3591020" y="2921029"/>
            <a:ext cx="234030" cy="447237"/>
          </a:xfrm>
          <a:prstGeom prst="downArrow">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cxnSp>
        <p:nvCxnSpPr>
          <p:cNvPr id="25" name="直接箭头连接符 24"/>
          <p:cNvCxnSpPr/>
          <p:nvPr/>
        </p:nvCxnSpPr>
        <p:spPr bwMode="auto">
          <a:xfrm flipV="1">
            <a:off x="2136267" y="2854300"/>
            <a:ext cx="1263014" cy="6204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文本框 26"/>
          <p:cNvSpPr txBox="1"/>
          <p:nvPr/>
        </p:nvSpPr>
        <p:spPr>
          <a:xfrm>
            <a:off x="3192114" y="1640806"/>
            <a:ext cx="1098423" cy="523220"/>
          </a:xfrm>
          <a:prstGeom prst="rect">
            <a:avLst/>
          </a:prstGeom>
          <a:noFill/>
        </p:spPr>
        <p:txBody>
          <a:bodyPr wrap="square" rtlCol="0">
            <a:spAutoFit/>
          </a:bodyPr>
          <a:lstStyle/>
          <a:p>
            <a:r>
              <a:rPr lang="zh-CN" altLang="en-US" sz="1400" dirty="0" smtClean="0">
                <a:solidFill>
                  <a:srgbClr val="0070C0"/>
                </a:solidFill>
                <a:latin typeface="宋体" panose="02010600030101010101" pitchFamily="2" charset="-122"/>
                <a:ea typeface="宋体" panose="02010600030101010101" pitchFamily="2" charset="-122"/>
              </a:rPr>
              <a:t>应用缓冲区</a:t>
            </a:r>
            <a:endParaRPr lang="en-US" altLang="zh-CN" sz="1400" dirty="0" smtClean="0">
              <a:solidFill>
                <a:srgbClr val="0070C0"/>
              </a:solidFill>
              <a:latin typeface="宋体" panose="02010600030101010101" pitchFamily="2" charset="-122"/>
              <a:ea typeface="宋体" panose="02010600030101010101" pitchFamily="2" charset="-122"/>
            </a:endParaRPr>
          </a:p>
          <a:p>
            <a:pPr algn="ctr"/>
            <a:r>
              <a:rPr lang="en-US" altLang="zh-CN" sz="1400" dirty="0" err="1" smtClean="0">
                <a:solidFill>
                  <a:srgbClr val="0070C0"/>
                </a:solidFill>
                <a:latin typeface="宋体" panose="02010600030101010101" pitchFamily="2" charset="-122"/>
                <a:ea typeface="宋体" panose="02010600030101010101" pitchFamily="2" charset="-122"/>
              </a:rPr>
              <a:t>buf</a:t>
            </a:r>
            <a:endParaRPr lang="zh-CN" altLang="en-US" sz="1400" dirty="0">
              <a:solidFill>
                <a:srgbClr val="0070C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 (Cont.)</a:t>
            </a:r>
            <a:endParaRPr lang="en-US" altLang="zh-CN" dirty="0">
              <a:effectLst>
                <a:outerShdw blurRad="38100" dist="38100" dir="2700000" algn="tl">
                  <a:srgbClr val="C0C0C0"/>
                </a:outerShdw>
              </a:effectLst>
              <a:ea typeface="宋体" panose="02010600030101010101" pitchFamily="2" charset="-122"/>
            </a:endParaRPr>
          </a:p>
        </p:txBody>
      </p:sp>
      <p:sp>
        <p:nvSpPr>
          <p:cNvPr id="49155" name="Rectangle 3"/>
          <p:cNvSpPr>
            <a:spLocks noGrp="1" noChangeArrowheads="1"/>
          </p:cNvSpPr>
          <p:nvPr>
            <p:ph type="body" idx="4294967295"/>
          </p:nvPr>
        </p:nvSpPr>
        <p:spPr>
          <a:xfrm>
            <a:off x="338138" y="931863"/>
            <a:ext cx="8424862" cy="5468937"/>
          </a:xfrm>
        </p:spPr>
        <p:txBody>
          <a:bodyPr/>
          <a:lstStyle/>
          <a:p>
            <a:r>
              <a:rPr lang="en-US" altLang="zh-CN" sz="2000" b="1" dirty="0">
                <a:ea typeface="宋体" panose="02010600030101010101" pitchFamily="2" charset="-122"/>
              </a:rPr>
              <a:t>To maintain “copy semantics” for application I/O</a:t>
            </a:r>
            <a:endParaRPr lang="en-US" altLang="zh-CN" sz="2000" b="1" dirty="0">
              <a:ea typeface="宋体" panose="02010600030101010101" pitchFamily="2" charset="-122"/>
            </a:endParaRPr>
          </a:p>
          <a:p>
            <a:pPr lvl="1"/>
            <a:r>
              <a:rPr lang="en-US" altLang="zh-CN" sz="1800" dirty="0">
                <a:ea typeface="宋体" panose="02010600030101010101" pitchFamily="2" charset="-122"/>
              </a:rPr>
              <a:t>e.g. write() system call</a:t>
            </a:r>
            <a:endParaRPr lang="en-US" altLang="zh-CN" sz="1800" dirty="0">
              <a:ea typeface="宋体" panose="02010600030101010101" pitchFamily="2" charset="-122"/>
            </a:endParaRPr>
          </a:p>
          <a:p>
            <a:pPr lvl="2"/>
            <a:r>
              <a:rPr lang="zh-CN" altLang="en-US" sz="1600" b="1" dirty="0">
                <a:solidFill>
                  <a:srgbClr val="0033CC"/>
                </a:solidFill>
                <a:ea typeface="宋体" panose="02010600030101010101" pitchFamily="2" charset="-122"/>
              </a:rPr>
              <a:t>当一个进程调用</a:t>
            </a:r>
            <a:r>
              <a:rPr lang="en-US" altLang="zh-CN" sz="1600" b="1" dirty="0">
                <a:solidFill>
                  <a:srgbClr val="0033CC"/>
                </a:solidFill>
                <a:ea typeface="宋体" panose="02010600030101010101" pitchFamily="2" charset="-122"/>
              </a:rPr>
              <a:t>write()</a:t>
            </a:r>
            <a:r>
              <a:rPr lang="zh-CN" altLang="en-US" sz="1600" b="1" dirty="0">
                <a:solidFill>
                  <a:srgbClr val="0033CC"/>
                </a:solidFill>
                <a:ea typeface="宋体" panose="02010600030101010101" pitchFamily="2" charset="-122"/>
              </a:rPr>
              <a:t>将</a:t>
            </a:r>
            <a:r>
              <a:rPr lang="en-US" altLang="zh-CN" sz="1600" b="1" dirty="0">
                <a:solidFill>
                  <a:srgbClr val="0033CC"/>
                </a:solidFill>
                <a:ea typeface="宋体" panose="02010600030101010101" pitchFamily="2" charset="-122"/>
              </a:rPr>
              <a:t>buffer</a:t>
            </a:r>
            <a:r>
              <a:rPr lang="zh-CN" altLang="en-US" sz="1600" b="1" dirty="0">
                <a:solidFill>
                  <a:srgbClr val="0033CC"/>
                </a:solidFill>
                <a:ea typeface="宋体" panose="02010600030101010101" pitchFamily="2" charset="-122"/>
              </a:rPr>
              <a:t>中的数据写入磁盘，在核心将</a:t>
            </a:r>
            <a:r>
              <a:rPr lang="en-US" altLang="zh-CN" sz="1600" b="1" dirty="0">
                <a:solidFill>
                  <a:srgbClr val="0033CC"/>
                </a:solidFill>
                <a:ea typeface="宋体" panose="02010600030101010101" pitchFamily="2" charset="-122"/>
              </a:rPr>
              <a:t>buffer</a:t>
            </a:r>
            <a:r>
              <a:rPr lang="zh-CN" altLang="en-US" sz="1600" b="1" dirty="0">
                <a:solidFill>
                  <a:srgbClr val="0033CC"/>
                </a:solidFill>
                <a:ea typeface="宋体" panose="02010600030101010101" pitchFamily="2" charset="-122"/>
              </a:rPr>
              <a:t>中的数据写磁盘的过程中，</a:t>
            </a:r>
            <a:r>
              <a:rPr lang="zh-CN" altLang="en-US" sz="1600" b="1" dirty="0" smtClean="0">
                <a:solidFill>
                  <a:srgbClr val="0033CC"/>
                </a:solidFill>
                <a:ea typeface="宋体" panose="02010600030101010101" pitchFamily="2" charset="-122"/>
              </a:rPr>
              <a:t>进程可能对</a:t>
            </a:r>
            <a:r>
              <a:rPr lang="en-US" altLang="zh-CN" sz="1600" b="1" dirty="0">
                <a:solidFill>
                  <a:srgbClr val="0033CC"/>
                </a:solidFill>
                <a:ea typeface="宋体" panose="02010600030101010101" pitchFamily="2" charset="-122"/>
              </a:rPr>
              <a:t>buffer</a:t>
            </a:r>
            <a:r>
              <a:rPr lang="zh-CN" altLang="en-US" sz="1600" b="1" dirty="0">
                <a:solidFill>
                  <a:srgbClr val="0033CC"/>
                </a:solidFill>
                <a:ea typeface="宋体" panose="02010600030101010101" pitchFamily="2" charset="-122"/>
              </a:rPr>
              <a:t>中的数据进行了修改。</a:t>
            </a:r>
            <a:endParaRPr lang="en-US" altLang="zh-CN" sz="1600" b="1" dirty="0">
              <a:solidFill>
                <a:srgbClr val="0033CC"/>
              </a:solidFill>
              <a:ea typeface="宋体" panose="02010600030101010101" pitchFamily="2" charset="-122"/>
            </a:endParaRPr>
          </a:p>
          <a:p>
            <a:pPr lvl="2"/>
            <a:r>
              <a:rPr lang="zh-CN" altLang="en-US" sz="1600" b="1" dirty="0">
                <a:solidFill>
                  <a:srgbClr val="7030A0"/>
                </a:solidFill>
                <a:ea typeface="宋体" panose="02010600030101010101" pitchFamily="2" charset="-122"/>
              </a:rPr>
              <a:t>根据</a:t>
            </a:r>
            <a:r>
              <a:rPr lang="en-US" altLang="zh-CN" sz="1600" b="1" dirty="0">
                <a:solidFill>
                  <a:srgbClr val="7030A0"/>
                </a:solidFill>
                <a:ea typeface="宋体" panose="02010600030101010101" pitchFamily="2" charset="-122"/>
              </a:rPr>
              <a:t>“</a:t>
            </a:r>
            <a:r>
              <a:rPr lang="zh-CN" altLang="en-US" sz="1600" b="1" dirty="0">
                <a:solidFill>
                  <a:srgbClr val="7030A0"/>
                </a:solidFill>
                <a:ea typeface="宋体" panose="02010600030101010101" pitchFamily="2" charset="-122"/>
              </a:rPr>
              <a:t>复制语义</a:t>
            </a:r>
            <a:r>
              <a:rPr lang="en-US" altLang="zh-CN" sz="1600" b="1" dirty="0">
                <a:solidFill>
                  <a:srgbClr val="7030A0"/>
                </a:solidFill>
                <a:ea typeface="宋体" panose="02010600030101010101" pitchFamily="2" charset="-122"/>
              </a:rPr>
              <a:t>”</a:t>
            </a:r>
            <a:r>
              <a:rPr lang="zh-CN" altLang="en-US" sz="1600" b="1" dirty="0">
                <a:solidFill>
                  <a:srgbClr val="7030A0"/>
                </a:solidFill>
                <a:ea typeface="宋体" panose="02010600030101010101" pitchFamily="2" charset="-122"/>
              </a:rPr>
              <a:t>的要求，本次写入磁盘的数据应该是在发出系统调用</a:t>
            </a:r>
            <a:r>
              <a:rPr lang="en-US" altLang="zh-CN" sz="1600" b="1" dirty="0">
                <a:solidFill>
                  <a:srgbClr val="7030A0"/>
                </a:solidFill>
                <a:ea typeface="宋体" panose="02010600030101010101" pitchFamily="2" charset="-122"/>
              </a:rPr>
              <a:t>write()</a:t>
            </a:r>
            <a:r>
              <a:rPr lang="zh-CN" altLang="en-US" sz="1600" b="1" dirty="0">
                <a:solidFill>
                  <a:srgbClr val="7030A0"/>
                </a:solidFill>
                <a:ea typeface="宋体" panose="02010600030101010101" pitchFamily="2" charset="-122"/>
              </a:rPr>
              <a:t>时</a:t>
            </a:r>
            <a:r>
              <a:rPr lang="en-US" altLang="zh-CN" sz="1600" b="1" dirty="0">
                <a:solidFill>
                  <a:srgbClr val="7030A0"/>
                </a:solidFill>
                <a:ea typeface="宋体" panose="02010600030101010101" pitchFamily="2" charset="-122"/>
              </a:rPr>
              <a:t>buffer</a:t>
            </a:r>
            <a:r>
              <a:rPr lang="zh-CN" altLang="en-US" sz="1600" b="1" dirty="0">
                <a:solidFill>
                  <a:srgbClr val="7030A0"/>
                </a:solidFill>
                <a:ea typeface="宋体" panose="02010600030101010101" pitchFamily="2" charset="-122"/>
              </a:rPr>
              <a:t>中的数据，其后的修改与本次</a:t>
            </a:r>
            <a:r>
              <a:rPr lang="en-US" altLang="zh-CN" sz="1600" b="1" dirty="0">
                <a:solidFill>
                  <a:srgbClr val="7030A0"/>
                </a:solidFill>
                <a:ea typeface="宋体" panose="02010600030101010101" pitchFamily="2" charset="-122"/>
              </a:rPr>
              <a:t>write()</a:t>
            </a:r>
            <a:r>
              <a:rPr lang="zh-CN" altLang="en-US" sz="1600" b="1" dirty="0">
                <a:solidFill>
                  <a:srgbClr val="7030A0"/>
                </a:solidFill>
                <a:ea typeface="宋体" panose="02010600030101010101" pitchFamily="2" charset="-122"/>
              </a:rPr>
              <a:t>调用无关。</a:t>
            </a:r>
            <a:endParaRPr lang="en-US" altLang="zh-CN" sz="1600" b="1" dirty="0">
              <a:solidFill>
                <a:srgbClr val="7030A0"/>
              </a:solidFill>
              <a:ea typeface="宋体" panose="02010600030101010101" pitchFamily="2" charset="-122"/>
            </a:endParaRPr>
          </a:p>
          <a:p>
            <a:pPr lvl="2"/>
            <a:r>
              <a:rPr lang="zh-CN" altLang="en-US" sz="1600" b="1" dirty="0">
                <a:solidFill>
                  <a:srgbClr val="C00000"/>
                </a:solidFill>
                <a:ea typeface="宋体" panose="02010600030101010101" pitchFamily="2" charset="-122"/>
              </a:rPr>
              <a:t>如果采用互斥</a:t>
            </a:r>
            <a:r>
              <a:rPr lang="zh-CN" altLang="en-US" sz="1600" b="1" dirty="0" smtClean="0">
                <a:solidFill>
                  <a:srgbClr val="C00000"/>
                </a:solidFill>
                <a:ea typeface="宋体" panose="02010600030101010101" pitchFamily="2" charset="-122"/>
              </a:rPr>
              <a:t>，对</a:t>
            </a:r>
            <a:r>
              <a:rPr lang="en-US" altLang="zh-CN" sz="1600" b="1" dirty="0" smtClean="0">
                <a:solidFill>
                  <a:srgbClr val="C00000"/>
                </a:solidFill>
                <a:ea typeface="宋体" panose="02010600030101010101" pitchFamily="2" charset="-122"/>
              </a:rPr>
              <a:t>buffer</a:t>
            </a:r>
            <a:r>
              <a:rPr lang="zh-CN" altLang="en-US" sz="1600" b="1" dirty="0" smtClean="0">
                <a:solidFill>
                  <a:srgbClr val="C00000"/>
                </a:solidFill>
                <a:ea typeface="宋体" panose="02010600030101010101" pitchFamily="2" charset="-122"/>
              </a:rPr>
              <a:t>加锁，会</a:t>
            </a:r>
            <a:r>
              <a:rPr lang="zh-CN" altLang="en-US" sz="1600" b="1" dirty="0">
                <a:solidFill>
                  <a:srgbClr val="C00000"/>
                </a:solidFill>
                <a:ea typeface="宋体" panose="02010600030101010101" pitchFamily="2" charset="-122"/>
              </a:rPr>
              <a:t>降低系统的性能。</a:t>
            </a:r>
            <a:endParaRPr lang="en-US" altLang="zh-CN" sz="1600" b="1" dirty="0">
              <a:solidFill>
                <a:srgbClr val="C00000"/>
              </a:solidFill>
              <a:ea typeface="宋体" panose="02010600030101010101" pitchFamily="2" charset="-122"/>
            </a:endParaRPr>
          </a:p>
          <a:p>
            <a:pPr lvl="2"/>
            <a:endParaRPr lang="en-US" altLang="zh-CN" sz="1600" b="1" dirty="0">
              <a:solidFill>
                <a:srgbClr val="0033CC"/>
              </a:solidFill>
              <a:ea typeface="宋体" panose="02010600030101010101" pitchFamily="2" charset="-122"/>
            </a:endParaRPr>
          </a:p>
          <a:p>
            <a:pPr lvl="2"/>
            <a:r>
              <a:rPr lang="zh-CN" altLang="en-US" sz="1600" dirty="0">
                <a:ea typeface="宋体" panose="02010600030101010101" pitchFamily="2" charset="-122"/>
              </a:rPr>
              <a:t>Suppose that an application has a buffer of data that it wishes to write to disk，It calls the write () system call</a:t>
            </a:r>
            <a:endParaRPr lang="zh-CN" altLang="en-US" sz="1600" dirty="0">
              <a:ea typeface="宋体" panose="02010600030101010101" pitchFamily="2" charset="-122"/>
            </a:endParaRPr>
          </a:p>
          <a:p>
            <a:pPr lvl="2"/>
            <a:r>
              <a:rPr lang="zh-CN" altLang="en-US" sz="1600" u="sng" dirty="0">
                <a:solidFill>
                  <a:srgbClr val="0070C0"/>
                </a:solidFill>
                <a:ea typeface="宋体" panose="02010600030101010101" pitchFamily="2" charset="-122"/>
              </a:rPr>
              <a:t>After the system call returns, what happens if the application changes the contents of the buffer?</a:t>
            </a:r>
            <a:endParaRPr lang="zh-CN" altLang="en-US" sz="1600" dirty="0">
              <a:ea typeface="宋体" panose="02010600030101010101" pitchFamily="2" charset="-122"/>
            </a:endParaRPr>
          </a:p>
          <a:p>
            <a:pPr lvl="2"/>
            <a:r>
              <a:rPr lang="zh-CN" altLang="en-US" sz="1600" b="1" dirty="0">
                <a:ea typeface="宋体" panose="02010600030101010101" pitchFamily="2" charset="-122"/>
              </a:rPr>
              <a:t>With </a:t>
            </a:r>
            <a:r>
              <a:rPr lang="zh-CN" altLang="en-US" sz="1600" b="1" dirty="0">
                <a:solidFill>
                  <a:srgbClr val="FF0000"/>
                </a:solidFill>
                <a:ea typeface="宋体" panose="02010600030101010101" pitchFamily="2" charset="-122"/>
              </a:rPr>
              <a:t>copy semantics</a:t>
            </a:r>
            <a:r>
              <a:rPr lang="zh-CN" altLang="en-US" sz="1600" b="1" dirty="0">
                <a:ea typeface="宋体" panose="02010600030101010101" pitchFamily="2" charset="-122"/>
              </a:rPr>
              <a:t>, the version of the data written to disk is guaranteed to be </a:t>
            </a:r>
            <a:r>
              <a:rPr lang="zh-CN" altLang="en-US" sz="1600" b="1" dirty="0">
                <a:solidFill>
                  <a:srgbClr val="0033CC"/>
                </a:solidFill>
                <a:ea typeface="宋体" panose="02010600030101010101" pitchFamily="2" charset="-122"/>
              </a:rPr>
              <a:t>the version at the time of the application system cal</a:t>
            </a:r>
            <a:r>
              <a:rPr lang="zh-CN" altLang="en-US" sz="1600" b="1" dirty="0">
                <a:ea typeface="宋体" panose="02010600030101010101" pitchFamily="2" charset="-122"/>
              </a:rPr>
              <a:t>l, independent of any subsequent changes in the application's buffer.</a:t>
            </a:r>
            <a:endParaRPr lang="zh-CN" altLang="en-US" sz="1600" b="1"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 (Cont.)</a:t>
            </a:r>
            <a:endParaRPr lang="en-US" altLang="zh-CN" dirty="0">
              <a:effectLst>
                <a:outerShdw blurRad="38100" dist="38100" dir="2700000" algn="tl">
                  <a:srgbClr val="C0C0C0"/>
                </a:outerShdw>
              </a:effectLst>
              <a:ea typeface="宋体" panose="02010600030101010101" pitchFamily="2" charset="-122"/>
            </a:endParaRPr>
          </a:p>
        </p:txBody>
      </p:sp>
      <p:sp>
        <p:nvSpPr>
          <p:cNvPr id="50179" name="Rectangle 3"/>
          <p:cNvSpPr>
            <a:spLocks noGrp="1" noChangeArrowheads="1"/>
          </p:cNvSpPr>
          <p:nvPr>
            <p:ph type="body" idx="4294967295"/>
          </p:nvPr>
        </p:nvSpPr>
        <p:spPr>
          <a:xfrm>
            <a:off x="349249" y="1073150"/>
            <a:ext cx="8333111" cy="5192713"/>
          </a:xfrm>
        </p:spPr>
        <p:txBody>
          <a:bodyPr/>
          <a:lstStyle/>
          <a:p>
            <a:r>
              <a:rPr lang="en-US" altLang="zh-CN" sz="2400" b="1" dirty="0">
                <a:ea typeface="宋体" panose="02010600030101010101" pitchFamily="2" charset="-122"/>
              </a:rPr>
              <a:t>To maintain “copy semantics” for application I/O</a:t>
            </a:r>
            <a:endParaRPr lang="en-US" altLang="zh-CN" sz="2400" b="1" dirty="0">
              <a:ea typeface="宋体" panose="02010600030101010101" pitchFamily="2" charset="-122"/>
            </a:endParaRPr>
          </a:p>
          <a:p>
            <a:pPr lvl="1"/>
            <a:r>
              <a:rPr lang="en-US" altLang="zh-CN" sz="2400" b="1" dirty="0">
                <a:solidFill>
                  <a:srgbClr val="7030A0"/>
                </a:solidFill>
                <a:ea typeface="宋体" panose="02010600030101010101" pitchFamily="2" charset="-122"/>
              </a:rPr>
              <a:t>Several ways for the operating system to guarantee copy semantics</a:t>
            </a:r>
            <a:endParaRPr lang="en-US" altLang="zh-CN" sz="2400" b="1" dirty="0">
              <a:solidFill>
                <a:srgbClr val="7030A0"/>
              </a:solidFill>
              <a:ea typeface="宋体" panose="02010600030101010101" pitchFamily="2" charset="-122"/>
            </a:endParaRPr>
          </a:p>
          <a:p>
            <a:pPr lvl="2"/>
            <a:r>
              <a:rPr lang="en-US" altLang="zh-CN" sz="2000" b="1" dirty="0">
                <a:solidFill>
                  <a:srgbClr val="0033CC"/>
                </a:solidFill>
                <a:ea typeface="宋体" panose="02010600030101010101" pitchFamily="2" charset="-122"/>
              </a:rPr>
              <a:t>Application buffer </a:t>
            </a:r>
            <a:r>
              <a:rPr lang="en-US" altLang="zh-CN" sz="2000" b="1" dirty="0">
                <a:ea typeface="宋体" panose="02010600030101010101" pitchFamily="2" charset="-122"/>
              </a:rPr>
              <a:t>&amp; </a:t>
            </a:r>
            <a:r>
              <a:rPr lang="en-US" altLang="zh-CN" sz="2000" b="1" dirty="0">
                <a:solidFill>
                  <a:srgbClr val="0033CC"/>
                </a:solidFill>
                <a:ea typeface="宋体" panose="02010600030101010101" pitchFamily="2" charset="-122"/>
              </a:rPr>
              <a:t>kernel buffer</a:t>
            </a:r>
            <a:endParaRPr lang="en-US" altLang="zh-CN" sz="2000" b="1" dirty="0">
              <a:solidFill>
                <a:srgbClr val="0033CC"/>
              </a:solidFill>
              <a:ea typeface="宋体" panose="02010600030101010101" pitchFamily="2" charset="-122"/>
            </a:endParaRPr>
          </a:p>
          <a:p>
            <a:pPr lvl="3"/>
            <a:r>
              <a:rPr lang="en-US" altLang="zh-CN" dirty="0">
                <a:ea typeface="宋体" panose="02010600030101010101" pitchFamily="2" charset="-122"/>
              </a:rPr>
              <a:t>The write() system call  </a:t>
            </a:r>
            <a:r>
              <a:rPr lang="en-US" altLang="zh-CN" b="1" dirty="0">
                <a:solidFill>
                  <a:srgbClr val="00B050"/>
                </a:solidFill>
                <a:ea typeface="宋体" panose="02010600030101010101" pitchFamily="2" charset="-122"/>
              </a:rPr>
              <a:t>copy the application data </a:t>
            </a:r>
            <a:r>
              <a:rPr lang="en-US" altLang="zh-CN" dirty="0">
                <a:ea typeface="宋体" panose="02010600030101010101" pitchFamily="2" charset="-122"/>
              </a:rPr>
              <a:t>into a </a:t>
            </a:r>
            <a:r>
              <a:rPr lang="en-US" altLang="zh-CN" b="1" dirty="0">
                <a:solidFill>
                  <a:srgbClr val="0070C0"/>
                </a:solidFill>
                <a:ea typeface="宋体" panose="02010600030101010101" pitchFamily="2" charset="-122"/>
              </a:rPr>
              <a:t>kernel buffer</a:t>
            </a:r>
            <a:r>
              <a:rPr lang="en-US" altLang="zh-CN" dirty="0">
                <a:ea typeface="宋体" panose="02010600030101010101" pitchFamily="2" charset="-122"/>
              </a:rPr>
              <a:t> before returning control to the application. </a:t>
            </a:r>
            <a:endParaRPr lang="en-US" altLang="zh-CN" dirty="0">
              <a:ea typeface="宋体" panose="02010600030101010101" pitchFamily="2" charset="-122"/>
            </a:endParaRPr>
          </a:p>
          <a:p>
            <a:pPr lvl="3"/>
            <a:r>
              <a:rPr lang="en-US" altLang="zh-CN" dirty="0">
                <a:ea typeface="宋体" panose="02010600030101010101" pitchFamily="2" charset="-122"/>
              </a:rPr>
              <a:t>The disk write is performed from the </a:t>
            </a:r>
            <a:r>
              <a:rPr lang="en-US" altLang="zh-CN" dirty="0">
                <a:solidFill>
                  <a:srgbClr val="0070C0"/>
                </a:solidFill>
                <a:ea typeface="宋体" panose="02010600030101010101" pitchFamily="2" charset="-122"/>
              </a:rPr>
              <a:t>kernel buffer</a:t>
            </a:r>
            <a:r>
              <a:rPr lang="en-US" altLang="zh-CN" dirty="0">
                <a:ea typeface="宋体" panose="02010600030101010101" pitchFamily="2" charset="-122"/>
              </a:rPr>
              <a:t>, so that subsequent changes to the application buffer has</a:t>
            </a:r>
            <a:r>
              <a:rPr lang="en-US" altLang="zh-CN" i="1" dirty="0">
                <a:ea typeface="宋体" panose="02010600030101010101" pitchFamily="2" charset="-122"/>
              </a:rPr>
              <a:t> </a:t>
            </a:r>
            <a:r>
              <a:rPr lang="en-US" altLang="zh-CN" dirty="0">
                <a:ea typeface="宋体" panose="02010600030101010101" pitchFamily="2" charset="-122"/>
              </a:rPr>
              <a:t>no effect.</a:t>
            </a:r>
            <a:endParaRPr lang="en-US" altLang="zh-CN" dirty="0">
              <a:ea typeface="宋体" panose="02010600030101010101" pitchFamily="2" charset="-122"/>
            </a:endParaRPr>
          </a:p>
          <a:p>
            <a:pPr lvl="2"/>
            <a:r>
              <a:rPr lang="en-US" altLang="zh-CN" sz="2000" dirty="0" smtClean="0">
                <a:solidFill>
                  <a:srgbClr val="C00000"/>
                </a:solidFill>
                <a:ea typeface="宋体" panose="02010600030101010101" pitchFamily="2" charset="-122"/>
              </a:rPr>
              <a:t>COW</a:t>
            </a:r>
            <a:r>
              <a:rPr lang="zh-CN" altLang="en-US" sz="2000" dirty="0" smtClean="0">
                <a:solidFill>
                  <a:srgbClr val="C00000"/>
                </a:solidFill>
                <a:ea typeface="宋体" panose="02010600030101010101" pitchFamily="2" charset="-122"/>
              </a:rPr>
              <a:t>：</a:t>
            </a:r>
            <a:r>
              <a:rPr lang="en-US" altLang="zh-CN" sz="2000" dirty="0" smtClean="0">
                <a:ea typeface="宋体" panose="02010600030101010101" pitchFamily="2" charset="-122"/>
              </a:rPr>
              <a:t>The </a:t>
            </a:r>
            <a:r>
              <a:rPr lang="en-US" altLang="zh-CN" sz="2000" dirty="0">
                <a:ea typeface="宋体" panose="02010600030101010101" pitchFamily="2" charset="-122"/>
              </a:rPr>
              <a:t>same effect can be obtained more efficiently </a:t>
            </a:r>
            <a:r>
              <a:rPr lang="en-US" altLang="zh-CN" sz="2000" b="1" dirty="0">
                <a:ea typeface="宋体" panose="02010600030101010101" pitchFamily="2" charset="-122"/>
              </a:rPr>
              <a:t>by clever use of </a:t>
            </a:r>
            <a:r>
              <a:rPr lang="en-US" altLang="zh-CN" sz="2000" b="1" dirty="0">
                <a:solidFill>
                  <a:srgbClr val="0033CC"/>
                </a:solidFill>
                <a:ea typeface="宋体" panose="02010600030101010101" pitchFamily="2" charset="-122"/>
              </a:rPr>
              <a:t>virtual memory mapping </a:t>
            </a:r>
            <a:r>
              <a:rPr lang="en-US" altLang="zh-CN" sz="2000" b="1" dirty="0">
                <a:ea typeface="宋体" panose="02010600030101010101" pitchFamily="2" charset="-122"/>
              </a:rPr>
              <a:t>and </a:t>
            </a:r>
            <a:r>
              <a:rPr lang="en-US" altLang="zh-CN" sz="2000" b="1" dirty="0">
                <a:solidFill>
                  <a:srgbClr val="0033CC"/>
                </a:solidFill>
                <a:ea typeface="宋体" panose="02010600030101010101" pitchFamily="2" charset="-122"/>
              </a:rPr>
              <a:t>copy-on-write</a:t>
            </a:r>
            <a:r>
              <a:rPr lang="en-US" altLang="zh-CN" sz="2000" b="1" dirty="0">
                <a:ea typeface="宋体" panose="02010600030101010101" pitchFamily="2" charset="-122"/>
              </a:rPr>
              <a:t> (COW) page protection</a:t>
            </a:r>
            <a:r>
              <a:rPr lang="en-US" altLang="zh-CN" sz="2000" dirty="0">
                <a:ea typeface="宋体" panose="02010600030101010101" pitchFamily="2" charset="-122"/>
              </a:rPr>
              <a:t>.</a:t>
            </a:r>
            <a:r>
              <a:rPr lang="zh-CN" altLang="en-US" sz="2000" dirty="0">
                <a:ea typeface="宋体" panose="02010600030101010101" pitchFamily="2" charset="-122"/>
              </a:rPr>
              <a:t>（当用作</a:t>
            </a:r>
            <a:r>
              <a:rPr lang="en-US" altLang="zh-CN" sz="2000" dirty="0">
                <a:ea typeface="宋体" panose="02010600030101010101" pitchFamily="2" charset="-122"/>
              </a:rPr>
              <a:t>buffer</a:t>
            </a:r>
            <a:r>
              <a:rPr lang="zh-CN" altLang="en-US" sz="2000" dirty="0">
                <a:ea typeface="宋体" panose="02010600030101010101" pitchFamily="2" charset="-122"/>
              </a:rPr>
              <a:t>的页面被修改后，复制出一个新的页面，原来的页面用于</a:t>
            </a:r>
            <a:r>
              <a:rPr lang="en-US" altLang="zh-CN" sz="2000" dirty="0">
                <a:ea typeface="宋体" panose="02010600030101010101" pitchFamily="2" charset="-122"/>
              </a:rPr>
              <a:t>write()</a:t>
            </a:r>
            <a:r>
              <a:rPr lang="zh-CN" altLang="en-US" sz="2000" dirty="0">
                <a:ea typeface="宋体" panose="02010600030101010101" pitchFamily="2" charset="-122"/>
              </a:rPr>
              <a:t>，新的页面</a:t>
            </a:r>
            <a:r>
              <a:rPr lang="zh-CN" altLang="en-US" sz="2000" dirty="0" smtClean="0">
                <a:ea typeface="宋体" panose="02010600030101010101" pitchFamily="2" charset="-122"/>
              </a:rPr>
              <a:t>用于继续修改</a:t>
            </a:r>
            <a:r>
              <a:rPr lang="zh-CN" altLang="en-US" sz="2000" dirty="0">
                <a:ea typeface="宋体" panose="02010600030101010101" pitchFamily="2" charset="-122"/>
              </a:rPr>
              <a:t>）</a:t>
            </a: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7500"/>
          </a:bodyPr>
          <a:lstStyle/>
          <a:p>
            <a:pPr eaLnBrk="1" hangingPunct="1"/>
            <a:r>
              <a:rPr lang="zh-CN" altLang="en-US" sz="2000" b="1" dirty="0" smtClean="0">
                <a:solidFill>
                  <a:srgbClr val="7030A0"/>
                </a:solidFill>
                <a:ea typeface="宋体" panose="02010600030101010101" pitchFamily="2" charset="-122"/>
              </a:rPr>
              <a:t>缓和</a:t>
            </a:r>
            <a:r>
              <a:rPr lang="en-US" altLang="zh-CN" sz="2000" b="1" dirty="0" smtClean="0">
                <a:solidFill>
                  <a:srgbClr val="7030A0"/>
                </a:solidFill>
                <a:ea typeface="宋体" panose="02010600030101010101" pitchFamily="2" charset="-122"/>
              </a:rPr>
              <a:t>CPU</a:t>
            </a:r>
            <a:r>
              <a:rPr lang="zh-CN" altLang="en-US" sz="2000" b="1" dirty="0" smtClean="0">
                <a:solidFill>
                  <a:srgbClr val="7030A0"/>
                </a:solidFill>
                <a:ea typeface="宋体" panose="02010600030101010101" pitchFamily="2" charset="-122"/>
              </a:rPr>
              <a:t>与</a:t>
            </a:r>
            <a:r>
              <a:rPr lang="en-US" altLang="zh-CN" sz="2000" b="1" dirty="0" smtClean="0">
                <a:solidFill>
                  <a:srgbClr val="7030A0"/>
                </a:solidFill>
                <a:ea typeface="宋体" panose="02010600030101010101" pitchFamily="2" charset="-122"/>
              </a:rPr>
              <a:t>I/O</a:t>
            </a:r>
            <a:r>
              <a:rPr lang="zh-CN" altLang="en-US" sz="2000" b="1" dirty="0" smtClean="0">
                <a:solidFill>
                  <a:srgbClr val="7030A0"/>
                </a:solidFill>
                <a:ea typeface="宋体" panose="02010600030101010101" pitchFamily="2" charset="-122"/>
              </a:rPr>
              <a:t>设备速度之间不匹配的矛盾</a:t>
            </a:r>
            <a:endParaRPr lang="en-US" altLang="zh-CN" sz="2000" b="1" dirty="0" smtClean="0">
              <a:solidFill>
                <a:srgbClr val="7030A0"/>
              </a:solidFill>
              <a:ea typeface="宋体" panose="02010600030101010101" pitchFamily="2" charset="-122"/>
            </a:endParaRPr>
          </a:p>
          <a:p>
            <a:pPr lvl="1" eaLnBrk="1" hangingPunct="1"/>
            <a:r>
              <a:rPr lang="zh-CN" altLang="en-US" sz="1800" b="1" dirty="0">
                <a:ea typeface="宋体" panose="02010600030101010101" pitchFamily="2" charset="-122"/>
              </a:rPr>
              <a:t>凡在数据的到达速率与其离去速率不同的地方，都可设置缓冲，以缓和它们之间速度不匹配的矛盾</a:t>
            </a:r>
            <a:r>
              <a:rPr lang="zh-CN" altLang="en-US" sz="1800" b="1" dirty="0" smtClean="0">
                <a:ea typeface="宋体" panose="02010600030101010101" pitchFamily="2" charset="-122"/>
              </a:rPr>
              <a:t>。</a:t>
            </a:r>
            <a:endParaRPr lang="en-US" altLang="zh-CN" sz="2000" b="1" dirty="0" smtClean="0">
              <a:ea typeface="宋体" panose="02010600030101010101" pitchFamily="2" charset="-122"/>
            </a:endParaRPr>
          </a:p>
          <a:p>
            <a:pPr eaLnBrk="1" hangingPunct="1"/>
            <a:r>
              <a:rPr lang="zh-CN" altLang="en-US" sz="2000" b="1" dirty="0" smtClean="0">
                <a:solidFill>
                  <a:srgbClr val="0033CC"/>
                </a:solidFill>
                <a:ea typeface="宋体" panose="02010600030101010101" pitchFamily="2" charset="-122"/>
              </a:rPr>
              <a:t>减少对</a:t>
            </a:r>
            <a:r>
              <a:rPr lang="en-US" altLang="zh-CN" sz="2000" b="1" dirty="0" smtClean="0">
                <a:solidFill>
                  <a:srgbClr val="0033CC"/>
                </a:solidFill>
                <a:ea typeface="宋体" panose="02010600030101010101" pitchFamily="2" charset="-122"/>
              </a:rPr>
              <a:t>CPU</a:t>
            </a:r>
            <a:r>
              <a:rPr lang="zh-CN" altLang="en-US" sz="2000" b="1" dirty="0" smtClean="0">
                <a:solidFill>
                  <a:srgbClr val="0033CC"/>
                </a:solidFill>
                <a:ea typeface="宋体" panose="02010600030101010101" pitchFamily="2" charset="-122"/>
              </a:rPr>
              <a:t>的中断频率</a:t>
            </a:r>
            <a:endParaRPr lang="en-US" altLang="zh-CN" sz="2000" b="1" dirty="0" smtClean="0">
              <a:solidFill>
                <a:srgbClr val="0033CC"/>
              </a:solidFill>
              <a:ea typeface="宋体" panose="02010600030101010101" pitchFamily="2" charset="-122"/>
            </a:endParaRPr>
          </a:p>
          <a:p>
            <a:pPr lvl="1" eaLnBrk="1" hangingPunct="1"/>
            <a:r>
              <a:rPr lang="zh-CN" altLang="en-US" sz="1800" b="1" dirty="0">
                <a:ea typeface="宋体" panose="02010600030101010101" pitchFamily="2" charset="-122"/>
                <a:sym typeface="Arial" panose="020B0604020202020204" pitchFamily="34" charset="0"/>
              </a:rPr>
              <a:t>如果I/O操作每传送一个字节就要产生一次</a:t>
            </a:r>
            <a:r>
              <a:rPr lang="zh-CN" altLang="en-US" sz="1800" b="1" dirty="0" smtClean="0">
                <a:ea typeface="宋体" panose="02010600030101010101" pitchFamily="2" charset="-122"/>
                <a:sym typeface="Arial" panose="020B0604020202020204" pitchFamily="34" charset="0"/>
              </a:rPr>
              <a:t>中断</a:t>
            </a:r>
            <a:endParaRPr lang="en-US" altLang="zh-CN" sz="1800" b="1" dirty="0">
              <a:ea typeface="宋体" panose="02010600030101010101" pitchFamily="2" charset="-122"/>
              <a:sym typeface="Arial" panose="020B0604020202020204" pitchFamily="34" charset="0"/>
            </a:endParaRPr>
          </a:p>
          <a:p>
            <a:pPr lvl="1" eaLnBrk="1" hangingPunct="1"/>
            <a:r>
              <a:rPr lang="zh-CN" altLang="en-US" sz="1800" b="1" dirty="0" smtClean="0">
                <a:ea typeface="宋体" panose="02010600030101010101" pitchFamily="2" charset="-122"/>
                <a:sym typeface="Arial" panose="020B0604020202020204" pitchFamily="34" charset="0"/>
              </a:rPr>
              <a:t>如果设置</a:t>
            </a:r>
            <a:r>
              <a:rPr lang="zh-CN" altLang="en-US" sz="1800" b="1" dirty="0">
                <a:ea typeface="宋体" panose="02010600030101010101" pitchFamily="2" charset="-122"/>
                <a:sym typeface="Arial" panose="020B0604020202020204" pitchFamily="34" charset="0"/>
              </a:rPr>
              <a:t>了n个字节的</a:t>
            </a:r>
            <a:r>
              <a:rPr lang="zh-CN" altLang="en-US" sz="1800" b="1" dirty="0" smtClean="0">
                <a:ea typeface="宋体" panose="02010600030101010101" pitchFamily="2" charset="-122"/>
                <a:sym typeface="Arial" panose="020B0604020202020204" pitchFamily="34" charset="0"/>
              </a:rPr>
              <a:t>缓冲区，</a:t>
            </a:r>
            <a:r>
              <a:rPr lang="zh-CN" altLang="en-US" sz="1800" b="1" dirty="0">
                <a:ea typeface="宋体" panose="02010600030101010101" pitchFamily="2" charset="-122"/>
                <a:sym typeface="Arial" panose="020B0604020202020204" pitchFamily="34" charset="0"/>
              </a:rPr>
              <a:t>则可以等到缓冲区满才产生中断，这样中断次数就减少到1/n，而且中断响应的时间也可以相应的放宽。</a:t>
            </a:r>
            <a:endParaRPr lang="en-US" altLang="zh-CN" sz="1800" b="1" dirty="0">
              <a:ea typeface="宋体" panose="02010600030101010101" pitchFamily="2" charset="-122"/>
            </a:endParaRPr>
          </a:p>
          <a:p>
            <a:pPr eaLnBrk="1" hangingPunct="1"/>
            <a:r>
              <a:rPr lang="zh-CN" altLang="en-US" sz="2000" b="1" dirty="0" smtClean="0">
                <a:solidFill>
                  <a:srgbClr val="0033CC"/>
                </a:solidFill>
                <a:ea typeface="宋体" panose="02010600030101010101" pitchFamily="2" charset="-122"/>
              </a:rPr>
              <a:t>提高</a:t>
            </a:r>
            <a:r>
              <a:rPr lang="en-US" altLang="zh-CN" sz="2000" b="1" dirty="0" smtClean="0">
                <a:solidFill>
                  <a:srgbClr val="0033CC"/>
                </a:solidFill>
                <a:ea typeface="宋体" panose="02010600030101010101" pitchFamily="2" charset="-122"/>
              </a:rPr>
              <a:t>CPU</a:t>
            </a:r>
            <a:r>
              <a:rPr lang="zh-CN" altLang="en-US" sz="2000" b="1" dirty="0" smtClean="0">
                <a:solidFill>
                  <a:srgbClr val="0033CC"/>
                </a:solidFill>
                <a:ea typeface="宋体" panose="02010600030101010101" pitchFamily="2" charset="-122"/>
              </a:rPr>
              <a:t>和</a:t>
            </a:r>
            <a:r>
              <a:rPr lang="en-US" altLang="zh-CN" sz="2000" b="1" dirty="0" smtClean="0">
                <a:solidFill>
                  <a:srgbClr val="0033CC"/>
                </a:solidFill>
                <a:ea typeface="宋体" panose="02010600030101010101" pitchFamily="2" charset="-122"/>
              </a:rPr>
              <a:t>I/O</a:t>
            </a:r>
            <a:r>
              <a:rPr lang="zh-CN" altLang="en-US" sz="2000" b="1" dirty="0" smtClean="0">
                <a:solidFill>
                  <a:srgbClr val="0033CC"/>
                </a:solidFill>
                <a:ea typeface="宋体" panose="02010600030101010101" pitchFamily="2" charset="-122"/>
              </a:rPr>
              <a:t>设备之间的并行性</a:t>
            </a:r>
            <a:endParaRPr lang="en-US" altLang="zh-CN" sz="2000" b="1" dirty="0" smtClean="0">
              <a:solidFill>
                <a:srgbClr val="0033CC"/>
              </a:solidFill>
              <a:ea typeface="宋体" panose="02010600030101010101" pitchFamily="2" charset="-122"/>
            </a:endParaRPr>
          </a:p>
          <a:p>
            <a:pPr lvl="1" eaLnBrk="1" hangingPunct="1"/>
            <a:r>
              <a:rPr lang="zh-CN" altLang="en-US" sz="1800" b="1" dirty="0">
                <a:ea typeface="宋体" panose="02010600030101010101" pitchFamily="2" charset="-122"/>
              </a:rPr>
              <a:t>例如在</a:t>
            </a:r>
            <a:r>
              <a:rPr lang="en-US" altLang="zh-CN" sz="1800" b="1" dirty="0">
                <a:ea typeface="宋体" panose="02010600030101010101" pitchFamily="2" charset="-122"/>
              </a:rPr>
              <a:t>CPU</a:t>
            </a:r>
            <a:r>
              <a:rPr lang="zh-CN" altLang="en-US" sz="1800" b="1" dirty="0">
                <a:ea typeface="宋体" panose="02010600030101010101" pitchFamily="2" charset="-122"/>
              </a:rPr>
              <a:t>和打印机之间设置缓冲区，可使</a:t>
            </a:r>
            <a:r>
              <a:rPr lang="en-US" altLang="zh-CN" sz="1800" b="1" dirty="0">
                <a:ea typeface="宋体" panose="02010600030101010101" pitchFamily="2" charset="-122"/>
              </a:rPr>
              <a:t>CPU</a:t>
            </a:r>
            <a:r>
              <a:rPr lang="zh-CN" altLang="en-US" sz="1800" b="1" dirty="0">
                <a:ea typeface="宋体" panose="02010600030101010101" pitchFamily="2" charset="-122"/>
              </a:rPr>
              <a:t>与打印机并行工作</a:t>
            </a:r>
            <a:endParaRPr lang="zh-CN" altLang="en-US" sz="1800" b="1" dirty="0">
              <a:ea typeface="宋体" panose="02010600030101010101" pitchFamily="2" charset="-122"/>
            </a:endParaRPr>
          </a:p>
        </p:txBody>
      </p:sp>
      <p:sp>
        <p:nvSpPr>
          <p:cNvPr id="4" name="Rectangle 2"/>
          <p:cNvSpPr txBox="1">
            <a:spLocks noChangeArrowheads="1"/>
          </p:cNvSpPr>
          <p:nvPr/>
        </p:nvSpPr>
        <p:spPr bwMode="auto">
          <a:xfrm>
            <a:off x="0"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en-US" altLang="zh-CN" dirty="0" smtClean="0">
                <a:effectLst>
                  <a:outerShdw blurRad="38100" dist="38100" dir="2700000" algn="tl">
                    <a:srgbClr val="C0C0C0"/>
                  </a:outerShdw>
                </a:effectLst>
                <a:ea typeface="宋体" panose="02010600030101010101" pitchFamily="2" charset="-122"/>
              </a:rPr>
              <a:t>Why </a:t>
            </a:r>
            <a:r>
              <a:rPr lang="en-US" altLang="zh-CN" dirty="0">
                <a:effectLst>
                  <a:outerShdw blurRad="38100" dist="38100" dir="2700000" algn="tl">
                    <a:srgbClr val="C0C0C0"/>
                  </a:outerShdw>
                </a:effectLst>
                <a:ea typeface="宋体" panose="02010600030101010101" pitchFamily="2" charset="-122"/>
              </a:rPr>
              <a:t>buffering </a:t>
            </a:r>
            <a:r>
              <a:rPr lang="en-US" altLang="zh-CN" dirty="0" smtClean="0">
                <a:effectLst>
                  <a:outerShdw blurRad="38100" dist="38100" dir="2700000" algn="tl">
                    <a:srgbClr val="C0C0C0"/>
                  </a:outerShdw>
                </a:effectLst>
                <a:ea typeface="宋体" panose="02010600030101010101" pitchFamily="2" charset="-122"/>
              </a:rPr>
              <a:t>(</a:t>
            </a:r>
            <a:r>
              <a:rPr lang="zh-CN" altLang="en-US" dirty="0" smtClean="0">
                <a:effectLst>
                  <a:outerShdw blurRad="38100" dist="38100" dir="2700000" algn="tl">
                    <a:srgbClr val="C0C0C0"/>
                  </a:outerShdw>
                </a:effectLst>
                <a:ea typeface="宋体" panose="02010600030101010101" pitchFamily="2" charset="-122"/>
              </a:rPr>
              <a:t>汤版）</a:t>
            </a:r>
            <a:r>
              <a:rPr lang="en-US" altLang="zh-CN" dirty="0" smtClean="0">
                <a:effectLst>
                  <a:outerShdw blurRad="38100" dist="38100" dir="2700000" algn="tl">
                    <a:srgbClr val="C0C0C0"/>
                  </a:outerShdw>
                </a:effectLst>
                <a:ea typeface="宋体" panose="02010600030101010101" pitchFamily="2" charset="-122"/>
              </a:rPr>
              <a:t> </a:t>
            </a:r>
            <a:endParaRPr lang="en-US" altLang="zh-CN" dirty="0">
              <a:effectLst>
                <a:outerShdw blurRad="38100" dist="38100" dir="2700000" algn="tl">
                  <a:srgbClr val="C0C0C0"/>
                </a:outerShdw>
              </a:effectLst>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A Kernel I/O Structure</a:t>
            </a:r>
            <a:endParaRPr lang="en-US" altLang="zh-CN" sz="2400">
              <a:effectLst>
                <a:outerShdw blurRad="38100" dist="38100" dir="2700000" algn="tl">
                  <a:srgbClr val="C0C0C0"/>
                </a:outerShdw>
              </a:effectLst>
              <a:ea typeface="宋体" panose="02010600030101010101" pitchFamily="2" charset="-122"/>
            </a:endParaRPr>
          </a:p>
        </p:txBody>
      </p:sp>
      <p:pic>
        <p:nvPicPr>
          <p:cNvPr id="9219" name="Picture 4"/>
          <p:cNvPicPr>
            <a:picLocks noChangeAspect="1" noChangeArrowheads="1"/>
          </p:cNvPicPr>
          <p:nvPr/>
        </p:nvPicPr>
        <p:blipFill>
          <a:blip r:embed="rId1">
            <a:extLst>
              <a:ext uri="{28A0092B-C50C-407E-A947-70E740481C1C}">
                <a14:useLocalDpi xmlns:a14="http://schemas.microsoft.com/office/drawing/2010/main" val="0"/>
              </a:ext>
            </a:extLst>
          </a:blip>
          <a:srcRect l="967" t="1918" r="719" b="2216"/>
          <a:stretch>
            <a:fillRect/>
          </a:stretch>
        </p:blipFill>
        <p:spPr bwMode="auto">
          <a:xfrm>
            <a:off x="805382" y="1621285"/>
            <a:ext cx="4773967" cy="3944614"/>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5690587" y="1799238"/>
            <a:ext cx="2619653" cy="2970044"/>
          </a:xfrm>
          <a:prstGeom prst="rect">
            <a:avLst/>
          </a:prstGeom>
        </p:spPr>
        <p:txBody>
          <a:bodyPr wrap="square">
            <a:spAutoFit/>
          </a:bodyPr>
          <a:lstStyle/>
          <a:p>
            <a:pPr marL="285750" indent="-285750">
              <a:spcBef>
                <a:spcPts val="600"/>
              </a:spcBef>
              <a:buFont typeface="Arial" panose="020B0604020202020204" pitchFamily="34" charset="0"/>
              <a:buChar char="•"/>
            </a:pPr>
            <a:r>
              <a:rPr lang="zh-CN" altLang="en-US" sz="1600" b="1" dirty="0" smtClean="0">
                <a:solidFill>
                  <a:srgbClr val="0070C0"/>
                </a:solidFill>
                <a:ea typeface="宋体" panose="02010600030101010101" pitchFamily="2" charset="-122"/>
              </a:rPr>
              <a:t>设备众多，且层出不穷</a:t>
            </a:r>
            <a:endParaRPr lang="en-US" altLang="zh-CN" sz="1600" b="1" dirty="0" smtClean="0">
              <a:solidFill>
                <a:srgbClr val="0070C0"/>
              </a:solidFill>
              <a:ea typeface="宋体" panose="02010600030101010101" pitchFamily="2" charset="-122"/>
            </a:endParaRPr>
          </a:p>
          <a:p>
            <a:pPr marL="285750" indent="-285750">
              <a:spcBef>
                <a:spcPts val="600"/>
              </a:spcBef>
              <a:buFont typeface="Arial" panose="020B0604020202020204" pitchFamily="34" charset="0"/>
              <a:buChar char="•"/>
            </a:pPr>
            <a:r>
              <a:rPr lang="zh-CN" altLang="en-US" sz="1600" b="1" dirty="0" smtClean="0">
                <a:solidFill>
                  <a:srgbClr val="7030A0"/>
                </a:solidFill>
                <a:ea typeface="宋体" panose="02010600030101010101" pitchFamily="2" charset="-122"/>
              </a:rPr>
              <a:t>不同的设备，实现细节也不同</a:t>
            </a:r>
            <a:endParaRPr lang="en-US" altLang="zh-CN" sz="1600" b="1" dirty="0" smtClean="0">
              <a:solidFill>
                <a:srgbClr val="7030A0"/>
              </a:solidFill>
              <a:ea typeface="宋体" panose="02010600030101010101" pitchFamily="2" charset="-122"/>
            </a:endParaRPr>
          </a:p>
          <a:p>
            <a:pPr marL="285750" indent="-285750">
              <a:spcBef>
                <a:spcPts val="600"/>
              </a:spcBef>
              <a:buFont typeface="Arial" panose="020B0604020202020204" pitchFamily="34" charset="0"/>
              <a:buChar char="•"/>
            </a:pPr>
            <a:r>
              <a:rPr lang="zh-CN" altLang="en-US" sz="1600" dirty="0" smtClean="0">
                <a:solidFill>
                  <a:srgbClr val="000000"/>
                </a:solidFill>
                <a:ea typeface="宋体" panose="02010600030101010101" pitchFamily="2" charset="-122"/>
              </a:rPr>
              <a:t>控制方法、管理策略也千差万别</a:t>
            </a:r>
            <a:endParaRPr lang="en-US" altLang="zh-CN" sz="1600" dirty="0" smtClean="0">
              <a:solidFill>
                <a:srgbClr val="000000"/>
              </a:solidFill>
              <a:ea typeface="宋体" panose="02010600030101010101" pitchFamily="2" charset="-122"/>
            </a:endParaRPr>
          </a:p>
          <a:p>
            <a:pPr marL="285750" indent="-285750">
              <a:spcBef>
                <a:spcPts val="600"/>
              </a:spcBef>
              <a:buFont typeface="Arial" panose="020B0604020202020204" pitchFamily="34" charset="0"/>
              <a:buChar char="•"/>
            </a:pPr>
            <a:r>
              <a:rPr lang="en-US" altLang="zh-CN" sz="1600" dirty="0" smtClean="0">
                <a:solidFill>
                  <a:srgbClr val="C00000"/>
                </a:solidFill>
                <a:ea typeface="宋体" panose="02010600030101010101" pitchFamily="2" charset="-122"/>
              </a:rPr>
              <a:t>OS</a:t>
            </a:r>
            <a:r>
              <a:rPr lang="zh-CN" altLang="en-US" sz="1600" dirty="0" smtClean="0">
                <a:solidFill>
                  <a:srgbClr val="C00000"/>
                </a:solidFill>
                <a:ea typeface="宋体" panose="02010600030101010101" pitchFamily="2" charset="-122"/>
              </a:rPr>
              <a:t>如何管理、控制已有的设备？</a:t>
            </a:r>
            <a:endParaRPr lang="en-US" altLang="zh-CN" sz="1600" dirty="0" smtClean="0">
              <a:solidFill>
                <a:srgbClr val="C00000"/>
              </a:solidFill>
              <a:ea typeface="宋体" panose="02010600030101010101" pitchFamily="2" charset="-122"/>
            </a:endParaRPr>
          </a:p>
          <a:p>
            <a:pPr marL="285750" indent="-285750">
              <a:spcBef>
                <a:spcPts val="600"/>
              </a:spcBef>
              <a:buFont typeface="Arial" panose="020B0604020202020204" pitchFamily="34" charset="0"/>
              <a:buChar char="•"/>
            </a:pPr>
            <a:r>
              <a:rPr lang="en-US" altLang="zh-CN" sz="1600" dirty="0" smtClean="0">
                <a:solidFill>
                  <a:srgbClr val="000000"/>
                </a:solidFill>
                <a:ea typeface="宋体" panose="02010600030101010101" pitchFamily="2" charset="-122"/>
              </a:rPr>
              <a:t>OS</a:t>
            </a:r>
            <a:r>
              <a:rPr lang="zh-CN" altLang="en-US" sz="1600" dirty="0" smtClean="0">
                <a:solidFill>
                  <a:srgbClr val="000000"/>
                </a:solidFill>
                <a:ea typeface="宋体" panose="02010600030101010101" pitchFamily="2" charset="-122"/>
              </a:rPr>
              <a:t>又如何有效管理、控制陆续研发的新设备？</a:t>
            </a:r>
            <a:endParaRPr lang="en-US" altLang="zh-CN" sz="1600" dirty="0" smtClean="0">
              <a:solidFill>
                <a:srgbClr val="000000"/>
              </a:solidFill>
              <a:ea typeface="宋体" panose="02010600030101010101" pitchFamily="2" charset="-122"/>
            </a:endParaRPr>
          </a:p>
          <a:p>
            <a:pPr marL="285750" indent="-285750">
              <a:spcBef>
                <a:spcPts val="600"/>
              </a:spcBef>
              <a:buFont typeface="Arial" panose="020B0604020202020204" pitchFamily="34" charset="0"/>
              <a:buChar char="•"/>
            </a:pPr>
            <a:endParaRPr lang="en-US" altLang="zh-CN" dirty="0">
              <a:solidFill>
                <a:srgbClr val="000000"/>
              </a:solidFill>
              <a:ea typeface="宋体" panose="02010600030101010101" pitchFamily="2" charset="-122"/>
            </a:endParaRPr>
          </a:p>
        </p:txBody>
      </p:sp>
      <p:sp>
        <p:nvSpPr>
          <p:cNvPr id="3" name="矩形 2"/>
          <p:cNvSpPr/>
          <p:nvPr/>
        </p:nvSpPr>
        <p:spPr bwMode="auto">
          <a:xfrm>
            <a:off x="998773" y="2901947"/>
            <a:ext cx="4580575" cy="719076"/>
          </a:xfrm>
          <a:prstGeom prst="rect">
            <a:avLst/>
          </a:prstGeom>
          <a:noFill/>
          <a:ln w="28575"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sp>
        <p:nvSpPr>
          <p:cNvPr id="4" name="矩形 3"/>
          <p:cNvSpPr/>
          <p:nvPr/>
        </p:nvSpPr>
        <p:spPr bwMode="auto">
          <a:xfrm>
            <a:off x="987552" y="3675888"/>
            <a:ext cx="4591797" cy="1911096"/>
          </a:xfrm>
          <a:prstGeom prst="rect">
            <a:avLst/>
          </a:prstGeom>
          <a:noFill/>
          <a:ln w="19050" cap="flat" cmpd="sng" algn="ctr">
            <a:solidFill>
              <a:srgbClr val="0033CC"/>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lang="en-US" altLang="zh-CN" dirty="0"/>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smtClean="0">
              <a:ln>
                <a:noFill/>
              </a:ln>
              <a:solidFill>
                <a:schemeClr val="tx1"/>
              </a:solidFill>
              <a:effectLst/>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35112"/>
            <a:ext cx="8077200" cy="609600"/>
          </a:xfrm>
        </p:spPr>
        <p:txBody>
          <a:bodyPr/>
          <a:lstStyle/>
          <a:p>
            <a:r>
              <a:rPr lang="zh-CN" altLang="en-US" dirty="0">
                <a:effectLst>
                  <a:outerShdw blurRad="38100" dist="38100" dir="2700000" algn="tl">
                    <a:srgbClr val="C0C0C0"/>
                  </a:outerShdw>
                </a:effectLst>
                <a:ea typeface="宋体" panose="02010600030101010101" pitchFamily="2" charset="-122"/>
              </a:rPr>
              <a:t>缓冲区的实现</a:t>
            </a:r>
            <a:endParaRPr lang="zh-CN" altLang="en-US" dirty="0"/>
          </a:p>
        </p:txBody>
      </p:sp>
      <p:sp>
        <p:nvSpPr>
          <p:cNvPr id="3" name="内容占位符 2"/>
          <p:cNvSpPr>
            <a:spLocks noGrp="1"/>
          </p:cNvSpPr>
          <p:nvPr>
            <p:ph idx="1"/>
          </p:nvPr>
        </p:nvSpPr>
        <p:spPr>
          <a:xfrm>
            <a:off x="823912" y="1210233"/>
            <a:ext cx="7800975" cy="2903637"/>
          </a:xfrm>
        </p:spPr>
        <p:txBody>
          <a:bodyPr/>
          <a:lstStyle/>
          <a:p>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rPr>
              <a:t>OS</a:t>
            </a:r>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rPr>
              <a:t>对缓冲区的实现中，经常采用</a:t>
            </a:r>
            <a:endPar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在进程地址空间中</a:t>
            </a:r>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rPr>
              <a:t>设置</a:t>
            </a:r>
            <a:r>
              <a:rPr lang="zh-CN" altLang="en-US" sz="16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应用缓冲区</a:t>
            </a:r>
            <a:endParaRPr lang="en-US" altLang="zh-CN" sz="16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rPr>
              <a:t>在内核中设置系统缓冲区，</a:t>
            </a:r>
            <a:r>
              <a:rPr lang="en-US" altLang="zh-CN" sz="16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16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设备直接与系统缓冲区进行读写操作</a:t>
            </a:r>
            <a:endParaRPr lang="en-US" altLang="zh-CN" sz="16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rPr>
              <a:t>进程读</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rPr>
              <a:t>写</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操作</a:t>
            </a:r>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rPr>
              <a:t>读：</a:t>
            </a:r>
            <a:r>
              <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rPr>
              <a:t>I/O</a:t>
            </a:r>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rPr>
              <a:t>设备</a:t>
            </a:r>
            <a:r>
              <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系统缓冲区</a:t>
            </a:r>
            <a:r>
              <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进程缓冲区</a:t>
            </a:r>
            <a:r>
              <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读进程缓冲区</a:t>
            </a:r>
            <a:endPar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p>
            <a:pPr lvl="1"/>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rPr>
              <a:t>写：写</a:t>
            </a:r>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进程缓冲区</a:t>
            </a:r>
            <a:r>
              <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系统</a:t>
            </a:r>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缓冲区</a:t>
            </a:r>
            <a:r>
              <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I/O</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设备</a:t>
            </a:r>
            <a:endPar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进程对数据的处理过程与设备</a:t>
            </a:r>
            <a:r>
              <a:rPr lang="en-US" altLang="zh-CN" sz="18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18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操作之间可以</a:t>
            </a:r>
            <a:r>
              <a:rPr lang="zh-CN" altLang="en-US" sz="1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并行</a:t>
            </a:r>
            <a:endParaRPr lang="zh-CN" altLang="en-US" sz="1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b="1"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容易维护“复制语义（</a:t>
            </a:r>
            <a:r>
              <a:rPr lang="en-US" altLang="zh-CN" sz="1800" b="1" dirty="0">
                <a:solidFill>
                  <a:srgbClr val="000099"/>
                </a:solidFill>
                <a:ea typeface="宋体" panose="02010600030101010101" pitchFamily="2" charset="-122"/>
              </a:rPr>
              <a:t> copy semantics </a:t>
            </a:r>
            <a:r>
              <a:rPr lang="zh-CN" altLang="en-US" sz="1800" b="1"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AutoShape 2" descr="https://gimg2.baidu.com/image_search/src=http%3A%2F%2Fimg.it610.com%2Fimage%2Finfo5%2Fc0205735d1464cfea018e859a67f1965.jpg&amp;refer=http%3A%2F%2Fimg.it610.com&amp;app=2002&amp;size=f9999,10000&amp;q=a80&amp;n=0&amp;g=0n&amp;fmt=jpeg?sec=1639649661&amp;t=1a6452b8fc1b62ae58c4ffe2e17e824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1" name="图片 10"/>
          <p:cNvPicPr>
            <a:picLocks noChangeAspect="1"/>
          </p:cNvPicPr>
          <p:nvPr/>
        </p:nvPicPr>
        <p:blipFill>
          <a:blip r:embed="rId1"/>
          <a:stretch>
            <a:fillRect/>
          </a:stretch>
        </p:blipFill>
        <p:spPr>
          <a:xfrm>
            <a:off x="1370620" y="4113870"/>
            <a:ext cx="5402035" cy="1890712"/>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4804" y="1300162"/>
            <a:ext cx="4794674" cy="5331457"/>
          </a:xfrm>
        </p:spPr>
        <p:txBody>
          <a:bodyPr>
            <a:noAutofit/>
          </a:bodyPr>
          <a:lstStyle/>
          <a:p>
            <a:pPr eaLnBrk="1" hangingPunct="1">
              <a:spcBef>
                <a:spcPts val="300"/>
              </a:spcBef>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非直接</a:t>
            </a:r>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rPr>
              <a:t>缓冲区</a:t>
            </a:r>
            <a:endPar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JAVA</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1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allocate()</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方法分配缓冲区，</a:t>
            </a:r>
            <a:r>
              <a:rPr lang="zh-CN" altLang="en-US" sz="14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将</a:t>
            </a:r>
            <a:r>
              <a:rPr lang="zh-CN" altLang="en-US" sz="1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缓冲区建立在</a:t>
            </a:r>
            <a:r>
              <a:rPr lang="en-US" altLang="zh-CN" sz="1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JVM</a:t>
            </a:r>
            <a:r>
              <a:rPr lang="zh-CN" altLang="en-US" sz="1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的内存中；</a:t>
            </a:r>
            <a:endParaRPr lang="en-US" altLang="zh-CN" sz="1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lvl="2" eaLnBrk="1" hangingPunct="1">
              <a:spcBef>
                <a:spcPts val="300"/>
              </a:spcBef>
            </a:pPr>
            <a:r>
              <a:rPr lang="en-US" altLang="zh-CN" sz="1200" b="1" dirty="0" err="1">
                <a:latin typeface="Times New Roman" panose="02020603050405020304" pitchFamily="18" charset="0"/>
                <a:ea typeface="宋体" panose="02010600030101010101" pitchFamily="2" charset="-122"/>
                <a:cs typeface="Times New Roman" panose="02020603050405020304" pitchFamily="18" charset="0"/>
              </a:rPr>
              <a:t>ByteBuffer</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b="1" dirty="0" err="1">
                <a:latin typeface="Times New Roman" panose="02020603050405020304" pitchFamily="18" charset="0"/>
                <a:ea typeface="宋体" panose="02010600030101010101" pitchFamily="2" charset="-122"/>
                <a:cs typeface="Times New Roman" panose="02020603050405020304" pitchFamily="18" charset="0"/>
              </a:rPr>
              <a:t>byteBuffer</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1200" b="1" dirty="0" err="1">
                <a:latin typeface="Times New Roman" panose="02020603050405020304" pitchFamily="18" charset="0"/>
                <a:ea typeface="宋体" panose="02010600030101010101" pitchFamily="2" charset="-122"/>
                <a:cs typeface="Times New Roman" panose="02020603050405020304" pitchFamily="18" charset="0"/>
              </a:rPr>
              <a:t>ByteBuffer.</a:t>
            </a:r>
            <a:r>
              <a:rPr lang="en-US" altLang="zh-CN" sz="1200" b="1" dirty="0" err="1">
                <a:solidFill>
                  <a:srgbClr val="C00000"/>
                </a:solidFill>
                <a:latin typeface="Times New Roman" panose="02020603050405020304" pitchFamily="18" charset="0"/>
                <a:ea typeface="宋体" panose="02010600030101010101" pitchFamily="2" charset="-122"/>
                <a:cs typeface="Times New Roman" panose="02020603050405020304" pitchFamily="18" charset="0"/>
              </a:rPr>
              <a:t>allocate</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(1020);</a:t>
            </a:r>
            <a:endParaRPr lang="en-US" altLang="zh-CN" sz="1200" b="1"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I/O</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设备</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读</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写</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操作在</a:t>
            </a: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OS</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内核中的缓冲区进行</a:t>
            </a:r>
            <a:endPar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应用程序读</a:t>
            </a: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写操作都</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必须在</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OS</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JVM</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之间进行复制</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缓冲区的内容驻留在</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JVM</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内，销毁容易</a:t>
            </a:r>
            <a:endPar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可显式对缓冲区进行管理</a:t>
            </a:r>
            <a:endParaRPr lang="en-US" altLang="zh-CN" sz="1400" b="1"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问题：缓冲区显式建立在</a:t>
            </a: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JVM</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内存，</a:t>
            </a: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JVM</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内存容量受限，速度也会比较慢</a:t>
            </a:r>
            <a:endParaRPr lang="en-US" altLang="zh-CN" sz="1400"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ts val="300"/>
              </a:spcBef>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直接缓冲区</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1400" b="1" dirty="0" err="1">
                <a:solidFill>
                  <a:srgbClr val="C00000"/>
                </a:solidFill>
                <a:latin typeface="Times New Roman" panose="02020603050405020304" pitchFamily="18" charset="0"/>
                <a:ea typeface="宋体" panose="02010600030101010101" pitchFamily="2" charset="-122"/>
                <a:cs typeface="Times New Roman" panose="02020603050405020304" pitchFamily="18" charset="0"/>
              </a:rPr>
              <a:t>allocateDirect</a:t>
            </a:r>
            <a:r>
              <a:rPr lang="en-US" altLang="zh-CN" sz="1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方法直接将</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缓冲区</a:t>
            </a:r>
            <a:r>
              <a:rPr lang="zh-CN" altLang="en-US" sz="1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建立在物理内存中</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，可以提高效率。</a:t>
            </a:r>
            <a:endParaRPr lang="en-US" altLang="zh-CN" sz="1400" b="1" dirty="0">
              <a:latin typeface="Times New Roman" panose="02020603050405020304" pitchFamily="18" charset="0"/>
              <a:ea typeface="宋体" panose="02010600030101010101" pitchFamily="2" charset="-122"/>
              <a:cs typeface="Times New Roman" panose="02020603050405020304" pitchFamily="18" charset="0"/>
            </a:endParaRPr>
          </a:p>
          <a:p>
            <a:pPr lvl="2" eaLnBrk="1" hangingPunct="1">
              <a:spcBef>
                <a:spcPts val="300"/>
              </a:spcBef>
            </a:pPr>
            <a:r>
              <a:rPr lang="en-US" altLang="zh-CN" sz="1100" b="1" dirty="0" err="1">
                <a:latin typeface="Times New Roman" panose="02020603050405020304" pitchFamily="18" charset="0"/>
                <a:ea typeface="宋体" panose="02010600030101010101" pitchFamily="2" charset="-122"/>
                <a:cs typeface="Times New Roman" panose="02020603050405020304" pitchFamily="18" charset="0"/>
              </a:rPr>
              <a:t>ByteBuffer</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100" b="1" dirty="0" err="1">
                <a:latin typeface="Times New Roman" panose="02020603050405020304" pitchFamily="18" charset="0"/>
                <a:ea typeface="宋体" panose="02010600030101010101" pitchFamily="2" charset="-122"/>
                <a:cs typeface="Times New Roman" panose="02020603050405020304" pitchFamily="18" charset="0"/>
              </a:rPr>
              <a:t>byteBuffer</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1100" b="1" dirty="0" err="1">
                <a:latin typeface="Times New Roman" panose="02020603050405020304" pitchFamily="18" charset="0"/>
                <a:ea typeface="宋体" panose="02010600030101010101" pitchFamily="2" charset="-122"/>
                <a:cs typeface="Times New Roman" panose="02020603050405020304" pitchFamily="18" charset="0"/>
              </a:rPr>
              <a:t>ByteBuffer.</a:t>
            </a:r>
            <a:r>
              <a:rPr lang="en-US" altLang="zh-CN" sz="1100" b="1" dirty="0" err="1">
                <a:solidFill>
                  <a:srgbClr val="C00000"/>
                </a:solidFill>
                <a:latin typeface="Times New Roman" panose="02020603050405020304" pitchFamily="18" charset="0"/>
                <a:ea typeface="宋体" panose="02010600030101010101" pitchFamily="2" charset="-122"/>
                <a:cs typeface="Times New Roman" panose="02020603050405020304" pitchFamily="18" charset="0"/>
              </a:rPr>
              <a:t>allocateDirect</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(1024);</a:t>
            </a:r>
            <a:endParaRPr lang="zh-CN" altLang="en-US" sz="1100" b="1"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在物理内存中建立内存映射文件，应用程序直接操作物理内存映射文件</a:t>
            </a:r>
            <a:endPar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应用程序读</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写操作</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没有中间的</a:t>
            </a: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copy</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过程，可提高读写效率。</a:t>
            </a:r>
            <a:endPar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问题：消耗的物理内存会增大，内存的释放只能通过</a:t>
            </a: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Java</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的垃圾回收机制来释放，并不是不使用就回收。</a:t>
            </a:r>
            <a:endPar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2"/>
          <p:cNvSpPr txBox="1">
            <a:spLocks noChangeArrowheads="1"/>
          </p:cNvSpPr>
          <p:nvPr/>
        </p:nvSpPr>
        <p:spPr bwMode="auto">
          <a:xfrm>
            <a:off x="0"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dirty="0">
                <a:effectLst>
                  <a:outerShdw blurRad="38100" dist="38100" dir="2700000" algn="tl">
                    <a:srgbClr val="C0C0C0"/>
                  </a:outerShdw>
                </a:effectLst>
                <a:ea typeface="宋体" panose="02010600030101010101" pitchFamily="2" charset="-122"/>
              </a:rPr>
              <a:t>缓冲区</a:t>
            </a:r>
            <a:r>
              <a:rPr lang="zh-CN" altLang="en-US" dirty="0" smtClean="0">
                <a:effectLst>
                  <a:outerShdw blurRad="38100" dist="38100" dir="2700000" algn="tl">
                    <a:srgbClr val="C0C0C0"/>
                  </a:outerShdw>
                </a:effectLst>
                <a:ea typeface="宋体" panose="02010600030101010101" pitchFamily="2" charset="-122"/>
              </a:rPr>
              <a:t>的实现（</a:t>
            </a:r>
            <a:r>
              <a:rPr lang="en-US" altLang="zh-CN" dirty="0" smtClean="0">
                <a:effectLst>
                  <a:outerShdw blurRad="38100" dist="38100" dir="2700000" algn="tl">
                    <a:srgbClr val="C0C0C0"/>
                  </a:outerShdw>
                </a:effectLst>
                <a:ea typeface="宋体" panose="02010600030101010101" pitchFamily="2" charset="-122"/>
              </a:rPr>
              <a:t>JAVA</a:t>
            </a:r>
            <a:r>
              <a:rPr lang="zh-CN" altLang="en-US" dirty="0" smtClean="0">
                <a:effectLst>
                  <a:outerShdw blurRad="38100" dist="38100" dir="2700000" algn="tl">
                    <a:srgbClr val="C0C0C0"/>
                  </a:outerShdw>
                </a:effectLst>
                <a:ea typeface="宋体" panose="02010600030101010101" pitchFamily="2" charset="-122"/>
              </a:rPr>
              <a:t>为例）</a:t>
            </a:r>
            <a:endParaRPr lang="en-US" altLang="zh-CN" dirty="0">
              <a:effectLst>
                <a:outerShdw blurRad="38100" dist="38100" dir="2700000" algn="tl">
                  <a:srgbClr val="C0C0C0"/>
                </a:outerShdw>
              </a:effectLst>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5326602" y="1356560"/>
            <a:ext cx="3199367" cy="2347184"/>
          </a:xfrm>
          <a:prstGeom prst="rect">
            <a:avLst/>
          </a:prstGeom>
        </p:spPr>
      </p:pic>
      <p:pic>
        <p:nvPicPr>
          <p:cNvPr id="6" name="图片 5"/>
          <p:cNvPicPr>
            <a:picLocks noChangeAspect="1"/>
          </p:cNvPicPr>
          <p:nvPr/>
        </p:nvPicPr>
        <p:blipFill>
          <a:blip r:embed="rId2"/>
          <a:stretch>
            <a:fillRect/>
          </a:stretch>
        </p:blipFill>
        <p:spPr>
          <a:xfrm>
            <a:off x="5690586" y="3900708"/>
            <a:ext cx="2962272" cy="2427953"/>
          </a:xfrm>
          <a:prstGeom prst="rect">
            <a:avLst/>
          </a:prstGeom>
        </p:spPr>
      </p:pic>
      <p:sp>
        <p:nvSpPr>
          <p:cNvPr id="7" name="文本框 6"/>
          <p:cNvSpPr txBox="1"/>
          <p:nvPr/>
        </p:nvSpPr>
        <p:spPr>
          <a:xfrm>
            <a:off x="5389478" y="1447060"/>
            <a:ext cx="538952" cy="338554"/>
          </a:xfrm>
          <a:prstGeom prst="rect">
            <a:avLst/>
          </a:prstGeom>
          <a:noFill/>
        </p:spPr>
        <p:txBody>
          <a:bodyPr wrap="square" rtlCol="0">
            <a:spAutoFit/>
          </a:bodyPr>
          <a:lstStyle/>
          <a:p>
            <a:r>
              <a:rPr lang="en-US" altLang="zh-CN" sz="1600" dirty="0" smtClean="0"/>
              <a:t>OS</a:t>
            </a:r>
            <a:endParaRPr lang="zh-CN" altLang="en-US" sz="1600" dirty="0"/>
          </a:p>
        </p:txBody>
      </p:sp>
      <p:sp>
        <p:nvSpPr>
          <p:cNvPr id="8" name="文本框 7"/>
          <p:cNvSpPr txBox="1"/>
          <p:nvPr/>
        </p:nvSpPr>
        <p:spPr>
          <a:xfrm>
            <a:off x="7459828" y="1447060"/>
            <a:ext cx="689873" cy="338554"/>
          </a:xfrm>
          <a:prstGeom prst="rect">
            <a:avLst/>
          </a:prstGeom>
          <a:noFill/>
        </p:spPr>
        <p:txBody>
          <a:bodyPr wrap="square" rtlCol="0">
            <a:spAutoFit/>
          </a:bodyPr>
          <a:lstStyle/>
          <a:p>
            <a:r>
              <a:rPr lang="en-US" altLang="zh-CN" sz="1600" dirty="0" smtClean="0"/>
              <a:t>JVM</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讨论</a:t>
            </a:r>
            <a:r>
              <a:rPr lang="en-US" altLang="zh-CN" noProof="1">
                <a:effectLst>
                  <a:outerShdw blurRad="38100" dist="38100" dir="2700000">
                    <a:srgbClr val="C0C0C0"/>
                  </a:outerShdw>
                </a:effectLst>
              </a:rPr>
              <a:t>—I/O </a:t>
            </a:r>
            <a:r>
              <a:rPr lang="en-US" altLang="zh-CN" noProof="1" smtClean="0">
                <a:effectLst>
                  <a:outerShdw blurRad="38100" dist="38100" dir="2700000">
                    <a:srgbClr val="C0C0C0"/>
                  </a:outerShdw>
                </a:effectLst>
              </a:rPr>
              <a:t>Buffer</a:t>
            </a:r>
            <a:r>
              <a:rPr lang="zh-CN" altLang="en-US" noProof="1" smtClean="0">
                <a:effectLst>
                  <a:outerShdw blurRad="38100" dist="38100" dir="2700000">
                    <a:srgbClr val="C0C0C0"/>
                  </a:outerShdw>
                </a:effectLst>
              </a:rPr>
              <a:t>测试</a:t>
            </a:r>
            <a:endParaRPr lang="en-US" altLang="zh-CN" noProof="1">
              <a:effectLst>
                <a:outerShdw blurRad="38100" dist="38100" dir="2700000">
                  <a:srgbClr val="C0C0C0"/>
                </a:outerShdw>
              </a:effectLst>
            </a:endParaRPr>
          </a:p>
        </p:txBody>
      </p:sp>
      <p:sp>
        <p:nvSpPr>
          <p:cNvPr id="46083" name="Rectangle 3"/>
          <p:cNvSpPr>
            <a:spLocks noGrp="1" noChangeArrowheads="1"/>
          </p:cNvSpPr>
          <p:nvPr>
            <p:ph type="body" idx="4294967295"/>
          </p:nvPr>
        </p:nvSpPr>
        <p:spPr>
          <a:xfrm>
            <a:off x="623890" y="1244600"/>
            <a:ext cx="3699536" cy="4910138"/>
          </a:xfrm>
          <a:ln>
            <a:solidFill>
              <a:schemeClr val="tx1"/>
            </a:solidFill>
          </a:ln>
        </p:spPr>
        <p:txBody>
          <a:bodyPr/>
          <a:lstStyle/>
          <a:p>
            <a:r>
              <a:rPr lang="zh-CN" altLang="en-US" sz="1800" dirty="0"/>
              <a:t>考虑如下的</a:t>
            </a:r>
            <a:r>
              <a:rPr lang="en-US" altLang="zh-CN" sz="1800" dirty="0"/>
              <a:t>C</a:t>
            </a:r>
            <a:r>
              <a:rPr lang="zh-CN" altLang="en-US" sz="1800" dirty="0"/>
              <a:t>程序</a:t>
            </a:r>
            <a:r>
              <a:rPr lang="en-US" altLang="zh-CN" sz="1800" dirty="0"/>
              <a:t>(ubuntu)</a:t>
            </a:r>
            <a:endParaRPr lang="en-US" altLang="zh-CN" sz="1800" dirty="0"/>
          </a:p>
          <a:p>
            <a:endParaRPr lang="zh-CN" altLang="en-US" sz="1800" dirty="0"/>
          </a:p>
          <a:p>
            <a:pPr marL="457200" lvl="1" indent="0">
              <a:spcBef>
                <a:spcPts val="0"/>
              </a:spcBef>
              <a:buNone/>
            </a:pPr>
            <a:r>
              <a:rPr lang="en-US" altLang="zh-CN" sz="1600" dirty="0"/>
              <a:t>#include &lt;</a:t>
            </a:r>
            <a:r>
              <a:rPr lang="en-US" altLang="zh-CN" sz="1600" dirty="0" err="1"/>
              <a:t>stdio.h</a:t>
            </a:r>
            <a:r>
              <a:rPr lang="en-US" altLang="zh-CN" sz="1600" dirty="0"/>
              <a:t>&gt;</a:t>
            </a:r>
            <a:endParaRPr lang="en-US" altLang="zh-CN" sz="1600" dirty="0"/>
          </a:p>
          <a:p>
            <a:pPr marL="457200" lvl="1" indent="0">
              <a:spcBef>
                <a:spcPts val="0"/>
              </a:spcBef>
              <a:buNone/>
            </a:pPr>
            <a:r>
              <a:rPr lang="en-US" altLang="zh-CN" sz="1600" dirty="0"/>
              <a:t>#include &lt;</a:t>
            </a:r>
            <a:r>
              <a:rPr lang="en-US" altLang="zh-CN" sz="1600" dirty="0" err="1"/>
              <a:t>unistd.h</a:t>
            </a:r>
            <a:r>
              <a:rPr lang="en-US" altLang="zh-CN" sz="1600" dirty="0"/>
              <a:t>&gt;   //pause()</a:t>
            </a:r>
            <a:endParaRPr lang="en-US" altLang="zh-CN" sz="1600" dirty="0"/>
          </a:p>
          <a:p>
            <a:pPr marL="457200" lvl="1" indent="0">
              <a:spcBef>
                <a:spcPts val="0"/>
              </a:spcBef>
              <a:buNone/>
            </a:pPr>
            <a:r>
              <a:rPr lang="en-US" altLang="zh-CN" sz="1600" dirty="0"/>
              <a:t>#include &lt;</a:t>
            </a:r>
            <a:r>
              <a:rPr lang="en-US" altLang="zh-CN" sz="1600" dirty="0" err="1"/>
              <a:t>stdlib.h</a:t>
            </a:r>
            <a:r>
              <a:rPr lang="en-US" altLang="zh-CN" sz="1600" dirty="0"/>
              <a:t>&gt;    //</a:t>
            </a:r>
            <a:r>
              <a:rPr lang="en-US" altLang="zh-CN" sz="1600" dirty="0" err="1"/>
              <a:t>atoi</a:t>
            </a:r>
            <a:r>
              <a:rPr lang="en-US" altLang="zh-CN" sz="1600" dirty="0"/>
              <a:t>()</a:t>
            </a:r>
            <a:endParaRPr lang="en-US" altLang="zh-CN" sz="1600" dirty="0"/>
          </a:p>
          <a:p>
            <a:pPr marL="457200" lvl="1" indent="0">
              <a:spcBef>
                <a:spcPts val="0"/>
              </a:spcBef>
              <a:buNone/>
            </a:pPr>
            <a:endParaRPr lang="en-US" altLang="zh-CN" sz="1600" dirty="0"/>
          </a:p>
          <a:p>
            <a:pPr marL="457200" lvl="1" indent="0">
              <a:spcBef>
                <a:spcPts val="0"/>
              </a:spcBef>
              <a:buNone/>
            </a:pPr>
            <a:r>
              <a:rPr lang="en-US" altLang="zh-CN" sz="1600" dirty="0"/>
              <a:t>int main(int </a:t>
            </a:r>
            <a:r>
              <a:rPr lang="en-US" altLang="zh-CN" sz="1600" dirty="0" err="1"/>
              <a:t>argc</a:t>
            </a:r>
            <a:r>
              <a:rPr lang="en-US" altLang="zh-CN" sz="1600" dirty="0"/>
              <a:t>, char *</a:t>
            </a:r>
            <a:r>
              <a:rPr lang="en-US" altLang="zh-CN" sz="1600" dirty="0" err="1"/>
              <a:t>argv</a:t>
            </a:r>
            <a:r>
              <a:rPr lang="en-US" altLang="zh-CN" sz="1600" dirty="0"/>
              <a:t>[])</a:t>
            </a:r>
            <a:endParaRPr lang="en-US" altLang="zh-CN" sz="1600" dirty="0"/>
          </a:p>
          <a:p>
            <a:pPr marL="457200" lvl="1" indent="0">
              <a:spcBef>
                <a:spcPts val="0"/>
              </a:spcBef>
              <a:buNone/>
            </a:pPr>
            <a:r>
              <a:rPr lang="en-US" altLang="zh-CN" sz="1600" dirty="0"/>
              <a:t>{</a:t>
            </a:r>
            <a:endParaRPr lang="en-US" altLang="zh-CN" sz="1600" dirty="0"/>
          </a:p>
          <a:p>
            <a:pPr marL="457200" lvl="1" indent="0">
              <a:spcBef>
                <a:spcPts val="0"/>
              </a:spcBef>
              <a:buNone/>
            </a:pPr>
            <a:r>
              <a:rPr lang="en-US" altLang="zh-CN" sz="1600" dirty="0"/>
              <a:t>     int </a:t>
            </a:r>
            <a:r>
              <a:rPr lang="en-US" altLang="zh-CN" sz="1600" dirty="0" err="1"/>
              <a:t>loopCount</a:t>
            </a:r>
            <a:r>
              <a:rPr lang="en-US" altLang="zh-CN" sz="1600" dirty="0"/>
              <a:t>=10;</a:t>
            </a:r>
            <a:endParaRPr lang="en-US" altLang="zh-CN" sz="1600" dirty="0"/>
          </a:p>
          <a:p>
            <a:pPr marL="457200" lvl="1" indent="0">
              <a:spcBef>
                <a:spcPts val="0"/>
              </a:spcBef>
              <a:buNone/>
            </a:pPr>
            <a:r>
              <a:rPr lang="en-US" altLang="zh-CN" sz="1600" dirty="0"/>
              <a:t>     if (</a:t>
            </a:r>
            <a:r>
              <a:rPr lang="en-US" altLang="zh-CN" sz="1600" dirty="0" err="1"/>
              <a:t>argc</a:t>
            </a:r>
            <a:r>
              <a:rPr lang="en-US" altLang="zh-CN" sz="1600" dirty="0"/>
              <a:t>&gt;=2)</a:t>
            </a:r>
            <a:endParaRPr lang="en-US" altLang="zh-CN" sz="1600" dirty="0"/>
          </a:p>
          <a:p>
            <a:pPr marL="457200" lvl="1" indent="0">
              <a:spcBef>
                <a:spcPts val="0"/>
              </a:spcBef>
              <a:buNone/>
            </a:pPr>
            <a:r>
              <a:rPr lang="en-US" altLang="zh-CN" sz="1600" dirty="0"/>
              <a:t>          </a:t>
            </a:r>
            <a:r>
              <a:rPr lang="en-US" altLang="zh-CN" sz="1600" dirty="0" err="1">
                <a:solidFill>
                  <a:srgbClr val="FF0000"/>
                </a:solidFill>
              </a:rPr>
              <a:t>loopCount</a:t>
            </a:r>
            <a:r>
              <a:rPr lang="en-US" altLang="zh-CN" sz="1600" dirty="0">
                <a:solidFill>
                  <a:srgbClr val="FF0000"/>
                </a:solidFill>
              </a:rPr>
              <a:t>=</a:t>
            </a:r>
            <a:r>
              <a:rPr lang="en-US" altLang="zh-CN" sz="1600" dirty="0" err="1">
                <a:solidFill>
                  <a:srgbClr val="FF0000"/>
                </a:solidFill>
              </a:rPr>
              <a:t>atoi</a:t>
            </a:r>
            <a:r>
              <a:rPr lang="en-US" altLang="zh-CN" sz="1600" dirty="0">
                <a:solidFill>
                  <a:srgbClr val="FF0000"/>
                </a:solidFill>
              </a:rPr>
              <a:t>(</a:t>
            </a:r>
            <a:r>
              <a:rPr lang="en-US" altLang="zh-CN" sz="1600" dirty="0" err="1">
                <a:solidFill>
                  <a:srgbClr val="FF0000"/>
                </a:solidFill>
              </a:rPr>
              <a:t>argv</a:t>
            </a:r>
            <a:r>
              <a:rPr lang="en-US" altLang="zh-CN" sz="1600" dirty="0">
                <a:solidFill>
                  <a:srgbClr val="FF0000"/>
                </a:solidFill>
              </a:rPr>
              <a:t>[1]);</a:t>
            </a:r>
            <a:endParaRPr lang="en-US" altLang="zh-CN" sz="1600" dirty="0">
              <a:solidFill>
                <a:srgbClr val="FF0000"/>
              </a:solidFill>
            </a:endParaRPr>
          </a:p>
          <a:p>
            <a:pPr marL="457200" lvl="1" indent="0">
              <a:spcBef>
                <a:spcPts val="0"/>
              </a:spcBef>
              <a:buNone/>
            </a:pPr>
            <a:r>
              <a:rPr lang="en-US" altLang="zh-CN" sz="1600" dirty="0"/>
              <a:t>     for (int </a:t>
            </a:r>
            <a:r>
              <a:rPr lang="en-US" altLang="zh-CN" sz="1600" dirty="0" err="1"/>
              <a:t>i</a:t>
            </a:r>
            <a:r>
              <a:rPr lang="en-US" altLang="zh-CN" sz="1600" dirty="0"/>
              <a:t>=1; </a:t>
            </a:r>
            <a:r>
              <a:rPr lang="en-US" altLang="zh-CN" sz="1600" dirty="0" err="1"/>
              <a:t>i</a:t>
            </a:r>
            <a:r>
              <a:rPr lang="en-US" altLang="zh-CN" sz="1600" dirty="0">
                <a:solidFill>
                  <a:srgbClr val="C00000"/>
                </a:solidFill>
              </a:rPr>
              <a:t>&lt;=</a:t>
            </a:r>
            <a:r>
              <a:rPr lang="en-US" altLang="zh-CN" sz="1600" dirty="0" err="1">
                <a:solidFill>
                  <a:srgbClr val="C00000"/>
                </a:solidFill>
              </a:rPr>
              <a:t>loopCount;i</a:t>
            </a:r>
            <a:r>
              <a:rPr lang="en-US" altLang="zh-CN" sz="1600" dirty="0"/>
              <a:t>++)</a:t>
            </a:r>
            <a:endParaRPr lang="en-US" altLang="zh-CN" sz="1600" dirty="0"/>
          </a:p>
          <a:p>
            <a:pPr marL="457200" lvl="1" indent="0">
              <a:spcBef>
                <a:spcPts val="0"/>
              </a:spcBef>
              <a:buNone/>
            </a:pPr>
            <a:r>
              <a:rPr lang="en-US" altLang="zh-CN" sz="1600" dirty="0"/>
              <a:t>          </a:t>
            </a:r>
            <a:r>
              <a:rPr lang="en-US" altLang="zh-CN" sz="1600" dirty="0" err="1"/>
              <a:t>printf</a:t>
            </a:r>
            <a:r>
              <a:rPr lang="en-US" altLang="zh-CN" sz="1600" dirty="0"/>
              <a:t>(“a”);</a:t>
            </a:r>
            <a:endParaRPr lang="en-US" altLang="zh-CN" sz="1600" dirty="0"/>
          </a:p>
          <a:p>
            <a:pPr marL="457200" lvl="1" indent="0">
              <a:spcBef>
                <a:spcPts val="0"/>
              </a:spcBef>
              <a:buNone/>
            </a:pPr>
            <a:r>
              <a:rPr lang="en-US" altLang="zh-CN" sz="1600" dirty="0"/>
              <a:t>      </a:t>
            </a:r>
            <a:r>
              <a:rPr lang="en-US" altLang="zh-CN" sz="1600" dirty="0">
                <a:solidFill>
                  <a:srgbClr val="0409E2"/>
                </a:solidFill>
              </a:rPr>
              <a:t>//pause();   //</a:t>
            </a:r>
            <a:r>
              <a:rPr lang="zh-CN" altLang="en-US" sz="1600" dirty="0">
                <a:solidFill>
                  <a:srgbClr val="0409E2"/>
                </a:solidFill>
              </a:rPr>
              <a:t>暂停程序执行</a:t>
            </a:r>
            <a:endParaRPr lang="en-US" altLang="zh-CN" sz="1600" dirty="0">
              <a:solidFill>
                <a:srgbClr val="0409E2"/>
              </a:solidFill>
            </a:endParaRPr>
          </a:p>
          <a:p>
            <a:pPr marL="457200" lvl="1" indent="0">
              <a:spcBef>
                <a:spcPts val="0"/>
              </a:spcBef>
              <a:buNone/>
            </a:pPr>
            <a:r>
              <a:rPr lang="en-US" altLang="zh-CN" sz="1600" dirty="0">
                <a:solidFill>
                  <a:srgbClr val="0409E2"/>
                </a:solidFill>
              </a:rPr>
              <a:t>      for (;;);       //</a:t>
            </a:r>
            <a:r>
              <a:rPr lang="zh-CN" altLang="en-US" sz="1600" dirty="0">
                <a:solidFill>
                  <a:srgbClr val="0409E2"/>
                </a:solidFill>
              </a:rPr>
              <a:t>防止程序退出</a:t>
            </a:r>
            <a:endParaRPr lang="en-US" altLang="zh-CN" sz="1600" dirty="0">
              <a:solidFill>
                <a:srgbClr val="0409E2"/>
              </a:solidFill>
            </a:endParaRPr>
          </a:p>
          <a:p>
            <a:pPr marL="457200" lvl="1" indent="0">
              <a:spcBef>
                <a:spcPts val="0"/>
              </a:spcBef>
              <a:buNone/>
            </a:pPr>
            <a:r>
              <a:rPr lang="en-US" altLang="zh-CN" sz="1600" dirty="0"/>
              <a:t>      return 0;</a:t>
            </a:r>
            <a:endParaRPr lang="en-US" altLang="zh-CN" sz="1600" dirty="0"/>
          </a:p>
          <a:p>
            <a:pPr marL="457200" lvl="1" indent="0">
              <a:spcBef>
                <a:spcPts val="0"/>
              </a:spcBef>
              <a:buNone/>
            </a:pPr>
            <a:r>
              <a:rPr lang="en-US" altLang="zh-CN" sz="1600" dirty="0"/>
              <a:t>}</a:t>
            </a:r>
            <a:endParaRPr lang="zh-CN" altLang="en-US" sz="1600" dirty="0"/>
          </a:p>
        </p:txBody>
      </p:sp>
      <p:sp>
        <p:nvSpPr>
          <p:cNvPr id="4" name="Rectangle 3"/>
          <p:cNvSpPr txBox="1">
            <a:spLocks noChangeArrowheads="1"/>
          </p:cNvSpPr>
          <p:nvPr/>
        </p:nvSpPr>
        <p:spPr bwMode="auto">
          <a:xfrm>
            <a:off x="4572001" y="1237448"/>
            <a:ext cx="3948110" cy="491729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600" dirty="0"/>
              <a:t>编译后默认可执行程序文件名为</a:t>
            </a:r>
            <a:r>
              <a:rPr lang="en-US" altLang="zh-CN" sz="1600" dirty="0" err="1"/>
              <a:t>a.out</a:t>
            </a:r>
            <a:endParaRPr lang="en-US" altLang="zh-CN" sz="1600" dirty="0"/>
          </a:p>
          <a:p>
            <a:r>
              <a:rPr lang="zh-CN" altLang="en-US" sz="1600" dirty="0"/>
              <a:t>问下述程序执行，屏幕的输出结果有何不同？</a:t>
            </a:r>
            <a:endParaRPr lang="en-US" altLang="zh-CN" sz="1600" dirty="0"/>
          </a:p>
          <a:p>
            <a:pPr lvl="1">
              <a:spcBef>
                <a:spcPts val="0"/>
              </a:spcBef>
            </a:pPr>
            <a:r>
              <a:rPr lang="en-US" altLang="zh-CN" sz="1200" dirty="0"/>
              <a:t>./</a:t>
            </a:r>
            <a:r>
              <a:rPr lang="en-US" altLang="zh-CN" sz="1200" dirty="0" err="1"/>
              <a:t>a.out</a:t>
            </a:r>
            <a:r>
              <a:rPr lang="en-US" altLang="zh-CN" sz="1200" dirty="0"/>
              <a:t> 10</a:t>
            </a:r>
            <a:endParaRPr lang="en-US" altLang="zh-CN" sz="1200" dirty="0"/>
          </a:p>
          <a:p>
            <a:pPr lvl="1">
              <a:spcBef>
                <a:spcPts val="0"/>
              </a:spcBef>
            </a:pPr>
            <a:r>
              <a:rPr lang="en-US" altLang="zh-CN" sz="1200" dirty="0"/>
              <a:t>./</a:t>
            </a:r>
            <a:r>
              <a:rPr lang="en-US" altLang="zh-CN" sz="1200" dirty="0" err="1"/>
              <a:t>a.out</a:t>
            </a:r>
            <a:r>
              <a:rPr lang="en-US" altLang="zh-CN" sz="1200" dirty="0"/>
              <a:t> 1024</a:t>
            </a:r>
            <a:endParaRPr lang="en-US" altLang="zh-CN" sz="1200" dirty="0"/>
          </a:p>
          <a:p>
            <a:pPr lvl="1">
              <a:spcBef>
                <a:spcPts val="0"/>
              </a:spcBef>
            </a:pPr>
            <a:r>
              <a:rPr lang="en-US" altLang="zh-CN" sz="1200" dirty="0"/>
              <a:t>./</a:t>
            </a:r>
            <a:r>
              <a:rPr lang="en-US" altLang="zh-CN" sz="1200" dirty="0" err="1"/>
              <a:t>a.out</a:t>
            </a:r>
            <a:r>
              <a:rPr lang="en-US" altLang="zh-CN" sz="1200" dirty="0"/>
              <a:t> 1025</a:t>
            </a:r>
            <a:endParaRPr lang="en-US" altLang="zh-CN" sz="1200" dirty="0"/>
          </a:p>
          <a:p>
            <a:pPr lvl="1">
              <a:spcBef>
                <a:spcPts val="0"/>
              </a:spcBef>
            </a:pPr>
            <a:r>
              <a:rPr lang="en-US" altLang="zh-CN" sz="1200" dirty="0"/>
              <a:t>./</a:t>
            </a:r>
            <a:r>
              <a:rPr lang="en-US" altLang="zh-CN" sz="1200" dirty="0" err="1"/>
              <a:t>a.out</a:t>
            </a:r>
            <a:r>
              <a:rPr lang="en-US" altLang="zh-CN" sz="1200" dirty="0"/>
              <a:t> 1056</a:t>
            </a:r>
            <a:endParaRPr lang="en-US" altLang="zh-CN" sz="1200" dirty="0"/>
          </a:p>
          <a:p>
            <a:pPr lvl="1"/>
            <a:endParaRPr lang="en-US" altLang="zh-CN" sz="1200" dirty="0"/>
          </a:p>
          <a:p>
            <a:pPr marL="457200" lvl="1" indent="0">
              <a:buNone/>
            </a:pPr>
            <a:endParaRPr lang="en-US" altLang="zh-CN" sz="1200" dirty="0"/>
          </a:p>
          <a:p>
            <a:pPr lvl="1"/>
            <a:endParaRPr lang="en-US" altLang="zh-CN" sz="1200" dirty="0"/>
          </a:p>
          <a:p>
            <a:pPr lvl="1"/>
            <a:endParaRPr lang="zh-CN" altLang="en-US" sz="1200" dirty="0"/>
          </a:p>
          <a:p>
            <a:pPr lvl="1"/>
            <a:endParaRPr lang="zh-CN" altLang="en-US" sz="1200" dirty="0"/>
          </a:p>
          <a:p>
            <a:pPr lvl="1"/>
            <a:endParaRPr lang="zh-CN" altLang="en-US" sz="1200" dirty="0"/>
          </a:p>
        </p:txBody>
      </p:sp>
      <p:sp>
        <p:nvSpPr>
          <p:cNvPr id="5" name="对话气泡: 圆角矩形 4"/>
          <p:cNvSpPr/>
          <p:nvPr/>
        </p:nvSpPr>
        <p:spPr>
          <a:xfrm>
            <a:off x="4820576" y="2929797"/>
            <a:ext cx="3699534" cy="339791"/>
          </a:xfrm>
          <a:prstGeom prst="wedgeRoundRectCallout">
            <a:avLst>
              <a:gd name="adj1" fmla="val 28682"/>
              <a:gd name="adj2" fmla="val -4848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defRPr/>
            </a:pPr>
            <a:r>
              <a:rPr lang="en-US" altLang="zh-CN" sz="1600" dirty="0">
                <a:solidFill>
                  <a:schemeClr val="tx1"/>
                </a:solidFill>
                <a:latin typeface="Times New Roman" panose="02020603050405020304" pitchFamily="18" charset="0"/>
                <a:cs typeface="Times New Roman" panose="02020603050405020304" pitchFamily="18" charset="0"/>
              </a:rPr>
              <a:t>./</a:t>
            </a:r>
            <a:r>
              <a:rPr lang="en-US" altLang="zh-CN" sz="1600" dirty="0" err="1">
                <a:solidFill>
                  <a:schemeClr val="tx1"/>
                </a:solidFill>
                <a:latin typeface="Times New Roman" panose="02020603050405020304" pitchFamily="18" charset="0"/>
                <a:cs typeface="Times New Roman" panose="02020603050405020304" pitchFamily="18" charset="0"/>
              </a:rPr>
              <a:t>a.out</a:t>
            </a:r>
            <a:r>
              <a:rPr lang="en-US" altLang="zh-CN" sz="1600" dirty="0">
                <a:solidFill>
                  <a:schemeClr val="tx1"/>
                </a:solidFill>
                <a:latin typeface="Times New Roman" panose="02020603050405020304" pitchFamily="18" charset="0"/>
                <a:cs typeface="Times New Roman" panose="02020603050405020304" pitchFamily="18" charset="0"/>
              </a:rPr>
              <a:t> 10</a:t>
            </a:r>
            <a:r>
              <a:rPr lang="zh-CN" altLang="en-US" sz="1600" dirty="0">
                <a:solidFill>
                  <a:schemeClr val="tx1"/>
                </a:solidFill>
                <a:latin typeface="Times New Roman" panose="02020603050405020304" pitchFamily="18" charset="0"/>
                <a:cs typeface="Times New Roman" panose="02020603050405020304" pitchFamily="18" charset="0"/>
              </a:rPr>
              <a:t>，屏幕不输出任何信息</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6" name="对话气泡: 圆角矩形 5"/>
          <p:cNvSpPr/>
          <p:nvPr/>
        </p:nvSpPr>
        <p:spPr>
          <a:xfrm>
            <a:off x="4820576" y="3366312"/>
            <a:ext cx="3699534" cy="302524"/>
          </a:xfrm>
          <a:prstGeom prst="wedgeRoundRectCallout">
            <a:avLst>
              <a:gd name="adj1" fmla="val 28682"/>
              <a:gd name="adj2" fmla="val -4848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defRPr/>
            </a:pPr>
            <a:r>
              <a:rPr lang="en-US" altLang="zh-CN" sz="1600" dirty="0">
                <a:solidFill>
                  <a:schemeClr val="tx1"/>
                </a:solidFill>
                <a:latin typeface="Times New Roman" panose="02020603050405020304" pitchFamily="18" charset="0"/>
                <a:cs typeface="Times New Roman" panose="02020603050405020304" pitchFamily="18" charset="0"/>
              </a:rPr>
              <a:t>./</a:t>
            </a:r>
            <a:r>
              <a:rPr lang="en-US" altLang="zh-CN" sz="1600" dirty="0" err="1">
                <a:solidFill>
                  <a:schemeClr val="tx1"/>
                </a:solidFill>
                <a:latin typeface="Times New Roman" panose="02020603050405020304" pitchFamily="18" charset="0"/>
                <a:cs typeface="Times New Roman" panose="02020603050405020304" pitchFamily="18" charset="0"/>
              </a:rPr>
              <a:t>a.out</a:t>
            </a:r>
            <a:r>
              <a:rPr lang="en-US" altLang="zh-CN" sz="1600" dirty="0">
                <a:solidFill>
                  <a:schemeClr val="tx1"/>
                </a:solidFill>
                <a:latin typeface="Times New Roman" panose="02020603050405020304" pitchFamily="18" charset="0"/>
                <a:cs typeface="Times New Roman" panose="02020603050405020304" pitchFamily="18" charset="0"/>
              </a:rPr>
              <a:t> 1024</a:t>
            </a:r>
            <a:r>
              <a:rPr lang="zh-CN" altLang="en-US" sz="1600" dirty="0">
                <a:solidFill>
                  <a:schemeClr val="tx1"/>
                </a:solidFill>
                <a:latin typeface="Times New Roman" panose="02020603050405020304" pitchFamily="18" charset="0"/>
                <a:cs typeface="Times New Roman" panose="02020603050405020304" pitchFamily="18" charset="0"/>
              </a:rPr>
              <a:t>，屏幕不输出任何信息</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 name="对话气泡: 圆角矩形 6"/>
          <p:cNvSpPr/>
          <p:nvPr/>
        </p:nvSpPr>
        <p:spPr>
          <a:xfrm>
            <a:off x="4820576" y="3765561"/>
            <a:ext cx="3699534" cy="365162"/>
          </a:xfrm>
          <a:prstGeom prst="wedgeRoundRectCallout">
            <a:avLst>
              <a:gd name="adj1" fmla="val 28682"/>
              <a:gd name="adj2" fmla="val -4848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defRPr/>
            </a:pPr>
            <a:r>
              <a:rPr lang="en-US" altLang="zh-CN" sz="1600" dirty="0">
                <a:solidFill>
                  <a:schemeClr val="tx1"/>
                </a:solidFill>
                <a:latin typeface="Times New Roman" panose="02020603050405020304" pitchFamily="18" charset="0"/>
                <a:cs typeface="Times New Roman" panose="02020603050405020304" pitchFamily="18" charset="0"/>
              </a:rPr>
              <a:t>./</a:t>
            </a:r>
            <a:r>
              <a:rPr lang="en-US" altLang="zh-CN" sz="1600" dirty="0" err="1">
                <a:solidFill>
                  <a:schemeClr val="tx1"/>
                </a:solidFill>
                <a:latin typeface="Times New Roman" panose="02020603050405020304" pitchFamily="18" charset="0"/>
                <a:cs typeface="Times New Roman" panose="02020603050405020304" pitchFamily="18" charset="0"/>
              </a:rPr>
              <a:t>a.out</a:t>
            </a:r>
            <a:r>
              <a:rPr lang="en-US" altLang="zh-CN" sz="1600" dirty="0">
                <a:solidFill>
                  <a:schemeClr val="tx1"/>
                </a:solidFill>
                <a:latin typeface="Times New Roman" panose="02020603050405020304" pitchFamily="18" charset="0"/>
                <a:cs typeface="Times New Roman" panose="02020603050405020304" pitchFamily="18" charset="0"/>
              </a:rPr>
              <a:t> 1025</a:t>
            </a:r>
            <a:r>
              <a:rPr lang="zh-CN" altLang="en-US" sz="1600" dirty="0">
                <a:solidFill>
                  <a:schemeClr val="tx1"/>
                </a:solidFill>
                <a:latin typeface="Times New Roman" panose="02020603050405020304" pitchFamily="18" charset="0"/>
                <a:cs typeface="Times New Roman" panose="02020603050405020304" pitchFamily="18" charset="0"/>
              </a:rPr>
              <a:t>，输出</a:t>
            </a:r>
            <a:r>
              <a:rPr lang="en-US" altLang="zh-CN" sz="1600" dirty="0">
                <a:solidFill>
                  <a:schemeClr val="tx1"/>
                </a:solidFill>
                <a:latin typeface="Times New Roman" panose="02020603050405020304" pitchFamily="18" charset="0"/>
                <a:cs typeface="Times New Roman" panose="02020603050405020304" pitchFamily="18" charset="0"/>
              </a:rPr>
              <a:t>1024</a:t>
            </a:r>
            <a:r>
              <a:rPr lang="zh-CN" altLang="en-US" sz="1600" dirty="0">
                <a:solidFill>
                  <a:schemeClr val="tx1"/>
                </a:solidFill>
                <a:latin typeface="Times New Roman" panose="02020603050405020304" pitchFamily="18" charset="0"/>
                <a:cs typeface="Times New Roman" panose="02020603050405020304" pitchFamily="18" charset="0"/>
              </a:rPr>
              <a:t>个</a:t>
            </a:r>
            <a:r>
              <a:rPr lang="en-US" altLang="zh-CN" sz="1600" dirty="0">
                <a:solidFill>
                  <a:schemeClr val="tx1"/>
                </a:solidFill>
                <a:latin typeface="Times New Roman" panose="02020603050405020304" pitchFamily="18" charset="0"/>
                <a:cs typeface="Times New Roman" panose="02020603050405020304" pitchFamily="18" charset="0"/>
              </a:rPr>
              <a:t>’a’</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 name="对话气泡: 圆角矩形 7"/>
          <p:cNvSpPr/>
          <p:nvPr/>
        </p:nvSpPr>
        <p:spPr>
          <a:xfrm>
            <a:off x="4820576" y="4167218"/>
            <a:ext cx="3699534" cy="362753"/>
          </a:xfrm>
          <a:prstGeom prst="wedgeRoundRectCallout">
            <a:avLst>
              <a:gd name="adj1" fmla="val 28682"/>
              <a:gd name="adj2" fmla="val -4848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defRPr/>
            </a:pPr>
            <a:r>
              <a:rPr lang="en-US" altLang="zh-CN" sz="1600" dirty="0">
                <a:solidFill>
                  <a:schemeClr val="tx1"/>
                </a:solidFill>
                <a:latin typeface="Times New Roman" panose="02020603050405020304" pitchFamily="18" charset="0"/>
                <a:cs typeface="Times New Roman" panose="02020603050405020304" pitchFamily="18" charset="0"/>
              </a:rPr>
              <a:t>./</a:t>
            </a:r>
            <a:r>
              <a:rPr lang="en-US" altLang="zh-CN" sz="1600" dirty="0" err="1">
                <a:solidFill>
                  <a:schemeClr val="tx1"/>
                </a:solidFill>
                <a:latin typeface="Times New Roman" panose="02020603050405020304" pitchFamily="18" charset="0"/>
                <a:cs typeface="Times New Roman" panose="02020603050405020304" pitchFamily="18" charset="0"/>
              </a:rPr>
              <a:t>a.out</a:t>
            </a:r>
            <a:r>
              <a:rPr lang="en-US" altLang="zh-CN" sz="1600" dirty="0">
                <a:solidFill>
                  <a:schemeClr val="tx1"/>
                </a:solidFill>
                <a:latin typeface="Times New Roman" panose="02020603050405020304" pitchFamily="18" charset="0"/>
                <a:cs typeface="Times New Roman" panose="02020603050405020304" pitchFamily="18" charset="0"/>
              </a:rPr>
              <a:t> 1056</a:t>
            </a:r>
            <a:r>
              <a:rPr lang="zh-CN" altLang="en-US" sz="1600" dirty="0">
                <a:solidFill>
                  <a:schemeClr val="tx1"/>
                </a:solidFill>
                <a:latin typeface="Times New Roman" panose="02020603050405020304" pitchFamily="18" charset="0"/>
                <a:cs typeface="Times New Roman" panose="02020603050405020304" pitchFamily="18" charset="0"/>
              </a:rPr>
              <a:t>，输出</a:t>
            </a:r>
            <a:r>
              <a:rPr lang="en-US" altLang="zh-CN" sz="1600" dirty="0">
                <a:solidFill>
                  <a:schemeClr val="tx1"/>
                </a:solidFill>
                <a:latin typeface="Times New Roman" panose="02020603050405020304" pitchFamily="18" charset="0"/>
                <a:cs typeface="Times New Roman" panose="02020603050405020304" pitchFamily="18" charset="0"/>
              </a:rPr>
              <a:t>1024</a:t>
            </a:r>
            <a:r>
              <a:rPr lang="zh-CN" altLang="en-US" sz="1600" dirty="0">
                <a:solidFill>
                  <a:schemeClr val="tx1"/>
                </a:solidFill>
                <a:latin typeface="Times New Roman" panose="02020603050405020304" pitchFamily="18" charset="0"/>
                <a:cs typeface="Times New Roman" panose="02020603050405020304" pitchFamily="18" charset="0"/>
              </a:rPr>
              <a:t>个</a:t>
            </a:r>
            <a:r>
              <a:rPr lang="en-US" altLang="zh-CN" sz="1600" dirty="0">
                <a:solidFill>
                  <a:schemeClr val="tx1"/>
                </a:solidFill>
                <a:latin typeface="Times New Roman" panose="02020603050405020304" pitchFamily="18" charset="0"/>
                <a:cs typeface="Times New Roman" panose="02020603050405020304" pitchFamily="18" charset="0"/>
              </a:rPr>
              <a:t>’a</a:t>
            </a:r>
            <a:r>
              <a:rPr lang="en-US" altLang="zh-CN" sz="1600" dirty="0" smtClean="0">
                <a:solidFill>
                  <a:schemeClr val="tx1"/>
                </a:solidFill>
                <a:latin typeface="Times New Roman" panose="02020603050405020304" pitchFamily="18" charset="0"/>
                <a:cs typeface="Times New Roman" panose="02020603050405020304" pitchFamily="18" charset="0"/>
              </a:rPr>
              <a:t>’</a:t>
            </a:r>
            <a:r>
              <a:rPr lang="zh-CN" altLang="en-US" sz="1600" dirty="0">
                <a:solidFill>
                  <a:schemeClr val="tx1"/>
                </a:solidFill>
                <a:latin typeface="Times New Roman" panose="02020603050405020304" pitchFamily="18" charset="0"/>
                <a:cs typeface="Times New Roman" panose="02020603050405020304" pitchFamily="18" charset="0"/>
              </a:rPr>
              <a:t> </a:t>
            </a:r>
            <a:r>
              <a:rPr lang="zh-CN" altLang="en-US" sz="1600" dirty="0" smtClean="0">
                <a:solidFill>
                  <a:schemeClr val="tx1"/>
                </a:solidFill>
                <a:latin typeface="Times New Roman" panose="02020603050405020304" pitchFamily="18" charset="0"/>
                <a:cs typeface="Times New Roman" panose="02020603050405020304" pitchFamily="18" charset="0"/>
              </a:rPr>
              <a:t>  </a:t>
            </a:r>
            <a:r>
              <a:rPr lang="en-US" altLang="zh-CN" sz="1600" dirty="0" smtClean="0">
                <a:solidFill>
                  <a:schemeClr val="tx1"/>
                </a:solidFill>
                <a:latin typeface="Times New Roman" panose="02020603050405020304" pitchFamily="18" charset="0"/>
                <a:cs typeface="Times New Roman" panose="02020603050405020304" pitchFamily="18" charset="0"/>
              </a:rPr>
              <a:t>why</a:t>
            </a:r>
            <a:r>
              <a:rPr lang="zh-CN" altLang="en-US" sz="1600" dirty="0" smtClean="0">
                <a:solidFill>
                  <a:schemeClr val="tx1"/>
                </a:solidFill>
                <a:latin typeface="Times New Roman" panose="02020603050405020304" pitchFamily="18" charset="0"/>
                <a:cs typeface="Times New Roman" panose="02020603050405020304" pitchFamily="18" charset="0"/>
              </a:rPr>
              <a:t>？</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 name="对话气泡: 圆角矩形 8"/>
          <p:cNvSpPr/>
          <p:nvPr/>
        </p:nvSpPr>
        <p:spPr>
          <a:xfrm>
            <a:off x="4820576" y="5373944"/>
            <a:ext cx="3699534" cy="339266"/>
          </a:xfrm>
          <a:prstGeom prst="wedgeRoundRectCallout">
            <a:avLst>
              <a:gd name="adj1" fmla="val 28682"/>
              <a:gd name="adj2" fmla="val -4848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defRPr/>
            </a:pPr>
            <a:r>
              <a:rPr lang="zh-CN" altLang="en-US" sz="1600" dirty="0">
                <a:solidFill>
                  <a:schemeClr val="tx1"/>
                </a:solidFill>
                <a:latin typeface="Times New Roman" panose="02020603050405020304" pitchFamily="18" charset="0"/>
                <a:cs typeface="Times New Roman" panose="02020603050405020304" pitchFamily="18" charset="0"/>
              </a:rPr>
              <a:t>系统为文件</a:t>
            </a:r>
            <a:r>
              <a:rPr lang="en-US" altLang="zh-CN" sz="1600" dirty="0">
                <a:solidFill>
                  <a:schemeClr val="tx1"/>
                </a:solidFill>
                <a:latin typeface="Times New Roman" panose="02020603050405020304" pitchFamily="18" charset="0"/>
                <a:cs typeface="Times New Roman" panose="02020603050405020304" pitchFamily="18" charset="0"/>
              </a:rPr>
              <a:t>I/O</a:t>
            </a:r>
            <a:r>
              <a:rPr lang="zh-CN" altLang="en-US" sz="1600" dirty="0">
                <a:solidFill>
                  <a:schemeClr val="tx1"/>
                </a:solidFill>
                <a:latin typeface="Times New Roman" panose="02020603050405020304" pitchFamily="18" charset="0"/>
                <a:cs typeface="Times New Roman" panose="02020603050405020304" pitchFamily="18" charset="0"/>
              </a:rPr>
              <a:t>默认开辟了</a:t>
            </a:r>
            <a:r>
              <a:rPr lang="en-US" altLang="zh-CN" sz="1600" dirty="0">
                <a:solidFill>
                  <a:schemeClr val="tx1"/>
                </a:solidFill>
                <a:latin typeface="Times New Roman" panose="02020603050405020304" pitchFamily="18" charset="0"/>
                <a:cs typeface="Times New Roman" panose="02020603050405020304" pitchFamily="18" charset="0"/>
              </a:rPr>
              <a:t>1KB</a:t>
            </a:r>
            <a:r>
              <a:rPr lang="zh-CN" altLang="en-US" sz="1600" dirty="0">
                <a:solidFill>
                  <a:schemeClr val="tx1"/>
                </a:solidFill>
                <a:latin typeface="Times New Roman" panose="02020603050405020304" pitchFamily="18" charset="0"/>
                <a:cs typeface="Times New Roman" panose="02020603050405020304" pitchFamily="18" charset="0"/>
              </a:rPr>
              <a:t>的</a:t>
            </a:r>
            <a:r>
              <a:rPr lang="en-US" altLang="zh-CN" sz="1600" dirty="0">
                <a:solidFill>
                  <a:schemeClr val="tx1"/>
                </a:solidFill>
                <a:latin typeface="Times New Roman" panose="02020603050405020304" pitchFamily="18" charset="0"/>
                <a:cs typeface="Times New Roman" panose="02020603050405020304" pitchFamily="18" charset="0"/>
              </a:rPr>
              <a:t>Buffer</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1" name="对话气泡: 圆角矩形 10"/>
          <p:cNvSpPr/>
          <p:nvPr/>
        </p:nvSpPr>
        <p:spPr>
          <a:xfrm>
            <a:off x="685800" y="2835584"/>
            <a:ext cx="3699534" cy="2802794"/>
          </a:xfrm>
          <a:prstGeom prst="wedgeRoundRectCallout">
            <a:avLst>
              <a:gd name="adj1" fmla="val 28682"/>
              <a:gd name="adj2" fmla="val -4848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defRPr/>
            </a:pPr>
            <a:r>
              <a:rPr lang="zh-CN" altLang="en-US" sz="1600" b="1" dirty="0">
                <a:solidFill>
                  <a:srgbClr val="000000"/>
                </a:solidFill>
                <a:latin typeface="Times New Roman" panose="02020603050405020304" pitchFamily="18" charset="0"/>
                <a:cs typeface="Times New Roman" panose="02020603050405020304" pitchFamily="18" charset="0"/>
              </a:rPr>
              <a:t>将</a:t>
            </a:r>
            <a:r>
              <a:rPr lang="en-US" altLang="zh-CN" sz="1600" b="1" dirty="0">
                <a:solidFill>
                  <a:srgbClr val="000000"/>
                </a:solidFill>
                <a:latin typeface="Times New Roman" panose="02020603050405020304" pitchFamily="18" charset="0"/>
                <a:cs typeface="Times New Roman" panose="02020603050405020304" pitchFamily="18" charset="0"/>
              </a:rPr>
              <a:t>Buffer</a:t>
            </a:r>
            <a:r>
              <a:rPr lang="zh-CN" altLang="en-US" sz="1600" b="1" dirty="0">
                <a:solidFill>
                  <a:srgbClr val="000000"/>
                </a:solidFill>
                <a:latin typeface="Times New Roman" panose="02020603050405020304" pitchFamily="18" charset="0"/>
                <a:cs typeface="Times New Roman" panose="02020603050405020304" pitchFamily="18" charset="0"/>
              </a:rPr>
              <a:t>中的内容输出到设备的几种情况：</a:t>
            </a:r>
            <a:endParaRPr lang="en-US" altLang="zh-CN" sz="1600" b="1" dirty="0">
              <a:solidFill>
                <a:srgbClr val="000000"/>
              </a:solidFill>
              <a:latin typeface="Times New Roman" panose="02020603050405020304" pitchFamily="18" charset="0"/>
              <a:cs typeface="Times New Roman" panose="02020603050405020304" pitchFamily="18" charset="0"/>
            </a:endParaRPr>
          </a:p>
          <a:p>
            <a:pPr>
              <a:defRPr/>
            </a:pPr>
            <a:r>
              <a:rPr lang="en-US" altLang="zh-CN" sz="1600" b="1" dirty="0">
                <a:solidFill>
                  <a:srgbClr val="000000"/>
                </a:solidFill>
                <a:latin typeface="Times New Roman" panose="02020603050405020304" pitchFamily="18" charset="0"/>
                <a:cs typeface="Times New Roman" panose="02020603050405020304" pitchFamily="18" charset="0"/>
              </a:rPr>
              <a:t>1</a:t>
            </a:r>
            <a:r>
              <a:rPr lang="zh-CN" altLang="en-US" sz="1600" b="1" dirty="0">
                <a:solidFill>
                  <a:srgbClr val="000000"/>
                </a:solidFill>
                <a:latin typeface="Times New Roman" panose="02020603050405020304" pitchFamily="18" charset="0"/>
                <a:cs typeface="Times New Roman" panose="02020603050405020304" pitchFamily="18" charset="0"/>
              </a:rPr>
              <a:t>、缓冲区满</a:t>
            </a:r>
            <a:endParaRPr lang="en-US" altLang="zh-CN" sz="1600" b="1" dirty="0">
              <a:solidFill>
                <a:srgbClr val="000000"/>
              </a:solidFill>
              <a:latin typeface="Times New Roman" panose="02020603050405020304" pitchFamily="18" charset="0"/>
              <a:cs typeface="Times New Roman" panose="02020603050405020304" pitchFamily="18" charset="0"/>
            </a:endParaRPr>
          </a:p>
          <a:p>
            <a:pPr>
              <a:defRPr/>
            </a:pPr>
            <a:r>
              <a:rPr lang="en-US" altLang="zh-CN" sz="1600" b="1" dirty="0" smtClean="0">
                <a:solidFill>
                  <a:srgbClr val="000000"/>
                </a:solidFill>
                <a:latin typeface="Times New Roman" panose="02020603050405020304" pitchFamily="18" charset="0"/>
                <a:cs typeface="Times New Roman" panose="02020603050405020304" pitchFamily="18" charset="0"/>
              </a:rPr>
              <a:t>2</a:t>
            </a:r>
            <a:r>
              <a:rPr lang="zh-CN" altLang="en-US" sz="1600" b="1" dirty="0" smtClean="0">
                <a:solidFill>
                  <a:srgbClr val="000000"/>
                </a:solidFill>
                <a:latin typeface="Times New Roman" panose="02020603050405020304" pitchFamily="18" charset="0"/>
                <a:cs typeface="Times New Roman" panose="02020603050405020304" pitchFamily="18" charset="0"/>
              </a:rPr>
              <a:t>、</a:t>
            </a:r>
            <a:r>
              <a:rPr lang="en-US" altLang="zh-CN" sz="1600" b="1" dirty="0">
                <a:solidFill>
                  <a:srgbClr val="000000"/>
                </a:solidFill>
                <a:latin typeface="Times New Roman" panose="02020603050405020304" pitchFamily="18" charset="0"/>
                <a:cs typeface="Times New Roman" panose="02020603050405020304" pitchFamily="18" charset="0"/>
              </a:rPr>
              <a:t>C</a:t>
            </a:r>
            <a:r>
              <a:rPr lang="zh-CN" altLang="en-US" sz="1600" b="1" dirty="0">
                <a:solidFill>
                  <a:srgbClr val="000000"/>
                </a:solidFill>
                <a:latin typeface="Times New Roman" panose="02020603050405020304" pitchFamily="18" charset="0"/>
                <a:cs typeface="Times New Roman" panose="02020603050405020304" pitchFamily="18" charset="0"/>
              </a:rPr>
              <a:t>语句 </a:t>
            </a:r>
            <a:r>
              <a:rPr lang="en-US" altLang="zh-CN" sz="1600" b="1" dirty="0" err="1">
                <a:solidFill>
                  <a:srgbClr val="000000"/>
                </a:solidFill>
                <a:latin typeface="Times New Roman" panose="02020603050405020304" pitchFamily="18" charset="0"/>
                <a:cs typeface="Times New Roman" panose="02020603050405020304" pitchFamily="18" charset="0"/>
              </a:rPr>
              <a:t>fflush</a:t>
            </a:r>
            <a:r>
              <a:rPr lang="en-US" altLang="zh-CN" sz="1600" b="1" dirty="0">
                <a:solidFill>
                  <a:srgbClr val="000000"/>
                </a:solidFill>
                <a:latin typeface="Times New Roman" panose="02020603050405020304" pitchFamily="18" charset="0"/>
                <a:cs typeface="Times New Roman" panose="02020603050405020304" pitchFamily="18" charset="0"/>
              </a:rPr>
              <a:t>(</a:t>
            </a:r>
            <a:r>
              <a:rPr lang="en-US" altLang="zh-CN" sz="1600" b="1" dirty="0" err="1">
                <a:solidFill>
                  <a:srgbClr val="000000"/>
                </a:solidFill>
                <a:latin typeface="Times New Roman" panose="02020603050405020304" pitchFamily="18" charset="0"/>
                <a:cs typeface="Times New Roman" panose="02020603050405020304" pitchFamily="18" charset="0"/>
              </a:rPr>
              <a:t>stdout</a:t>
            </a:r>
            <a:r>
              <a:rPr lang="en-US" altLang="zh-CN" sz="1600" b="1" dirty="0">
                <a:solidFill>
                  <a:srgbClr val="000000"/>
                </a:solidFill>
                <a:latin typeface="Times New Roman" panose="02020603050405020304" pitchFamily="18" charset="0"/>
                <a:cs typeface="Times New Roman" panose="02020603050405020304" pitchFamily="18" charset="0"/>
              </a:rPr>
              <a:t>)</a:t>
            </a:r>
            <a:endParaRPr lang="en-US" altLang="zh-CN" sz="1600" b="1" dirty="0">
              <a:solidFill>
                <a:srgbClr val="000000"/>
              </a:solidFill>
              <a:latin typeface="Times New Roman" panose="02020603050405020304" pitchFamily="18" charset="0"/>
              <a:cs typeface="Times New Roman" panose="02020603050405020304" pitchFamily="18" charset="0"/>
            </a:endParaRPr>
          </a:p>
          <a:p>
            <a:pPr>
              <a:defRPr/>
            </a:pPr>
            <a:r>
              <a:rPr lang="en-US" altLang="zh-CN" sz="1600" b="1" dirty="0">
                <a:solidFill>
                  <a:srgbClr val="000000"/>
                </a:solidFill>
                <a:latin typeface="Times New Roman" panose="02020603050405020304" pitchFamily="18" charset="0"/>
                <a:cs typeface="Times New Roman" panose="02020603050405020304" pitchFamily="18" charset="0"/>
              </a:rPr>
              <a:t>3</a:t>
            </a:r>
            <a:r>
              <a:rPr lang="zh-CN" altLang="en-US" sz="1600" b="1" dirty="0" smtClean="0">
                <a:solidFill>
                  <a:srgbClr val="000000"/>
                </a:solidFill>
                <a:latin typeface="Times New Roman" panose="02020603050405020304" pitchFamily="18" charset="0"/>
                <a:cs typeface="Times New Roman" panose="02020603050405020304" pitchFamily="18" charset="0"/>
              </a:rPr>
              <a:t>、</a:t>
            </a:r>
            <a:r>
              <a:rPr lang="en-US" altLang="zh-CN" sz="1600" b="1" dirty="0" err="1">
                <a:solidFill>
                  <a:srgbClr val="000000"/>
                </a:solidFill>
                <a:latin typeface="Times New Roman" panose="02020603050405020304" pitchFamily="18" charset="0"/>
                <a:cs typeface="Times New Roman" panose="02020603050405020304" pitchFamily="18" charset="0"/>
              </a:rPr>
              <a:t>printf</a:t>
            </a:r>
            <a:r>
              <a:rPr lang="en-US" altLang="zh-CN" sz="1600" b="1" dirty="0">
                <a:solidFill>
                  <a:srgbClr val="000000"/>
                </a:solidFill>
                <a:latin typeface="Times New Roman" panose="02020603050405020304" pitchFamily="18" charset="0"/>
                <a:cs typeface="Times New Roman" panose="02020603050405020304" pitchFamily="18" charset="0"/>
              </a:rPr>
              <a:t>()</a:t>
            </a:r>
            <a:r>
              <a:rPr lang="zh-CN" altLang="en-US" sz="1600" b="1" dirty="0">
                <a:solidFill>
                  <a:srgbClr val="000000"/>
                </a:solidFill>
                <a:latin typeface="Times New Roman" panose="02020603050405020304" pitchFamily="18" charset="0"/>
                <a:cs typeface="Times New Roman" panose="02020603050405020304" pitchFamily="18" charset="0"/>
              </a:rPr>
              <a:t>函数中</a:t>
            </a:r>
            <a:r>
              <a:rPr lang="en-US" altLang="zh-CN" sz="1600" b="1" dirty="0">
                <a:solidFill>
                  <a:srgbClr val="000000"/>
                </a:solidFill>
                <a:latin typeface="Times New Roman" panose="02020603050405020304" pitchFamily="18" charset="0"/>
                <a:cs typeface="Times New Roman" panose="02020603050405020304" pitchFamily="18" charset="0"/>
              </a:rPr>
              <a:t>”\n”</a:t>
            </a:r>
            <a:r>
              <a:rPr lang="zh-CN" altLang="en-US" sz="1600" b="1" dirty="0">
                <a:solidFill>
                  <a:srgbClr val="000000"/>
                </a:solidFill>
                <a:latin typeface="Times New Roman" panose="02020603050405020304" pitchFamily="18" charset="0"/>
                <a:cs typeface="Times New Roman" panose="02020603050405020304" pitchFamily="18" charset="0"/>
              </a:rPr>
              <a:t>，</a:t>
            </a:r>
            <a:r>
              <a:rPr lang="en-US" altLang="zh-CN" sz="1600" b="1" dirty="0">
                <a:solidFill>
                  <a:srgbClr val="000000"/>
                </a:solidFill>
                <a:latin typeface="Times New Roman" panose="02020603050405020304" pitchFamily="18" charset="0"/>
                <a:cs typeface="Times New Roman" panose="02020603050405020304" pitchFamily="18" charset="0"/>
              </a:rPr>
              <a:t>”\r”</a:t>
            </a:r>
            <a:r>
              <a:rPr lang="zh-CN" altLang="en-US" sz="1600" b="1" dirty="0">
                <a:solidFill>
                  <a:srgbClr val="000000"/>
                </a:solidFill>
                <a:latin typeface="Times New Roman" panose="02020603050405020304" pitchFamily="18" charset="0"/>
                <a:cs typeface="Times New Roman" panose="02020603050405020304" pitchFamily="18" charset="0"/>
              </a:rPr>
              <a:t>等转义符</a:t>
            </a:r>
            <a:endParaRPr lang="en-US" altLang="zh-CN" sz="1600" b="1" dirty="0">
              <a:solidFill>
                <a:srgbClr val="000000"/>
              </a:solidFill>
              <a:latin typeface="Times New Roman" panose="02020603050405020304" pitchFamily="18" charset="0"/>
              <a:cs typeface="Times New Roman" panose="02020603050405020304" pitchFamily="18" charset="0"/>
            </a:endParaRPr>
          </a:p>
          <a:p>
            <a:pPr>
              <a:defRPr/>
            </a:pPr>
            <a:r>
              <a:rPr lang="en-US" altLang="zh-CN" sz="1600" b="1" dirty="0">
                <a:solidFill>
                  <a:srgbClr val="000000"/>
                </a:solidFill>
                <a:latin typeface="Times New Roman" panose="02020603050405020304" pitchFamily="18" charset="0"/>
                <a:cs typeface="Times New Roman" panose="02020603050405020304" pitchFamily="18" charset="0"/>
              </a:rPr>
              <a:t>4</a:t>
            </a:r>
            <a:r>
              <a:rPr lang="zh-CN" altLang="en-US" sz="1600" b="1" dirty="0" smtClean="0">
                <a:solidFill>
                  <a:srgbClr val="000000"/>
                </a:solidFill>
                <a:latin typeface="Times New Roman" panose="02020603050405020304" pitchFamily="18" charset="0"/>
                <a:cs typeface="Times New Roman" panose="02020603050405020304" pitchFamily="18" charset="0"/>
              </a:rPr>
              <a:t>、</a:t>
            </a:r>
            <a:r>
              <a:rPr lang="en-US" altLang="zh-CN" sz="1600" b="1" dirty="0">
                <a:solidFill>
                  <a:srgbClr val="000000"/>
                </a:solidFill>
                <a:latin typeface="Times New Roman" panose="02020603050405020304" pitchFamily="18" charset="0"/>
                <a:cs typeface="Times New Roman" panose="02020603050405020304" pitchFamily="18" charset="0"/>
              </a:rPr>
              <a:t>C</a:t>
            </a:r>
            <a:r>
              <a:rPr lang="zh-CN" altLang="en-US" sz="1600" b="1" dirty="0">
                <a:solidFill>
                  <a:srgbClr val="000000"/>
                </a:solidFill>
                <a:latin typeface="Times New Roman" panose="02020603050405020304" pitchFamily="18" charset="0"/>
                <a:cs typeface="Times New Roman" panose="02020603050405020304" pitchFamily="18" charset="0"/>
              </a:rPr>
              <a:t>语句</a:t>
            </a:r>
            <a:r>
              <a:rPr lang="en-US" altLang="zh-CN" sz="1600" b="1" dirty="0" err="1">
                <a:solidFill>
                  <a:srgbClr val="000000"/>
                </a:solidFill>
                <a:latin typeface="Times New Roman" panose="02020603050405020304" pitchFamily="18" charset="0"/>
                <a:cs typeface="Times New Roman" panose="02020603050405020304" pitchFamily="18" charset="0"/>
              </a:rPr>
              <a:t>scanf</a:t>
            </a:r>
            <a:r>
              <a:rPr lang="en-US" altLang="zh-CN" sz="1600" b="1" dirty="0" smtClean="0">
                <a:solidFill>
                  <a:srgbClr val="000000"/>
                </a:solidFill>
                <a:latin typeface="Times New Roman" panose="02020603050405020304" pitchFamily="18" charset="0"/>
                <a:cs typeface="Times New Roman" panose="02020603050405020304" pitchFamily="18" charset="0"/>
              </a:rPr>
              <a:t>()</a:t>
            </a:r>
            <a:endParaRPr lang="en-US" altLang="zh-CN" sz="1600" b="1" dirty="0" smtClean="0">
              <a:solidFill>
                <a:srgbClr val="000000"/>
              </a:solidFill>
              <a:latin typeface="Times New Roman" panose="02020603050405020304" pitchFamily="18" charset="0"/>
              <a:cs typeface="Times New Roman" panose="02020603050405020304" pitchFamily="18" charset="0"/>
            </a:endParaRPr>
          </a:p>
          <a:p>
            <a:pPr>
              <a:defRPr/>
            </a:pPr>
            <a:r>
              <a:rPr lang="en-US" altLang="zh-CN" sz="1600" b="1" dirty="0">
                <a:solidFill>
                  <a:srgbClr val="000000"/>
                </a:solidFill>
                <a:latin typeface="Times New Roman" panose="02020603050405020304" pitchFamily="18" charset="0"/>
                <a:cs typeface="Times New Roman" panose="02020603050405020304" pitchFamily="18" charset="0"/>
              </a:rPr>
              <a:t>5</a:t>
            </a:r>
            <a:r>
              <a:rPr lang="zh-CN" altLang="en-US" sz="1600" b="1" dirty="0" smtClean="0">
                <a:solidFill>
                  <a:srgbClr val="000000"/>
                </a:solidFill>
                <a:latin typeface="Times New Roman" panose="02020603050405020304" pitchFamily="18" charset="0"/>
                <a:cs typeface="Times New Roman" panose="02020603050405020304" pitchFamily="18" charset="0"/>
              </a:rPr>
              <a:t>、程序终止退出</a:t>
            </a:r>
            <a:endParaRPr lang="en-US" altLang="zh-CN" sz="1600" b="1" dirty="0">
              <a:solidFill>
                <a:srgbClr val="000000"/>
              </a:solidFill>
              <a:latin typeface="Times New Roman" panose="02020603050405020304" pitchFamily="18" charset="0"/>
              <a:cs typeface="Times New Roman" panose="02020603050405020304" pitchFamily="18" charset="0"/>
            </a:endParaRPr>
          </a:p>
          <a:p>
            <a:pPr>
              <a:defRPr/>
            </a:pPr>
            <a:r>
              <a:rPr lang="en-US" altLang="zh-CN" sz="1600" b="1" dirty="0">
                <a:solidFill>
                  <a:srgbClr val="000000"/>
                </a:solidFill>
                <a:latin typeface="Times New Roman" panose="02020603050405020304" pitchFamily="18" charset="0"/>
                <a:cs typeface="Times New Roman" panose="02020603050405020304" pitchFamily="18" charset="0"/>
              </a:rPr>
              <a:t>6</a:t>
            </a:r>
            <a:r>
              <a:rPr lang="zh-CN" altLang="en-US" sz="1600" b="1" dirty="0" smtClean="0">
                <a:solidFill>
                  <a:srgbClr val="000000"/>
                </a:solidFill>
                <a:latin typeface="Times New Roman" panose="02020603050405020304" pitchFamily="18" charset="0"/>
                <a:cs typeface="Times New Roman" panose="02020603050405020304" pitchFamily="18" charset="0"/>
              </a:rPr>
              <a:t>、</a:t>
            </a:r>
            <a:r>
              <a:rPr lang="en-US" altLang="zh-CN" sz="1600" b="1" dirty="0">
                <a:solidFill>
                  <a:srgbClr val="000000"/>
                </a:solidFill>
                <a:latin typeface="Times New Roman" panose="02020603050405020304" pitchFamily="18" charset="0"/>
                <a:cs typeface="Times New Roman" panose="02020603050405020304" pitchFamily="18" charset="0"/>
              </a:rPr>
              <a:t>…</a:t>
            </a:r>
            <a:endParaRPr lang="zh-CN" altLang="en-US" sz="1600" b="1" dirty="0">
              <a:solidFill>
                <a:srgbClr val="000000"/>
              </a:solidFill>
              <a:latin typeface="Times New Roman" panose="02020603050405020304" pitchFamily="18" charset="0"/>
              <a:cs typeface="Times New Roman" panose="02020603050405020304" pitchFamily="18" charset="0"/>
            </a:endParaRPr>
          </a:p>
        </p:txBody>
      </p:sp>
      <p:sp>
        <p:nvSpPr>
          <p:cNvPr id="12" name="对话气泡: 圆角矩形 7"/>
          <p:cNvSpPr/>
          <p:nvPr/>
        </p:nvSpPr>
        <p:spPr>
          <a:xfrm>
            <a:off x="4820576" y="4627458"/>
            <a:ext cx="3699534" cy="648998"/>
          </a:xfrm>
          <a:prstGeom prst="wedgeRoundRectCallout">
            <a:avLst>
              <a:gd name="adj1" fmla="val 28682"/>
              <a:gd name="adj2" fmla="val -4848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defRPr/>
            </a:pPr>
            <a:r>
              <a:rPr lang="en-US" altLang="zh-CN" sz="1600" dirty="0">
                <a:solidFill>
                  <a:schemeClr val="tx1"/>
                </a:solidFill>
                <a:latin typeface="Times New Roman" panose="02020603050405020304" pitchFamily="18" charset="0"/>
                <a:cs typeface="Times New Roman" panose="02020603050405020304" pitchFamily="18" charset="0"/>
              </a:rPr>
              <a:t>./</a:t>
            </a:r>
            <a:r>
              <a:rPr lang="en-US" altLang="zh-CN" sz="1600" dirty="0" err="1">
                <a:solidFill>
                  <a:schemeClr val="tx1"/>
                </a:solidFill>
                <a:latin typeface="Times New Roman" panose="02020603050405020304" pitchFamily="18" charset="0"/>
                <a:cs typeface="Times New Roman" panose="02020603050405020304" pitchFamily="18" charset="0"/>
              </a:rPr>
              <a:t>a.out</a:t>
            </a:r>
            <a:r>
              <a:rPr lang="en-US" altLang="zh-CN" sz="1600" dirty="0">
                <a:solidFill>
                  <a:schemeClr val="tx1"/>
                </a:solidFill>
                <a:latin typeface="Times New Roman" panose="02020603050405020304" pitchFamily="18" charset="0"/>
                <a:cs typeface="Times New Roman" panose="02020603050405020304" pitchFamily="18" charset="0"/>
              </a:rPr>
              <a:t> 1056</a:t>
            </a:r>
            <a:r>
              <a:rPr lang="zh-CN" altLang="en-US" sz="1600" dirty="0">
                <a:solidFill>
                  <a:schemeClr val="tx1"/>
                </a:solidFill>
                <a:latin typeface="Times New Roman" panose="02020603050405020304" pitchFamily="18" charset="0"/>
                <a:cs typeface="Times New Roman" panose="02020603050405020304" pitchFamily="18" charset="0"/>
              </a:rPr>
              <a:t>，输出</a:t>
            </a:r>
            <a:r>
              <a:rPr lang="en-US" altLang="zh-CN" sz="1600" dirty="0">
                <a:solidFill>
                  <a:schemeClr val="tx1"/>
                </a:solidFill>
                <a:latin typeface="Times New Roman" panose="02020603050405020304" pitchFamily="18" charset="0"/>
                <a:cs typeface="Times New Roman" panose="02020603050405020304" pitchFamily="18" charset="0"/>
              </a:rPr>
              <a:t>1024</a:t>
            </a:r>
            <a:r>
              <a:rPr lang="zh-CN" altLang="en-US" sz="1600" dirty="0">
                <a:solidFill>
                  <a:schemeClr val="tx1"/>
                </a:solidFill>
                <a:latin typeface="Times New Roman" panose="02020603050405020304" pitchFamily="18" charset="0"/>
                <a:cs typeface="Times New Roman" panose="02020603050405020304" pitchFamily="18" charset="0"/>
              </a:rPr>
              <a:t>个</a:t>
            </a:r>
            <a:r>
              <a:rPr lang="en-US" altLang="zh-CN" sz="1600" dirty="0">
                <a:solidFill>
                  <a:schemeClr val="tx1"/>
                </a:solidFill>
                <a:latin typeface="Times New Roman" panose="02020603050405020304" pitchFamily="18" charset="0"/>
                <a:cs typeface="Times New Roman" panose="02020603050405020304" pitchFamily="18" charset="0"/>
              </a:rPr>
              <a:t>’a’</a:t>
            </a:r>
            <a:r>
              <a:rPr lang="zh-CN" altLang="en-US" sz="1600" dirty="0">
                <a:solidFill>
                  <a:schemeClr val="tx1"/>
                </a:solidFill>
                <a:latin typeface="Times New Roman" panose="02020603050405020304" pitchFamily="18" charset="0"/>
                <a:cs typeface="Times New Roman" panose="02020603050405020304" pitchFamily="18" charset="0"/>
              </a:rPr>
              <a:t>，其后的内容由于缓冲区未满，内容尚未输出</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讨论</a:t>
            </a:r>
            <a:r>
              <a:rPr lang="en-US" altLang="zh-CN" noProof="1">
                <a:effectLst>
                  <a:outerShdw blurRad="38100" dist="38100" dir="2700000">
                    <a:srgbClr val="C0C0C0"/>
                  </a:outerShdw>
                </a:effectLst>
              </a:rPr>
              <a:t>—I/O Buffer</a:t>
            </a:r>
            <a:endParaRPr lang="en-US" altLang="zh-CN" noProof="1">
              <a:effectLst>
                <a:outerShdw blurRad="38100" dist="38100" dir="2700000">
                  <a:srgbClr val="C0C0C0"/>
                </a:outerShdw>
              </a:effectLst>
            </a:endParaRPr>
          </a:p>
        </p:txBody>
      </p:sp>
      <p:sp>
        <p:nvSpPr>
          <p:cNvPr id="46083" name="Rectangle 3"/>
          <p:cNvSpPr>
            <a:spLocks noGrp="1" noChangeArrowheads="1"/>
          </p:cNvSpPr>
          <p:nvPr>
            <p:ph type="body" idx="4294967295"/>
          </p:nvPr>
        </p:nvSpPr>
        <p:spPr>
          <a:xfrm>
            <a:off x="623890" y="1244600"/>
            <a:ext cx="3699536" cy="4910138"/>
          </a:xfrm>
          <a:ln>
            <a:solidFill>
              <a:schemeClr val="tx1"/>
            </a:solidFill>
          </a:ln>
        </p:spPr>
        <p:txBody>
          <a:bodyPr/>
          <a:lstStyle/>
          <a:p>
            <a:r>
              <a:rPr lang="zh-CN" altLang="en-US" sz="1800" dirty="0"/>
              <a:t>考虑如下的</a:t>
            </a:r>
            <a:r>
              <a:rPr lang="en-US" altLang="zh-CN" sz="1800" dirty="0"/>
              <a:t>C</a:t>
            </a:r>
            <a:r>
              <a:rPr lang="zh-CN" altLang="en-US" sz="1800" dirty="0"/>
              <a:t>程序</a:t>
            </a:r>
            <a:r>
              <a:rPr lang="en-US" altLang="zh-CN" sz="1800" dirty="0"/>
              <a:t>(ubuntu)</a:t>
            </a:r>
            <a:endParaRPr lang="en-US" altLang="zh-CN" sz="1800" dirty="0"/>
          </a:p>
          <a:p>
            <a:endParaRPr lang="zh-CN" altLang="en-US" sz="1800" dirty="0"/>
          </a:p>
          <a:p>
            <a:pPr marL="457200" lvl="1" indent="0">
              <a:spcBef>
                <a:spcPts val="0"/>
              </a:spcBef>
              <a:buNone/>
            </a:pPr>
            <a:r>
              <a:rPr lang="en-US" altLang="zh-CN" sz="1400" dirty="0"/>
              <a:t>#include &lt;</a:t>
            </a:r>
            <a:r>
              <a:rPr lang="en-US" altLang="zh-CN" sz="1400" dirty="0" err="1"/>
              <a:t>stdio.h</a:t>
            </a:r>
            <a:r>
              <a:rPr lang="en-US" altLang="zh-CN" sz="1400" dirty="0"/>
              <a:t>&gt;</a:t>
            </a:r>
            <a:endParaRPr lang="en-US" altLang="zh-CN" sz="1400" dirty="0"/>
          </a:p>
          <a:p>
            <a:pPr marL="457200" lvl="1" indent="0">
              <a:spcBef>
                <a:spcPts val="0"/>
              </a:spcBef>
              <a:buNone/>
            </a:pPr>
            <a:r>
              <a:rPr lang="en-US" altLang="zh-CN" sz="1400" dirty="0"/>
              <a:t>#include &lt;</a:t>
            </a:r>
            <a:r>
              <a:rPr lang="en-US" altLang="zh-CN" sz="1400" dirty="0" err="1"/>
              <a:t>unistd.h</a:t>
            </a:r>
            <a:r>
              <a:rPr lang="en-US" altLang="zh-CN" sz="1400" dirty="0"/>
              <a:t>&gt;   //pause()</a:t>
            </a:r>
            <a:endParaRPr lang="en-US" altLang="zh-CN" sz="1400" dirty="0"/>
          </a:p>
          <a:p>
            <a:pPr marL="457200" lvl="1" indent="0">
              <a:spcBef>
                <a:spcPts val="0"/>
              </a:spcBef>
              <a:buNone/>
            </a:pPr>
            <a:r>
              <a:rPr lang="en-US" altLang="zh-CN" sz="1400" dirty="0"/>
              <a:t>#include &lt;</a:t>
            </a:r>
            <a:r>
              <a:rPr lang="en-US" altLang="zh-CN" sz="1400" dirty="0" err="1"/>
              <a:t>stdlib.h</a:t>
            </a:r>
            <a:r>
              <a:rPr lang="en-US" altLang="zh-CN" sz="1400" dirty="0"/>
              <a:t>&gt;    //</a:t>
            </a:r>
            <a:r>
              <a:rPr lang="en-US" altLang="zh-CN" sz="1400" dirty="0" err="1"/>
              <a:t>atoi</a:t>
            </a:r>
            <a:r>
              <a:rPr lang="en-US" altLang="zh-CN" sz="1400" dirty="0"/>
              <a:t>()</a:t>
            </a:r>
            <a:endParaRPr lang="en-US" altLang="zh-CN" sz="1400" dirty="0"/>
          </a:p>
          <a:p>
            <a:pPr marL="457200" lvl="1" indent="0">
              <a:spcBef>
                <a:spcPts val="0"/>
              </a:spcBef>
              <a:buNone/>
            </a:pPr>
            <a:endParaRPr lang="en-US" altLang="zh-CN" sz="1400" dirty="0"/>
          </a:p>
          <a:p>
            <a:pPr marL="457200" lvl="1" indent="0">
              <a:spcBef>
                <a:spcPts val="0"/>
              </a:spcBef>
              <a:buNone/>
            </a:pPr>
            <a:r>
              <a:rPr lang="en-US" altLang="zh-CN" sz="1400" dirty="0"/>
              <a:t>int main(int </a:t>
            </a:r>
            <a:r>
              <a:rPr lang="en-US" altLang="zh-CN" sz="1400" dirty="0" err="1"/>
              <a:t>argc</a:t>
            </a:r>
            <a:r>
              <a:rPr lang="en-US" altLang="zh-CN" sz="1400" dirty="0"/>
              <a:t>, char *</a:t>
            </a:r>
            <a:r>
              <a:rPr lang="en-US" altLang="zh-CN" sz="1400" dirty="0" err="1"/>
              <a:t>argv</a:t>
            </a:r>
            <a:r>
              <a:rPr lang="en-US" altLang="zh-CN" sz="1400" dirty="0"/>
              <a:t>[])</a:t>
            </a:r>
            <a:endParaRPr lang="en-US" altLang="zh-CN" sz="1400" dirty="0"/>
          </a:p>
          <a:p>
            <a:pPr marL="457200" lvl="1" indent="0">
              <a:spcBef>
                <a:spcPts val="0"/>
              </a:spcBef>
              <a:buNone/>
            </a:pPr>
            <a:r>
              <a:rPr lang="en-US" altLang="zh-CN" sz="1400" dirty="0"/>
              <a:t>{</a:t>
            </a:r>
            <a:endParaRPr lang="en-US" altLang="zh-CN" sz="1400" dirty="0"/>
          </a:p>
          <a:p>
            <a:pPr marL="457200" lvl="1" indent="0">
              <a:spcBef>
                <a:spcPts val="0"/>
              </a:spcBef>
              <a:buNone/>
            </a:pPr>
            <a:r>
              <a:rPr lang="en-US" altLang="zh-CN" sz="1400" dirty="0"/>
              <a:t>     int </a:t>
            </a:r>
            <a:r>
              <a:rPr lang="en-US" altLang="zh-CN" sz="1400" dirty="0" err="1"/>
              <a:t>loopCount</a:t>
            </a:r>
            <a:r>
              <a:rPr lang="en-US" altLang="zh-CN" sz="1400" dirty="0"/>
              <a:t>=10;</a:t>
            </a:r>
            <a:endParaRPr lang="en-US" altLang="zh-CN" sz="1400" dirty="0"/>
          </a:p>
          <a:p>
            <a:pPr marL="457200" lvl="1" indent="0">
              <a:spcBef>
                <a:spcPts val="0"/>
              </a:spcBef>
              <a:buNone/>
            </a:pPr>
            <a:r>
              <a:rPr lang="en-US" altLang="zh-CN" sz="1400" dirty="0"/>
              <a:t>     </a:t>
            </a:r>
            <a:r>
              <a:rPr lang="en-US" altLang="zh-CN" sz="1400" dirty="0">
                <a:solidFill>
                  <a:srgbClr val="C00000"/>
                </a:solidFill>
              </a:rPr>
              <a:t>char c=‘ ‘;</a:t>
            </a:r>
            <a:endParaRPr lang="en-US" altLang="zh-CN" sz="1400" dirty="0">
              <a:solidFill>
                <a:srgbClr val="C00000"/>
              </a:solidFill>
            </a:endParaRPr>
          </a:p>
          <a:p>
            <a:pPr marL="457200" lvl="1" indent="0">
              <a:spcBef>
                <a:spcPts val="0"/>
              </a:spcBef>
              <a:buNone/>
            </a:pPr>
            <a:r>
              <a:rPr lang="en-US" altLang="zh-CN" sz="1400" dirty="0"/>
              <a:t>     if (</a:t>
            </a:r>
            <a:r>
              <a:rPr lang="en-US" altLang="zh-CN" sz="1400" dirty="0" err="1"/>
              <a:t>argc</a:t>
            </a:r>
            <a:r>
              <a:rPr lang="en-US" altLang="zh-CN" sz="1400" dirty="0"/>
              <a:t>&gt;=2)</a:t>
            </a:r>
            <a:endParaRPr lang="en-US" altLang="zh-CN" sz="1400" dirty="0"/>
          </a:p>
          <a:p>
            <a:pPr marL="457200" lvl="1" indent="0">
              <a:spcBef>
                <a:spcPts val="0"/>
              </a:spcBef>
              <a:buNone/>
            </a:pPr>
            <a:r>
              <a:rPr lang="en-US" altLang="zh-CN" sz="1400" dirty="0"/>
              <a:t>          </a:t>
            </a:r>
            <a:r>
              <a:rPr lang="en-US" altLang="zh-CN" sz="1400" dirty="0" err="1">
                <a:solidFill>
                  <a:srgbClr val="FF0000"/>
                </a:solidFill>
              </a:rPr>
              <a:t>loopCount</a:t>
            </a:r>
            <a:r>
              <a:rPr lang="en-US" altLang="zh-CN" sz="1400" dirty="0">
                <a:solidFill>
                  <a:srgbClr val="FF0000"/>
                </a:solidFill>
              </a:rPr>
              <a:t>=</a:t>
            </a:r>
            <a:r>
              <a:rPr lang="en-US" altLang="zh-CN" sz="1400" dirty="0" err="1">
                <a:solidFill>
                  <a:srgbClr val="FF0000"/>
                </a:solidFill>
              </a:rPr>
              <a:t>atoi</a:t>
            </a:r>
            <a:r>
              <a:rPr lang="en-US" altLang="zh-CN" sz="1400" dirty="0">
                <a:solidFill>
                  <a:srgbClr val="FF0000"/>
                </a:solidFill>
              </a:rPr>
              <a:t>(</a:t>
            </a:r>
            <a:r>
              <a:rPr lang="en-US" altLang="zh-CN" sz="1400" dirty="0" err="1">
                <a:solidFill>
                  <a:srgbClr val="FF0000"/>
                </a:solidFill>
              </a:rPr>
              <a:t>argv</a:t>
            </a:r>
            <a:r>
              <a:rPr lang="en-US" altLang="zh-CN" sz="1400" dirty="0">
                <a:solidFill>
                  <a:srgbClr val="FF0000"/>
                </a:solidFill>
              </a:rPr>
              <a:t>[1]);</a:t>
            </a:r>
            <a:endParaRPr lang="en-US" altLang="zh-CN" sz="1400" dirty="0">
              <a:solidFill>
                <a:srgbClr val="FF0000"/>
              </a:solidFill>
            </a:endParaRPr>
          </a:p>
          <a:p>
            <a:pPr marL="457200" lvl="1" indent="0">
              <a:spcBef>
                <a:spcPts val="0"/>
              </a:spcBef>
              <a:buNone/>
            </a:pPr>
            <a:r>
              <a:rPr lang="en-US" altLang="zh-CN" sz="1400" dirty="0"/>
              <a:t>     for (int </a:t>
            </a:r>
            <a:r>
              <a:rPr lang="en-US" altLang="zh-CN" sz="1400" dirty="0" err="1"/>
              <a:t>i</a:t>
            </a:r>
            <a:r>
              <a:rPr lang="en-US" altLang="zh-CN" sz="1400" dirty="0"/>
              <a:t>=1; </a:t>
            </a:r>
            <a:r>
              <a:rPr lang="en-US" altLang="zh-CN" sz="1400" dirty="0" err="1"/>
              <a:t>i</a:t>
            </a:r>
            <a:r>
              <a:rPr lang="en-US" altLang="zh-CN" sz="1400" dirty="0">
                <a:solidFill>
                  <a:srgbClr val="C00000"/>
                </a:solidFill>
              </a:rPr>
              <a:t>&lt;=</a:t>
            </a:r>
            <a:r>
              <a:rPr lang="en-US" altLang="zh-CN" sz="1400" dirty="0" err="1">
                <a:solidFill>
                  <a:srgbClr val="C00000"/>
                </a:solidFill>
              </a:rPr>
              <a:t>l</a:t>
            </a:r>
            <a:r>
              <a:rPr lang="en-US" altLang="zh-CN" sz="1400" dirty="0" err="1">
                <a:solidFill>
                  <a:srgbClr val="FF0000"/>
                </a:solidFill>
              </a:rPr>
              <a:t>oopCount</a:t>
            </a:r>
            <a:r>
              <a:rPr lang="en-US" altLang="zh-CN" sz="1400" dirty="0" err="1"/>
              <a:t>;i</a:t>
            </a:r>
            <a:r>
              <a:rPr lang="en-US" altLang="zh-CN" sz="1400" dirty="0"/>
              <a:t>++)</a:t>
            </a:r>
            <a:endParaRPr lang="en-US" altLang="zh-CN" sz="1400" dirty="0"/>
          </a:p>
          <a:p>
            <a:pPr marL="457200" lvl="1" indent="0">
              <a:spcBef>
                <a:spcPts val="0"/>
              </a:spcBef>
              <a:buNone/>
            </a:pPr>
            <a:r>
              <a:rPr lang="en-US" altLang="zh-CN" sz="1400" dirty="0">
                <a:solidFill>
                  <a:srgbClr val="7030A0"/>
                </a:solidFill>
              </a:rPr>
              <a:t>          </a:t>
            </a:r>
            <a:r>
              <a:rPr lang="en-US" altLang="zh-CN" sz="1400" dirty="0" err="1">
                <a:solidFill>
                  <a:srgbClr val="7030A0"/>
                </a:solidFill>
              </a:rPr>
              <a:t>printf</a:t>
            </a:r>
            <a:r>
              <a:rPr lang="en-US" altLang="zh-CN" sz="1400" dirty="0">
                <a:solidFill>
                  <a:srgbClr val="7030A0"/>
                </a:solidFill>
              </a:rPr>
              <a:t>(“%</a:t>
            </a:r>
            <a:r>
              <a:rPr lang="en-US" altLang="zh-CN" sz="1400" dirty="0" err="1">
                <a:solidFill>
                  <a:srgbClr val="7030A0"/>
                </a:solidFill>
              </a:rPr>
              <a:t>d%c</a:t>
            </a:r>
            <a:r>
              <a:rPr lang="en-US" altLang="zh-CN" sz="1400" dirty="0">
                <a:solidFill>
                  <a:srgbClr val="7030A0"/>
                </a:solidFill>
              </a:rPr>
              <a:t>”,</a:t>
            </a:r>
            <a:r>
              <a:rPr lang="en-US" altLang="zh-CN" sz="1400" dirty="0" err="1">
                <a:solidFill>
                  <a:srgbClr val="7030A0"/>
                </a:solidFill>
              </a:rPr>
              <a:t>i,c</a:t>
            </a:r>
            <a:r>
              <a:rPr lang="en-US" altLang="zh-CN" sz="1400" dirty="0">
                <a:solidFill>
                  <a:srgbClr val="7030A0"/>
                </a:solidFill>
              </a:rPr>
              <a:t>);</a:t>
            </a:r>
            <a:endParaRPr lang="en-US" altLang="zh-CN" sz="1400" dirty="0">
              <a:solidFill>
                <a:srgbClr val="7030A0"/>
              </a:solidFill>
            </a:endParaRPr>
          </a:p>
          <a:p>
            <a:pPr marL="457200" lvl="1" indent="0">
              <a:spcBef>
                <a:spcPts val="0"/>
              </a:spcBef>
              <a:buNone/>
            </a:pPr>
            <a:r>
              <a:rPr lang="en-US" altLang="zh-CN" sz="1400" dirty="0"/>
              <a:t>      </a:t>
            </a:r>
            <a:r>
              <a:rPr lang="en-US" altLang="zh-CN" sz="1400" dirty="0">
                <a:solidFill>
                  <a:srgbClr val="0409E2"/>
                </a:solidFill>
              </a:rPr>
              <a:t>//pause();   //</a:t>
            </a:r>
            <a:r>
              <a:rPr lang="zh-CN" altLang="en-US" sz="1400" dirty="0">
                <a:solidFill>
                  <a:srgbClr val="0409E2"/>
                </a:solidFill>
              </a:rPr>
              <a:t>暂停程序执行</a:t>
            </a:r>
            <a:endParaRPr lang="en-US" altLang="zh-CN" sz="1400" dirty="0">
              <a:solidFill>
                <a:srgbClr val="0409E2"/>
              </a:solidFill>
            </a:endParaRPr>
          </a:p>
          <a:p>
            <a:pPr marL="457200" lvl="1" indent="0">
              <a:spcBef>
                <a:spcPts val="0"/>
              </a:spcBef>
              <a:buNone/>
            </a:pPr>
            <a:r>
              <a:rPr lang="en-US" altLang="zh-CN" sz="1400" dirty="0">
                <a:solidFill>
                  <a:srgbClr val="0409E2"/>
                </a:solidFill>
              </a:rPr>
              <a:t>      for (;;);       //</a:t>
            </a:r>
            <a:r>
              <a:rPr lang="zh-CN" altLang="en-US" sz="1400" dirty="0">
                <a:solidFill>
                  <a:srgbClr val="0409E2"/>
                </a:solidFill>
              </a:rPr>
              <a:t>防止程序退出</a:t>
            </a:r>
            <a:endParaRPr lang="en-US" altLang="zh-CN" sz="1400" dirty="0">
              <a:solidFill>
                <a:srgbClr val="0409E2"/>
              </a:solidFill>
            </a:endParaRPr>
          </a:p>
          <a:p>
            <a:pPr marL="457200" lvl="1" indent="0">
              <a:spcBef>
                <a:spcPts val="0"/>
              </a:spcBef>
              <a:buNone/>
            </a:pPr>
            <a:r>
              <a:rPr lang="en-US" altLang="zh-CN" sz="1400" dirty="0"/>
              <a:t>      return 0;</a:t>
            </a:r>
            <a:endParaRPr lang="en-US" altLang="zh-CN" sz="1400" dirty="0"/>
          </a:p>
          <a:p>
            <a:pPr marL="457200" lvl="1" indent="0">
              <a:spcBef>
                <a:spcPts val="0"/>
              </a:spcBef>
              <a:buNone/>
            </a:pPr>
            <a:r>
              <a:rPr lang="en-US" altLang="zh-CN" sz="1400" dirty="0"/>
              <a:t>}</a:t>
            </a:r>
            <a:endParaRPr lang="zh-CN" altLang="en-US" sz="1400" dirty="0"/>
          </a:p>
        </p:txBody>
      </p:sp>
      <p:sp>
        <p:nvSpPr>
          <p:cNvPr id="4" name="Rectangle 3"/>
          <p:cNvSpPr txBox="1">
            <a:spLocks noChangeArrowheads="1"/>
          </p:cNvSpPr>
          <p:nvPr/>
        </p:nvSpPr>
        <p:spPr bwMode="auto">
          <a:xfrm>
            <a:off x="4572001" y="1237448"/>
            <a:ext cx="3948110" cy="48348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600" dirty="0"/>
              <a:t>编译后默认可执行程序文件名为</a:t>
            </a:r>
            <a:r>
              <a:rPr lang="en-US" altLang="zh-CN" sz="1600" dirty="0" err="1"/>
              <a:t>a.out</a:t>
            </a:r>
            <a:endParaRPr lang="en-US" altLang="zh-CN" sz="1600" dirty="0"/>
          </a:p>
          <a:p>
            <a:r>
              <a:rPr lang="zh-CN" altLang="en-US" sz="1600" dirty="0"/>
              <a:t>问下述程序执行，为什么屏幕的输出如下结果？</a:t>
            </a:r>
            <a:endParaRPr lang="en-US" altLang="zh-CN" sz="1600" dirty="0"/>
          </a:p>
          <a:p>
            <a:pPr lvl="1"/>
            <a:r>
              <a:rPr lang="en-US" altLang="zh-CN" sz="1200" dirty="0"/>
              <a:t>./</a:t>
            </a:r>
            <a:r>
              <a:rPr lang="en-US" altLang="zh-CN" sz="1200" dirty="0" err="1"/>
              <a:t>a.out</a:t>
            </a:r>
            <a:r>
              <a:rPr lang="en-US" altLang="zh-CN" sz="1200" dirty="0"/>
              <a:t> 400</a:t>
            </a:r>
            <a:endParaRPr lang="en-US" altLang="zh-CN" sz="1200" dirty="0"/>
          </a:p>
          <a:p>
            <a:pPr lvl="1"/>
            <a:endParaRPr lang="en-US" altLang="zh-CN" sz="1200" dirty="0"/>
          </a:p>
          <a:p>
            <a:pPr marL="457200" lvl="1" indent="0">
              <a:buNone/>
            </a:pPr>
            <a:endParaRPr lang="en-US" altLang="zh-CN" sz="1200" dirty="0"/>
          </a:p>
          <a:p>
            <a:pPr lvl="1"/>
            <a:endParaRPr lang="en-US" altLang="zh-CN" sz="1200" dirty="0"/>
          </a:p>
          <a:p>
            <a:pPr lvl="1"/>
            <a:endParaRPr lang="zh-CN" altLang="en-US" sz="1200" dirty="0"/>
          </a:p>
          <a:p>
            <a:pPr lvl="1"/>
            <a:endParaRPr lang="zh-CN" altLang="en-US" sz="1200" dirty="0"/>
          </a:p>
          <a:p>
            <a:pPr lvl="1"/>
            <a:endParaRPr lang="zh-CN" altLang="en-US" sz="1200" dirty="0"/>
          </a:p>
        </p:txBody>
      </p:sp>
      <p:sp>
        <p:nvSpPr>
          <p:cNvPr id="13" name="对话气泡: 圆角矩形 12"/>
          <p:cNvSpPr/>
          <p:nvPr/>
        </p:nvSpPr>
        <p:spPr>
          <a:xfrm>
            <a:off x="579501" y="3108364"/>
            <a:ext cx="3788313" cy="1982040"/>
          </a:xfrm>
          <a:prstGeom prst="wedgeRoundRectCallout">
            <a:avLst>
              <a:gd name="adj1" fmla="val 28682"/>
              <a:gd name="adj2" fmla="val -4848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marL="285750" indent="-285750">
              <a:buFont typeface="Arial" panose="020B0604020202020204" pitchFamily="34" charset="0"/>
              <a:buChar char="•"/>
              <a:defRPr/>
            </a:pPr>
            <a:r>
              <a:rPr lang="zh-CN" altLang="en-US" sz="1400" dirty="0" smtClean="0">
                <a:solidFill>
                  <a:schemeClr val="tx1"/>
                </a:solidFill>
                <a:latin typeface="Times New Roman" panose="02020603050405020304" pitchFamily="18" charset="0"/>
                <a:cs typeface="Times New Roman" panose="02020603050405020304" pitchFamily="18" charset="0"/>
              </a:rPr>
              <a:t>系统将字符、数字等输出到屏幕上，是</a:t>
            </a:r>
            <a:r>
              <a:rPr lang="zh-CN" altLang="en-US" sz="1400" dirty="0">
                <a:solidFill>
                  <a:schemeClr val="tx1"/>
                </a:solidFill>
                <a:latin typeface="Times New Roman" panose="02020603050405020304" pitchFamily="18" charset="0"/>
                <a:cs typeface="Times New Roman" panose="02020603050405020304" pitchFamily="18" charset="0"/>
              </a:rPr>
              <a:t>将数字的</a:t>
            </a:r>
            <a:r>
              <a:rPr lang="zh-CN" altLang="en-US" sz="1400" dirty="0" smtClean="0">
                <a:solidFill>
                  <a:schemeClr val="tx1"/>
                </a:solidFill>
                <a:latin typeface="Times New Roman" panose="02020603050405020304" pitchFamily="18" charset="0"/>
                <a:cs typeface="Times New Roman" panose="02020603050405020304" pitchFamily="18" charset="0"/>
              </a:rPr>
              <a:t>每一位</a:t>
            </a:r>
            <a:r>
              <a:rPr lang="zh-CN" altLang="en-US" sz="1400" dirty="0">
                <a:solidFill>
                  <a:schemeClr val="tx1"/>
                </a:solidFill>
                <a:latin typeface="Times New Roman" panose="02020603050405020304" pitchFamily="18" charset="0"/>
                <a:cs typeface="Times New Roman" panose="02020603050405020304" pitchFamily="18" charset="0"/>
              </a:rPr>
              <a:t>视为</a:t>
            </a:r>
            <a:r>
              <a:rPr lang="zh-CN" altLang="en-US" sz="1400" dirty="0" smtClean="0">
                <a:solidFill>
                  <a:schemeClr val="tx1"/>
                </a:solidFill>
                <a:latin typeface="Times New Roman" panose="02020603050405020304" pitchFamily="18" charset="0"/>
                <a:cs typeface="Times New Roman" panose="02020603050405020304" pitchFamily="18" charset="0"/>
              </a:rPr>
              <a:t>一个字符，即输出的</a:t>
            </a:r>
            <a:r>
              <a:rPr lang="zh-CN" altLang="en-US" sz="1400" dirty="0">
                <a:solidFill>
                  <a:schemeClr val="tx1"/>
                </a:solidFill>
                <a:latin typeface="Times New Roman" panose="02020603050405020304" pitchFamily="18" charset="0"/>
                <a:cs typeface="Times New Roman" panose="02020603050405020304" pitchFamily="18" charset="0"/>
              </a:rPr>
              <a:t>是数字的每一位的</a:t>
            </a:r>
            <a:r>
              <a:rPr lang="en-US" altLang="zh-CN" sz="1400" dirty="0" smtClean="0">
                <a:solidFill>
                  <a:schemeClr val="tx1"/>
                </a:solidFill>
                <a:latin typeface="Times New Roman" panose="02020603050405020304" pitchFamily="18" charset="0"/>
                <a:cs typeface="Times New Roman" panose="02020603050405020304" pitchFamily="18" charset="0"/>
              </a:rPr>
              <a:t>ASCII</a:t>
            </a:r>
            <a:r>
              <a:rPr lang="zh-CN" altLang="en-US" sz="1400" dirty="0" smtClean="0">
                <a:solidFill>
                  <a:schemeClr val="tx1"/>
                </a:solidFill>
                <a:latin typeface="Times New Roman" panose="02020603050405020304" pitchFamily="18" charset="0"/>
                <a:cs typeface="Times New Roman" panose="02020603050405020304" pitchFamily="18" charset="0"/>
              </a:rPr>
              <a:t>；</a:t>
            </a:r>
            <a:endParaRPr lang="en-US" altLang="zh-CN" sz="1400"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r>
              <a:rPr lang="zh-CN" altLang="en-US" sz="1400" dirty="0" smtClean="0">
                <a:solidFill>
                  <a:schemeClr val="tx1"/>
                </a:solidFill>
                <a:latin typeface="Times New Roman" panose="02020603050405020304" pitchFamily="18" charset="0"/>
                <a:cs typeface="Times New Roman" panose="02020603050405020304" pitchFamily="18" charset="0"/>
              </a:rPr>
              <a:t>因此，</a:t>
            </a:r>
            <a:r>
              <a:rPr lang="en-US" altLang="zh-CN" sz="1400" dirty="0" smtClean="0">
                <a:solidFill>
                  <a:schemeClr val="tx1"/>
                </a:solidFill>
                <a:latin typeface="Times New Roman" panose="02020603050405020304" pitchFamily="18" charset="0"/>
                <a:cs typeface="Times New Roman" panose="02020603050405020304" pitchFamily="18" charset="0"/>
              </a:rPr>
              <a:t>1~283</a:t>
            </a:r>
            <a:r>
              <a:rPr lang="zh-CN" altLang="en-US" sz="1400" dirty="0" smtClean="0">
                <a:solidFill>
                  <a:schemeClr val="tx1"/>
                </a:solidFill>
                <a:latin typeface="Times New Roman" panose="02020603050405020304" pitchFamily="18" charset="0"/>
                <a:cs typeface="Times New Roman" panose="02020603050405020304" pitchFamily="18" charset="0"/>
              </a:rPr>
              <a:t>，连同其后的空格，所占有的缓存空间是：</a:t>
            </a:r>
            <a:endParaRPr lang="en-US" altLang="zh-CN" sz="1400" dirty="0" smtClean="0">
              <a:solidFill>
                <a:schemeClr val="tx1"/>
              </a:solidFill>
              <a:latin typeface="Times New Roman" panose="02020603050405020304" pitchFamily="18" charset="0"/>
              <a:cs typeface="Times New Roman" panose="02020603050405020304" pitchFamily="18" charset="0"/>
            </a:endParaRPr>
          </a:p>
          <a:p>
            <a:pPr>
              <a:defRPr/>
            </a:pPr>
            <a:r>
              <a:rPr lang="en-US" altLang="zh-CN" sz="1400" dirty="0">
                <a:solidFill>
                  <a:schemeClr val="tx1"/>
                </a:solidFill>
                <a:latin typeface="Times New Roman" panose="02020603050405020304" pitchFamily="18" charset="0"/>
                <a:cs typeface="Times New Roman" panose="02020603050405020304" pitchFamily="18" charset="0"/>
              </a:rPr>
              <a:t> </a:t>
            </a:r>
            <a:r>
              <a:rPr lang="en-US" altLang="zh-CN" sz="1400" dirty="0" smtClean="0">
                <a:solidFill>
                  <a:schemeClr val="tx1"/>
                </a:solidFill>
                <a:latin typeface="Times New Roman" panose="02020603050405020304" pitchFamily="18" charset="0"/>
                <a:cs typeface="Times New Roman" panose="02020603050405020304" pitchFamily="18" charset="0"/>
              </a:rPr>
              <a:t>      9*2+(100-10</a:t>
            </a:r>
            <a:r>
              <a:rPr lang="en-US" altLang="zh-CN" sz="1400" dirty="0">
                <a:solidFill>
                  <a:schemeClr val="tx1"/>
                </a:solidFill>
                <a:latin typeface="Times New Roman" panose="02020603050405020304" pitchFamily="18" charset="0"/>
                <a:cs typeface="Times New Roman" panose="02020603050405020304" pitchFamily="18" charset="0"/>
              </a:rPr>
              <a:t>)*3+(</a:t>
            </a:r>
            <a:r>
              <a:rPr lang="en-US" altLang="zh-CN" sz="1400" dirty="0" smtClean="0">
                <a:solidFill>
                  <a:schemeClr val="tx1"/>
                </a:solidFill>
                <a:latin typeface="Times New Roman" panose="02020603050405020304" pitchFamily="18" charset="0"/>
                <a:cs typeface="Times New Roman" panose="02020603050405020304" pitchFamily="18" charset="0"/>
              </a:rPr>
              <a:t>283-99)*4=1024B</a:t>
            </a:r>
            <a:endParaRPr lang="en-US" altLang="zh-CN" sz="14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r>
              <a:rPr lang="zh-CN" altLang="en-US" sz="1400" dirty="0">
                <a:solidFill>
                  <a:schemeClr val="tx1"/>
                </a:solidFill>
                <a:latin typeface="Times New Roman" panose="02020603050405020304" pitchFamily="18" charset="0"/>
                <a:cs typeface="Times New Roman" panose="02020603050405020304" pitchFamily="18" charset="0"/>
              </a:rPr>
              <a:t>其后的内容在</a:t>
            </a:r>
            <a:r>
              <a:rPr lang="en-US" altLang="zh-CN" sz="1400" dirty="0">
                <a:solidFill>
                  <a:schemeClr val="tx1"/>
                </a:solidFill>
                <a:latin typeface="Times New Roman" panose="02020603050405020304" pitchFamily="18" charset="0"/>
                <a:cs typeface="Times New Roman" panose="02020603050405020304" pitchFamily="18" charset="0"/>
              </a:rPr>
              <a:t>Buffer</a:t>
            </a:r>
            <a:r>
              <a:rPr lang="zh-CN" altLang="en-US" sz="1400" dirty="0">
                <a:solidFill>
                  <a:schemeClr val="tx1"/>
                </a:solidFill>
                <a:latin typeface="Times New Roman" panose="02020603050405020304" pitchFamily="18" charset="0"/>
                <a:cs typeface="Times New Roman" panose="02020603050405020304" pitchFamily="18" charset="0"/>
              </a:rPr>
              <a:t>中尚未</a:t>
            </a:r>
            <a:r>
              <a:rPr lang="zh-CN" altLang="en-US" sz="1400" dirty="0" smtClean="0">
                <a:solidFill>
                  <a:schemeClr val="tx1"/>
                </a:solidFill>
                <a:latin typeface="Times New Roman" panose="02020603050405020304" pitchFamily="18" charset="0"/>
                <a:cs typeface="Times New Roman" panose="02020603050405020304" pitchFamily="18" charset="0"/>
              </a:rPr>
              <a:t>输出；</a:t>
            </a:r>
            <a:endParaRPr lang="en-US" altLang="zh-CN" sz="1400"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r>
              <a:rPr lang="zh-CN" altLang="en-US" sz="1400" dirty="0">
                <a:solidFill>
                  <a:schemeClr val="tx1"/>
                </a:solidFill>
                <a:latin typeface="Times New Roman" panose="02020603050405020304" pitchFamily="18" charset="0"/>
                <a:cs typeface="Times New Roman" panose="02020603050405020304" pitchFamily="18" charset="0"/>
              </a:rPr>
              <a:t>系统为文件</a:t>
            </a:r>
            <a:r>
              <a:rPr lang="en-US" altLang="zh-CN" sz="1400" dirty="0">
                <a:solidFill>
                  <a:schemeClr val="tx1"/>
                </a:solidFill>
                <a:latin typeface="Times New Roman" panose="02020603050405020304" pitchFamily="18" charset="0"/>
                <a:cs typeface="Times New Roman" panose="02020603050405020304" pitchFamily="18" charset="0"/>
              </a:rPr>
              <a:t>I/O</a:t>
            </a:r>
            <a:r>
              <a:rPr lang="zh-CN" altLang="en-US" sz="1400" dirty="0">
                <a:solidFill>
                  <a:schemeClr val="tx1"/>
                </a:solidFill>
                <a:latin typeface="Times New Roman" panose="02020603050405020304" pitchFamily="18" charset="0"/>
                <a:cs typeface="Times New Roman" panose="02020603050405020304" pitchFamily="18" charset="0"/>
              </a:rPr>
              <a:t>默认开辟了</a:t>
            </a:r>
            <a:r>
              <a:rPr lang="en-US" altLang="zh-CN" sz="1400" dirty="0">
                <a:solidFill>
                  <a:schemeClr val="tx1"/>
                </a:solidFill>
                <a:latin typeface="Times New Roman" panose="02020603050405020304" pitchFamily="18" charset="0"/>
                <a:cs typeface="Times New Roman" panose="02020603050405020304" pitchFamily="18" charset="0"/>
              </a:rPr>
              <a:t>1KB</a:t>
            </a:r>
            <a:r>
              <a:rPr lang="zh-CN" altLang="en-US" sz="1400" dirty="0">
                <a:solidFill>
                  <a:schemeClr val="tx1"/>
                </a:solidFill>
                <a:latin typeface="Times New Roman" panose="02020603050405020304" pitchFamily="18" charset="0"/>
                <a:cs typeface="Times New Roman" panose="02020603050405020304" pitchFamily="18" charset="0"/>
              </a:rPr>
              <a:t>的</a:t>
            </a:r>
            <a:r>
              <a:rPr lang="en-US" altLang="zh-CN" sz="1400" dirty="0" smtClean="0">
                <a:solidFill>
                  <a:schemeClr val="tx1"/>
                </a:solidFill>
                <a:latin typeface="Times New Roman" panose="02020603050405020304" pitchFamily="18" charset="0"/>
                <a:cs typeface="Times New Roman" panose="02020603050405020304" pitchFamily="18" charset="0"/>
              </a:rPr>
              <a:t>Buffer;</a:t>
            </a:r>
            <a:endParaRPr lang="zh-CN" altLang="en-US" sz="14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endParaRPr lang="zh-CN" altLang="en-US" sz="1400" dirty="0">
              <a:solidFill>
                <a:schemeClr val="tx1"/>
              </a:solidFill>
              <a:latin typeface="Times New Roman" panose="02020603050405020304" pitchFamily="18" charset="0"/>
              <a:cs typeface="Times New Roman" panose="02020603050405020304" pitchFamily="18" charset="0"/>
            </a:endParaRPr>
          </a:p>
        </p:txBody>
      </p:sp>
      <p:pic>
        <p:nvPicPr>
          <p:cNvPr id="12" name="图片 11"/>
          <p:cNvPicPr>
            <a:picLocks noChangeAspect="1"/>
          </p:cNvPicPr>
          <p:nvPr/>
        </p:nvPicPr>
        <p:blipFill>
          <a:blip r:embed="rId1"/>
          <a:stretch>
            <a:fillRect/>
          </a:stretch>
        </p:blipFill>
        <p:spPr>
          <a:xfrm>
            <a:off x="4572000" y="2459115"/>
            <a:ext cx="4012707" cy="3695622"/>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7500"/>
          </a:bodyPr>
          <a:lstStyle/>
          <a:p>
            <a:r>
              <a:rPr lang="zh-CN" altLang="en-US" sz="2000" b="1" dirty="0">
                <a:ea typeface="宋体" panose="02010600030101010101" pitchFamily="2" charset="-122"/>
              </a:rPr>
              <a:t>单缓冲</a:t>
            </a:r>
            <a:r>
              <a:rPr lang="zh-CN" altLang="en-US" sz="2000" b="1" dirty="0">
                <a:ea typeface="宋体" panose="02010600030101010101" pitchFamily="2" charset="-122"/>
                <a:sym typeface="+mn-ea"/>
              </a:rPr>
              <a:t>(single buffer)</a:t>
            </a:r>
            <a:endParaRPr lang="zh-CN" altLang="en-US" sz="2000" b="1" dirty="0">
              <a:ea typeface="宋体" panose="02010600030101010101" pitchFamily="2" charset="-122"/>
            </a:endParaRPr>
          </a:p>
          <a:p>
            <a:r>
              <a:rPr lang="zh-CN" altLang="en-US" sz="2000" b="1" dirty="0">
                <a:ea typeface="宋体" panose="02010600030101010101" pitchFamily="2" charset="-122"/>
              </a:rPr>
              <a:t>双缓冲</a:t>
            </a:r>
            <a:r>
              <a:rPr lang="zh-CN" altLang="en-US" sz="2000" b="1" dirty="0">
                <a:ea typeface="宋体" panose="02010600030101010101" pitchFamily="2" charset="-122"/>
                <a:sym typeface="+mn-ea"/>
              </a:rPr>
              <a:t>(double buffer)</a:t>
            </a:r>
            <a:endParaRPr lang="zh-CN" altLang="en-US" sz="2000" b="1" dirty="0">
              <a:ea typeface="宋体" panose="02010600030101010101" pitchFamily="2" charset="-122"/>
            </a:endParaRPr>
          </a:p>
          <a:p>
            <a:r>
              <a:rPr lang="zh-CN" altLang="en-US" sz="2000" b="1" dirty="0">
                <a:ea typeface="宋体" panose="02010600030101010101" pitchFamily="2" charset="-122"/>
              </a:rPr>
              <a:t>环形缓冲区</a:t>
            </a:r>
            <a:r>
              <a:rPr lang="en-US" altLang="zh-CN" sz="2000" b="1" dirty="0">
                <a:ea typeface="宋体" panose="02010600030101010101" pitchFamily="2" charset="-122"/>
              </a:rPr>
              <a:t>(ring buffer </a:t>
            </a:r>
            <a:r>
              <a:rPr lang="zh-CN" altLang="en-US" sz="2000" b="1" dirty="0">
                <a:ea typeface="宋体" panose="02010600030101010101" pitchFamily="2" charset="-122"/>
              </a:rPr>
              <a:t>或 </a:t>
            </a:r>
            <a:r>
              <a:rPr lang="en-US" altLang="zh-CN" sz="2000" b="1" dirty="0">
                <a:ea typeface="宋体" panose="02010600030101010101" pitchFamily="2" charset="-122"/>
              </a:rPr>
              <a:t>circle buffer)</a:t>
            </a:r>
            <a:endParaRPr lang="en-US" altLang="zh-CN" sz="2000" b="1" dirty="0">
              <a:ea typeface="宋体" panose="02010600030101010101" pitchFamily="2" charset="-122"/>
            </a:endParaRPr>
          </a:p>
          <a:p>
            <a:r>
              <a:rPr lang="zh-CN" altLang="en-US" sz="2000" b="1" dirty="0">
                <a:ea typeface="宋体" panose="02010600030101010101" pitchFamily="2" charset="-122"/>
              </a:rPr>
              <a:t>公共</a:t>
            </a:r>
            <a:r>
              <a:rPr lang="zh-CN" altLang="en-US" sz="2000" b="1" dirty="0" smtClean="0">
                <a:ea typeface="宋体" panose="02010600030101010101" pitchFamily="2" charset="-122"/>
              </a:rPr>
              <a:t>缓冲池</a:t>
            </a:r>
            <a:r>
              <a:rPr lang="en-US" altLang="zh-CN" sz="2100" b="1" dirty="0">
                <a:ea typeface="宋体" panose="02010600030101010101" pitchFamily="2" charset="-122"/>
              </a:rPr>
              <a:t>(Buffer Pool)</a:t>
            </a:r>
            <a:endParaRPr lang="en-US" altLang="zh-CN" sz="2100" b="1" dirty="0">
              <a:ea typeface="宋体" panose="02010600030101010101" pitchFamily="2" charset="-122"/>
            </a:endParaRPr>
          </a:p>
          <a:p>
            <a:endParaRPr lang="en-US" altLang="zh-CN" sz="2000" b="1" dirty="0">
              <a:ea typeface="宋体" panose="02010600030101010101" pitchFamily="2" charset="-122"/>
            </a:endParaRPr>
          </a:p>
          <a:p>
            <a:r>
              <a:rPr lang="zh-CN" altLang="en-US" sz="2000" b="1" dirty="0" smtClean="0">
                <a:ea typeface="宋体" panose="02010600030101010101" pitchFamily="2" charset="-122"/>
              </a:rPr>
              <a:t>请参见汤子赢版教材：设备管理</a:t>
            </a:r>
            <a:endParaRPr lang="zh-CN" altLang="en-US" sz="2000" b="1" dirty="0">
              <a:ea typeface="宋体" panose="02010600030101010101" pitchFamily="2" charset="-122"/>
            </a:endParaRPr>
          </a:p>
        </p:txBody>
      </p:sp>
      <p:sp>
        <p:nvSpPr>
          <p:cNvPr id="4" name="Rectangle 2"/>
          <p:cNvSpPr txBox="1">
            <a:spLocks noChangeArrowheads="1"/>
          </p:cNvSpPr>
          <p:nvPr/>
        </p:nvSpPr>
        <p:spPr bwMode="auto">
          <a:xfrm>
            <a:off x="0"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dirty="0">
                <a:effectLst>
                  <a:outerShdw blurRad="38100" dist="38100" dir="2700000" algn="tl">
                    <a:srgbClr val="C0C0C0"/>
                  </a:outerShdw>
                </a:effectLst>
                <a:ea typeface="宋体" panose="02010600030101010101" pitchFamily="2" charset="-122"/>
              </a:rPr>
              <a:t>缓冲区的类型</a:t>
            </a:r>
            <a:endParaRPr lang="en-US" altLang="zh-CN" dirty="0">
              <a:effectLst>
                <a:outerShdw blurRad="38100" dist="38100" dir="2700000" algn="tl">
                  <a:srgbClr val="C0C0C0"/>
                </a:outerShdw>
              </a:effectLst>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9150" y="1300162"/>
            <a:ext cx="7351713" cy="2304172"/>
          </a:xfrm>
        </p:spPr>
        <p:txBody>
          <a:bodyPr>
            <a:noAutofit/>
          </a:bodyPr>
          <a:lstStyle/>
          <a:p>
            <a:pPr>
              <a:spcBef>
                <a:spcPts val="600"/>
              </a:spcBef>
            </a:pPr>
            <a:r>
              <a:rPr lang="zh-CN" altLang="en-US" sz="1800" b="1" dirty="0">
                <a:ea typeface="宋体" panose="02010600030101010101" pitchFamily="2" charset="-122"/>
              </a:rPr>
              <a:t>在单缓冲情况下，每当用户进程发出一</a:t>
            </a:r>
            <a:r>
              <a:rPr lang="en-US" altLang="zh-CN" sz="1800" b="1" dirty="0">
                <a:ea typeface="宋体" panose="02010600030101010101" pitchFamily="2" charset="-122"/>
              </a:rPr>
              <a:t>I/O</a:t>
            </a:r>
            <a:r>
              <a:rPr lang="zh-CN" altLang="en-US" sz="1800" b="1" dirty="0">
                <a:ea typeface="宋体" panose="02010600030101010101" pitchFamily="2" charset="-122"/>
              </a:rPr>
              <a:t>请求时，</a:t>
            </a:r>
            <a:r>
              <a:rPr lang="en-US" altLang="zh-CN" sz="1800" b="1" dirty="0">
                <a:ea typeface="宋体" panose="02010600030101010101" pitchFamily="2" charset="-122"/>
              </a:rPr>
              <a:t>OS</a:t>
            </a:r>
            <a:r>
              <a:rPr lang="zh-CN" altLang="en-US" sz="1800" b="1" dirty="0">
                <a:ea typeface="宋体" panose="02010600030101010101" pitchFamily="2" charset="-122"/>
              </a:rPr>
              <a:t>便在主存中为之分配</a:t>
            </a:r>
            <a:r>
              <a:rPr lang="zh-CN" altLang="en-US" sz="1800" b="1" dirty="0" smtClean="0">
                <a:ea typeface="宋体" panose="02010600030101010101" pitchFamily="2" charset="-122"/>
              </a:rPr>
              <a:t>一个缓冲区。</a:t>
            </a:r>
            <a:endParaRPr lang="en-US" altLang="zh-CN" sz="1800" b="1" dirty="0" smtClean="0">
              <a:ea typeface="宋体" panose="02010600030101010101" pitchFamily="2" charset="-122"/>
            </a:endParaRPr>
          </a:p>
          <a:p>
            <a:pPr>
              <a:spcBef>
                <a:spcPts val="600"/>
              </a:spcBef>
            </a:pPr>
            <a:r>
              <a:rPr lang="zh-CN" altLang="en-US" sz="1800" b="1" dirty="0" smtClean="0">
                <a:ea typeface="宋体" panose="02010600030101010101" pitchFamily="2" charset="-122"/>
              </a:rPr>
              <a:t>在</a:t>
            </a:r>
            <a:r>
              <a:rPr lang="zh-CN" altLang="en-US" sz="1800" b="1" dirty="0">
                <a:ea typeface="宋体" panose="02010600030101010101" pitchFamily="2" charset="-122"/>
              </a:rPr>
              <a:t>块设备输入时，假定从磁盘把一块数据输入到缓冲区的时间为</a:t>
            </a:r>
            <a:r>
              <a:rPr lang="en-US" altLang="zh-CN" sz="1800" b="1" dirty="0" smtClean="0">
                <a:ea typeface="宋体" panose="02010600030101010101" pitchFamily="2" charset="-122"/>
              </a:rPr>
              <a:t>T</a:t>
            </a:r>
            <a:r>
              <a:rPr lang="zh-CN" altLang="en-US" sz="1800" b="1" dirty="0" smtClean="0">
                <a:ea typeface="宋体" panose="02010600030101010101" pitchFamily="2" charset="-122"/>
              </a:rPr>
              <a:t>，</a:t>
            </a:r>
            <a:r>
              <a:rPr lang="en-US" altLang="zh-CN" sz="1800" b="1" dirty="0" smtClean="0">
                <a:ea typeface="宋体" panose="02010600030101010101" pitchFamily="2" charset="-122"/>
              </a:rPr>
              <a:t>OS</a:t>
            </a:r>
            <a:r>
              <a:rPr lang="zh-CN" altLang="en-US" sz="1800" b="1" dirty="0">
                <a:ea typeface="宋体" panose="02010600030101010101" pitchFamily="2" charset="-122"/>
              </a:rPr>
              <a:t>将该缓冲区中的数据传送到用户区的时间为</a:t>
            </a:r>
            <a:r>
              <a:rPr lang="en-US" altLang="zh-CN" sz="1800" b="1" dirty="0">
                <a:ea typeface="宋体" panose="02010600030101010101" pitchFamily="2" charset="-122"/>
              </a:rPr>
              <a:t>M</a:t>
            </a:r>
            <a:r>
              <a:rPr lang="zh-CN" altLang="en-US" sz="1800" b="1" dirty="0">
                <a:ea typeface="宋体" panose="02010600030101010101" pitchFamily="2" charset="-122"/>
              </a:rPr>
              <a:t>，而</a:t>
            </a:r>
            <a:r>
              <a:rPr lang="en-US" altLang="zh-CN" sz="1800" b="1" dirty="0">
                <a:ea typeface="宋体" panose="02010600030101010101" pitchFamily="2" charset="-122"/>
              </a:rPr>
              <a:t>CPU</a:t>
            </a:r>
            <a:r>
              <a:rPr lang="zh-CN" altLang="en-US" sz="1800" b="1" dirty="0">
                <a:ea typeface="宋体" panose="02010600030101010101" pitchFamily="2" charset="-122"/>
              </a:rPr>
              <a:t>对这一块数据的处理时间为</a:t>
            </a:r>
            <a:r>
              <a:rPr lang="en-US" altLang="zh-CN" sz="1800" b="1" dirty="0" smtClean="0">
                <a:ea typeface="宋体" panose="02010600030101010101" pitchFamily="2" charset="-122"/>
              </a:rPr>
              <a:t>C</a:t>
            </a:r>
            <a:endParaRPr lang="en-US" altLang="zh-CN" sz="1800" b="1" dirty="0" smtClean="0">
              <a:ea typeface="宋体" panose="02010600030101010101" pitchFamily="2" charset="-122"/>
            </a:endParaRPr>
          </a:p>
          <a:p>
            <a:pPr>
              <a:spcBef>
                <a:spcPts val="600"/>
              </a:spcBef>
            </a:pPr>
            <a:r>
              <a:rPr lang="en-US" altLang="zh-CN" sz="1800" b="1" dirty="0" smtClean="0">
                <a:ea typeface="宋体" panose="02010600030101010101" pitchFamily="2" charset="-122"/>
              </a:rPr>
              <a:t>T</a:t>
            </a:r>
            <a:r>
              <a:rPr lang="zh-CN" altLang="en-US" sz="1800" b="1" dirty="0">
                <a:ea typeface="宋体" panose="02010600030101010101" pitchFamily="2" charset="-122"/>
              </a:rPr>
              <a:t>和</a:t>
            </a:r>
            <a:r>
              <a:rPr lang="en-US" altLang="zh-CN" sz="1800" b="1" dirty="0">
                <a:ea typeface="宋体" panose="02010600030101010101" pitchFamily="2" charset="-122"/>
              </a:rPr>
              <a:t>C</a:t>
            </a:r>
            <a:r>
              <a:rPr lang="zh-CN" altLang="en-US" sz="1800" b="1" dirty="0">
                <a:ea typeface="宋体" panose="02010600030101010101" pitchFamily="2" charset="-122"/>
              </a:rPr>
              <a:t>是可以</a:t>
            </a:r>
            <a:r>
              <a:rPr lang="zh-CN" altLang="en-US" sz="1800" b="1" dirty="0" smtClean="0">
                <a:ea typeface="宋体" panose="02010600030101010101" pitchFamily="2" charset="-122"/>
              </a:rPr>
              <a:t>并行</a:t>
            </a:r>
            <a:endParaRPr lang="en-US" altLang="zh-CN" sz="1800" b="1" dirty="0" smtClean="0">
              <a:ea typeface="宋体" panose="02010600030101010101" pitchFamily="2" charset="-122"/>
            </a:endParaRPr>
          </a:p>
          <a:p>
            <a:pPr>
              <a:spcBef>
                <a:spcPts val="600"/>
              </a:spcBef>
            </a:pPr>
            <a:r>
              <a:rPr lang="zh-CN" altLang="en-US" sz="1800" b="1" dirty="0" smtClean="0">
                <a:ea typeface="宋体" panose="02010600030101010101" pitchFamily="2" charset="-122"/>
              </a:rPr>
              <a:t>所以</a:t>
            </a:r>
            <a:r>
              <a:rPr lang="zh-CN" altLang="en-US" sz="1800" b="1" dirty="0">
                <a:ea typeface="宋体" panose="02010600030101010101" pitchFamily="2" charset="-122"/>
              </a:rPr>
              <a:t>系统对</a:t>
            </a:r>
            <a:r>
              <a:rPr lang="zh-CN" altLang="en-US" sz="1800" b="1" dirty="0">
                <a:solidFill>
                  <a:srgbClr val="7030A0"/>
                </a:solidFill>
                <a:ea typeface="宋体" panose="02010600030101010101" pitchFamily="2" charset="-122"/>
              </a:rPr>
              <a:t>每一块数据的处理时间</a:t>
            </a:r>
            <a:r>
              <a:rPr lang="zh-CN" altLang="en-US" sz="1800" b="1" dirty="0" smtClean="0">
                <a:ea typeface="宋体" panose="02010600030101010101" pitchFamily="2" charset="-122"/>
              </a:rPr>
              <a:t>为：</a:t>
            </a:r>
            <a:r>
              <a:rPr lang="en-US" altLang="zh-CN" sz="1800" b="1" dirty="0" smtClean="0">
                <a:solidFill>
                  <a:srgbClr val="C00000"/>
                </a:solidFill>
                <a:ea typeface="宋体" panose="02010600030101010101" pitchFamily="2" charset="-122"/>
              </a:rPr>
              <a:t>MAX(T,C)+M</a:t>
            </a:r>
            <a:endParaRPr lang="en-US" altLang="zh-CN" sz="1800" b="1" dirty="0">
              <a:solidFill>
                <a:srgbClr val="C00000"/>
              </a:solidFill>
              <a:ea typeface="宋体" panose="02010600030101010101" pitchFamily="2" charset="-122"/>
            </a:endParaRPr>
          </a:p>
        </p:txBody>
      </p:sp>
      <p:sp>
        <p:nvSpPr>
          <p:cNvPr id="4" name="Rectangle 2"/>
          <p:cNvSpPr txBox="1">
            <a:spLocks noChangeArrowheads="1"/>
          </p:cNvSpPr>
          <p:nvPr/>
        </p:nvSpPr>
        <p:spPr bwMode="auto">
          <a:xfrm>
            <a:off x="0"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r>
              <a:rPr lang="zh-CN" altLang="en-US" dirty="0">
                <a:ea typeface="宋体" panose="02010600030101010101" pitchFamily="2" charset="-122"/>
              </a:rPr>
              <a:t>单缓冲</a:t>
            </a:r>
            <a:r>
              <a:rPr lang="zh-CN" altLang="en-US" dirty="0">
                <a:ea typeface="宋体" panose="02010600030101010101" pitchFamily="2" charset="-122"/>
                <a:sym typeface="+mn-ea"/>
              </a:rPr>
              <a:t>(single buffer)</a:t>
            </a:r>
            <a:endParaRPr lang="zh-CN" altLang="en-US" dirty="0">
              <a:ea typeface="宋体" panose="02010600030101010101" pitchFamily="2" charset="-122"/>
            </a:endParaRPr>
          </a:p>
        </p:txBody>
      </p:sp>
      <p:sp>
        <p:nvSpPr>
          <p:cNvPr id="2" name="AutoShape 2" descr="https://gimg2.baidu.com/image_search/src=http%3A%2F%2Fddrvcn.oss-cn-hangzhou.aliyuncs.com%2F2019%2F4%2FUBbUz2.jpg&amp;refer=http%3A%2F%2Fddrvcn.oss-cn-hangzhou.aliyuncs.com&amp;app=2002&amp;size=f9999,10000&amp;q=a80&amp;n=0&amp;g=0n&amp;fmt=jpeg?sec=1639648260&amp;t=906fd6a3fe2f58041e267afd9f223f3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5" name="图片 4"/>
          <p:cNvPicPr>
            <a:picLocks noChangeAspect="1"/>
          </p:cNvPicPr>
          <p:nvPr/>
        </p:nvPicPr>
        <p:blipFill>
          <a:blip r:embed="rId1"/>
          <a:stretch>
            <a:fillRect/>
          </a:stretch>
        </p:blipFill>
        <p:spPr>
          <a:xfrm>
            <a:off x="1491447" y="3675355"/>
            <a:ext cx="5481437" cy="25678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9150" y="1300162"/>
            <a:ext cx="7896225" cy="2576513"/>
          </a:xfrm>
        </p:spPr>
        <p:txBody>
          <a:bodyPr>
            <a:noAutofit/>
          </a:bodyPr>
          <a:lstStyle/>
          <a:p>
            <a:pPr>
              <a:spcBef>
                <a:spcPts val="600"/>
              </a:spcBef>
            </a:pPr>
            <a:r>
              <a:rPr lang="zh-CN" altLang="en-US" sz="1800" b="1" dirty="0">
                <a:ea typeface="宋体" panose="02010600030101010101" pitchFamily="2" charset="-122"/>
              </a:rPr>
              <a:t>由于缓冲区是共享资源，生产者与消费者在使用缓冲区时必须互斥</a:t>
            </a:r>
            <a:r>
              <a:rPr lang="zh-CN" altLang="en-US" sz="1800" b="1" dirty="0" smtClean="0">
                <a:ea typeface="宋体" panose="02010600030101010101" pitchFamily="2" charset="-122"/>
              </a:rPr>
              <a:t>。</a:t>
            </a:r>
            <a:endParaRPr lang="en-US" altLang="zh-CN" sz="1800" b="1" dirty="0" smtClean="0">
              <a:ea typeface="宋体" panose="02010600030101010101" pitchFamily="2" charset="-122"/>
            </a:endParaRPr>
          </a:p>
          <a:p>
            <a:pPr>
              <a:spcBef>
                <a:spcPts val="600"/>
              </a:spcBef>
            </a:pPr>
            <a:r>
              <a:rPr lang="zh-CN" altLang="en-US" sz="1800" b="1" dirty="0" smtClean="0">
                <a:ea typeface="宋体" panose="02010600030101010101" pitchFamily="2" charset="-122"/>
              </a:rPr>
              <a:t>如果</a:t>
            </a:r>
            <a:r>
              <a:rPr lang="zh-CN" altLang="en-US" sz="1800" b="1" dirty="0">
                <a:ea typeface="宋体" panose="02010600030101010101" pitchFamily="2" charset="-122"/>
              </a:rPr>
              <a:t>消费者尚未取走缓冲区的数据，生产者又生产新的数据，也无法将它送入缓冲区，所以设置两个缓冲区</a:t>
            </a:r>
            <a:r>
              <a:rPr lang="zh-CN" altLang="en-US" sz="1800" b="1" dirty="0" smtClean="0">
                <a:ea typeface="宋体" panose="02010600030101010101" pitchFamily="2" charset="-122"/>
              </a:rPr>
              <a:t>。</a:t>
            </a:r>
            <a:endParaRPr lang="en-US" altLang="zh-CN" sz="1800" b="1" dirty="0" smtClean="0">
              <a:ea typeface="宋体" panose="02010600030101010101" pitchFamily="2" charset="-122"/>
            </a:endParaRPr>
          </a:p>
          <a:p>
            <a:pPr>
              <a:spcBef>
                <a:spcPts val="600"/>
              </a:spcBef>
            </a:pPr>
            <a:r>
              <a:rPr lang="zh-CN" altLang="en-US" sz="1800" b="1" dirty="0" smtClean="0">
                <a:ea typeface="宋体" panose="02010600030101010101" pitchFamily="2" charset="-122"/>
              </a:rPr>
              <a:t>双</a:t>
            </a:r>
            <a:r>
              <a:rPr lang="zh-CN" altLang="en-US" sz="1800" b="1" dirty="0">
                <a:ea typeface="宋体" panose="02010600030101010101" pitchFamily="2" charset="-122"/>
              </a:rPr>
              <a:t>缓冲机制（缓冲对换）</a:t>
            </a:r>
            <a:r>
              <a:rPr lang="zh-CN" altLang="en-US" sz="1800" b="1" dirty="0" smtClean="0">
                <a:ea typeface="宋体" panose="02010600030101010101" pitchFamily="2" charset="-122"/>
              </a:rPr>
              <a:t>：</a:t>
            </a:r>
            <a:endParaRPr lang="en-US" altLang="zh-CN" sz="1800" b="1" dirty="0" smtClean="0">
              <a:ea typeface="宋体" panose="02010600030101010101" pitchFamily="2" charset="-122"/>
            </a:endParaRPr>
          </a:p>
          <a:p>
            <a:pPr lvl="1">
              <a:spcBef>
                <a:spcPts val="600"/>
              </a:spcBef>
            </a:pPr>
            <a:r>
              <a:rPr lang="zh-CN" altLang="en-US" sz="1600" b="1" dirty="0" smtClean="0">
                <a:ea typeface="宋体" panose="02010600030101010101" pitchFamily="2" charset="-122"/>
              </a:rPr>
              <a:t>在</a:t>
            </a:r>
            <a:r>
              <a:rPr lang="zh-CN" altLang="en-US" sz="1600" b="1" dirty="0">
                <a:ea typeface="宋体" panose="02010600030101010101" pitchFamily="2" charset="-122"/>
              </a:rPr>
              <a:t>设备输入时，先将数据送入第一缓冲区，装满后转向第二缓冲区</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pPr lvl="1">
              <a:spcBef>
                <a:spcPts val="600"/>
              </a:spcBef>
            </a:pPr>
            <a:r>
              <a:rPr lang="zh-CN" altLang="en-US" sz="1600" b="1" dirty="0" smtClean="0">
                <a:ea typeface="宋体" panose="02010600030101010101" pitchFamily="2" charset="-122"/>
              </a:rPr>
              <a:t>在</a:t>
            </a:r>
            <a:r>
              <a:rPr lang="zh-CN" altLang="en-US" sz="1600" b="1" dirty="0">
                <a:ea typeface="宋体" panose="02010600030101010101" pitchFamily="2" charset="-122"/>
              </a:rPr>
              <a:t>双缓冲时，</a:t>
            </a:r>
            <a:r>
              <a:rPr lang="zh-CN" altLang="en-US" sz="1600" b="1" dirty="0">
                <a:solidFill>
                  <a:srgbClr val="7030A0"/>
                </a:solidFill>
                <a:ea typeface="宋体" panose="02010600030101010101" pitchFamily="2" charset="-122"/>
              </a:rPr>
              <a:t>系统处理一块数据的时间</a:t>
            </a:r>
            <a:r>
              <a:rPr lang="zh-CN" altLang="en-US" sz="1600" b="1" dirty="0">
                <a:ea typeface="宋体" panose="02010600030101010101" pitchFamily="2" charset="-122"/>
              </a:rPr>
              <a:t>可以粗略地认为是</a:t>
            </a:r>
            <a:r>
              <a:rPr lang="en-US" altLang="zh-CN" sz="1600" b="1" dirty="0" smtClean="0">
                <a:solidFill>
                  <a:srgbClr val="C00000"/>
                </a:solidFill>
                <a:ea typeface="宋体" panose="02010600030101010101" pitchFamily="2" charset="-122"/>
              </a:rPr>
              <a:t>MAX(C,T)</a:t>
            </a:r>
            <a:endParaRPr lang="en-US" altLang="zh-CN" sz="1600" b="1" dirty="0" smtClean="0">
              <a:solidFill>
                <a:srgbClr val="C00000"/>
              </a:solidFill>
              <a:ea typeface="宋体" panose="02010600030101010101" pitchFamily="2" charset="-122"/>
            </a:endParaRPr>
          </a:p>
          <a:p>
            <a:pPr lvl="2">
              <a:spcBef>
                <a:spcPts val="600"/>
              </a:spcBef>
            </a:pPr>
            <a:r>
              <a:rPr lang="zh-CN" altLang="en-US" sz="1400" b="1" dirty="0">
                <a:ea typeface="宋体" panose="02010600030101010101" pitchFamily="2" charset="-122"/>
              </a:rPr>
              <a:t>若</a:t>
            </a:r>
            <a:r>
              <a:rPr lang="en-US" altLang="zh-CN" sz="1400" b="1" dirty="0">
                <a:ea typeface="宋体" panose="02010600030101010101" pitchFamily="2" charset="-122"/>
              </a:rPr>
              <a:t>C&lt;T</a:t>
            </a:r>
            <a:r>
              <a:rPr lang="zh-CN" altLang="en-US" sz="1400" b="1" dirty="0" smtClean="0">
                <a:ea typeface="宋体" panose="02010600030101010101" pitchFamily="2" charset="-122"/>
              </a:rPr>
              <a:t>，可使块设备连续输入</a:t>
            </a:r>
            <a:endParaRPr lang="en-US" altLang="zh-CN" sz="1400" b="1" dirty="0" smtClean="0">
              <a:ea typeface="宋体" panose="02010600030101010101" pitchFamily="2" charset="-122"/>
            </a:endParaRPr>
          </a:p>
          <a:p>
            <a:pPr lvl="2">
              <a:spcBef>
                <a:spcPts val="600"/>
              </a:spcBef>
            </a:pPr>
            <a:r>
              <a:rPr lang="zh-CN" altLang="en-US" sz="1400" b="1" dirty="0" smtClean="0">
                <a:ea typeface="宋体" panose="02010600030101010101" pitchFamily="2" charset="-122"/>
              </a:rPr>
              <a:t>若</a:t>
            </a:r>
            <a:r>
              <a:rPr lang="en-US" altLang="zh-CN" sz="1400" b="1" dirty="0" smtClean="0">
                <a:ea typeface="宋体" panose="02010600030101010101" pitchFamily="2" charset="-122"/>
              </a:rPr>
              <a:t>C&gt;T</a:t>
            </a:r>
            <a:r>
              <a:rPr lang="zh-CN" altLang="en-US" sz="1400" b="1" dirty="0" smtClean="0">
                <a:ea typeface="宋体" panose="02010600030101010101" pitchFamily="2" charset="-122"/>
              </a:rPr>
              <a:t>，可使</a:t>
            </a:r>
            <a:r>
              <a:rPr lang="en-US" altLang="zh-CN" sz="1400" b="1" dirty="0" smtClean="0">
                <a:ea typeface="宋体" panose="02010600030101010101" pitchFamily="2" charset="-122"/>
              </a:rPr>
              <a:t>CPU</a:t>
            </a:r>
            <a:r>
              <a:rPr lang="zh-CN" altLang="en-US" sz="1400" b="1" dirty="0" smtClean="0">
                <a:ea typeface="宋体" panose="02010600030101010101" pitchFamily="2" charset="-122"/>
              </a:rPr>
              <a:t>不必等待设备输入</a:t>
            </a:r>
            <a:endParaRPr lang="en-US" altLang="zh-CN" sz="1400" b="1" dirty="0">
              <a:ea typeface="宋体" panose="02010600030101010101" pitchFamily="2" charset="-122"/>
            </a:endParaRPr>
          </a:p>
        </p:txBody>
      </p:sp>
      <p:sp>
        <p:nvSpPr>
          <p:cNvPr id="4" name="Rectangle 2"/>
          <p:cNvSpPr txBox="1">
            <a:spLocks noChangeArrowheads="1"/>
          </p:cNvSpPr>
          <p:nvPr/>
        </p:nvSpPr>
        <p:spPr bwMode="auto">
          <a:xfrm>
            <a:off x="0"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r>
              <a:rPr lang="zh-CN" altLang="en-US" dirty="0">
                <a:ea typeface="宋体" panose="02010600030101010101" pitchFamily="2" charset="-122"/>
              </a:rPr>
              <a:t>双缓冲</a:t>
            </a:r>
            <a:r>
              <a:rPr lang="zh-CN" altLang="en-US" dirty="0">
                <a:ea typeface="宋体" panose="02010600030101010101" pitchFamily="2" charset="-122"/>
                <a:sym typeface="+mn-ea"/>
              </a:rPr>
              <a:t>(double buffer)</a:t>
            </a:r>
            <a:endParaRPr lang="zh-CN" altLang="en-US" dirty="0">
              <a:ea typeface="宋体" panose="02010600030101010101" pitchFamily="2" charset="-122"/>
            </a:endParaRPr>
          </a:p>
        </p:txBody>
      </p:sp>
      <p:sp>
        <p:nvSpPr>
          <p:cNvPr id="2" name="AutoShape 2" descr="https://gimg2.baidu.com/image_search/src=http%3A%2F%2Fddrvcn.oss-cn-hangzhou.aliyuncs.com%2F2019%2F4%2FUBbUz2.jpg&amp;refer=http%3A%2F%2Fddrvcn.oss-cn-hangzhou.aliyuncs.com&amp;app=2002&amp;size=f9999,10000&amp;q=a80&amp;n=0&amp;g=0n&amp;fmt=jpeg?sec=1639648260&amp;t=906fd6a3fe2f58041e267afd9f223f3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nvGrpSpPr>
          <p:cNvPr id="11" name="组合 10"/>
          <p:cNvGrpSpPr/>
          <p:nvPr/>
        </p:nvGrpSpPr>
        <p:grpSpPr>
          <a:xfrm>
            <a:off x="1609725" y="3990975"/>
            <a:ext cx="5467349" cy="2473718"/>
            <a:chOff x="1495425" y="3452139"/>
            <a:chExt cx="5467349" cy="2923425"/>
          </a:xfrm>
        </p:grpSpPr>
        <p:pic>
          <p:nvPicPr>
            <p:cNvPr id="7" name="图片 6"/>
            <p:cNvPicPr>
              <a:picLocks noChangeAspect="1"/>
            </p:cNvPicPr>
            <p:nvPr/>
          </p:nvPicPr>
          <p:blipFill>
            <a:blip r:embed="rId1"/>
            <a:stretch>
              <a:fillRect/>
            </a:stretch>
          </p:blipFill>
          <p:spPr>
            <a:xfrm>
              <a:off x="1507353" y="3567927"/>
              <a:ext cx="5455421" cy="2807637"/>
            </a:xfrm>
            <a:prstGeom prst="rect">
              <a:avLst/>
            </a:prstGeom>
          </p:spPr>
        </p:pic>
        <p:sp>
          <p:nvSpPr>
            <p:cNvPr id="8" name="文本框 7"/>
            <p:cNvSpPr txBox="1"/>
            <p:nvPr/>
          </p:nvSpPr>
          <p:spPr>
            <a:xfrm>
              <a:off x="5581650" y="3723731"/>
              <a:ext cx="876300" cy="307777"/>
            </a:xfrm>
            <a:prstGeom prst="rect">
              <a:avLst/>
            </a:prstGeom>
            <a:noFill/>
          </p:spPr>
          <p:txBody>
            <a:bodyPr wrap="square" rtlCol="0">
              <a:spAutoFit/>
            </a:bodyPr>
            <a:lstStyle/>
            <a:p>
              <a:r>
                <a:rPr lang="zh-CN" altLang="en-US" sz="1400" dirty="0" smtClean="0">
                  <a:solidFill>
                    <a:srgbClr val="000099"/>
                  </a:solidFill>
                </a:rPr>
                <a:t>输入</a:t>
              </a:r>
              <a:r>
                <a:rPr lang="en-US" altLang="zh-CN" sz="1400" dirty="0" smtClean="0">
                  <a:solidFill>
                    <a:srgbClr val="000099"/>
                  </a:solidFill>
                </a:rPr>
                <a:t>(T)</a:t>
              </a:r>
              <a:endParaRPr lang="en-US" altLang="zh-CN" sz="1400" dirty="0" smtClean="0">
                <a:solidFill>
                  <a:srgbClr val="000099"/>
                </a:solidFill>
              </a:endParaRPr>
            </a:p>
          </p:txBody>
        </p:sp>
        <p:sp>
          <p:nvSpPr>
            <p:cNvPr id="9" name="文本框 8"/>
            <p:cNvSpPr txBox="1"/>
            <p:nvPr/>
          </p:nvSpPr>
          <p:spPr>
            <a:xfrm>
              <a:off x="2478903" y="3799931"/>
              <a:ext cx="971550" cy="307777"/>
            </a:xfrm>
            <a:prstGeom prst="rect">
              <a:avLst/>
            </a:prstGeom>
            <a:noFill/>
          </p:spPr>
          <p:txBody>
            <a:bodyPr wrap="square" rtlCol="0">
              <a:spAutoFit/>
            </a:bodyPr>
            <a:lstStyle/>
            <a:p>
              <a:r>
                <a:rPr lang="zh-CN" altLang="en-US" sz="1400" dirty="0" smtClean="0">
                  <a:solidFill>
                    <a:srgbClr val="000099"/>
                  </a:solidFill>
                </a:rPr>
                <a:t>传输</a:t>
              </a:r>
              <a:r>
                <a:rPr lang="en-US" altLang="zh-CN" sz="1400" dirty="0" smtClean="0">
                  <a:solidFill>
                    <a:srgbClr val="000099"/>
                  </a:solidFill>
                </a:rPr>
                <a:t>(M)</a:t>
              </a:r>
              <a:endParaRPr lang="en-US" altLang="zh-CN" sz="1400" dirty="0" smtClean="0">
                <a:solidFill>
                  <a:srgbClr val="000099"/>
                </a:solidFill>
              </a:endParaRPr>
            </a:p>
          </p:txBody>
        </p:sp>
        <p:sp>
          <p:nvSpPr>
            <p:cNvPr id="10" name="文本框 9"/>
            <p:cNvSpPr txBox="1"/>
            <p:nvPr/>
          </p:nvSpPr>
          <p:spPr>
            <a:xfrm>
              <a:off x="1495425" y="3452139"/>
              <a:ext cx="971550" cy="307777"/>
            </a:xfrm>
            <a:prstGeom prst="rect">
              <a:avLst/>
            </a:prstGeom>
            <a:noFill/>
          </p:spPr>
          <p:txBody>
            <a:bodyPr wrap="square" rtlCol="0">
              <a:spAutoFit/>
            </a:bodyPr>
            <a:lstStyle/>
            <a:p>
              <a:r>
                <a:rPr lang="zh-CN" altLang="en-US" sz="1400" dirty="0" smtClean="0">
                  <a:solidFill>
                    <a:srgbClr val="000099"/>
                  </a:solidFill>
                </a:rPr>
                <a:t>处理</a:t>
              </a:r>
              <a:r>
                <a:rPr lang="en-US" altLang="zh-CN" sz="1400" dirty="0" smtClean="0">
                  <a:solidFill>
                    <a:srgbClr val="000099"/>
                  </a:solidFill>
                </a:rPr>
                <a:t>(C)</a:t>
              </a:r>
              <a:endParaRPr lang="en-US" altLang="zh-CN" sz="1400" dirty="0" smtClean="0">
                <a:solidFill>
                  <a:srgbClr val="000099"/>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9150" y="1300162"/>
            <a:ext cx="7896225" cy="1300163"/>
          </a:xfrm>
        </p:spPr>
        <p:txBody>
          <a:bodyPr>
            <a:noAutofit/>
          </a:bodyPr>
          <a:lstStyle/>
          <a:p>
            <a:pPr>
              <a:spcBef>
                <a:spcPts val="600"/>
              </a:spcBef>
            </a:pPr>
            <a:r>
              <a:rPr lang="zh-CN" altLang="en-US" sz="2000" b="1" dirty="0" smtClean="0">
                <a:ea typeface="宋体" panose="02010600030101010101" pitchFamily="2" charset="-122"/>
              </a:rPr>
              <a:t>双机通信中，一般都设置两个缓冲区</a:t>
            </a:r>
            <a:endParaRPr lang="en-US" altLang="zh-CN" sz="2000" b="1" dirty="0" smtClean="0">
              <a:ea typeface="宋体" panose="02010600030101010101" pitchFamily="2" charset="-122"/>
            </a:endParaRPr>
          </a:p>
          <a:p>
            <a:pPr lvl="1">
              <a:spcBef>
                <a:spcPts val="600"/>
              </a:spcBef>
            </a:pPr>
            <a:r>
              <a:rPr lang="zh-CN" altLang="en-US" sz="1800" b="1" dirty="0" smtClean="0">
                <a:ea typeface="宋体" panose="02010600030101010101" pitchFamily="2" charset="-122"/>
              </a:rPr>
              <a:t>发送缓冲区：用于发送</a:t>
            </a:r>
            <a:endParaRPr lang="en-US" altLang="zh-CN" sz="1800" b="1" dirty="0" smtClean="0">
              <a:ea typeface="宋体" panose="02010600030101010101" pitchFamily="2" charset="-122"/>
            </a:endParaRPr>
          </a:p>
          <a:p>
            <a:pPr lvl="1">
              <a:spcBef>
                <a:spcPts val="600"/>
              </a:spcBef>
            </a:pPr>
            <a:r>
              <a:rPr lang="zh-CN" altLang="en-US" sz="1800" b="1" dirty="0" smtClean="0">
                <a:ea typeface="宋体" panose="02010600030101010101" pitchFamily="2" charset="-122"/>
              </a:rPr>
              <a:t>接收缓冲区：用于接收</a:t>
            </a:r>
            <a:endParaRPr lang="zh-CN" altLang="en-US" sz="1800" b="1" dirty="0">
              <a:ea typeface="宋体" panose="02010600030101010101" pitchFamily="2" charset="-122"/>
            </a:endParaRPr>
          </a:p>
        </p:txBody>
      </p:sp>
      <p:sp>
        <p:nvSpPr>
          <p:cNvPr id="4" name="Rectangle 2"/>
          <p:cNvSpPr txBox="1">
            <a:spLocks noChangeArrowheads="1"/>
          </p:cNvSpPr>
          <p:nvPr/>
        </p:nvSpPr>
        <p:spPr bwMode="auto">
          <a:xfrm>
            <a:off x="0"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r>
              <a:rPr lang="zh-CN" altLang="en-US" dirty="0">
                <a:ea typeface="宋体" panose="02010600030101010101" pitchFamily="2" charset="-122"/>
              </a:rPr>
              <a:t>双缓冲</a:t>
            </a:r>
            <a:r>
              <a:rPr lang="zh-CN" altLang="en-US" dirty="0">
                <a:ea typeface="宋体" panose="02010600030101010101" pitchFamily="2" charset="-122"/>
                <a:sym typeface="+mn-ea"/>
              </a:rPr>
              <a:t>(double buffer)</a:t>
            </a:r>
            <a:endParaRPr lang="zh-CN" altLang="en-US" dirty="0">
              <a:ea typeface="宋体" panose="02010600030101010101" pitchFamily="2" charset="-122"/>
            </a:endParaRPr>
          </a:p>
        </p:txBody>
      </p:sp>
      <p:sp>
        <p:nvSpPr>
          <p:cNvPr id="2" name="AutoShape 2" descr="https://gimg2.baidu.com/image_search/src=http%3A%2F%2Fddrvcn.oss-cn-hangzhou.aliyuncs.com%2F2019%2F4%2FUBbUz2.jpg&amp;refer=http%3A%2F%2Fddrvcn.oss-cn-hangzhou.aliyuncs.com&amp;app=2002&amp;size=f9999,10000&amp;q=a80&amp;n=0&amp;g=0n&amp;fmt=jpeg?sec=1639648260&amp;t=906fd6a3fe2f58041e267afd9f223f3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aphicFrame>
        <p:nvGraphicFramePr>
          <p:cNvPr id="6" name="Object 5"/>
          <p:cNvGraphicFramePr>
            <a:graphicFrameLocks noChangeAspect="1"/>
          </p:cNvGraphicFramePr>
          <p:nvPr/>
        </p:nvGraphicFramePr>
        <p:xfrm>
          <a:off x="1447799" y="2840535"/>
          <a:ext cx="5832475" cy="2453778"/>
        </p:xfrm>
        <a:graphic>
          <a:graphicData uri="http://schemas.openxmlformats.org/presentationml/2006/ole">
            <mc:AlternateContent xmlns:mc="http://schemas.openxmlformats.org/markup-compatibility/2006">
              <mc:Choice xmlns:v="urn:schemas-microsoft-com:vml" Requires="v">
                <p:oleObj spid="_x0000_s3322" name="" r:id="rId1" imgW="3230880" imgH="1363980" progId="Visio.Drawing.4">
                  <p:embed/>
                </p:oleObj>
              </mc:Choice>
              <mc:Fallback>
                <p:oleObj name="" r:id="rId1" imgW="3230880" imgH="1363980" progId="Visio.Drawing.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9" y="2840535"/>
                        <a:ext cx="5832475" cy="2453778"/>
                      </a:xfrm>
                      <a:prstGeom prst="rect">
                        <a:avLst/>
                      </a:prstGeom>
                      <a:noFill/>
                      <a:ln>
                        <a:noFill/>
                      </a:ln>
                      <a:effec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7226" y="1300162"/>
            <a:ext cx="8058150" cy="1881188"/>
          </a:xfrm>
        </p:spPr>
        <p:txBody>
          <a:bodyPr>
            <a:noAutofit/>
          </a:bodyPr>
          <a:lstStyle/>
          <a:p>
            <a:pPr>
              <a:spcBef>
                <a:spcPts val="600"/>
              </a:spcBef>
            </a:pPr>
            <a:r>
              <a:rPr lang="zh-CN" altLang="en-US" sz="1800" b="1" dirty="0" smtClean="0">
                <a:ea typeface="宋体" panose="02010600030101010101" pitchFamily="2" charset="-122"/>
              </a:rPr>
              <a:t>若</a:t>
            </a:r>
            <a:r>
              <a:rPr lang="en-US" altLang="zh-CN" sz="1800" b="1" dirty="0" smtClean="0">
                <a:solidFill>
                  <a:srgbClr val="000099"/>
                </a:solidFill>
                <a:ea typeface="宋体" panose="02010600030101010101" pitchFamily="2" charset="-122"/>
              </a:rPr>
              <a:t>I/O</a:t>
            </a:r>
            <a:r>
              <a:rPr lang="zh-CN" altLang="en-US" sz="1800" b="1" dirty="0" smtClean="0">
                <a:solidFill>
                  <a:srgbClr val="000099"/>
                </a:solidFill>
                <a:ea typeface="宋体" panose="02010600030101010101" pitchFamily="2" charset="-122"/>
              </a:rPr>
              <a:t>进程与数据处理进程</a:t>
            </a:r>
            <a:r>
              <a:rPr lang="zh-CN" altLang="en-US" sz="1800" b="1" dirty="0" smtClean="0">
                <a:solidFill>
                  <a:srgbClr val="7030A0"/>
                </a:solidFill>
                <a:ea typeface="宋体" panose="02010600030101010101" pitchFamily="2" charset="-122"/>
              </a:rPr>
              <a:t>速度基本匹配</a:t>
            </a:r>
            <a:r>
              <a:rPr lang="zh-CN" altLang="en-US" sz="1800" b="1" dirty="0" smtClean="0">
                <a:ea typeface="宋体" panose="02010600030101010101" pitchFamily="2" charset="-122"/>
              </a:rPr>
              <a:t>，双缓冲区获得较好的效果；</a:t>
            </a:r>
            <a:endParaRPr lang="en-US" altLang="zh-CN" sz="1800" b="1" dirty="0" smtClean="0">
              <a:ea typeface="宋体" panose="02010600030101010101" pitchFamily="2" charset="-122"/>
            </a:endParaRPr>
          </a:p>
          <a:p>
            <a:pPr>
              <a:spcBef>
                <a:spcPts val="600"/>
              </a:spcBef>
            </a:pPr>
            <a:r>
              <a:rPr lang="zh-CN" altLang="en-US" sz="1800" b="1" dirty="0" smtClean="0">
                <a:ea typeface="宋体" panose="02010600030101010101" pitchFamily="2" charset="-122"/>
              </a:rPr>
              <a:t>若速度差异较大，可采用多缓冲区机制</a:t>
            </a:r>
            <a:endParaRPr lang="en-US" altLang="zh-CN" sz="1800" b="1" dirty="0" smtClean="0">
              <a:ea typeface="宋体" panose="02010600030101010101" pitchFamily="2" charset="-122"/>
            </a:endParaRPr>
          </a:p>
          <a:p>
            <a:pPr>
              <a:spcBef>
                <a:spcPts val="600"/>
              </a:spcBef>
            </a:pPr>
            <a:r>
              <a:rPr lang="zh-CN" altLang="en-US" sz="1800" b="1" dirty="0" smtClean="0">
                <a:ea typeface="宋体" panose="02010600030101010101" pitchFamily="2" charset="-122"/>
              </a:rPr>
              <a:t>环形缓冲区或循环缓冲区是</a:t>
            </a:r>
            <a:r>
              <a:rPr lang="zh-CN" altLang="en-US" sz="1800" b="1" dirty="0" smtClean="0">
                <a:solidFill>
                  <a:srgbClr val="7030A0"/>
                </a:solidFill>
                <a:ea typeface="宋体" panose="02010600030101010101" pitchFamily="2" charset="-122"/>
              </a:rPr>
              <a:t>多缓冲区</a:t>
            </a:r>
            <a:r>
              <a:rPr lang="zh-CN" altLang="en-US" sz="1800" b="1" dirty="0" smtClean="0">
                <a:ea typeface="宋体" panose="02010600030101010101" pitchFamily="2" charset="-122"/>
              </a:rPr>
              <a:t>的一种实现。</a:t>
            </a:r>
            <a:endParaRPr lang="zh-CN" altLang="en-US" sz="1800" b="1" dirty="0">
              <a:ea typeface="宋体" panose="02010600030101010101" pitchFamily="2" charset="-122"/>
            </a:endParaRPr>
          </a:p>
        </p:txBody>
      </p:sp>
      <p:sp>
        <p:nvSpPr>
          <p:cNvPr id="4" name="Rectangle 2"/>
          <p:cNvSpPr txBox="1">
            <a:spLocks noChangeArrowheads="1"/>
          </p:cNvSpPr>
          <p:nvPr/>
        </p:nvSpPr>
        <p:spPr bwMode="auto">
          <a:xfrm>
            <a:off x="460375"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r>
              <a:rPr lang="zh-CN" altLang="en-US" dirty="0">
                <a:ea typeface="宋体" panose="02010600030101010101" pitchFamily="2" charset="-122"/>
              </a:rPr>
              <a:t>环形缓冲区</a:t>
            </a:r>
            <a:r>
              <a:rPr lang="en-US" altLang="zh-CN" dirty="0">
                <a:ea typeface="宋体" panose="02010600030101010101" pitchFamily="2" charset="-122"/>
              </a:rPr>
              <a:t>(ring buffer </a:t>
            </a:r>
            <a:r>
              <a:rPr lang="zh-CN" altLang="en-US" dirty="0">
                <a:ea typeface="宋体" panose="02010600030101010101" pitchFamily="2" charset="-122"/>
              </a:rPr>
              <a:t>或 </a:t>
            </a:r>
            <a:r>
              <a:rPr lang="en-US" altLang="zh-CN" dirty="0">
                <a:ea typeface="宋体" panose="02010600030101010101" pitchFamily="2" charset="-122"/>
              </a:rPr>
              <a:t>circle buffer)</a:t>
            </a:r>
            <a:endParaRPr lang="en-US" altLang="zh-CN" dirty="0">
              <a:ea typeface="宋体" panose="02010600030101010101" pitchFamily="2" charset="-122"/>
            </a:endParaRPr>
          </a:p>
        </p:txBody>
      </p:sp>
      <p:sp>
        <p:nvSpPr>
          <p:cNvPr id="2" name="AutoShape 2" descr="https://gimg2.baidu.com/image_search/src=http%3A%2F%2Fddrvcn.oss-cn-hangzhou.aliyuncs.com%2F2019%2F4%2FUBbUz2.jpg&amp;refer=http%3A%2F%2Fddrvcn.oss-cn-hangzhou.aliyuncs.com&amp;app=2002&amp;size=f9999,10000&amp;q=a80&amp;n=0&amp;g=0n&amp;fmt=jpeg?sec=1639648260&amp;t=906fd6a3fe2f58041e267afd9f223f3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aphicFrame>
        <p:nvGraphicFramePr>
          <p:cNvPr id="7" name="Object 1031"/>
          <p:cNvGraphicFramePr>
            <a:graphicFrameLocks noChangeAspect="1"/>
          </p:cNvGraphicFramePr>
          <p:nvPr/>
        </p:nvGraphicFramePr>
        <p:xfrm>
          <a:off x="895349" y="3314700"/>
          <a:ext cx="6638925" cy="3023452"/>
        </p:xfrm>
        <a:graphic>
          <a:graphicData uri="http://schemas.openxmlformats.org/presentationml/2006/ole">
            <mc:AlternateContent xmlns:mc="http://schemas.openxmlformats.org/markup-compatibility/2006">
              <mc:Choice xmlns:v="urn:schemas-microsoft-com:vml" Requires="v">
                <p:oleObj spid="_x0000_s4345" name="" r:id="rId1" imgW="3307080" imgH="1508760" progId="Visio.Drawing.4">
                  <p:embed/>
                </p:oleObj>
              </mc:Choice>
              <mc:Fallback>
                <p:oleObj name="" r:id="rId1" imgW="3307080" imgH="1508760" progId="Visio.Drawing.4">
                  <p:embed/>
                  <p:pic>
                    <p:nvPicPr>
                      <p:cNvPr id="0" name="Object 10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49" y="3314700"/>
                        <a:ext cx="6638925" cy="3023452"/>
                      </a:xfrm>
                      <a:prstGeom prst="rect">
                        <a:avLst/>
                      </a:prstGeom>
                      <a:noFill/>
                      <a:ln>
                        <a:noFill/>
                      </a:ln>
                      <a:effec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7226" y="1300162"/>
            <a:ext cx="8058150" cy="4624388"/>
          </a:xfrm>
        </p:spPr>
        <p:txBody>
          <a:bodyPr>
            <a:noAutofit/>
          </a:bodyPr>
          <a:lstStyle/>
          <a:p>
            <a:pPr>
              <a:spcBef>
                <a:spcPts val="600"/>
              </a:spcBef>
            </a:pPr>
            <a:r>
              <a:rPr lang="zh-CN" altLang="en-US" sz="2000" b="1" dirty="0">
                <a:ea typeface="宋体" panose="02010600030101010101" pitchFamily="2" charset="-122"/>
              </a:rPr>
              <a:t>单</a:t>
            </a:r>
            <a:r>
              <a:rPr lang="zh-CN" altLang="en-US" sz="2000" b="1" dirty="0" smtClean="0">
                <a:ea typeface="宋体" panose="02010600030101010101" pitchFamily="2" charset="-122"/>
              </a:rPr>
              <a:t>缓冲、</a:t>
            </a:r>
            <a:r>
              <a:rPr lang="zh-CN" altLang="en-US" sz="2000" b="1" dirty="0">
                <a:ea typeface="宋体" panose="02010600030101010101" pitchFamily="2" charset="-122"/>
              </a:rPr>
              <a:t>双</a:t>
            </a:r>
            <a:r>
              <a:rPr lang="zh-CN" altLang="en-US" sz="2000" b="1" dirty="0" smtClean="0">
                <a:ea typeface="宋体" panose="02010600030101010101" pitchFamily="2" charset="-122"/>
              </a:rPr>
              <a:t>缓冲、</a:t>
            </a:r>
            <a:r>
              <a:rPr lang="zh-CN" altLang="en-US" sz="2000" b="1" dirty="0">
                <a:ea typeface="宋体" panose="02010600030101010101" pitchFamily="2" charset="-122"/>
              </a:rPr>
              <a:t>环形</a:t>
            </a:r>
            <a:r>
              <a:rPr lang="zh-CN" altLang="en-US" sz="2000" b="1" dirty="0" smtClean="0">
                <a:ea typeface="宋体" panose="02010600030101010101" pitchFamily="2" charset="-122"/>
              </a:rPr>
              <a:t>缓冲区技术</a:t>
            </a:r>
            <a:endParaRPr lang="en-US" altLang="zh-CN" sz="2000" b="1" dirty="0" smtClean="0">
              <a:ea typeface="宋体" panose="02010600030101010101" pitchFamily="2" charset="-122"/>
            </a:endParaRPr>
          </a:p>
          <a:p>
            <a:pPr lvl="1">
              <a:spcBef>
                <a:spcPts val="600"/>
              </a:spcBef>
            </a:pPr>
            <a:r>
              <a:rPr lang="zh-CN" altLang="en-US" sz="1800" b="1" dirty="0" smtClean="0">
                <a:ea typeface="宋体" panose="02010600030101010101" pitchFamily="2" charset="-122"/>
              </a:rPr>
              <a:t>适用于一些特定的</a:t>
            </a:r>
            <a:r>
              <a:rPr lang="en-US" altLang="zh-CN" sz="1800" b="1" dirty="0" smtClean="0">
                <a:ea typeface="宋体" panose="02010600030101010101" pitchFamily="2" charset="-122"/>
              </a:rPr>
              <a:t>I/O</a:t>
            </a:r>
            <a:r>
              <a:rPr lang="zh-CN" altLang="en-US" sz="1800" b="1" dirty="0" smtClean="0">
                <a:ea typeface="宋体" panose="02010600030101010101" pitchFamily="2" charset="-122"/>
              </a:rPr>
              <a:t>进程与数据处理进程；</a:t>
            </a:r>
            <a:endParaRPr lang="en-US" altLang="zh-CN" sz="1800" b="1" dirty="0" smtClean="0">
              <a:ea typeface="宋体" panose="02010600030101010101" pitchFamily="2" charset="-122"/>
            </a:endParaRPr>
          </a:p>
          <a:p>
            <a:pPr lvl="1">
              <a:spcBef>
                <a:spcPts val="600"/>
              </a:spcBef>
            </a:pPr>
            <a:r>
              <a:rPr lang="zh-CN" altLang="en-US" sz="1800" b="1" dirty="0" smtClean="0">
                <a:ea typeface="宋体" panose="02010600030101010101" pitchFamily="2" charset="-122"/>
              </a:rPr>
              <a:t>属于专用缓冲区</a:t>
            </a:r>
            <a:endParaRPr lang="en-US" altLang="zh-CN" sz="2000" b="1" dirty="0">
              <a:ea typeface="宋体" panose="02010600030101010101" pitchFamily="2" charset="-122"/>
            </a:endParaRPr>
          </a:p>
          <a:p>
            <a:pPr>
              <a:spcBef>
                <a:spcPts val="600"/>
              </a:spcBef>
            </a:pPr>
            <a:r>
              <a:rPr lang="zh-CN" altLang="en-US" sz="2000" b="1" dirty="0" smtClean="0">
                <a:ea typeface="宋体" panose="02010600030101010101" pitchFamily="2" charset="-122"/>
              </a:rPr>
              <a:t>若系统规模较大，会有很多环形缓冲区</a:t>
            </a:r>
            <a:endParaRPr lang="en-US" altLang="zh-CN" sz="2000" b="1" dirty="0" smtClean="0">
              <a:ea typeface="宋体" panose="02010600030101010101" pitchFamily="2" charset="-122"/>
            </a:endParaRPr>
          </a:p>
          <a:p>
            <a:pPr lvl="1">
              <a:spcBef>
                <a:spcPts val="600"/>
              </a:spcBef>
            </a:pPr>
            <a:r>
              <a:rPr lang="zh-CN" altLang="en-US" sz="1800" b="1" dirty="0" smtClean="0">
                <a:ea typeface="宋体" panose="02010600030101010101" pitchFamily="2" charset="-122"/>
              </a:rPr>
              <a:t>消耗内存</a:t>
            </a:r>
            <a:endParaRPr lang="en-US" altLang="zh-CN" sz="1800" b="1" dirty="0" smtClean="0">
              <a:ea typeface="宋体" panose="02010600030101010101" pitchFamily="2" charset="-122"/>
            </a:endParaRPr>
          </a:p>
          <a:p>
            <a:pPr lvl="1">
              <a:spcBef>
                <a:spcPts val="600"/>
              </a:spcBef>
            </a:pPr>
            <a:r>
              <a:rPr lang="zh-CN" altLang="en-US" sz="1800" b="1" dirty="0" smtClean="0">
                <a:ea typeface="宋体" panose="02010600030101010101" pitchFamily="2" charset="-122"/>
              </a:rPr>
              <a:t>利用率不高</a:t>
            </a:r>
            <a:endParaRPr lang="en-US" altLang="zh-CN" sz="1800" b="1" dirty="0">
              <a:ea typeface="宋体" panose="02010600030101010101" pitchFamily="2" charset="-122"/>
            </a:endParaRPr>
          </a:p>
          <a:p>
            <a:pPr>
              <a:spcBef>
                <a:spcPts val="600"/>
              </a:spcBef>
            </a:pPr>
            <a:r>
              <a:rPr lang="zh-CN" altLang="en-US" sz="2000" b="1" dirty="0" smtClean="0">
                <a:ea typeface="宋体" panose="02010600030101010101" pitchFamily="2" charset="-122"/>
              </a:rPr>
              <a:t>可采用缓冲池</a:t>
            </a:r>
            <a:endParaRPr lang="en-US" altLang="zh-CN" sz="2000" b="1" dirty="0" smtClean="0">
              <a:ea typeface="宋体" panose="02010600030101010101" pitchFamily="2" charset="-122"/>
            </a:endParaRPr>
          </a:p>
          <a:p>
            <a:pPr lvl="1">
              <a:spcBef>
                <a:spcPts val="600"/>
              </a:spcBef>
            </a:pPr>
            <a:r>
              <a:rPr lang="zh-CN" altLang="en-US" sz="1800" b="1" dirty="0" smtClean="0">
                <a:ea typeface="宋体" panose="02010600030101010101" pitchFamily="2" charset="-122"/>
              </a:rPr>
              <a:t>缓冲池中设置多个可供若干进程共享的缓冲区</a:t>
            </a:r>
            <a:endParaRPr lang="zh-CN" altLang="en-US" sz="1800" b="1" dirty="0">
              <a:ea typeface="宋体" panose="02010600030101010101" pitchFamily="2" charset="-122"/>
            </a:endParaRPr>
          </a:p>
        </p:txBody>
      </p:sp>
      <p:sp>
        <p:nvSpPr>
          <p:cNvPr id="4" name="Rectangle 2"/>
          <p:cNvSpPr txBox="1">
            <a:spLocks noChangeArrowheads="1"/>
          </p:cNvSpPr>
          <p:nvPr/>
        </p:nvSpPr>
        <p:spPr bwMode="auto">
          <a:xfrm>
            <a:off x="460375"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r>
              <a:rPr lang="zh-CN" altLang="en-US" dirty="0">
                <a:ea typeface="宋体" panose="02010600030101010101" pitchFamily="2" charset="-122"/>
              </a:rPr>
              <a:t>公共</a:t>
            </a:r>
            <a:r>
              <a:rPr lang="zh-CN" altLang="en-US" dirty="0" smtClean="0">
                <a:ea typeface="宋体" panose="02010600030101010101" pitchFamily="2" charset="-122"/>
              </a:rPr>
              <a:t>缓冲池（</a:t>
            </a:r>
            <a:r>
              <a:rPr lang="en-US" altLang="zh-CN" dirty="0" smtClean="0">
                <a:ea typeface="宋体" panose="02010600030101010101" pitchFamily="2" charset="-122"/>
              </a:rPr>
              <a:t>Buffer Pool</a:t>
            </a:r>
            <a:r>
              <a:rPr lang="zh-CN" altLang="en-US" dirty="0" smtClean="0">
                <a:ea typeface="宋体" panose="02010600030101010101" pitchFamily="2" charset="-122"/>
              </a:rPr>
              <a:t>）</a:t>
            </a:r>
            <a:endParaRPr lang="en-US" altLang="zh-CN" dirty="0">
              <a:ea typeface="宋体" panose="02010600030101010101" pitchFamily="2" charset="-122"/>
            </a:endParaRPr>
          </a:p>
        </p:txBody>
      </p:sp>
      <p:sp>
        <p:nvSpPr>
          <p:cNvPr id="2" name="AutoShape 2" descr="https://gimg2.baidu.com/image_search/src=http%3A%2F%2Fddrvcn.oss-cn-hangzhou.aliyuncs.com%2F2019%2F4%2FUBbUz2.jpg&amp;refer=http%3A%2F%2Fddrvcn.oss-cn-hangzhou.aliyuncs.com&amp;app=2002&amp;size=f9999,10000&amp;q=a80&amp;n=0&amp;g=0n&amp;fmt=jpeg?sec=1639648260&amp;t=906fd6a3fe2f58041e267afd9f223f3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标题 1"/>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Overview</a:t>
            </a:r>
            <a:endParaRPr lang="zh-CN" altLang="en-US" dirty="0">
              <a:effectLst>
                <a:outerShdw blurRad="38100" dist="38100" dir="2700000" algn="tl">
                  <a:srgbClr val="C0C0C0"/>
                </a:outerShdw>
              </a:effectLst>
              <a:ea typeface="宋体" panose="02010600030101010101" pitchFamily="2" charset="-122"/>
            </a:endParaRPr>
          </a:p>
        </p:txBody>
      </p:sp>
      <p:sp>
        <p:nvSpPr>
          <p:cNvPr id="8195" name="内容占位符 2"/>
          <p:cNvSpPr>
            <a:spLocks noGrp="1" noChangeArrowheads="1"/>
          </p:cNvSpPr>
          <p:nvPr>
            <p:ph idx="4294967295"/>
          </p:nvPr>
        </p:nvSpPr>
        <p:spPr>
          <a:xfrm>
            <a:off x="685800" y="1300163"/>
            <a:ext cx="7739109" cy="4230687"/>
          </a:xfrm>
        </p:spPr>
        <p:txBody>
          <a:bodyPr/>
          <a:lstStyle/>
          <a:p>
            <a:r>
              <a:rPr lang="zh-CN" altLang="en-US" sz="2400" dirty="0">
                <a:solidFill>
                  <a:srgbClr val="FF0000"/>
                </a:solidFill>
                <a:ea typeface="宋体" panose="02010600030101010101" pitchFamily="2" charset="-122"/>
              </a:rPr>
              <a:t>Varied methods </a:t>
            </a:r>
            <a:r>
              <a:rPr lang="zh-CN" altLang="en-US" sz="2400" dirty="0">
                <a:ea typeface="宋体" panose="02010600030101010101" pitchFamily="2" charset="-122"/>
              </a:rPr>
              <a:t>needed</a:t>
            </a:r>
            <a:r>
              <a:rPr lang="zh-CN" altLang="en-US" sz="2400" dirty="0">
                <a:solidFill>
                  <a:srgbClr val="FF0000"/>
                </a:solidFill>
                <a:ea typeface="宋体" panose="02010600030101010101" pitchFamily="2" charset="-122"/>
              </a:rPr>
              <a:t> </a:t>
            </a:r>
            <a:r>
              <a:rPr lang="zh-CN" altLang="en-US" sz="2400" dirty="0">
                <a:solidFill>
                  <a:srgbClr val="0033CC"/>
                </a:solidFill>
                <a:ea typeface="宋体" panose="02010600030101010101" pitchFamily="2" charset="-122"/>
              </a:rPr>
              <a:t>to control I/O devices</a:t>
            </a:r>
            <a:r>
              <a:rPr lang="zh-CN" altLang="en-US" sz="2400" dirty="0">
                <a:ea typeface="宋体" panose="02010600030101010101" pitchFamily="2" charset="-122"/>
              </a:rPr>
              <a:t>， </a:t>
            </a:r>
            <a:r>
              <a:rPr lang="en-US" altLang="zh-CN" sz="2400" dirty="0">
                <a:ea typeface="宋体" panose="02010600030101010101" pitchFamily="2" charset="-122"/>
              </a:rPr>
              <a:t>because they vary so widely in their </a:t>
            </a:r>
            <a:r>
              <a:rPr lang="en-US" altLang="zh-CN" sz="2400" dirty="0">
                <a:solidFill>
                  <a:srgbClr val="0033CC"/>
                </a:solidFill>
                <a:ea typeface="宋体" panose="02010600030101010101" pitchFamily="2" charset="-122"/>
              </a:rPr>
              <a:t>function and speed</a:t>
            </a:r>
            <a:r>
              <a:rPr lang="en-US" altLang="zh-CN" sz="2400" dirty="0">
                <a:ea typeface="宋体" panose="02010600030101010101" pitchFamily="2" charset="-122"/>
              </a:rPr>
              <a:t>. </a:t>
            </a:r>
            <a:endParaRPr lang="en-US" altLang="zh-CN" sz="2400" dirty="0">
              <a:ea typeface="宋体" panose="02010600030101010101" pitchFamily="2" charset="-122"/>
            </a:endParaRPr>
          </a:p>
          <a:p>
            <a:r>
              <a:rPr lang="en-US" altLang="zh-CN" sz="2400" dirty="0">
                <a:ea typeface="宋体" panose="02010600030101010101" pitchFamily="2" charset="-122"/>
              </a:rPr>
              <a:t>These </a:t>
            </a:r>
            <a:r>
              <a:rPr lang="en-US" altLang="zh-CN" sz="2400" dirty="0">
                <a:solidFill>
                  <a:srgbClr val="FF0000"/>
                </a:solidFill>
                <a:ea typeface="宋体" panose="02010600030101010101" pitchFamily="2" charset="-122"/>
              </a:rPr>
              <a:t>methods</a:t>
            </a:r>
            <a:r>
              <a:rPr lang="en-US" altLang="zh-CN" sz="2400" dirty="0">
                <a:ea typeface="宋体" panose="02010600030101010101" pitchFamily="2" charset="-122"/>
              </a:rPr>
              <a:t> form the</a:t>
            </a:r>
            <a:r>
              <a:rPr lang="en-US" altLang="zh-CN" sz="2400" dirty="0">
                <a:solidFill>
                  <a:srgbClr val="0033CC"/>
                </a:solidFill>
                <a:ea typeface="宋体" panose="02010600030101010101" pitchFamily="2" charset="-122"/>
              </a:rPr>
              <a:t> I/O subsystem of the kernel</a:t>
            </a:r>
            <a:r>
              <a:rPr lang="en-US" altLang="zh-CN" sz="2400" dirty="0">
                <a:ea typeface="宋体" panose="02010600030101010101" pitchFamily="2" charset="-122"/>
              </a:rPr>
              <a:t>, </a:t>
            </a:r>
            <a:r>
              <a:rPr lang="en-US" altLang="zh-CN" sz="2400" dirty="0">
                <a:solidFill>
                  <a:srgbClr val="7030A0"/>
                </a:solidFill>
                <a:ea typeface="宋体" panose="02010600030101010101" pitchFamily="2" charset="-122"/>
              </a:rPr>
              <a:t>which </a:t>
            </a:r>
            <a:r>
              <a:rPr lang="en-US" altLang="zh-CN" sz="2400" b="1" dirty="0">
                <a:solidFill>
                  <a:srgbClr val="337D45"/>
                </a:solidFill>
                <a:ea typeface="宋体" panose="02010600030101010101" pitchFamily="2" charset="-122"/>
              </a:rPr>
              <a:t>separates the rest of the kernel from </a:t>
            </a:r>
            <a:r>
              <a:rPr lang="en-US" altLang="zh-CN" sz="2400" dirty="0">
                <a:solidFill>
                  <a:srgbClr val="7030A0"/>
                </a:solidFill>
                <a:ea typeface="宋体" panose="02010600030101010101" pitchFamily="2" charset="-122"/>
              </a:rPr>
              <a:t>the </a:t>
            </a:r>
            <a:r>
              <a:rPr lang="en-US" altLang="zh-CN" sz="2400" b="1" dirty="0">
                <a:solidFill>
                  <a:srgbClr val="7030A0"/>
                </a:solidFill>
                <a:ea typeface="宋体" panose="02010600030101010101" pitchFamily="2" charset="-122"/>
              </a:rPr>
              <a:t>complexities of I/O devices</a:t>
            </a:r>
            <a:r>
              <a:rPr lang="en-US" altLang="zh-CN" sz="2400" dirty="0">
                <a:solidFill>
                  <a:srgbClr val="7030A0"/>
                </a:solidFill>
                <a:ea typeface="宋体" panose="02010600030101010101" pitchFamily="2" charset="-122"/>
              </a:rPr>
              <a:t>.</a:t>
            </a:r>
            <a:endParaRPr lang="en-US" altLang="zh-CN" sz="2400" dirty="0">
              <a:solidFill>
                <a:srgbClr val="7030A0"/>
              </a:solidFill>
              <a:ea typeface="宋体" panose="02010600030101010101" pitchFamily="2" charset="-122"/>
            </a:endParaRPr>
          </a:p>
          <a:p>
            <a:r>
              <a:rPr lang="en-US" altLang="zh-CN" sz="2400" dirty="0">
                <a:solidFill>
                  <a:srgbClr val="0033CC"/>
                </a:solidFill>
                <a:ea typeface="宋体" panose="02010600030101010101" pitchFamily="2" charset="-122"/>
              </a:rPr>
              <a:t>I/O-device technology exhibits two </a:t>
            </a:r>
            <a:r>
              <a:rPr lang="en-US" altLang="zh-CN" sz="2400" dirty="0">
                <a:solidFill>
                  <a:srgbClr val="C00000"/>
                </a:solidFill>
                <a:ea typeface="宋体" panose="02010600030101010101" pitchFamily="2" charset="-122"/>
              </a:rPr>
              <a:t>conflicting</a:t>
            </a:r>
            <a:r>
              <a:rPr lang="en-US" altLang="zh-CN" sz="2400" dirty="0">
                <a:solidFill>
                  <a:srgbClr val="0033CC"/>
                </a:solidFill>
                <a:ea typeface="宋体" panose="02010600030101010101" pitchFamily="2" charset="-122"/>
              </a:rPr>
              <a:t> trends</a:t>
            </a:r>
            <a:endParaRPr lang="en-US" altLang="zh-CN" sz="2400" dirty="0">
              <a:solidFill>
                <a:srgbClr val="0033CC"/>
              </a:solidFill>
              <a:ea typeface="宋体" panose="02010600030101010101" pitchFamily="2" charset="-122"/>
            </a:endParaRPr>
          </a:p>
          <a:p>
            <a:pPr lvl="1"/>
            <a:r>
              <a:rPr lang="en-US" altLang="zh-CN" sz="2000" dirty="0">
                <a:solidFill>
                  <a:srgbClr val="C00000"/>
                </a:solidFill>
                <a:ea typeface="宋体" panose="02010600030101010101" pitchFamily="2" charset="-122"/>
              </a:rPr>
              <a:t>Standardization</a:t>
            </a:r>
            <a:r>
              <a:rPr lang="en-US" altLang="zh-CN" sz="2000" dirty="0">
                <a:solidFill>
                  <a:srgbClr val="0033CC"/>
                </a:solidFill>
                <a:ea typeface="宋体" panose="02010600030101010101" pitchFamily="2" charset="-122"/>
              </a:rPr>
              <a:t> </a:t>
            </a:r>
            <a:r>
              <a:rPr lang="en-US" altLang="zh-CN" sz="2000" dirty="0">
                <a:ea typeface="宋体" panose="02010600030101010101" pitchFamily="2" charset="-122"/>
              </a:rPr>
              <a:t>of software and hardware </a:t>
            </a:r>
            <a:r>
              <a:rPr lang="en-US" altLang="zh-CN" sz="2000" dirty="0">
                <a:solidFill>
                  <a:srgbClr val="0033CC"/>
                </a:solidFill>
                <a:ea typeface="宋体" panose="02010600030101010101" pitchFamily="2" charset="-122"/>
              </a:rPr>
              <a:t>interfaces</a:t>
            </a:r>
            <a:r>
              <a:rPr lang="zh-CN" altLang="en-US" sz="2000" dirty="0">
                <a:solidFill>
                  <a:srgbClr val="0033CC"/>
                </a:solidFill>
                <a:ea typeface="宋体" panose="02010600030101010101" pitchFamily="2" charset="-122"/>
              </a:rPr>
              <a:t>；</a:t>
            </a:r>
            <a:endParaRPr lang="en-US" altLang="zh-CN" sz="2000" dirty="0">
              <a:solidFill>
                <a:srgbClr val="0033CC"/>
              </a:solidFill>
              <a:ea typeface="宋体" panose="02010600030101010101" pitchFamily="2" charset="-122"/>
            </a:endParaRPr>
          </a:p>
          <a:p>
            <a:pPr lvl="1"/>
            <a:r>
              <a:rPr lang="en-US" altLang="zh-CN" sz="2000" dirty="0">
                <a:solidFill>
                  <a:srgbClr val="C00000"/>
                </a:solidFill>
                <a:ea typeface="宋体" panose="02010600030101010101" pitchFamily="2" charset="-122"/>
              </a:rPr>
              <a:t>Broad variety of  I/O devices</a:t>
            </a:r>
            <a:r>
              <a:rPr lang="zh-CN" altLang="en-US" sz="2000" dirty="0">
                <a:solidFill>
                  <a:srgbClr val="C00000"/>
                </a:solidFill>
                <a:ea typeface="宋体" panose="02010600030101010101" pitchFamily="2" charset="-122"/>
              </a:rPr>
              <a:t>；</a:t>
            </a:r>
            <a:endParaRPr lang="en-US" altLang="zh-CN" sz="2000" dirty="0">
              <a:solidFill>
                <a:srgbClr val="C0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171575" y="0"/>
            <a:ext cx="7972425" cy="844550"/>
          </a:xfrm>
        </p:spPr>
        <p:txBody>
          <a:bodyPr/>
          <a:lstStyle/>
          <a:p>
            <a:pPr>
              <a:defRPr/>
            </a:pPr>
            <a:r>
              <a:rPr lang="en-US" altLang="zh-CN" sz="2800">
                <a:effectLst>
                  <a:outerShdw blurRad="38100" dist="38100" dir="2700000" algn="tl">
                    <a:srgbClr val="C0C0C0"/>
                  </a:outerShdw>
                </a:effectLst>
                <a:ea typeface="宋体" panose="02010600030101010101" pitchFamily="2" charset="-122"/>
              </a:rPr>
              <a:t>Sun Enterprise 6000 Device-Transfer Rates</a:t>
            </a:r>
            <a:endParaRPr lang="en-US" altLang="zh-CN" sz="2400">
              <a:effectLst>
                <a:outerShdw blurRad="38100" dist="38100" dir="2700000" algn="tl">
                  <a:srgbClr val="C0C0C0"/>
                </a:outerShdw>
              </a:effectLst>
              <a:ea typeface="宋体" panose="02010600030101010101" pitchFamily="2" charset="-122"/>
            </a:endParaRPr>
          </a:p>
        </p:txBody>
      </p:sp>
      <p:pic>
        <p:nvPicPr>
          <p:cNvPr id="52227" name="Picture 4"/>
          <p:cNvPicPr>
            <a:picLocks noChangeAspect="1" noChangeArrowheads="1"/>
          </p:cNvPicPr>
          <p:nvPr/>
        </p:nvPicPr>
        <p:blipFill>
          <a:blip r:embed="rId1">
            <a:extLst>
              <a:ext uri="{28A0092B-C50C-407E-A947-70E740481C1C}">
                <a14:useLocalDpi xmlns:a14="http://schemas.microsoft.com/office/drawing/2010/main" val="0"/>
              </a:ext>
            </a:extLst>
          </a:blip>
          <a:srcRect l="7227" t="577" r="7658" b="882"/>
          <a:stretch>
            <a:fillRect/>
          </a:stretch>
        </p:blipFill>
        <p:spPr bwMode="auto">
          <a:xfrm>
            <a:off x="1417638" y="1300163"/>
            <a:ext cx="5927725" cy="51466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框 2"/>
          <p:cNvSpPr txBox="1">
            <a:spLocks noChangeArrowheads="1"/>
          </p:cNvSpPr>
          <p:nvPr>
            <p:custDataLst>
              <p:tags r:id="rId1"/>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在系统内存中设置</a:t>
            </a:r>
            <a:r>
              <a:rPr lang="zh-CN" altLang="en-US" sz="2600" dirty="0">
                <a:solidFill>
                  <a:srgbClr val="7030A0"/>
                </a:solidFill>
                <a:latin typeface="微软雅黑" panose="020B0503020204020204" charset="-122"/>
                <a:ea typeface="微软雅黑" panose="020B0503020204020204" charset="-122"/>
                <a:sym typeface="微软雅黑" panose="020B0503020204020204" charset="-122"/>
              </a:rPr>
              <a:t>磁盘缓冲区</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的主要目的是（）。</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1203" name="文本框 3"/>
          <p:cNvSpPr txBox="1">
            <a:spLocks noChangeArrowheads="1"/>
          </p:cNvSpPr>
          <p:nvPr>
            <p:custDataLst>
              <p:tags r:id="rId2"/>
            </p:custDataLst>
          </p:nvPr>
        </p:nvSpPr>
        <p:spPr bwMode="auto">
          <a:xfrm>
            <a:off x="1828800" y="238656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减少磁盘</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I/O</a:t>
            </a:r>
            <a:r>
              <a:rPr lang="zh-CN" altLang="en-US" sz="2600">
                <a:solidFill>
                  <a:srgbClr val="000000"/>
                </a:solidFill>
                <a:latin typeface="微软雅黑" panose="020B0503020204020204" charset="-122"/>
                <a:ea typeface="微软雅黑" panose="020B0503020204020204" charset="-122"/>
                <a:sym typeface="微软雅黑" panose="020B0503020204020204" charset="-122"/>
              </a:rPr>
              <a:t>的次数</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1204" name="文本框 4"/>
          <p:cNvSpPr txBox="1">
            <a:spLocks noChangeArrowheads="1"/>
          </p:cNvSpPr>
          <p:nvPr>
            <p:custDataLst>
              <p:tags r:id="rId3"/>
            </p:custDataLst>
          </p:nvPr>
        </p:nvSpPr>
        <p:spPr bwMode="auto">
          <a:xfrm>
            <a:off x="1828800" y="324381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减少平均寻道时间</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1205" name="文本框 5"/>
          <p:cNvSpPr txBox="1">
            <a:spLocks noChangeArrowheads="1"/>
          </p:cNvSpPr>
          <p:nvPr>
            <p:custDataLst>
              <p:tags r:id="rId4"/>
            </p:custDataLst>
          </p:nvPr>
        </p:nvSpPr>
        <p:spPr bwMode="auto">
          <a:xfrm>
            <a:off x="1828800" y="410106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提高磁盘数据可靠性</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1206" name="文本框 6"/>
          <p:cNvSpPr txBox="1">
            <a:spLocks noChangeArrowheads="1"/>
          </p:cNvSpPr>
          <p:nvPr>
            <p:custDataLst>
              <p:tags r:id="rId5"/>
            </p:custDataLst>
          </p:nvPr>
        </p:nvSpPr>
        <p:spPr bwMode="auto">
          <a:xfrm>
            <a:off x="1828800" y="495831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实现设备无关性</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1208" name="椭圆 8"/>
          <p:cNvSpPr>
            <a:spLocks noChangeAspect="1"/>
          </p:cNvSpPr>
          <p:nvPr>
            <p:custDataLst>
              <p:tags r:id="rId6"/>
            </p:custDataLst>
          </p:nvPr>
        </p:nvSpPr>
        <p:spPr bwMode="auto">
          <a:xfrm>
            <a:off x="1114425" y="3307318"/>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1209" name="椭圆 9"/>
          <p:cNvSpPr>
            <a:spLocks noChangeAspect="1"/>
          </p:cNvSpPr>
          <p:nvPr>
            <p:custDataLst>
              <p:tags r:id="rId7"/>
            </p:custDataLst>
          </p:nvPr>
        </p:nvSpPr>
        <p:spPr bwMode="auto">
          <a:xfrm>
            <a:off x="1114425" y="4164568"/>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1210" name="椭圆 10"/>
          <p:cNvSpPr>
            <a:spLocks noChangeAspect="1"/>
          </p:cNvSpPr>
          <p:nvPr>
            <p:custDataLst>
              <p:tags r:id="rId8"/>
            </p:custDataLst>
          </p:nvPr>
        </p:nvSpPr>
        <p:spPr bwMode="auto">
          <a:xfrm>
            <a:off x="1114425" y="5021818"/>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1211" name="圆角矩形 11"/>
          <p:cNvSpPr>
            <a:spLocks noChangeArrowheads="1"/>
          </p:cNvSpPr>
          <p:nvPr>
            <p:custDataLst>
              <p:tags r:id="rId9"/>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 name="矩形 1"/>
          <p:cNvSpPr/>
          <p:nvPr>
            <p:custDataLst>
              <p:tags r:id="rId10"/>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7" name="文本框 6"/>
          <p:cNvSpPr txBox="1"/>
          <p:nvPr>
            <p:custDataLst>
              <p:tags r:id="rId11"/>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12"/>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A</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6" name="椭圆 8"/>
          <p:cNvSpPr>
            <a:spLocks noChangeAspect="1"/>
          </p:cNvSpPr>
          <p:nvPr>
            <p:custDataLst>
              <p:tags r:id="rId13"/>
            </p:custDataLst>
          </p:nvPr>
        </p:nvSpPr>
        <p:spPr bwMode="auto">
          <a:xfrm>
            <a:off x="1011555" y="2435225"/>
            <a:ext cx="514350" cy="514350"/>
          </a:xfrm>
          <a:prstGeom prst="ellipse">
            <a:avLst/>
          </a:prstGeom>
          <a:solidFill>
            <a:srgbClr val="808080"/>
          </a:solidFill>
          <a:ln w="12700"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6" name="组合 5"/>
          <p:cNvGrpSpPr/>
          <p:nvPr>
            <p:custDataLst>
              <p:tags r:id="rId14"/>
            </p:custDataLst>
          </p:nvPr>
        </p:nvGrpSpPr>
        <p:grpSpPr>
          <a:xfrm>
            <a:off x="9537700" y="0"/>
            <a:ext cx="3815080" cy="647700"/>
            <a:chOff x="9537700" y="0"/>
            <a:chExt cx="3815080" cy="647700"/>
          </a:xfrm>
        </p:grpSpPr>
        <p:sp>
          <p:nvSpPr>
            <p:cNvPr id="3"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5"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10"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1"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2"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51212" name="组合 16"/>
          <p:cNvGrpSpPr/>
          <p:nvPr>
            <p:custDataLst>
              <p:tags r:id="rId21"/>
            </p:custDataLst>
          </p:nvPr>
        </p:nvGrpSpPr>
        <p:grpSpPr bwMode="auto">
          <a:xfrm>
            <a:off x="0" y="0"/>
            <a:ext cx="9144000" cy="635000"/>
            <a:chOff x="0" y="0"/>
            <a:chExt cx="9144000" cy="635000"/>
          </a:xfrm>
        </p:grpSpPr>
        <p:sp>
          <p:nvSpPr>
            <p:cNvPr id="51214" name="TitleBackground"/>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1215" name="ColorBlock"/>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1216"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1217"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1213" name="图片 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custDataLst>
              <p:tags r:id="rId28"/>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1042828"/>
            <a:ext cx="7315200" cy="2143125"/>
          </a:xfrm>
          <a:prstGeom prst="rect">
            <a:avLst/>
          </a:prstGeom>
          <a:noFill/>
        </p:spPr>
        <p:txBody>
          <a:bodyPr vert="horz" wrap="square" rtlCol="0" anchor="ctr" anchorCtr="0">
            <a:noAutofit/>
          </a:bodyPr>
          <a:lstStyle/>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设系统缓冲区和用户缓冲区均采用单缓冲区。从外设读入一个数据块到系统缓冲区的时间是</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100</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，从系统缓冲区读入</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个数据块大用户工作区的时间为</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，对用户工作区中的</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个数据块进行分析的时间为</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90</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。进程从外设读入并分析两个数据块的最短时间是（）。</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2"/>
            </p:custDataLst>
          </p:nvPr>
        </p:nvSpPr>
        <p:spPr>
          <a:xfrm>
            <a:off x="1828800" y="3421063"/>
            <a:ext cx="6400800"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200</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3"/>
            </p:custDataLst>
          </p:nvPr>
        </p:nvSpPr>
        <p:spPr>
          <a:xfrm>
            <a:off x="1828800" y="4086542"/>
            <a:ext cx="6400800"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295</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4"/>
            </p:custDataLst>
          </p:nvPr>
        </p:nvSpPr>
        <p:spPr>
          <a:xfrm>
            <a:off x="1828800" y="4729480"/>
            <a:ext cx="6400800"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300</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5"/>
            </p:custDataLst>
          </p:nvPr>
        </p:nvSpPr>
        <p:spPr>
          <a:xfrm>
            <a:off x="1828800" y="5357813"/>
            <a:ext cx="6400800"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390</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bwMode="auto">
          <a:xfrm>
            <a:off x="1114425" y="3485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bwMode="auto">
          <a:xfrm>
            <a:off x="1114425" y="415083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bwMode="auto">
          <a:xfrm>
            <a:off x="1037306" y="479377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26" name="文本框 25"/>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C</a:t>
            </a:r>
            <a:endPar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endParaRPr>
          </a:p>
          <a:p>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100+5+100+5+90=300</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4" name="组合 23"/>
          <p:cNvGrpSpPr/>
          <p:nvPr>
            <p:custDataLst>
              <p:tags r:id="rId14"/>
            </p:custDataLst>
          </p:nvPr>
        </p:nvGrpSpPr>
        <p:grpSpPr>
          <a:xfrm>
            <a:off x="9537700" y="0"/>
            <a:ext cx="3815080" cy="647700"/>
            <a:chOff x="9537700" y="0"/>
            <a:chExt cx="3815080" cy="647700"/>
          </a:xfrm>
        </p:grpSpPr>
        <p:sp>
          <p:nvSpPr>
            <p:cNvPr id="21"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21"/>
            </p:custDataLst>
          </p:nvPr>
        </p:nvGrpSpPr>
        <p:grpSpPr>
          <a:xfrm>
            <a:off x="0" y="0"/>
            <a:ext cx="9144000" cy="635000"/>
            <a:chOff x="0" y="0"/>
            <a:chExt cx="9144000" cy="635000"/>
          </a:xfrm>
        </p:grpSpPr>
        <p:sp>
          <p:nvSpPr>
            <p:cNvPr id="14" name="TitleBackground"/>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p:cNvSpPr txBox="1"/>
          <p:nvPr>
            <p:custDataLst>
              <p:tags r:id="rId28"/>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20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20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custDataLst>
                  <p:tags r:id="rId1"/>
                </p:custDataLst>
              </p:nvPr>
            </p:nvSpPr>
            <p:spPr>
              <a:xfrm>
                <a:off x="914400" y="1144984"/>
                <a:ext cx="7315200" cy="2143125"/>
              </a:xfrm>
              <a:prstGeom prst="rect">
                <a:avLst/>
              </a:prstGeom>
              <a:noFill/>
            </p:spPr>
            <p:txBody>
              <a:bodyPr vert="horz" wrap="square" rtlCol="0" anchor="ctr" anchorCtr="0">
                <a:noAutofit/>
              </a:bodyPr>
              <a:lstStyle/>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某文件占</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10</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个磁盘块，现要把该文件磁盘块逐个读入主存缓冲区，并送用户区进行分析。假设一个缓冲区与一个磁盘块大小相同，把一个磁盘块读入缓冲区的时间为</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100</a:t>
                </a:r>
                <a14:m>
                  <m:oMath xmlns:m="http://schemas.openxmlformats.org/officeDocument/2006/math">
                    <m:r>
                      <a:rPr lang="zh-CN" altLang="en-US" sz="2000" i="1" smtClean="0">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2000" i="1">
                        <a:solidFill>
                          <a:srgbClr val="000000"/>
                        </a:solidFill>
                        <a:latin typeface="Cambria Math" panose="02040503050406030204" pitchFamily="18" charset="0"/>
                        <a:ea typeface="微软雅黑" panose="020B0503020204020204" charset="-122"/>
                        <a:sym typeface="微软雅黑" panose="020B0503020204020204" charset="-122"/>
                      </a:rPr>
                      <m:t>s</m:t>
                    </m:r>
                    <m:r>
                      <a:rPr lang="zh-CN" altLang="en-US" sz="2000" i="1" smtClean="0">
                        <a:solidFill>
                          <a:srgbClr val="000000"/>
                        </a:solidFill>
                        <a:latin typeface="Cambria Math" panose="02040503050406030204" pitchFamily="18" charset="0"/>
                        <a:ea typeface="微软雅黑" panose="020B0503020204020204" charset="-122"/>
                        <a:sym typeface="微软雅黑" panose="020B0503020204020204" charset="-122"/>
                      </a:rPr>
                      <m:t>，</m:t>
                    </m:r>
                  </m:oMath>
                </a14:m>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将缓冲区的数据传送到用户区的时间是</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50</a:t>
                </a:r>
                <a14:m>
                  <m:oMath xmlns:m="http://schemas.openxmlformats.org/officeDocument/2006/math">
                    <m:r>
                      <a:rPr lang="zh-CN" altLang="en-US" sz="20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2000" i="1">
                        <a:solidFill>
                          <a:srgbClr val="000000"/>
                        </a:solidFill>
                        <a:latin typeface="Cambria Math" panose="02040503050406030204" pitchFamily="18" charset="0"/>
                        <a:ea typeface="微软雅黑" panose="020B0503020204020204" charset="-122"/>
                        <a:sym typeface="微软雅黑" panose="020B0503020204020204" charset="-122"/>
                      </a:rPr>
                      <m:t>s</m:t>
                    </m:r>
                  </m:oMath>
                </a14:m>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CPU</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对一块数据进行分析的时间是</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50</a:t>
                </a:r>
                <a14:m>
                  <m:oMath xmlns:m="http://schemas.openxmlformats.org/officeDocument/2006/math">
                    <m:r>
                      <a:rPr lang="zh-CN" altLang="en-US" sz="20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2000" i="1">
                        <a:solidFill>
                          <a:srgbClr val="000000"/>
                        </a:solidFill>
                        <a:latin typeface="Cambria Math" panose="02040503050406030204" pitchFamily="18" charset="0"/>
                        <a:ea typeface="微软雅黑" panose="020B0503020204020204" charset="-122"/>
                        <a:sym typeface="微软雅黑" panose="020B0503020204020204" charset="-122"/>
                      </a:rPr>
                      <m:t>s</m:t>
                    </m:r>
                    <m:r>
                      <a:rPr lang="zh-CN" altLang="en-US" sz="2000" i="1">
                        <a:solidFill>
                          <a:srgbClr val="000000"/>
                        </a:solidFill>
                        <a:latin typeface="Cambria Math" panose="02040503050406030204" pitchFamily="18" charset="0"/>
                        <a:ea typeface="微软雅黑" panose="020B0503020204020204" charset="-122"/>
                        <a:sym typeface="微软雅黑" panose="020B0503020204020204" charset="-122"/>
                      </a:rPr>
                      <m:t>。</m:t>
                    </m:r>
                  </m:oMath>
                </a14:m>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在</a:t>
                </a:r>
                <a:r>
                  <a:rPr lang="zh-CN" altLang="en-US" sz="2000" dirty="0">
                    <a:solidFill>
                      <a:srgbClr val="7030A0"/>
                    </a:solidFill>
                    <a:latin typeface="微软雅黑" panose="020B0503020204020204" charset="-122"/>
                    <a:ea typeface="微软雅黑" panose="020B0503020204020204" charset="-122"/>
                    <a:sym typeface="微软雅黑" panose="020B0503020204020204" charset="-122"/>
                  </a:rPr>
                  <a:t>单缓冲区</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和</a:t>
                </a:r>
                <a:r>
                  <a:rPr lang="zh-CN" altLang="en-US" sz="2000" dirty="0">
                    <a:solidFill>
                      <a:srgbClr val="7030A0"/>
                    </a:solidFill>
                    <a:latin typeface="微软雅黑" panose="020B0503020204020204" charset="-122"/>
                    <a:ea typeface="微软雅黑" panose="020B0503020204020204" charset="-122"/>
                    <a:sym typeface="微软雅黑" panose="020B0503020204020204" charset="-122"/>
                  </a:rPr>
                  <a:t>双缓冲区</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结构下，读入并分析该文件的时间分别是（）。</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mc:Choice>
        <mc:Fallback>
          <p:sp>
            <p:nvSpPr>
              <p:cNvPr id="4" name="文本框 3"/>
              <p:cNvSpPr txBox="1">
                <a:spLocks noRot="1" noChangeAspect="1" noMove="1" noResize="1" noEditPoints="1" noAdjustHandles="1" noChangeArrowheads="1" noChangeShapeType="1" noTextEdit="1"/>
              </p:cNvSpPr>
              <p:nvPr>
                <p:custDataLst>
                  <p:tags r:id="rId2"/>
                </p:custDataLst>
              </p:nvPr>
            </p:nvSpPr>
            <p:spPr>
              <a:xfrm>
                <a:off x="914400" y="1144984"/>
                <a:ext cx="7315200" cy="2143125"/>
              </a:xfrm>
              <a:prstGeom prst="rect">
                <a:avLst/>
              </a:prstGeom>
              <a:blipFill rotWithShape="1">
                <a:blip r:embed="rId3"/>
                <a:stretch>
                  <a:fillRect t="-4"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custDataLst>
                  <p:tags r:id="rId4"/>
                </p:custDataLst>
              </p:nvPr>
            </p:nvSpPr>
            <p:spPr>
              <a:xfrm>
                <a:off x="1828800" y="3583781"/>
                <a:ext cx="2409825"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1500</a:t>
                </a:r>
                <a14:m>
                  <m:oMath xmlns:m="http://schemas.openxmlformats.org/officeDocument/2006/math">
                    <m:r>
                      <a:rPr lang="zh-CN" altLang="en-US" sz="20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2000" i="1">
                        <a:solidFill>
                          <a:srgbClr val="000000"/>
                        </a:solidFill>
                        <a:latin typeface="Cambria Math" panose="02040503050406030204" pitchFamily="18" charset="0"/>
                        <a:ea typeface="微软雅黑" panose="020B0503020204020204" charset="-122"/>
                        <a:sym typeface="微软雅黑" panose="020B0503020204020204" charset="-122"/>
                      </a:rPr>
                      <m:t>s</m:t>
                    </m:r>
                  </m:oMath>
                </a14:m>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1000</a:t>
                </a:r>
                <a14:m>
                  <m:oMath xmlns:m="http://schemas.openxmlformats.org/officeDocument/2006/math">
                    <m:r>
                      <a:rPr lang="zh-CN" altLang="en-US" sz="20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2000" i="1">
                        <a:solidFill>
                          <a:srgbClr val="000000"/>
                        </a:solidFill>
                        <a:latin typeface="Cambria Math" panose="02040503050406030204" pitchFamily="18" charset="0"/>
                        <a:ea typeface="微软雅黑" panose="020B0503020204020204" charset="-122"/>
                        <a:sym typeface="微软雅黑" panose="020B0503020204020204" charset="-122"/>
                      </a:rPr>
                      <m:t>s</m:t>
                    </m:r>
                  </m:oMath>
                </a14:m>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mc:Choice>
        <mc:Fallback>
          <p:sp>
            <p:nvSpPr>
              <p:cNvPr id="5" name="文本框 4"/>
              <p:cNvSpPr txBox="1">
                <a:spLocks noRot="1" noChangeAspect="1" noMove="1" noResize="1" noEditPoints="1" noAdjustHandles="1" noChangeArrowheads="1" noChangeShapeType="1" noTextEdit="1"/>
              </p:cNvSpPr>
              <p:nvPr>
                <p:custDataLst>
                  <p:tags r:id="rId5"/>
                </p:custDataLst>
              </p:nvPr>
            </p:nvSpPr>
            <p:spPr>
              <a:xfrm>
                <a:off x="1828800" y="3583781"/>
                <a:ext cx="2409825" cy="642938"/>
              </a:xfrm>
              <a:prstGeom prst="rect">
                <a:avLst/>
              </a:prstGeom>
              <a:blipFill rotWithShape="1">
                <a:blip r:embed="rId6"/>
                <a:stretch>
                  <a:fillRect t="-74" b="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custDataLst>
                  <p:tags r:id="rId7"/>
                </p:custDataLst>
              </p:nvPr>
            </p:nvSpPr>
            <p:spPr>
              <a:xfrm>
                <a:off x="1828800" y="4175125"/>
                <a:ext cx="2695575"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1550</a:t>
                </a:r>
                <a14:m>
                  <m:oMath xmlns:m="http://schemas.openxmlformats.org/officeDocument/2006/math">
                    <m:r>
                      <a:rPr lang="zh-CN" altLang="en-US" sz="20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2000" i="1">
                        <a:solidFill>
                          <a:srgbClr val="000000"/>
                        </a:solidFill>
                        <a:latin typeface="Cambria Math" panose="02040503050406030204" pitchFamily="18" charset="0"/>
                        <a:ea typeface="微软雅黑" panose="020B0503020204020204" charset="-122"/>
                        <a:sym typeface="微软雅黑" panose="020B0503020204020204" charset="-122"/>
                      </a:rPr>
                      <m:t>s</m:t>
                    </m:r>
                  </m:oMath>
                </a14:m>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1100</a:t>
                </a:r>
                <a14:m>
                  <m:oMath xmlns:m="http://schemas.openxmlformats.org/officeDocument/2006/math">
                    <m:r>
                      <a:rPr lang="zh-CN" altLang="en-US" sz="20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2000" i="1">
                        <a:solidFill>
                          <a:srgbClr val="000000"/>
                        </a:solidFill>
                        <a:latin typeface="Cambria Math" panose="02040503050406030204" pitchFamily="18" charset="0"/>
                        <a:ea typeface="微软雅黑" panose="020B0503020204020204" charset="-122"/>
                        <a:sym typeface="微软雅黑" panose="020B0503020204020204" charset="-122"/>
                      </a:rPr>
                      <m:t>s</m:t>
                    </m:r>
                  </m:oMath>
                </a14:m>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mc:Choice>
        <mc:Fallback>
          <p:sp>
            <p:nvSpPr>
              <p:cNvPr id="6" name="文本框 5"/>
              <p:cNvSpPr txBox="1">
                <a:spLocks noRot="1" noChangeAspect="1" noMove="1" noResize="1" noEditPoints="1" noAdjustHandles="1" noChangeArrowheads="1" noChangeShapeType="1" noTextEdit="1"/>
              </p:cNvSpPr>
              <p:nvPr>
                <p:custDataLst>
                  <p:tags r:id="rId8"/>
                </p:custDataLst>
              </p:nvPr>
            </p:nvSpPr>
            <p:spPr>
              <a:xfrm>
                <a:off x="1828800" y="4175125"/>
                <a:ext cx="2695575" cy="642938"/>
              </a:xfrm>
              <a:prstGeom prst="rect">
                <a:avLst/>
              </a:prstGeom>
              <a:blipFill rotWithShape="1">
                <a:blip r:embed="rId9"/>
                <a:stretch>
                  <a:fillRect b="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custDataLst>
                  <p:tags r:id="rId10"/>
                </p:custDataLst>
              </p:nvPr>
            </p:nvSpPr>
            <p:spPr>
              <a:xfrm>
                <a:off x="1828800" y="4775772"/>
                <a:ext cx="2695575"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1550</a:t>
                </a:r>
                <a14:m>
                  <m:oMath xmlns:m="http://schemas.openxmlformats.org/officeDocument/2006/math">
                    <m:r>
                      <a:rPr lang="zh-CN" altLang="en-US" sz="20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2000" i="1">
                        <a:solidFill>
                          <a:srgbClr val="000000"/>
                        </a:solidFill>
                        <a:latin typeface="Cambria Math" panose="02040503050406030204" pitchFamily="18" charset="0"/>
                        <a:ea typeface="微软雅黑" panose="020B0503020204020204" charset="-122"/>
                        <a:sym typeface="微软雅黑" panose="020B0503020204020204" charset="-122"/>
                      </a:rPr>
                      <m:t>s</m:t>
                    </m:r>
                  </m:oMath>
                </a14:m>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1550</a:t>
                </a:r>
                <a14:m>
                  <m:oMath xmlns:m="http://schemas.openxmlformats.org/officeDocument/2006/math">
                    <m:r>
                      <a:rPr lang="zh-CN" altLang="en-US" sz="20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2000" i="1">
                        <a:solidFill>
                          <a:srgbClr val="000000"/>
                        </a:solidFill>
                        <a:latin typeface="Cambria Math" panose="02040503050406030204" pitchFamily="18" charset="0"/>
                        <a:ea typeface="微软雅黑" panose="020B0503020204020204" charset="-122"/>
                        <a:sym typeface="微软雅黑" panose="020B0503020204020204" charset="-122"/>
                      </a:rPr>
                      <m:t>s</m:t>
                    </m:r>
                  </m:oMath>
                </a14:m>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mc:Choice>
        <mc:Fallback>
          <p:sp>
            <p:nvSpPr>
              <p:cNvPr id="7" name="文本框 6"/>
              <p:cNvSpPr txBox="1">
                <a:spLocks noRot="1" noChangeAspect="1" noMove="1" noResize="1" noEditPoints="1" noAdjustHandles="1" noChangeArrowheads="1" noChangeShapeType="1" noTextEdit="1"/>
              </p:cNvSpPr>
              <p:nvPr>
                <p:custDataLst>
                  <p:tags r:id="rId11"/>
                </p:custDataLst>
              </p:nvPr>
            </p:nvSpPr>
            <p:spPr>
              <a:xfrm>
                <a:off x="1828800" y="4775772"/>
                <a:ext cx="2695575" cy="642938"/>
              </a:xfrm>
              <a:prstGeom prst="rect">
                <a:avLst/>
              </a:prstGeom>
              <a:blipFill rotWithShape="1">
                <a:blip r:embed="rId12"/>
                <a:stretch>
                  <a:fillRect t="-89" b="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custDataLst>
                  <p:tags r:id="rId13"/>
                </p:custDataLst>
              </p:nvPr>
            </p:nvSpPr>
            <p:spPr>
              <a:xfrm>
                <a:off x="1828800" y="5357813"/>
                <a:ext cx="2476500"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2000</a:t>
                </a:r>
                <a14:m>
                  <m:oMath xmlns:m="http://schemas.openxmlformats.org/officeDocument/2006/math">
                    <m:r>
                      <a:rPr lang="zh-CN" altLang="en-US" sz="20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2000" i="1">
                        <a:solidFill>
                          <a:srgbClr val="000000"/>
                        </a:solidFill>
                        <a:latin typeface="Cambria Math" panose="02040503050406030204" pitchFamily="18" charset="0"/>
                        <a:ea typeface="微软雅黑" panose="020B0503020204020204" charset="-122"/>
                        <a:sym typeface="微软雅黑" panose="020B0503020204020204" charset="-122"/>
                      </a:rPr>
                      <m:t>s</m:t>
                    </m:r>
                  </m:oMath>
                </a14:m>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2000</a:t>
                </a:r>
                <a14:m>
                  <m:oMath xmlns:m="http://schemas.openxmlformats.org/officeDocument/2006/math">
                    <m:r>
                      <a:rPr lang="zh-CN" altLang="en-US" sz="20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2000" i="1">
                        <a:solidFill>
                          <a:srgbClr val="000000"/>
                        </a:solidFill>
                        <a:latin typeface="Cambria Math" panose="02040503050406030204" pitchFamily="18" charset="0"/>
                        <a:ea typeface="微软雅黑" panose="020B0503020204020204" charset="-122"/>
                        <a:sym typeface="微软雅黑" panose="020B0503020204020204" charset="-122"/>
                      </a:rPr>
                      <m:t>s</m:t>
                    </m:r>
                  </m:oMath>
                </a14:m>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mc:Choice>
        <mc:Fallback>
          <p:sp>
            <p:nvSpPr>
              <p:cNvPr id="8" name="文本框 7"/>
              <p:cNvSpPr txBox="1">
                <a:spLocks noRot="1" noChangeAspect="1" noMove="1" noResize="1" noEditPoints="1" noAdjustHandles="1" noChangeArrowheads="1" noChangeShapeType="1" noTextEdit="1"/>
              </p:cNvSpPr>
              <p:nvPr>
                <p:custDataLst>
                  <p:tags r:id="rId14"/>
                </p:custDataLst>
              </p:nvPr>
            </p:nvSpPr>
            <p:spPr>
              <a:xfrm>
                <a:off x="1828800" y="5357813"/>
                <a:ext cx="2476500" cy="642938"/>
              </a:xfrm>
              <a:prstGeom prst="rect">
                <a:avLst/>
              </a:prstGeom>
              <a:blipFill rotWithShape="1">
                <a:blip r:embed="rId15"/>
                <a:stretch>
                  <a:fillRect t="-49"/>
                </a:stretch>
              </a:blipFill>
            </p:spPr>
            <p:txBody>
              <a:bodyPr/>
              <a:lstStyle/>
              <a:p>
                <a:r>
                  <a:rPr lang="zh-CN" altLang="en-US">
                    <a:noFill/>
                  </a:rPr>
                  <a:t> </a:t>
                </a:r>
              </a:p>
            </p:txBody>
          </p:sp>
        </mc:Fallback>
      </mc:AlternateContent>
      <p:sp>
        <p:nvSpPr>
          <p:cNvPr id="9" name="椭圆 8"/>
          <p:cNvSpPr>
            <a:spLocks noChangeAspect="1"/>
          </p:cNvSpPr>
          <p:nvPr>
            <p:custDataLst>
              <p:tags r:id="rId16"/>
            </p:custDataLst>
          </p:nvPr>
        </p:nvSpPr>
        <p:spPr bwMode="auto">
          <a:xfrm>
            <a:off x="1114425" y="3648074"/>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17"/>
            </p:custDataLst>
          </p:nvPr>
        </p:nvSpPr>
        <p:spPr bwMode="auto">
          <a:xfrm>
            <a:off x="1038225" y="4239418"/>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2000" b="0" i="0" u="none" strike="noStrike" cap="none" normalizeH="0" baseline="0" dirty="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18"/>
            </p:custDataLst>
          </p:nvPr>
        </p:nvSpPr>
        <p:spPr bwMode="auto">
          <a:xfrm>
            <a:off x="1114425" y="484006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19"/>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2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2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p:cNvSpPr txBox="1"/>
          <p:nvPr>
            <p:custDataLst>
              <p:tags r:id="rId2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mc:AlternateContent xmlns:mc="http://schemas.openxmlformats.org/markup-compatibility/2006">
        <mc:Choice xmlns:a14="http://schemas.microsoft.com/office/drawing/2010/main" Requires="a14">
          <p:sp>
            <p:nvSpPr>
              <p:cNvPr id="26" name="文本框 25"/>
              <p:cNvSpPr txBox="1"/>
              <p:nvPr>
                <p:custDataLst>
                  <p:tags r:id="rId23"/>
                </p:custDataLst>
              </p:nvPr>
            </p:nvSpPr>
            <p:spPr>
              <a:xfrm>
                <a:off x="9779000" y="635000"/>
                <a:ext cx="3332480" cy="5580063"/>
              </a:xfrm>
              <a:prstGeom prst="rect">
                <a:avLst/>
              </a:prstGeom>
              <a:noFill/>
            </p:spPr>
            <p:txBody>
              <a:bodyPr vert="horz" rtlCol="0" anchor="t" anchorCtr="0">
                <a:noAutofit/>
              </a:bodyPr>
              <a:lstStyle/>
              <a:p>
                <a:pPr eaLnBrk="1"/>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B</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单缓冲：将</a:t>
                </a:r>
                <a:r>
                  <a:rPr lang="en-US" altLang="zh-CN" sz="1200" dirty="0">
                    <a:solidFill>
                      <a:srgbClr val="000000"/>
                    </a:solidFill>
                    <a:latin typeface="微软雅黑" panose="020B0503020204020204" charset="-122"/>
                    <a:ea typeface="微软雅黑" panose="020B0503020204020204" charset="-122"/>
                    <a:sym typeface="微软雅黑" panose="020B0503020204020204" charset="-122"/>
                  </a:rPr>
                  <a:t>10</a:t>
                </a:r>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个磁盘块数据从磁盘读入缓冲区</a:t>
                </a:r>
                <a:r>
                  <a:rPr lang="en-US" altLang="zh-CN" sz="1200" dirty="0">
                    <a:solidFill>
                      <a:srgbClr val="000000"/>
                    </a:solidFill>
                    <a:latin typeface="微软雅黑" panose="020B0503020204020204" charset="-122"/>
                    <a:ea typeface="微软雅黑" panose="020B0503020204020204" charset="-122"/>
                    <a:sym typeface="微软雅黑" panose="020B0503020204020204" charset="-122"/>
                  </a:rPr>
                  <a:t>(100</a:t>
                </a:r>
                <a14:m>
                  <m:oMath xmlns:m="http://schemas.openxmlformats.org/officeDocument/2006/math">
                    <m:r>
                      <a:rPr lang="zh-CN" altLang="en-US" sz="12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1200" i="1">
                        <a:solidFill>
                          <a:srgbClr val="000000"/>
                        </a:solidFill>
                        <a:latin typeface="Cambria Math" panose="02040503050406030204" pitchFamily="18" charset="0"/>
                        <a:ea typeface="微软雅黑" panose="020B0503020204020204" charset="-122"/>
                        <a:sym typeface="微软雅黑" panose="020B0503020204020204" charset="-122"/>
                      </a:rPr>
                      <m:t>s</m:t>
                    </m:r>
                  </m:oMath>
                </a14:m>
                <a:r>
                  <a:rPr lang="en-US" altLang="zh-CN" sz="1200" dirty="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，然后从磁盘缓冲区装入到用户缓冲区</a:t>
                </a:r>
                <a:r>
                  <a:rPr lang="en-US" altLang="zh-CN" sz="1200" dirty="0">
                    <a:solidFill>
                      <a:srgbClr val="000000"/>
                    </a:solidFill>
                    <a:latin typeface="微软雅黑" panose="020B0503020204020204" charset="-122"/>
                    <a:ea typeface="微软雅黑" panose="020B0503020204020204" charset="-122"/>
                    <a:sym typeface="微软雅黑" panose="020B0503020204020204" charset="-122"/>
                  </a:rPr>
                  <a:t>(50</a:t>
                </a:r>
                <a14:m>
                  <m:oMath xmlns:m="http://schemas.openxmlformats.org/officeDocument/2006/math">
                    <m:r>
                      <a:rPr lang="zh-CN" altLang="en-US" sz="12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1200" i="1">
                        <a:solidFill>
                          <a:srgbClr val="000000"/>
                        </a:solidFill>
                        <a:latin typeface="Cambria Math" panose="02040503050406030204" pitchFamily="18" charset="0"/>
                        <a:ea typeface="微软雅黑" panose="020B0503020204020204" charset="-122"/>
                        <a:sym typeface="微软雅黑" panose="020B0503020204020204" charset="-122"/>
                      </a:rPr>
                      <m:t>s</m:t>
                    </m:r>
                  </m:oMath>
                </a14:m>
                <a:r>
                  <a:rPr lang="en-US" altLang="zh-CN" sz="1200" dirty="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，磁盘缓冲区之间以及用户缓冲区之间需要互斥访问，需要花费的时间为</a:t>
                </a:r>
                <a:r>
                  <a:rPr lang="en-US" altLang="zh-CN" sz="1200" dirty="0">
                    <a:solidFill>
                      <a:srgbClr val="000000"/>
                    </a:solidFill>
                    <a:latin typeface="微软雅黑" panose="020B0503020204020204" charset="-122"/>
                    <a:ea typeface="微软雅黑" panose="020B0503020204020204" charset="-122"/>
                    <a:sym typeface="微软雅黑" panose="020B0503020204020204" charset="-122"/>
                  </a:rPr>
                  <a:t>(100+50)</a:t>
                </a:r>
                <a14:m>
                  <m:oMath xmlns:m="http://schemas.openxmlformats.org/officeDocument/2006/math">
                    <m:r>
                      <a:rPr lang="zh-CN" altLang="en-US" sz="12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1200" i="1">
                        <a:solidFill>
                          <a:srgbClr val="000000"/>
                        </a:solidFill>
                        <a:latin typeface="Cambria Math" panose="02040503050406030204" pitchFamily="18" charset="0"/>
                        <a:ea typeface="微软雅黑" panose="020B0503020204020204" charset="-122"/>
                        <a:sym typeface="微软雅黑" panose="020B0503020204020204" charset="-122"/>
                      </a:rPr>
                      <m:t>s</m:t>
                    </m:r>
                    <m:r>
                      <a:rPr lang="en-US" altLang="zh-CN" sz="1200" i="1">
                        <a:solidFill>
                          <a:srgbClr val="000000"/>
                        </a:solidFill>
                        <a:latin typeface="Cambria Math" panose="02040503050406030204" pitchFamily="18" charset="0"/>
                        <a:ea typeface="微软雅黑" panose="020B0503020204020204" charset="-122"/>
                        <a:sym typeface="微软雅黑" panose="020B0503020204020204" charset="-122"/>
                      </a:rPr>
                      <m:t> </m:t>
                    </m:r>
                  </m:oMath>
                </a14:m>
                <a:r>
                  <a:rPr lang="en-US" altLang="zh-CN" sz="1200" dirty="0">
                    <a:solidFill>
                      <a:srgbClr val="000000"/>
                    </a:solidFill>
                    <a:latin typeface="微软雅黑" panose="020B0503020204020204" charset="-122"/>
                    <a:ea typeface="微软雅黑" panose="020B0503020204020204" charset="-122"/>
                    <a:sym typeface="微软雅黑" panose="020B0503020204020204" charset="-122"/>
                  </a:rPr>
                  <a:t>*10=1500</a:t>
                </a:r>
                <a14:m>
                  <m:oMath xmlns:m="http://schemas.openxmlformats.org/officeDocument/2006/math">
                    <m:r>
                      <a:rPr lang="zh-CN" altLang="en-US" sz="12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1200" i="1">
                        <a:solidFill>
                          <a:srgbClr val="000000"/>
                        </a:solidFill>
                        <a:latin typeface="Cambria Math" panose="02040503050406030204" pitchFamily="18" charset="0"/>
                        <a:ea typeface="微软雅黑" panose="020B0503020204020204" charset="-122"/>
                        <a:sym typeface="微软雅黑" panose="020B0503020204020204" charset="-122"/>
                      </a:rPr>
                      <m:t>s</m:t>
                    </m:r>
                    <m:r>
                      <a:rPr lang="en-US" altLang="zh-CN" sz="1200" i="1">
                        <a:solidFill>
                          <a:srgbClr val="000000"/>
                        </a:solidFill>
                        <a:latin typeface="Cambria Math" panose="02040503050406030204" pitchFamily="18" charset="0"/>
                        <a:ea typeface="微软雅黑" panose="020B0503020204020204" charset="-122"/>
                        <a:sym typeface="微软雅黑" panose="020B0503020204020204" charset="-122"/>
                      </a:rPr>
                      <m:t> </m:t>
                    </m:r>
                  </m:oMath>
                </a14:m>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a:t>
                </a:r>
                <a:endParaRPr lang="en-US" altLang="zh-CN" sz="1200" dirty="0">
                  <a:solidFill>
                    <a:srgbClr val="000000"/>
                  </a:solidFill>
                  <a:latin typeface="微软雅黑" panose="020B0503020204020204" charset="-122"/>
                  <a:ea typeface="微软雅黑" panose="020B0503020204020204" charset="-122"/>
                  <a:sym typeface="微软雅黑" panose="020B0503020204020204" charset="-122"/>
                </a:endParaRPr>
              </a:p>
              <a:p>
                <a:pPr eaLnBrk="1"/>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分析用户缓冲区的数据</a:t>
                </a:r>
                <a:r>
                  <a:rPr lang="en-US" altLang="zh-CN" sz="1200" dirty="0">
                    <a:solidFill>
                      <a:srgbClr val="000000"/>
                    </a:solidFill>
                    <a:latin typeface="微软雅黑" panose="020B0503020204020204" charset="-122"/>
                    <a:ea typeface="微软雅黑" panose="020B0503020204020204" charset="-122"/>
                    <a:sym typeface="微软雅黑" panose="020B0503020204020204" charset="-122"/>
                  </a:rPr>
                  <a:t>(50</a:t>
                </a:r>
                <a14:m>
                  <m:oMath xmlns:m="http://schemas.openxmlformats.org/officeDocument/2006/math">
                    <m:r>
                      <a:rPr lang="zh-CN" altLang="en-US" sz="12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1200" i="1">
                        <a:solidFill>
                          <a:srgbClr val="000000"/>
                        </a:solidFill>
                        <a:latin typeface="Cambria Math" panose="02040503050406030204" pitchFamily="18" charset="0"/>
                        <a:ea typeface="微软雅黑" panose="020B0503020204020204" charset="-122"/>
                        <a:sym typeface="微软雅黑" panose="020B0503020204020204" charset="-122"/>
                      </a:rPr>
                      <m:t>s</m:t>
                    </m:r>
                  </m:oMath>
                </a14:m>
                <a:r>
                  <a:rPr lang="en-US" altLang="zh-CN" sz="1200" dirty="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可以与上述传送操作并行执行（分析最后一块除外）。</a:t>
                </a:r>
                <a:endParaRPr lang="en-US" altLang="zh-CN" sz="1200" dirty="0">
                  <a:solidFill>
                    <a:srgbClr val="000000"/>
                  </a:solidFill>
                  <a:latin typeface="微软雅黑" panose="020B0503020204020204" charset="-122"/>
                  <a:ea typeface="微软雅黑" panose="020B0503020204020204" charset="-122"/>
                  <a:sym typeface="微软雅黑" panose="020B0503020204020204" charset="-122"/>
                </a:endParaRPr>
              </a:p>
              <a:p>
                <a:pPr eaLnBrk="1"/>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从磁盘缓冲区传送到用户缓冲区需要等待</a:t>
                </a:r>
                <a:r>
                  <a:rPr lang="en-US" altLang="zh-CN" sz="1200" dirty="0">
                    <a:solidFill>
                      <a:srgbClr val="000000"/>
                    </a:solidFill>
                    <a:latin typeface="微软雅黑" panose="020B0503020204020204" charset="-122"/>
                    <a:ea typeface="微软雅黑" panose="020B0503020204020204" charset="-122"/>
                    <a:sym typeface="微软雅黑" panose="020B0503020204020204" charset="-122"/>
                  </a:rPr>
                  <a:t>(100-50)</a:t>
                </a:r>
                <a14:m>
                  <m:oMath xmlns:m="http://schemas.openxmlformats.org/officeDocument/2006/math">
                    <m:r>
                      <a:rPr lang="zh-CN" altLang="en-US" sz="12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1200" i="1">
                        <a:solidFill>
                          <a:srgbClr val="000000"/>
                        </a:solidFill>
                        <a:latin typeface="Cambria Math" panose="02040503050406030204" pitchFamily="18" charset="0"/>
                        <a:ea typeface="微软雅黑" panose="020B0503020204020204" charset="-122"/>
                        <a:sym typeface="微软雅黑" panose="020B0503020204020204" charset="-122"/>
                      </a:rPr>
                      <m:t>s</m:t>
                    </m:r>
                    <m:r>
                      <a:rPr lang="en-US" altLang="zh-CN" sz="1200" i="1">
                        <a:solidFill>
                          <a:srgbClr val="000000"/>
                        </a:solidFill>
                        <a:latin typeface="Cambria Math" panose="02040503050406030204" pitchFamily="18" charset="0"/>
                        <a:ea typeface="微软雅黑" panose="020B0503020204020204" charset="-122"/>
                        <a:sym typeface="微软雅黑" panose="020B0503020204020204" charset="-122"/>
                      </a:rPr>
                      <m:t> </m:t>
                    </m:r>
                  </m:oMath>
                </a14:m>
                <a:r>
                  <a:rPr lang="en-US" altLang="zh-CN" sz="1200" dirty="0">
                    <a:solidFill>
                      <a:srgbClr val="000000"/>
                    </a:solidFill>
                    <a:latin typeface="微软雅黑" panose="020B0503020204020204" charset="-122"/>
                    <a:ea typeface="微软雅黑" panose="020B0503020204020204" charset="-122"/>
                    <a:sym typeface="微软雅黑" panose="020B0503020204020204" charset="-122"/>
                  </a:rPr>
                  <a:t>=50</a:t>
                </a:r>
                <a14:m>
                  <m:oMath xmlns:m="http://schemas.openxmlformats.org/officeDocument/2006/math">
                    <m:r>
                      <a:rPr lang="zh-CN" altLang="en-US" sz="12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1200" i="1">
                        <a:solidFill>
                          <a:srgbClr val="000000"/>
                        </a:solidFill>
                        <a:latin typeface="Cambria Math" panose="02040503050406030204" pitchFamily="18" charset="0"/>
                        <a:ea typeface="微软雅黑" panose="020B0503020204020204" charset="-122"/>
                        <a:sym typeface="微软雅黑" panose="020B0503020204020204" charset="-122"/>
                      </a:rPr>
                      <m:t>s</m:t>
                    </m:r>
                  </m:oMath>
                </a14:m>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a:t>
                </a:r>
                <a:endParaRPr lang="en-US" altLang="zh-CN" sz="1200" dirty="0">
                  <a:solidFill>
                    <a:srgbClr val="000000"/>
                  </a:solidFill>
                  <a:latin typeface="微软雅黑" panose="020B0503020204020204" charset="-122"/>
                  <a:ea typeface="微软雅黑" panose="020B0503020204020204" charset="-122"/>
                  <a:sym typeface="微软雅黑" panose="020B0503020204020204" charset="-122"/>
                </a:endParaRPr>
              </a:p>
              <a:p>
                <a:pPr eaLnBrk="1"/>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因此需要的时间为：</a:t>
                </a:r>
                <a:r>
                  <a:rPr lang="en-US" altLang="zh-CN" sz="1200" dirty="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读入磁盘缓冲区时间</a:t>
                </a:r>
                <a:r>
                  <a:rPr lang="en-US" altLang="zh-CN" sz="1200" dirty="0">
                    <a:solidFill>
                      <a:srgbClr val="000000"/>
                    </a:solidFill>
                    <a:latin typeface="微软雅黑" panose="020B0503020204020204" charset="-122"/>
                    <a:ea typeface="微软雅黑" panose="020B0503020204020204" charset="-122"/>
                    <a:sym typeface="微软雅黑" panose="020B0503020204020204" charset="-122"/>
                  </a:rPr>
                  <a:t>+</a:t>
                </a:r>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传送到用户缓冲区时间</a:t>
                </a:r>
                <a:r>
                  <a:rPr lang="en-US" altLang="zh-CN" sz="1200" dirty="0">
                    <a:solidFill>
                      <a:srgbClr val="000000"/>
                    </a:solidFill>
                    <a:latin typeface="微软雅黑" panose="020B0503020204020204" charset="-122"/>
                    <a:ea typeface="微软雅黑" panose="020B0503020204020204" charset="-122"/>
                    <a:sym typeface="微软雅黑" panose="020B0503020204020204" charset="-122"/>
                  </a:rPr>
                  <a:t>)*10+</a:t>
                </a:r>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分析最后一块的时间</a:t>
                </a:r>
                <a:r>
                  <a:rPr lang="en-US" altLang="zh-CN" sz="1200" dirty="0">
                    <a:solidFill>
                      <a:srgbClr val="000000"/>
                    </a:solidFill>
                    <a:latin typeface="微软雅黑" panose="020B0503020204020204" charset="-122"/>
                    <a:ea typeface="微软雅黑" panose="020B0503020204020204" charset="-122"/>
                    <a:sym typeface="微软雅黑" panose="020B0503020204020204" charset="-122"/>
                  </a:rPr>
                  <a:t>=(100+50)</a:t>
                </a:r>
                <a14:m>
                  <m:oMath xmlns:m="http://schemas.openxmlformats.org/officeDocument/2006/math">
                    <m:r>
                      <a:rPr lang="zh-CN" altLang="en-US" sz="12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1200" i="1">
                        <a:solidFill>
                          <a:srgbClr val="000000"/>
                        </a:solidFill>
                        <a:latin typeface="Cambria Math" panose="02040503050406030204" pitchFamily="18" charset="0"/>
                        <a:ea typeface="微软雅黑" panose="020B0503020204020204" charset="-122"/>
                        <a:sym typeface="微软雅黑" panose="020B0503020204020204" charset="-122"/>
                      </a:rPr>
                      <m:t>s</m:t>
                    </m:r>
                    <m:r>
                      <a:rPr lang="en-US" altLang="zh-CN" sz="1200" i="1">
                        <a:solidFill>
                          <a:srgbClr val="000000"/>
                        </a:solidFill>
                        <a:latin typeface="Cambria Math" panose="02040503050406030204" pitchFamily="18" charset="0"/>
                        <a:ea typeface="微软雅黑" panose="020B0503020204020204" charset="-122"/>
                        <a:sym typeface="微软雅黑" panose="020B0503020204020204" charset="-122"/>
                      </a:rPr>
                      <m:t> </m:t>
                    </m:r>
                  </m:oMath>
                </a14:m>
                <a:r>
                  <a:rPr lang="en-US" altLang="zh-CN" sz="1200" dirty="0">
                    <a:solidFill>
                      <a:srgbClr val="000000"/>
                    </a:solidFill>
                    <a:latin typeface="微软雅黑" panose="020B0503020204020204" charset="-122"/>
                    <a:ea typeface="微软雅黑" panose="020B0503020204020204" charset="-122"/>
                    <a:sym typeface="微软雅黑" panose="020B0503020204020204" charset="-122"/>
                  </a:rPr>
                  <a:t>*10+50</a:t>
                </a:r>
                <a14:m>
                  <m:oMath xmlns:m="http://schemas.openxmlformats.org/officeDocument/2006/math">
                    <m:r>
                      <a:rPr lang="zh-CN" altLang="en-US" sz="12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1200" i="1">
                        <a:solidFill>
                          <a:srgbClr val="000000"/>
                        </a:solidFill>
                        <a:latin typeface="Cambria Math" panose="02040503050406030204" pitchFamily="18" charset="0"/>
                        <a:ea typeface="微软雅黑" panose="020B0503020204020204" charset="-122"/>
                        <a:sym typeface="微软雅黑" panose="020B0503020204020204" charset="-122"/>
                      </a:rPr>
                      <m:t>s</m:t>
                    </m:r>
                    <m:r>
                      <a:rPr lang="en-US" altLang="zh-CN" sz="1200" i="1">
                        <a:solidFill>
                          <a:srgbClr val="000000"/>
                        </a:solidFill>
                        <a:latin typeface="Cambria Math" panose="02040503050406030204" pitchFamily="18" charset="0"/>
                        <a:ea typeface="微软雅黑" panose="020B0503020204020204" charset="-122"/>
                        <a:sym typeface="微软雅黑" panose="020B0503020204020204" charset="-122"/>
                      </a:rPr>
                      <m:t> </m:t>
                    </m:r>
                  </m:oMath>
                </a14:m>
                <a:r>
                  <a:rPr lang="en-US" altLang="zh-CN" sz="1200" dirty="0">
                    <a:solidFill>
                      <a:srgbClr val="000000"/>
                    </a:solidFill>
                    <a:latin typeface="微软雅黑" panose="020B0503020204020204" charset="-122"/>
                    <a:ea typeface="微软雅黑" panose="020B0503020204020204" charset="-122"/>
                    <a:sym typeface="微软雅黑" panose="020B0503020204020204" charset="-122"/>
                  </a:rPr>
                  <a:t>=1550</a:t>
                </a:r>
                <a14:m>
                  <m:oMath xmlns:m="http://schemas.openxmlformats.org/officeDocument/2006/math">
                    <m:r>
                      <a:rPr lang="zh-CN" altLang="en-US" sz="12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1200" i="1">
                        <a:solidFill>
                          <a:srgbClr val="000000"/>
                        </a:solidFill>
                        <a:latin typeface="Cambria Math" panose="02040503050406030204" pitchFamily="18" charset="0"/>
                        <a:ea typeface="微软雅黑" panose="020B0503020204020204" charset="-122"/>
                        <a:sym typeface="微软雅黑" panose="020B0503020204020204" charset="-122"/>
                      </a:rPr>
                      <m:t>s</m:t>
                    </m:r>
                  </m:oMath>
                </a14:m>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a:t>
                </a:r>
                <a:endParaRPr lang="en-US" altLang="zh-CN" sz="1200" dirty="0">
                  <a:solidFill>
                    <a:srgbClr val="000000"/>
                  </a:solidFill>
                  <a:latin typeface="微软雅黑" panose="020B0503020204020204" charset="-122"/>
                  <a:ea typeface="微软雅黑" panose="020B0503020204020204" charset="-122"/>
                  <a:sym typeface="微软雅黑" panose="020B0503020204020204" charset="-122"/>
                </a:endParaRPr>
              </a:p>
              <a:p>
                <a:pPr eaLnBrk="1"/>
                <a:endParaRPr lang="en-US" altLang="zh-CN" sz="1200" dirty="0">
                  <a:solidFill>
                    <a:srgbClr val="000000"/>
                  </a:solidFill>
                  <a:latin typeface="微软雅黑" panose="020B0503020204020204" charset="-122"/>
                  <a:ea typeface="微软雅黑" panose="020B0503020204020204" charset="-122"/>
                  <a:sym typeface="微软雅黑" panose="020B0503020204020204" charset="-122"/>
                </a:endParaRPr>
              </a:p>
              <a:p>
                <a:pPr eaLnBrk="1"/>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双缓冲：数据从磁盘读入时采用两块缓冲区，用户缓冲区采用一块，从磁盘缓冲区转到用户缓冲区的过程可以从两块磁盘缓冲区中轮流传送，不需要等待；但用户缓冲区的数据需要等待分析结束后才能传送下一块。</a:t>
                </a:r>
                <a:endParaRPr lang="en-US" altLang="zh-CN" sz="1200" dirty="0">
                  <a:solidFill>
                    <a:srgbClr val="000000"/>
                  </a:solidFill>
                  <a:latin typeface="微软雅黑" panose="020B0503020204020204" charset="-122"/>
                  <a:ea typeface="微软雅黑" panose="020B0503020204020204" charset="-122"/>
                  <a:sym typeface="微软雅黑" panose="020B0503020204020204" charset="-122"/>
                </a:endParaRPr>
              </a:p>
              <a:p>
                <a:pPr eaLnBrk="1"/>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从磁盘读入数据与传送并分析数据的过程可以并行执行（除去最后一块的读入与分析时间）。</a:t>
                </a:r>
                <a:endParaRPr lang="en-US" altLang="zh-CN" sz="1200" dirty="0">
                  <a:solidFill>
                    <a:srgbClr val="000000"/>
                  </a:solidFill>
                  <a:latin typeface="微软雅黑" panose="020B0503020204020204" charset="-122"/>
                  <a:ea typeface="微软雅黑" panose="020B0503020204020204" charset="-122"/>
                  <a:sym typeface="微软雅黑" panose="020B0503020204020204" charset="-122"/>
                </a:endParaRPr>
              </a:p>
              <a:p>
                <a:pPr eaLnBrk="1"/>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因此需要的时间为：读入磁盘缓冲区时间</a:t>
                </a:r>
                <a:r>
                  <a:rPr lang="en-US" altLang="zh-CN" sz="1200" dirty="0">
                    <a:solidFill>
                      <a:srgbClr val="000000"/>
                    </a:solidFill>
                    <a:latin typeface="微软雅黑" panose="020B0503020204020204" charset="-122"/>
                    <a:ea typeface="微软雅黑" panose="020B0503020204020204" charset="-122"/>
                    <a:sym typeface="微软雅黑" panose="020B0503020204020204" charset="-122"/>
                  </a:rPr>
                  <a:t>*10+</a:t>
                </a:r>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传送到用户缓冲区并分析最后一块的时间</a:t>
                </a:r>
                <a:r>
                  <a:rPr lang="en-US" altLang="zh-CN" sz="1200" dirty="0">
                    <a:solidFill>
                      <a:srgbClr val="000000"/>
                    </a:solidFill>
                    <a:latin typeface="微软雅黑" panose="020B0503020204020204" charset="-122"/>
                    <a:ea typeface="微软雅黑" panose="020B0503020204020204" charset="-122"/>
                    <a:sym typeface="微软雅黑" panose="020B0503020204020204" charset="-122"/>
                  </a:rPr>
                  <a:t>=100</a:t>
                </a:r>
                <a14:m>
                  <m:oMath xmlns:m="http://schemas.openxmlformats.org/officeDocument/2006/math">
                    <m:r>
                      <a:rPr lang="zh-CN" altLang="en-US" sz="12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1200" i="1">
                        <a:solidFill>
                          <a:srgbClr val="000000"/>
                        </a:solidFill>
                        <a:latin typeface="Cambria Math" panose="02040503050406030204" pitchFamily="18" charset="0"/>
                        <a:ea typeface="微软雅黑" panose="020B0503020204020204" charset="-122"/>
                        <a:sym typeface="微软雅黑" panose="020B0503020204020204" charset="-122"/>
                      </a:rPr>
                      <m:t>s</m:t>
                    </m:r>
                    <m:r>
                      <a:rPr lang="en-US" altLang="zh-CN" sz="1200" i="1">
                        <a:solidFill>
                          <a:srgbClr val="000000"/>
                        </a:solidFill>
                        <a:latin typeface="Cambria Math" panose="02040503050406030204" pitchFamily="18" charset="0"/>
                        <a:ea typeface="微软雅黑" panose="020B0503020204020204" charset="-122"/>
                        <a:sym typeface="微软雅黑" panose="020B0503020204020204" charset="-122"/>
                      </a:rPr>
                      <m:t> </m:t>
                    </m:r>
                  </m:oMath>
                </a14:m>
                <a:r>
                  <a:rPr lang="en-US" altLang="zh-CN" sz="1200" dirty="0">
                    <a:solidFill>
                      <a:srgbClr val="000000"/>
                    </a:solidFill>
                    <a:latin typeface="微软雅黑" panose="020B0503020204020204" charset="-122"/>
                    <a:ea typeface="微软雅黑" panose="020B0503020204020204" charset="-122"/>
                    <a:sym typeface="微软雅黑" panose="020B0503020204020204" charset="-122"/>
                  </a:rPr>
                  <a:t>*10+(50+50)</a:t>
                </a:r>
                <a14:m>
                  <m:oMath xmlns:m="http://schemas.openxmlformats.org/officeDocument/2006/math">
                    <m:r>
                      <a:rPr lang="zh-CN" altLang="en-US" sz="12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1200" i="1">
                        <a:solidFill>
                          <a:srgbClr val="000000"/>
                        </a:solidFill>
                        <a:latin typeface="Cambria Math" panose="02040503050406030204" pitchFamily="18" charset="0"/>
                        <a:ea typeface="微软雅黑" panose="020B0503020204020204" charset="-122"/>
                        <a:sym typeface="微软雅黑" panose="020B0503020204020204" charset="-122"/>
                      </a:rPr>
                      <m:t>s</m:t>
                    </m:r>
                    <m:r>
                      <a:rPr lang="en-US" altLang="zh-CN" sz="1200" i="1">
                        <a:solidFill>
                          <a:srgbClr val="000000"/>
                        </a:solidFill>
                        <a:latin typeface="Cambria Math" panose="02040503050406030204" pitchFamily="18" charset="0"/>
                        <a:ea typeface="微软雅黑" panose="020B0503020204020204" charset="-122"/>
                        <a:sym typeface="微软雅黑" panose="020B0503020204020204" charset="-122"/>
                      </a:rPr>
                      <m:t> </m:t>
                    </m:r>
                  </m:oMath>
                </a14:m>
                <a:r>
                  <a:rPr lang="en-US" altLang="zh-CN" sz="1200">
                    <a:solidFill>
                      <a:srgbClr val="000000"/>
                    </a:solidFill>
                    <a:latin typeface="微软雅黑" panose="020B0503020204020204" charset="-122"/>
                    <a:ea typeface="微软雅黑" panose="020B0503020204020204" charset="-122"/>
                    <a:sym typeface="微软雅黑" panose="020B0503020204020204" charset="-122"/>
                  </a:rPr>
                  <a:t>=1100</a:t>
                </a:r>
                <a14:m>
                  <m:oMath xmlns:m="http://schemas.openxmlformats.org/officeDocument/2006/math">
                    <m:r>
                      <a:rPr lang="zh-CN" altLang="en-US" sz="1200" i="1">
                        <a:solidFill>
                          <a:srgbClr val="000000"/>
                        </a:solidFill>
                        <a:latin typeface="Cambria Math" panose="02040503050406030204" pitchFamily="18" charset="0"/>
                        <a:ea typeface="微软雅黑" panose="020B0503020204020204" charset="-122"/>
                        <a:sym typeface="微软雅黑" panose="020B0503020204020204" charset="-122"/>
                      </a:rPr>
                      <m:t>𝜇</m:t>
                    </m:r>
                    <m:r>
                      <m:rPr>
                        <m:sty m:val="p"/>
                      </m:rPr>
                      <a:rPr lang="en-US" altLang="zh-CN" sz="1200" i="1">
                        <a:solidFill>
                          <a:srgbClr val="000000"/>
                        </a:solidFill>
                        <a:latin typeface="Cambria Math" panose="02040503050406030204" pitchFamily="18" charset="0"/>
                        <a:ea typeface="微软雅黑" panose="020B0503020204020204" charset="-122"/>
                        <a:sym typeface="微软雅黑" panose="020B0503020204020204" charset="-122"/>
                      </a:rPr>
                      <m:t>s</m:t>
                    </m:r>
                  </m:oMath>
                </a14:m>
                <a:r>
                  <a:rPr lang="zh-CN" altLang="en-US" sz="1200" dirty="0">
                    <a:solidFill>
                      <a:srgbClr val="000000"/>
                    </a:solidFill>
                    <a:latin typeface="微软雅黑" panose="020B0503020204020204" charset="-122"/>
                    <a:ea typeface="微软雅黑" panose="020B0503020204020204" charset="-122"/>
                    <a:sym typeface="微软雅黑" panose="020B0503020204020204" charset="-122"/>
                  </a:rPr>
                  <a:t>；</a:t>
                </a:r>
                <a:endParaRPr lang="en-US" altLang="zh-CN" sz="1200" dirty="0">
                  <a:solidFill>
                    <a:srgbClr val="000000"/>
                  </a:solidFill>
                  <a:latin typeface="微软雅黑" panose="020B0503020204020204" charset="-122"/>
                  <a:ea typeface="微软雅黑" panose="020B0503020204020204" charset="-122"/>
                  <a:sym typeface="微软雅黑" panose="020B0503020204020204" charset="-122"/>
                </a:endParaRPr>
              </a:p>
              <a:p>
                <a:pPr eaLnBrk="1"/>
                <a:endParaRPr lang="en-US" altLang="zh-CN" sz="1200" dirty="0">
                  <a:solidFill>
                    <a:srgbClr val="000000"/>
                  </a:solidFill>
                  <a:latin typeface="微软雅黑" panose="020B0503020204020204" charset="-122"/>
                  <a:ea typeface="微软雅黑" panose="020B0503020204020204" charset="-122"/>
                  <a:sym typeface="微软雅黑" panose="020B0503020204020204" charset="-122"/>
                </a:endParaRPr>
              </a:p>
              <a:p>
                <a:pPr eaLnBrk="1"/>
                <a:endParaRPr lang="zh-CN" altLang="en-US" sz="1400" dirty="0">
                  <a:solidFill>
                    <a:srgbClr val="000000"/>
                  </a:solidFill>
                  <a:latin typeface="微软雅黑" panose="020B0503020204020204" charset="-122"/>
                  <a:ea typeface="微软雅黑" panose="020B0503020204020204" charset="-122"/>
                  <a:sym typeface="微软雅黑" panose="020B0503020204020204" charset="-122"/>
                </a:endParaRPr>
              </a:p>
            </p:txBody>
          </p:sp>
        </mc:Choice>
        <mc:Fallback>
          <p:sp>
            <p:nvSpPr>
              <p:cNvPr id="26" name="文本框 25"/>
              <p:cNvSpPr txBox="1">
                <a:spLocks noRot="1" noChangeAspect="1" noMove="1" noResize="1" noEditPoints="1" noAdjustHandles="1" noChangeArrowheads="1" noChangeShapeType="1" noTextEdit="1"/>
              </p:cNvSpPr>
              <p:nvPr>
                <p:custDataLst>
                  <p:tags r:id="rId24"/>
                </p:custDataLst>
              </p:nvPr>
            </p:nvSpPr>
            <p:spPr>
              <a:xfrm>
                <a:off x="9779000" y="635000"/>
                <a:ext cx="3332480" cy="5580063"/>
              </a:xfrm>
              <a:prstGeom prst="rect">
                <a:avLst/>
              </a:prstGeom>
              <a:blipFill rotWithShape="1">
                <a:blip r:embed="rId25"/>
                <a:stretch>
                  <a:fillRect b="6"/>
                </a:stretch>
              </a:blipFill>
            </p:spPr>
            <p:txBody>
              <a:bodyPr/>
              <a:lstStyle/>
              <a:p>
                <a:r>
                  <a:rPr lang="zh-CN" altLang="en-US">
                    <a:noFill/>
                  </a:rPr>
                  <a:t> </a:t>
                </a:r>
              </a:p>
            </p:txBody>
          </p:sp>
        </mc:Fallback>
      </mc:AlternateContent>
      <p:grpSp>
        <p:nvGrpSpPr>
          <p:cNvPr id="24" name="组合 23"/>
          <p:cNvGrpSpPr/>
          <p:nvPr>
            <p:custDataLst>
              <p:tags r:id="rId26"/>
            </p:custDataLst>
          </p:nvPr>
        </p:nvGrpSpPr>
        <p:grpSpPr>
          <a:xfrm>
            <a:off x="9537700" y="0"/>
            <a:ext cx="3815080" cy="647700"/>
            <a:chOff x="9537700" y="0"/>
            <a:chExt cx="3815080" cy="647700"/>
          </a:xfrm>
        </p:grpSpPr>
        <p:sp>
          <p:nvSpPr>
            <p:cNvPr id="21" name="RemarkBack"/>
            <p:cNvSpPr/>
            <p:nvPr>
              <p:custDataLst>
                <p:tags r:id="rId27"/>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p:cNvSpPr/>
            <p:nvPr>
              <p:custDataLst>
                <p:tags r:id="rId28"/>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p:cNvSpPr txBox="1"/>
            <p:nvPr>
              <p:custDataLst>
                <p:tags r:id="rId29"/>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30"/>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p:cNvSpPr/>
          <p:nvPr>
            <p:custDataLst>
              <p:tags r:id="rId31"/>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p:cNvSpPr txBox="1"/>
          <p:nvPr>
            <p:custDataLst>
              <p:tags r:id="rId32"/>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33"/>
            </p:custDataLst>
          </p:nvPr>
        </p:nvGrpSpPr>
        <p:grpSpPr>
          <a:xfrm>
            <a:off x="0" y="0"/>
            <a:ext cx="9144000" cy="635000"/>
            <a:chOff x="0" y="0"/>
            <a:chExt cx="9144000" cy="635000"/>
          </a:xfrm>
        </p:grpSpPr>
        <p:sp>
          <p:nvSpPr>
            <p:cNvPr id="14" name="TitleBackground"/>
            <p:cNvSpPr/>
            <p:nvPr>
              <p:custDataLst>
                <p:tags r:id="rId3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p:cNvSpPr/>
            <p:nvPr>
              <p:custDataLst>
                <p:tags r:id="rId3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p:cNvSpPr txBox="1"/>
            <p:nvPr>
              <p:custDataLst>
                <p:tags r:id="rId3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3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38"/>
            </p:custDataLst>
          </p:nvPr>
        </p:nvPicPr>
        <p:blipFill>
          <a:blip r:embed="rId3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p:cNvSpPr txBox="1"/>
          <p:nvPr>
            <p:custDataLst>
              <p:tags r:id="rId40"/>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41"/>
    </p:custData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13.4.3 Caching </a:t>
            </a:r>
            <a:endParaRPr lang="en-US" altLang="zh-CN" dirty="0">
              <a:effectLst>
                <a:outerShdw blurRad="38100" dist="38100" dir="2700000" algn="tl">
                  <a:srgbClr val="C0C0C0"/>
                </a:outerShdw>
              </a:effectLst>
              <a:ea typeface="宋体" panose="02010600030101010101" pitchFamily="2" charset="-122"/>
            </a:endParaRPr>
          </a:p>
        </p:txBody>
      </p:sp>
      <p:sp>
        <p:nvSpPr>
          <p:cNvPr id="53251" name="Rectangle 3"/>
          <p:cNvSpPr>
            <a:spLocks noGrp="1" noChangeArrowheads="1"/>
          </p:cNvSpPr>
          <p:nvPr>
            <p:ph type="body" idx="4294967295"/>
          </p:nvPr>
        </p:nvSpPr>
        <p:spPr>
          <a:xfrm>
            <a:off x="819150" y="1044575"/>
            <a:ext cx="7351713" cy="5345113"/>
          </a:xfrm>
        </p:spPr>
        <p:txBody>
          <a:bodyPr/>
          <a:lstStyle/>
          <a:p>
            <a:pPr>
              <a:spcBef>
                <a:spcPts val="600"/>
              </a:spcBef>
            </a:pPr>
            <a:r>
              <a:rPr lang="en-US" altLang="zh-CN" sz="2000" b="1" dirty="0">
                <a:solidFill>
                  <a:srgbClr val="FF0000"/>
                </a:solidFill>
                <a:ea typeface="宋体" panose="02010600030101010101" pitchFamily="2" charset="-122"/>
              </a:rPr>
              <a:t>Caching</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a:t>
            </a:r>
            <a:r>
              <a:rPr lang="en-US" altLang="zh-CN" sz="2000" dirty="0">
                <a:solidFill>
                  <a:srgbClr val="0033CC"/>
                </a:solidFill>
                <a:ea typeface="宋体" panose="02010600030101010101" pitchFamily="2" charset="-122"/>
              </a:rPr>
              <a:t>fast memory </a:t>
            </a:r>
            <a:r>
              <a:rPr lang="en-US" altLang="zh-CN" sz="2000" dirty="0">
                <a:ea typeface="宋体" panose="02010600030101010101" pitchFamily="2" charset="-122"/>
              </a:rPr>
              <a:t>holding copy of data, access to the </a:t>
            </a:r>
            <a:r>
              <a:rPr lang="en-US" altLang="zh-CN" sz="2000" dirty="0">
                <a:solidFill>
                  <a:srgbClr val="0070C0"/>
                </a:solidFill>
                <a:ea typeface="宋体" panose="02010600030101010101" pitchFamily="2" charset="-122"/>
              </a:rPr>
              <a:t>cached copy </a:t>
            </a:r>
            <a:r>
              <a:rPr lang="en-US" altLang="zh-CN" sz="2000" dirty="0">
                <a:ea typeface="宋体" panose="02010600030101010101" pitchFamily="2" charset="-122"/>
              </a:rPr>
              <a:t>is more efficient than access to the original one.</a:t>
            </a:r>
            <a:endParaRPr lang="en-US" altLang="zh-CN" sz="2000" dirty="0">
              <a:ea typeface="宋体" panose="02010600030101010101" pitchFamily="2" charset="-122"/>
            </a:endParaRPr>
          </a:p>
          <a:p>
            <a:pPr lvl="1">
              <a:spcBef>
                <a:spcPts val="600"/>
              </a:spcBef>
            </a:pPr>
            <a:r>
              <a:rPr lang="en-US" altLang="zh-CN" sz="1800" dirty="0">
                <a:solidFill>
                  <a:srgbClr val="7030A0"/>
                </a:solidFill>
                <a:ea typeface="宋体" panose="02010600030101010101" pitchFamily="2" charset="-122"/>
              </a:rPr>
              <a:t>Always just a copy</a:t>
            </a:r>
            <a:endParaRPr lang="en-US" altLang="zh-CN" sz="1800" dirty="0">
              <a:solidFill>
                <a:srgbClr val="7030A0"/>
              </a:solidFill>
              <a:ea typeface="宋体" panose="02010600030101010101" pitchFamily="2" charset="-122"/>
            </a:endParaRPr>
          </a:p>
          <a:p>
            <a:pPr lvl="1">
              <a:spcBef>
                <a:spcPts val="600"/>
              </a:spcBef>
            </a:pPr>
            <a:r>
              <a:rPr lang="en-US" altLang="zh-CN" sz="1800" dirty="0">
                <a:ea typeface="宋体" panose="02010600030101010101" pitchFamily="2" charset="-122"/>
              </a:rPr>
              <a:t>Key to performance</a:t>
            </a:r>
            <a:endParaRPr lang="en-US" altLang="zh-CN" sz="1800" dirty="0">
              <a:ea typeface="宋体" panose="02010600030101010101" pitchFamily="2" charset="-122"/>
            </a:endParaRPr>
          </a:p>
          <a:p>
            <a:pPr>
              <a:spcBef>
                <a:spcPts val="600"/>
              </a:spcBef>
            </a:pPr>
            <a:r>
              <a:rPr lang="en-US" altLang="zh-CN" sz="2000" dirty="0">
                <a:ea typeface="宋体" panose="02010600030101010101" pitchFamily="2" charset="-122"/>
              </a:rPr>
              <a:t>The difference between a </a:t>
            </a:r>
            <a:r>
              <a:rPr lang="en-US" altLang="zh-CN" sz="2000" b="1" dirty="0">
                <a:solidFill>
                  <a:srgbClr val="0033CC"/>
                </a:solidFill>
                <a:ea typeface="宋体" panose="02010600030101010101" pitchFamily="2" charset="-122"/>
              </a:rPr>
              <a:t>buffer</a:t>
            </a:r>
            <a:r>
              <a:rPr lang="en-US" altLang="zh-CN" sz="2000" dirty="0">
                <a:solidFill>
                  <a:srgbClr val="0033CC"/>
                </a:solidFill>
                <a:ea typeface="宋体" panose="02010600030101010101" pitchFamily="2" charset="-122"/>
              </a:rPr>
              <a:t> </a:t>
            </a:r>
            <a:r>
              <a:rPr lang="en-US" altLang="zh-CN" sz="2000" dirty="0">
                <a:ea typeface="宋体" panose="02010600030101010101" pitchFamily="2" charset="-122"/>
              </a:rPr>
              <a:t>and a </a:t>
            </a:r>
            <a:r>
              <a:rPr lang="en-US" altLang="zh-CN" sz="2000" b="1" dirty="0">
                <a:solidFill>
                  <a:srgbClr val="0033CC"/>
                </a:solidFill>
                <a:ea typeface="宋体" panose="02010600030101010101" pitchFamily="2" charset="-122"/>
              </a:rPr>
              <a:t>cache</a:t>
            </a:r>
            <a:endParaRPr lang="en-US" altLang="zh-CN" sz="2000" b="1" dirty="0">
              <a:solidFill>
                <a:srgbClr val="0033CC"/>
              </a:solidFill>
              <a:ea typeface="宋体" panose="02010600030101010101" pitchFamily="2" charset="-122"/>
            </a:endParaRPr>
          </a:p>
          <a:p>
            <a:pPr lvl="1">
              <a:spcBef>
                <a:spcPts val="600"/>
              </a:spcBef>
            </a:pPr>
            <a:r>
              <a:rPr lang="en-US" altLang="zh-CN" sz="1800" b="1" dirty="0">
                <a:ea typeface="宋体" panose="02010600030101010101" pitchFamily="2" charset="-122"/>
              </a:rPr>
              <a:t>A </a:t>
            </a:r>
            <a:r>
              <a:rPr lang="en-US" altLang="zh-CN" sz="1800" b="1" dirty="0">
                <a:solidFill>
                  <a:srgbClr val="0070C0"/>
                </a:solidFill>
                <a:ea typeface="宋体" panose="02010600030101010101" pitchFamily="2" charset="-122"/>
              </a:rPr>
              <a:t>buffer</a:t>
            </a:r>
            <a:r>
              <a:rPr lang="en-US" altLang="zh-CN" sz="1800" b="1" dirty="0">
                <a:ea typeface="宋体" panose="02010600030101010101" pitchFamily="2" charset="-122"/>
              </a:rPr>
              <a:t> may hold the only existing copy of a data item,</a:t>
            </a:r>
            <a:endParaRPr lang="en-US" altLang="zh-CN" sz="1800" b="1" dirty="0">
              <a:ea typeface="宋体" panose="02010600030101010101" pitchFamily="2" charset="-122"/>
            </a:endParaRPr>
          </a:p>
          <a:p>
            <a:pPr lvl="1">
              <a:spcBef>
                <a:spcPts val="600"/>
              </a:spcBef>
            </a:pPr>
            <a:r>
              <a:rPr lang="en-US" altLang="zh-CN" sz="1800" b="1" dirty="0">
                <a:ea typeface="宋体" panose="02010600030101010101" pitchFamily="2" charset="-122"/>
              </a:rPr>
              <a:t>Whereas a </a:t>
            </a:r>
            <a:r>
              <a:rPr lang="en-US" altLang="zh-CN" sz="1800" b="1" dirty="0">
                <a:solidFill>
                  <a:srgbClr val="0070C0"/>
                </a:solidFill>
                <a:ea typeface="宋体" panose="02010600030101010101" pitchFamily="2" charset="-122"/>
              </a:rPr>
              <a:t>cache</a:t>
            </a:r>
            <a:r>
              <a:rPr lang="en-US" altLang="zh-CN" sz="1800" b="1" dirty="0">
                <a:ea typeface="宋体" panose="02010600030101010101" pitchFamily="2" charset="-122"/>
              </a:rPr>
              <a:t>, by definition, just holds a copy on faster storage of an item that resides elsewhere.</a:t>
            </a:r>
            <a:endParaRPr lang="en-US" altLang="zh-CN" sz="1800" b="1" dirty="0">
              <a:ea typeface="宋体" panose="02010600030101010101" pitchFamily="2" charset="-122"/>
            </a:endParaRPr>
          </a:p>
          <a:p>
            <a:pPr>
              <a:spcBef>
                <a:spcPts val="600"/>
              </a:spcBef>
            </a:pPr>
            <a:r>
              <a:rPr lang="en-US" altLang="zh-CN" sz="2000" dirty="0">
                <a:ea typeface="宋体" panose="02010600030101010101" pitchFamily="2" charset="-122"/>
              </a:rPr>
              <a:t>Caching and buffering are distinct functions, but some times a region of memory can be used </a:t>
            </a:r>
            <a:r>
              <a:rPr lang="en-US" altLang="zh-CN" sz="2000" dirty="0">
                <a:solidFill>
                  <a:srgbClr val="0033CC"/>
                </a:solidFill>
                <a:ea typeface="宋体" panose="02010600030101010101" pitchFamily="2" charset="-122"/>
              </a:rPr>
              <a:t>for both purposes</a:t>
            </a:r>
            <a:r>
              <a:rPr lang="en-US" altLang="zh-CN" sz="2000" dirty="0">
                <a:ea typeface="宋体" panose="02010600030101010101" pitchFamily="2" charset="-122"/>
              </a:rPr>
              <a:t>.</a:t>
            </a:r>
            <a:endParaRPr lang="en-US" altLang="zh-CN" sz="2000" dirty="0">
              <a:ea typeface="宋体" panose="02010600030101010101" pitchFamily="2" charset="-122"/>
            </a:endParaRPr>
          </a:p>
          <a:p>
            <a:pPr lvl="1">
              <a:spcBef>
                <a:spcPts val="600"/>
              </a:spcBef>
            </a:pPr>
            <a:r>
              <a:rPr lang="en-US" altLang="zh-CN" sz="1800" dirty="0">
                <a:ea typeface="宋体" panose="02010600030101010101" pitchFamily="2" charset="-122"/>
              </a:rPr>
              <a:t>(</a:t>
            </a:r>
            <a:r>
              <a:rPr lang="en-US" altLang="zh-CN" sz="1800" dirty="0">
                <a:solidFill>
                  <a:srgbClr val="C00000"/>
                </a:solidFill>
                <a:ea typeface="宋体" panose="02010600030101010101" pitchFamily="2" charset="-122"/>
              </a:rPr>
              <a:t>Disk Cache </a:t>
            </a:r>
            <a:r>
              <a:rPr lang="en-US" altLang="zh-CN" sz="1800" dirty="0">
                <a:solidFill>
                  <a:srgbClr val="0033CC"/>
                </a:solidFill>
                <a:ea typeface="宋体" panose="02010600030101010101" pitchFamily="2" charset="-122"/>
              </a:rPr>
              <a:t>in Unix</a:t>
            </a:r>
            <a:r>
              <a:rPr lang="en-US" altLang="zh-CN" sz="1800" dirty="0">
                <a:ea typeface="宋体" panose="02010600030101010101" pitchFamily="2" charset="-122"/>
              </a:rPr>
              <a:t>) The operating system uses buffers in main memory to hold disk data. </a:t>
            </a:r>
            <a:endParaRPr lang="en-US" altLang="zh-CN" sz="1800" dirty="0">
              <a:ea typeface="宋体" panose="02010600030101010101" pitchFamily="2" charset="-122"/>
            </a:endParaRPr>
          </a:p>
          <a:p>
            <a:pPr lvl="1">
              <a:spcBef>
                <a:spcPts val="600"/>
              </a:spcBef>
            </a:pPr>
            <a:r>
              <a:rPr lang="en-US" altLang="zh-CN" sz="1800" dirty="0">
                <a:ea typeface="宋体" panose="02010600030101010101" pitchFamily="2" charset="-122"/>
              </a:rPr>
              <a:t>These </a:t>
            </a:r>
            <a:r>
              <a:rPr lang="en-US" altLang="zh-CN" sz="1800" dirty="0">
                <a:solidFill>
                  <a:srgbClr val="0033CC"/>
                </a:solidFill>
                <a:ea typeface="宋体" panose="02010600030101010101" pitchFamily="2" charset="-122"/>
              </a:rPr>
              <a:t>buffers</a:t>
            </a:r>
            <a:r>
              <a:rPr lang="en-US" altLang="zh-CN" sz="1800" dirty="0">
                <a:ea typeface="宋体" panose="02010600030101010101" pitchFamily="2" charset="-122"/>
              </a:rPr>
              <a:t> are also used as a </a:t>
            </a:r>
            <a:r>
              <a:rPr lang="en-US" altLang="zh-CN" sz="1800" dirty="0">
                <a:solidFill>
                  <a:srgbClr val="0033CC"/>
                </a:solidFill>
                <a:ea typeface="宋体" panose="02010600030101010101" pitchFamily="2" charset="-122"/>
              </a:rPr>
              <a:t>cache</a:t>
            </a:r>
            <a:r>
              <a:rPr lang="en-US" altLang="zh-CN" sz="1800" dirty="0">
                <a:ea typeface="宋体" panose="02010600030101010101" pitchFamily="2" charset="-122"/>
              </a:rPr>
              <a:t>, to improve file I/O efficiency for files that are shared by applications or that are being written and reread rapidly.</a:t>
            </a:r>
            <a:endParaRPr lang="en-US" altLang="zh-CN"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13.4.4 Spooling </a:t>
            </a:r>
            <a:r>
              <a:rPr lang="en-US" altLang="zh-CN" b="0" dirty="0">
                <a:effectLst>
                  <a:outerShdw blurRad="38100" dist="38100" dir="2700000" algn="tl">
                    <a:srgbClr val="C0C0C0"/>
                  </a:outerShdw>
                </a:effectLst>
                <a:ea typeface="宋体" panose="02010600030101010101" pitchFamily="2" charset="-122"/>
              </a:rPr>
              <a:t>and </a:t>
            </a:r>
            <a:r>
              <a:rPr lang="en-US" altLang="zh-CN" dirty="0">
                <a:effectLst>
                  <a:outerShdw blurRad="38100" dist="38100" dir="2700000" algn="tl">
                    <a:srgbClr val="C0C0C0"/>
                  </a:outerShdw>
                </a:effectLst>
                <a:ea typeface="宋体" panose="02010600030101010101" pitchFamily="2" charset="-122"/>
              </a:rPr>
              <a:t>Device Reservation</a:t>
            </a:r>
            <a:endParaRPr lang="en-US" altLang="zh-CN" dirty="0">
              <a:effectLst>
                <a:outerShdw blurRad="38100" dist="38100" dir="2700000" algn="tl">
                  <a:srgbClr val="C0C0C0"/>
                </a:outerShdw>
              </a:effectLst>
              <a:ea typeface="宋体" panose="02010600030101010101" pitchFamily="2" charset="-122"/>
            </a:endParaRPr>
          </a:p>
        </p:txBody>
      </p:sp>
      <p:sp>
        <p:nvSpPr>
          <p:cNvPr id="56323" name="Rectangle 3"/>
          <p:cNvSpPr>
            <a:spLocks noGrp="1" noChangeArrowheads="1"/>
          </p:cNvSpPr>
          <p:nvPr>
            <p:ph type="body" idx="4294967295"/>
          </p:nvPr>
        </p:nvSpPr>
        <p:spPr>
          <a:xfrm>
            <a:off x="819150" y="1300162"/>
            <a:ext cx="7351713" cy="4825429"/>
          </a:xfrm>
        </p:spPr>
        <p:txBody>
          <a:bodyPr/>
          <a:lstStyle/>
          <a:p>
            <a:pPr>
              <a:spcBef>
                <a:spcPts val="600"/>
              </a:spcBef>
            </a:pPr>
            <a:r>
              <a:rPr lang="en-US" altLang="zh-CN" sz="2000" b="1" dirty="0">
                <a:solidFill>
                  <a:srgbClr val="C00000"/>
                </a:solidFill>
                <a:ea typeface="宋体" panose="02010600030101010101" pitchFamily="2" charset="-122"/>
              </a:rPr>
              <a:t>Spooling</a:t>
            </a:r>
            <a:r>
              <a:rPr lang="en-US" altLang="zh-CN" sz="2000" dirty="0">
                <a:ea typeface="宋体" panose="02010600030101010101" pitchFamily="2" charset="-122"/>
              </a:rPr>
              <a:t> is </a:t>
            </a:r>
            <a:r>
              <a:rPr lang="en-US" altLang="zh-CN" sz="2000" b="1" dirty="0">
                <a:solidFill>
                  <a:srgbClr val="7030A0"/>
                </a:solidFill>
                <a:ea typeface="宋体" panose="02010600030101010101" pitchFamily="2" charset="-122"/>
              </a:rPr>
              <a:t>one </a:t>
            </a:r>
            <a:r>
              <a:rPr lang="zh-CN" altLang="en-US" sz="2000" b="1" dirty="0">
                <a:solidFill>
                  <a:srgbClr val="7030A0"/>
                </a:solidFill>
                <a:ea typeface="宋体" panose="02010600030101010101" pitchFamily="2" charset="-122"/>
              </a:rPr>
              <a:t>way </a:t>
            </a:r>
            <a:r>
              <a:rPr lang="zh-CN" altLang="en-US" sz="2000" dirty="0">
                <a:ea typeface="宋体" panose="02010600030101010101" pitchFamily="2" charset="-122"/>
              </a:rPr>
              <a:t>operating systems can coordinate </a:t>
            </a:r>
            <a:r>
              <a:rPr lang="zh-CN" altLang="en-US" sz="2000" dirty="0">
                <a:solidFill>
                  <a:srgbClr val="0070C0"/>
                </a:solidFill>
                <a:ea typeface="宋体" panose="02010600030101010101" pitchFamily="2" charset="-122"/>
              </a:rPr>
              <a:t>concurrent output. </a:t>
            </a:r>
            <a:r>
              <a:rPr lang="zh-CN" altLang="en-US" sz="2000" dirty="0" smtClean="0">
                <a:solidFill>
                  <a:srgbClr val="CC6600"/>
                </a:solidFill>
                <a:ea typeface="宋体" panose="02010600030101010101" pitchFamily="2" charset="-122"/>
              </a:rPr>
              <a:t>（后面将详细介绍）</a:t>
            </a:r>
            <a:endParaRPr lang="en-US" altLang="zh-CN" sz="2000" dirty="0">
              <a:solidFill>
                <a:srgbClr val="CC6600"/>
              </a:solidFill>
              <a:ea typeface="宋体" panose="02010600030101010101" pitchFamily="2" charset="-122"/>
            </a:endParaRPr>
          </a:p>
          <a:p>
            <a:pPr>
              <a:spcBef>
                <a:spcPts val="600"/>
              </a:spcBef>
            </a:pPr>
            <a:r>
              <a:rPr lang="zh-CN" altLang="en-US" sz="2000" b="1" dirty="0">
                <a:solidFill>
                  <a:srgbClr val="C00000"/>
                </a:solidFill>
                <a:ea typeface="宋体" panose="02010600030101010101" pitchFamily="2" charset="-122"/>
              </a:rPr>
              <a:t>Device </a:t>
            </a:r>
            <a:r>
              <a:rPr lang="en-US" altLang="zh-CN" sz="2000" b="1" dirty="0">
                <a:solidFill>
                  <a:srgbClr val="C00000"/>
                </a:solidFill>
                <a:ea typeface="宋体" panose="02010600030101010101" pitchFamily="2" charset="-122"/>
              </a:rPr>
              <a:t>reservation </a:t>
            </a:r>
            <a:r>
              <a:rPr lang="en-US" altLang="zh-CN" sz="2000" dirty="0">
                <a:ea typeface="宋体" panose="02010600030101010101" pitchFamily="2" charset="-122"/>
              </a:rPr>
              <a:t>is </a:t>
            </a:r>
            <a:r>
              <a:rPr lang="en-US" altLang="zh-CN" sz="2000" b="1" dirty="0">
                <a:solidFill>
                  <a:srgbClr val="7030A0"/>
                </a:solidFill>
                <a:ea typeface="宋体" panose="02010600030101010101" pitchFamily="2" charset="-122"/>
              </a:rPr>
              <a:t>a</a:t>
            </a:r>
            <a:r>
              <a:rPr lang="zh-CN" altLang="en-US" sz="2000" b="1" dirty="0">
                <a:solidFill>
                  <a:srgbClr val="7030A0"/>
                </a:solidFill>
                <a:ea typeface="宋体" panose="02010600030101010101" pitchFamily="2" charset="-122"/>
              </a:rPr>
              <a:t>nother way </a:t>
            </a:r>
            <a:r>
              <a:rPr lang="zh-CN" altLang="en-US" sz="2000" dirty="0">
                <a:ea typeface="宋体" panose="02010600030101010101" pitchFamily="2" charset="-122"/>
              </a:rPr>
              <a:t>to deal with </a:t>
            </a:r>
            <a:r>
              <a:rPr lang="zh-CN" altLang="en-US" sz="2000" dirty="0">
                <a:solidFill>
                  <a:srgbClr val="0070C0"/>
                </a:solidFill>
                <a:ea typeface="宋体" panose="02010600030101010101" pitchFamily="2" charset="-122"/>
              </a:rPr>
              <a:t>concurrent device access</a:t>
            </a:r>
            <a:r>
              <a:rPr lang="zh-CN" altLang="en-US" sz="2000" b="1" dirty="0">
                <a:solidFill>
                  <a:srgbClr val="0070C0"/>
                </a:solidFill>
                <a:ea typeface="宋体" panose="02010600030101010101" pitchFamily="2" charset="-122"/>
              </a:rPr>
              <a:t>；</a:t>
            </a:r>
            <a:endParaRPr lang="en-US" altLang="zh-CN" sz="2000" b="1" dirty="0">
              <a:solidFill>
                <a:srgbClr val="0070C0"/>
              </a:solidFill>
              <a:ea typeface="宋体" panose="02010600030101010101" pitchFamily="2" charset="-122"/>
            </a:endParaRPr>
          </a:p>
          <a:p>
            <a:pPr>
              <a:spcBef>
                <a:spcPts val="600"/>
              </a:spcBef>
            </a:pPr>
            <a:r>
              <a:rPr lang="zh-CN" altLang="en-US" sz="2000" b="1" dirty="0">
                <a:solidFill>
                  <a:srgbClr val="FF0000"/>
                </a:solidFill>
                <a:ea typeface="宋体" panose="02010600030101010101" pitchFamily="2" charset="-122"/>
              </a:rPr>
              <a:t>Device </a:t>
            </a:r>
            <a:r>
              <a:rPr lang="en-US" altLang="zh-CN" sz="2000" b="1" dirty="0">
                <a:solidFill>
                  <a:srgbClr val="FF0000"/>
                </a:solidFill>
                <a:ea typeface="宋体" panose="02010600030101010101" pitchFamily="2" charset="-122"/>
              </a:rPr>
              <a:t>reservation </a:t>
            </a:r>
            <a:r>
              <a:rPr lang="en-US" altLang="zh-CN" sz="2000" dirty="0">
                <a:ea typeface="宋体" panose="02010600030101010101" pitchFamily="2" charset="-122"/>
              </a:rPr>
              <a:t>- provides </a:t>
            </a:r>
            <a:r>
              <a:rPr lang="en-US" altLang="zh-CN" sz="2000" dirty="0">
                <a:solidFill>
                  <a:srgbClr val="0033CC"/>
                </a:solidFill>
                <a:ea typeface="宋体" panose="02010600030101010101" pitchFamily="2" charset="-122"/>
              </a:rPr>
              <a:t>exclusive access </a:t>
            </a:r>
            <a:r>
              <a:rPr lang="en-US" altLang="zh-CN" sz="2000" dirty="0">
                <a:ea typeface="宋体" panose="02010600030101010101" pitchFamily="2" charset="-122"/>
              </a:rPr>
              <a:t>to a device </a:t>
            </a:r>
            <a:r>
              <a:rPr lang="zh-CN" altLang="en-US" sz="2000" dirty="0">
                <a:ea typeface="宋体" panose="02010600030101010101" pitchFamily="2" charset="-122"/>
              </a:rPr>
              <a:t>by enabling a process </a:t>
            </a:r>
            <a:r>
              <a:rPr lang="zh-CN" altLang="en-US" sz="2000" b="1" dirty="0">
                <a:solidFill>
                  <a:srgbClr val="3E7248"/>
                </a:solidFill>
                <a:ea typeface="宋体" panose="02010600030101010101" pitchFamily="2" charset="-122"/>
              </a:rPr>
              <a:t>to allocate an idle device </a:t>
            </a:r>
            <a:r>
              <a:rPr lang="zh-CN" altLang="en-US" sz="2000" dirty="0">
                <a:ea typeface="宋体" panose="02010600030101010101" pitchFamily="2" charset="-122"/>
              </a:rPr>
              <a:t>and to </a:t>
            </a:r>
            <a:r>
              <a:rPr lang="zh-CN" altLang="en-US" sz="2000" b="1" dirty="0">
                <a:solidFill>
                  <a:srgbClr val="3E7248"/>
                </a:solidFill>
                <a:ea typeface="宋体" panose="02010600030101010101" pitchFamily="2" charset="-122"/>
              </a:rPr>
              <a:t>deallocate that device when it is no longer needed.</a:t>
            </a:r>
            <a:endParaRPr lang="zh-CN" altLang="en-US" sz="2000" b="1" dirty="0">
              <a:solidFill>
                <a:srgbClr val="3E7248"/>
              </a:solidFill>
              <a:ea typeface="宋体" panose="02010600030101010101" pitchFamily="2" charset="-122"/>
            </a:endParaRPr>
          </a:p>
          <a:p>
            <a:pPr lvl="1">
              <a:spcBef>
                <a:spcPts val="600"/>
              </a:spcBef>
            </a:pPr>
            <a:r>
              <a:rPr lang="zh-CN" altLang="en-US" sz="1800" dirty="0">
                <a:ea typeface="宋体" panose="02010600030101010101" pitchFamily="2" charset="-122"/>
              </a:rPr>
              <a:t>System calls for allocation and deallocation devices</a:t>
            </a:r>
            <a:endParaRPr lang="zh-CN" altLang="en-US" sz="1800" dirty="0">
              <a:ea typeface="宋体" panose="02010600030101010101" pitchFamily="2" charset="-122"/>
            </a:endParaRPr>
          </a:p>
          <a:p>
            <a:pPr lvl="1">
              <a:spcBef>
                <a:spcPts val="600"/>
              </a:spcBef>
            </a:pPr>
            <a:r>
              <a:rPr lang="zh-CN" altLang="en-US" sz="1800" dirty="0">
                <a:solidFill>
                  <a:srgbClr val="0033CC"/>
                </a:solidFill>
                <a:ea typeface="宋体" panose="02010600030101010101" pitchFamily="2" charset="-122"/>
              </a:rPr>
              <a:t>Watch out for deadlock</a:t>
            </a:r>
            <a:endParaRPr lang="zh-CN" altLang="en-US" sz="1800" dirty="0">
              <a:solidFill>
                <a:srgbClr val="0033CC"/>
              </a:solidFill>
              <a:ea typeface="宋体" panose="02010600030101010101" pitchFamily="2" charset="-122"/>
            </a:endParaRPr>
          </a:p>
          <a:p>
            <a:pPr lvl="1">
              <a:spcBef>
                <a:spcPts val="600"/>
              </a:spcBef>
            </a:pPr>
            <a:r>
              <a:rPr lang="en-US" altLang="zh-CN" sz="1800" dirty="0">
                <a:ea typeface="宋体" panose="02010600030101010101" pitchFamily="2" charset="-122"/>
              </a:rPr>
              <a:t>e</a:t>
            </a:r>
            <a:r>
              <a:rPr lang="zh-CN" altLang="en-US" sz="1800" dirty="0">
                <a:ea typeface="宋体" panose="02010600030101010101" pitchFamily="2" charset="-122"/>
              </a:rPr>
              <a:t>.g. tapes, printers. </a:t>
            </a:r>
            <a:endParaRPr lang="en-US" altLang="zh-CN" sz="1800" dirty="0" smtClean="0">
              <a:ea typeface="宋体" panose="02010600030101010101" pitchFamily="2" charset="-122"/>
            </a:endParaRPr>
          </a:p>
          <a:p>
            <a:pPr lvl="1">
              <a:spcBef>
                <a:spcPts val="600"/>
              </a:spcBef>
            </a:pPr>
            <a:r>
              <a:rPr lang="zh-CN" altLang="en-US" sz="1800" b="1" dirty="0" smtClean="0">
                <a:solidFill>
                  <a:srgbClr val="C00000"/>
                </a:solidFill>
                <a:ea typeface="宋体" panose="02010600030101010101" pitchFamily="2" charset="-122"/>
              </a:rPr>
              <a:t>设备预留方案，仅仅解决了设备的互斥访问问题，并未有效地提高设备的利用率</a:t>
            </a:r>
            <a:endParaRPr lang="en-US" altLang="zh-CN" sz="1800" b="1" dirty="0">
              <a:solidFill>
                <a:srgbClr val="C00000"/>
              </a:solidFill>
              <a:ea typeface="宋体" panose="02010600030101010101" pitchFamily="2" charset="-122"/>
            </a:endParaRPr>
          </a:p>
          <a:p>
            <a:pPr lvl="1"/>
            <a:endParaRPr lang="zh-CN" altLang="en-US" sz="2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Spooling </a:t>
            </a:r>
            <a:r>
              <a:rPr lang="en-US" altLang="zh-CN" b="0" dirty="0">
                <a:effectLst>
                  <a:outerShdw blurRad="38100" dist="38100" dir="2700000" algn="tl">
                    <a:srgbClr val="C0C0C0"/>
                  </a:outerShdw>
                </a:effectLst>
                <a:ea typeface="宋体" panose="02010600030101010101" pitchFamily="2" charset="-122"/>
              </a:rPr>
              <a:t>and </a:t>
            </a:r>
            <a:r>
              <a:rPr lang="en-US" altLang="zh-CN" dirty="0">
                <a:effectLst>
                  <a:outerShdw blurRad="38100" dist="38100" dir="2700000" algn="tl">
                    <a:srgbClr val="C0C0C0"/>
                  </a:outerShdw>
                </a:effectLst>
                <a:ea typeface="宋体" panose="02010600030101010101" pitchFamily="2" charset="-122"/>
              </a:rPr>
              <a:t>Device Reservation</a:t>
            </a:r>
            <a:endParaRPr lang="en-US" altLang="zh-CN" dirty="0">
              <a:effectLst>
                <a:outerShdw blurRad="38100" dist="38100" dir="2700000" algn="tl">
                  <a:srgbClr val="C0C0C0"/>
                </a:outerShdw>
              </a:effectLst>
              <a:ea typeface="宋体" panose="02010600030101010101" pitchFamily="2" charset="-122"/>
            </a:endParaRPr>
          </a:p>
        </p:txBody>
      </p:sp>
      <p:sp>
        <p:nvSpPr>
          <p:cNvPr id="51203" name="Rectangle 3"/>
          <p:cNvSpPr>
            <a:spLocks noGrp="1" noChangeArrowheads="1"/>
          </p:cNvSpPr>
          <p:nvPr>
            <p:ph type="body" idx="4294967295"/>
          </p:nvPr>
        </p:nvSpPr>
        <p:spPr>
          <a:xfrm>
            <a:off x="666750" y="1085850"/>
            <a:ext cx="7653338" cy="5021263"/>
          </a:xfrm>
        </p:spPr>
        <p:txBody>
          <a:bodyPr/>
          <a:lstStyle/>
          <a:p>
            <a:pPr>
              <a:defRPr/>
            </a:pPr>
            <a:r>
              <a:rPr lang="en-US" altLang="zh-CN" sz="2000" b="1" dirty="0" err="1">
                <a:solidFill>
                  <a:srgbClr val="FF0000"/>
                </a:solidFill>
                <a:ea typeface="宋体" panose="02010600030101010101" pitchFamily="2" charset="-122"/>
              </a:rPr>
              <a:t>SPOOLing</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hold output for a device</a:t>
            </a:r>
            <a:endParaRPr lang="en-US" altLang="zh-CN" sz="2000" dirty="0">
              <a:ea typeface="宋体" panose="02010600030101010101" pitchFamily="2" charset="-122"/>
            </a:endParaRPr>
          </a:p>
          <a:p>
            <a:pPr lvl="1">
              <a:defRPr/>
            </a:pPr>
            <a:r>
              <a:rPr lang="en-US" altLang="zh-CN" sz="2000" dirty="0">
                <a:ea typeface="宋体" panose="02010600030101010101" pitchFamily="2" charset="-122"/>
              </a:rPr>
              <a:t>A </a:t>
            </a:r>
            <a:r>
              <a:rPr lang="en-US" altLang="zh-CN" sz="2000" dirty="0">
                <a:solidFill>
                  <a:srgbClr val="0033CC"/>
                </a:solidFill>
                <a:ea typeface="宋体" panose="02010600030101010101" pitchFamily="2" charset="-122"/>
              </a:rPr>
              <a:t>spool</a:t>
            </a:r>
            <a:r>
              <a:rPr lang="en-US" altLang="zh-CN" sz="2000" dirty="0">
                <a:ea typeface="宋体" panose="02010600030101010101" pitchFamily="2" charset="-122"/>
              </a:rPr>
              <a:t> is a </a:t>
            </a:r>
            <a:r>
              <a:rPr lang="en-US" altLang="zh-CN" sz="2000" dirty="0">
                <a:solidFill>
                  <a:srgbClr val="0070C0"/>
                </a:solidFill>
                <a:ea typeface="宋体" panose="02010600030101010101" pitchFamily="2" charset="-122"/>
              </a:rPr>
              <a:t>buffer </a:t>
            </a:r>
            <a:r>
              <a:rPr lang="en-US" altLang="zh-CN" sz="2000" dirty="0">
                <a:ea typeface="宋体" panose="02010600030101010101" pitchFamily="2" charset="-122"/>
              </a:rPr>
              <a:t>that </a:t>
            </a:r>
            <a:r>
              <a:rPr lang="en-US" altLang="zh-CN" sz="2000" dirty="0">
                <a:solidFill>
                  <a:srgbClr val="337D45"/>
                </a:solidFill>
                <a:ea typeface="宋体" panose="02010600030101010101" pitchFamily="2" charset="-122"/>
              </a:rPr>
              <a:t>holds output for a device</a:t>
            </a:r>
            <a:r>
              <a:rPr lang="en-US" altLang="zh-CN" sz="2000" dirty="0">
                <a:ea typeface="宋体" panose="02010600030101010101" pitchFamily="2" charset="-122"/>
              </a:rPr>
              <a:t>, such as a printer, that cannot accept interleaved data streams</a:t>
            </a:r>
            <a:r>
              <a:rPr lang="zh-CN" altLang="en-US" sz="2000" dirty="0">
                <a:ea typeface="宋体" panose="02010600030101010101" pitchFamily="2" charset="-122"/>
              </a:rPr>
              <a:t>；</a:t>
            </a:r>
            <a:endParaRPr lang="en-US" altLang="zh-CN" sz="2000" dirty="0">
              <a:ea typeface="宋体" panose="02010600030101010101" pitchFamily="2" charset="-122"/>
            </a:endParaRPr>
          </a:p>
          <a:p>
            <a:pPr lvl="1">
              <a:defRPr/>
            </a:pPr>
            <a:r>
              <a:rPr lang="zh-CN" altLang="en-US" sz="2000" dirty="0">
                <a:ea typeface="宋体" panose="02010600030101010101" pitchFamily="2" charset="-122"/>
              </a:rPr>
              <a:t>Although a printer can serve only one job at a time, several applications may wish to print their </a:t>
            </a:r>
            <a:r>
              <a:rPr lang="zh-CN" altLang="en-US" sz="2000" dirty="0">
                <a:solidFill>
                  <a:srgbClr val="0033CC"/>
                </a:solidFill>
                <a:ea typeface="宋体" panose="02010600030101010101" pitchFamily="2" charset="-122"/>
              </a:rPr>
              <a:t>output concurrently, without having their output mixed together.</a:t>
            </a:r>
            <a:endParaRPr lang="zh-CN" altLang="en-US" sz="2000" dirty="0">
              <a:solidFill>
                <a:srgbClr val="0033CC"/>
              </a:solidFill>
              <a:ea typeface="宋体" panose="02010600030101010101" pitchFamily="2" charset="-122"/>
            </a:endParaRPr>
          </a:p>
          <a:p>
            <a:pPr lvl="1">
              <a:defRPr/>
            </a:pPr>
            <a:r>
              <a:rPr lang="zh-CN" altLang="en-US" sz="2000" b="1" u="sng" dirty="0">
                <a:ea typeface="宋体" panose="02010600030101010101" pitchFamily="2" charset="-122"/>
              </a:rPr>
              <a:t>The operating system solves this problem by </a:t>
            </a:r>
            <a:r>
              <a:rPr lang="zh-CN" altLang="en-US" sz="2400" b="1" i="1" u="sng" dirty="0">
                <a:solidFill>
                  <a:srgbClr val="C00000"/>
                </a:solidFill>
                <a:effectLst>
                  <a:outerShdw blurRad="38100" dist="38100" dir="2700000" algn="tl">
                    <a:srgbClr val="000000">
                      <a:alpha val="43137"/>
                    </a:srgbClr>
                  </a:outerShdw>
                </a:effectLst>
                <a:ea typeface="宋体" panose="02010600030101010101" pitchFamily="2" charset="-122"/>
              </a:rPr>
              <a:t>intercepting</a:t>
            </a:r>
            <a:r>
              <a:rPr lang="zh-CN" altLang="en-US" sz="2000" b="1" u="sng" dirty="0">
                <a:solidFill>
                  <a:srgbClr val="C00000"/>
                </a:solidFill>
                <a:ea typeface="宋体" panose="02010600030101010101" pitchFamily="2" charset="-122"/>
              </a:rPr>
              <a:t> all output to the printer. </a:t>
            </a:r>
            <a:endParaRPr lang="zh-CN" altLang="en-US" sz="2000" b="1" u="sng" dirty="0">
              <a:solidFill>
                <a:srgbClr val="C00000"/>
              </a:solidFill>
              <a:ea typeface="宋体" panose="02010600030101010101" pitchFamily="2" charset="-122"/>
            </a:endParaRPr>
          </a:p>
          <a:p>
            <a:pPr lvl="1">
              <a:defRPr/>
            </a:pPr>
            <a:r>
              <a:rPr lang="zh-CN" altLang="en-US" sz="2000" dirty="0">
                <a:solidFill>
                  <a:srgbClr val="3E7248"/>
                </a:solidFill>
                <a:ea typeface="宋体" panose="02010600030101010101" pitchFamily="2" charset="-122"/>
              </a:rPr>
              <a:t>Each application's output </a:t>
            </a:r>
            <a:r>
              <a:rPr lang="zh-CN" altLang="en-US" sz="2000" dirty="0">
                <a:ea typeface="宋体" panose="02010600030101010101" pitchFamily="2" charset="-122"/>
              </a:rPr>
              <a:t>is spooled to </a:t>
            </a:r>
            <a:r>
              <a:rPr lang="zh-CN" altLang="en-US" sz="2000" dirty="0">
                <a:solidFill>
                  <a:srgbClr val="3E7248"/>
                </a:solidFill>
                <a:ea typeface="宋体" panose="02010600030101010101" pitchFamily="2" charset="-122"/>
              </a:rPr>
              <a:t>a separate </a:t>
            </a:r>
            <a:r>
              <a:rPr lang="zh-CN" altLang="en-US" sz="2000" b="1" i="1" u="sng" dirty="0">
                <a:solidFill>
                  <a:srgbClr val="C00000"/>
                </a:solidFill>
                <a:effectLst>
                  <a:outerShdw blurRad="38100" dist="38100" dir="2700000" algn="tl">
                    <a:srgbClr val="000000">
                      <a:alpha val="43137"/>
                    </a:srgbClr>
                  </a:outerShdw>
                </a:effectLst>
                <a:ea typeface="宋体" panose="02010600030101010101" pitchFamily="2" charset="-122"/>
              </a:rPr>
              <a:t>disk file</a:t>
            </a:r>
            <a:r>
              <a:rPr lang="zh-CN" altLang="en-US" sz="2000" dirty="0">
                <a:solidFill>
                  <a:srgbClr val="3E7248"/>
                </a:solidFill>
                <a:ea typeface="宋体" panose="02010600030101010101" pitchFamily="2" charset="-122"/>
              </a:rPr>
              <a:t>. </a:t>
            </a:r>
            <a:endParaRPr lang="zh-CN" altLang="en-US" sz="2000" dirty="0">
              <a:solidFill>
                <a:srgbClr val="3E7248"/>
              </a:solidFill>
              <a:ea typeface="宋体" panose="02010600030101010101" pitchFamily="2" charset="-122"/>
            </a:endParaRPr>
          </a:p>
          <a:p>
            <a:pPr lvl="1">
              <a:defRPr/>
            </a:pPr>
            <a:r>
              <a:rPr lang="zh-CN" altLang="en-US" sz="2000" dirty="0">
                <a:ea typeface="宋体" panose="02010600030101010101" pitchFamily="2" charset="-122"/>
              </a:rPr>
              <a:t>When an application finishes printing, the </a:t>
            </a:r>
            <a:r>
              <a:rPr lang="zh-CN" altLang="en-US" sz="2000" dirty="0">
                <a:solidFill>
                  <a:srgbClr val="0033CC"/>
                </a:solidFill>
                <a:ea typeface="宋体" panose="02010600030101010101" pitchFamily="2" charset="-122"/>
              </a:rPr>
              <a:t>spooling system queues the corresponding spool file for output to the printer</a:t>
            </a:r>
            <a:r>
              <a:rPr lang="zh-CN" altLang="en-US" sz="2000" dirty="0">
                <a:ea typeface="宋体" panose="02010600030101010101" pitchFamily="2" charset="-122"/>
              </a:rPr>
              <a:t>.</a:t>
            </a:r>
            <a:endParaRPr lang="zh-CN" altLang="en-US" sz="2000" dirty="0">
              <a:ea typeface="宋体" panose="02010600030101010101" pitchFamily="2" charset="-122"/>
            </a:endParaRPr>
          </a:p>
          <a:p>
            <a:pPr lvl="1">
              <a:defRPr/>
            </a:pPr>
            <a:r>
              <a:rPr lang="zh-CN" altLang="en-US" sz="2000" dirty="0">
                <a:ea typeface="宋体" panose="02010600030101010101" pitchFamily="2" charset="-122"/>
              </a:rPr>
              <a:t>The </a:t>
            </a:r>
            <a:r>
              <a:rPr lang="zh-CN" altLang="en-US" sz="2000" dirty="0">
                <a:solidFill>
                  <a:srgbClr val="0033CC"/>
                </a:solidFill>
                <a:ea typeface="宋体" panose="02010600030101010101" pitchFamily="2" charset="-122"/>
              </a:rPr>
              <a:t>spooling system </a:t>
            </a:r>
            <a:r>
              <a:rPr lang="zh-CN" altLang="en-US" sz="2000" dirty="0">
                <a:solidFill>
                  <a:srgbClr val="C00000"/>
                </a:solidFill>
                <a:ea typeface="宋体" panose="02010600030101010101" pitchFamily="2" charset="-122"/>
              </a:rPr>
              <a:t>copies</a:t>
            </a:r>
            <a:r>
              <a:rPr lang="zh-CN" altLang="en-US" sz="2000" dirty="0">
                <a:ea typeface="宋体" panose="02010600030101010101" pitchFamily="2" charset="-122"/>
              </a:rPr>
              <a:t> the queued spool files to the printer one at a time.</a:t>
            </a:r>
            <a:endParaRPr lang="zh-CN" altLang="en-US" sz="2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SPOOLing技术</a:t>
            </a:r>
            <a:endParaRPr lang="zh-CN" altLang="en-US" dirty="0">
              <a:effectLst>
                <a:outerShdw blurRad="38100" dist="38100" dir="2700000" algn="tl">
                  <a:srgbClr val="C0C0C0"/>
                </a:outerShdw>
              </a:effectLst>
              <a:ea typeface="宋体" panose="02010600030101010101" pitchFamily="2" charset="-122"/>
            </a:endParaRPr>
          </a:p>
        </p:txBody>
      </p:sp>
      <p:sp>
        <p:nvSpPr>
          <p:cNvPr id="72707" name="Rectangle 3"/>
          <p:cNvSpPr>
            <a:spLocks noGrp="1" noChangeArrowheads="1"/>
          </p:cNvSpPr>
          <p:nvPr>
            <p:ph type="body" idx="4294967295"/>
          </p:nvPr>
        </p:nvSpPr>
        <p:spPr>
          <a:xfrm>
            <a:off x="663575" y="1023938"/>
            <a:ext cx="8120063" cy="5424487"/>
          </a:xfrm>
        </p:spPr>
        <p:txBody>
          <a:bodyPr/>
          <a:lstStyle/>
          <a:p>
            <a:pPr>
              <a:lnSpc>
                <a:spcPct val="90000"/>
              </a:lnSpc>
            </a:pPr>
            <a:r>
              <a:rPr lang="en-US" altLang="zh-CN" sz="1800" b="1" dirty="0" err="1">
                <a:ea typeface="宋体" panose="02010600030101010101" pitchFamily="2" charset="-122"/>
              </a:rPr>
              <a:t>SPOOling</a:t>
            </a:r>
            <a:endParaRPr lang="en-US" altLang="zh-CN" sz="1800" b="1" dirty="0">
              <a:ea typeface="宋体" panose="02010600030101010101" pitchFamily="2" charset="-122"/>
            </a:endParaRPr>
          </a:p>
          <a:p>
            <a:pPr lvl="1">
              <a:lnSpc>
                <a:spcPct val="90000"/>
              </a:lnSpc>
            </a:pPr>
            <a:r>
              <a:rPr lang="en-US" altLang="zh-CN" sz="1800" b="1" u="sng" dirty="0">
                <a:ea typeface="宋体" panose="02010600030101010101" pitchFamily="2" charset="-122"/>
              </a:rPr>
              <a:t>S</a:t>
            </a:r>
            <a:r>
              <a:rPr lang="en-US" altLang="zh-CN" sz="1800" b="1" dirty="0">
                <a:ea typeface="宋体" panose="02010600030101010101" pitchFamily="2" charset="-122"/>
              </a:rPr>
              <a:t>imultaneous </a:t>
            </a:r>
            <a:r>
              <a:rPr lang="en-US" altLang="zh-CN" sz="1800" b="1" u="sng" dirty="0">
                <a:ea typeface="宋体" panose="02010600030101010101" pitchFamily="2" charset="-122"/>
              </a:rPr>
              <a:t>P</a:t>
            </a:r>
            <a:r>
              <a:rPr lang="en-US" altLang="zh-CN" sz="1800" b="1" dirty="0">
                <a:ea typeface="宋体" panose="02010600030101010101" pitchFamily="2" charset="-122"/>
              </a:rPr>
              <a:t>eripheral </a:t>
            </a:r>
            <a:r>
              <a:rPr lang="en-US" altLang="zh-CN" sz="1800" b="1" u="sng" dirty="0">
                <a:ea typeface="宋体" panose="02010600030101010101" pitchFamily="2" charset="-122"/>
              </a:rPr>
              <a:t>O</a:t>
            </a:r>
            <a:r>
              <a:rPr lang="en-US" altLang="zh-CN" sz="1800" b="1" dirty="0">
                <a:ea typeface="宋体" panose="02010600030101010101" pitchFamily="2" charset="-122"/>
              </a:rPr>
              <a:t>perations </a:t>
            </a:r>
            <a:r>
              <a:rPr lang="en-US" altLang="zh-CN" sz="1800" b="1" u="sng" dirty="0">
                <a:ea typeface="宋体" panose="02010600030101010101" pitchFamily="2" charset="-122"/>
              </a:rPr>
              <a:t>O</a:t>
            </a:r>
            <a:r>
              <a:rPr lang="en-US" altLang="zh-CN" sz="1800" b="1" dirty="0">
                <a:ea typeface="宋体" panose="02010600030101010101" pitchFamily="2" charset="-122"/>
              </a:rPr>
              <a:t>n L</a:t>
            </a:r>
            <a:r>
              <a:rPr lang="en-US" altLang="zh-CN" sz="1800" b="1" u="sng" dirty="0">
                <a:ea typeface="宋体" panose="02010600030101010101" pitchFamily="2" charset="-122"/>
              </a:rPr>
              <a:t>ine</a:t>
            </a:r>
            <a:endParaRPr lang="en-US" altLang="zh-CN" sz="1800" b="1" u="sng" dirty="0">
              <a:ea typeface="宋体" panose="02010600030101010101" pitchFamily="2" charset="-122"/>
            </a:endParaRPr>
          </a:p>
          <a:p>
            <a:pPr lvl="1">
              <a:lnSpc>
                <a:spcPct val="90000"/>
              </a:lnSpc>
            </a:pPr>
            <a:r>
              <a:rPr lang="zh-CN" altLang="en-US" sz="1800" b="1" dirty="0">
                <a:ea typeface="宋体" panose="02010600030101010101" pitchFamily="2" charset="-122"/>
              </a:rPr>
              <a:t>外部设备联机并行操作</a:t>
            </a:r>
            <a:endParaRPr lang="zh-CN" altLang="en-US" sz="1800" b="1" dirty="0">
              <a:ea typeface="宋体" panose="02010600030101010101" pitchFamily="2" charset="-122"/>
            </a:endParaRPr>
          </a:p>
          <a:p>
            <a:pPr lvl="1">
              <a:lnSpc>
                <a:spcPct val="90000"/>
              </a:lnSpc>
            </a:pPr>
            <a:r>
              <a:rPr lang="zh-CN" altLang="en-US" sz="1800" b="1" dirty="0">
                <a:ea typeface="宋体" panose="02010600030101010101" pitchFamily="2" charset="-122"/>
              </a:rPr>
              <a:t>又称为</a:t>
            </a:r>
            <a:r>
              <a:rPr lang="zh-CN" altLang="en-US" sz="1800" b="1" dirty="0" smtClean="0">
                <a:ea typeface="宋体" panose="02010600030101010101" pitchFamily="2" charset="-122"/>
              </a:rPr>
              <a:t>假脱机</a:t>
            </a:r>
            <a:r>
              <a:rPr lang="en-US" altLang="zh-CN" sz="1800" b="1" dirty="0" smtClean="0">
                <a:ea typeface="宋体" panose="02010600030101010101" pitchFamily="2" charset="-122"/>
              </a:rPr>
              <a:t>I/O</a:t>
            </a:r>
            <a:r>
              <a:rPr lang="zh-CN" altLang="en-US" sz="1800" b="1" dirty="0" smtClean="0">
                <a:ea typeface="宋体" panose="02010600030101010101" pitchFamily="2" charset="-122"/>
              </a:rPr>
              <a:t>  </a:t>
            </a:r>
            <a:endParaRPr lang="en-US" altLang="zh-CN" sz="1800" b="1" dirty="0" smtClean="0">
              <a:ea typeface="宋体" panose="02010600030101010101" pitchFamily="2" charset="-122"/>
            </a:endParaRPr>
          </a:p>
          <a:p>
            <a:pPr lvl="1">
              <a:lnSpc>
                <a:spcPct val="90000"/>
              </a:lnSpc>
            </a:pPr>
            <a:r>
              <a:rPr lang="zh-CN" altLang="en-US" sz="1800" b="1" u="sng" dirty="0">
                <a:solidFill>
                  <a:srgbClr val="0070C0"/>
                </a:solidFill>
                <a:ea typeface="宋体" panose="02010600030101010101" pitchFamily="2" charset="-122"/>
              </a:rPr>
              <a:t>解决</a:t>
            </a:r>
            <a:r>
              <a:rPr lang="zh-CN" altLang="en-US" sz="1800" b="1" u="sng" dirty="0">
                <a:solidFill>
                  <a:srgbClr val="7030A0"/>
                </a:solidFill>
                <a:ea typeface="宋体" panose="02010600030101010101" pitchFamily="2" charset="-122"/>
              </a:rPr>
              <a:t>独占设备</a:t>
            </a:r>
            <a:r>
              <a:rPr lang="zh-CN" altLang="en-US" sz="1800" b="1" u="sng" dirty="0">
                <a:solidFill>
                  <a:srgbClr val="0070C0"/>
                </a:solidFill>
                <a:ea typeface="宋体" panose="02010600030101010101" pitchFamily="2" charset="-122"/>
              </a:rPr>
              <a:t>的</a:t>
            </a:r>
            <a:r>
              <a:rPr lang="zh-CN" altLang="en-US" sz="1800" b="1" u="sng" dirty="0">
                <a:solidFill>
                  <a:srgbClr val="7030A0"/>
                </a:solidFill>
                <a:ea typeface="宋体" panose="02010600030101010101" pitchFamily="2" charset="-122"/>
              </a:rPr>
              <a:t>并发访问</a:t>
            </a:r>
            <a:r>
              <a:rPr lang="zh-CN" altLang="en-US" sz="1800" b="1" u="sng" dirty="0">
                <a:solidFill>
                  <a:srgbClr val="0070C0"/>
                </a:solidFill>
                <a:ea typeface="宋体" panose="02010600030101010101" pitchFamily="2" charset="-122"/>
              </a:rPr>
              <a:t>问题</a:t>
            </a:r>
            <a:r>
              <a:rPr lang="zh-CN" altLang="en-US" sz="1800" b="1" u="sng" dirty="0" smtClean="0">
                <a:solidFill>
                  <a:srgbClr val="0070C0"/>
                </a:solidFill>
                <a:ea typeface="宋体" panose="02010600030101010101" pitchFamily="2" charset="-122"/>
              </a:rPr>
              <a:t>，并提高了设备和</a:t>
            </a:r>
            <a:r>
              <a:rPr lang="en-US" altLang="zh-CN" sz="1800" b="1" u="sng" dirty="0" smtClean="0">
                <a:solidFill>
                  <a:srgbClr val="0070C0"/>
                </a:solidFill>
                <a:ea typeface="宋体" panose="02010600030101010101" pitchFamily="2" charset="-122"/>
              </a:rPr>
              <a:t>CPU</a:t>
            </a:r>
            <a:r>
              <a:rPr lang="zh-CN" altLang="en-US" sz="1800" b="1" u="sng" dirty="0" smtClean="0">
                <a:solidFill>
                  <a:srgbClr val="0070C0"/>
                </a:solidFill>
                <a:ea typeface="宋体" panose="02010600030101010101" pitchFamily="2" charset="-122"/>
              </a:rPr>
              <a:t>的</a:t>
            </a:r>
            <a:r>
              <a:rPr lang="zh-CN" altLang="en-US" sz="1800" b="1" u="sng" dirty="0">
                <a:solidFill>
                  <a:srgbClr val="0070C0"/>
                </a:solidFill>
                <a:ea typeface="宋体" panose="02010600030101010101" pitchFamily="2" charset="-122"/>
              </a:rPr>
              <a:t>利用率</a:t>
            </a:r>
            <a:endParaRPr lang="en-US" altLang="zh-CN" sz="1800" b="1" u="sng" dirty="0">
              <a:solidFill>
                <a:srgbClr val="0070C0"/>
              </a:solidFill>
              <a:ea typeface="宋体" panose="02010600030101010101" pitchFamily="2" charset="-122"/>
            </a:endParaRPr>
          </a:p>
          <a:p>
            <a:pPr>
              <a:lnSpc>
                <a:spcPct val="90000"/>
              </a:lnSpc>
            </a:pPr>
            <a:r>
              <a:rPr lang="zh-CN" altLang="en-US" sz="1800" b="1" i="1" u="sng" dirty="0" smtClean="0">
                <a:ea typeface="宋体" panose="02010600030101010101" pitchFamily="2" charset="-122"/>
              </a:rPr>
              <a:t>脱机</a:t>
            </a:r>
            <a:r>
              <a:rPr lang="zh-CN" altLang="en-US" sz="1800" b="1" i="1" u="sng" dirty="0" smtClean="0">
                <a:solidFill>
                  <a:srgbClr val="0070C0"/>
                </a:solidFill>
                <a:ea typeface="宋体" panose="02010600030101010101" pitchFamily="2" charset="-122"/>
              </a:rPr>
              <a:t>输入</a:t>
            </a:r>
            <a:r>
              <a:rPr lang="zh-CN" altLang="en-US" sz="1800" b="1" dirty="0">
                <a:ea typeface="宋体" panose="02010600030101010101" pitchFamily="2" charset="-122"/>
              </a:rPr>
              <a:t>是利用专门的外围控制机将低速I/O设备上的数据预先输入到磁盘上，然后主机从磁盘上直接读取输入数据；</a:t>
            </a:r>
            <a:endParaRPr lang="zh-CN" altLang="en-US" sz="1800" b="1" dirty="0">
              <a:ea typeface="宋体" panose="02010600030101010101" pitchFamily="2" charset="-122"/>
            </a:endParaRPr>
          </a:p>
          <a:p>
            <a:pPr>
              <a:lnSpc>
                <a:spcPct val="90000"/>
              </a:lnSpc>
            </a:pPr>
            <a:r>
              <a:rPr lang="zh-CN" altLang="en-US" sz="1800" b="1" i="1" u="sng" dirty="0">
                <a:ea typeface="宋体" panose="02010600030101010101" pitchFamily="2" charset="-122"/>
              </a:rPr>
              <a:t>脱机</a:t>
            </a:r>
            <a:r>
              <a:rPr lang="zh-CN" altLang="en-US" sz="1800" b="1" i="1" u="sng" dirty="0">
                <a:solidFill>
                  <a:srgbClr val="0070C0"/>
                </a:solidFill>
                <a:ea typeface="宋体" panose="02010600030101010101" pitchFamily="2" charset="-122"/>
              </a:rPr>
              <a:t>输出</a:t>
            </a:r>
            <a:r>
              <a:rPr lang="zh-CN" altLang="en-US" sz="1800" b="1" dirty="0">
                <a:ea typeface="宋体" panose="02010600030101010101" pitchFamily="2" charset="-122"/>
              </a:rPr>
              <a:t>是主机先将输出数据写入到磁盘上，然后利用专门的外围控制机将磁盘上的数据在低速I/O设备上输出；</a:t>
            </a:r>
            <a:endParaRPr lang="zh-CN" altLang="en-US" sz="1800" b="1" dirty="0">
              <a:ea typeface="宋体" panose="02010600030101010101" pitchFamily="2" charset="-122"/>
            </a:endParaRPr>
          </a:p>
          <a:p>
            <a:pPr>
              <a:lnSpc>
                <a:spcPct val="90000"/>
              </a:lnSpc>
            </a:pPr>
            <a:r>
              <a:rPr lang="zh-CN" altLang="en-US" sz="1800" b="1" dirty="0">
                <a:ea typeface="宋体" panose="02010600030101010101" pitchFamily="2" charset="-122"/>
              </a:rPr>
              <a:t>脱机I/O的采用提高了主机的输入输出速度；</a:t>
            </a:r>
            <a:endParaRPr lang="zh-CN" altLang="en-US" sz="1800" b="1" dirty="0">
              <a:ea typeface="宋体" panose="02010600030101010101" pitchFamily="2" charset="-122"/>
            </a:endParaRPr>
          </a:p>
          <a:p>
            <a:pPr>
              <a:lnSpc>
                <a:spcPct val="90000"/>
              </a:lnSpc>
            </a:pPr>
            <a:endParaRPr lang="en-US" altLang="zh-CN" sz="1800" b="1" i="1" u="sng" dirty="0" smtClean="0">
              <a:solidFill>
                <a:srgbClr val="C00000"/>
              </a:solidFill>
              <a:ea typeface="宋体" panose="02010600030101010101" pitchFamily="2" charset="-122"/>
            </a:endParaRPr>
          </a:p>
          <a:p>
            <a:pPr>
              <a:lnSpc>
                <a:spcPct val="90000"/>
              </a:lnSpc>
            </a:pPr>
            <a:r>
              <a:rPr lang="zh-CN" altLang="en-US" sz="1800" b="1" i="1" u="sng" dirty="0" smtClean="0">
                <a:solidFill>
                  <a:srgbClr val="C00000"/>
                </a:solidFill>
                <a:ea typeface="宋体" panose="02010600030101010101" pitchFamily="2" charset="-122"/>
              </a:rPr>
              <a:t>SPOOLing</a:t>
            </a:r>
            <a:r>
              <a:rPr lang="zh-CN" altLang="en-US" sz="1800" b="1" i="1" u="sng" dirty="0">
                <a:solidFill>
                  <a:srgbClr val="C00000"/>
                </a:solidFill>
                <a:ea typeface="宋体" panose="02010600030101010101" pitchFamily="2" charset="-122"/>
              </a:rPr>
              <a:t>技术</a:t>
            </a:r>
            <a:r>
              <a:rPr lang="zh-CN" altLang="en-US" sz="1800" b="1" dirty="0">
                <a:ea typeface="宋体" panose="02010600030101010101" pitchFamily="2" charset="-122"/>
              </a:rPr>
              <a:t>利用一台可共享的、高速大容量的块设备（通常是硬盘）来模拟独享设备的操作，使一台独享设备变为多台可并行使用的虚拟设备，即把独享设备变为逻辑上的共享设备；</a:t>
            </a:r>
            <a:endParaRPr lang="zh-CN" altLang="en-US" sz="1800" b="1" dirty="0">
              <a:ea typeface="宋体" panose="02010600030101010101" pitchFamily="2" charset="-122"/>
            </a:endParaRPr>
          </a:p>
          <a:p>
            <a:pPr lvl="1">
              <a:lnSpc>
                <a:spcPct val="90000"/>
              </a:lnSpc>
            </a:pPr>
            <a:r>
              <a:rPr lang="zh-CN" altLang="en-US" sz="1600" b="1" dirty="0">
                <a:ea typeface="宋体" panose="02010600030101010101" pitchFamily="2" charset="-122"/>
              </a:rPr>
              <a:t>类似于分时技术将一个CPU映射为多个CPU</a:t>
            </a:r>
            <a:endParaRPr lang="zh-CN" altLang="en-US" sz="1600" b="1" dirty="0">
              <a:ea typeface="宋体" panose="02010600030101010101" pitchFamily="2" charset="-122"/>
            </a:endParaRPr>
          </a:p>
          <a:p>
            <a:pPr>
              <a:lnSpc>
                <a:spcPct val="90000"/>
              </a:lnSpc>
            </a:pPr>
            <a:r>
              <a:rPr lang="zh-CN" altLang="en-US" sz="1800" b="1" dirty="0">
                <a:ea typeface="宋体" panose="02010600030101010101" pitchFamily="2" charset="-122"/>
              </a:rPr>
              <a:t>给人的感觉就像是系统具有速度非常高的I/O设备；（如Printer）</a:t>
            </a:r>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日期占位符 3"/>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99B73910-4284-4DA2-9D38-B5B9D91F083D}" type="datetime1">
              <a:rPr lang="zh-CN" altLang="en-US" sz="1800">
                <a:latin typeface="Helvetica" panose="020B0604020202020204" pitchFamily="34" charset="0"/>
              </a:rPr>
            </a:fld>
            <a:endParaRPr lang="en-US" altLang="zh-CN" sz="1800">
              <a:latin typeface="Helvetica" panose="020B0604020202020204" pitchFamily="34" charset="0"/>
            </a:endParaRPr>
          </a:p>
        </p:txBody>
      </p:sp>
      <p:sp>
        <p:nvSpPr>
          <p:cNvPr id="105475" name="Rectangle 2"/>
          <p:cNvSpPr>
            <a:spLocks noGrp="1"/>
          </p:cNvSpPr>
          <p:nvPr>
            <p:ph type="title" idx="4294967295"/>
          </p:nvPr>
        </p:nvSpPr>
        <p:spPr>
          <a:ln>
            <a:miter/>
          </a:ln>
        </p:spPr>
        <p:txBody>
          <a:bodyPr/>
          <a:lstStyle/>
          <a:p>
            <a:pPr>
              <a:defRPr/>
            </a:pPr>
            <a:r>
              <a:rPr lang="zh-CN" altLang="en-US" dirty="0">
                <a:effectLst>
                  <a:outerShdw blurRad="38100" dist="38100" dir="2700000" algn="tl">
                    <a:srgbClr val="C0C0C0"/>
                  </a:outerShdw>
                </a:effectLst>
                <a:ea typeface="宋体" panose="02010600030101010101" pitchFamily="2" charset="-122"/>
              </a:rPr>
              <a:t>回顾：脱机</a:t>
            </a:r>
            <a:r>
              <a:rPr lang="en-US" altLang="zh-CN" dirty="0">
                <a:effectLst>
                  <a:outerShdw blurRad="38100" dist="38100" dir="2700000" algn="tl">
                    <a:srgbClr val="C0C0C0"/>
                  </a:outerShdw>
                </a:effectLst>
                <a:ea typeface="宋体" panose="02010600030101010101" pitchFamily="2" charset="-122"/>
              </a:rPr>
              <a:t>I/O</a:t>
            </a:r>
            <a:endParaRPr lang="zh-CN" altLang="en-US" dirty="0">
              <a:effectLst>
                <a:outerShdw blurRad="38100" dist="38100" dir="2700000" algn="tl">
                  <a:srgbClr val="C0C0C0"/>
                </a:outerShdw>
              </a:effectLst>
              <a:ea typeface="宋体" panose="02010600030101010101" pitchFamily="2" charset="-122"/>
            </a:endParaRPr>
          </a:p>
        </p:txBody>
      </p:sp>
      <p:grpSp>
        <p:nvGrpSpPr>
          <p:cNvPr id="104452" name="Group 52"/>
          <p:cNvGrpSpPr/>
          <p:nvPr/>
        </p:nvGrpSpPr>
        <p:grpSpPr bwMode="auto">
          <a:xfrm>
            <a:off x="306388" y="1044412"/>
            <a:ext cx="8456612" cy="3345463"/>
            <a:chOff x="0" y="0"/>
            <a:chExt cx="5444" cy="3589"/>
          </a:xfrm>
        </p:grpSpPr>
        <p:pic>
          <p:nvPicPr>
            <p:cNvPr id="10445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200"/>
              <a:ext cx="960"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5" name="Picture 6"/>
            <p:cNvPicPr>
              <a:picLocks noChangeAspect="1" noChangeArrowheads="1"/>
            </p:cNvPicPr>
            <p:nvPr/>
          </p:nvPicPr>
          <p:blipFill>
            <a:blip r:embed="rId2">
              <a:grayscl/>
              <a:lum bright="70000" contrast="-70000"/>
              <a:extLst>
                <a:ext uri="{28A0092B-C50C-407E-A947-70E740481C1C}">
                  <a14:useLocalDpi xmlns:a14="http://schemas.microsoft.com/office/drawing/2010/main" val="0"/>
                </a:ext>
              </a:extLst>
            </a:blip>
            <a:srcRect/>
            <a:stretch>
              <a:fillRect/>
            </a:stretch>
          </p:blipFill>
          <p:spPr bwMode="auto">
            <a:xfrm>
              <a:off x="816" y="0"/>
              <a:ext cx="3936" cy="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6" name="AutoShape 7"/>
            <p:cNvSpPr>
              <a:spLocks noChangeArrowheads="1"/>
            </p:cNvSpPr>
            <p:nvPr/>
          </p:nvSpPr>
          <p:spPr bwMode="auto">
            <a:xfrm>
              <a:off x="4224" y="1680"/>
              <a:ext cx="1200" cy="912"/>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pic>
          <p:nvPicPr>
            <p:cNvPr id="104457" name="Picture 8"/>
            <p:cNvPicPr>
              <a:picLocks noChangeAspect="1" noChangeArrowheads="1"/>
            </p:cNvPicPr>
            <p:nvPr/>
          </p:nvPicPr>
          <p:blipFill>
            <a:blip r:embed="rId3">
              <a:extLst>
                <a:ext uri="{28A0092B-C50C-407E-A947-70E740481C1C}">
                  <a14:useLocalDpi xmlns:a14="http://schemas.microsoft.com/office/drawing/2010/main" val="0"/>
                </a:ext>
              </a:extLst>
            </a:blip>
            <a:srcRect l="22223" t="44444" r="27779" b="2924"/>
            <a:stretch>
              <a:fillRect/>
            </a:stretch>
          </p:blipFill>
          <p:spPr bwMode="auto">
            <a:xfrm>
              <a:off x="1008"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8" name="Picture 9"/>
            <p:cNvPicPr>
              <a:picLocks noChangeAspect="1" noChangeArrowheads="1"/>
            </p:cNvPicPr>
            <p:nvPr/>
          </p:nvPicPr>
          <p:blipFill>
            <a:blip r:embed="rId3">
              <a:extLst>
                <a:ext uri="{28A0092B-C50C-407E-A947-70E740481C1C}">
                  <a14:useLocalDpi xmlns:a14="http://schemas.microsoft.com/office/drawing/2010/main" val="0"/>
                </a:ext>
              </a:extLst>
            </a:blip>
            <a:srcRect l="22223" t="44444" r="27779" b="2924"/>
            <a:stretch>
              <a:fillRect/>
            </a:stretch>
          </p:blipFill>
          <p:spPr bwMode="auto">
            <a:xfrm>
              <a:off x="3312"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9" name="Picture 10"/>
            <p:cNvPicPr>
              <a:picLocks noChangeAspect="1" noChangeArrowheads="1"/>
            </p:cNvPicPr>
            <p:nvPr/>
          </p:nvPicPr>
          <p:blipFill>
            <a:blip r:embed="rId3">
              <a:extLst>
                <a:ext uri="{28A0092B-C50C-407E-A947-70E740481C1C}">
                  <a14:useLocalDpi xmlns:a14="http://schemas.microsoft.com/office/drawing/2010/main" val="0"/>
                </a:ext>
              </a:extLst>
            </a:blip>
            <a:srcRect l="22223" t="44444" r="27779" b="2924"/>
            <a:stretch>
              <a:fillRect/>
            </a:stretch>
          </p:blipFill>
          <p:spPr bwMode="auto">
            <a:xfrm>
              <a:off x="2784"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0" name="Picture 11"/>
            <p:cNvPicPr>
              <a:picLocks noChangeAspect="1" noChangeArrowheads="1"/>
            </p:cNvPicPr>
            <p:nvPr/>
          </p:nvPicPr>
          <p:blipFill>
            <a:blip r:embed="rId3">
              <a:extLst>
                <a:ext uri="{28A0092B-C50C-407E-A947-70E740481C1C}">
                  <a14:useLocalDpi xmlns:a14="http://schemas.microsoft.com/office/drawing/2010/main" val="0"/>
                </a:ext>
              </a:extLst>
            </a:blip>
            <a:srcRect l="22223" t="44444" r="27779" b="2924"/>
            <a:stretch>
              <a:fillRect/>
            </a:stretch>
          </p:blipFill>
          <p:spPr bwMode="auto">
            <a:xfrm>
              <a:off x="2256"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1" name="Picture 12"/>
            <p:cNvPicPr>
              <a:picLocks noChangeAspect="1" noChangeArrowheads="1"/>
            </p:cNvPicPr>
            <p:nvPr/>
          </p:nvPicPr>
          <p:blipFill>
            <a:blip r:embed="rId4">
              <a:lum bright="12000"/>
              <a:extLst>
                <a:ext uri="{28A0092B-C50C-407E-A947-70E740481C1C}">
                  <a14:useLocalDpi xmlns:a14="http://schemas.microsoft.com/office/drawing/2010/main" val="0"/>
                </a:ext>
              </a:extLst>
            </a:blip>
            <a:srcRect l="10390" t="11484" r="16884" b="8133"/>
            <a:stretch>
              <a:fillRect/>
            </a:stretch>
          </p:blipFill>
          <p:spPr bwMode="auto">
            <a:xfrm>
              <a:off x="960"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2" name="Picture 13"/>
            <p:cNvPicPr>
              <a:picLocks noChangeAspect="1" noChangeArrowheads="1"/>
            </p:cNvPicPr>
            <p:nvPr/>
          </p:nvPicPr>
          <p:blipFill>
            <a:blip r:embed="rId5">
              <a:lum bright="6000"/>
              <a:extLst>
                <a:ext uri="{28A0092B-C50C-407E-A947-70E740481C1C}">
                  <a14:useLocalDpi xmlns:a14="http://schemas.microsoft.com/office/drawing/2010/main" val="0"/>
                </a:ext>
              </a:extLst>
            </a:blip>
            <a:srcRect l="4762" t="61905" r="9525" b="9525"/>
            <a:stretch>
              <a:fillRect/>
            </a:stretch>
          </p:blipFill>
          <p:spPr bwMode="auto">
            <a:xfrm>
              <a:off x="480" y="1392"/>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3" name="AutoShape 14"/>
            <p:cNvSpPr>
              <a:spLocks noChangeArrowheads="1"/>
            </p:cNvSpPr>
            <p:nvPr/>
          </p:nvSpPr>
          <p:spPr bwMode="auto">
            <a:xfrm>
              <a:off x="576" y="864"/>
              <a:ext cx="240" cy="432"/>
            </a:xfrm>
            <a:prstGeom prst="downArrow">
              <a:avLst>
                <a:gd name="adj1" fmla="val 50000"/>
                <a:gd name="adj2" fmla="val 45000"/>
              </a:avLst>
            </a:prstGeom>
            <a:solidFill>
              <a:schemeClr val="accent1"/>
            </a:solidFill>
            <a:ln w="9525">
              <a:solidFill>
                <a:schemeClr val="tx1"/>
              </a:solidFill>
              <a:miter lim="800000"/>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64" name="AutoShape 15"/>
            <p:cNvSpPr>
              <a:spLocks noChangeArrowheads="1"/>
            </p:cNvSpPr>
            <p:nvPr/>
          </p:nvSpPr>
          <p:spPr bwMode="auto">
            <a:xfrm>
              <a:off x="384" y="1632"/>
              <a:ext cx="1200" cy="912"/>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65" name="AutoShape 16"/>
            <p:cNvSpPr>
              <a:spLocks noChangeArrowheads="1"/>
            </p:cNvSpPr>
            <p:nvPr/>
          </p:nvSpPr>
          <p:spPr bwMode="auto">
            <a:xfrm>
              <a:off x="2112" y="1632"/>
              <a:ext cx="1728" cy="912"/>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66" name="AutoShape 17"/>
            <p:cNvSpPr>
              <a:spLocks noChangeArrowheads="1"/>
            </p:cNvSpPr>
            <p:nvPr/>
          </p:nvSpPr>
          <p:spPr bwMode="auto">
            <a:xfrm>
              <a:off x="720" y="2640"/>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ln>
          </p:spPr>
          <p:txBody>
            <a:bodyPr/>
            <a:lstStyle/>
            <a:p>
              <a:endParaRPr lang="zh-CN" altLang="en-US"/>
            </a:p>
          </p:txBody>
        </p:sp>
        <p:sp>
          <p:nvSpPr>
            <p:cNvPr id="104467" name="AutoShape 18"/>
            <p:cNvSpPr>
              <a:spLocks noChangeArrowheads="1"/>
            </p:cNvSpPr>
            <p:nvPr/>
          </p:nvSpPr>
          <p:spPr bwMode="auto">
            <a:xfrm>
              <a:off x="1056" y="2784"/>
              <a:ext cx="480"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ln>
          </p:spPr>
          <p:txBody>
            <a:bodyPr/>
            <a:lstStyle/>
            <a:p>
              <a:endParaRPr lang="zh-CN" altLang="en-US"/>
            </a:p>
          </p:txBody>
        </p:sp>
        <p:sp>
          <p:nvSpPr>
            <p:cNvPr id="104468" name="AutoShape 19"/>
            <p:cNvSpPr>
              <a:spLocks noChangeArrowheads="1"/>
            </p:cNvSpPr>
            <p:nvPr/>
          </p:nvSpPr>
          <p:spPr bwMode="auto">
            <a:xfrm>
              <a:off x="3600" y="2832"/>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ln>
          </p:spPr>
          <p:txBody>
            <a:bodyPr/>
            <a:lstStyle/>
            <a:p>
              <a:endParaRPr lang="zh-CN" altLang="en-US"/>
            </a:p>
          </p:txBody>
        </p:sp>
        <p:sp>
          <p:nvSpPr>
            <p:cNvPr id="104469" name="AutoShape 20"/>
            <p:cNvSpPr>
              <a:spLocks noChangeArrowheads="1"/>
            </p:cNvSpPr>
            <p:nvPr/>
          </p:nvSpPr>
          <p:spPr bwMode="auto">
            <a:xfrm>
              <a:off x="3936" y="2784"/>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ln>
          </p:spPr>
          <p:txBody>
            <a:bodyPr/>
            <a:lstStyle/>
            <a:p>
              <a:endParaRPr lang="zh-CN" altLang="en-US"/>
            </a:p>
          </p:txBody>
        </p:sp>
        <p:sp>
          <p:nvSpPr>
            <p:cNvPr id="104470" name="AutoShape 21"/>
            <p:cNvSpPr>
              <a:spLocks noChangeArrowheads="1"/>
            </p:cNvSpPr>
            <p:nvPr/>
          </p:nvSpPr>
          <p:spPr bwMode="auto">
            <a:xfrm>
              <a:off x="1440" y="2832"/>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ln>
          </p:spPr>
          <p:txBody>
            <a:bodyPr/>
            <a:lstStyle/>
            <a:p>
              <a:endParaRPr lang="zh-CN" altLang="en-US"/>
            </a:p>
          </p:txBody>
        </p:sp>
        <p:pic>
          <p:nvPicPr>
            <p:cNvPr id="104471" name="Picture 22"/>
            <p:cNvPicPr>
              <a:picLocks noChangeAspect="1" noChangeArrowheads="1"/>
            </p:cNvPicPr>
            <p:nvPr/>
          </p:nvPicPr>
          <p:blipFill>
            <a:blip r:embed="rId6">
              <a:lum contrast="6000"/>
              <a:extLst>
                <a:ext uri="{28A0092B-C50C-407E-A947-70E740481C1C}">
                  <a14:useLocalDpi xmlns:a14="http://schemas.microsoft.com/office/drawing/2010/main" val="0"/>
                </a:ext>
              </a:extLst>
            </a:blip>
            <a:srcRect l="5556" t="2036" r="5556" b="6784"/>
            <a:stretch>
              <a:fillRect/>
            </a:stretch>
          </p:blipFill>
          <p:spPr bwMode="auto">
            <a:xfrm>
              <a:off x="1104" y="96"/>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72" name="Picture 23"/>
            <p:cNvPicPr>
              <a:picLocks noChangeAspect="1" noChangeArrowheads="1"/>
            </p:cNvPicPr>
            <p:nvPr/>
          </p:nvPicPr>
          <p:blipFill>
            <a:blip r:embed="rId6">
              <a:lum contrast="6000"/>
              <a:extLst>
                <a:ext uri="{28A0092B-C50C-407E-A947-70E740481C1C}">
                  <a14:useLocalDpi xmlns:a14="http://schemas.microsoft.com/office/drawing/2010/main" val="0"/>
                </a:ext>
              </a:extLst>
            </a:blip>
            <a:srcRect l="5556" t="2036" r="5556" b="6784"/>
            <a:stretch>
              <a:fillRect/>
            </a:stretch>
          </p:blipFill>
          <p:spPr bwMode="auto">
            <a:xfrm>
              <a:off x="864" y="192"/>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73" name="Picture 24"/>
            <p:cNvPicPr>
              <a:picLocks noChangeAspect="1" noChangeArrowheads="1"/>
            </p:cNvPicPr>
            <p:nvPr/>
          </p:nvPicPr>
          <p:blipFill>
            <a:blip r:embed="rId6">
              <a:lum contrast="6000"/>
              <a:extLst>
                <a:ext uri="{28A0092B-C50C-407E-A947-70E740481C1C}">
                  <a14:useLocalDpi xmlns:a14="http://schemas.microsoft.com/office/drawing/2010/main" val="0"/>
                </a:ext>
              </a:extLst>
            </a:blip>
            <a:srcRect l="5556" t="2036" r="5556" b="6784"/>
            <a:stretch>
              <a:fillRect/>
            </a:stretch>
          </p:blipFill>
          <p:spPr bwMode="auto">
            <a:xfrm>
              <a:off x="624" y="288"/>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74" name="Text Box 25"/>
            <p:cNvSpPr txBox="1">
              <a:spLocks noChangeArrowheads="1"/>
            </p:cNvSpPr>
            <p:nvPr/>
          </p:nvSpPr>
          <p:spPr bwMode="auto">
            <a:xfrm>
              <a:off x="1104" y="480"/>
              <a:ext cx="52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latin typeface="Times New Roman" panose="02020603050405020304" pitchFamily="18" charset="0"/>
                </a:rPr>
                <a:t>卡片</a:t>
              </a:r>
              <a:endParaRPr lang="zh-CN" altLang="en-US" sz="2400" b="1">
                <a:latin typeface="Times New Roman" panose="02020603050405020304" pitchFamily="18" charset="0"/>
              </a:endParaRPr>
            </a:p>
          </p:txBody>
        </p:sp>
        <p:sp>
          <p:nvSpPr>
            <p:cNvPr id="104476" name="Text Box 27"/>
            <p:cNvSpPr txBox="1">
              <a:spLocks noChangeArrowheads="1"/>
            </p:cNvSpPr>
            <p:nvPr/>
          </p:nvSpPr>
          <p:spPr bwMode="auto">
            <a:xfrm>
              <a:off x="720" y="1690"/>
              <a:ext cx="528" cy="779"/>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dirty="0">
                  <a:solidFill>
                    <a:srgbClr val="000099"/>
                  </a:solidFill>
                  <a:latin typeface="Times New Roman" panose="02020603050405020304" pitchFamily="18" charset="0"/>
                </a:rPr>
                <a:t>IBM1401</a:t>
              </a:r>
              <a:endParaRPr lang="en-US" altLang="zh-CN" sz="2400" b="1" dirty="0">
                <a:solidFill>
                  <a:srgbClr val="000099"/>
                </a:solidFill>
                <a:latin typeface="Times New Roman" panose="02020603050405020304" pitchFamily="18" charset="0"/>
              </a:endParaRPr>
            </a:p>
          </p:txBody>
        </p:sp>
        <p:sp>
          <p:nvSpPr>
            <p:cNvPr id="104477" name="Text Box 28"/>
            <p:cNvSpPr txBox="1">
              <a:spLocks noChangeArrowheads="1"/>
            </p:cNvSpPr>
            <p:nvPr/>
          </p:nvSpPr>
          <p:spPr bwMode="auto">
            <a:xfrm>
              <a:off x="2592" y="1824"/>
              <a:ext cx="528" cy="585"/>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dirty="0">
                  <a:solidFill>
                    <a:srgbClr val="000099"/>
                  </a:solidFill>
                  <a:latin typeface="Times New Roman" panose="02020603050405020304" pitchFamily="18" charset="0"/>
                </a:rPr>
                <a:t>IBM7094</a:t>
              </a:r>
              <a:endParaRPr lang="en-US" altLang="zh-CN" sz="2400" b="1" dirty="0">
                <a:solidFill>
                  <a:srgbClr val="000099"/>
                </a:solidFill>
                <a:latin typeface="Times New Roman" panose="02020603050405020304" pitchFamily="18" charset="0"/>
              </a:endParaRPr>
            </a:p>
          </p:txBody>
        </p:sp>
        <p:sp>
          <p:nvSpPr>
            <p:cNvPr id="104478" name="Text Box 29"/>
            <p:cNvSpPr txBox="1">
              <a:spLocks noChangeArrowheads="1"/>
            </p:cNvSpPr>
            <p:nvPr/>
          </p:nvSpPr>
          <p:spPr bwMode="auto">
            <a:xfrm>
              <a:off x="4560" y="1872"/>
              <a:ext cx="528" cy="585"/>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a:solidFill>
                    <a:srgbClr val="000099"/>
                  </a:solidFill>
                  <a:latin typeface="Times New Roman" panose="02020603050405020304" pitchFamily="18" charset="0"/>
                </a:rPr>
                <a:t>IBM1401</a:t>
              </a:r>
              <a:endParaRPr lang="en-US" altLang="zh-CN" sz="2400" b="1">
                <a:solidFill>
                  <a:srgbClr val="000099"/>
                </a:solidFill>
                <a:latin typeface="Times New Roman" panose="02020603050405020304" pitchFamily="18" charset="0"/>
              </a:endParaRPr>
            </a:p>
          </p:txBody>
        </p:sp>
        <p:sp>
          <p:nvSpPr>
            <p:cNvPr id="104479" name="Text Box 30"/>
            <p:cNvSpPr txBox="1">
              <a:spLocks noChangeArrowheads="1"/>
            </p:cNvSpPr>
            <p:nvPr/>
          </p:nvSpPr>
          <p:spPr bwMode="auto">
            <a:xfrm>
              <a:off x="912" y="3264"/>
              <a:ext cx="105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latin typeface="Times New Roman" panose="02020603050405020304" pitchFamily="18" charset="0"/>
                </a:rPr>
                <a:t>输入磁带</a:t>
              </a:r>
              <a:endParaRPr lang="zh-CN" altLang="en-US" sz="2400" b="1">
                <a:latin typeface="Times New Roman" panose="02020603050405020304" pitchFamily="18" charset="0"/>
              </a:endParaRPr>
            </a:p>
          </p:txBody>
        </p:sp>
        <p:sp>
          <p:nvSpPr>
            <p:cNvPr id="104480" name="AutoShape 31"/>
            <p:cNvSpPr>
              <a:spLocks noChangeArrowheads="1"/>
            </p:cNvSpPr>
            <p:nvPr/>
          </p:nvSpPr>
          <p:spPr bwMode="auto">
            <a:xfrm>
              <a:off x="4272" y="2640"/>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ln>
          </p:spPr>
          <p:txBody>
            <a:bodyPr/>
            <a:lstStyle/>
            <a:p>
              <a:endParaRPr lang="zh-CN" altLang="en-US"/>
            </a:p>
          </p:txBody>
        </p:sp>
        <p:sp>
          <p:nvSpPr>
            <p:cNvPr id="104481" name="AutoShape 32"/>
            <p:cNvSpPr>
              <a:spLocks noChangeArrowheads="1"/>
            </p:cNvSpPr>
            <p:nvPr/>
          </p:nvSpPr>
          <p:spPr bwMode="auto">
            <a:xfrm flipV="1">
              <a:off x="2784" y="2880"/>
              <a:ext cx="768" cy="288"/>
            </a:xfrm>
            <a:prstGeom prst="curvedDownArrow">
              <a:avLst>
                <a:gd name="adj1" fmla="val 29741"/>
                <a:gd name="adj2" fmla="val 99025"/>
                <a:gd name="adj3" fmla="val 33301"/>
              </a:avLst>
            </a:prstGeom>
            <a:solidFill>
              <a:srgbClr val="1BFFC3"/>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82" name="AutoShape 33"/>
            <p:cNvSpPr>
              <a:spLocks noChangeArrowheads="1"/>
            </p:cNvSpPr>
            <p:nvPr/>
          </p:nvSpPr>
          <p:spPr bwMode="auto">
            <a:xfrm flipV="1">
              <a:off x="1968" y="2880"/>
              <a:ext cx="768" cy="336"/>
            </a:xfrm>
            <a:prstGeom prst="curvedDownArrow">
              <a:avLst>
                <a:gd name="adj1" fmla="val 25492"/>
                <a:gd name="adj2" fmla="val 84878"/>
                <a:gd name="adj3" fmla="val 33301"/>
              </a:avLst>
            </a:prstGeom>
            <a:solidFill>
              <a:srgbClr val="1BFFC3"/>
            </a:solidFill>
            <a:ln w="9525">
              <a:solidFill>
                <a:schemeClr val="tx1"/>
              </a:solidFill>
              <a:miter lim="800000"/>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83" name="Text Box 34"/>
            <p:cNvSpPr txBox="1">
              <a:spLocks noChangeArrowheads="1"/>
            </p:cNvSpPr>
            <p:nvPr/>
          </p:nvSpPr>
          <p:spPr bwMode="auto">
            <a:xfrm>
              <a:off x="2544" y="433"/>
              <a:ext cx="72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000" b="1">
                  <a:latin typeface="Times New Roman" panose="02020603050405020304" pitchFamily="18" charset="0"/>
                </a:rPr>
                <a:t>磁带机</a:t>
              </a:r>
              <a:endParaRPr lang="zh-CN" altLang="en-US" sz="2400" b="1">
                <a:latin typeface="Times New Roman" panose="02020603050405020304" pitchFamily="18" charset="0"/>
              </a:endParaRPr>
            </a:p>
          </p:txBody>
        </p:sp>
        <p:pic>
          <p:nvPicPr>
            <p:cNvPr id="104484" name="Picture 35"/>
            <p:cNvPicPr>
              <a:picLocks noChangeAspect="1" noChangeArrowheads="1"/>
            </p:cNvPicPr>
            <p:nvPr/>
          </p:nvPicPr>
          <p:blipFill>
            <a:blip r:embed="rId4">
              <a:lum bright="12000"/>
              <a:extLst>
                <a:ext uri="{28A0092B-C50C-407E-A947-70E740481C1C}">
                  <a14:useLocalDpi xmlns:a14="http://schemas.microsoft.com/office/drawing/2010/main" val="0"/>
                </a:ext>
              </a:extLst>
            </a:blip>
            <a:srcRect l="10390" t="11484" r="16884" b="8133"/>
            <a:stretch>
              <a:fillRect/>
            </a:stretch>
          </p:blipFill>
          <p:spPr bwMode="auto">
            <a:xfrm>
              <a:off x="960" y="11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5" name="Picture 36"/>
            <p:cNvPicPr>
              <a:picLocks noChangeAspect="1" noChangeArrowheads="1"/>
            </p:cNvPicPr>
            <p:nvPr/>
          </p:nvPicPr>
          <p:blipFill>
            <a:blip r:embed="rId4">
              <a:lum bright="12000"/>
              <a:extLst>
                <a:ext uri="{28A0092B-C50C-407E-A947-70E740481C1C}">
                  <a14:useLocalDpi xmlns:a14="http://schemas.microsoft.com/office/drawing/2010/main" val="0"/>
                </a:ext>
              </a:extLst>
            </a:blip>
            <a:srcRect l="10390" t="11484" r="16884" b="8133"/>
            <a:stretch>
              <a:fillRect/>
            </a:stretch>
          </p:blipFill>
          <p:spPr bwMode="auto">
            <a:xfrm>
              <a:off x="2256" y="11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6" name="Picture 37"/>
            <p:cNvPicPr>
              <a:picLocks noChangeAspect="1" noChangeArrowheads="1"/>
            </p:cNvPicPr>
            <p:nvPr/>
          </p:nvPicPr>
          <p:blipFill>
            <a:blip r:embed="rId4">
              <a:lum bright="12000"/>
              <a:extLst>
                <a:ext uri="{28A0092B-C50C-407E-A947-70E740481C1C}">
                  <a14:useLocalDpi xmlns:a14="http://schemas.microsoft.com/office/drawing/2010/main" val="0"/>
                </a:ext>
              </a:extLst>
            </a:blip>
            <a:srcRect l="10390" t="11484" r="16884" b="8133"/>
            <a:stretch>
              <a:fillRect/>
            </a:stretch>
          </p:blipFill>
          <p:spPr bwMode="auto">
            <a:xfrm>
              <a:off x="2256"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7" name="Picture 38"/>
            <p:cNvPicPr>
              <a:picLocks noChangeAspect="1" noChangeArrowheads="1"/>
            </p:cNvPicPr>
            <p:nvPr/>
          </p:nvPicPr>
          <p:blipFill>
            <a:blip r:embed="rId4">
              <a:lum bright="12000"/>
              <a:extLst>
                <a:ext uri="{28A0092B-C50C-407E-A947-70E740481C1C}">
                  <a14:useLocalDpi xmlns:a14="http://schemas.microsoft.com/office/drawing/2010/main" val="0"/>
                </a:ext>
              </a:extLst>
            </a:blip>
            <a:srcRect l="10390" t="11484" r="16884" b="8133"/>
            <a:stretch>
              <a:fillRect/>
            </a:stretch>
          </p:blipFill>
          <p:spPr bwMode="auto">
            <a:xfrm>
              <a:off x="2784" y="11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8" name="Picture 39"/>
            <p:cNvPicPr>
              <a:picLocks noChangeAspect="1" noChangeArrowheads="1"/>
            </p:cNvPicPr>
            <p:nvPr/>
          </p:nvPicPr>
          <p:blipFill>
            <a:blip r:embed="rId4">
              <a:lum bright="12000"/>
              <a:extLst>
                <a:ext uri="{28A0092B-C50C-407E-A947-70E740481C1C}">
                  <a14:useLocalDpi xmlns:a14="http://schemas.microsoft.com/office/drawing/2010/main" val="0"/>
                </a:ext>
              </a:extLst>
            </a:blip>
            <a:srcRect l="10390" t="11484" r="16884" b="8133"/>
            <a:stretch>
              <a:fillRect/>
            </a:stretch>
          </p:blipFill>
          <p:spPr bwMode="auto">
            <a:xfrm>
              <a:off x="2784"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9" name="Picture 40"/>
            <p:cNvPicPr>
              <a:picLocks noChangeAspect="1" noChangeArrowheads="1"/>
            </p:cNvPicPr>
            <p:nvPr/>
          </p:nvPicPr>
          <p:blipFill>
            <a:blip r:embed="rId4">
              <a:lum bright="12000"/>
              <a:extLst>
                <a:ext uri="{28A0092B-C50C-407E-A947-70E740481C1C}">
                  <a14:useLocalDpi xmlns:a14="http://schemas.microsoft.com/office/drawing/2010/main" val="0"/>
                </a:ext>
              </a:extLst>
            </a:blip>
            <a:srcRect l="10390" t="11484" r="16884" b="8133"/>
            <a:stretch>
              <a:fillRect/>
            </a:stretch>
          </p:blipFill>
          <p:spPr bwMode="auto">
            <a:xfrm>
              <a:off x="3312" y="1200"/>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0" name="Picture 41"/>
            <p:cNvPicPr>
              <a:picLocks noChangeAspect="1" noChangeArrowheads="1"/>
            </p:cNvPicPr>
            <p:nvPr/>
          </p:nvPicPr>
          <p:blipFill>
            <a:blip r:embed="rId4">
              <a:lum bright="12000"/>
              <a:extLst>
                <a:ext uri="{28A0092B-C50C-407E-A947-70E740481C1C}">
                  <a14:useLocalDpi xmlns:a14="http://schemas.microsoft.com/office/drawing/2010/main" val="0"/>
                </a:ext>
              </a:extLst>
            </a:blip>
            <a:srcRect l="10390" t="11484" r="16884" b="8133"/>
            <a:stretch>
              <a:fillRect/>
            </a:stretch>
          </p:blipFill>
          <p:spPr bwMode="auto">
            <a:xfrm>
              <a:off x="3312"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91" name="Text Box 42"/>
            <p:cNvSpPr txBox="1">
              <a:spLocks noChangeArrowheads="1"/>
            </p:cNvSpPr>
            <p:nvPr/>
          </p:nvSpPr>
          <p:spPr bwMode="auto">
            <a:xfrm>
              <a:off x="214" y="625"/>
              <a:ext cx="314" cy="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000" b="1">
                  <a:latin typeface="Times New Roman" panose="02020603050405020304" pitchFamily="18" charset="0"/>
                </a:rPr>
                <a:t>卡片阅读机</a:t>
              </a:r>
              <a:endParaRPr lang="zh-CN" altLang="en-US" sz="2400" b="1">
                <a:latin typeface="Times New Roman" panose="02020603050405020304" pitchFamily="18" charset="0"/>
              </a:endParaRPr>
            </a:p>
          </p:txBody>
        </p:sp>
        <p:sp>
          <p:nvSpPr>
            <p:cNvPr id="104492" name="Text Box 43"/>
            <p:cNvSpPr txBox="1">
              <a:spLocks noChangeArrowheads="1"/>
            </p:cNvSpPr>
            <p:nvPr/>
          </p:nvSpPr>
          <p:spPr bwMode="auto">
            <a:xfrm>
              <a:off x="3216" y="3264"/>
              <a:ext cx="105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latin typeface="Times New Roman" panose="02020603050405020304" pitchFamily="18" charset="0"/>
                </a:rPr>
                <a:t>输出磁带</a:t>
              </a:r>
              <a:endParaRPr lang="zh-CN" altLang="en-US" sz="2400" b="1">
                <a:latin typeface="Times New Roman" panose="02020603050405020304" pitchFamily="18" charset="0"/>
              </a:endParaRPr>
            </a:p>
          </p:txBody>
        </p:sp>
        <p:pic>
          <p:nvPicPr>
            <p:cNvPr id="104493" name="Picture 44"/>
            <p:cNvPicPr>
              <a:picLocks noChangeAspect="1" noChangeArrowheads="1"/>
            </p:cNvPicPr>
            <p:nvPr/>
          </p:nvPicPr>
          <p:blipFill>
            <a:blip r:embed="rId3">
              <a:extLst>
                <a:ext uri="{28A0092B-C50C-407E-A947-70E740481C1C}">
                  <a14:useLocalDpi xmlns:a14="http://schemas.microsoft.com/office/drawing/2010/main" val="0"/>
                </a:ext>
              </a:extLst>
            </a:blip>
            <a:srcRect l="22223" t="44444" r="27779" b="2924"/>
            <a:stretch>
              <a:fillRect/>
            </a:stretch>
          </p:blipFill>
          <p:spPr bwMode="auto">
            <a:xfrm>
              <a:off x="4396" y="816"/>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4" name="Picture 45"/>
            <p:cNvPicPr>
              <a:picLocks noChangeAspect="1" noChangeArrowheads="1"/>
            </p:cNvPicPr>
            <p:nvPr/>
          </p:nvPicPr>
          <p:blipFill>
            <a:blip r:embed="rId7">
              <a:lum bright="6000"/>
              <a:extLst>
                <a:ext uri="{28A0092B-C50C-407E-A947-70E740481C1C}">
                  <a14:useLocalDpi xmlns:a14="http://schemas.microsoft.com/office/drawing/2010/main" val="0"/>
                </a:ext>
              </a:extLst>
            </a:blip>
            <a:srcRect l="18182" t="13637" r="27272" b="18182"/>
            <a:stretch>
              <a:fillRect/>
            </a:stretch>
          </p:blipFill>
          <p:spPr bwMode="auto">
            <a:xfrm>
              <a:off x="4848" y="1056"/>
              <a:ext cx="3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5" name="Picture 46"/>
            <p:cNvPicPr>
              <a:picLocks noChangeAspect="1" noChangeArrowheads="1"/>
            </p:cNvPicPr>
            <p:nvPr/>
          </p:nvPicPr>
          <p:blipFill>
            <a:blip r:embed="rId4">
              <a:lum bright="12000"/>
              <a:extLst>
                <a:ext uri="{28A0092B-C50C-407E-A947-70E740481C1C}">
                  <a14:useLocalDpi xmlns:a14="http://schemas.microsoft.com/office/drawing/2010/main" val="0"/>
                </a:ext>
              </a:extLst>
            </a:blip>
            <a:srcRect l="10390" t="11484" r="16884" b="8133"/>
            <a:stretch>
              <a:fillRect/>
            </a:stretch>
          </p:blipFill>
          <p:spPr bwMode="auto">
            <a:xfrm>
              <a:off x="4396" y="816"/>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6" name="Picture 47"/>
            <p:cNvPicPr>
              <a:picLocks noChangeAspect="1" noChangeArrowheads="1"/>
            </p:cNvPicPr>
            <p:nvPr/>
          </p:nvPicPr>
          <p:blipFill>
            <a:blip r:embed="rId4">
              <a:lum bright="12000"/>
              <a:extLst>
                <a:ext uri="{28A0092B-C50C-407E-A947-70E740481C1C}">
                  <a14:useLocalDpi xmlns:a14="http://schemas.microsoft.com/office/drawing/2010/main" val="0"/>
                </a:ext>
              </a:extLst>
            </a:blip>
            <a:srcRect l="10390" t="11484" r="16884" b="8133"/>
            <a:stretch>
              <a:fillRect/>
            </a:stretch>
          </p:blipFill>
          <p:spPr bwMode="auto">
            <a:xfrm>
              <a:off x="4396" y="124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97" name="Text Box 48"/>
            <p:cNvSpPr txBox="1">
              <a:spLocks noChangeArrowheads="1"/>
            </p:cNvSpPr>
            <p:nvPr/>
          </p:nvSpPr>
          <p:spPr bwMode="auto">
            <a:xfrm>
              <a:off x="5149" y="480"/>
              <a:ext cx="295"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a:latin typeface="Times New Roman" panose="02020603050405020304" pitchFamily="18" charset="0"/>
                </a:rPr>
                <a:t>打印机</a:t>
              </a:r>
              <a:endParaRPr lang="zh-CN" altLang="en-US" sz="1800" b="1">
                <a:latin typeface="Times New Roman" panose="02020603050405020304" pitchFamily="18" charset="0"/>
              </a:endParaRPr>
            </a:p>
          </p:txBody>
        </p:sp>
        <p:sp>
          <p:nvSpPr>
            <p:cNvPr id="104498" name="AutoShape 49"/>
            <p:cNvSpPr>
              <a:spLocks noChangeArrowheads="1"/>
            </p:cNvSpPr>
            <p:nvPr/>
          </p:nvSpPr>
          <p:spPr bwMode="auto">
            <a:xfrm>
              <a:off x="4848" y="528"/>
              <a:ext cx="240" cy="384"/>
            </a:xfrm>
            <a:prstGeom prst="upArrow">
              <a:avLst>
                <a:gd name="adj1" fmla="val 50000"/>
                <a:gd name="adj2" fmla="val 40000"/>
              </a:avLst>
            </a:prstGeom>
            <a:solidFill>
              <a:schemeClr val="accent1"/>
            </a:solidFill>
            <a:ln w="9525">
              <a:solidFill>
                <a:schemeClr val="tx1"/>
              </a:solidFill>
              <a:miter lim="800000"/>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pic>
          <p:nvPicPr>
            <p:cNvPr id="104499" name="Picture 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0" y="1200"/>
              <a:ext cx="33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500" name="Picture 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98" y="1200"/>
              <a:ext cx="316"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4453" name="Picture 53" descr="图_IBM3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7436" y="4596088"/>
            <a:ext cx="3261151" cy="158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日期占位符 4"/>
          <p:cNvSpPr txBox="1">
            <a:spLocks noGrp="1" noChangeArrowheads="1"/>
          </p:cNvSpPr>
          <p:nvPr/>
        </p:nvSpPr>
        <p:spPr bwMode="auto">
          <a:xfrm>
            <a:off x="6980015"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fld>
            <a:endParaRPr lang="en-US" altLang="zh-CN" sz="1800" dirty="0">
              <a:latin typeface="Helvetica" panose="020B0604020202020204" pitchFamily="34" charset="0"/>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32660" y="220088"/>
            <a:ext cx="7574582" cy="681038"/>
          </a:xfrm>
        </p:spPr>
        <p:txBody>
          <a:bodyPr/>
          <a:lstStyle/>
          <a:p>
            <a:r>
              <a:rPr lang="zh-CN" altLang="en-US" b="0" dirty="0">
                <a:effectLst>
                  <a:outerShdw blurRad="38100" dist="38100" dir="2700000" algn="tl">
                    <a:srgbClr val="C0C0C0"/>
                  </a:outerShdw>
                </a:effectLst>
                <a:ea typeface="宋体" panose="02010600030101010101" pitchFamily="2" charset="-122"/>
              </a:rPr>
              <a:t>脱机</a:t>
            </a:r>
            <a:r>
              <a:rPr lang="en-US" altLang="zh-CN" b="0" dirty="0">
                <a:effectLst>
                  <a:outerShdw blurRad="38100" dist="38100" dir="2700000" algn="tl">
                    <a:srgbClr val="C0C0C0"/>
                  </a:outerShdw>
                </a:effectLst>
                <a:ea typeface="宋体" panose="02010600030101010101" pitchFamily="2" charset="-122"/>
              </a:rPr>
              <a:t>I/O</a:t>
            </a:r>
            <a:r>
              <a:rPr lang="zh-CN" altLang="en-US" b="0" dirty="0">
                <a:effectLst>
                  <a:outerShdw blurRad="38100" dist="38100" dir="2700000" algn="tl">
                    <a:srgbClr val="C0C0C0"/>
                  </a:outerShdw>
                </a:effectLst>
                <a:ea typeface="宋体" panose="02010600030101010101" pitchFamily="2" charset="-122"/>
              </a:rPr>
              <a:t>与</a:t>
            </a:r>
            <a:r>
              <a:rPr lang="en-US" altLang="zh-CN" b="0" dirty="0">
                <a:effectLst>
                  <a:outerShdw blurRad="38100" dist="38100" dir="2700000" algn="tl">
                    <a:srgbClr val="C0C0C0"/>
                  </a:outerShdw>
                </a:effectLst>
                <a:ea typeface="宋体" panose="02010600030101010101" pitchFamily="2" charset="-122"/>
              </a:rPr>
              <a:t>Spooling</a:t>
            </a:r>
            <a:r>
              <a:rPr lang="zh-CN" altLang="en-US" b="0" dirty="0">
                <a:effectLst>
                  <a:outerShdw blurRad="38100" dist="38100" dir="2700000" algn="tl">
                    <a:srgbClr val="C0C0C0"/>
                  </a:outerShdw>
                </a:effectLst>
                <a:ea typeface="宋体" panose="02010600030101010101" pitchFamily="2" charset="-122"/>
              </a:rPr>
              <a:t>技术</a:t>
            </a:r>
            <a:endParaRPr lang="zh-CN" altLang="en-US" b="0" dirty="0">
              <a:effectLst>
                <a:outerShdw blurRad="38100" dist="38100" dir="2700000" algn="tl">
                  <a:srgbClr val="C0C0C0"/>
                </a:outerShdw>
              </a:effectLst>
              <a:ea typeface="宋体" panose="02010600030101010101" pitchFamily="2" charset="-122"/>
            </a:endParaRPr>
          </a:p>
        </p:txBody>
      </p:sp>
      <p:sp>
        <p:nvSpPr>
          <p:cNvPr id="4" name="文本框 1"/>
          <p:cNvSpPr txBox="1"/>
          <p:nvPr/>
        </p:nvSpPr>
        <p:spPr>
          <a:xfrm>
            <a:off x="1145381" y="2303621"/>
            <a:ext cx="521018" cy="494348"/>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CPU</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 name="文本框 2"/>
          <p:cNvSpPr txBox="1"/>
          <p:nvPr/>
        </p:nvSpPr>
        <p:spPr>
          <a:xfrm>
            <a:off x="1733074" y="3323749"/>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打印机</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6" name="任意多边形 3"/>
          <p:cNvSpPr/>
          <p:nvPr/>
        </p:nvSpPr>
        <p:spPr>
          <a:xfrm>
            <a:off x="1723549" y="3291364"/>
            <a:ext cx="561975" cy="498158"/>
          </a:xfrm>
          <a:custGeom>
            <a:avLst/>
            <a:gdLst>
              <a:gd name="connisteX0" fmla="*/ 0 w 518160"/>
              <a:gd name="connsiteY0" fmla="*/ 256540 h 256540"/>
              <a:gd name="connisteX1" fmla="*/ 0 w 518160"/>
              <a:gd name="connsiteY1" fmla="*/ 0 h 256540"/>
              <a:gd name="connisteX2" fmla="*/ 518160 w 518160"/>
              <a:gd name="connsiteY2" fmla="*/ 0 h 256540"/>
              <a:gd name="connisteX3" fmla="*/ 518160 w 518160"/>
              <a:gd name="connsiteY3" fmla="*/ 230505 h 256540"/>
            </a:gdLst>
            <a:ahLst/>
            <a:cxnLst>
              <a:cxn ang="0">
                <a:pos x="connisteX0" y="connsiteY0"/>
              </a:cxn>
              <a:cxn ang="0">
                <a:pos x="connisteX1" y="connsiteY1"/>
              </a:cxn>
              <a:cxn ang="0">
                <a:pos x="connisteX2" y="connsiteY2"/>
              </a:cxn>
              <a:cxn ang="0">
                <a:pos x="connisteX3" y="connsiteY3"/>
              </a:cxn>
            </a:cxnLst>
            <a:rect l="l" t="t" r="r" b="b"/>
            <a:pathLst>
              <a:path w="518160" h="256540">
                <a:moveTo>
                  <a:pt x="0" y="256540"/>
                </a:moveTo>
                <a:lnTo>
                  <a:pt x="0" y="0"/>
                </a:lnTo>
                <a:lnTo>
                  <a:pt x="518160" y="0"/>
                </a:lnTo>
                <a:lnTo>
                  <a:pt x="518160" y="23050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7" name="任意多边形 4"/>
          <p:cNvSpPr/>
          <p:nvPr/>
        </p:nvSpPr>
        <p:spPr>
          <a:xfrm>
            <a:off x="1723549" y="3725704"/>
            <a:ext cx="561975" cy="148114"/>
          </a:xfrm>
          <a:custGeom>
            <a:avLst/>
            <a:gdLst>
              <a:gd name="connisteX0" fmla="*/ 518160 w 518160"/>
              <a:gd name="connsiteY0" fmla="*/ 2011 h 64207"/>
              <a:gd name="connisteX1" fmla="*/ 359410 w 518160"/>
              <a:gd name="connsiteY1" fmla="*/ 7091 h 64207"/>
              <a:gd name="connisteX2" fmla="*/ 184785 w 518160"/>
              <a:gd name="connsiteY2" fmla="*/ 63606 h 64207"/>
              <a:gd name="connisteX3" fmla="*/ 0 w 518160"/>
              <a:gd name="connsiteY3" fmla="*/ 33126 h 64207"/>
            </a:gdLst>
            <a:ahLst/>
            <a:cxnLst>
              <a:cxn ang="0">
                <a:pos x="connisteX0" y="connsiteY0"/>
              </a:cxn>
              <a:cxn ang="0">
                <a:pos x="connisteX1" y="connsiteY1"/>
              </a:cxn>
              <a:cxn ang="0">
                <a:pos x="connisteX2" y="connsiteY2"/>
              </a:cxn>
              <a:cxn ang="0">
                <a:pos x="connisteX3" y="connsiteY3"/>
              </a:cxn>
            </a:cxnLst>
            <a:rect l="l" t="t" r="r" b="b"/>
            <a:pathLst>
              <a:path w="518160" h="64208">
                <a:moveTo>
                  <a:pt x="518160" y="2011"/>
                </a:moveTo>
                <a:cubicBezTo>
                  <a:pt x="489585" y="2011"/>
                  <a:pt x="426085" y="-4974"/>
                  <a:pt x="359410" y="7091"/>
                </a:cubicBezTo>
                <a:cubicBezTo>
                  <a:pt x="292735" y="19156"/>
                  <a:pt x="256540" y="58526"/>
                  <a:pt x="184785" y="63606"/>
                </a:cubicBezTo>
                <a:cubicBezTo>
                  <a:pt x="113030" y="68686"/>
                  <a:pt x="33655" y="40111"/>
                  <a:pt x="0" y="33126"/>
                </a:cubicBez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8" name="任意多边形 5"/>
          <p:cNvSpPr/>
          <p:nvPr/>
        </p:nvSpPr>
        <p:spPr>
          <a:xfrm>
            <a:off x="457200" y="3251835"/>
            <a:ext cx="531495" cy="548640"/>
          </a:xfrm>
          <a:custGeom>
            <a:avLst/>
            <a:gdLst>
              <a:gd name="connsiteX0" fmla="*/ 0 w 719"/>
              <a:gd name="connsiteY0" fmla="*/ 444 h 445"/>
              <a:gd name="connsiteX1" fmla="*/ 0 w 719"/>
              <a:gd name="connsiteY1" fmla="*/ 80 h 445"/>
              <a:gd name="connsiteX2" fmla="*/ 97 w 719"/>
              <a:gd name="connsiteY2" fmla="*/ 0 h 445"/>
              <a:gd name="connsiteX3" fmla="*/ 719 w 719"/>
              <a:gd name="connsiteY3" fmla="*/ 0 h 445"/>
              <a:gd name="connsiteX4" fmla="*/ 719 w 719"/>
              <a:gd name="connsiteY4" fmla="*/ 437 h 445"/>
              <a:gd name="connsiteX5" fmla="*/ 0 w 719"/>
              <a:gd name="connsiteY5" fmla="*/ 445 h 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 h="445">
                <a:moveTo>
                  <a:pt x="0" y="444"/>
                </a:moveTo>
                <a:lnTo>
                  <a:pt x="0" y="80"/>
                </a:lnTo>
                <a:lnTo>
                  <a:pt x="97" y="0"/>
                </a:lnTo>
                <a:lnTo>
                  <a:pt x="719" y="0"/>
                </a:lnTo>
                <a:lnTo>
                  <a:pt x="719" y="437"/>
                </a:lnTo>
                <a:lnTo>
                  <a:pt x="0" y="44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9" name="文本框 6"/>
          <p:cNvSpPr txBox="1"/>
          <p:nvPr/>
        </p:nvSpPr>
        <p:spPr>
          <a:xfrm>
            <a:off x="470535" y="3319939"/>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卡片机</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0" name="文本框 7"/>
          <p:cNvSpPr txBox="1"/>
          <p:nvPr/>
        </p:nvSpPr>
        <p:spPr>
          <a:xfrm>
            <a:off x="2800350" y="2255520"/>
            <a:ext cx="521018" cy="494348"/>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CPU</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1" name="文本框 8"/>
          <p:cNvSpPr txBox="1"/>
          <p:nvPr/>
        </p:nvSpPr>
        <p:spPr>
          <a:xfrm>
            <a:off x="4357211" y="2351723"/>
            <a:ext cx="461963" cy="404336"/>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satellite</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12" name="直接连接符 9"/>
          <p:cNvCxnSpPr/>
          <p:nvPr/>
        </p:nvCxnSpPr>
        <p:spPr>
          <a:xfrm>
            <a:off x="2895600" y="3291364"/>
            <a:ext cx="280988" cy="0"/>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0"/>
          <p:cNvSpPr/>
          <p:nvPr/>
        </p:nvSpPr>
        <p:spPr>
          <a:xfrm>
            <a:off x="2841784" y="3292792"/>
            <a:ext cx="137636" cy="22955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4" name="椭圆 11"/>
          <p:cNvSpPr/>
          <p:nvPr/>
        </p:nvSpPr>
        <p:spPr>
          <a:xfrm>
            <a:off x="3101817" y="3302794"/>
            <a:ext cx="137636" cy="22955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5" name="文本框 12"/>
          <p:cNvSpPr txBox="1"/>
          <p:nvPr/>
        </p:nvSpPr>
        <p:spPr>
          <a:xfrm>
            <a:off x="2813685" y="3489008"/>
            <a:ext cx="461963" cy="404336"/>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磁带机</a:t>
            </a:r>
            <a:endParaRPr lang="en-US" altLang="zh-CN" sz="1200" kern="100">
              <a:noFill/>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16" name="直接连接符 14"/>
          <p:cNvCxnSpPr/>
          <p:nvPr/>
        </p:nvCxnSpPr>
        <p:spPr>
          <a:xfrm>
            <a:off x="4045267" y="3287554"/>
            <a:ext cx="280988" cy="0"/>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990976" y="3288982"/>
            <a:ext cx="137636" cy="22955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8" name="椭圆 13"/>
          <p:cNvSpPr/>
          <p:nvPr/>
        </p:nvSpPr>
        <p:spPr>
          <a:xfrm>
            <a:off x="4251484" y="3298984"/>
            <a:ext cx="137636" cy="22955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9" name="文本框 15"/>
          <p:cNvSpPr txBox="1"/>
          <p:nvPr/>
        </p:nvSpPr>
        <p:spPr>
          <a:xfrm>
            <a:off x="3962876" y="3485198"/>
            <a:ext cx="461963" cy="404336"/>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磁带机</a:t>
            </a:r>
            <a:endParaRPr lang="en-US" altLang="zh-CN" sz="1200" kern="100">
              <a:no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0" name="任意多边形 17"/>
          <p:cNvSpPr/>
          <p:nvPr/>
        </p:nvSpPr>
        <p:spPr>
          <a:xfrm>
            <a:off x="4650581" y="3154680"/>
            <a:ext cx="531495" cy="548640"/>
          </a:xfrm>
          <a:custGeom>
            <a:avLst/>
            <a:gdLst>
              <a:gd name="connsiteX0" fmla="*/ 0 w 719"/>
              <a:gd name="connsiteY0" fmla="*/ 444 h 445"/>
              <a:gd name="connsiteX1" fmla="*/ 0 w 719"/>
              <a:gd name="connsiteY1" fmla="*/ 80 h 445"/>
              <a:gd name="connsiteX2" fmla="*/ 97 w 719"/>
              <a:gd name="connsiteY2" fmla="*/ 0 h 445"/>
              <a:gd name="connsiteX3" fmla="*/ 719 w 719"/>
              <a:gd name="connsiteY3" fmla="*/ 0 h 445"/>
              <a:gd name="connsiteX4" fmla="*/ 719 w 719"/>
              <a:gd name="connsiteY4" fmla="*/ 437 h 445"/>
              <a:gd name="connsiteX5" fmla="*/ 0 w 719"/>
              <a:gd name="connsiteY5" fmla="*/ 445 h 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 h="445">
                <a:moveTo>
                  <a:pt x="0" y="444"/>
                </a:moveTo>
                <a:lnTo>
                  <a:pt x="0" y="80"/>
                </a:lnTo>
                <a:lnTo>
                  <a:pt x="97" y="0"/>
                </a:lnTo>
                <a:lnTo>
                  <a:pt x="719" y="0"/>
                </a:lnTo>
                <a:lnTo>
                  <a:pt x="719" y="437"/>
                </a:lnTo>
                <a:lnTo>
                  <a:pt x="0" y="44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1" name="文本框 18"/>
          <p:cNvSpPr txBox="1"/>
          <p:nvPr/>
        </p:nvSpPr>
        <p:spPr>
          <a:xfrm>
            <a:off x="4663916" y="3222308"/>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卡片机</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2" name="文本框 19"/>
          <p:cNvSpPr txBox="1"/>
          <p:nvPr/>
        </p:nvSpPr>
        <p:spPr>
          <a:xfrm>
            <a:off x="5413534" y="3176588"/>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打印机</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3" name="任意多边形 20"/>
          <p:cNvSpPr/>
          <p:nvPr/>
        </p:nvSpPr>
        <p:spPr>
          <a:xfrm>
            <a:off x="5403533" y="3144679"/>
            <a:ext cx="561975" cy="498158"/>
          </a:xfrm>
          <a:custGeom>
            <a:avLst/>
            <a:gdLst>
              <a:gd name="connisteX0" fmla="*/ 0 w 518160"/>
              <a:gd name="connsiteY0" fmla="*/ 256540 h 256540"/>
              <a:gd name="connisteX1" fmla="*/ 0 w 518160"/>
              <a:gd name="connsiteY1" fmla="*/ 0 h 256540"/>
              <a:gd name="connisteX2" fmla="*/ 518160 w 518160"/>
              <a:gd name="connsiteY2" fmla="*/ 0 h 256540"/>
              <a:gd name="connisteX3" fmla="*/ 518160 w 518160"/>
              <a:gd name="connsiteY3" fmla="*/ 230505 h 256540"/>
            </a:gdLst>
            <a:ahLst/>
            <a:cxnLst>
              <a:cxn ang="0">
                <a:pos x="connisteX0" y="connsiteY0"/>
              </a:cxn>
              <a:cxn ang="0">
                <a:pos x="connisteX1" y="connsiteY1"/>
              </a:cxn>
              <a:cxn ang="0">
                <a:pos x="connisteX2" y="connsiteY2"/>
              </a:cxn>
              <a:cxn ang="0">
                <a:pos x="connisteX3" y="connsiteY3"/>
              </a:cxn>
            </a:cxnLst>
            <a:rect l="l" t="t" r="r" b="b"/>
            <a:pathLst>
              <a:path w="518160" h="256540">
                <a:moveTo>
                  <a:pt x="0" y="256540"/>
                </a:moveTo>
                <a:lnTo>
                  <a:pt x="0" y="0"/>
                </a:lnTo>
                <a:lnTo>
                  <a:pt x="518160" y="0"/>
                </a:lnTo>
                <a:lnTo>
                  <a:pt x="518160" y="23050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4" name="任意多边形 21"/>
          <p:cNvSpPr/>
          <p:nvPr/>
        </p:nvSpPr>
        <p:spPr>
          <a:xfrm>
            <a:off x="5403533" y="3579019"/>
            <a:ext cx="561975" cy="148114"/>
          </a:xfrm>
          <a:custGeom>
            <a:avLst/>
            <a:gdLst>
              <a:gd name="connisteX0" fmla="*/ 518160 w 518160"/>
              <a:gd name="connsiteY0" fmla="*/ 2011 h 64207"/>
              <a:gd name="connisteX1" fmla="*/ 359410 w 518160"/>
              <a:gd name="connsiteY1" fmla="*/ 7091 h 64207"/>
              <a:gd name="connisteX2" fmla="*/ 184785 w 518160"/>
              <a:gd name="connsiteY2" fmla="*/ 63606 h 64207"/>
              <a:gd name="connisteX3" fmla="*/ 0 w 518160"/>
              <a:gd name="connsiteY3" fmla="*/ 33126 h 64207"/>
            </a:gdLst>
            <a:ahLst/>
            <a:cxnLst>
              <a:cxn ang="0">
                <a:pos x="connisteX0" y="connsiteY0"/>
              </a:cxn>
              <a:cxn ang="0">
                <a:pos x="connisteX1" y="connsiteY1"/>
              </a:cxn>
              <a:cxn ang="0">
                <a:pos x="connisteX2" y="connsiteY2"/>
              </a:cxn>
              <a:cxn ang="0">
                <a:pos x="connisteX3" y="connsiteY3"/>
              </a:cxn>
            </a:cxnLst>
            <a:rect l="l" t="t" r="r" b="b"/>
            <a:pathLst>
              <a:path w="518160" h="64208">
                <a:moveTo>
                  <a:pt x="518160" y="2011"/>
                </a:moveTo>
                <a:cubicBezTo>
                  <a:pt x="489585" y="2011"/>
                  <a:pt x="426085" y="-4974"/>
                  <a:pt x="359410" y="7091"/>
                </a:cubicBezTo>
                <a:cubicBezTo>
                  <a:pt x="292735" y="19156"/>
                  <a:pt x="256540" y="58526"/>
                  <a:pt x="184785" y="63606"/>
                </a:cubicBezTo>
                <a:cubicBezTo>
                  <a:pt x="113030" y="68686"/>
                  <a:pt x="33655" y="40111"/>
                  <a:pt x="0" y="33126"/>
                </a:cubicBez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25" name="直接连接符 22"/>
          <p:cNvCxnSpPr>
            <a:endCxn id="4" idx="2"/>
          </p:cNvCxnSpPr>
          <p:nvPr/>
        </p:nvCxnSpPr>
        <p:spPr>
          <a:xfrm flipV="1">
            <a:off x="743902" y="2797969"/>
            <a:ext cx="656273" cy="446246"/>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3"/>
          <p:cNvCxnSpPr>
            <a:endCxn id="4" idx="2"/>
          </p:cNvCxnSpPr>
          <p:nvPr/>
        </p:nvCxnSpPr>
        <p:spPr>
          <a:xfrm flipH="1" flipV="1">
            <a:off x="1400175" y="2797969"/>
            <a:ext cx="595789" cy="503396"/>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4"/>
          <p:cNvCxnSpPr>
            <a:endCxn id="10" idx="2"/>
          </p:cNvCxnSpPr>
          <p:nvPr/>
        </p:nvCxnSpPr>
        <p:spPr>
          <a:xfrm flipV="1">
            <a:off x="3052287" y="2749867"/>
            <a:ext cx="9049" cy="460058"/>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5"/>
          <p:cNvCxnSpPr>
            <a:endCxn id="11" idx="2"/>
          </p:cNvCxnSpPr>
          <p:nvPr/>
        </p:nvCxnSpPr>
        <p:spPr>
          <a:xfrm flipV="1">
            <a:off x="4205764" y="2756059"/>
            <a:ext cx="382905" cy="494348"/>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6"/>
          <p:cNvCxnSpPr>
            <a:endCxn id="11" idx="2"/>
          </p:cNvCxnSpPr>
          <p:nvPr/>
        </p:nvCxnSpPr>
        <p:spPr>
          <a:xfrm flipH="1" flipV="1">
            <a:off x="4588669" y="2756059"/>
            <a:ext cx="338614" cy="391954"/>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7"/>
          <p:cNvCxnSpPr>
            <a:endCxn id="11" idx="2"/>
          </p:cNvCxnSpPr>
          <p:nvPr/>
        </p:nvCxnSpPr>
        <p:spPr>
          <a:xfrm flipH="1" flipV="1">
            <a:off x="4588669" y="2756059"/>
            <a:ext cx="1076801" cy="378619"/>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左右箭头 28"/>
          <p:cNvSpPr/>
          <p:nvPr/>
        </p:nvSpPr>
        <p:spPr>
          <a:xfrm>
            <a:off x="3374707" y="3350895"/>
            <a:ext cx="507683" cy="146685"/>
          </a:xfrm>
          <a:prstGeom prst="left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32" name="文本框 29"/>
          <p:cNvSpPr txBox="1"/>
          <p:nvPr/>
        </p:nvSpPr>
        <p:spPr>
          <a:xfrm>
            <a:off x="578644" y="4039077"/>
            <a:ext cx="1443038"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联机输入输出</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33" name="文本框 30"/>
          <p:cNvSpPr txBox="1"/>
          <p:nvPr/>
        </p:nvSpPr>
        <p:spPr>
          <a:xfrm>
            <a:off x="3491389" y="4071938"/>
            <a:ext cx="1443038"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脱机输入输出</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p:txBody>
      </p:sp>
      <p:grpSp>
        <p:nvGrpSpPr>
          <p:cNvPr id="51" name="组合 51"/>
          <p:cNvGrpSpPr/>
          <p:nvPr/>
        </p:nvGrpSpPr>
        <p:grpSpPr>
          <a:xfrm>
            <a:off x="3470910" y="2848928"/>
            <a:ext cx="308134" cy="391954"/>
            <a:chOff x="1428" y="5163"/>
            <a:chExt cx="417" cy="318"/>
          </a:xfrm>
          <a:noFill/>
        </p:grpSpPr>
        <p:sp>
          <p:nvSpPr>
            <p:cNvPr id="34" name="椭圆 31"/>
            <p:cNvSpPr/>
            <p:nvPr/>
          </p:nvSpPr>
          <p:spPr>
            <a:xfrm>
              <a:off x="1448" y="5163"/>
              <a:ext cx="119" cy="119"/>
            </a:xfrm>
            <a:prstGeom prst="ellipse">
              <a:avLst/>
            </a:prstGeom>
            <a:grpFill/>
            <a:ln w="6350"/>
          </p:spPr>
          <p:style>
            <a:lnRef idx="2">
              <a:schemeClr val="dk1">
                <a:shade val="50000"/>
              </a:schemeClr>
            </a:lnRef>
            <a:fillRef idx="1">
              <a:schemeClr val="dk1"/>
            </a:fillRef>
            <a:effectRef idx="0">
              <a:schemeClr val="dk1"/>
            </a:effectRef>
            <a:fontRef idx="minor">
              <a:schemeClr val="lt1"/>
            </a:fontRef>
          </p:style>
        </p:sp>
        <p:cxnSp>
          <p:nvCxnSpPr>
            <p:cNvPr id="35" name="直接连接符 33"/>
            <p:cNvCxnSpPr>
              <a:stCxn id="34" idx="4"/>
            </p:cNvCxnSpPr>
            <p:nvPr/>
          </p:nvCxnSpPr>
          <p:spPr>
            <a:xfrm>
              <a:off x="1508" y="5282"/>
              <a:ext cx="0" cy="116"/>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4"/>
            <p:cNvCxnSpPr/>
            <p:nvPr/>
          </p:nvCxnSpPr>
          <p:spPr>
            <a:xfrm flipH="1">
              <a:off x="1428" y="5277"/>
              <a:ext cx="74" cy="8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5"/>
            <p:cNvCxnSpPr>
              <a:stCxn id="34" idx="4"/>
            </p:cNvCxnSpPr>
            <p:nvPr/>
          </p:nvCxnSpPr>
          <p:spPr>
            <a:xfrm>
              <a:off x="1508" y="5282"/>
              <a:ext cx="81" cy="6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6"/>
            <p:cNvCxnSpPr/>
            <p:nvPr/>
          </p:nvCxnSpPr>
          <p:spPr>
            <a:xfrm flipH="1">
              <a:off x="1439" y="5399"/>
              <a:ext cx="74" cy="8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7"/>
            <p:cNvCxnSpPr/>
            <p:nvPr/>
          </p:nvCxnSpPr>
          <p:spPr>
            <a:xfrm flipH="1" flipV="1">
              <a:off x="1517" y="5402"/>
              <a:ext cx="59" cy="7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 name="组合 50"/>
            <p:cNvGrpSpPr/>
            <p:nvPr/>
          </p:nvGrpSpPr>
          <p:grpSpPr>
            <a:xfrm>
              <a:off x="1577" y="5343"/>
              <a:ext cx="269" cy="120"/>
              <a:chOff x="6376" y="6634"/>
              <a:chExt cx="538" cy="195"/>
            </a:xfrm>
            <a:grpFill/>
          </p:grpSpPr>
          <p:cxnSp>
            <p:nvCxnSpPr>
              <p:cNvPr id="49" name="直接连接符 49"/>
              <p:cNvCxnSpPr/>
              <p:nvPr/>
            </p:nvCxnSpPr>
            <p:spPr>
              <a:xfrm>
                <a:off x="6449" y="6634"/>
                <a:ext cx="38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椭圆 48"/>
              <p:cNvSpPr/>
              <p:nvPr/>
            </p:nvSpPr>
            <p:spPr>
              <a:xfrm>
                <a:off x="6376" y="6635"/>
                <a:ext cx="186" cy="186"/>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47" name="椭圆 47"/>
              <p:cNvSpPr/>
              <p:nvPr/>
            </p:nvSpPr>
            <p:spPr>
              <a:xfrm>
                <a:off x="6728" y="6643"/>
                <a:ext cx="186" cy="186"/>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grpSp>
      <p:sp>
        <p:nvSpPr>
          <p:cNvPr id="40" name="文本框 1"/>
          <p:cNvSpPr txBox="1"/>
          <p:nvPr/>
        </p:nvSpPr>
        <p:spPr>
          <a:xfrm>
            <a:off x="7273766" y="2149792"/>
            <a:ext cx="521018" cy="494348"/>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CPU</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1" name="文本框 2"/>
          <p:cNvSpPr txBox="1"/>
          <p:nvPr/>
        </p:nvSpPr>
        <p:spPr>
          <a:xfrm>
            <a:off x="8118634" y="3319939"/>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打印机</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2" name="任意多边形 3"/>
          <p:cNvSpPr/>
          <p:nvPr/>
        </p:nvSpPr>
        <p:spPr>
          <a:xfrm>
            <a:off x="8109109" y="3287554"/>
            <a:ext cx="561975" cy="498158"/>
          </a:xfrm>
          <a:custGeom>
            <a:avLst/>
            <a:gdLst>
              <a:gd name="connisteX0" fmla="*/ 0 w 518160"/>
              <a:gd name="connsiteY0" fmla="*/ 256540 h 256540"/>
              <a:gd name="connisteX1" fmla="*/ 0 w 518160"/>
              <a:gd name="connsiteY1" fmla="*/ 0 h 256540"/>
              <a:gd name="connisteX2" fmla="*/ 518160 w 518160"/>
              <a:gd name="connsiteY2" fmla="*/ 0 h 256540"/>
              <a:gd name="connisteX3" fmla="*/ 518160 w 518160"/>
              <a:gd name="connsiteY3" fmla="*/ 230505 h 256540"/>
            </a:gdLst>
            <a:ahLst/>
            <a:cxnLst>
              <a:cxn ang="0">
                <a:pos x="connisteX0" y="connsiteY0"/>
              </a:cxn>
              <a:cxn ang="0">
                <a:pos x="connisteX1" y="connsiteY1"/>
              </a:cxn>
              <a:cxn ang="0">
                <a:pos x="connisteX2" y="connsiteY2"/>
              </a:cxn>
              <a:cxn ang="0">
                <a:pos x="connisteX3" y="connsiteY3"/>
              </a:cxn>
            </a:cxnLst>
            <a:rect l="l" t="t" r="r" b="b"/>
            <a:pathLst>
              <a:path w="518160" h="256540">
                <a:moveTo>
                  <a:pt x="0" y="256540"/>
                </a:moveTo>
                <a:lnTo>
                  <a:pt x="0" y="0"/>
                </a:lnTo>
                <a:lnTo>
                  <a:pt x="518160" y="0"/>
                </a:lnTo>
                <a:lnTo>
                  <a:pt x="518160" y="23050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43" name="任意多边形 4"/>
          <p:cNvSpPr/>
          <p:nvPr/>
        </p:nvSpPr>
        <p:spPr>
          <a:xfrm>
            <a:off x="8109109" y="3721894"/>
            <a:ext cx="561975" cy="148114"/>
          </a:xfrm>
          <a:custGeom>
            <a:avLst/>
            <a:gdLst>
              <a:gd name="connisteX0" fmla="*/ 518160 w 518160"/>
              <a:gd name="connsiteY0" fmla="*/ 2011 h 64207"/>
              <a:gd name="connisteX1" fmla="*/ 359410 w 518160"/>
              <a:gd name="connsiteY1" fmla="*/ 7091 h 64207"/>
              <a:gd name="connisteX2" fmla="*/ 184785 w 518160"/>
              <a:gd name="connsiteY2" fmla="*/ 63606 h 64207"/>
              <a:gd name="connisteX3" fmla="*/ 0 w 518160"/>
              <a:gd name="connsiteY3" fmla="*/ 33126 h 64207"/>
            </a:gdLst>
            <a:ahLst/>
            <a:cxnLst>
              <a:cxn ang="0">
                <a:pos x="connisteX0" y="connsiteY0"/>
              </a:cxn>
              <a:cxn ang="0">
                <a:pos x="connisteX1" y="connsiteY1"/>
              </a:cxn>
              <a:cxn ang="0">
                <a:pos x="connisteX2" y="connsiteY2"/>
              </a:cxn>
              <a:cxn ang="0">
                <a:pos x="connisteX3" y="connsiteY3"/>
              </a:cxn>
            </a:cxnLst>
            <a:rect l="l" t="t" r="r" b="b"/>
            <a:pathLst>
              <a:path w="518160" h="64208">
                <a:moveTo>
                  <a:pt x="518160" y="2011"/>
                </a:moveTo>
                <a:cubicBezTo>
                  <a:pt x="489585" y="2011"/>
                  <a:pt x="426085" y="-4974"/>
                  <a:pt x="359410" y="7091"/>
                </a:cubicBezTo>
                <a:cubicBezTo>
                  <a:pt x="292735" y="19156"/>
                  <a:pt x="256540" y="58526"/>
                  <a:pt x="184785" y="63606"/>
                </a:cubicBezTo>
                <a:cubicBezTo>
                  <a:pt x="113030" y="68686"/>
                  <a:pt x="33655" y="40111"/>
                  <a:pt x="0" y="33126"/>
                </a:cubicBez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44" name="任意多边形 5"/>
          <p:cNvSpPr/>
          <p:nvPr/>
        </p:nvSpPr>
        <p:spPr>
          <a:xfrm>
            <a:off x="6508433" y="3248025"/>
            <a:ext cx="531495" cy="548640"/>
          </a:xfrm>
          <a:custGeom>
            <a:avLst/>
            <a:gdLst>
              <a:gd name="connsiteX0" fmla="*/ 0 w 719"/>
              <a:gd name="connsiteY0" fmla="*/ 444 h 445"/>
              <a:gd name="connsiteX1" fmla="*/ 0 w 719"/>
              <a:gd name="connsiteY1" fmla="*/ 80 h 445"/>
              <a:gd name="connsiteX2" fmla="*/ 97 w 719"/>
              <a:gd name="connsiteY2" fmla="*/ 0 h 445"/>
              <a:gd name="connsiteX3" fmla="*/ 719 w 719"/>
              <a:gd name="connsiteY3" fmla="*/ 0 h 445"/>
              <a:gd name="connsiteX4" fmla="*/ 719 w 719"/>
              <a:gd name="connsiteY4" fmla="*/ 437 h 445"/>
              <a:gd name="connsiteX5" fmla="*/ 0 w 719"/>
              <a:gd name="connsiteY5" fmla="*/ 445 h 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 h="445">
                <a:moveTo>
                  <a:pt x="0" y="444"/>
                </a:moveTo>
                <a:lnTo>
                  <a:pt x="0" y="80"/>
                </a:lnTo>
                <a:lnTo>
                  <a:pt x="97" y="0"/>
                </a:lnTo>
                <a:lnTo>
                  <a:pt x="719" y="0"/>
                </a:lnTo>
                <a:lnTo>
                  <a:pt x="719" y="437"/>
                </a:lnTo>
                <a:lnTo>
                  <a:pt x="0" y="44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45" name="文本框 6"/>
          <p:cNvSpPr txBox="1"/>
          <p:nvPr/>
        </p:nvSpPr>
        <p:spPr>
          <a:xfrm>
            <a:off x="6540341" y="3316129"/>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卡片机</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46" name="直接连接符 22"/>
          <p:cNvCxnSpPr>
            <a:endCxn id="40" idx="2"/>
          </p:cNvCxnSpPr>
          <p:nvPr/>
        </p:nvCxnSpPr>
        <p:spPr>
          <a:xfrm flipV="1">
            <a:off x="6792754" y="2644140"/>
            <a:ext cx="741521" cy="605790"/>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23"/>
          <p:cNvCxnSpPr>
            <a:endCxn id="40" idx="2"/>
          </p:cNvCxnSpPr>
          <p:nvPr/>
        </p:nvCxnSpPr>
        <p:spPr>
          <a:xfrm flipH="1" flipV="1">
            <a:off x="7534275" y="2644140"/>
            <a:ext cx="856298" cy="651034"/>
          </a:xfrm>
          <a:prstGeom prst="line">
            <a:avLst/>
          </a:prstGeom>
          <a:noFill/>
          <a:ln w="28575" cmpd="dbl">
            <a:solidFill>
              <a:schemeClr val="accent1">
                <a:shade val="50000"/>
              </a:schemeClr>
            </a:solidFill>
            <a:prstDash val="sysDash"/>
            <a:headEnd type="arrow"/>
          </a:ln>
        </p:spPr>
        <p:style>
          <a:lnRef idx="1">
            <a:schemeClr val="accent1"/>
          </a:lnRef>
          <a:fillRef idx="0">
            <a:schemeClr val="accent1"/>
          </a:fillRef>
          <a:effectRef idx="0">
            <a:schemeClr val="accent1"/>
          </a:effectRef>
          <a:fontRef idx="minor">
            <a:schemeClr val="tx1"/>
          </a:fontRef>
        </p:style>
      </p:cxnSp>
      <p:sp>
        <p:nvSpPr>
          <p:cNvPr id="54" name="文本框 29"/>
          <p:cNvSpPr txBox="1"/>
          <p:nvPr/>
        </p:nvSpPr>
        <p:spPr>
          <a:xfrm>
            <a:off x="6964204" y="4035267"/>
            <a:ext cx="1443038"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spooling</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5" name="圆柱形 54"/>
          <p:cNvSpPr/>
          <p:nvPr/>
        </p:nvSpPr>
        <p:spPr>
          <a:xfrm>
            <a:off x="7289959" y="3239453"/>
            <a:ext cx="581025" cy="558165"/>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6"/>
          <p:cNvSpPr txBox="1"/>
          <p:nvPr/>
        </p:nvSpPr>
        <p:spPr>
          <a:xfrm>
            <a:off x="7330916" y="3395187"/>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zh-CN" altLang="en-US" sz="1200" kern="100">
                <a:latin typeface="Calibri" panose="020F0502020204030204"/>
                <a:ea typeface="宋体" panose="02010600030101010101" pitchFamily="2" charset="-122"/>
                <a:cs typeface="Times New Roman" panose="02020603050405020304"/>
                <a:sym typeface="Times New Roman" panose="02020603050405020304"/>
              </a:rPr>
              <a:t>磁盘</a:t>
            </a:r>
            <a:endParaRPr lang="zh-CN" altLang="en-US" sz="12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7" name="矩形 56"/>
          <p:cNvSpPr/>
          <p:nvPr/>
        </p:nvSpPr>
        <p:spPr>
          <a:xfrm>
            <a:off x="7560945" y="3401854"/>
            <a:ext cx="9906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箭头连接符 57"/>
          <p:cNvCxnSpPr>
            <a:endCxn id="57" idx="0"/>
          </p:cNvCxnSpPr>
          <p:nvPr/>
        </p:nvCxnSpPr>
        <p:spPr>
          <a:xfrm>
            <a:off x="7515702" y="2626043"/>
            <a:ext cx="94774" cy="775811"/>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7" idx="3"/>
          </p:cNvCxnSpPr>
          <p:nvPr/>
        </p:nvCxnSpPr>
        <p:spPr>
          <a:xfrm flipV="1">
            <a:off x="7660005" y="3424714"/>
            <a:ext cx="449104" cy="1524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1419225" y="209550"/>
            <a:ext cx="6040438" cy="609600"/>
          </a:xfrm>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Device Driver</a:t>
            </a:r>
            <a:endParaRPr lang="zh-CN" altLang="en-US" dirty="0">
              <a:effectLst>
                <a:outerShdw blurRad="38100" dist="38100" dir="2700000" algn="tl">
                  <a:srgbClr val="C0C0C0"/>
                </a:outerShdw>
              </a:effectLst>
              <a:ea typeface="宋体" panose="02010600030101010101" pitchFamily="2" charset="-122"/>
            </a:endParaRPr>
          </a:p>
        </p:txBody>
      </p:sp>
      <p:sp>
        <p:nvSpPr>
          <p:cNvPr id="10243" name="内容占位符 2"/>
          <p:cNvSpPr>
            <a:spLocks noGrp="1" noChangeArrowheads="1"/>
          </p:cNvSpPr>
          <p:nvPr>
            <p:ph idx="4294967295"/>
          </p:nvPr>
        </p:nvSpPr>
        <p:spPr>
          <a:xfrm>
            <a:off x="785813" y="979488"/>
            <a:ext cx="7553325" cy="5589988"/>
          </a:xfrm>
        </p:spPr>
        <p:txBody>
          <a:bodyPr/>
          <a:lstStyle/>
          <a:p>
            <a:pPr>
              <a:spcBef>
                <a:spcPts val="600"/>
              </a:spcBef>
            </a:pPr>
            <a:r>
              <a:rPr lang="en-US" altLang="zh-CN" sz="2000" dirty="0">
                <a:ea typeface="宋体" panose="02010600030101010101" pitchFamily="2" charset="-122"/>
              </a:rPr>
              <a:t>To encapsulate the </a:t>
            </a:r>
            <a:r>
              <a:rPr lang="en-US" altLang="zh-CN" sz="2000" dirty="0">
                <a:solidFill>
                  <a:srgbClr val="0033CC"/>
                </a:solidFill>
                <a:ea typeface="宋体" panose="02010600030101010101" pitchFamily="2" charset="-122"/>
              </a:rPr>
              <a:t>details and oddities</a:t>
            </a:r>
            <a:r>
              <a:rPr lang="en-US" altLang="zh-CN" sz="2000" dirty="0">
                <a:ea typeface="宋体" panose="02010600030101010101" pitchFamily="2" charset="-122"/>
              </a:rPr>
              <a:t> of different devices, the kernel of an operating system is structured to use </a:t>
            </a:r>
            <a:r>
              <a:rPr lang="en-US" altLang="zh-CN" sz="2000" b="1" dirty="0">
                <a:solidFill>
                  <a:srgbClr val="0070C0"/>
                </a:solidFill>
                <a:ea typeface="宋体" panose="02010600030101010101" pitchFamily="2" charset="-122"/>
              </a:rPr>
              <a:t>device-driver modules</a:t>
            </a:r>
            <a:r>
              <a:rPr lang="en-US" altLang="zh-CN" sz="2000" dirty="0">
                <a:solidFill>
                  <a:srgbClr val="0070C0"/>
                </a:solidFill>
                <a:ea typeface="宋体" panose="02010600030101010101" pitchFamily="2" charset="-122"/>
              </a:rPr>
              <a:t>.</a:t>
            </a:r>
            <a:endParaRPr lang="en-US" altLang="zh-CN" sz="2000" b="1" dirty="0">
              <a:solidFill>
                <a:srgbClr val="0070C0"/>
              </a:solidFill>
              <a:ea typeface="宋体" panose="02010600030101010101" pitchFamily="2" charset="-122"/>
            </a:endParaRPr>
          </a:p>
          <a:p>
            <a:pPr>
              <a:spcBef>
                <a:spcPts val="600"/>
              </a:spcBef>
            </a:pPr>
            <a:r>
              <a:rPr lang="en-US" altLang="zh-CN" sz="2400" b="1" u="sng" dirty="0">
                <a:solidFill>
                  <a:srgbClr val="FF0000"/>
                </a:solidFill>
                <a:ea typeface="宋体" panose="02010600030101010101" pitchFamily="2" charset="-122"/>
              </a:rPr>
              <a:t>Device drivers </a:t>
            </a:r>
            <a:endParaRPr lang="en-US" altLang="zh-CN" sz="2400" b="1" u="sng" dirty="0">
              <a:solidFill>
                <a:srgbClr val="FF0000"/>
              </a:solidFill>
              <a:ea typeface="宋体" panose="02010600030101010101" pitchFamily="2" charset="-122"/>
            </a:endParaRPr>
          </a:p>
          <a:p>
            <a:pPr lvl="1">
              <a:spcBef>
                <a:spcPts val="600"/>
              </a:spcBef>
            </a:pPr>
            <a:r>
              <a:rPr lang="en-US" altLang="zh-CN" sz="2000" dirty="0">
                <a:ea typeface="宋体" panose="02010600030101010101" pitchFamily="2" charset="-122"/>
              </a:rPr>
              <a:t>Present a </a:t>
            </a:r>
            <a:r>
              <a:rPr lang="en-US" altLang="zh-CN" sz="2000" b="1" i="1" u="sng" dirty="0">
                <a:solidFill>
                  <a:srgbClr val="FF0000"/>
                </a:solidFill>
                <a:ea typeface="宋体" panose="02010600030101010101" pitchFamily="2" charset="-122"/>
              </a:rPr>
              <a:t>uniform </a:t>
            </a:r>
            <a:r>
              <a:rPr lang="en-US" altLang="zh-CN" sz="2000" b="1" i="1" u="sng" dirty="0">
                <a:solidFill>
                  <a:srgbClr val="0070C0"/>
                </a:solidFill>
                <a:ea typeface="宋体" panose="02010600030101010101" pitchFamily="2" charset="-122"/>
              </a:rPr>
              <a:t>device access </a:t>
            </a:r>
            <a:r>
              <a:rPr lang="en-US" altLang="zh-CN" sz="2000" b="1" i="1" u="sng" dirty="0">
                <a:solidFill>
                  <a:srgbClr val="C00000"/>
                </a:solidFill>
                <a:ea typeface="宋体" panose="02010600030101010101" pitchFamily="2" charset="-122"/>
              </a:rPr>
              <a:t>interface</a:t>
            </a:r>
            <a:r>
              <a:rPr lang="en-US" altLang="zh-CN" sz="2000" b="1" i="1" u="sng" dirty="0">
                <a:solidFill>
                  <a:srgbClr val="0070C0"/>
                </a:solidFill>
                <a:ea typeface="宋体" panose="02010600030101010101" pitchFamily="2" charset="-122"/>
              </a:rPr>
              <a:t> </a:t>
            </a:r>
            <a:r>
              <a:rPr lang="en-US" altLang="zh-CN" sz="2000" dirty="0">
                <a:ea typeface="宋体" panose="02010600030101010101" pitchFamily="2" charset="-122"/>
              </a:rPr>
              <a:t>to the </a:t>
            </a:r>
            <a:r>
              <a:rPr lang="en-US" altLang="zh-CN" sz="2000" dirty="0">
                <a:solidFill>
                  <a:srgbClr val="7030A0"/>
                </a:solidFill>
                <a:ea typeface="宋体" panose="02010600030101010101" pitchFamily="2" charset="-122"/>
              </a:rPr>
              <a:t>I/O subsystem</a:t>
            </a:r>
            <a:r>
              <a:rPr lang="en-US" altLang="zh-CN" sz="2000" dirty="0">
                <a:ea typeface="宋体" panose="02010600030101010101" pitchFamily="2" charset="-122"/>
              </a:rPr>
              <a:t>  for </a:t>
            </a:r>
            <a:r>
              <a:rPr lang="en-US" altLang="zh-CN" sz="2000" b="1" i="1" u="sng" dirty="0">
                <a:effectLst>
                  <a:outerShdw blurRad="38100" dist="38100" dir="2700000" algn="tl">
                    <a:srgbClr val="000000">
                      <a:alpha val="43137"/>
                    </a:srgbClr>
                  </a:outerShdw>
                </a:effectLst>
                <a:ea typeface="宋体" panose="02010600030101010101" pitchFamily="2" charset="-122"/>
              </a:rPr>
              <a:t>all kinds of different I/O devices</a:t>
            </a:r>
            <a:r>
              <a:rPr lang="en-US" altLang="zh-CN" sz="2000" dirty="0">
                <a:ea typeface="宋体" panose="02010600030101010101" pitchFamily="2" charset="-122"/>
              </a:rPr>
              <a:t>. </a:t>
            </a:r>
            <a:endParaRPr lang="en-US" altLang="zh-CN" sz="2000" dirty="0">
              <a:ea typeface="宋体" panose="02010600030101010101" pitchFamily="2" charset="-122"/>
            </a:endParaRPr>
          </a:p>
          <a:p>
            <a:pPr lvl="1">
              <a:spcBef>
                <a:spcPts val="600"/>
              </a:spcBef>
            </a:pPr>
            <a:r>
              <a:rPr lang="zh-CN" altLang="en-US" sz="1800" dirty="0">
                <a:solidFill>
                  <a:srgbClr val="7030A0"/>
                </a:solidFill>
                <a:ea typeface="宋体" panose="02010600030101010101" pitchFamily="2" charset="-122"/>
              </a:rPr>
              <a:t>系统为不同的设备设计了不同的设备驱动程序</a:t>
            </a:r>
            <a:endParaRPr lang="en-US" altLang="zh-CN" sz="1800" dirty="0">
              <a:solidFill>
                <a:srgbClr val="7030A0"/>
              </a:solidFill>
              <a:ea typeface="宋体" panose="02010600030101010101" pitchFamily="2" charset="-122"/>
            </a:endParaRPr>
          </a:p>
          <a:p>
            <a:pPr lvl="2">
              <a:spcBef>
                <a:spcPts val="600"/>
              </a:spcBef>
            </a:pPr>
            <a:r>
              <a:rPr lang="zh-CN" altLang="en-US" sz="1600" dirty="0">
                <a:ea typeface="宋体" panose="02010600030101010101" pitchFamily="2" charset="-122"/>
              </a:rPr>
              <a:t>对于不同硬件设备，为</a:t>
            </a:r>
            <a:r>
              <a:rPr lang="en-US" altLang="zh-CN" sz="1600" dirty="0">
                <a:ea typeface="宋体" panose="02010600030101010101" pitchFamily="2" charset="-122"/>
              </a:rPr>
              <a:t>I/O</a:t>
            </a:r>
            <a:r>
              <a:rPr lang="zh-CN" altLang="en-US" sz="1600" dirty="0">
                <a:ea typeface="宋体" panose="02010600030101010101" pitchFamily="2" charset="-122"/>
              </a:rPr>
              <a:t>子系统提供了统一的设备访问接口</a:t>
            </a:r>
            <a:endParaRPr lang="en-US" altLang="zh-CN" sz="1600" dirty="0">
              <a:ea typeface="宋体" panose="02010600030101010101" pitchFamily="2" charset="-122"/>
            </a:endParaRPr>
          </a:p>
          <a:p>
            <a:pPr lvl="2">
              <a:spcBef>
                <a:spcPts val="600"/>
              </a:spcBef>
            </a:pPr>
            <a:r>
              <a:rPr lang="zh-CN" altLang="en-US" sz="1600" b="1" dirty="0">
                <a:solidFill>
                  <a:srgbClr val="000099"/>
                </a:solidFill>
                <a:ea typeface="宋体" panose="02010600030101010101" pitchFamily="2" charset="-122"/>
              </a:rPr>
              <a:t>根据</a:t>
            </a:r>
            <a:r>
              <a:rPr lang="en-US" altLang="zh-CN" sz="1600" b="1" dirty="0">
                <a:solidFill>
                  <a:srgbClr val="000099"/>
                </a:solidFill>
                <a:ea typeface="宋体" panose="02010600030101010101" pitchFamily="2" charset="-122"/>
              </a:rPr>
              <a:t>I/O</a:t>
            </a:r>
            <a:r>
              <a:rPr lang="zh-CN" altLang="en-US" sz="1600" b="1" dirty="0">
                <a:solidFill>
                  <a:srgbClr val="000099"/>
                </a:solidFill>
                <a:ea typeface="宋体" panose="02010600030101010101" pitchFamily="2" charset="-122"/>
              </a:rPr>
              <a:t>子系统的要求完成对硬件设备的</a:t>
            </a:r>
            <a:r>
              <a:rPr lang="zh-CN" altLang="en-US" sz="1600" b="1" dirty="0" smtClean="0">
                <a:solidFill>
                  <a:srgbClr val="000099"/>
                </a:solidFill>
                <a:ea typeface="宋体" panose="02010600030101010101" pitchFamily="2" charset="-122"/>
              </a:rPr>
              <a:t>具体控制和访问</a:t>
            </a:r>
            <a:endParaRPr lang="en-US" altLang="zh-CN" sz="1600" b="1" dirty="0" smtClean="0">
              <a:solidFill>
                <a:srgbClr val="000099"/>
              </a:solidFill>
              <a:ea typeface="宋体" panose="02010600030101010101" pitchFamily="2" charset="-122"/>
            </a:endParaRPr>
          </a:p>
          <a:p>
            <a:pPr lvl="3">
              <a:spcBef>
                <a:spcPts val="600"/>
              </a:spcBef>
            </a:pPr>
            <a:r>
              <a:rPr lang="zh-CN" altLang="en-US" sz="1400" dirty="0">
                <a:ea typeface="宋体" panose="02010600030101010101" pitchFamily="2" charset="-122"/>
                <a:sym typeface="+mn-ea"/>
              </a:rPr>
              <a:t>包括</a:t>
            </a:r>
            <a:r>
              <a:rPr lang="en-US" altLang="zh-CN" sz="1400" dirty="0" err="1">
                <a:ea typeface="宋体" panose="02010600030101010101" pitchFamily="2" charset="-122"/>
                <a:sym typeface="+mn-ea"/>
              </a:rPr>
              <a:t>设备</a:t>
            </a:r>
            <a:r>
              <a:rPr lang="zh-CN" altLang="en-US" sz="1400" dirty="0">
                <a:ea typeface="宋体" panose="02010600030101010101" pitchFamily="2" charset="-122"/>
                <a:sym typeface="+mn-ea"/>
              </a:rPr>
              <a:t>相关</a:t>
            </a:r>
            <a:r>
              <a:rPr lang="en-US" altLang="zh-CN" sz="1400" dirty="0">
                <a:ea typeface="宋体" panose="02010600030101010101" pitchFamily="2" charset="-122"/>
                <a:sym typeface="+mn-ea"/>
              </a:rPr>
              <a:t>的</a:t>
            </a:r>
            <a:r>
              <a:rPr lang="zh-CN" altLang="en-US" sz="1400" dirty="0">
                <a:ea typeface="宋体" panose="02010600030101010101" pitchFamily="2" charset="-122"/>
                <a:sym typeface="+mn-ea"/>
              </a:rPr>
              <a:t>操作，如设备控制命令，盘块到磁盘物理</a:t>
            </a:r>
            <a:r>
              <a:rPr lang="zh-CN" altLang="en-US" sz="1400" dirty="0" smtClean="0">
                <a:ea typeface="宋体" panose="02010600030101010101" pitchFamily="2" charset="-122"/>
                <a:sym typeface="+mn-ea"/>
              </a:rPr>
              <a:t>地址</a:t>
            </a:r>
            <a:endParaRPr lang="en-US" altLang="zh-CN" sz="1400" dirty="0" smtClean="0">
              <a:ea typeface="宋体" panose="02010600030101010101" pitchFamily="2" charset="-122"/>
              <a:sym typeface="+mn-ea"/>
            </a:endParaRPr>
          </a:p>
          <a:p>
            <a:pPr lvl="3">
              <a:spcBef>
                <a:spcPts val="600"/>
              </a:spcBef>
            </a:pPr>
            <a:r>
              <a:rPr lang="zh-CN" altLang="en-US" sz="1400" dirty="0">
                <a:ea typeface="宋体" panose="02010600030101010101" pitchFamily="2" charset="-122"/>
                <a:sym typeface="+mn-ea"/>
              </a:rPr>
              <a:t>调用</a:t>
            </a:r>
            <a:r>
              <a:rPr lang="en-US" altLang="zh-CN" sz="1400" dirty="0">
                <a:ea typeface="宋体" panose="02010600030101010101" pitchFamily="2" charset="-122"/>
                <a:sym typeface="+mn-ea"/>
              </a:rPr>
              <a:t>I/O</a:t>
            </a:r>
            <a:r>
              <a:rPr lang="zh-CN" altLang="en-US" sz="1400" dirty="0">
                <a:ea typeface="宋体" panose="02010600030101010101" pitchFamily="2" charset="-122"/>
                <a:sym typeface="+mn-ea"/>
              </a:rPr>
              <a:t>中断处理程序等</a:t>
            </a:r>
            <a:endParaRPr lang="zh-CN" altLang="en-US" sz="1400" dirty="0">
              <a:ea typeface="宋体" panose="02010600030101010101" pitchFamily="2" charset="-122"/>
              <a:sym typeface="+mn-ea"/>
            </a:endParaRPr>
          </a:p>
          <a:p>
            <a:pPr lvl="2">
              <a:spcBef>
                <a:spcPts val="600"/>
              </a:spcBef>
            </a:pPr>
            <a:r>
              <a:rPr lang="zh-CN" altLang="en-US" sz="1600" dirty="0" smtClean="0">
                <a:ea typeface="宋体" panose="02010600030101010101" pitchFamily="2" charset="-122"/>
              </a:rPr>
              <a:t>是</a:t>
            </a:r>
            <a:r>
              <a:rPr lang="zh-CN" altLang="en-US" sz="1600" dirty="0">
                <a:ea typeface="宋体" panose="02010600030101010101" pitchFamily="2" charset="-122"/>
              </a:rPr>
              <a:t>硬件设备和系统之间的桥梁</a:t>
            </a:r>
            <a:endParaRPr lang="en-US" altLang="zh-CN" sz="1600" dirty="0">
              <a:ea typeface="宋体" panose="02010600030101010101" pitchFamily="2" charset="-122"/>
            </a:endParaRPr>
          </a:p>
          <a:p>
            <a:pPr lvl="2">
              <a:spcBef>
                <a:spcPts val="600"/>
              </a:spcBef>
            </a:pPr>
            <a:r>
              <a:rPr lang="zh-CN" altLang="en-US" sz="1600" b="1" dirty="0">
                <a:solidFill>
                  <a:srgbClr val="7030A0"/>
                </a:solidFill>
                <a:ea typeface="宋体" panose="02010600030101010101" pitchFamily="2" charset="-122"/>
              </a:rPr>
              <a:t>简化了</a:t>
            </a:r>
            <a:r>
              <a:rPr lang="en-US" altLang="zh-CN" sz="1600" b="1" dirty="0">
                <a:solidFill>
                  <a:srgbClr val="7030A0"/>
                </a:solidFill>
                <a:ea typeface="宋体" panose="02010600030101010101" pitchFamily="2" charset="-122"/>
              </a:rPr>
              <a:t>I/O</a:t>
            </a:r>
            <a:r>
              <a:rPr lang="zh-CN" altLang="en-US" sz="1600" b="1" dirty="0">
                <a:solidFill>
                  <a:srgbClr val="7030A0"/>
                </a:solidFill>
                <a:ea typeface="宋体" panose="02010600030101010101" pitchFamily="2" charset="-122"/>
              </a:rPr>
              <a:t>子系统的设计</a:t>
            </a:r>
            <a:endParaRPr lang="en-US" altLang="zh-CN" sz="1600" b="1" dirty="0">
              <a:solidFill>
                <a:srgbClr val="7030A0"/>
              </a:solidFill>
              <a:ea typeface="宋体" panose="02010600030101010101" pitchFamily="2" charset="-122"/>
            </a:endParaRPr>
          </a:p>
          <a:p>
            <a:pPr lvl="1">
              <a:spcBef>
                <a:spcPts val="600"/>
              </a:spcBef>
            </a:pPr>
            <a:r>
              <a:rPr lang="zh-CN" altLang="en-US" sz="1800" dirty="0">
                <a:ea typeface="宋体" panose="02010600030101010101" pitchFamily="2" charset="-122"/>
              </a:rPr>
              <a:t>类似于</a:t>
            </a:r>
            <a:r>
              <a:rPr lang="en-US" altLang="zh-CN" sz="1800" dirty="0">
                <a:solidFill>
                  <a:srgbClr val="C00000"/>
                </a:solidFill>
                <a:ea typeface="宋体" panose="02010600030101010101" pitchFamily="2" charset="-122"/>
              </a:rPr>
              <a:t>VFS</a:t>
            </a:r>
            <a:r>
              <a:rPr lang="zh-CN" altLang="en-US" sz="1800" dirty="0">
                <a:ea typeface="宋体" panose="02010600030101010101" pitchFamily="2" charset="-122"/>
              </a:rPr>
              <a:t>中的虚拟文件接口层</a:t>
            </a:r>
            <a:r>
              <a:rPr lang="en-US" altLang="zh-CN" sz="1800" dirty="0">
                <a:ea typeface="宋体" panose="02010600030101010101" pitchFamily="2" charset="-122"/>
              </a:rPr>
              <a:t>(</a:t>
            </a:r>
            <a:r>
              <a:rPr lang="en-US" altLang="zh-CN" sz="1800" dirty="0">
                <a:solidFill>
                  <a:srgbClr val="C00000"/>
                </a:solidFill>
                <a:ea typeface="宋体" panose="02010600030101010101" pitchFamily="2" charset="-122"/>
              </a:rPr>
              <a:t>VFS Interface</a:t>
            </a:r>
            <a:r>
              <a:rPr lang="en-US" altLang="zh-CN" sz="1800" dirty="0" smtClean="0">
                <a:solidFill>
                  <a:srgbClr val="C00000"/>
                </a:solidFill>
                <a:ea typeface="宋体" panose="02010600030101010101" pitchFamily="2" charset="-122"/>
              </a:rPr>
              <a:t>)</a:t>
            </a:r>
            <a:endParaRPr lang="en-US" altLang="zh-CN" sz="1800" dirty="0" smtClean="0">
              <a:solidFill>
                <a:srgbClr val="C00000"/>
              </a:solidFill>
              <a:ea typeface="宋体" panose="02010600030101010101" pitchFamily="2" charset="-122"/>
            </a:endParaRPr>
          </a:p>
          <a:p>
            <a:pPr lvl="2">
              <a:spcBef>
                <a:spcPts val="600"/>
              </a:spcBef>
            </a:pPr>
            <a:r>
              <a:rPr lang="zh-CN" altLang="en-US" sz="1600" dirty="0" smtClean="0">
                <a:ea typeface="宋体" panose="02010600030101010101" pitchFamily="2" charset="-122"/>
              </a:rPr>
              <a:t>为</a:t>
            </a:r>
            <a:r>
              <a:rPr lang="zh-CN" altLang="en-US" sz="1600" dirty="0">
                <a:ea typeface="宋体" panose="02010600030101010101" pitchFamily="2" charset="-122"/>
              </a:rPr>
              <a:t>不同的文件系统提供了统一的文件系统调用</a:t>
            </a:r>
            <a:r>
              <a:rPr lang="zh-CN" altLang="en-US" sz="1600" dirty="0" smtClean="0">
                <a:ea typeface="宋体" panose="02010600030101010101" pitchFamily="2" charset="-122"/>
              </a:rPr>
              <a:t>接口</a:t>
            </a:r>
            <a:endParaRPr lang="en-US" altLang="zh-CN" sz="1600" dirty="0" smtClean="0">
              <a:ea typeface="宋体" panose="02010600030101010101" pitchFamily="2" charset="-122"/>
            </a:endParaRPr>
          </a:p>
          <a:p>
            <a:pPr lvl="2">
              <a:spcBef>
                <a:spcPts val="600"/>
              </a:spcBef>
            </a:pPr>
            <a:r>
              <a:rPr lang="zh-CN" altLang="en-US" sz="1600" dirty="0" smtClean="0">
                <a:ea typeface="宋体" panose="02010600030101010101" pitchFamily="2" charset="-122"/>
              </a:rPr>
              <a:t>对具体文件系统进行控制和访问</a:t>
            </a:r>
            <a:endParaRPr lang="zh-CN" altLang="en-US" sz="16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663575" y="406153"/>
            <a:ext cx="8077200" cy="609600"/>
          </a:xfrm>
        </p:spPr>
        <p:txBody>
          <a:bodyPr/>
          <a:lstStyle/>
          <a:p>
            <a:pPr>
              <a:defRPr/>
            </a:pPr>
            <a:r>
              <a:rPr lang="zh-CN" altLang="en-US" b="0" dirty="0">
                <a:effectLst>
                  <a:outerShdw blurRad="38100" dist="38100" dir="2700000" algn="tl">
                    <a:srgbClr val="C0C0C0"/>
                  </a:outerShdw>
                </a:effectLst>
                <a:ea typeface="宋体" panose="02010600030101010101" pitchFamily="2" charset="-122"/>
              </a:rPr>
              <a:t>SPOOLing技术</a:t>
            </a:r>
            <a:endParaRPr lang="zh-CN" altLang="en-US" b="0" dirty="0">
              <a:effectLst>
                <a:outerShdw blurRad="38100" dist="38100" dir="2700000" algn="tl">
                  <a:srgbClr val="C0C0C0"/>
                </a:outerShdw>
              </a:effectLst>
              <a:ea typeface="宋体" panose="02010600030101010101" pitchFamily="2" charset="-122"/>
            </a:endParaRPr>
          </a:p>
        </p:txBody>
      </p:sp>
      <p:sp>
        <p:nvSpPr>
          <p:cNvPr id="73731" name="Rectangle 3"/>
          <p:cNvSpPr>
            <a:spLocks noGrp="1" noChangeArrowheads="1"/>
          </p:cNvSpPr>
          <p:nvPr>
            <p:ph type="body" idx="4294967295"/>
          </p:nvPr>
        </p:nvSpPr>
        <p:spPr>
          <a:xfrm>
            <a:off x="663575" y="1433513"/>
            <a:ext cx="7493000" cy="4662487"/>
          </a:xfrm>
        </p:spPr>
        <p:txBody>
          <a:bodyPr/>
          <a:lstStyle/>
          <a:p>
            <a:r>
              <a:rPr lang="zh-CN" altLang="en-US" sz="2000" b="1" dirty="0" smtClean="0">
                <a:ea typeface="宋体" panose="02010600030101010101" pitchFamily="2" charset="-122"/>
              </a:rPr>
              <a:t>SPOOLing</a:t>
            </a:r>
            <a:r>
              <a:rPr lang="zh-CN" altLang="en-US" sz="2000" b="1" dirty="0">
                <a:ea typeface="宋体" panose="02010600030101010101" pitchFamily="2" charset="-122"/>
              </a:rPr>
              <a:t>技术利用</a:t>
            </a:r>
            <a:r>
              <a:rPr lang="zh-CN" altLang="en-US" sz="2000" b="1" u="sng" dirty="0">
                <a:solidFill>
                  <a:srgbClr val="0000FF"/>
                </a:solidFill>
                <a:ea typeface="宋体" panose="02010600030101010101" pitchFamily="2" charset="-122"/>
              </a:rPr>
              <a:t>输入进程</a:t>
            </a:r>
            <a:r>
              <a:rPr lang="zh-CN" altLang="en-US" sz="2000" b="1" dirty="0">
                <a:ea typeface="宋体" panose="02010600030101010101" pitchFamily="2" charset="-122"/>
              </a:rPr>
              <a:t>与</a:t>
            </a:r>
            <a:r>
              <a:rPr lang="zh-CN" altLang="en-US" sz="2000" b="1" u="sng" dirty="0">
                <a:solidFill>
                  <a:srgbClr val="0000FF"/>
                </a:solidFill>
                <a:ea typeface="宋体" panose="02010600030101010101" pitchFamily="2" charset="-122"/>
              </a:rPr>
              <a:t>输出进程</a:t>
            </a:r>
            <a:r>
              <a:rPr lang="zh-CN" altLang="en-US" sz="2000" b="1" dirty="0">
                <a:solidFill>
                  <a:srgbClr val="C00000"/>
                </a:solidFill>
                <a:ea typeface="宋体" panose="02010600030101010101" pitchFamily="2" charset="-122"/>
              </a:rPr>
              <a:t>模拟</a:t>
            </a:r>
            <a:r>
              <a:rPr lang="zh-CN" altLang="en-US" sz="2000" b="1" dirty="0">
                <a:solidFill>
                  <a:srgbClr val="7030A0"/>
                </a:solidFill>
                <a:ea typeface="宋体" panose="02010600030101010101" pitchFamily="2" charset="-122"/>
              </a:rPr>
              <a:t>脱机I/O中的专用的I/O控制机</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a:r>
              <a:rPr lang="zh-CN" altLang="en-US" sz="1800" b="1" dirty="0" smtClean="0">
                <a:solidFill>
                  <a:srgbClr val="FF6600"/>
                </a:solidFill>
                <a:ea typeface="宋体" panose="02010600030101010101" pitchFamily="2" charset="-122"/>
              </a:rPr>
              <a:t>有的</a:t>
            </a:r>
            <a:r>
              <a:rPr lang="en-US" altLang="zh-CN" sz="1800" b="1" dirty="0" smtClean="0">
                <a:solidFill>
                  <a:srgbClr val="FF6600"/>
                </a:solidFill>
                <a:ea typeface="宋体" panose="02010600030101010101" pitchFamily="2" charset="-122"/>
              </a:rPr>
              <a:t>OS</a:t>
            </a:r>
            <a:r>
              <a:rPr lang="zh-CN" altLang="en-US" sz="1800" b="1" dirty="0" smtClean="0">
                <a:solidFill>
                  <a:srgbClr val="FF6600"/>
                </a:solidFill>
                <a:ea typeface="宋体" panose="02010600030101010101" pitchFamily="2" charset="-122"/>
              </a:rPr>
              <a:t>采用线程实现</a:t>
            </a:r>
            <a:endParaRPr lang="zh-CN" altLang="en-US" sz="1800" b="1" dirty="0">
              <a:solidFill>
                <a:srgbClr val="FF6600"/>
              </a:solidFill>
              <a:ea typeface="宋体" panose="02010600030101010101" pitchFamily="2" charset="-122"/>
            </a:endParaRPr>
          </a:p>
          <a:p>
            <a:r>
              <a:rPr lang="zh-CN" altLang="en-US" sz="2000" b="1" dirty="0">
                <a:ea typeface="宋体" panose="02010600030101010101" pitchFamily="2" charset="-122"/>
              </a:rPr>
              <a:t>因此将SPOOLing称为</a:t>
            </a:r>
            <a:r>
              <a:rPr lang="zh-CN" altLang="en-US" sz="2000" b="1" dirty="0">
                <a:solidFill>
                  <a:srgbClr val="C00000"/>
                </a:solidFill>
                <a:ea typeface="宋体" panose="02010600030101010101" pitchFamily="2" charset="-122"/>
              </a:rPr>
              <a:t>联机</a:t>
            </a:r>
            <a:r>
              <a:rPr lang="zh-CN" altLang="en-US" sz="2000" b="1" dirty="0">
                <a:solidFill>
                  <a:srgbClr val="000099"/>
                </a:solidFill>
                <a:ea typeface="宋体" panose="02010600030101010101" pitchFamily="2" charset="-122"/>
              </a:rPr>
              <a:t>情况下实现的外围操作</a:t>
            </a:r>
            <a:r>
              <a:rPr lang="zh-CN" altLang="en-US" sz="2000" b="1" dirty="0">
                <a:ea typeface="宋体" panose="02010600030101010101" pitchFamily="2" charset="-122"/>
              </a:rPr>
              <a:t>；也称为假脱机操作；</a:t>
            </a:r>
            <a:endParaRPr lang="zh-CN" altLang="en-US" sz="2000" b="1" dirty="0">
              <a:ea typeface="宋体" panose="02010600030101010101" pitchFamily="2" charset="-122"/>
            </a:endParaRPr>
          </a:p>
          <a:p>
            <a:r>
              <a:rPr lang="zh-CN" altLang="en-US" sz="2000" b="1" dirty="0">
                <a:solidFill>
                  <a:srgbClr val="3E7248"/>
                </a:solidFill>
                <a:ea typeface="宋体" panose="02010600030101010101" pitchFamily="2" charset="-122"/>
              </a:rPr>
              <a:t>采用SPOOLing技术，</a:t>
            </a:r>
            <a:endParaRPr lang="zh-CN" altLang="en-US" sz="2000" b="1" dirty="0">
              <a:solidFill>
                <a:srgbClr val="3E7248"/>
              </a:solidFill>
              <a:ea typeface="宋体" panose="02010600030101010101" pitchFamily="2" charset="-122"/>
            </a:endParaRPr>
          </a:p>
          <a:p>
            <a:pPr lvl="1"/>
            <a:r>
              <a:rPr lang="zh-CN" altLang="en-US" sz="1800" b="1" dirty="0">
                <a:solidFill>
                  <a:srgbClr val="0070C0"/>
                </a:solidFill>
                <a:ea typeface="宋体" panose="02010600030101010101" pitchFamily="2" charset="-122"/>
              </a:rPr>
              <a:t>当用户提交一个文档给打印机时，系统为该打印请求在磁盘上创建了一个文件，然后将欲打印的文档内容写入该文件中；</a:t>
            </a:r>
            <a:endParaRPr lang="zh-CN" altLang="en-US" sz="1800" b="1" dirty="0">
              <a:solidFill>
                <a:srgbClr val="0070C0"/>
              </a:solidFill>
              <a:ea typeface="宋体" panose="02010600030101010101" pitchFamily="2" charset="-122"/>
            </a:endParaRPr>
          </a:p>
          <a:p>
            <a:pPr lvl="1"/>
            <a:r>
              <a:rPr lang="zh-CN" altLang="en-US" sz="1800" b="1" dirty="0">
                <a:solidFill>
                  <a:srgbClr val="0070C0"/>
                </a:solidFill>
                <a:ea typeface="宋体" panose="02010600030101010101" pitchFamily="2" charset="-122"/>
              </a:rPr>
              <a:t>同时在系统的打印队列中建立一张打印表；</a:t>
            </a:r>
            <a:endParaRPr lang="zh-CN" altLang="en-US" sz="1800" b="1" dirty="0">
              <a:solidFill>
                <a:srgbClr val="0070C0"/>
              </a:solidFill>
              <a:ea typeface="宋体" panose="02010600030101010101" pitchFamily="2" charset="-122"/>
            </a:endParaRPr>
          </a:p>
          <a:p>
            <a:pPr lvl="1"/>
            <a:r>
              <a:rPr lang="zh-CN" altLang="en-US" sz="1800" b="1" dirty="0">
                <a:solidFill>
                  <a:srgbClr val="0070C0"/>
                </a:solidFill>
                <a:ea typeface="宋体" panose="02010600030101010101" pitchFamily="2" charset="-122"/>
              </a:rPr>
              <a:t>系统依次将打印对列中的打印请求提交打印机打印；</a:t>
            </a:r>
            <a:endParaRPr lang="zh-CN" altLang="en-US" sz="1800" b="1" dirty="0">
              <a:solidFill>
                <a:srgbClr val="0070C0"/>
              </a:solidFill>
              <a:ea typeface="宋体" panose="02010600030101010101" pitchFamily="2" charset="-122"/>
            </a:endParaRPr>
          </a:p>
          <a:p>
            <a:pPr lvl="1"/>
            <a:r>
              <a:rPr lang="zh-CN" altLang="en-US" sz="1800" b="1" dirty="0">
                <a:solidFill>
                  <a:srgbClr val="FF0000"/>
                </a:solidFill>
                <a:ea typeface="宋体" panose="02010600030101010101" pitchFamily="2" charset="-122"/>
              </a:rPr>
              <a:t>可以理解为：基于SPOOLing技术，OS将物理打印机虚拟为磁盘上的一个文件；</a:t>
            </a:r>
            <a:endParaRPr lang="zh-CN" altLang="en-US" sz="1800" b="1"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15978" y="539683"/>
            <a:ext cx="4380548" cy="681038"/>
          </a:xfrm>
        </p:spPr>
        <p:txBody>
          <a:bodyPr/>
          <a:lstStyle/>
          <a:p>
            <a:r>
              <a:rPr lang="en-US" altLang="zh-CN" b="0" dirty="0">
                <a:effectLst>
                  <a:outerShdw blurRad="38100" dist="38100" dir="2700000" algn="tl">
                    <a:srgbClr val="C0C0C0"/>
                  </a:outerShdw>
                </a:effectLst>
                <a:ea typeface="宋体" panose="02010600030101010101" pitchFamily="2" charset="-122"/>
              </a:rPr>
              <a:t>Spooling</a:t>
            </a:r>
            <a:r>
              <a:rPr lang="zh-CN" altLang="en-US" b="0" dirty="0">
                <a:effectLst>
                  <a:outerShdw blurRad="38100" dist="38100" dir="2700000" algn="tl">
                    <a:srgbClr val="C0C0C0"/>
                  </a:outerShdw>
                </a:effectLst>
                <a:ea typeface="宋体" panose="02010600030101010101" pitchFamily="2" charset="-122"/>
              </a:rPr>
              <a:t>系统的构成</a:t>
            </a:r>
            <a:endParaRPr lang="zh-CN" altLang="en-US" b="0" dirty="0">
              <a:effectLst>
                <a:outerShdw blurRad="38100" dist="38100" dir="2700000" algn="tl">
                  <a:srgbClr val="C0C0C0"/>
                </a:outerShdw>
              </a:effectLst>
              <a:ea typeface="宋体" panose="02010600030101010101" pitchFamily="2" charset="-122"/>
            </a:endParaRPr>
          </a:p>
        </p:txBody>
      </p:sp>
      <p:sp>
        <p:nvSpPr>
          <p:cNvPr id="3" name="AutoShape 2" descr="https://img-blog.csdnimg.cn/20181125090220226.png?x-oss-process=image/watermark,type_ZmFuZ3poZW5naGVpdGk,shadow_10,text_aHR0cHM6Ly9ibG9nLmNzZG4ubmV0L3dlaXhpbl80MzIxNDAwNQ==,size_16,color_FFFFFF,t_7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6" name="图片 5"/>
          <p:cNvPicPr>
            <a:picLocks noChangeAspect="1"/>
          </p:cNvPicPr>
          <p:nvPr/>
        </p:nvPicPr>
        <p:blipFill>
          <a:blip r:embed="rId1"/>
          <a:stretch>
            <a:fillRect/>
          </a:stretch>
        </p:blipFill>
        <p:spPr>
          <a:xfrm>
            <a:off x="1143952" y="1498523"/>
            <a:ext cx="6324600" cy="4429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685800" y="276225"/>
            <a:ext cx="7772400" cy="533400"/>
          </a:xfrm>
        </p:spPr>
        <p:txBody>
          <a:bodyPr/>
          <a:lstStyle/>
          <a:p>
            <a:pPr>
              <a:defRPr/>
            </a:pPr>
            <a:r>
              <a:rPr lang="zh-CN" altLang="en-US" sz="2400" b="0" dirty="0">
                <a:effectLst>
                  <a:outerShdw blurRad="38100" dist="38100" dir="2700000" algn="tl">
                    <a:srgbClr val="C0C0C0"/>
                  </a:outerShdw>
                </a:effectLst>
                <a:ea typeface="宋体" panose="02010600030101010101" pitchFamily="2" charset="-122"/>
              </a:rPr>
              <a:t>SPOOLing系统</a:t>
            </a:r>
            <a:r>
              <a:rPr lang="zh-CN" altLang="en-US" sz="2400" b="0" dirty="0" smtClean="0">
                <a:effectLst>
                  <a:outerShdw blurRad="38100" dist="38100" dir="2700000" algn="tl">
                    <a:srgbClr val="C0C0C0"/>
                  </a:outerShdw>
                </a:effectLst>
                <a:ea typeface="宋体" panose="02010600030101010101" pitchFamily="2" charset="-122"/>
              </a:rPr>
              <a:t>的构成</a:t>
            </a:r>
            <a:endParaRPr lang="zh-CN" altLang="en-US" sz="1800" dirty="0">
              <a:solidFill>
                <a:schemeClr val="tx1"/>
              </a:solidFill>
              <a:effectLst>
                <a:outerShdw blurRad="38100" dist="38100" dir="2700000" algn="tl">
                  <a:srgbClr val="C0C0C0"/>
                </a:outerShdw>
              </a:effectLst>
              <a:ea typeface="宋体" panose="02010600030101010101" pitchFamily="2" charset="-122"/>
            </a:endParaRPr>
          </a:p>
        </p:txBody>
      </p:sp>
      <p:sp>
        <p:nvSpPr>
          <p:cNvPr id="74755" name="Rectangle 3"/>
          <p:cNvSpPr>
            <a:spLocks noGrp="1" noChangeArrowheads="1"/>
          </p:cNvSpPr>
          <p:nvPr>
            <p:ph type="body" idx="4294967295"/>
          </p:nvPr>
        </p:nvSpPr>
        <p:spPr>
          <a:xfrm>
            <a:off x="685800" y="958849"/>
            <a:ext cx="8000999" cy="5470525"/>
          </a:xfrm>
        </p:spPr>
        <p:txBody>
          <a:bodyPr/>
          <a:lstStyle/>
          <a:p>
            <a:pPr eaLnBrk="1" hangingPunct="1"/>
            <a:r>
              <a:rPr lang="zh-CN" altLang="en-US" sz="1800" b="1" dirty="0">
                <a:solidFill>
                  <a:srgbClr val="0000FF"/>
                </a:solidFill>
                <a:ea typeface="宋体" panose="02010600030101010101" pitchFamily="2" charset="-122"/>
              </a:rPr>
              <a:t>输入井与输出</a:t>
            </a:r>
            <a:r>
              <a:rPr lang="zh-CN" altLang="en-US" sz="1800" b="1" dirty="0" smtClean="0">
                <a:solidFill>
                  <a:srgbClr val="0000FF"/>
                </a:solidFill>
                <a:ea typeface="宋体" panose="02010600030101010101" pitchFamily="2" charset="-122"/>
              </a:rPr>
              <a:t>井</a:t>
            </a:r>
            <a:r>
              <a:rPr lang="zh-CN" altLang="en-US" sz="1800" b="1" dirty="0">
                <a:solidFill>
                  <a:srgbClr val="7030A0"/>
                </a:solidFill>
                <a:ea typeface="宋体" panose="02010600030101010101" pitchFamily="2" charset="-122"/>
              </a:rPr>
              <a:t>（</a:t>
            </a:r>
            <a:r>
              <a:rPr lang="zh-CN" altLang="en-US" sz="1800" b="1" dirty="0" smtClean="0">
                <a:solidFill>
                  <a:srgbClr val="7030A0"/>
                </a:solidFill>
                <a:ea typeface="宋体" panose="02010600030101010101" pitchFamily="2" charset="-122"/>
              </a:rPr>
              <a:t>模拟脱机</a:t>
            </a:r>
            <a:r>
              <a:rPr lang="en-US" altLang="zh-CN" sz="1800" b="1" dirty="0" smtClean="0">
                <a:solidFill>
                  <a:srgbClr val="7030A0"/>
                </a:solidFill>
                <a:ea typeface="宋体" panose="02010600030101010101" pitchFamily="2" charset="-122"/>
              </a:rPr>
              <a:t>I/O</a:t>
            </a:r>
            <a:r>
              <a:rPr lang="zh-CN" altLang="en-US" sz="1800" b="1" dirty="0" smtClean="0">
                <a:solidFill>
                  <a:srgbClr val="7030A0"/>
                </a:solidFill>
                <a:ea typeface="宋体" panose="02010600030101010101" pitchFamily="2" charset="-122"/>
              </a:rPr>
              <a:t>中的磁带或磁盘）</a:t>
            </a:r>
            <a:endParaRPr lang="en-US" altLang="zh-CN" sz="1800" b="1" dirty="0" smtClean="0">
              <a:solidFill>
                <a:srgbClr val="7030A0"/>
              </a:solidFill>
              <a:ea typeface="宋体" panose="02010600030101010101" pitchFamily="2" charset="-122"/>
            </a:endParaRPr>
          </a:p>
          <a:p>
            <a:pPr lvl="1" eaLnBrk="1" hangingPunct="1"/>
            <a:r>
              <a:rPr lang="zh-CN" altLang="en-US" sz="1600" b="1" dirty="0">
                <a:ea typeface="宋体" panose="02010600030101010101" pitchFamily="2" charset="-122"/>
              </a:rPr>
              <a:t>在磁盘上开辟的两块存储空间；</a:t>
            </a:r>
            <a:endParaRPr lang="zh-CN" altLang="en-US" sz="1600" b="1" dirty="0">
              <a:ea typeface="宋体" panose="02010600030101010101" pitchFamily="2" charset="-122"/>
            </a:endParaRPr>
          </a:p>
          <a:p>
            <a:pPr lvl="1" eaLnBrk="1" hangingPunct="1"/>
            <a:r>
              <a:rPr lang="zh-CN" altLang="en-US" sz="1600" b="1" dirty="0" smtClean="0">
                <a:ea typeface="宋体" panose="02010600030101010101" pitchFamily="2" charset="-122"/>
              </a:rPr>
              <a:t>输入</a:t>
            </a:r>
            <a:r>
              <a:rPr lang="zh-CN" altLang="en-US" sz="1600" b="1" dirty="0">
                <a:ea typeface="宋体" panose="02010600030101010101" pitchFamily="2" charset="-122"/>
              </a:rPr>
              <a:t>井模拟脱机输入时的磁盘，收容</a:t>
            </a:r>
            <a:r>
              <a:rPr lang="zh-CN" altLang="en-US" sz="1600" b="1" dirty="0" smtClean="0">
                <a:ea typeface="宋体" panose="02010600030101010101" pitchFamily="2" charset="-122"/>
              </a:rPr>
              <a:t>输入数据</a:t>
            </a:r>
            <a:endParaRPr lang="en-US" altLang="zh-CN" sz="1600" b="1" dirty="0" smtClean="0">
              <a:ea typeface="宋体" panose="02010600030101010101" pitchFamily="2" charset="-122"/>
            </a:endParaRPr>
          </a:p>
          <a:p>
            <a:pPr lvl="1" eaLnBrk="1" hangingPunct="1"/>
            <a:r>
              <a:rPr lang="zh-CN" altLang="en-US" sz="1600" b="1" dirty="0">
                <a:ea typeface="宋体" panose="02010600030101010101" pitchFamily="2" charset="-122"/>
              </a:rPr>
              <a:t>输出井模拟脱机输出时的磁盘，收容</a:t>
            </a:r>
            <a:r>
              <a:rPr lang="zh-CN" altLang="en-US" sz="1600" b="1" dirty="0" smtClean="0">
                <a:ea typeface="宋体" panose="02010600030101010101" pitchFamily="2" charset="-122"/>
              </a:rPr>
              <a:t>输出数据</a:t>
            </a:r>
            <a:endParaRPr lang="en-US" altLang="zh-CN" sz="1600" b="1" dirty="0" smtClean="0">
              <a:ea typeface="宋体" panose="02010600030101010101" pitchFamily="2" charset="-122"/>
            </a:endParaRPr>
          </a:p>
          <a:p>
            <a:pPr lvl="1" eaLnBrk="1" hangingPunct="1"/>
            <a:r>
              <a:rPr lang="zh-CN" altLang="en-US" sz="1600" b="1" dirty="0" smtClean="0">
                <a:ea typeface="宋体" panose="02010600030101010101" pitchFamily="2" charset="-122"/>
              </a:rPr>
              <a:t>设置井管理进程对输入井与输出井进行管理</a:t>
            </a:r>
            <a:endParaRPr lang="zh-CN" altLang="en-US" sz="1600" b="1" dirty="0">
              <a:ea typeface="宋体" panose="02010600030101010101" pitchFamily="2" charset="-122"/>
            </a:endParaRPr>
          </a:p>
          <a:p>
            <a:pPr eaLnBrk="1" hangingPunct="1"/>
            <a:r>
              <a:rPr lang="zh-CN" altLang="en-US" sz="1800" b="1" dirty="0" smtClean="0">
                <a:solidFill>
                  <a:srgbClr val="0000FF"/>
                </a:solidFill>
                <a:ea typeface="宋体" panose="02010600030101010101" pitchFamily="2" charset="-122"/>
              </a:rPr>
              <a:t>输入</a:t>
            </a:r>
            <a:r>
              <a:rPr lang="zh-CN" altLang="en-US" sz="1800" b="1" dirty="0">
                <a:solidFill>
                  <a:srgbClr val="0000FF"/>
                </a:solidFill>
                <a:ea typeface="宋体" panose="02010600030101010101" pitchFamily="2" charset="-122"/>
              </a:rPr>
              <a:t>缓冲区与输出缓冲区（buffer</a:t>
            </a:r>
            <a:r>
              <a:rPr lang="zh-CN" altLang="en-US" sz="1800" b="1" dirty="0" smtClean="0">
                <a:solidFill>
                  <a:srgbClr val="0000FF"/>
                </a:solidFill>
                <a:ea typeface="宋体" panose="02010600030101010101" pitchFamily="2" charset="-122"/>
              </a:rPr>
              <a:t>）</a:t>
            </a:r>
            <a:endParaRPr lang="en-US" altLang="zh-CN" sz="1800" b="1" dirty="0" smtClean="0">
              <a:solidFill>
                <a:srgbClr val="0000FF"/>
              </a:solidFill>
              <a:ea typeface="宋体" panose="02010600030101010101" pitchFamily="2" charset="-122"/>
            </a:endParaRPr>
          </a:p>
          <a:p>
            <a:pPr lvl="1" eaLnBrk="1" hangingPunct="1"/>
            <a:r>
              <a:rPr lang="zh-CN" altLang="en-US" sz="1600" b="1" dirty="0">
                <a:ea typeface="宋体" panose="02010600030101010101" pitchFamily="2" charset="-122"/>
              </a:rPr>
              <a:t>在内存中开辟的两个缓冲区</a:t>
            </a:r>
            <a:endParaRPr lang="zh-CN" altLang="en-US" sz="1600" b="1" dirty="0">
              <a:ea typeface="宋体" panose="02010600030101010101" pitchFamily="2" charset="-122"/>
            </a:endParaRPr>
          </a:p>
          <a:p>
            <a:pPr lvl="1" eaLnBrk="1" hangingPunct="1"/>
            <a:r>
              <a:rPr lang="zh-CN" altLang="en-US" sz="1600" b="1" dirty="0">
                <a:ea typeface="宋体" panose="02010600030101010101" pitchFamily="2" charset="-122"/>
              </a:rPr>
              <a:t>输入缓冲区用于暂存输入设备输入的数据，然后传送到输入井；</a:t>
            </a:r>
            <a:endParaRPr lang="zh-CN" altLang="en-US" sz="1600" b="1" dirty="0">
              <a:ea typeface="宋体" panose="02010600030101010101" pitchFamily="2" charset="-122"/>
            </a:endParaRPr>
          </a:p>
          <a:p>
            <a:pPr lvl="1" eaLnBrk="1" hangingPunct="1"/>
            <a:r>
              <a:rPr lang="zh-CN" altLang="en-US" sz="1600" b="1" dirty="0">
                <a:ea typeface="宋体" panose="02010600030101010101" pitchFamily="2" charset="-122"/>
              </a:rPr>
              <a:t>输出缓冲区用于暂存从输出井来的数据，然后传送给输出设备；</a:t>
            </a:r>
            <a:endParaRPr lang="zh-CN" altLang="en-US" sz="1600" b="1" dirty="0">
              <a:ea typeface="宋体" panose="02010600030101010101" pitchFamily="2" charset="-122"/>
            </a:endParaRPr>
          </a:p>
          <a:p>
            <a:pPr eaLnBrk="1" hangingPunct="1">
              <a:buFont typeface="Wingdings" panose="05000000000000000000" pitchFamily="2" charset="2"/>
              <a:buChar char="n"/>
            </a:pPr>
            <a:r>
              <a:rPr lang="zh-CN" altLang="en-US" sz="1800" b="1" dirty="0" smtClean="0">
                <a:solidFill>
                  <a:srgbClr val="C00000"/>
                </a:solidFill>
                <a:ea typeface="宋体" panose="02010600030101010101" pitchFamily="2" charset="-122"/>
              </a:rPr>
              <a:t>输入</a:t>
            </a:r>
            <a:r>
              <a:rPr lang="zh-CN" altLang="en-US" sz="1800" b="1" dirty="0">
                <a:solidFill>
                  <a:srgbClr val="C00000"/>
                </a:solidFill>
                <a:ea typeface="宋体" panose="02010600030101010101" pitchFamily="2" charset="-122"/>
              </a:rPr>
              <a:t>进程与输出</a:t>
            </a:r>
            <a:r>
              <a:rPr lang="zh-CN" altLang="en-US" sz="1800" b="1" dirty="0" smtClean="0">
                <a:solidFill>
                  <a:srgbClr val="C00000"/>
                </a:solidFill>
                <a:ea typeface="宋体" panose="02010600030101010101" pitchFamily="2" charset="-122"/>
              </a:rPr>
              <a:t>进程（</a:t>
            </a:r>
            <a:r>
              <a:rPr lang="zh-CN" altLang="en-US" sz="1800" b="1" dirty="0">
                <a:solidFill>
                  <a:srgbClr val="7030A0"/>
                </a:solidFill>
                <a:ea typeface="宋体" panose="02010600030101010101" pitchFamily="2" charset="-122"/>
              </a:rPr>
              <a:t>模拟脱机</a:t>
            </a:r>
            <a:r>
              <a:rPr lang="en-US" altLang="zh-CN" sz="1800" b="1" dirty="0">
                <a:solidFill>
                  <a:srgbClr val="7030A0"/>
                </a:solidFill>
                <a:ea typeface="宋体" panose="02010600030101010101" pitchFamily="2" charset="-122"/>
              </a:rPr>
              <a:t>I/O</a:t>
            </a:r>
            <a:r>
              <a:rPr lang="zh-CN" altLang="en-US" sz="1800" b="1" dirty="0">
                <a:solidFill>
                  <a:srgbClr val="7030A0"/>
                </a:solidFill>
                <a:ea typeface="宋体" panose="02010600030101010101" pitchFamily="2" charset="-122"/>
              </a:rPr>
              <a:t>中的输入</a:t>
            </a:r>
            <a:r>
              <a:rPr lang="en-US" altLang="zh-CN" sz="1800" b="1" dirty="0" smtClean="0">
                <a:solidFill>
                  <a:srgbClr val="7030A0"/>
                </a:solidFill>
                <a:ea typeface="宋体" panose="02010600030101010101" pitchFamily="2" charset="-122"/>
              </a:rPr>
              <a:t>/</a:t>
            </a:r>
            <a:r>
              <a:rPr lang="zh-CN" altLang="en-US" sz="1800" b="1" dirty="0" smtClean="0">
                <a:solidFill>
                  <a:srgbClr val="7030A0"/>
                </a:solidFill>
                <a:ea typeface="宋体" panose="02010600030101010101" pitchFamily="2" charset="-122"/>
              </a:rPr>
              <a:t>输出机</a:t>
            </a:r>
            <a:r>
              <a:rPr lang="zh-CN" altLang="en-US" sz="1800" b="1" dirty="0" smtClean="0">
                <a:solidFill>
                  <a:srgbClr val="C00000"/>
                </a:solidFill>
                <a:ea typeface="宋体" panose="02010600030101010101" pitchFamily="2" charset="-122"/>
              </a:rPr>
              <a:t>）</a:t>
            </a:r>
            <a:endParaRPr lang="en-US" altLang="zh-CN" sz="1800" b="1" dirty="0" smtClean="0">
              <a:solidFill>
                <a:srgbClr val="C00000"/>
              </a:solidFill>
              <a:ea typeface="宋体" panose="02010600030101010101" pitchFamily="2" charset="-122"/>
            </a:endParaRPr>
          </a:p>
          <a:p>
            <a:pPr lvl="1" eaLnBrk="1" hangingPunct="1">
              <a:buFont typeface="Wingdings" panose="05000000000000000000" pitchFamily="2" charset="2"/>
              <a:buChar char="l"/>
            </a:pPr>
            <a:r>
              <a:rPr lang="zh-CN" altLang="en-US" sz="1600" b="1" dirty="0">
                <a:ea typeface="宋体" panose="02010600030101010101" pitchFamily="2" charset="-122"/>
              </a:rPr>
              <a:t>输入进程将用户要求的数据从输入设备通过输入缓冲区送到输入井；当CPU需要输入数据时，直接从输入井中读入；</a:t>
            </a:r>
            <a:endParaRPr lang="zh-CN" altLang="en-US" sz="1600" b="1" dirty="0">
              <a:ea typeface="宋体" panose="02010600030101010101" pitchFamily="2" charset="-122"/>
            </a:endParaRPr>
          </a:p>
          <a:p>
            <a:pPr lvl="1" eaLnBrk="1" hangingPunct="1">
              <a:buFont typeface="Wingdings" panose="05000000000000000000" pitchFamily="2" charset="2"/>
              <a:buChar char="l"/>
            </a:pPr>
            <a:r>
              <a:rPr lang="zh-CN" altLang="en-US" sz="1600" b="1" dirty="0">
                <a:ea typeface="宋体" panose="02010600030101010101" pitchFamily="2" charset="-122"/>
              </a:rPr>
              <a:t>输出进程将用户需要输出的数据送入输出井；当输出设备空闲时，从输出井读出数据，通过输出缓冲区送入输出设备</a:t>
            </a:r>
            <a:r>
              <a:rPr lang="zh-CN" altLang="en-US" sz="1600" b="1" dirty="0" smtClean="0">
                <a:ea typeface="宋体" panose="02010600030101010101" pitchFamily="2" charset="-122"/>
              </a:rPr>
              <a:t>上；</a:t>
            </a:r>
            <a:endParaRPr lang="zh-CN" altLang="en-US" sz="1600" b="1" dirty="0">
              <a:ea typeface="宋体" panose="02010600030101010101" pitchFamily="2" charset="-122"/>
            </a:endParaRPr>
          </a:p>
          <a:p>
            <a:pPr eaLnBrk="1" hangingPunct="1"/>
            <a:r>
              <a:rPr lang="zh-CN" altLang="en-US" sz="1800" b="1" dirty="0">
                <a:solidFill>
                  <a:srgbClr val="0000FF"/>
                </a:solidFill>
                <a:ea typeface="宋体" panose="02010600030101010101" pitchFamily="2" charset="-122"/>
              </a:rPr>
              <a:t>请求输出</a:t>
            </a:r>
            <a:r>
              <a:rPr lang="zh-CN" altLang="en-US" sz="1800" b="1" dirty="0" smtClean="0">
                <a:solidFill>
                  <a:srgbClr val="0000FF"/>
                </a:solidFill>
                <a:ea typeface="宋体" panose="02010600030101010101" pitchFamily="2" charset="-122"/>
              </a:rPr>
              <a:t>队列</a:t>
            </a:r>
            <a:endParaRPr lang="en-US" altLang="zh-CN" sz="1800" b="1" dirty="0" smtClean="0">
              <a:solidFill>
                <a:srgbClr val="0000FF"/>
              </a:solidFill>
              <a:ea typeface="宋体" panose="02010600030101010101" pitchFamily="2" charset="-122"/>
            </a:endParaRPr>
          </a:p>
          <a:p>
            <a:pPr lvl="1" eaLnBrk="1" hangingPunct="1"/>
            <a:r>
              <a:rPr lang="zh-CN" altLang="en-US" sz="1600" b="1" dirty="0">
                <a:ea typeface="宋体" panose="02010600030101010101" pitchFamily="2" charset="-122"/>
              </a:rPr>
              <a:t>系统为每个请求输出的进程建立一张请求输出表；若干张请求输出表形成一个请求输出队列；当输出设备空闲时，按该队列的顺序依次输出； </a:t>
            </a:r>
            <a:r>
              <a:rPr lang="zh-CN" altLang="en-US" sz="1800" b="1" dirty="0" smtClean="0">
                <a:ea typeface="宋体" panose="02010600030101010101" pitchFamily="2" charset="-122"/>
              </a:rPr>
              <a:t>      </a:t>
            </a:r>
            <a:endParaRPr lang="zh-CN" altLang="en-US" sz="16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990600" y="533400"/>
            <a:ext cx="7467600" cy="990600"/>
          </a:xfrm>
        </p:spPr>
        <p:txBody>
          <a:bodyPr/>
          <a:lstStyle/>
          <a:p>
            <a:r>
              <a:rPr lang="zh-CN" altLang="en-US" sz="2400">
                <a:ea typeface="宋体" panose="02010600030101010101" pitchFamily="2" charset="-122"/>
              </a:rPr>
              <a:t>SPOOLing工作过程举例</a:t>
            </a:r>
            <a:br>
              <a:rPr lang="zh-CN" altLang="en-US" sz="2400">
                <a:ea typeface="宋体" panose="02010600030101010101" pitchFamily="2" charset="-122"/>
              </a:rPr>
            </a:br>
            <a:r>
              <a:rPr lang="zh-CN" altLang="en-US" sz="2400" u="sng">
                <a:solidFill>
                  <a:srgbClr val="0000FF"/>
                </a:solidFill>
                <a:ea typeface="宋体" panose="02010600030101010101" pitchFamily="2" charset="-122"/>
              </a:rPr>
              <a:t>以共享打印机为例</a:t>
            </a:r>
            <a:endParaRPr lang="zh-CN" altLang="en-US" sz="2400" u="sng">
              <a:solidFill>
                <a:srgbClr val="0000FF"/>
              </a:solidFill>
              <a:ea typeface="宋体" panose="02010600030101010101" pitchFamily="2" charset="-122"/>
            </a:endParaRPr>
          </a:p>
        </p:txBody>
      </p:sp>
      <p:sp>
        <p:nvSpPr>
          <p:cNvPr id="75779" name="Rectangle 3"/>
          <p:cNvSpPr>
            <a:spLocks noGrp="1" noChangeArrowheads="1"/>
          </p:cNvSpPr>
          <p:nvPr>
            <p:ph type="body" idx="4294967295"/>
          </p:nvPr>
        </p:nvSpPr>
        <p:spPr>
          <a:xfrm>
            <a:off x="685800" y="1752600"/>
            <a:ext cx="7772400" cy="4343400"/>
          </a:xfrm>
        </p:spPr>
        <p:txBody>
          <a:bodyPr/>
          <a:lstStyle/>
          <a:p>
            <a:pPr eaLnBrk="1" hangingPunct="1">
              <a:lnSpc>
                <a:spcPct val="90000"/>
              </a:lnSpc>
            </a:pPr>
            <a:r>
              <a:rPr lang="zh-CN" altLang="en-US" sz="1800" b="1" dirty="0">
                <a:ea typeface="宋体" panose="02010600030101010101" pitchFamily="2" charset="-122"/>
              </a:rPr>
              <a:t>当用户请求输出时，SPOOLing系统截获该请求，然后并不将真正的打印机分配给该用户进程，而只是为它做了两件事：</a:t>
            </a:r>
            <a:endParaRPr lang="zh-CN" altLang="en-US" sz="1800" b="1" dirty="0">
              <a:ea typeface="宋体" panose="02010600030101010101" pitchFamily="2" charset="-122"/>
            </a:endParaRPr>
          </a:p>
          <a:p>
            <a:pPr eaLnBrk="1" hangingPunct="1">
              <a:lnSpc>
                <a:spcPct val="90000"/>
              </a:lnSpc>
              <a:buFont typeface="Monotype Sorts" pitchFamily="2" charset="2"/>
              <a:buNone/>
            </a:pPr>
            <a:r>
              <a:rPr lang="zh-CN" altLang="en-US" sz="1800" b="1" dirty="0">
                <a:ea typeface="宋体" panose="02010600030101010101" pitchFamily="2" charset="-122"/>
              </a:rPr>
              <a:t>    (1) 由输出进程在输出井中为之申请一空闲存储空间，并将打印的数据写入其中；</a:t>
            </a:r>
            <a:endParaRPr lang="zh-CN" altLang="en-US" sz="1800" b="1" dirty="0">
              <a:ea typeface="宋体" panose="02010600030101010101" pitchFamily="2" charset="-122"/>
            </a:endParaRPr>
          </a:p>
          <a:p>
            <a:pPr eaLnBrk="1" hangingPunct="1">
              <a:lnSpc>
                <a:spcPct val="90000"/>
              </a:lnSpc>
              <a:buFont typeface="Monotype Sorts" pitchFamily="2" charset="2"/>
              <a:buNone/>
            </a:pPr>
            <a:r>
              <a:rPr lang="zh-CN" altLang="en-US" sz="1800" b="1" dirty="0">
                <a:ea typeface="宋体" panose="02010600030101010101" pitchFamily="2" charset="-122"/>
              </a:rPr>
              <a:t>    (2) 输出进程再为用户申请一张空白的用户请求打印表，并将用户的打印要求填入其中，再将该表挂接到请求打印队列中；</a:t>
            </a:r>
            <a:endParaRPr lang="zh-CN" altLang="en-US" sz="1800" b="1" dirty="0">
              <a:ea typeface="宋体" panose="02010600030101010101" pitchFamily="2" charset="-122"/>
            </a:endParaRPr>
          </a:p>
          <a:p>
            <a:pPr eaLnBrk="1" hangingPunct="1">
              <a:lnSpc>
                <a:spcPct val="90000"/>
              </a:lnSpc>
            </a:pPr>
            <a:r>
              <a:rPr lang="zh-CN" altLang="en-US" sz="1800" b="1" dirty="0">
                <a:ea typeface="宋体" panose="02010600030101010101" pitchFamily="2" charset="-122"/>
              </a:rPr>
              <a:t>如果还有打印请求，SPOOLing系统仍然截获该请求，同样为它做上述两件事；</a:t>
            </a:r>
            <a:endParaRPr lang="zh-CN" altLang="en-US" sz="1800" b="1" dirty="0">
              <a:ea typeface="宋体" panose="02010600030101010101" pitchFamily="2" charset="-122"/>
            </a:endParaRPr>
          </a:p>
          <a:p>
            <a:pPr eaLnBrk="1" hangingPunct="1">
              <a:lnSpc>
                <a:spcPct val="90000"/>
              </a:lnSpc>
            </a:pPr>
            <a:endParaRPr lang="zh-CN" altLang="en-US" sz="1800" b="1" dirty="0">
              <a:ea typeface="宋体" panose="02010600030101010101" pitchFamily="2" charset="-122"/>
            </a:endParaRPr>
          </a:p>
          <a:p>
            <a:pPr eaLnBrk="1" hangingPunct="1">
              <a:lnSpc>
                <a:spcPct val="90000"/>
              </a:lnSpc>
            </a:pPr>
            <a:r>
              <a:rPr lang="zh-CN" altLang="en-US" sz="1800" b="1" dirty="0">
                <a:ea typeface="宋体" panose="02010600030101010101" pitchFamily="2" charset="-122"/>
              </a:rPr>
              <a:t>当打印机空闲时，输出进程将从打印队列中取出队首的一张请求打印表，根据表中的要求，将要打印的数据从输出井中传送到输出缓冲区，再由打印机打印；</a:t>
            </a:r>
            <a:endParaRPr lang="zh-CN" altLang="en-US" sz="1800" b="1" dirty="0">
              <a:ea typeface="宋体" panose="02010600030101010101" pitchFamily="2" charset="-122"/>
            </a:endParaRPr>
          </a:p>
          <a:p>
            <a:pPr eaLnBrk="1" hangingPunct="1">
              <a:lnSpc>
                <a:spcPct val="90000"/>
              </a:lnSpc>
              <a:buFont typeface="Monotype Sorts" pitchFamily="2" charset="2"/>
              <a:buNone/>
            </a:pPr>
            <a:r>
              <a:rPr lang="zh-CN" altLang="en-US" sz="1800" b="1" dirty="0">
                <a:ea typeface="宋体" panose="02010600030101010101" pitchFamily="2" charset="-122"/>
              </a:rPr>
              <a:t>     重复该过程，直至打印队列为空；输出进程将自己阻塞，直至新的打印请求将其唤醒；</a:t>
            </a:r>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p:txBody>
          <a:bodyPr/>
          <a:lstStyle/>
          <a:p>
            <a:pPr>
              <a:defRPr/>
            </a:pPr>
            <a:r>
              <a:rPr lang="zh-CN" altLang="en-US" b="0">
                <a:effectLst>
                  <a:outerShdw blurRad="38100" dist="38100" dir="2700000" algn="tl">
                    <a:srgbClr val="C0C0C0"/>
                  </a:outerShdw>
                </a:effectLst>
                <a:ea typeface="宋体" panose="02010600030101010101" pitchFamily="2" charset="-122"/>
              </a:rPr>
              <a:t>SPOOLing系统的特点</a:t>
            </a:r>
            <a:endParaRPr lang="zh-CN" altLang="en-US" b="0">
              <a:effectLst>
                <a:outerShdw blurRad="38100" dist="38100" dir="2700000" algn="tl">
                  <a:srgbClr val="C0C0C0"/>
                </a:outerShdw>
              </a:effectLst>
              <a:ea typeface="宋体" panose="02010600030101010101" pitchFamily="2" charset="-122"/>
            </a:endParaRPr>
          </a:p>
        </p:txBody>
      </p:sp>
      <p:sp>
        <p:nvSpPr>
          <p:cNvPr id="76803" name="Rectangle 3"/>
          <p:cNvSpPr>
            <a:spLocks noGrp="1" noChangeArrowheads="1"/>
          </p:cNvSpPr>
          <p:nvPr>
            <p:ph type="body" idx="4294967295"/>
          </p:nvPr>
        </p:nvSpPr>
        <p:spPr>
          <a:xfrm>
            <a:off x="819150" y="1300163"/>
            <a:ext cx="7505700" cy="4483100"/>
          </a:xfrm>
        </p:spPr>
        <p:txBody>
          <a:bodyPr/>
          <a:lstStyle/>
          <a:p>
            <a:pPr>
              <a:lnSpc>
                <a:spcPct val="90000"/>
              </a:lnSpc>
            </a:pPr>
            <a:r>
              <a:rPr lang="zh-CN" altLang="en-US" sz="2000" b="1" dirty="0">
                <a:ea typeface="宋体" panose="02010600030101010101" pitchFamily="2" charset="-122"/>
              </a:rPr>
              <a:t>采用SPOOLing技术管理打印机，给用户的感觉就像是每个用户独占了一台速度很高的打印机－虚拟打印机；否则用户进程将依次等待低速的打印机打印数据，降低了进程的推进速度；</a:t>
            </a:r>
            <a:endParaRPr lang="zh-CN" altLang="en-US" sz="2000" b="1" dirty="0">
              <a:ea typeface="宋体" panose="02010600030101010101" pitchFamily="2" charset="-122"/>
            </a:endParaRPr>
          </a:p>
          <a:p>
            <a:pPr>
              <a:lnSpc>
                <a:spcPct val="90000"/>
              </a:lnSpc>
            </a:pPr>
            <a:r>
              <a:rPr lang="zh-CN" altLang="en-US" sz="2000" b="1" dirty="0">
                <a:highlight>
                  <a:srgbClr val="FFFF00"/>
                </a:highlight>
                <a:ea typeface="宋体" panose="02010600030101010101" pitchFamily="2" charset="-122"/>
              </a:rPr>
              <a:t>因此我们说利用SPOOLing技术将一台物理设备改造成多台虚拟</a:t>
            </a:r>
            <a:r>
              <a:rPr lang="zh-CN" altLang="en-US" sz="2000" b="1" dirty="0" smtClean="0">
                <a:highlight>
                  <a:srgbClr val="FFFF00"/>
                </a:highlight>
                <a:ea typeface="宋体" panose="02010600030101010101" pitchFamily="2" charset="-122"/>
              </a:rPr>
              <a:t>设备（或共享设备）</a:t>
            </a:r>
            <a:endParaRPr lang="zh-CN" altLang="en-US" sz="2000" b="1" dirty="0">
              <a:ea typeface="宋体" panose="02010600030101010101" pitchFamily="2" charset="-122"/>
            </a:endParaRPr>
          </a:p>
          <a:p>
            <a:pPr>
              <a:lnSpc>
                <a:spcPct val="90000"/>
              </a:lnSpc>
            </a:pPr>
            <a:endParaRPr lang="zh-CN" altLang="en-US" sz="2000" b="1" dirty="0">
              <a:ea typeface="宋体" panose="02010600030101010101" pitchFamily="2" charset="-122"/>
            </a:endParaRPr>
          </a:p>
          <a:p>
            <a:pPr>
              <a:lnSpc>
                <a:spcPct val="90000"/>
              </a:lnSpc>
            </a:pPr>
            <a:r>
              <a:rPr lang="zh-CN" altLang="en-US" sz="2000" b="1" dirty="0" smtClean="0">
                <a:ea typeface="宋体" panose="02010600030101010101" pitchFamily="2" charset="-122"/>
              </a:rPr>
              <a:t>特点</a:t>
            </a:r>
            <a:endParaRPr lang="en-US" altLang="zh-CN" sz="2000" b="1" dirty="0" smtClean="0">
              <a:ea typeface="宋体" panose="02010600030101010101" pitchFamily="2" charset="-122"/>
            </a:endParaRPr>
          </a:p>
          <a:p>
            <a:pPr lvl="1">
              <a:lnSpc>
                <a:spcPct val="90000"/>
              </a:lnSpc>
            </a:pPr>
            <a:r>
              <a:rPr lang="zh-CN" altLang="en-US" sz="1800" b="1" dirty="0">
                <a:ea typeface="宋体" panose="02010600030101010101" pitchFamily="2" charset="-122"/>
              </a:rPr>
              <a:t>提高了I/O的速度；</a:t>
            </a:r>
            <a:endParaRPr lang="zh-CN" altLang="en-US" sz="1800" b="1" dirty="0">
              <a:ea typeface="宋体" panose="02010600030101010101" pitchFamily="2" charset="-122"/>
            </a:endParaRPr>
          </a:p>
          <a:p>
            <a:pPr lvl="1">
              <a:lnSpc>
                <a:spcPct val="90000"/>
              </a:lnSpc>
            </a:pPr>
            <a:r>
              <a:rPr lang="zh-CN" altLang="en-US" sz="1800" b="1" dirty="0">
                <a:ea typeface="宋体" panose="02010600030101010101" pitchFamily="2" charset="-122"/>
              </a:rPr>
              <a:t>将独占设备改造成共享设备；</a:t>
            </a:r>
            <a:endParaRPr lang="zh-CN" altLang="en-US" sz="1800" b="1" dirty="0">
              <a:ea typeface="宋体" panose="02010600030101010101" pitchFamily="2" charset="-122"/>
            </a:endParaRPr>
          </a:p>
          <a:p>
            <a:pPr lvl="1">
              <a:lnSpc>
                <a:spcPct val="90000"/>
              </a:lnSpc>
            </a:pPr>
            <a:r>
              <a:rPr lang="zh-CN" altLang="en-US" sz="1800" b="1" dirty="0">
                <a:ea typeface="宋体" panose="02010600030101010101" pitchFamily="2" charset="-122"/>
              </a:rPr>
              <a:t>实现了虚拟设备；</a:t>
            </a:r>
            <a:endParaRPr lang="zh-CN" altLang="en-US" sz="1800" b="1" dirty="0">
              <a:ea typeface="宋体" panose="02010600030101010101" pitchFamily="2" charset="-122"/>
            </a:endParaRPr>
          </a:p>
          <a:p>
            <a:pPr lvl="1">
              <a:lnSpc>
                <a:spcPct val="90000"/>
              </a:lnSpc>
            </a:pPr>
            <a:endParaRPr lang="zh-CN" altLang="en-US" sz="1600" b="1" dirty="0">
              <a:ea typeface="宋体" panose="02010600030101010101" pitchFamily="2" charset="-122"/>
            </a:endParaRPr>
          </a:p>
          <a:p>
            <a:pPr>
              <a:lnSpc>
                <a:spcPct val="90000"/>
              </a:lnSpc>
              <a:buFont typeface="Monotype Sorts" pitchFamily="2" charset="2"/>
              <a:buNone/>
            </a:pPr>
            <a:r>
              <a:rPr lang="zh-CN" altLang="en-US" sz="2000" b="1" dirty="0">
                <a:ea typeface="宋体" panose="02010600030101010101" pitchFamily="2" charset="-122"/>
              </a:rPr>
              <a:t>   </a:t>
            </a:r>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13.4.5 Error Handling</a:t>
            </a:r>
            <a:endParaRPr lang="en-US" altLang="zh-CN">
              <a:effectLst>
                <a:outerShdw blurRad="38100" dist="38100" dir="2700000" algn="tl">
                  <a:srgbClr val="C0C0C0"/>
                </a:outerShdw>
              </a:effectLst>
              <a:ea typeface="宋体" panose="02010600030101010101" pitchFamily="2" charset="-122"/>
            </a:endParaRPr>
          </a:p>
        </p:txBody>
      </p:sp>
      <p:sp>
        <p:nvSpPr>
          <p:cNvPr id="57347" name="Rectangle 3"/>
          <p:cNvSpPr>
            <a:spLocks noGrp="1" noChangeArrowheads="1"/>
          </p:cNvSpPr>
          <p:nvPr>
            <p:ph type="body" idx="4294967295"/>
          </p:nvPr>
        </p:nvSpPr>
        <p:spPr>
          <a:xfrm>
            <a:off x="819150" y="1300163"/>
            <a:ext cx="7650147" cy="4483100"/>
          </a:xfrm>
        </p:spPr>
        <p:txBody>
          <a:bodyPr/>
          <a:lstStyle/>
          <a:p>
            <a:r>
              <a:rPr lang="en-US" altLang="zh-CN" sz="2400" dirty="0">
                <a:ea typeface="宋体" panose="02010600030101010101" pitchFamily="2" charset="-122"/>
              </a:rPr>
              <a:t>OS can </a:t>
            </a:r>
            <a:r>
              <a:rPr lang="en-US" altLang="zh-CN" sz="2400" dirty="0">
                <a:solidFill>
                  <a:srgbClr val="0033CC"/>
                </a:solidFill>
                <a:ea typeface="宋体" panose="02010600030101010101" pitchFamily="2" charset="-122"/>
              </a:rPr>
              <a:t>recover</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from </a:t>
            </a:r>
            <a:r>
              <a:rPr lang="en-US" altLang="zh-CN" sz="2400" dirty="0">
                <a:solidFill>
                  <a:srgbClr val="7030A0"/>
                </a:solidFill>
                <a:ea typeface="宋体" panose="02010600030101010101" pitchFamily="2" charset="-122"/>
              </a:rPr>
              <a:t>disk read</a:t>
            </a:r>
            <a:r>
              <a:rPr lang="en-US" altLang="zh-CN" sz="2400" dirty="0">
                <a:ea typeface="宋体" panose="02010600030101010101" pitchFamily="2" charset="-122"/>
              </a:rPr>
              <a:t>, </a:t>
            </a:r>
            <a:r>
              <a:rPr lang="en-US" altLang="zh-CN" sz="2400" dirty="0">
                <a:solidFill>
                  <a:srgbClr val="7030A0"/>
                </a:solidFill>
                <a:ea typeface="宋体" panose="02010600030101010101" pitchFamily="2" charset="-122"/>
              </a:rPr>
              <a:t>device unavailable</a:t>
            </a:r>
            <a:r>
              <a:rPr lang="en-US" altLang="zh-CN" sz="2400" dirty="0">
                <a:ea typeface="宋体" panose="02010600030101010101" pitchFamily="2" charset="-122"/>
              </a:rPr>
              <a:t>, transient write failures;</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Most </a:t>
            </a:r>
            <a:r>
              <a:rPr lang="en-US" altLang="zh-CN" sz="2400" dirty="0">
                <a:solidFill>
                  <a:srgbClr val="0033CC"/>
                </a:solidFill>
                <a:ea typeface="宋体" panose="02010600030101010101" pitchFamily="2" charset="-122"/>
              </a:rPr>
              <a:t>return an error number or code </a:t>
            </a:r>
            <a:r>
              <a:rPr lang="en-US" altLang="zh-CN" sz="2400" dirty="0">
                <a:ea typeface="宋体" panose="02010600030101010101" pitchFamily="2" charset="-122"/>
              </a:rPr>
              <a:t>when I/O request fails ;</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System </a:t>
            </a:r>
            <a:r>
              <a:rPr lang="en-US" altLang="zh-CN" sz="2400" dirty="0">
                <a:solidFill>
                  <a:srgbClr val="0033CC"/>
                </a:solidFill>
                <a:ea typeface="宋体" panose="02010600030101010101" pitchFamily="2" charset="-122"/>
              </a:rPr>
              <a:t>error logs </a:t>
            </a:r>
            <a:r>
              <a:rPr lang="en-US" altLang="zh-CN" sz="2400" dirty="0">
                <a:ea typeface="宋体" panose="02010600030101010101" pitchFamily="2" charset="-122"/>
              </a:rPr>
              <a:t>hold problem reports;</a:t>
            </a:r>
            <a:endParaRPr lang="en-US" altLang="zh-CN" sz="24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13.4.6 I/O Protection</a:t>
            </a:r>
            <a:endParaRPr lang="en-US" altLang="zh-CN">
              <a:effectLst>
                <a:outerShdw blurRad="38100" dist="38100" dir="2700000" algn="tl">
                  <a:srgbClr val="C0C0C0"/>
                </a:outerShdw>
              </a:effectLst>
              <a:ea typeface="宋体" panose="02010600030101010101" pitchFamily="2" charset="-122"/>
            </a:endParaRPr>
          </a:p>
        </p:txBody>
      </p:sp>
      <p:sp>
        <p:nvSpPr>
          <p:cNvPr id="58371" name="Rectangle 3"/>
          <p:cNvSpPr>
            <a:spLocks noGrp="1" noChangeArrowheads="1"/>
          </p:cNvSpPr>
          <p:nvPr>
            <p:ph type="body" idx="4294967295"/>
          </p:nvPr>
        </p:nvSpPr>
        <p:spPr>
          <a:xfrm>
            <a:off x="658813" y="1300163"/>
            <a:ext cx="7974012" cy="4483100"/>
          </a:xfrm>
        </p:spPr>
        <p:txBody>
          <a:bodyPr/>
          <a:lstStyle/>
          <a:p>
            <a:r>
              <a:rPr lang="en-US" altLang="zh-CN" sz="2800" dirty="0">
                <a:ea typeface="宋体" panose="02010600030101010101" pitchFamily="2" charset="-122"/>
              </a:rPr>
              <a:t>User process may accidentally or purposefully attempt to </a:t>
            </a:r>
            <a:r>
              <a:rPr lang="en-US" altLang="zh-CN" sz="2800" dirty="0">
                <a:solidFill>
                  <a:srgbClr val="0033CC"/>
                </a:solidFill>
                <a:ea typeface="宋体" panose="02010600030101010101" pitchFamily="2" charset="-122"/>
              </a:rPr>
              <a:t>disrupt normal operation </a:t>
            </a:r>
            <a:r>
              <a:rPr lang="en-US" altLang="zh-CN" sz="2800" dirty="0">
                <a:solidFill>
                  <a:srgbClr val="0E015F"/>
                </a:solidFill>
                <a:ea typeface="宋体" panose="02010600030101010101" pitchFamily="2" charset="-122"/>
              </a:rPr>
              <a:t>via illegal I/O instructions</a:t>
            </a:r>
            <a:endParaRPr lang="en-US" altLang="zh-CN" sz="2800" dirty="0">
              <a:solidFill>
                <a:srgbClr val="0E015F"/>
              </a:solidFill>
              <a:ea typeface="宋体" panose="02010600030101010101" pitchFamily="2" charset="-122"/>
            </a:endParaRPr>
          </a:p>
          <a:p>
            <a:pPr lvl="1"/>
            <a:r>
              <a:rPr lang="en-US" altLang="zh-CN" sz="2400" b="1" dirty="0">
                <a:solidFill>
                  <a:srgbClr val="FF0000"/>
                </a:solidFill>
                <a:ea typeface="宋体" panose="02010600030101010101" pitchFamily="2" charset="-122"/>
              </a:rPr>
              <a:t>All I/O instructions defined to be privileged</a:t>
            </a:r>
            <a:endParaRPr lang="en-US" altLang="zh-CN" sz="2400" b="1" dirty="0">
              <a:solidFill>
                <a:srgbClr val="FF0000"/>
              </a:solidFill>
              <a:ea typeface="宋体" panose="02010600030101010101" pitchFamily="2" charset="-122"/>
            </a:endParaRPr>
          </a:p>
          <a:p>
            <a:pPr lvl="1"/>
            <a:r>
              <a:rPr lang="en-US" altLang="zh-CN" sz="2400" b="1" i="1" u="sng" dirty="0">
                <a:solidFill>
                  <a:srgbClr val="7030A0"/>
                </a:solidFill>
                <a:ea typeface="宋体" panose="02010600030101010101" pitchFamily="2" charset="-122"/>
              </a:rPr>
              <a:t>I/O must be performed via system calls</a:t>
            </a:r>
            <a:endParaRPr lang="en-US" altLang="zh-CN" sz="2400" b="1" i="1" u="sng" dirty="0">
              <a:solidFill>
                <a:srgbClr val="7030A0"/>
              </a:solidFill>
              <a:ea typeface="宋体" panose="02010600030101010101" pitchFamily="2" charset="-122"/>
            </a:endParaRPr>
          </a:p>
          <a:p>
            <a:pPr lvl="2"/>
            <a:r>
              <a:rPr lang="en-US" altLang="zh-CN" sz="2000" dirty="0">
                <a:ea typeface="宋体" panose="02010600030101010101" pitchFamily="2" charset="-122"/>
              </a:rPr>
              <a:t>Memory-mapped and I/O port memory locations must be protected too</a:t>
            </a: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Use of a System Call to Perform I/O</a:t>
            </a:r>
            <a:endParaRPr lang="en-US" altLang="zh-CN">
              <a:effectLst>
                <a:outerShdw blurRad="38100" dist="38100" dir="2700000" algn="tl">
                  <a:srgbClr val="C0C0C0"/>
                </a:outerShdw>
              </a:effectLst>
              <a:ea typeface="宋体" panose="02010600030101010101" pitchFamily="2" charset="-122"/>
            </a:endParaRPr>
          </a:p>
        </p:txBody>
      </p:sp>
      <p:pic>
        <p:nvPicPr>
          <p:cNvPr id="59395" name="Picture 3"/>
          <p:cNvPicPr>
            <a:picLocks noChangeAspect="1" noChangeArrowheads="1"/>
          </p:cNvPicPr>
          <p:nvPr/>
        </p:nvPicPr>
        <p:blipFill>
          <a:blip r:embed="rId1">
            <a:extLst>
              <a:ext uri="{28A0092B-C50C-407E-A947-70E740481C1C}">
                <a14:useLocalDpi xmlns:a14="http://schemas.microsoft.com/office/drawing/2010/main" val="0"/>
              </a:ext>
            </a:extLst>
          </a:blip>
          <a:srcRect l="18848" t="826" r="18848" b="826"/>
          <a:stretch>
            <a:fillRect/>
          </a:stretch>
        </p:blipFill>
        <p:spPr bwMode="auto">
          <a:xfrm>
            <a:off x="1985963" y="1543049"/>
            <a:ext cx="4633912" cy="4210051"/>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13.4.7 Kernel Data Structures</a:t>
            </a:r>
            <a:endParaRPr lang="en-US" altLang="zh-CN">
              <a:effectLst>
                <a:outerShdw blurRad="38100" dist="38100" dir="2700000" algn="tl">
                  <a:srgbClr val="C0C0C0"/>
                </a:outerShdw>
              </a:effectLst>
              <a:ea typeface="宋体" panose="02010600030101010101" pitchFamily="2" charset="-122"/>
            </a:endParaRPr>
          </a:p>
        </p:txBody>
      </p:sp>
      <p:sp>
        <p:nvSpPr>
          <p:cNvPr id="60419" name="Rectangle 3"/>
          <p:cNvSpPr>
            <a:spLocks noGrp="1" noChangeArrowheads="1"/>
          </p:cNvSpPr>
          <p:nvPr>
            <p:ph type="body" idx="4294967295"/>
          </p:nvPr>
        </p:nvSpPr>
        <p:spPr/>
        <p:txBody>
          <a:bodyPr/>
          <a:lstStyle/>
          <a:p>
            <a:r>
              <a:rPr lang="en-US" altLang="zh-CN" sz="2400" dirty="0">
                <a:ea typeface="宋体" panose="02010600030101010101" pitchFamily="2" charset="-122"/>
              </a:rPr>
              <a:t>Kernel keeps </a:t>
            </a:r>
            <a:r>
              <a:rPr lang="en-US" altLang="zh-CN" sz="2400" dirty="0">
                <a:solidFill>
                  <a:srgbClr val="7030A0"/>
                </a:solidFill>
                <a:ea typeface="宋体" panose="02010600030101010101" pitchFamily="2" charset="-122"/>
              </a:rPr>
              <a:t>state information </a:t>
            </a:r>
            <a:r>
              <a:rPr lang="en-US" altLang="zh-CN" sz="2400" dirty="0">
                <a:ea typeface="宋体" panose="02010600030101010101" pitchFamily="2" charset="-122"/>
              </a:rPr>
              <a:t>for I/O components, including </a:t>
            </a:r>
            <a:r>
              <a:rPr lang="en-US" altLang="zh-CN" sz="2400" dirty="0">
                <a:solidFill>
                  <a:srgbClr val="0033CC"/>
                </a:solidFill>
                <a:ea typeface="宋体" panose="02010600030101010101" pitchFamily="2" charset="-122"/>
              </a:rPr>
              <a:t>open file tables, </a:t>
            </a:r>
            <a:r>
              <a:rPr lang="en-US" altLang="zh-CN" sz="2400" dirty="0">
                <a:solidFill>
                  <a:srgbClr val="3E7248"/>
                </a:solidFill>
                <a:ea typeface="宋体" panose="02010600030101010101" pitchFamily="2" charset="-122"/>
              </a:rPr>
              <a:t>network connections</a:t>
            </a:r>
            <a:r>
              <a:rPr lang="en-US" altLang="zh-CN" sz="2400" dirty="0">
                <a:solidFill>
                  <a:srgbClr val="0033CC"/>
                </a:solidFill>
                <a:ea typeface="宋体" panose="02010600030101010101" pitchFamily="2" charset="-122"/>
              </a:rPr>
              <a:t>, character device state</a:t>
            </a:r>
            <a:br>
              <a:rPr lang="en-US" altLang="zh-CN" sz="2400" dirty="0">
                <a:solidFill>
                  <a:srgbClr val="0033CC"/>
                </a:solidFill>
                <a:ea typeface="宋体" panose="02010600030101010101" pitchFamily="2" charset="-122"/>
              </a:rPr>
            </a:br>
            <a:endParaRPr lang="en-US" altLang="zh-CN" sz="2400" dirty="0">
              <a:solidFill>
                <a:srgbClr val="0033CC"/>
              </a:solidFill>
              <a:ea typeface="宋体" panose="02010600030101010101" pitchFamily="2" charset="-122"/>
            </a:endParaRPr>
          </a:p>
          <a:p>
            <a:r>
              <a:rPr lang="en-US" altLang="zh-CN" sz="2400" dirty="0">
                <a:ea typeface="宋体" panose="02010600030101010101" pitchFamily="2" charset="-122"/>
              </a:rPr>
              <a:t>Many, many </a:t>
            </a:r>
            <a:r>
              <a:rPr lang="en-US" altLang="zh-CN" sz="2400" dirty="0">
                <a:solidFill>
                  <a:srgbClr val="3E7248"/>
                </a:solidFill>
                <a:ea typeface="宋体" panose="02010600030101010101" pitchFamily="2" charset="-122"/>
              </a:rPr>
              <a:t>complex data structures </a:t>
            </a:r>
            <a:r>
              <a:rPr lang="en-US" altLang="zh-CN" sz="2400" dirty="0">
                <a:ea typeface="宋体" panose="02010600030101010101" pitchFamily="2" charset="-122"/>
              </a:rPr>
              <a:t>to </a:t>
            </a:r>
            <a:r>
              <a:rPr lang="en-US" altLang="zh-CN" sz="2400" dirty="0">
                <a:solidFill>
                  <a:srgbClr val="7030A0"/>
                </a:solidFill>
                <a:ea typeface="宋体" panose="02010600030101010101" pitchFamily="2" charset="-122"/>
              </a:rPr>
              <a:t>track </a:t>
            </a:r>
            <a:r>
              <a:rPr lang="en-US" altLang="zh-CN" sz="2400" dirty="0">
                <a:solidFill>
                  <a:srgbClr val="0033CC"/>
                </a:solidFill>
                <a:ea typeface="宋体" panose="02010600030101010101" pitchFamily="2" charset="-122"/>
              </a:rPr>
              <a:t>buffers, memory allocation, “dirty” blocks</a:t>
            </a:r>
            <a:br>
              <a:rPr lang="en-US" altLang="zh-CN" sz="2400" dirty="0">
                <a:solidFill>
                  <a:srgbClr val="0033CC"/>
                </a:solidFill>
                <a:ea typeface="宋体" panose="02010600030101010101" pitchFamily="2" charset="-122"/>
              </a:rPr>
            </a:br>
            <a:endParaRPr lang="en-US" altLang="zh-CN" sz="2400" dirty="0">
              <a:solidFill>
                <a:srgbClr val="0033CC"/>
              </a:solidFill>
              <a:ea typeface="宋体" panose="02010600030101010101" pitchFamily="2" charset="-122"/>
            </a:endParaRPr>
          </a:p>
          <a:p>
            <a:r>
              <a:rPr lang="en-US" altLang="zh-CN" sz="2400" dirty="0">
                <a:ea typeface="宋体" panose="02010600030101010101" pitchFamily="2" charset="-122"/>
              </a:rPr>
              <a:t>Some use </a:t>
            </a:r>
            <a:r>
              <a:rPr lang="en-US" altLang="zh-CN" sz="2400" dirty="0">
                <a:solidFill>
                  <a:srgbClr val="7030A0"/>
                </a:solidFill>
                <a:ea typeface="宋体" panose="02010600030101010101" pitchFamily="2" charset="-122"/>
              </a:rPr>
              <a:t>object-oriented methods </a:t>
            </a:r>
            <a:r>
              <a:rPr lang="en-US" altLang="zh-CN" sz="2400" dirty="0">
                <a:ea typeface="宋体" panose="02010600030101010101" pitchFamily="2" charset="-122"/>
              </a:rPr>
              <a:t>and </a:t>
            </a:r>
            <a:r>
              <a:rPr lang="en-US" altLang="zh-CN" sz="2400" dirty="0">
                <a:solidFill>
                  <a:srgbClr val="7030A0"/>
                </a:solidFill>
                <a:ea typeface="宋体" panose="02010600030101010101" pitchFamily="2" charset="-122"/>
              </a:rPr>
              <a:t>message passing </a:t>
            </a:r>
            <a:r>
              <a:rPr lang="en-US" altLang="zh-CN" sz="2400" dirty="0">
                <a:ea typeface="宋体" panose="02010600030101010101" pitchFamily="2" charset="-122"/>
              </a:rPr>
              <a:t>to implement I/O</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UNIX I/O Kernel Structure</a:t>
            </a:r>
            <a:endParaRPr lang="en-US" altLang="zh-CN" sz="2400">
              <a:effectLst>
                <a:outerShdw blurRad="38100" dist="38100" dir="2700000" algn="tl">
                  <a:srgbClr val="C0C0C0"/>
                </a:outerShdw>
              </a:effectLst>
              <a:ea typeface="宋体" panose="02010600030101010101" pitchFamily="2" charset="-122"/>
            </a:endParaRPr>
          </a:p>
        </p:txBody>
      </p:sp>
      <p:pic>
        <p:nvPicPr>
          <p:cNvPr id="61443" name="Picture 4"/>
          <p:cNvPicPr>
            <a:picLocks noChangeAspect="1" noChangeArrowheads="1"/>
          </p:cNvPicPr>
          <p:nvPr/>
        </p:nvPicPr>
        <p:blipFill>
          <a:blip r:embed="rId1">
            <a:extLst>
              <a:ext uri="{28A0092B-C50C-407E-A947-70E740481C1C}">
                <a14:useLocalDpi xmlns:a14="http://schemas.microsoft.com/office/drawing/2010/main" val="0"/>
              </a:ext>
            </a:extLst>
          </a:blip>
          <a:srcRect l="1479" t="558" r="1700" b="1118"/>
          <a:stretch>
            <a:fillRect/>
          </a:stretch>
        </p:blipFill>
        <p:spPr bwMode="auto">
          <a:xfrm>
            <a:off x="838200" y="2314575"/>
            <a:ext cx="6762750" cy="39941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txBox="1">
            <a:spLocks noChangeArrowheads="1"/>
          </p:cNvSpPr>
          <p:nvPr/>
        </p:nvSpPr>
        <p:spPr bwMode="auto">
          <a:xfrm>
            <a:off x="685800" y="1225558"/>
            <a:ext cx="7351713" cy="850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solidFill>
                  <a:srgbClr val="000099"/>
                </a:solidFill>
                <a:ea typeface="宋体" panose="02010600030101010101" pitchFamily="2" charset="-122"/>
              </a:rPr>
              <a:t>OS</a:t>
            </a:r>
            <a:r>
              <a:rPr lang="zh-CN" altLang="en-US" sz="2000" dirty="0">
                <a:solidFill>
                  <a:srgbClr val="000099"/>
                </a:solidFill>
                <a:ea typeface="宋体" panose="02010600030101010101" pitchFamily="2" charset="-122"/>
              </a:rPr>
              <a:t>将设备当做文件来看待</a:t>
            </a:r>
            <a:r>
              <a:rPr lang="zh-CN" altLang="en-US" sz="2000" dirty="0" smtClean="0">
                <a:ea typeface="宋体" panose="02010600030101010101" pitchFamily="2" charset="-122"/>
              </a:rPr>
              <a:t>；（</a:t>
            </a:r>
            <a:r>
              <a:rPr lang="zh-CN" altLang="en-US" sz="2000" b="1" dirty="0" smtClean="0">
                <a:solidFill>
                  <a:srgbClr val="C00000"/>
                </a:solidFill>
                <a:ea typeface="宋体" panose="02010600030101010101" pitchFamily="2" charset="-122"/>
              </a:rPr>
              <a:t>一切皆文件</a:t>
            </a:r>
            <a:r>
              <a:rPr lang="zh-CN" altLang="en-US" sz="2000" dirty="0" smtClean="0">
                <a:ea typeface="宋体" panose="02010600030101010101" pitchFamily="2" charset="-122"/>
              </a:rPr>
              <a:t>）</a:t>
            </a:r>
            <a:endParaRPr lang="en-US" altLang="zh-CN" sz="2000" dirty="0">
              <a:ea typeface="宋体" panose="02010600030101010101" pitchFamily="2" charset="-122"/>
            </a:endParaRPr>
          </a:p>
          <a:p>
            <a:r>
              <a:rPr lang="zh-CN" altLang="en-US" sz="2000" dirty="0">
                <a:ea typeface="宋体" panose="02010600030101010101" pitchFamily="2" charset="-122"/>
              </a:rPr>
              <a:t>因此系统对</a:t>
            </a:r>
            <a:r>
              <a:rPr lang="en-US" altLang="zh-CN" sz="2000" dirty="0">
                <a:ea typeface="宋体" panose="02010600030101010101" pitchFamily="2" charset="-122"/>
              </a:rPr>
              <a:t>I/O</a:t>
            </a:r>
            <a:r>
              <a:rPr lang="zh-CN" altLang="en-US" sz="2000" dirty="0">
                <a:ea typeface="宋体" panose="02010600030101010101" pitchFamily="2" charset="-122"/>
              </a:rPr>
              <a:t>设备的处理方式同文件的处理方式；</a:t>
            </a:r>
            <a:endParaRPr lang="en-US" altLang="zh-CN" sz="2000" dirty="0">
              <a:ea typeface="宋体" panose="02010600030101010101" pitchFamily="2" charset="-122"/>
            </a:endParaRPr>
          </a:p>
        </p:txBody>
      </p:sp>
      <p:sp>
        <p:nvSpPr>
          <p:cNvPr id="2" name="圆角矩形标注 1"/>
          <p:cNvSpPr/>
          <p:nvPr/>
        </p:nvSpPr>
        <p:spPr bwMode="auto">
          <a:xfrm>
            <a:off x="987552" y="2403872"/>
            <a:ext cx="1572768" cy="910447"/>
          </a:xfrm>
          <a:prstGeom prst="wedgeRoundRectCallout">
            <a:avLst>
              <a:gd name="adj1" fmla="val -20435"/>
              <a:gd name="adj2" fmla="val 4898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r>
              <a:rPr lang="en-US" altLang="zh-CN" sz="1600" dirty="0" smtClean="0"/>
              <a:t>0</a:t>
            </a:r>
            <a:r>
              <a:rPr lang="zh-CN" altLang="en-US" sz="1600" dirty="0" smtClean="0"/>
              <a:t>：</a:t>
            </a:r>
            <a:r>
              <a:rPr lang="en-US" altLang="zh-CN" sz="1600" dirty="0" smtClean="0"/>
              <a:t>/dev/</a:t>
            </a:r>
            <a:r>
              <a:rPr lang="en-US" altLang="zh-CN" sz="1600" dirty="0" err="1" smtClean="0"/>
              <a:t>stdin</a:t>
            </a:r>
            <a:endParaRPr lang="en-US" altLang="zh-CN" sz="1600" dirty="0" smtClean="0"/>
          </a:p>
          <a:p>
            <a:r>
              <a:rPr lang="en-US" altLang="zh-CN" sz="1600" dirty="0" smtClean="0"/>
              <a:t>1</a:t>
            </a:r>
            <a:r>
              <a:rPr lang="zh-CN" altLang="en-US" sz="1600" dirty="0" smtClean="0"/>
              <a:t>：</a:t>
            </a:r>
            <a:r>
              <a:rPr lang="en-US" altLang="zh-CN" sz="1600" dirty="0"/>
              <a:t>/</a:t>
            </a:r>
            <a:r>
              <a:rPr lang="en-US" altLang="zh-CN" sz="1600" dirty="0" smtClean="0"/>
              <a:t>dev/</a:t>
            </a:r>
            <a:r>
              <a:rPr lang="en-US" altLang="zh-CN" sz="1600" dirty="0" err="1" smtClean="0"/>
              <a:t>stdout</a:t>
            </a:r>
            <a:endParaRPr lang="en-US" altLang="zh-CN" sz="1600" dirty="0" smtClean="0"/>
          </a:p>
          <a:p>
            <a:r>
              <a:rPr lang="en-US" altLang="zh-CN" sz="1600" dirty="0" smtClean="0"/>
              <a:t>2</a:t>
            </a:r>
            <a:r>
              <a:rPr lang="zh-CN" altLang="en-US" sz="1600" dirty="0" smtClean="0"/>
              <a:t>：</a:t>
            </a:r>
            <a:r>
              <a:rPr lang="en-US" altLang="zh-CN" sz="1600" dirty="0"/>
              <a:t>/</a:t>
            </a:r>
            <a:r>
              <a:rPr lang="en-US" altLang="zh-CN" sz="1600" dirty="0" smtClean="0"/>
              <a:t>dev/</a:t>
            </a:r>
            <a:r>
              <a:rPr lang="en-US" altLang="zh-CN" sz="1600" dirty="0" err="1" smtClean="0"/>
              <a:t>stderr</a:t>
            </a:r>
            <a:endParaRPr kumimoji="0" lang="zh-CN" altLang="en-US" sz="1600" b="0" i="0" u="none" strike="noStrike" cap="none" normalizeH="0" baseline="0" dirty="0" smtClean="0">
              <a:ln>
                <a:noFill/>
              </a:ln>
              <a:solidFill>
                <a:schemeClr val="tx1"/>
              </a:solidFill>
              <a:effectLst/>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Device Driver</a:t>
            </a:r>
            <a:endParaRPr lang="en-US" altLang="zh-CN" sz="2400" dirty="0">
              <a:effectLst>
                <a:outerShdw blurRad="38100" dist="38100" dir="2700000" algn="tl">
                  <a:srgbClr val="C0C0C0"/>
                </a:outerShdw>
              </a:effectLst>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906204" y="1024128"/>
            <a:ext cx="6061523" cy="5321808"/>
          </a:xfrm>
          <a:prstGeom prst="rect">
            <a:avLst/>
          </a:prstGeom>
        </p:spPr>
      </p:pic>
      <p:sp>
        <p:nvSpPr>
          <p:cNvPr id="7" name="矩形 6"/>
          <p:cNvSpPr/>
          <p:nvPr/>
        </p:nvSpPr>
        <p:spPr>
          <a:xfrm>
            <a:off x="4916542" y="6015930"/>
            <a:ext cx="3038738" cy="400110"/>
          </a:xfrm>
          <a:prstGeom prst="rect">
            <a:avLst/>
          </a:prstGeom>
        </p:spPr>
        <p:txBody>
          <a:bodyPr wrap="square">
            <a:spAutoFit/>
          </a:bodyPr>
          <a:lstStyle/>
          <a:p>
            <a:r>
              <a:rPr lang="en-US" altLang="zh-CN" sz="2000" dirty="0" smtClean="0">
                <a:solidFill>
                  <a:srgbClr val="0070C0"/>
                </a:solidFill>
              </a:rPr>
              <a:t>UNIX</a:t>
            </a:r>
            <a:r>
              <a:rPr lang="zh-CN" altLang="en-US" sz="2000" dirty="0" smtClean="0">
                <a:solidFill>
                  <a:srgbClr val="0070C0"/>
                </a:solidFill>
              </a:rPr>
              <a:t>操作系统设计 </a:t>
            </a:r>
            <a:r>
              <a:rPr lang="en-US" altLang="zh-CN" sz="2000" dirty="0" smtClean="0">
                <a:solidFill>
                  <a:srgbClr val="0070C0"/>
                </a:solidFill>
              </a:rPr>
              <a:t>P242</a:t>
            </a:r>
            <a:endParaRPr lang="en-US" altLang="en-US" sz="2000"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12.4.8 Kernel I/O </a:t>
            </a:r>
            <a:r>
              <a:rPr lang="en-US" altLang="zh-CN" dirty="0">
                <a:effectLst>
                  <a:outerShdw blurRad="38100" dist="38100" dir="2700000" algn="tl">
                    <a:srgbClr val="C0C0C0"/>
                  </a:outerShdw>
                </a:effectLst>
                <a:ea typeface="宋体" panose="02010600030101010101" pitchFamily="2" charset="-122"/>
              </a:rPr>
              <a:t>Subsystem Summary</a:t>
            </a:r>
            <a:endParaRPr lang="en-US" altLang="zh-CN" dirty="0">
              <a:effectLst>
                <a:outerShdw blurRad="38100" dist="38100" dir="2700000" algn="tl">
                  <a:srgbClr val="C0C0C0"/>
                </a:outerShdw>
              </a:effectLst>
              <a:ea typeface="宋体" panose="02010600030101010101" pitchFamily="2" charset="-122"/>
            </a:endParaRPr>
          </a:p>
        </p:txBody>
      </p:sp>
      <p:sp>
        <p:nvSpPr>
          <p:cNvPr id="4" name="Rectangle 3"/>
          <p:cNvSpPr txBox="1">
            <a:spLocks noChangeArrowheads="1"/>
          </p:cNvSpPr>
          <p:nvPr/>
        </p:nvSpPr>
        <p:spPr bwMode="auto">
          <a:xfrm>
            <a:off x="685800" y="1225558"/>
            <a:ext cx="7351713" cy="454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t>Management </a:t>
            </a:r>
            <a:r>
              <a:rPr lang="en-US" altLang="zh-CN" sz="2000" dirty="0"/>
              <a:t>of the name </a:t>
            </a:r>
            <a:r>
              <a:rPr lang="en-US" altLang="zh-CN" sz="2000" dirty="0" smtClean="0"/>
              <a:t>space </a:t>
            </a:r>
            <a:r>
              <a:rPr lang="en-US" altLang="zh-CN" sz="2000" dirty="0"/>
              <a:t>for files and devices</a:t>
            </a:r>
            <a:endParaRPr lang="en-US" altLang="zh-CN" sz="2000" dirty="0"/>
          </a:p>
          <a:p>
            <a:r>
              <a:rPr lang="en-US" altLang="zh-CN" sz="2000" dirty="0" smtClean="0"/>
              <a:t>Access </a:t>
            </a:r>
            <a:r>
              <a:rPr lang="en-US" altLang="zh-CN" sz="2000" dirty="0"/>
              <a:t>control to files and devices</a:t>
            </a:r>
            <a:endParaRPr lang="en-US" altLang="zh-CN" sz="2000" dirty="0"/>
          </a:p>
          <a:p>
            <a:r>
              <a:rPr lang="en-US" altLang="zh-CN" sz="2000" dirty="0" smtClean="0"/>
              <a:t>Operation </a:t>
            </a:r>
            <a:r>
              <a:rPr lang="en-US" altLang="zh-CN" sz="2000" dirty="0"/>
              <a:t>control (for example, a modem cannot seek</a:t>
            </a:r>
            <a:r>
              <a:rPr lang="en-US" altLang="zh-CN" sz="2000" dirty="0" smtClean="0"/>
              <a:t>() </a:t>
            </a:r>
            <a:r>
              <a:rPr lang="en-US" altLang="zh-CN" sz="2000" dirty="0"/>
              <a:t>)</a:t>
            </a:r>
            <a:endParaRPr lang="en-US" altLang="zh-CN" sz="2000" dirty="0"/>
          </a:p>
          <a:p>
            <a:r>
              <a:rPr lang="en-US" altLang="zh-CN" sz="2000" dirty="0" smtClean="0"/>
              <a:t>File-system </a:t>
            </a:r>
            <a:r>
              <a:rPr lang="en-US" altLang="zh-CN" sz="2000" dirty="0"/>
              <a:t>space allocation</a:t>
            </a:r>
            <a:endParaRPr lang="en-US" altLang="zh-CN" sz="2000" dirty="0"/>
          </a:p>
          <a:p>
            <a:r>
              <a:rPr lang="en-US" altLang="zh-CN" sz="2000" dirty="0" smtClean="0"/>
              <a:t>Device </a:t>
            </a:r>
            <a:r>
              <a:rPr lang="en-US" altLang="zh-CN" sz="2000" dirty="0"/>
              <a:t>allocation</a:t>
            </a:r>
            <a:endParaRPr lang="en-US" altLang="zh-CN" sz="2000" dirty="0"/>
          </a:p>
          <a:p>
            <a:r>
              <a:rPr lang="en-US" altLang="zh-CN" sz="2000" b="1" i="1" dirty="0" smtClean="0"/>
              <a:t> </a:t>
            </a:r>
            <a:r>
              <a:rPr lang="en-US" altLang="zh-CN" sz="2000" dirty="0"/>
              <a:t>Buffering, caching, and spooling</a:t>
            </a:r>
            <a:endParaRPr lang="en-US" altLang="zh-CN" sz="2000" dirty="0"/>
          </a:p>
          <a:p>
            <a:r>
              <a:rPr lang="en-US" altLang="zh-CN" sz="2000" dirty="0"/>
              <a:t>I/O scheduling</a:t>
            </a:r>
            <a:endParaRPr lang="en-US" altLang="zh-CN" sz="2000" dirty="0"/>
          </a:p>
          <a:p>
            <a:r>
              <a:rPr lang="en-US" altLang="zh-CN" sz="2000" dirty="0" smtClean="0"/>
              <a:t>Device-status </a:t>
            </a:r>
            <a:r>
              <a:rPr lang="en-US" altLang="zh-CN" sz="2000" dirty="0"/>
              <a:t>monitoring, error handling, and failure </a:t>
            </a:r>
            <a:r>
              <a:rPr lang="en-US" altLang="zh-CN" sz="2000" dirty="0" smtClean="0"/>
              <a:t>recovery</a:t>
            </a:r>
            <a:endParaRPr lang="en-US" altLang="zh-CN" sz="2000" dirty="0" smtClean="0"/>
          </a:p>
          <a:p>
            <a:r>
              <a:rPr lang="en-US" altLang="zh-CN" sz="2000" dirty="0"/>
              <a:t>Device-driver </a:t>
            </a:r>
            <a:r>
              <a:rPr lang="en-US" altLang="zh-CN" sz="2000" dirty="0" smtClean="0"/>
              <a:t>configuration </a:t>
            </a:r>
            <a:r>
              <a:rPr lang="en-US" altLang="zh-CN" sz="2000" dirty="0"/>
              <a:t>and initialization</a:t>
            </a: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652463" y="206375"/>
            <a:ext cx="8077200" cy="979488"/>
          </a:xfrm>
        </p:spPr>
        <p:txBody>
          <a:bodyPr/>
          <a:lstStyle/>
          <a:p>
            <a:r>
              <a:rPr lang="en-US" altLang="zh-CN" sz="2400">
                <a:ea typeface="宋体" panose="02010600030101010101" pitchFamily="2" charset="-122"/>
              </a:rPr>
              <a:t>13.5 Transforming I/O Requests</a:t>
            </a:r>
            <a:br>
              <a:rPr lang="en-US" altLang="zh-CN" sz="2400">
                <a:ea typeface="宋体" panose="02010600030101010101" pitchFamily="2" charset="-122"/>
              </a:rPr>
            </a:br>
            <a:r>
              <a:rPr lang="en-US" altLang="zh-CN" sz="2400">
                <a:ea typeface="宋体" panose="02010600030101010101" pitchFamily="2" charset="-122"/>
              </a:rPr>
              <a:t> to Hardware Operations</a:t>
            </a:r>
            <a:endParaRPr lang="en-US" altLang="zh-CN" sz="2400">
              <a:ea typeface="宋体" panose="02010600030101010101" pitchFamily="2" charset="-122"/>
            </a:endParaRPr>
          </a:p>
        </p:txBody>
      </p:sp>
      <p:sp>
        <p:nvSpPr>
          <p:cNvPr id="62467" name="Rectangle 3"/>
          <p:cNvSpPr>
            <a:spLocks noGrp="1" noChangeArrowheads="1"/>
          </p:cNvSpPr>
          <p:nvPr>
            <p:ph type="body" idx="4294967295"/>
          </p:nvPr>
        </p:nvSpPr>
        <p:spPr>
          <a:xfrm>
            <a:off x="819150" y="1479550"/>
            <a:ext cx="7351713" cy="4303713"/>
          </a:xfrm>
        </p:spPr>
        <p:txBody>
          <a:bodyPr/>
          <a:lstStyle/>
          <a:p>
            <a:r>
              <a:rPr lang="en-US" altLang="zh-CN" sz="2800">
                <a:solidFill>
                  <a:srgbClr val="FF0000"/>
                </a:solidFill>
                <a:ea typeface="宋体" panose="02010600030101010101" pitchFamily="2" charset="-122"/>
              </a:rPr>
              <a:t>Consider reading a file from disk for a process: </a:t>
            </a:r>
            <a:endParaRPr lang="en-US" altLang="zh-CN" sz="2800">
              <a:solidFill>
                <a:srgbClr val="FF0000"/>
              </a:solidFill>
              <a:ea typeface="宋体" panose="02010600030101010101" pitchFamily="2" charset="-122"/>
            </a:endParaRPr>
          </a:p>
          <a:p>
            <a:pPr lvl="1"/>
            <a:r>
              <a:rPr lang="en-US" altLang="zh-CN" sz="2400">
                <a:ea typeface="宋体" panose="02010600030101010101" pitchFamily="2" charset="-122"/>
              </a:rPr>
              <a:t>Determine </a:t>
            </a:r>
            <a:r>
              <a:rPr lang="en-US" altLang="zh-CN" sz="2400">
                <a:solidFill>
                  <a:srgbClr val="0033CC"/>
                </a:solidFill>
                <a:ea typeface="宋体" panose="02010600030101010101" pitchFamily="2" charset="-122"/>
              </a:rPr>
              <a:t>device </a:t>
            </a:r>
            <a:r>
              <a:rPr lang="en-US" altLang="zh-CN" sz="2400">
                <a:ea typeface="宋体" panose="02010600030101010101" pitchFamily="2" charset="-122"/>
              </a:rPr>
              <a:t>holding file </a:t>
            </a:r>
            <a:endParaRPr lang="en-US" altLang="zh-CN" sz="2400">
              <a:ea typeface="宋体" panose="02010600030101010101" pitchFamily="2" charset="-122"/>
            </a:endParaRPr>
          </a:p>
          <a:p>
            <a:pPr lvl="1"/>
            <a:r>
              <a:rPr lang="en-US" altLang="zh-CN" sz="2400">
                <a:ea typeface="宋体" panose="02010600030101010101" pitchFamily="2" charset="-122"/>
              </a:rPr>
              <a:t>Translate </a:t>
            </a:r>
            <a:r>
              <a:rPr lang="en-US" altLang="zh-CN" sz="2400">
                <a:solidFill>
                  <a:srgbClr val="0033CC"/>
                </a:solidFill>
                <a:ea typeface="宋体" panose="02010600030101010101" pitchFamily="2" charset="-122"/>
              </a:rPr>
              <a:t>name </a:t>
            </a:r>
            <a:r>
              <a:rPr lang="en-US" altLang="zh-CN" sz="2400">
                <a:ea typeface="宋体" panose="02010600030101010101" pitchFamily="2" charset="-122"/>
              </a:rPr>
              <a:t>to device representation</a:t>
            </a:r>
            <a:endParaRPr lang="en-US" altLang="zh-CN" sz="2400">
              <a:ea typeface="宋体" panose="02010600030101010101" pitchFamily="2" charset="-122"/>
            </a:endParaRPr>
          </a:p>
          <a:p>
            <a:pPr lvl="1"/>
            <a:r>
              <a:rPr lang="en-US" altLang="zh-CN" sz="2400">
                <a:solidFill>
                  <a:srgbClr val="0033CC"/>
                </a:solidFill>
                <a:ea typeface="宋体" panose="02010600030101010101" pitchFamily="2" charset="-122"/>
              </a:rPr>
              <a:t>Physically read </a:t>
            </a:r>
            <a:r>
              <a:rPr lang="en-US" altLang="zh-CN" sz="2400">
                <a:ea typeface="宋体" panose="02010600030101010101" pitchFamily="2" charset="-122"/>
              </a:rPr>
              <a:t>data </a:t>
            </a:r>
            <a:r>
              <a:rPr lang="en-US" altLang="zh-CN" sz="2400">
                <a:solidFill>
                  <a:srgbClr val="3E7248"/>
                </a:solidFill>
                <a:ea typeface="宋体" panose="02010600030101010101" pitchFamily="2" charset="-122"/>
              </a:rPr>
              <a:t>from disk </a:t>
            </a:r>
            <a:r>
              <a:rPr lang="en-US" altLang="zh-CN" sz="2400">
                <a:ea typeface="宋体" panose="02010600030101010101" pitchFamily="2" charset="-122"/>
              </a:rPr>
              <a:t>into </a:t>
            </a:r>
            <a:r>
              <a:rPr lang="en-US" altLang="zh-CN" sz="2400">
                <a:solidFill>
                  <a:srgbClr val="0033CC"/>
                </a:solidFill>
                <a:ea typeface="宋体" panose="02010600030101010101" pitchFamily="2" charset="-122"/>
              </a:rPr>
              <a:t>buffer</a:t>
            </a:r>
            <a:endParaRPr lang="en-US" altLang="zh-CN" sz="2400">
              <a:solidFill>
                <a:srgbClr val="0033CC"/>
              </a:solidFill>
              <a:ea typeface="宋体" panose="02010600030101010101" pitchFamily="2" charset="-122"/>
            </a:endParaRPr>
          </a:p>
          <a:p>
            <a:pPr lvl="1"/>
            <a:r>
              <a:rPr lang="en-US" altLang="zh-CN" sz="2400">
                <a:ea typeface="宋体" panose="02010600030101010101" pitchFamily="2" charset="-122"/>
              </a:rPr>
              <a:t>Make data available to </a:t>
            </a:r>
            <a:r>
              <a:rPr lang="en-US" altLang="zh-CN" sz="2400">
                <a:solidFill>
                  <a:srgbClr val="0033CC"/>
                </a:solidFill>
                <a:ea typeface="宋体" panose="02010600030101010101" pitchFamily="2" charset="-122"/>
              </a:rPr>
              <a:t>requesting process</a:t>
            </a:r>
            <a:endParaRPr lang="en-US" altLang="zh-CN" sz="2400">
              <a:solidFill>
                <a:srgbClr val="0033CC"/>
              </a:solidFill>
              <a:ea typeface="宋体" panose="02010600030101010101" pitchFamily="2" charset="-122"/>
            </a:endParaRPr>
          </a:p>
          <a:p>
            <a:pPr lvl="1"/>
            <a:r>
              <a:rPr lang="en-US" altLang="zh-CN" sz="2400">
                <a:ea typeface="宋体" panose="02010600030101010101" pitchFamily="2" charset="-122"/>
              </a:rPr>
              <a:t>Return control to process</a:t>
            </a:r>
            <a:endParaRPr lang="en-US" altLang="zh-CN" sz="24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p:txBody>
          <a:bodyPr/>
          <a:lstStyle/>
          <a:p>
            <a:r>
              <a:rPr lang="en-US" altLang="zh-CN">
                <a:ea typeface="宋体" panose="02010600030101010101" pitchFamily="2" charset="-122"/>
              </a:rPr>
              <a:t>Life Cycle of An I/O Request</a:t>
            </a:r>
            <a:endParaRPr lang="en-US" altLang="zh-CN" sz="2400">
              <a:ea typeface="宋体" panose="02010600030101010101" pitchFamily="2" charset="-122"/>
            </a:endParaRPr>
          </a:p>
        </p:txBody>
      </p:sp>
      <p:pic>
        <p:nvPicPr>
          <p:cNvPr id="63491" name="Picture 5"/>
          <p:cNvPicPr>
            <a:picLocks noChangeAspect="1" noChangeArrowheads="1"/>
          </p:cNvPicPr>
          <p:nvPr/>
        </p:nvPicPr>
        <p:blipFill>
          <a:blip r:embed="rId1">
            <a:extLst>
              <a:ext uri="{28A0092B-C50C-407E-A947-70E740481C1C}">
                <a14:useLocalDpi xmlns:a14="http://schemas.microsoft.com/office/drawing/2010/main" val="0"/>
              </a:ext>
            </a:extLst>
          </a:blip>
          <a:srcRect l="24442" t="562" r="24442" b="562"/>
          <a:stretch>
            <a:fillRect/>
          </a:stretch>
        </p:blipFill>
        <p:spPr bwMode="auto">
          <a:xfrm>
            <a:off x="1851025" y="995363"/>
            <a:ext cx="5599113" cy="55895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13.6 STREAMS</a:t>
            </a:r>
            <a:endParaRPr lang="en-US" altLang="zh-CN" dirty="0">
              <a:effectLst>
                <a:outerShdw blurRad="38100" dist="38100" dir="2700000" algn="tl">
                  <a:srgbClr val="C0C0C0"/>
                </a:outerShdw>
              </a:effectLst>
              <a:ea typeface="宋体" panose="02010600030101010101" pitchFamily="2" charset="-122"/>
            </a:endParaRPr>
          </a:p>
        </p:txBody>
      </p:sp>
      <p:sp>
        <p:nvSpPr>
          <p:cNvPr id="64515" name="Rectangle 3"/>
          <p:cNvSpPr>
            <a:spLocks noGrp="1" noChangeArrowheads="1"/>
          </p:cNvSpPr>
          <p:nvPr>
            <p:ph type="body" idx="4294967295"/>
          </p:nvPr>
        </p:nvSpPr>
        <p:spPr>
          <a:xfrm>
            <a:off x="819150" y="1300163"/>
            <a:ext cx="7786688" cy="4845050"/>
          </a:xfrm>
        </p:spPr>
        <p:txBody>
          <a:bodyPr/>
          <a:lstStyle/>
          <a:p>
            <a:r>
              <a:rPr lang="zh-CN" altLang="en-US" sz="2000" dirty="0" smtClean="0">
                <a:effectLst>
                  <a:outerShdw blurRad="38100" dist="38100" dir="2700000" algn="tl">
                    <a:srgbClr val="C0C0C0"/>
                  </a:outerShdw>
                </a:effectLst>
                <a:ea typeface="宋体" panose="02010600030101010101" pitchFamily="2" charset="-122"/>
              </a:rPr>
              <a:t>设备驱动程序</a:t>
            </a:r>
            <a:endParaRPr lang="en-US" altLang="zh-CN" sz="2000" dirty="0" smtClean="0">
              <a:effectLst>
                <a:outerShdw blurRad="38100" dist="38100" dir="2700000" algn="tl">
                  <a:srgbClr val="C0C0C0"/>
                </a:outerShdw>
              </a:effectLst>
              <a:ea typeface="宋体" panose="02010600030101010101" pitchFamily="2" charset="-122"/>
            </a:endParaRPr>
          </a:p>
          <a:p>
            <a:pPr lvl="1"/>
            <a:r>
              <a:rPr lang="zh-CN" altLang="en-US" sz="1800" dirty="0" smtClean="0">
                <a:effectLst>
                  <a:outerShdw blurRad="38100" dist="38100" dir="2700000" algn="tl">
                    <a:srgbClr val="C0C0C0"/>
                  </a:outerShdw>
                </a:effectLst>
                <a:ea typeface="宋体" panose="02010600030101010101" pitchFamily="2" charset="-122"/>
              </a:rPr>
              <a:t>优点</a:t>
            </a:r>
            <a:endParaRPr lang="en-US" altLang="zh-CN" sz="1800" dirty="0" smtClean="0">
              <a:effectLst>
                <a:outerShdw blurRad="38100" dist="38100" dir="2700000" algn="tl">
                  <a:srgbClr val="C0C0C0"/>
                </a:outerShdw>
              </a:effectLst>
              <a:ea typeface="宋体" panose="02010600030101010101" pitchFamily="2" charset="-122"/>
            </a:endParaRPr>
          </a:p>
          <a:p>
            <a:pPr lvl="2"/>
            <a:r>
              <a:rPr lang="zh-CN" altLang="en-US" sz="1600" dirty="0" smtClean="0">
                <a:effectLst>
                  <a:outerShdw blurRad="38100" dist="38100" dir="2700000" algn="tl">
                    <a:srgbClr val="C0C0C0"/>
                  </a:outerShdw>
                </a:effectLst>
                <a:ea typeface="宋体" panose="02010600030101010101" pitchFamily="2" charset="-122"/>
              </a:rPr>
              <a:t>对于不同的设备，设备驱动程序为</a:t>
            </a:r>
            <a:r>
              <a:rPr lang="en-US" altLang="zh-CN" sz="1600" dirty="0" smtClean="0">
                <a:effectLst>
                  <a:outerShdw blurRad="38100" dist="38100" dir="2700000" algn="tl">
                    <a:srgbClr val="C0C0C0"/>
                  </a:outerShdw>
                </a:effectLst>
                <a:ea typeface="宋体" panose="02010600030101010101" pitchFamily="2" charset="-122"/>
              </a:rPr>
              <a:t>I/O</a:t>
            </a:r>
            <a:r>
              <a:rPr lang="zh-CN" altLang="en-US" sz="1600" dirty="0" smtClean="0">
                <a:effectLst>
                  <a:outerShdw blurRad="38100" dist="38100" dir="2700000" algn="tl">
                    <a:srgbClr val="C0C0C0"/>
                  </a:outerShdw>
                </a:effectLst>
                <a:ea typeface="宋体" panose="02010600030101010101" pitchFamily="2" charset="-122"/>
              </a:rPr>
              <a:t>子系统提供统一的调用接口</a:t>
            </a:r>
            <a:endParaRPr lang="en-US" altLang="zh-CN" sz="1600" dirty="0" smtClean="0">
              <a:effectLst>
                <a:outerShdw blurRad="38100" dist="38100" dir="2700000" algn="tl">
                  <a:srgbClr val="C0C0C0"/>
                </a:outerShdw>
              </a:effectLst>
              <a:ea typeface="宋体" panose="02010600030101010101" pitchFamily="2" charset="-122"/>
            </a:endParaRPr>
          </a:p>
          <a:p>
            <a:pPr lvl="2"/>
            <a:r>
              <a:rPr lang="zh-CN" altLang="en-US" sz="1600" dirty="0" smtClean="0">
                <a:effectLst>
                  <a:outerShdw blurRad="38100" dist="38100" dir="2700000" algn="tl">
                    <a:srgbClr val="C0C0C0"/>
                  </a:outerShdw>
                </a:effectLst>
                <a:ea typeface="宋体" panose="02010600030101010101" pitchFamily="2" charset="-122"/>
              </a:rPr>
              <a:t>简化了</a:t>
            </a:r>
            <a:r>
              <a:rPr lang="en-US" altLang="zh-CN" sz="1600" dirty="0" smtClean="0">
                <a:effectLst>
                  <a:outerShdw blurRad="38100" dist="38100" dir="2700000" algn="tl">
                    <a:srgbClr val="C0C0C0"/>
                  </a:outerShdw>
                </a:effectLst>
                <a:ea typeface="宋体" panose="02010600030101010101" pitchFamily="2" charset="-122"/>
              </a:rPr>
              <a:t>I/O</a:t>
            </a:r>
            <a:r>
              <a:rPr lang="zh-CN" altLang="en-US" sz="1600" dirty="0" smtClean="0">
                <a:effectLst>
                  <a:outerShdw blurRad="38100" dist="38100" dir="2700000" algn="tl">
                    <a:srgbClr val="C0C0C0"/>
                  </a:outerShdw>
                </a:effectLst>
                <a:ea typeface="宋体" panose="02010600030101010101" pitchFamily="2" charset="-122"/>
              </a:rPr>
              <a:t>子系统的设计与实现</a:t>
            </a:r>
            <a:endParaRPr lang="en-US" altLang="zh-CN" sz="1600" dirty="0" smtClean="0">
              <a:effectLst>
                <a:outerShdw blurRad="38100" dist="38100" dir="2700000" algn="tl">
                  <a:srgbClr val="C0C0C0"/>
                </a:outerShdw>
              </a:effectLst>
              <a:ea typeface="宋体" panose="02010600030101010101" pitchFamily="2" charset="-122"/>
            </a:endParaRPr>
          </a:p>
          <a:p>
            <a:pPr lvl="1"/>
            <a:r>
              <a:rPr lang="zh-CN" altLang="en-US" sz="1800" dirty="0" smtClean="0">
                <a:effectLst>
                  <a:outerShdw blurRad="38100" dist="38100" dir="2700000" algn="tl">
                    <a:srgbClr val="C0C0C0"/>
                  </a:outerShdw>
                </a:effectLst>
                <a:ea typeface="宋体" panose="02010600030101010101" pitchFamily="2" charset="-122"/>
              </a:rPr>
              <a:t>问题</a:t>
            </a:r>
            <a:endParaRPr lang="en-US" altLang="zh-CN" sz="1800" dirty="0" smtClean="0">
              <a:effectLst>
                <a:outerShdw blurRad="38100" dist="38100" dir="2700000" algn="tl">
                  <a:srgbClr val="C0C0C0"/>
                </a:outerShdw>
              </a:effectLst>
              <a:ea typeface="宋体" panose="02010600030101010101" pitchFamily="2" charset="-122"/>
            </a:endParaRPr>
          </a:p>
          <a:p>
            <a:pPr lvl="2"/>
            <a:r>
              <a:rPr lang="zh-CN" altLang="en-US" sz="1600" dirty="0" smtClean="0">
                <a:effectLst>
                  <a:outerShdw blurRad="38100" dist="38100" dir="2700000" algn="tl">
                    <a:srgbClr val="C0C0C0"/>
                  </a:outerShdw>
                </a:effectLst>
                <a:ea typeface="宋体" panose="02010600030101010101" pitchFamily="2" charset="-122"/>
              </a:rPr>
              <a:t>驱动程序中的</a:t>
            </a:r>
            <a:r>
              <a:rPr lang="zh-CN" altLang="en-US" sz="1600" dirty="0" smtClean="0">
                <a:solidFill>
                  <a:srgbClr val="C00000"/>
                </a:solidFill>
                <a:effectLst>
                  <a:outerShdw blurRad="38100" dist="38100" dir="2700000" algn="tl">
                    <a:srgbClr val="C0C0C0"/>
                  </a:outerShdw>
                </a:effectLst>
                <a:ea typeface="宋体" panose="02010600030101010101" pitchFamily="2" charset="-122"/>
              </a:rPr>
              <a:t>有些部分</a:t>
            </a:r>
            <a:r>
              <a:rPr lang="zh-CN" altLang="en-US" sz="1600" dirty="0" smtClean="0">
                <a:solidFill>
                  <a:srgbClr val="000099"/>
                </a:solidFill>
                <a:effectLst>
                  <a:outerShdw blurRad="38100" dist="38100" dir="2700000" algn="tl">
                    <a:srgbClr val="C0C0C0"/>
                  </a:outerShdw>
                </a:effectLst>
                <a:ea typeface="宋体" panose="02010600030101010101" pitchFamily="2" charset="-122"/>
              </a:rPr>
              <a:t>完成的功能可能是所有设备</a:t>
            </a:r>
            <a:r>
              <a:rPr lang="zh-CN" altLang="en-US" sz="1600" dirty="0" smtClean="0">
                <a:effectLst>
                  <a:outerShdw blurRad="38100" dist="38100" dir="2700000" algn="tl">
                    <a:srgbClr val="C0C0C0"/>
                  </a:outerShdw>
                </a:effectLst>
                <a:ea typeface="宋体" panose="02010600030101010101" pitchFamily="2" charset="-122"/>
              </a:rPr>
              <a:t>，或大多数设备所</a:t>
            </a:r>
            <a:r>
              <a:rPr lang="zh-CN" altLang="en-US" sz="1600" dirty="0" smtClean="0">
                <a:solidFill>
                  <a:srgbClr val="C00000"/>
                </a:solidFill>
                <a:effectLst>
                  <a:outerShdw blurRad="38100" dist="38100" dir="2700000" algn="tl">
                    <a:srgbClr val="C0C0C0"/>
                  </a:outerShdw>
                </a:effectLst>
                <a:ea typeface="宋体" panose="02010600030101010101" pitchFamily="2" charset="-122"/>
              </a:rPr>
              <a:t>共有的操作</a:t>
            </a:r>
            <a:endParaRPr lang="en-US" altLang="zh-CN" sz="1600" dirty="0" smtClean="0">
              <a:solidFill>
                <a:srgbClr val="C00000"/>
              </a:solidFill>
              <a:effectLst>
                <a:outerShdw blurRad="38100" dist="38100" dir="2700000" algn="tl">
                  <a:srgbClr val="C0C0C0"/>
                </a:outerShdw>
              </a:effectLst>
              <a:ea typeface="宋体" panose="02010600030101010101" pitchFamily="2" charset="-122"/>
            </a:endParaRPr>
          </a:p>
          <a:p>
            <a:pPr lvl="2"/>
            <a:r>
              <a:rPr lang="zh-CN" altLang="en-US" sz="1600" dirty="0" smtClean="0">
                <a:solidFill>
                  <a:srgbClr val="7030A0"/>
                </a:solidFill>
                <a:effectLst>
                  <a:outerShdw blurRad="38100" dist="38100" dir="2700000" algn="tl">
                    <a:srgbClr val="C0C0C0"/>
                  </a:outerShdw>
                </a:effectLst>
                <a:ea typeface="宋体" panose="02010600030101010101" pitchFamily="2" charset="-122"/>
              </a:rPr>
              <a:t>不同的设备驱动程序会有</a:t>
            </a:r>
            <a:r>
              <a:rPr lang="zh-CN" altLang="en-US" sz="1600" dirty="0" smtClean="0">
                <a:solidFill>
                  <a:srgbClr val="006600"/>
                </a:solidFill>
                <a:effectLst>
                  <a:outerShdw blurRad="38100" dist="38100" dir="2700000" algn="tl">
                    <a:srgbClr val="C0C0C0"/>
                  </a:outerShdw>
                </a:effectLst>
                <a:ea typeface="宋体" panose="02010600030101010101" pitchFamily="2" charset="-122"/>
              </a:rPr>
              <a:t>功能性的重复</a:t>
            </a:r>
            <a:endParaRPr lang="en-US" altLang="zh-CN" sz="1600" dirty="0" smtClean="0">
              <a:solidFill>
                <a:srgbClr val="006600"/>
              </a:solidFill>
              <a:effectLst>
                <a:outerShdw blurRad="38100" dist="38100" dir="2700000" algn="tl">
                  <a:srgbClr val="C0C0C0"/>
                </a:outerShdw>
              </a:effectLst>
              <a:ea typeface="宋体" panose="02010600030101010101" pitchFamily="2" charset="-122"/>
            </a:endParaRPr>
          </a:p>
          <a:p>
            <a:pPr lvl="1"/>
            <a:r>
              <a:rPr lang="zh-CN" altLang="en-US" sz="2000" dirty="0" smtClean="0">
                <a:effectLst>
                  <a:outerShdw blurRad="38100" dist="38100" dir="2700000" algn="tl">
                    <a:srgbClr val="C0C0C0"/>
                  </a:outerShdw>
                </a:effectLst>
                <a:ea typeface="宋体" panose="02010600030101010101" pitchFamily="2" charset="-122"/>
              </a:rPr>
              <a:t>解决方法</a:t>
            </a:r>
            <a:endParaRPr lang="en-US" altLang="zh-CN" sz="2000" dirty="0" smtClean="0">
              <a:effectLst>
                <a:outerShdw blurRad="38100" dist="38100" dir="2700000" algn="tl">
                  <a:srgbClr val="C0C0C0"/>
                </a:outerShdw>
              </a:effectLst>
              <a:ea typeface="宋体" panose="02010600030101010101" pitchFamily="2" charset="-122"/>
            </a:endParaRPr>
          </a:p>
          <a:p>
            <a:pPr lvl="2"/>
            <a:r>
              <a:rPr lang="zh-CN" altLang="en-US" sz="1600" dirty="0" smtClean="0">
                <a:effectLst>
                  <a:outerShdw blurRad="38100" dist="38100" dir="2700000" algn="tl">
                    <a:srgbClr val="C0C0C0"/>
                  </a:outerShdw>
                </a:effectLst>
                <a:ea typeface="宋体" panose="02010600030101010101" pitchFamily="2" charset="-122"/>
              </a:rPr>
              <a:t>将</a:t>
            </a:r>
            <a:r>
              <a:rPr lang="en-US" altLang="zh-CN" sz="1600" dirty="0" smtClean="0">
                <a:effectLst>
                  <a:outerShdw blurRad="38100" dist="38100" dir="2700000" algn="tl">
                    <a:srgbClr val="C0C0C0"/>
                  </a:outerShdw>
                </a:effectLst>
                <a:ea typeface="宋体" panose="02010600030101010101" pitchFamily="2" charset="-122"/>
              </a:rPr>
              <a:t>I/O</a:t>
            </a:r>
            <a:r>
              <a:rPr lang="zh-CN" altLang="en-US" sz="1600" dirty="0" smtClean="0">
                <a:effectLst>
                  <a:outerShdw blurRad="38100" dist="38100" dir="2700000" algn="tl">
                    <a:srgbClr val="C0C0C0"/>
                  </a:outerShdw>
                </a:effectLst>
                <a:ea typeface="宋体" panose="02010600030101010101" pitchFamily="2" charset="-122"/>
              </a:rPr>
              <a:t>过程：</a:t>
            </a:r>
            <a:r>
              <a:rPr lang="zh-CN" altLang="en-US" sz="1600" dirty="0" smtClean="0">
                <a:solidFill>
                  <a:srgbClr val="0070C0"/>
                </a:solidFill>
                <a:effectLst>
                  <a:outerShdw blurRad="38100" dist="38100" dir="2700000" algn="tl">
                    <a:srgbClr val="C0C0C0"/>
                  </a:outerShdw>
                </a:effectLst>
                <a:ea typeface="宋体" panose="02010600030101010101" pitchFamily="2" charset="-122"/>
              </a:rPr>
              <a:t>阶段化</a:t>
            </a:r>
            <a:r>
              <a:rPr lang="en-US" altLang="zh-CN" sz="1600" dirty="0" smtClean="0">
                <a:effectLst>
                  <a:outerShdw blurRad="38100" dist="38100" dir="2700000" algn="tl">
                    <a:srgbClr val="C0C0C0"/>
                  </a:outerShdw>
                </a:effectLst>
                <a:ea typeface="宋体" panose="02010600030101010101" pitchFamily="2" charset="-122"/>
                <a:sym typeface="Wingdings" panose="05000000000000000000" pitchFamily="2" charset="2"/>
              </a:rPr>
              <a:t></a:t>
            </a:r>
            <a:r>
              <a:rPr lang="zh-CN" altLang="en-US" sz="1600" dirty="0" smtClean="0">
                <a:solidFill>
                  <a:srgbClr val="006600"/>
                </a:solidFill>
                <a:effectLst>
                  <a:outerShdw blurRad="38100" dist="38100" dir="2700000" algn="tl">
                    <a:srgbClr val="C0C0C0"/>
                  </a:outerShdw>
                </a:effectLst>
                <a:ea typeface="宋体" panose="02010600030101010101" pitchFamily="2" charset="-122"/>
              </a:rPr>
              <a:t>模块化</a:t>
            </a:r>
            <a:r>
              <a:rPr lang="en-US" altLang="zh-CN" sz="1600" dirty="0" smtClean="0">
                <a:effectLst>
                  <a:outerShdw blurRad="38100" dist="38100" dir="2700000" algn="tl">
                    <a:srgbClr val="C0C0C0"/>
                  </a:outerShdw>
                </a:effectLst>
                <a:ea typeface="宋体" panose="02010600030101010101" pitchFamily="2" charset="-122"/>
                <a:sym typeface="Wingdings" panose="05000000000000000000" pitchFamily="2" charset="2"/>
              </a:rPr>
              <a:t></a:t>
            </a:r>
            <a:r>
              <a:rPr lang="zh-CN" altLang="en-US" sz="1600" dirty="0" smtClean="0">
                <a:solidFill>
                  <a:srgbClr val="0070C0"/>
                </a:solidFill>
                <a:effectLst>
                  <a:outerShdw blurRad="38100" dist="38100" dir="2700000" algn="tl">
                    <a:srgbClr val="C0C0C0"/>
                  </a:outerShdw>
                </a:effectLst>
                <a:ea typeface="宋体" panose="02010600030101010101" pitchFamily="2" charset="-122"/>
              </a:rPr>
              <a:t>标准化</a:t>
            </a:r>
            <a:r>
              <a:rPr lang="en-US" altLang="zh-CN" sz="1600" dirty="0" smtClean="0">
                <a:effectLst>
                  <a:outerShdw blurRad="38100" dist="38100" dir="2700000" algn="tl">
                    <a:srgbClr val="C0C0C0"/>
                  </a:outerShdw>
                </a:effectLst>
                <a:ea typeface="宋体" panose="02010600030101010101" pitchFamily="2" charset="-122"/>
                <a:sym typeface="Wingdings" panose="05000000000000000000" pitchFamily="2" charset="2"/>
              </a:rPr>
              <a:t></a:t>
            </a:r>
            <a:r>
              <a:rPr lang="zh-CN" altLang="en-US" sz="1600" dirty="0" smtClean="0">
                <a:solidFill>
                  <a:srgbClr val="006600"/>
                </a:solidFill>
                <a:effectLst>
                  <a:outerShdw blurRad="38100" dist="38100" dir="2700000" algn="tl">
                    <a:srgbClr val="C0C0C0"/>
                  </a:outerShdw>
                </a:effectLst>
                <a:ea typeface="宋体" panose="02010600030101010101" pitchFamily="2" charset="-122"/>
              </a:rPr>
              <a:t>共享（复用）</a:t>
            </a:r>
            <a:endParaRPr lang="en-US" altLang="zh-CN" sz="1600" dirty="0" smtClean="0">
              <a:solidFill>
                <a:srgbClr val="006600"/>
              </a:solidFill>
              <a:effectLst>
                <a:outerShdw blurRad="38100" dist="38100" dir="2700000" algn="tl">
                  <a:srgbClr val="C0C0C0"/>
                </a:outerShdw>
              </a:effectLst>
              <a:ea typeface="宋体" panose="02010600030101010101" pitchFamily="2" charset="-122"/>
            </a:endParaRPr>
          </a:p>
          <a:p>
            <a:pPr lvl="2"/>
            <a:r>
              <a:rPr lang="zh-CN" altLang="en-US" sz="1600" dirty="0" smtClean="0">
                <a:effectLst>
                  <a:outerShdw blurRad="38100" dist="38100" dir="2700000" algn="tl">
                    <a:srgbClr val="C0C0C0"/>
                  </a:outerShdw>
                </a:effectLst>
                <a:ea typeface="宋体" panose="02010600030101010101" pitchFamily="2" charset="-122"/>
              </a:rPr>
              <a:t>提高</a:t>
            </a:r>
            <a:r>
              <a:rPr lang="en-US" altLang="zh-CN" sz="1600" dirty="0" smtClean="0">
                <a:effectLst>
                  <a:outerShdw blurRad="38100" dist="38100" dir="2700000" algn="tl">
                    <a:srgbClr val="C0C0C0"/>
                  </a:outerShdw>
                </a:effectLst>
                <a:ea typeface="宋体" panose="02010600030101010101" pitchFamily="2" charset="-122"/>
              </a:rPr>
              <a:t>I/O</a:t>
            </a:r>
            <a:r>
              <a:rPr lang="zh-CN" altLang="en-US" sz="1600" dirty="0" smtClean="0">
                <a:effectLst>
                  <a:outerShdw blurRad="38100" dist="38100" dir="2700000" algn="tl">
                    <a:srgbClr val="C0C0C0"/>
                  </a:outerShdw>
                </a:effectLst>
                <a:ea typeface="宋体" panose="02010600030101010101" pitchFamily="2" charset="-122"/>
              </a:rPr>
              <a:t>子系统</a:t>
            </a:r>
            <a:r>
              <a:rPr lang="zh-CN" altLang="en-US" sz="1600" dirty="0" smtClean="0">
                <a:effectLst>
                  <a:outerShdw blurRad="38100" dist="38100" dir="2700000" algn="tl">
                    <a:srgbClr val="C0C0C0"/>
                  </a:outerShdw>
                </a:effectLst>
                <a:ea typeface="宋体" panose="02010600030101010101" pitchFamily="2" charset="-122"/>
              </a:rPr>
              <a:t>的</a:t>
            </a:r>
            <a:r>
              <a:rPr lang="zh-CN" altLang="en-US" sz="1600" dirty="0" smtClean="0">
                <a:solidFill>
                  <a:srgbClr val="C00000"/>
                </a:solidFill>
                <a:effectLst>
                  <a:outerShdw blurRad="38100" dist="38100" dir="2700000" algn="tl">
                    <a:srgbClr val="C0C0C0"/>
                  </a:outerShdw>
                </a:effectLst>
                <a:ea typeface="宋体" panose="02010600030101010101" pitchFamily="2" charset="-122"/>
              </a:rPr>
              <a:t>模块化</a:t>
            </a:r>
            <a:r>
              <a:rPr lang="zh-CN" altLang="en-US" sz="1600" dirty="0" smtClean="0">
                <a:effectLst>
                  <a:outerShdw blurRad="38100" dist="38100" dir="2700000" algn="tl">
                    <a:srgbClr val="C0C0C0"/>
                  </a:outerShdw>
                </a:effectLst>
                <a:ea typeface="宋体" panose="02010600030101010101" pitchFamily="2" charset="-122"/>
              </a:rPr>
              <a:t>和</a:t>
            </a:r>
            <a:r>
              <a:rPr lang="zh-CN" altLang="en-US" sz="1600" dirty="0" smtClean="0">
                <a:solidFill>
                  <a:srgbClr val="C00000"/>
                </a:solidFill>
                <a:effectLst>
                  <a:outerShdw blurRad="38100" dist="38100" dir="2700000" algn="tl">
                    <a:srgbClr val="C0C0C0"/>
                  </a:outerShdw>
                </a:effectLst>
                <a:ea typeface="宋体" panose="02010600030101010101" pitchFamily="2" charset="-122"/>
              </a:rPr>
              <a:t>灵活性</a:t>
            </a:r>
            <a:endParaRPr lang="en-US" altLang="zh-CN" sz="1600" dirty="0" smtClean="0">
              <a:solidFill>
                <a:srgbClr val="C00000"/>
              </a:solidFill>
              <a:effectLst>
                <a:outerShdw blurRad="38100" dist="38100" dir="2700000" algn="tl">
                  <a:srgbClr val="C0C0C0"/>
                </a:outerShdw>
              </a:effectLst>
              <a:ea typeface="宋体" panose="02010600030101010101" pitchFamily="2" charset="-122"/>
            </a:endParaRPr>
          </a:p>
          <a:p>
            <a:r>
              <a:rPr lang="en-US" altLang="zh-CN" sz="2000" dirty="0" smtClean="0">
                <a:effectLst>
                  <a:outerShdw blurRad="38100" dist="38100" dir="2700000" algn="tl">
                    <a:srgbClr val="C0C0C0"/>
                  </a:outerShdw>
                </a:effectLst>
                <a:ea typeface="宋体" panose="02010600030101010101" pitchFamily="2" charset="-122"/>
              </a:rPr>
              <a:t>Ritchie</a:t>
            </a:r>
            <a:r>
              <a:rPr lang="zh-CN" altLang="en-US" sz="2000" dirty="0" smtClean="0">
                <a:effectLst>
                  <a:outerShdw blurRad="38100" dist="38100" dir="2700000" algn="tl">
                    <a:srgbClr val="C0C0C0"/>
                  </a:outerShdw>
                </a:effectLst>
                <a:ea typeface="宋体" panose="02010600030101010101" pitchFamily="2" charset="-122"/>
              </a:rPr>
              <a:t>于</a:t>
            </a:r>
            <a:r>
              <a:rPr lang="en-US" altLang="zh-CN" sz="2000" dirty="0" smtClean="0">
                <a:effectLst>
                  <a:outerShdw blurRad="38100" dist="38100" dir="2700000" algn="tl">
                    <a:srgbClr val="C0C0C0"/>
                  </a:outerShdw>
                </a:effectLst>
                <a:ea typeface="宋体" panose="02010600030101010101" pitchFamily="2" charset="-122"/>
              </a:rPr>
              <a:t>1984</a:t>
            </a:r>
            <a:r>
              <a:rPr lang="zh-CN" altLang="en-US" sz="2000" dirty="0" smtClean="0">
                <a:effectLst>
                  <a:outerShdw blurRad="38100" dist="38100" dir="2700000" algn="tl">
                    <a:srgbClr val="C0C0C0"/>
                  </a:outerShdw>
                </a:effectLst>
                <a:ea typeface="宋体" panose="02010600030101010101" pitchFamily="2" charset="-122"/>
              </a:rPr>
              <a:t>年，在论文“</a:t>
            </a:r>
            <a:r>
              <a:rPr lang="en-US" altLang="zh-CN" sz="2000" dirty="0" smtClean="0">
                <a:effectLst>
                  <a:outerShdw blurRad="38100" dist="38100" dir="2700000" algn="tl">
                    <a:srgbClr val="C0C0C0"/>
                  </a:outerShdw>
                </a:effectLst>
                <a:ea typeface="宋体" panose="02010600030101010101" pitchFamily="2" charset="-122"/>
              </a:rPr>
              <a:t>A Stream Input Output System</a:t>
            </a:r>
            <a:r>
              <a:rPr lang="zh-CN" altLang="en-US" sz="2000" dirty="0" smtClean="0">
                <a:effectLst>
                  <a:outerShdw blurRad="38100" dist="38100" dir="2700000" algn="tl">
                    <a:srgbClr val="C0C0C0"/>
                  </a:outerShdw>
                </a:effectLst>
                <a:ea typeface="宋体" panose="02010600030101010101" pitchFamily="2" charset="-122"/>
              </a:rPr>
              <a:t>”中提出了“流”的概念</a:t>
            </a:r>
            <a:endParaRPr lang="en-US" altLang="zh-CN" sz="2000" dirty="0" smtClean="0">
              <a:effectLst>
                <a:outerShdw blurRad="38100" dist="38100" dir="2700000" algn="tl">
                  <a:srgbClr val="C0C0C0"/>
                </a:outerShdw>
              </a:effectLst>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 </a:t>
            </a:r>
            <a:r>
              <a:rPr lang="en-US" altLang="zh-CN" dirty="0">
                <a:effectLst>
                  <a:outerShdw blurRad="38100" dist="38100" dir="2700000" algn="tl">
                    <a:srgbClr val="C0C0C0"/>
                  </a:outerShdw>
                </a:effectLst>
                <a:ea typeface="宋体" panose="02010600030101010101" pitchFamily="2" charset="-122"/>
              </a:rPr>
              <a:t>STREAMS</a:t>
            </a:r>
            <a:endParaRPr lang="en-US" altLang="zh-CN" dirty="0">
              <a:effectLst>
                <a:outerShdw blurRad="38100" dist="38100" dir="2700000" algn="tl">
                  <a:srgbClr val="C0C0C0"/>
                </a:outerShdw>
              </a:effectLst>
              <a:ea typeface="宋体" panose="02010600030101010101" pitchFamily="2" charset="-122"/>
            </a:endParaRPr>
          </a:p>
        </p:txBody>
      </p:sp>
      <p:sp>
        <p:nvSpPr>
          <p:cNvPr id="64515" name="Rectangle 3"/>
          <p:cNvSpPr>
            <a:spLocks noGrp="1" noChangeArrowheads="1"/>
          </p:cNvSpPr>
          <p:nvPr>
            <p:ph type="body" idx="4294967295"/>
          </p:nvPr>
        </p:nvSpPr>
        <p:spPr>
          <a:xfrm>
            <a:off x="819150" y="1300163"/>
            <a:ext cx="7786688" cy="4845050"/>
          </a:xfrm>
        </p:spPr>
        <p:txBody>
          <a:bodyPr/>
          <a:lstStyle/>
          <a:p>
            <a:r>
              <a:rPr lang="zh-CN" altLang="en-US" sz="2400" dirty="0" smtClean="0">
                <a:effectLst>
                  <a:outerShdw blurRad="38100" dist="38100" dir="2700000" algn="tl">
                    <a:srgbClr val="C0C0C0"/>
                  </a:outerShdw>
                </a:effectLst>
                <a:ea typeface="宋体" panose="02010600030101010101" pitchFamily="2" charset="-122"/>
              </a:rPr>
              <a:t>流（</a:t>
            </a:r>
            <a:r>
              <a:rPr lang="en-US" altLang="zh-CN" sz="2400" dirty="0" smtClean="0">
                <a:effectLst>
                  <a:outerShdw blurRad="38100" dist="38100" dir="2700000" algn="tl">
                    <a:srgbClr val="C0C0C0"/>
                  </a:outerShdw>
                </a:effectLst>
                <a:ea typeface="宋体" panose="02010600030101010101" pitchFamily="2" charset="-122"/>
              </a:rPr>
              <a:t>STREAMS</a:t>
            </a:r>
            <a:r>
              <a:rPr lang="zh-CN" altLang="en-US" sz="2400" dirty="0" smtClean="0">
                <a:effectLst>
                  <a:outerShdw blurRad="38100" dist="38100" dir="2700000" algn="tl">
                    <a:srgbClr val="C0C0C0"/>
                  </a:outerShdw>
                </a:effectLst>
                <a:ea typeface="宋体" panose="02010600030101010101" pitchFamily="2" charset="-122"/>
              </a:rPr>
              <a:t>）</a:t>
            </a:r>
            <a:endParaRPr lang="en-US" altLang="zh-CN" sz="2400" dirty="0" smtClean="0">
              <a:ea typeface="宋体" panose="02010600030101010101" pitchFamily="2" charset="-122"/>
            </a:endParaRPr>
          </a:p>
          <a:p>
            <a:pPr lvl="1"/>
            <a:r>
              <a:rPr lang="zh-CN" altLang="en-US" sz="2000" dirty="0" smtClean="0">
                <a:ea typeface="宋体" panose="02010600030101010101" pitchFamily="2" charset="-122"/>
              </a:rPr>
              <a:t>是</a:t>
            </a:r>
            <a:r>
              <a:rPr lang="zh-CN" altLang="en-US" sz="2000" dirty="0" smtClean="0">
                <a:solidFill>
                  <a:srgbClr val="C00000"/>
                </a:solidFill>
                <a:ea typeface="宋体" panose="02010600030101010101" pitchFamily="2" charset="-122"/>
              </a:rPr>
              <a:t>用户级进程</a:t>
            </a:r>
            <a:r>
              <a:rPr lang="zh-CN" altLang="en-US" sz="2000" dirty="0" smtClean="0">
                <a:ea typeface="宋体" panose="02010600030101010101" pitchFamily="2" charset="-122"/>
              </a:rPr>
              <a:t>与</a:t>
            </a:r>
            <a:r>
              <a:rPr lang="zh-CN" altLang="en-US" sz="2000" dirty="0" smtClean="0">
                <a:solidFill>
                  <a:srgbClr val="C00000"/>
                </a:solidFill>
                <a:ea typeface="宋体" panose="02010600030101010101" pitchFamily="2" charset="-122"/>
              </a:rPr>
              <a:t>设备</a:t>
            </a:r>
            <a:r>
              <a:rPr lang="zh-CN" altLang="en-US" sz="2000" dirty="0">
                <a:ea typeface="宋体" panose="02010600030101010101" pitchFamily="2" charset="-122"/>
              </a:rPr>
              <a:t>之间的</a:t>
            </a:r>
            <a:r>
              <a:rPr lang="zh-CN" altLang="en-US" sz="2000" dirty="0" smtClean="0">
                <a:ea typeface="宋体" panose="02010600030101010101" pitchFamily="2" charset="-122"/>
              </a:rPr>
              <a:t>一个</a:t>
            </a:r>
            <a:r>
              <a:rPr lang="zh-CN" altLang="en-US" sz="2000" dirty="0" smtClean="0">
                <a:solidFill>
                  <a:srgbClr val="7030A0"/>
                </a:solidFill>
                <a:ea typeface="宋体" panose="02010600030101010101" pitchFamily="2" charset="-122"/>
              </a:rPr>
              <a:t>全双工的</a:t>
            </a:r>
            <a:r>
              <a:rPr lang="zh-CN" altLang="en-US" sz="2000" dirty="0" smtClean="0">
                <a:solidFill>
                  <a:srgbClr val="7030A0"/>
                </a:solidFill>
                <a:ea typeface="宋体" panose="02010600030101010101" pitchFamily="2" charset="-122"/>
              </a:rPr>
              <a:t>链接；</a:t>
            </a:r>
            <a:endParaRPr lang="en-US" altLang="zh-CN" sz="2000" dirty="0" smtClean="0">
              <a:solidFill>
                <a:srgbClr val="7030A0"/>
              </a:solidFill>
              <a:ea typeface="宋体" panose="02010600030101010101" pitchFamily="2" charset="-122"/>
            </a:endParaRPr>
          </a:p>
          <a:p>
            <a:pPr lvl="1"/>
            <a:r>
              <a:rPr lang="zh-CN" altLang="en-US" sz="2000" dirty="0">
                <a:ea typeface="宋体" panose="02010600030101010101" pitchFamily="2" charset="-122"/>
              </a:rPr>
              <a:t>能</a:t>
            </a:r>
            <a:r>
              <a:rPr lang="zh-CN" altLang="en-US" sz="2000" dirty="0" smtClean="0">
                <a:ea typeface="宋体" panose="02010600030101010101" pitchFamily="2" charset="-122"/>
              </a:rPr>
              <a:t>让应用程序动态地组合驱动程序代码流水线；</a:t>
            </a:r>
            <a:endParaRPr lang="en-US" altLang="zh-CN" sz="2000" dirty="0">
              <a:ea typeface="宋体" panose="02010600030101010101" pitchFamily="2" charset="-122"/>
            </a:endParaRPr>
          </a:p>
          <a:p>
            <a:pPr lvl="1"/>
            <a:r>
              <a:rPr lang="zh-CN" altLang="en-US" sz="2000" dirty="0">
                <a:ea typeface="宋体" panose="02010600030101010101" pitchFamily="2" charset="-122"/>
              </a:rPr>
              <a:t>每个流包括</a:t>
            </a:r>
            <a:endParaRPr lang="en-US" altLang="zh-CN" sz="2000" dirty="0">
              <a:ea typeface="宋体" panose="02010600030101010101" pitchFamily="2" charset="-122"/>
            </a:endParaRPr>
          </a:p>
          <a:p>
            <a:pPr lvl="2"/>
            <a:r>
              <a:rPr lang="zh-CN" altLang="en-US" sz="1800" dirty="0" smtClean="0">
                <a:solidFill>
                  <a:srgbClr val="080808"/>
                </a:solidFill>
                <a:ea typeface="宋体" panose="02010600030101010101" pitchFamily="2" charset="-122"/>
              </a:rPr>
              <a:t>与用户进程之间的接口：</a:t>
            </a:r>
            <a:r>
              <a:rPr lang="zh-CN" altLang="en-US" sz="1800" dirty="0" smtClean="0">
                <a:solidFill>
                  <a:srgbClr val="C00000"/>
                </a:solidFill>
                <a:ea typeface="宋体" panose="02010600030101010101" pitchFamily="2" charset="-122"/>
              </a:rPr>
              <a:t>流开始（流头标）</a:t>
            </a:r>
            <a:endParaRPr lang="en-US" altLang="zh-CN" sz="1800" dirty="0" smtClean="0">
              <a:solidFill>
                <a:srgbClr val="C00000"/>
              </a:solidFill>
              <a:ea typeface="宋体" panose="02010600030101010101" pitchFamily="2" charset="-122"/>
            </a:endParaRPr>
          </a:p>
          <a:p>
            <a:pPr lvl="2"/>
            <a:r>
              <a:rPr lang="zh-CN" altLang="en-US" sz="1800" dirty="0" smtClean="0">
                <a:solidFill>
                  <a:srgbClr val="080808"/>
                </a:solidFill>
                <a:ea typeface="宋体" panose="02010600030101010101" pitchFamily="2" charset="-122"/>
              </a:rPr>
              <a:t>与设备之间</a:t>
            </a:r>
            <a:r>
              <a:rPr lang="zh-CN" altLang="en-US" sz="1800" dirty="0">
                <a:solidFill>
                  <a:srgbClr val="080808"/>
                </a:solidFill>
                <a:ea typeface="宋体" panose="02010600030101010101" pitchFamily="2" charset="-122"/>
              </a:rPr>
              <a:t>的接口</a:t>
            </a:r>
            <a:r>
              <a:rPr lang="zh-CN" altLang="en-US" sz="1800" dirty="0" smtClean="0">
                <a:solidFill>
                  <a:srgbClr val="080808"/>
                </a:solidFill>
                <a:ea typeface="宋体" panose="02010600030101010101" pitchFamily="2" charset="-122"/>
              </a:rPr>
              <a:t>：</a:t>
            </a:r>
            <a:r>
              <a:rPr lang="zh-CN" altLang="en-US" sz="1800" dirty="0" smtClean="0">
                <a:solidFill>
                  <a:srgbClr val="C00000"/>
                </a:solidFill>
                <a:ea typeface="宋体" panose="02010600030101010101" pitchFamily="2" charset="-122"/>
              </a:rPr>
              <a:t>设备驱动程序尾部</a:t>
            </a:r>
            <a:endParaRPr lang="en-US" altLang="zh-CN" sz="1800" dirty="0" smtClean="0">
              <a:solidFill>
                <a:srgbClr val="C00000"/>
              </a:solidFill>
              <a:ea typeface="宋体" panose="02010600030101010101" pitchFamily="2" charset="-122"/>
            </a:endParaRPr>
          </a:p>
          <a:p>
            <a:pPr lvl="2"/>
            <a:r>
              <a:rPr lang="zh-CN" altLang="en-US" sz="1800" dirty="0">
                <a:solidFill>
                  <a:srgbClr val="080808"/>
                </a:solidFill>
                <a:ea typeface="宋体" panose="02010600030101010101" pitchFamily="2" charset="-122"/>
              </a:rPr>
              <a:t>两个接口之间</a:t>
            </a:r>
            <a:r>
              <a:rPr lang="zh-CN" altLang="en-US" sz="1800" dirty="0" smtClean="0">
                <a:solidFill>
                  <a:srgbClr val="080808"/>
                </a:solidFill>
                <a:ea typeface="宋体" panose="02010600030101010101" pitchFamily="2" charset="-122"/>
              </a:rPr>
              <a:t>可以有</a:t>
            </a:r>
            <a:r>
              <a:rPr lang="zh-CN" altLang="en-US" sz="1800" dirty="0">
                <a:solidFill>
                  <a:srgbClr val="080808"/>
                </a:solidFill>
                <a:ea typeface="宋体" panose="02010600030101010101" pitchFamily="2" charset="-122"/>
              </a:rPr>
              <a:t>若干个</a:t>
            </a:r>
            <a:r>
              <a:rPr lang="zh-CN" altLang="en-US" sz="1800" dirty="0" smtClean="0">
                <a:solidFill>
                  <a:srgbClr val="080808"/>
                </a:solidFill>
                <a:ea typeface="宋体" panose="02010600030101010101" pitchFamily="2" charset="-122"/>
              </a:rPr>
              <a:t>模块（或没有）；</a:t>
            </a:r>
            <a:endParaRPr lang="en-US" altLang="zh-CN" sz="1800" dirty="0" smtClean="0">
              <a:solidFill>
                <a:srgbClr val="080808"/>
              </a:solidFill>
              <a:ea typeface="宋体" panose="02010600030101010101" pitchFamily="2" charset="-122"/>
            </a:endParaRPr>
          </a:p>
          <a:p>
            <a:pPr lvl="3"/>
            <a:r>
              <a:rPr lang="zh-CN" altLang="en-US" sz="1600" dirty="0" smtClean="0">
                <a:solidFill>
                  <a:srgbClr val="080808"/>
                </a:solidFill>
                <a:ea typeface="宋体" panose="02010600030101010101" pitchFamily="2" charset="-122"/>
              </a:rPr>
              <a:t>其中每个模块包含一个</a:t>
            </a:r>
            <a:r>
              <a:rPr lang="zh-CN" altLang="en-US" sz="1600" dirty="0" smtClean="0">
                <a:solidFill>
                  <a:srgbClr val="006600"/>
                </a:solidFill>
                <a:ea typeface="宋体" panose="02010600030101010101" pitchFamily="2" charset="-122"/>
              </a:rPr>
              <a:t>读队列</a:t>
            </a:r>
            <a:r>
              <a:rPr lang="zh-CN" altLang="en-US" sz="1600" dirty="0" smtClean="0">
                <a:solidFill>
                  <a:srgbClr val="080808"/>
                </a:solidFill>
                <a:ea typeface="宋体" panose="02010600030101010101" pitchFamily="2" charset="-122"/>
              </a:rPr>
              <a:t>与一个</a:t>
            </a:r>
            <a:r>
              <a:rPr lang="zh-CN" altLang="en-US" sz="1600" dirty="0" smtClean="0">
                <a:solidFill>
                  <a:srgbClr val="006600"/>
                </a:solidFill>
                <a:ea typeface="宋体" panose="02010600030101010101" pitchFamily="2" charset="-122"/>
              </a:rPr>
              <a:t>写</a:t>
            </a:r>
            <a:r>
              <a:rPr lang="zh-CN" altLang="en-US" sz="1600" dirty="0" smtClean="0">
                <a:solidFill>
                  <a:srgbClr val="006600"/>
                </a:solidFill>
                <a:ea typeface="宋体" panose="02010600030101010101" pitchFamily="2" charset="-122"/>
              </a:rPr>
              <a:t>队列，</a:t>
            </a:r>
            <a:r>
              <a:rPr lang="zh-CN" altLang="en-US" sz="1600" dirty="0">
                <a:solidFill>
                  <a:srgbClr val="080808"/>
                </a:solidFill>
                <a:ea typeface="宋体" panose="02010600030101010101" pitchFamily="2" charset="-122"/>
              </a:rPr>
              <a:t>用于数据的</a:t>
            </a:r>
            <a:r>
              <a:rPr lang="zh-CN" altLang="en-US" sz="1600" dirty="0">
                <a:solidFill>
                  <a:srgbClr val="7030A0"/>
                </a:solidFill>
                <a:ea typeface="宋体" panose="02010600030101010101" pitchFamily="2" charset="-122"/>
              </a:rPr>
              <a:t>输入</a:t>
            </a:r>
            <a:r>
              <a:rPr lang="zh-CN" altLang="en-US" sz="1600" dirty="0">
                <a:solidFill>
                  <a:srgbClr val="080808"/>
                </a:solidFill>
                <a:ea typeface="宋体" panose="02010600030101010101" pitchFamily="2" charset="-122"/>
              </a:rPr>
              <a:t>与</a:t>
            </a:r>
            <a:r>
              <a:rPr lang="zh-CN" altLang="en-US" sz="1600" dirty="0">
                <a:solidFill>
                  <a:srgbClr val="7030A0"/>
                </a:solidFill>
                <a:ea typeface="宋体" panose="02010600030101010101" pitchFamily="2" charset="-122"/>
              </a:rPr>
              <a:t>输出</a:t>
            </a:r>
            <a:endParaRPr lang="en-US" altLang="zh-CN" sz="1600" dirty="0">
              <a:solidFill>
                <a:srgbClr val="7030A0"/>
              </a:solidFill>
              <a:ea typeface="宋体" panose="02010600030101010101" pitchFamily="2" charset="-122"/>
            </a:endParaRPr>
          </a:p>
          <a:p>
            <a:pPr lvl="3"/>
            <a:r>
              <a:rPr lang="zh-CN" altLang="en-US" sz="1600" dirty="0" smtClean="0">
                <a:solidFill>
                  <a:srgbClr val="080808"/>
                </a:solidFill>
                <a:ea typeface="宋体" panose="02010600030101010101" pitchFamily="2" charset="-122"/>
              </a:rPr>
              <a:t>队列之间通过消息机制进行</a:t>
            </a:r>
            <a:r>
              <a:rPr lang="zh-CN" altLang="en-US" sz="1600" dirty="0" smtClean="0">
                <a:solidFill>
                  <a:srgbClr val="080808"/>
                </a:solidFill>
                <a:ea typeface="宋体" panose="02010600030101010101" pitchFamily="2" charset="-122"/>
              </a:rPr>
              <a:t>通信</a:t>
            </a:r>
            <a:endParaRPr lang="en-US" altLang="zh-CN" sz="1600" dirty="0" smtClean="0">
              <a:solidFill>
                <a:srgbClr val="080808"/>
              </a:solidFill>
              <a:ea typeface="宋体" panose="02010600030101010101" pitchFamily="2" charset="-122"/>
            </a:endParaRPr>
          </a:p>
          <a:p>
            <a:endParaRPr lang="en-US" altLang="zh-CN" sz="2800" dirty="0" smtClean="0">
              <a:solidFill>
                <a:srgbClr val="080808"/>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STREAMS</a:t>
            </a:r>
            <a:endParaRPr lang="en-US" altLang="zh-CN" dirty="0">
              <a:effectLst>
                <a:outerShdw blurRad="38100" dist="38100" dir="2700000" algn="tl">
                  <a:srgbClr val="C0C0C0"/>
                </a:outerShdw>
              </a:effectLst>
              <a:ea typeface="宋体" panose="02010600030101010101" pitchFamily="2" charset="-122"/>
            </a:endParaRPr>
          </a:p>
        </p:txBody>
      </p:sp>
      <p:sp>
        <p:nvSpPr>
          <p:cNvPr id="64515" name="Rectangle 3"/>
          <p:cNvSpPr>
            <a:spLocks noGrp="1" noChangeArrowheads="1"/>
          </p:cNvSpPr>
          <p:nvPr>
            <p:ph type="body" idx="4294967295"/>
          </p:nvPr>
        </p:nvSpPr>
        <p:spPr>
          <a:xfrm>
            <a:off x="550416" y="1300163"/>
            <a:ext cx="8055422" cy="4845050"/>
          </a:xfrm>
        </p:spPr>
        <p:txBody>
          <a:bodyPr/>
          <a:lstStyle/>
          <a:p>
            <a:pPr>
              <a:spcBef>
                <a:spcPts val="600"/>
              </a:spcBef>
            </a:pPr>
            <a:r>
              <a:rPr lang="en-US" altLang="zh-CN" sz="2000" b="1" dirty="0">
                <a:ea typeface="宋体" panose="02010600030101010101" pitchFamily="2" charset="-122"/>
              </a:rPr>
              <a:t>STREAM</a:t>
            </a:r>
            <a:r>
              <a:rPr lang="en-US" altLang="zh-CN" sz="2000" dirty="0">
                <a:ea typeface="宋体" panose="02010600030101010101" pitchFamily="2" charset="-122"/>
              </a:rPr>
              <a:t> – a </a:t>
            </a:r>
            <a:r>
              <a:rPr lang="en-US" altLang="zh-CN" sz="2000" dirty="0">
                <a:solidFill>
                  <a:srgbClr val="000099"/>
                </a:solidFill>
                <a:ea typeface="宋体" panose="02010600030101010101" pitchFamily="2" charset="-122"/>
              </a:rPr>
              <a:t>full-duplex</a:t>
            </a:r>
            <a:r>
              <a:rPr lang="en-US" altLang="zh-CN" sz="2000" dirty="0">
                <a:ea typeface="宋体" panose="02010600030101010101" pitchFamily="2" charset="-122"/>
              </a:rPr>
              <a:t> communication channel between a </a:t>
            </a:r>
            <a:r>
              <a:rPr lang="en-US" altLang="zh-CN" sz="2000" b="1" dirty="0">
                <a:solidFill>
                  <a:srgbClr val="7030A0"/>
                </a:solidFill>
                <a:ea typeface="宋体" panose="02010600030101010101" pitchFamily="2" charset="-122"/>
              </a:rPr>
              <a:t>user-level process </a:t>
            </a:r>
            <a:r>
              <a:rPr lang="en-US" altLang="zh-CN" sz="2000" dirty="0">
                <a:ea typeface="宋体" panose="02010600030101010101" pitchFamily="2" charset="-122"/>
              </a:rPr>
              <a:t>and a </a:t>
            </a:r>
            <a:r>
              <a:rPr lang="en-US" altLang="zh-CN" sz="2000" b="1" dirty="0">
                <a:solidFill>
                  <a:srgbClr val="7030A0"/>
                </a:solidFill>
                <a:ea typeface="宋体" panose="02010600030101010101" pitchFamily="2" charset="-122"/>
              </a:rPr>
              <a:t>device</a:t>
            </a:r>
            <a:r>
              <a:rPr lang="en-US" altLang="zh-CN" sz="2000" dirty="0">
                <a:ea typeface="宋体" panose="02010600030101010101" pitchFamily="2" charset="-122"/>
              </a:rPr>
              <a:t> in Unix System V and </a:t>
            </a:r>
            <a:r>
              <a:rPr lang="en-US" altLang="zh-CN" sz="2000" dirty="0" smtClean="0">
                <a:ea typeface="宋体" panose="02010600030101010101" pitchFamily="2" charset="-122"/>
              </a:rPr>
              <a:t>beyond</a:t>
            </a:r>
            <a:endParaRPr lang="en-US" altLang="zh-CN" sz="2000" dirty="0" smtClean="0">
              <a:ea typeface="宋体" panose="02010600030101010101" pitchFamily="2" charset="-122"/>
            </a:endParaRPr>
          </a:p>
          <a:p>
            <a:pPr>
              <a:spcBef>
                <a:spcPts val="600"/>
              </a:spcBef>
            </a:pPr>
            <a:r>
              <a:rPr lang="en-US" altLang="zh-CN" sz="2000" dirty="0" smtClean="0">
                <a:ea typeface="宋体" panose="02010600030101010101" pitchFamily="2" charset="-122"/>
              </a:rPr>
              <a:t>A </a:t>
            </a:r>
            <a:r>
              <a:rPr lang="en-US" altLang="zh-CN" sz="2000" dirty="0">
                <a:ea typeface="宋体" panose="02010600030101010101" pitchFamily="2" charset="-122"/>
              </a:rPr>
              <a:t>STREAM consists of:</a:t>
            </a:r>
            <a:endParaRPr lang="en-US" altLang="zh-CN" sz="2000" dirty="0">
              <a:ea typeface="宋体" panose="02010600030101010101" pitchFamily="2" charset="-122"/>
            </a:endParaRPr>
          </a:p>
          <a:p>
            <a:pPr>
              <a:spcBef>
                <a:spcPts val="600"/>
              </a:spcBef>
              <a:buFont typeface="Monotype Sorts" pitchFamily="2" charset="2"/>
              <a:buNone/>
            </a:pPr>
            <a:r>
              <a:rPr lang="en-US" altLang="zh-CN" sz="2000" dirty="0">
                <a:ea typeface="宋体" panose="02010600030101010101" pitchFamily="2" charset="-122"/>
              </a:rPr>
              <a:t>	</a:t>
            </a:r>
            <a:r>
              <a:rPr lang="en-US" altLang="zh-CN" sz="1800" dirty="0">
                <a:ea typeface="宋体" panose="02010600030101010101" pitchFamily="2" charset="-122"/>
              </a:rPr>
              <a:t>- </a:t>
            </a:r>
            <a:r>
              <a:rPr lang="en-US" altLang="zh-CN" sz="1800" cap="all" dirty="0">
                <a:solidFill>
                  <a:srgbClr val="000099"/>
                </a:solidFill>
                <a:ea typeface="宋体" panose="02010600030101010101" pitchFamily="2" charset="-122"/>
              </a:rPr>
              <a:t>STREAM head interfaces </a:t>
            </a:r>
            <a:r>
              <a:rPr lang="en-US" altLang="zh-CN" sz="1800" dirty="0">
                <a:ea typeface="宋体" panose="02010600030101010101" pitchFamily="2" charset="-122"/>
              </a:rPr>
              <a:t>with </a:t>
            </a:r>
            <a:r>
              <a:rPr lang="en-US" altLang="zh-CN" sz="1800" dirty="0">
                <a:solidFill>
                  <a:srgbClr val="337D45"/>
                </a:solidFill>
                <a:ea typeface="宋体" panose="02010600030101010101" pitchFamily="2" charset="-122"/>
              </a:rPr>
              <a:t>the user process</a:t>
            </a:r>
            <a:endParaRPr lang="en-US" altLang="zh-CN" sz="1800" dirty="0">
              <a:solidFill>
                <a:srgbClr val="337D45"/>
              </a:solidFill>
              <a:ea typeface="宋体" panose="02010600030101010101" pitchFamily="2" charset="-122"/>
            </a:endParaRPr>
          </a:p>
          <a:p>
            <a:pPr>
              <a:spcBef>
                <a:spcPts val="600"/>
              </a:spcBef>
              <a:buNone/>
            </a:pPr>
            <a:r>
              <a:rPr lang="en-US" altLang="zh-CN" sz="1800" dirty="0">
                <a:ea typeface="宋体" panose="02010600030101010101" pitchFamily="2" charset="-122"/>
              </a:rPr>
              <a:t>	- </a:t>
            </a:r>
            <a:r>
              <a:rPr lang="en-US" altLang="zh-CN" sz="1800" cap="all" dirty="0" smtClean="0">
                <a:solidFill>
                  <a:srgbClr val="000099"/>
                </a:solidFill>
                <a:ea typeface="宋体" panose="02010600030101010101" pitchFamily="2" charset="-122"/>
              </a:rPr>
              <a:t>Driver </a:t>
            </a:r>
            <a:r>
              <a:rPr lang="en-US" altLang="zh-CN" sz="1800" cap="all" dirty="0">
                <a:solidFill>
                  <a:srgbClr val="000099"/>
                </a:solidFill>
                <a:ea typeface="宋体" panose="02010600030101010101" pitchFamily="2" charset="-122"/>
              </a:rPr>
              <a:t>end interfaces </a:t>
            </a:r>
            <a:r>
              <a:rPr lang="en-US" altLang="zh-CN" sz="1800" dirty="0">
                <a:ea typeface="宋体" panose="02010600030101010101" pitchFamily="2" charset="-122"/>
              </a:rPr>
              <a:t>with </a:t>
            </a:r>
            <a:r>
              <a:rPr lang="en-US" altLang="zh-CN" sz="1800" dirty="0">
                <a:solidFill>
                  <a:srgbClr val="337D45"/>
                </a:solidFill>
                <a:ea typeface="宋体" panose="02010600030101010101" pitchFamily="2" charset="-122"/>
              </a:rPr>
              <a:t>the device</a:t>
            </a:r>
            <a:br>
              <a:rPr lang="en-US" altLang="zh-CN" sz="1800" dirty="0">
                <a:ea typeface="宋体" panose="02010600030101010101" pitchFamily="2" charset="-122"/>
              </a:rPr>
            </a:br>
            <a:r>
              <a:rPr lang="en-US" altLang="zh-CN" sz="1800" dirty="0">
                <a:ea typeface="宋体" panose="02010600030101010101" pitchFamily="2" charset="-122"/>
              </a:rPr>
              <a:t>- </a:t>
            </a:r>
            <a:r>
              <a:rPr lang="en-US" altLang="zh-CN" sz="1800" dirty="0" smtClean="0">
                <a:ea typeface="宋体" panose="02010600030101010101" pitchFamily="2" charset="-122"/>
              </a:rPr>
              <a:t>Zero </a:t>
            </a:r>
            <a:r>
              <a:rPr lang="en-US" altLang="zh-CN" sz="1800" dirty="0">
                <a:ea typeface="宋体" panose="02010600030101010101" pitchFamily="2" charset="-122"/>
              </a:rPr>
              <a:t>or more STREAM modules between </a:t>
            </a:r>
            <a:r>
              <a:rPr lang="en-US" altLang="zh-CN" sz="1800" dirty="0" smtClean="0">
                <a:ea typeface="宋体" panose="02010600030101010101" pitchFamily="2" charset="-122"/>
              </a:rPr>
              <a:t>them (</a:t>
            </a:r>
            <a:r>
              <a:rPr lang="en-US" altLang="zh-CN" sz="1800" dirty="0" smtClean="0">
                <a:solidFill>
                  <a:srgbClr val="000099"/>
                </a:solidFill>
                <a:ea typeface="宋体" panose="02010600030101010101" pitchFamily="2" charset="-122"/>
              </a:rPr>
              <a:t>interfaces</a:t>
            </a:r>
            <a:r>
              <a:rPr lang="en-US" altLang="zh-CN" sz="1800" cap="all" dirty="0" smtClean="0">
                <a:solidFill>
                  <a:srgbClr val="000099"/>
                </a:solidFill>
                <a:ea typeface="宋体" panose="02010600030101010101" pitchFamily="2" charset="-122"/>
              </a:rPr>
              <a:t>)</a:t>
            </a:r>
            <a:r>
              <a:rPr lang="en-US" altLang="zh-CN" sz="1800" dirty="0" smtClean="0">
                <a:ea typeface="宋体" panose="02010600030101010101" pitchFamily="2" charset="-122"/>
              </a:rPr>
              <a:t>.</a:t>
            </a:r>
            <a:endParaRPr lang="en-US" altLang="zh-CN" sz="2000" dirty="0">
              <a:ea typeface="宋体" panose="02010600030101010101" pitchFamily="2" charset="-122"/>
            </a:endParaRPr>
          </a:p>
          <a:p>
            <a:pPr>
              <a:spcBef>
                <a:spcPts val="600"/>
              </a:spcBef>
            </a:pPr>
            <a:r>
              <a:rPr lang="en-US" altLang="zh-CN" sz="2000" dirty="0">
                <a:ea typeface="宋体" panose="02010600030101010101" pitchFamily="2" charset="-122"/>
              </a:rPr>
              <a:t>Each module contains a </a:t>
            </a:r>
            <a:r>
              <a:rPr lang="en-US" altLang="zh-CN" sz="2000" b="1" dirty="0">
                <a:ea typeface="宋体" panose="02010600030101010101" pitchFamily="2" charset="-122"/>
              </a:rPr>
              <a:t>read  queue</a:t>
            </a:r>
            <a:r>
              <a:rPr lang="en-US" altLang="zh-CN" sz="2000" dirty="0">
                <a:ea typeface="宋体" panose="02010600030101010101" pitchFamily="2" charset="-122"/>
              </a:rPr>
              <a:t> and a </a:t>
            </a:r>
            <a:r>
              <a:rPr lang="en-US" altLang="zh-CN" sz="2000" b="1" dirty="0">
                <a:ea typeface="宋体" panose="02010600030101010101" pitchFamily="2" charset="-122"/>
              </a:rPr>
              <a:t>write queue</a:t>
            </a:r>
            <a:endParaRPr lang="en-US" altLang="zh-CN" sz="2000" dirty="0">
              <a:ea typeface="宋体" panose="02010600030101010101" pitchFamily="2" charset="-122"/>
            </a:endParaRPr>
          </a:p>
          <a:p>
            <a:pPr>
              <a:spcBef>
                <a:spcPts val="600"/>
              </a:spcBef>
            </a:pPr>
            <a:r>
              <a:rPr lang="en-US" altLang="zh-CN" sz="2000" b="1" dirty="0">
                <a:solidFill>
                  <a:srgbClr val="7030A0"/>
                </a:solidFill>
                <a:ea typeface="宋体" panose="02010600030101010101" pitchFamily="2" charset="-122"/>
              </a:rPr>
              <a:t>Message passing </a:t>
            </a:r>
            <a:r>
              <a:rPr lang="en-US" altLang="zh-CN" sz="2000" dirty="0">
                <a:ea typeface="宋体" panose="02010600030101010101" pitchFamily="2" charset="-122"/>
              </a:rPr>
              <a:t>is used to communicate between queues</a:t>
            </a:r>
            <a:endParaRPr lang="en-US" altLang="zh-CN" sz="2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1127125" y="0"/>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The STREAMS Structure</a:t>
            </a:r>
            <a:endParaRPr lang="en-US" altLang="zh-CN" sz="2400">
              <a:effectLst>
                <a:outerShdw blurRad="38100" dist="38100" dir="2700000" algn="tl">
                  <a:srgbClr val="C0C0C0"/>
                </a:outerShdw>
              </a:effectLst>
              <a:ea typeface="宋体" panose="02010600030101010101" pitchFamily="2" charset="-122"/>
            </a:endParaRPr>
          </a:p>
        </p:txBody>
      </p:sp>
      <p:pic>
        <p:nvPicPr>
          <p:cNvPr id="65539" name="Picture 4"/>
          <p:cNvPicPr>
            <a:picLocks noChangeAspect="1" noChangeArrowheads="1"/>
          </p:cNvPicPr>
          <p:nvPr/>
        </p:nvPicPr>
        <p:blipFill>
          <a:blip r:embed="rId1">
            <a:extLst>
              <a:ext uri="{28A0092B-C50C-407E-A947-70E740481C1C}">
                <a14:useLocalDpi xmlns:a14="http://schemas.microsoft.com/office/drawing/2010/main" val="0"/>
              </a:ext>
            </a:extLst>
          </a:blip>
          <a:srcRect l="15085" t="545" r="15494" b="832"/>
          <a:stretch>
            <a:fillRect/>
          </a:stretch>
        </p:blipFill>
        <p:spPr bwMode="auto">
          <a:xfrm>
            <a:off x="934339" y="1190435"/>
            <a:ext cx="4835525" cy="485374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4233672" y="1545336"/>
            <a:ext cx="768096" cy="338328"/>
          </a:xfrm>
          <a:prstGeom prst="wedgeRoundRectCallout">
            <a:avLst>
              <a:gd name="adj1" fmla="val -83545"/>
              <a:gd name="adj2" fmla="val 4243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Helvetica" panose="020B0604020202020204" pitchFamily="34" charset="0"/>
              </a:rPr>
              <a:t>write</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sp>
        <p:nvSpPr>
          <p:cNvPr id="5" name="圆角矩形标注 4"/>
          <p:cNvSpPr/>
          <p:nvPr/>
        </p:nvSpPr>
        <p:spPr bwMode="auto">
          <a:xfrm>
            <a:off x="934339" y="1545336"/>
            <a:ext cx="768096" cy="338328"/>
          </a:xfrm>
          <a:prstGeom prst="wedgeRoundRectCallout">
            <a:avLst>
              <a:gd name="adj1" fmla="val 68836"/>
              <a:gd name="adj2" fmla="val 730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Helvetica" panose="020B0604020202020204" pitchFamily="34" charset="0"/>
              </a:rPr>
              <a:t>read</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sp>
        <p:nvSpPr>
          <p:cNvPr id="6" name="Rectangle 3"/>
          <p:cNvSpPr txBox="1">
            <a:spLocks noChangeArrowheads="1"/>
          </p:cNvSpPr>
          <p:nvPr/>
        </p:nvSpPr>
        <p:spPr bwMode="auto">
          <a:xfrm>
            <a:off x="5968175" y="1071563"/>
            <a:ext cx="2557988" cy="48450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a:buNone/>
            </a:pPr>
            <a:r>
              <a:rPr lang="zh-CN" altLang="en-US" sz="1600" dirty="0" smtClean="0">
                <a:solidFill>
                  <a:srgbClr val="080808"/>
                </a:solidFill>
                <a:ea typeface="宋体" panose="02010600030101010101" pitchFamily="2" charset="-122"/>
              </a:rPr>
              <a:t>当进程向流写数据时，内核把数据送到输出队列。</a:t>
            </a:r>
            <a:endParaRPr lang="en-US" altLang="zh-CN" sz="1600" dirty="0" smtClean="0">
              <a:solidFill>
                <a:srgbClr val="080808"/>
              </a:solidFill>
              <a:ea typeface="宋体" panose="02010600030101010101" pitchFamily="2" charset="-122"/>
            </a:endParaRPr>
          </a:p>
          <a:p>
            <a:pPr marL="0" indent="0" eaLnBrk="1">
              <a:buNone/>
            </a:pPr>
            <a:r>
              <a:rPr lang="zh-CN" altLang="en-US" sz="1600" dirty="0" smtClean="0">
                <a:solidFill>
                  <a:srgbClr val="080808"/>
                </a:solidFill>
                <a:ea typeface="宋体" panose="02010600030101010101" pitchFamily="2" charset="-122"/>
              </a:rPr>
              <a:t>当一个设备驱动程序接收了数据，它将输入队列的数据送给正在读的进程。</a:t>
            </a:r>
            <a:endParaRPr lang="en-US" altLang="zh-CN" sz="1600" dirty="0" smtClean="0">
              <a:solidFill>
                <a:srgbClr val="080808"/>
              </a:solidFill>
              <a:ea typeface="宋体" panose="02010600030101010101" pitchFamily="2" charset="-122"/>
            </a:endParaRPr>
          </a:p>
          <a:p>
            <a:pPr marL="0" indent="0" eaLnBrk="1">
              <a:buNone/>
            </a:pPr>
            <a:r>
              <a:rPr lang="zh-CN" altLang="en-US" sz="1600" dirty="0" smtClean="0">
                <a:solidFill>
                  <a:srgbClr val="080808"/>
                </a:solidFill>
                <a:ea typeface="宋体" panose="02010600030101010101" pitchFamily="2" charset="-122"/>
              </a:rPr>
              <a:t>队列之间根据明确定义的接口将消息传递给相邻的队列。</a:t>
            </a:r>
            <a:endParaRPr lang="en-US" altLang="zh-CN" sz="1600" dirty="0" smtClean="0">
              <a:solidFill>
                <a:srgbClr val="080808"/>
              </a:solidFill>
              <a:ea typeface="宋体" panose="02010600030101010101" pitchFamily="2" charset="-122"/>
            </a:endParaRPr>
          </a:p>
          <a:p>
            <a:pPr marL="0" indent="0" eaLnBrk="1">
              <a:buNone/>
            </a:pPr>
            <a:r>
              <a:rPr lang="zh-CN" altLang="en-US" sz="1600" dirty="0" smtClean="0">
                <a:solidFill>
                  <a:srgbClr val="080808"/>
                </a:solidFill>
                <a:ea typeface="宋体" panose="02010600030101010101" pitchFamily="2" charset="-122"/>
              </a:rPr>
              <a:t>每个队列与内核相连的模块操纵队列中的数据。</a:t>
            </a:r>
            <a:endParaRPr lang="en-US" altLang="zh-CN" sz="1600" dirty="0" smtClean="0">
              <a:solidFill>
                <a:srgbClr val="080808"/>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 </a:t>
            </a:r>
            <a:r>
              <a:rPr lang="en-US" altLang="zh-CN" dirty="0">
                <a:effectLst>
                  <a:outerShdw blurRad="38100" dist="38100" dir="2700000" algn="tl">
                    <a:srgbClr val="C0C0C0"/>
                  </a:outerShdw>
                </a:effectLst>
                <a:ea typeface="宋体" panose="02010600030101010101" pitchFamily="2" charset="-122"/>
              </a:rPr>
              <a:t>STREAMS</a:t>
            </a:r>
            <a:endParaRPr lang="en-US" altLang="zh-CN" dirty="0">
              <a:effectLst>
                <a:outerShdw blurRad="38100" dist="38100" dir="2700000" algn="tl">
                  <a:srgbClr val="C0C0C0"/>
                </a:outerShdw>
              </a:effectLst>
              <a:ea typeface="宋体" panose="02010600030101010101" pitchFamily="2" charset="-122"/>
            </a:endParaRPr>
          </a:p>
        </p:txBody>
      </p:sp>
      <p:sp>
        <p:nvSpPr>
          <p:cNvPr id="64515" name="Rectangle 3"/>
          <p:cNvSpPr>
            <a:spLocks noGrp="1" noChangeArrowheads="1"/>
          </p:cNvSpPr>
          <p:nvPr>
            <p:ph type="body" idx="4294967295"/>
          </p:nvPr>
        </p:nvSpPr>
        <p:spPr>
          <a:xfrm>
            <a:off x="819150" y="1300163"/>
            <a:ext cx="7786688" cy="4845050"/>
          </a:xfrm>
        </p:spPr>
        <p:txBody>
          <a:bodyPr/>
          <a:lstStyle/>
          <a:p>
            <a:r>
              <a:rPr lang="zh-CN" altLang="en-US" sz="2400" dirty="0" smtClean="0">
                <a:effectLst>
                  <a:outerShdw blurRad="38100" dist="38100" dir="2700000" algn="tl">
                    <a:srgbClr val="C0C0C0"/>
                  </a:outerShdw>
                </a:effectLst>
                <a:ea typeface="宋体" panose="02010600030101010101" pitchFamily="2" charset="-122"/>
              </a:rPr>
              <a:t>使用流的优点</a:t>
            </a:r>
            <a:endParaRPr lang="en-US" altLang="zh-CN" sz="2400" dirty="0" smtClean="0">
              <a:effectLst>
                <a:outerShdw blurRad="38100" dist="38100" dir="2700000" algn="tl">
                  <a:srgbClr val="C0C0C0"/>
                </a:outerShdw>
              </a:effectLst>
              <a:ea typeface="宋体" panose="02010600030101010101" pitchFamily="2" charset="-122"/>
            </a:endParaRPr>
          </a:p>
          <a:p>
            <a:pPr lvl="1"/>
            <a:r>
              <a:rPr lang="zh-CN" altLang="en-US" sz="2000" dirty="0" smtClean="0">
                <a:ea typeface="宋体" panose="02010600030101010101" pitchFamily="2" charset="-122"/>
              </a:rPr>
              <a:t>流机制提供了一个框架，可以方便使用</a:t>
            </a:r>
            <a:r>
              <a:rPr lang="zh-CN" altLang="en-US" sz="2000" dirty="0" smtClean="0">
                <a:solidFill>
                  <a:srgbClr val="7030A0"/>
                </a:solidFill>
                <a:ea typeface="宋体" panose="02010600030101010101" pitchFamily="2" charset="-122"/>
              </a:rPr>
              <a:t>模块化的思想</a:t>
            </a:r>
            <a:r>
              <a:rPr lang="zh-CN" altLang="en-US" sz="2000" dirty="0" smtClean="0">
                <a:ea typeface="宋体" panose="02010600030101010101" pitchFamily="2" charset="-122"/>
              </a:rPr>
              <a:t>，以递增的方式</a:t>
            </a:r>
            <a:r>
              <a:rPr lang="zh-CN" altLang="en-US" sz="2000" dirty="0" smtClean="0">
                <a:solidFill>
                  <a:srgbClr val="7030A0"/>
                </a:solidFill>
                <a:ea typeface="宋体" panose="02010600030101010101" pitchFamily="2" charset="-122"/>
              </a:rPr>
              <a:t>编写设备驱动程序</a:t>
            </a:r>
            <a:r>
              <a:rPr lang="zh-CN" altLang="en-US" sz="2000" dirty="0" smtClean="0">
                <a:ea typeface="宋体" panose="02010600030101010101" pitchFamily="2" charset="-122"/>
              </a:rPr>
              <a:t>和通信协议。</a:t>
            </a:r>
            <a:endParaRPr lang="en-US" altLang="zh-CN" sz="2000" dirty="0" smtClean="0">
              <a:ea typeface="宋体" panose="02010600030101010101" pitchFamily="2" charset="-122"/>
            </a:endParaRPr>
          </a:p>
          <a:p>
            <a:pPr lvl="1"/>
            <a:r>
              <a:rPr lang="zh-CN" altLang="en-US" sz="2000" dirty="0" smtClean="0">
                <a:ea typeface="宋体" panose="02010600030101010101" pitchFamily="2" charset="-122"/>
              </a:rPr>
              <a:t>流中的</a:t>
            </a:r>
            <a:r>
              <a:rPr lang="zh-CN" altLang="en-US" sz="2000" dirty="0" smtClean="0">
                <a:solidFill>
                  <a:srgbClr val="7030A0"/>
                </a:solidFill>
                <a:ea typeface="宋体" panose="02010600030101010101" pitchFamily="2" charset="-122"/>
              </a:rPr>
              <a:t>模块</a:t>
            </a:r>
            <a:r>
              <a:rPr lang="zh-CN" altLang="en-US" sz="2000" dirty="0" smtClean="0">
                <a:ea typeface="宋体" panose="02010600030101010101" pitchFamily="2" charset="-122"/>
              </a:rPr>
              <a:t>可以为不同的流以及不同的设备所</a:t>
            </a:r>
            <a:r>
              <a:rPr lang="zh-CN" altLang="en-US" sz="2000" dirty="0" smtClean="0">
                <a:solidFill>
                  <a:srgbClr val="7030A0"/>
                </a:solidFill>
                <a:ea typeface="宋体" panose="02010600030101010101" pitchFamily="2" charset="-122"/>
              </a:rPr>
              <a:t>共享</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r>
              <a:rPr lang="zh-CN" altLang="en-US" sz="2000" dirty="0" smtClean="0">
                <a:effectLst>
                  <a:outerShdw blurRad="38100" dist="38100" dir="2700000" algn="tl">
                    <a:srgbClr val="C0C0C0"/>
                  </a:outerShdw>
                </a:effectLst>
                <a:ea typeface="宋体" panose="02010600030101010101" pitchFamily="2" charset="-122"/>
              </a:rPr>
              <a:t>在</a:t>
            </a:r>
            <a:r>
              <a:rPr lang="en-US" altLang="zh-CN" sz="2000" dirty="0" smtClean="0">
                <a:effectLst>
                  <a:outerShdw blurRad="38100" dist="38100" dir="2700000" algn="tl">
                    <a:srgbClr val="C0C0C0"/>
                  </a:outerShdw>
                </a:effectLst>
                <a:ea typeface="宋体" panose="02010600030101010101" pitchFamily="2" charset="-122"/>
              </a:rPr>
              <a:t>UNIX</a:t>
            </a:r>
            <a:r>
              <a:rPr lang="zh-CN" altLang="en-US" sz="2000" dirty="0">
                <a:effectLst>
                  <a:outerShdw blurRad="38100" dist="38100" dir="2700000" algn="tl">
                    <a:srgbClr val="C0C0C0"/>
                  </a:outerShdw>
                </a:effectLst>
                <a:ea typeface="宋体" panose="02010600030101010101" pitchFamily="2" charset="-122"/>
              </a:rPr>
              <a:t>、</a:t>
            </a:r>
            <a:r>
              <a:rPr lang="en-US" altLang="zh-CN" sz="2000" dirty="0" smtClean="0">
                <a:effectLst>
                  <a:outerShdw blurRad="38100" dist="38100" dir="2700000" algn="tl">
                    <a:srgbClr val="C0C0C0"/>
                  </a:outerShdw>
                </a:effectLst>
                <a:ea typeface="宋体" panose="02010600030101010101" pitchFamily="2" charset="-122"/>
              </a:rPr>
              <a:t>Solaris</a:t>
            </a:r>
            <a:r>
              <a:rPr lang="zh-CN" altLang="en-US" sz="2000" dirty="0" smtClean="0">
                <a:effectLst>
                  <a:outerShdw blurRad="38100" dist="38100" dir="2700000" algn="tl">
                    <a:srgbClr val="C0C0C0"/>
                  </a:outerShdw>
                </a:effectLst>
                <a:ea typeface="宋体" panose="02010600030101010101" pitchFamily="2" charset="-122"/>
              </a:rPr>
              <a:t>中得到了广泛的应用</a:t>
            </a:r>
            <a:endParaRPr lang="en-US" altLang="zh-CN" sz="2000" dirty="0" smtClean="0">
              <a:effectLst>
                <a:outerShdw blurRad="38100" dist="38100" dir="2700000" algn="tl">
                  <a:srgbClr val="C0C0C0"/>
                </a:outerShdw>
              </a:effectLst>
              <a:ea typeface="宋体" panose="02010600030101010101" pitchFamily="2" charset="-122"/>
            </a:endParaRPr>
          </a:p>
          <a:p>
            <a:r>
              <a:rPr lang="en-US" altLang="zh-CN" sz="2000" dirty="0" smtClean="0">
                <a:effectLst>
                  <a:outerShdw blurRad="38100" dist="38100" dir="2700000" algn="tl">
                    <a:srgbClr val="C0C0C0"/>
                  </a:outerShdw>
                </a:effectLst>
                <a:ea typeface="宋体" panose="02010600030101010101" pitchFamily="2" charset="-122"/>
              </a:rPr>
              <a:t>Socket</a:t>
            </a:r>
            <a:r>
              <a:rPr lang="zh-CN" altLang="en-US" sz="2000" dirty="0" smtClean="0">
                <a:effectLst>
                  <a:outerShdw blurRad="38100" dist="38100" dir="2700000" algn="tl">
                    <a:srgbClr val="C0C0C0"/>
                  </a:outerShdw>
                </a:effectLst>
                <a:ea typeface="宋体" panose="02010600030101010101" pitchFamily="2" charset="-122"/>
              </a:rPr>
              <a:t>机制是采用流方式实现。</a:t>
            </a:r>
            <a:endParaRPr lang="en-US" altLang="zh-CN" sz="2000" dirty="0">
              <a:effectLst>
                <a:outerShdw blurRad="38100" dist="38100" dir="2700000" algn="tl">
                  <a:srgbClr val="C0C0C0"/>
                </a:outerShdw>
              </a:effectLst>
              <a:ea typeface="宋体" panose="02010600030101010101" pitchFamily="2" charset="-122"/>
            </a:endParaRPr>
          </a:p>
          <a:p>
            <a:endParaRPr lang="en-US" altLang="zh-CN" sz="2200" dirty="0" smtClean="0">
              <a:solidFill>
                <a:srgbClr val="000099"/>
              </a:solidFill>
              <a:ea typeface="宋体" panose="02010600030101010101" pitchFamily="2" charset="-122"/>
            </a:endParaRPr>
          </a:p>
          <a:p>
            <a:r>
              <a:rPr lang="zh-CN" altLang="en-US" sz="2200" dirty="0" smtClean="0">
                <a:solidFill>
                  <a:srgbClr val="000099"/>
                </a:solidFill>
                <a:ea typeface="宋体" panose="02010600030101010101" pitchFamily="2" charset="-122"/>
              </a:rPr>
              <a:t>详细</a:t>
            </a:r>
            <a:r>
              <a:rPr lang="zh-CN" altLang="en-US" sz="2200" dirty="0" smtClean="0">
                <a:solidFill>
                  <a:srgbClr val="000099"/>
                </a:solidFill>
                <a:ea typeface="宋体" panose="02010600030101010101" pitchFamily="2" charset="-122"/>
              </a:rPr>
              <a:t>内容请参阅</a:t>
            </a:r>
            <a:r>
              <a:rPr lang="en-US" altLang="zh-CN" sz="2200" dirty="0" smtClean="0">
                <a:solidFill>
                  <a:srgbClr val="000099"/>
                </a:solidFill>
                <a:ea typeface="宋体" panose="02010600030101010101" pitchFamily="2" charset="-122"/>
              </a:rPr>
              <a:t>《UNIX </a:t>
            </a:r>
            <a:r>
              <a:rPr lang="zh-CN" altLang="en-US" sz="2200" dirty="0" smtClean="0">
                <a:solidFill>
                  <a:srgbClr val="000099"/>
                </a:solidFill>
                <a:ea typeface="宋体" panose="02010600030101010101" pitchFamily="2" charset="-122"/>
              </a:rPr>
              <a:t>操作系统设计</a:t>
            </a:r>
            <a:r>
              <a:rPr lang="en-US" altLang="zh-CN" sz="2200" dirty="0" smtClean="0">
                <a:solidFill>
                  <a:srgbClr val="000099"/>
                </a:solidFill>
                <a:ea typeface="宋体" panose="02010600030101010101" pitchFamily="2" charset="-122"/>
              </a:rPr>
              <a:t>》</a:t>
            </a:r>
            <a:r>
              <a:rPr lang="zh-CN" altLang="en-US" sz="2200" dirty="0" smtClean="0">
                <a:solidFill>
                  <a:srgbClr val="000099"/>
                </a:solidFill>
                <a:ea typeface="宋体" panose="02010600030101010101" pitchFamily="2" charset="-122"/>
              </a:rPr>
              <a:t>，</a:t>
            </a:r>
            <a:r>
              <a:rPr lang="en-US" altLang="zh-CN" sz="2200" dirty="0" smtClean="0">
                <a:solidFill>
                  <a:srgbClr val="000099"/>
                </a:solidFill>
                <a:ea typeface="宋体" panose="02010600030101010101" pitchFamily="2" charset="-122"/>
              </a:rPr>
              <a:t>P266, ch10.4</a:t>
            </a:r>
            <a:endParaRPr lang="en-US" altLang="zh-CN" sz="2200" dirty="0">
              <a:solidFill>
                <a:srgbClr val="000099"/>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13.7 Performance</a:t>
            </a:r>
            <a:endParaRPr lang="en-US" altLang="zh-CN">
              <a:effectLst>
                <a:outerShdw blurRad="38100" dist="38100" dir="2700000" algn="tl">
                  <a:srgbClr val="C0C0C0"/>
                </a:outerShdw>
              </a:effectLst>
              <a:ea typeface="宋体" panose="02010600030101010101" pitchFamily="2" charset="-122"/>
            </a:endParaRPr>
          </a:p>
        </p:txBody>
      </p:sp>
      <p:sp>
        <p:nvSpPr>
          <p:cNvPr id="66563" name="Rectangle 3"/>
          <p:cNvSpPr>
            <a:spLocks noGrp="1" noChangeArrowheads="1"/>
          </p:cNvSpPr>
          <p:nvPr>
            <p:ph type="body" idx="4294967295"/>
          </p:nvPr>
        </p:nvSpPr>
        <p:spPr>
          <a:xfrm>
            <a:off x="810272" y="1122609"/>
            <a:ext cx="7792190" cy="5313701"/>
          </a:xfrm>
        </p:spPr>
        <p:txBody>
          <a:bodyPr/>
          <a:lstStyle/>
          <a:p>
            <a:r>
              <a:rPr lang="en-US" altLang="zh-CN" sz="2400" b="1" dirty="0">
                <a:ea typeface="宋体" panose="02010600030101010101" pitchFamily="2" charset="-122"/>
              </a:rPr>
              <a:t>I/O is </a:t>
            </a:r>
            <a:r>
              <a:rPr lang="en-US" altLang="zh-CN" sz="2400" b="1" dirty="0">
                <a:solidFill>
                  <a:srgbClr val="0033CC"/>
                </a:solidFill>
                <a:ea typeface="宋体" panose="02010600030101010101" pitchFamily="2" charset="-122"/>
              </a:rPr>
              <a:t>a major factor </a:t>
            </a:r>
            <a:r>
              <a:rPr lang="en-US" altLang="zh-CN" sz="2400" b="1" dirty="0">
                <a:ea typeface="宋体" panose="02010600030101010101" pitchFamily="2" charset="-122"/>
              </a:rPr>
              <a:t>in </a:t>
            </a:r>
            <a:r>
              <a:rPr lang="en-US" altLang="zh-CN" sz="2400" b="1" dirty="0">
                <a:solidFill>
                  <a:srgbClr val="7030A0"/>
                </a:solidFill>
                <a:ea typeface="宋体" panose="02010600030101010101" pitchFamily="2" charset="-122"/>
              </a:rPr>
              <a:t>system performance</a:t>
            </a:r>
            <a:r>
              <a:rPr lang="en-US" altLang="zh-CN" sz="2400" dirty="0">
                <a:ea typeface="宋体" panose="02010600030101010101" pitchFamily="2" charset="-122"/>
              </a:rPr>
              <a:t>:</a:t>
            </a:r>
            <a:endParaRPr lang="en-US" altLang="zh-CN" sz="2400" dirty="0">
              <a:ea typeface="宋体" panose="02010600030101010101" pitchFamily="2" charset="-122"/>
            </a:endParaRPr>
          </a:p>
          <a:p>
            <a:pPr lvl="1"/>
            <a:r>
              <a:rPr lang="en-US" altLang="zh-CN" sz="2000" dirty="0">
                <a:ea typeface="宋体" panose="02010600030101010101" pitchFamily="2" charset="-122"/>
              </a:rPr>
              <a:t>Heavy demands on </a:t>
            </a:r>
            <a:r>
              <a:rPr lang="en-US" altLang="zh-CN" sz="2000" dirty="0">
                <a:solidFill>
                  <a:srgbClr val="C00000"/>
                </a:solidFill>
                <a:ea typeface="宋体" panose="02010600030101010101" pitchFamily="2" charset="-122"/>
              </a:rPr>
              <a:t>CPU </a:t>
            </a:r>
            <a:r>
              <a:rPr lang="en-US" altLang="zh-CN" sz="2000" dirty="0">
                <a:ea typeface="宋体" panose="02010600030101010101" pitchFamily="2" charset="-122"/>
              </a:rPr>
              <a:t>to execute </a:t>
            </a:r>
            <a:r>
              <a:rPr lang="en-US" altLang="zh-CN" sz="2000" dirty="0">
                <a:solidFill>
                  <a:srgbClr val="C00000"/>
                </a:solidFill>
                <a:ea typeface="宋体" panose="02010600030101010101" pitchFamily="2" charset="-122"/>
              </a:rPr>
              <a:t>device driver</a:t>
            </a:r>
            <a:r>
              <a:rPr lang="en-US" altLang="zh-CN" sz="2000" dirty="0">
                <a:ea typeface="宋体" panose="02010600030101010101" pitchFamily="2" charset="-122"/>
              </a:rPr>
              <a:t>, </a:t>
            </a:r>
            <a:r>
              <a:rPr lang="en-US" altLang="zh-CN" sz="2000" dirty="0">
                <a:solidFill>
                  <a:srgbClr val="C00000"/>
                </a:solidFill>
                <a:ea typeface="宋体" panose="02010600030101010101" pitchFamily="2" charset="-122"/>
              </a:rPr>
              <a:t>kernel I/O code</a:t>
            </a:r>
            <a:r>
              <a:rPr lang="zh-CN" altLang="en-US" sz="2000" dirty="0">
                <a:solidFill>
                  <a:srgbClr val="C00000"/>
                </a:solidFill>
                <a:ea typeface="宋体" panose="02010600030101010101" pitchFamily="2" charset="-122"/>
              </a:rPr>
              <a:t>；</a:t>
            </a:r>
            <a:endParaRPr lang="en-US" altLang="zh-CN" sz="2000" dirty="0">
              <a:ea typeface="宋体" panose="02010600030101010101" pitchFamily="2" charset="-122"/>
            </a:endParaRPr>
          </a:p>
          <a:p>
            <a:pPr lvl="1"/>
            <a:r>
              <a:rPr lang="en-US" altLang="zh-CN" sz="2000" b="1" dirty="0">
                <a:solidFill>
                  <a:srgbClr val="3E7248"/>
                </a:solidFill>
                <a:ea typeface="宋体" panose="02010600030101010101" pitchFamily="2" charset="-122"/>
              </a:rPr>
              <a:t>Context switches </a:t>
            </a:r>
            <a:r>
              <a:rPr lang="en-US" altLang="zh-CN" sz="2000" dirty="0">
                <a:ea typeface="宋体" panose="02010600030101010101" pitchFamily="2" charset="-122"/>
              </a:rPr>
              <a:t>due to interrupts (schedule processes fairly and efficiently as processes block and unblock)</a:t>
            </a:r>
            <a:endParaRPr lang="en-US" altLang="zh-CN" sz="2000" dirty="0">
              <a:ea typeface="宋体" panose="02010600030101010101" pitchFamily="2" charset="-122"/>
            </a:endParaRPr>
          </a:p>
          <a:p>
            <a:pPr lvl="2"/>
            <a:r>
              <a:rPr lang="zh-CN" altLang="en-US" sz="1600" b="1" dirty="0">
                <a:ea typeface="宋体" panose="02010600030101010101" pitchFamily="2" charset="-122"/>
              </a:rPr>
              <a:t>进程访问</a:t>
            </a:r>
            <a:r>
              <a:rPr lang="en-US" altLang="zh-CN" sz="1600" b="1" dirty="0">
                <a:ea typeface="宋体" panose="02010600030101010101" pitchFamily="2" charset="-122"/>
              </a:rPr>
              <a:t>I/O</a:t>
            </a:r>
            <a:r>
              <a:rPr lang="zh-CN" altLang="en-US" sz="1600" b="1" dirty="0">
                <a:ea typeface="宋体" panose="02010600030101010101" pitchFamily="2" charset="-122"/>
              </a:rPr>
              <a:t>设备时，致使进程频繁由执行进入阻塞状态，以及由阻塞进入就绪；</a:t>
            </a:r>
            <a:endParaRPr lang="en-US" altLang="zh-CN" sz="1600" b="1" dirty="0">
              <a:ea typeface="宋体" panose="02010600030101010101" pitchFamily="2" charset="-122"/>
            </a:endParaRPr>
          </a:p>
          <a:p>
            <a:pPr lvl="2"/>
            <a:r>
              <a:rPr lang="zh-CN" altLang="en-US" sz="1600" b="1" dirty="0">
                <a:ea typeface="宋体" panose="02010600030101010101" pitchFamily="2" charset="-122"/>
              </a:rPr>
              <a:t>进程访问</a:t>
            </a:r>
            <a:r>
              <a:rPr lang="en-US" altLang="zh-CN" sz="1600" b="1" dirty="0">
                <a:ea typeface="宋体" panose="02010600030101010101" pitchFamily="2" charset="-122"/>
              </a:rPr>
              <a:t>I/O</a:t>
            </a:r>
            <a:r>
              <a:rPr lang="zh-CN" altLang="en-US" sz="1600" b="1" dirty="0">
                <a:ea typeface="宋体" panose="02010600030101010101" pitchFamily="2" charset="-122"/>
              </a:rPr>
              <a:t>设备时，核心频繁响应中断并处理中断；</a:t>
            </a:r>
            <a:endParaRPr lang="en-US" altLang="zh-CN" sz="1600" b="1" dirty="0">
              <a:ea typeface="宋体" panose="02010600030101010101" pitchFamily="2" charset="-122"/>
            </a:endParaRPr>
          </a:p>
          <a:p>
            <a:pPr lvl="2"/>
            <a:r>
              <a:rPr lang="zh-CN" altLang="en-US" sz="1600" b="1" u="sng" dirty="0">
                <a:solidFill>
                  <a:srgbClr val="C00000"/>
                </a:solidFill>
                <a:ea typeface="宋体" panose="02010600030101010101" pitchFamily="2" charset="-122"/>
              </a:rPr>
              <a:t>导致上下文切换比较频繁；</a:t>
            </a:r>
            <a:endParaRPr lang="en-US" altLang="zh-CN" sz="1600" b="1" u="sng" dirty="0">
              <a:solidFill>
                <a:srgbClr val="C00000"/>
              </a:solidFill>
              <a:ea typeface="宋体" panose="02010600030101010101" pitchFamily="2" charset="-122"/>
            </a:endParaRPr>
          </a:p>
          <a:p>
            <a:pPr lvl="1"/>
            <a:r>
              <a:rPr lang="en-US" altLang="zh-CN" sz="2000" dirty="0">
                <a:solidFill>
                  <a:srgbClr val="C00000"/>
                </a:solidFill>
                <a:ea typeface="宋体" panose="02010600030101010101" pitchFamily="2" charset="-122"/>
              </a:rPr>
              <a:t>Data copying </a:t>
            </a:r>
            <a:r>
              <a:rPr lang="en-US" altLang="zh-CN" sz="2000" dirty="0">
                <a:ea typeface="宋体" panose="02010600030101010101" pitchFamily="2" charset="-122"/>
              </a:rPr>
              <a:t>(between </a:t>
            </a:r>
            <a:r>
              <a:rPr lang="en-US" altLang="zh-CN" sz="2000" dirty="0">
                <a:solidFill>
                  <a:srgbClr val="7030A0"/>
                </a:solidFill>
                <a:ea typeface="宋体" panose="02010600030101010101" pitchFamily="2" charset="-122"/>
              </a:rPr>
              <a:t>controller and physical memory</a:t>
            </a:r>
            <a:r>
              <a:rPr lang="en-US" altLang="zh-CN" sz="2000" dirty="0">
                <a:ea typeface="宋体" panose="02010600030101010101" pitchFamily="2" charset="-122"/>
              </a:rPr>
              <a:t>, and between </a:t>
            </a:r>
            <a:r>
              <a:rPr lang="en-US" altLang="zh-CN" sz="2000" dirty="0">
                <a:solidFill>
                  <a:srgbClr val="7030A0"/>
                </a:solidFill>
                <a:ea typeface="宋体" panose="02010600030101010101" pitchFamily="2" charset="-122"/>
              </a:rPr>
              <a:t>kernel buffers and application data space</a:t>
            </a:r>
            <a:r>
              <a:rPr lang="en-US" altLang="zh-CN" sz="2000" dirty="0">
                <a:ea typeface="宋体" panose="02010600030101010101" pitchFamily="2" charset="-122"/>
              </a:rPr>
              <a:t>, can </a:t>
            </a:r>
            <a:r>
              <a:rPr lang="en-US" altLang="zh-CN" sz="2000" b="1" dirty="0">
                <a:solidFill>
                  <a:srgbClr val="0033CC"/>
                </a:solidFill>
                <a:ea typeface="宋体" panose="02010600030101010101" pitchFamily="2" charset="-122"/>
              </a:rPr>
              <a:t>loads down </a:t>
            </a:r>
            <a:r>
              <a:rPr lang="en-US" altLang="zh-CN" sz="2000" dirty="0">
                <a:solidFill>
                  <a:srgbClr val="0033CC"/>
                </a:solidFill>
                <a:ea typeface="宋体" panose="02010600030101010101" pitchFamily="2" charset="-122"/>
              </a:rPr>
              <a:t>the memory bus</a:t>
            </a:r>
            <a:r>
              <a:rPr lang="en-US" altLang="zh-CN"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a:solidFill>
                  <a:srgbClr val="C00000"/>
                </a:solidFill>
                <a:ea typeface="宋体" panose="02010600030101010101" pitchFamily="2" charset="-122"/>
              </a:rPr>
              <a:t>Network traffic </a:t>
            </a:r>
            <a:r>
              <a:rPr lang="en-US" altLang="zh-CN" sz="2000" dirty="0">
                <a:ea typeface="宋体" panose="02010600030101010101" pitchFamily="2" charset="-122"/>
              </a:rPr>
              <a:t>especially stressful (</a:t>
            </a:r>
            <a:r>
              <a:rPr lang="en-US" altLang="zh-CN" sz="2000" dirty="0">
                <a:solidFill>
                  <a:srgbClr val="0033CC"/>
                </a:solidFill>
                <a:ea typeface="宋体" panose="02010600030101010101" pitchFamily="2" charset="-122"/>
              </a:rPr>
              <a:t>causes a high context-switch rate</a:t>
            </a:r>
            <a:r>
              <a:rPr lang="en-US" altLang="zh-CN" sz="2000" dirty="0" smtClean="0">
                <a:ea typeface="宋体" panose="02010600030101010101" pitchFamily="2" charset="-122"/>
              </a:rPr>
              <a:t>)</a:t>
            </a:r>
            <a:endParaRPr lang="en-US" altLang="zh-CN" sz="2000" dirty="0" smtClean="0">
              <a:ea typeface="宋体" panose="02010600030101010101" pitchFamily="2" charset="-122"/>
            </a:endParaRPr>
          </a:p>
          <a:p>
            <a:r>
              <a:rPr lang="en-US" altLang="zh-CN" sz="2000" dirty="0" smtClean="0">
                <a:ea typeface="宋体" panose="02010600030101010101" pitchFamily="2" charset="-122"/>
              </a:rPr>
              <a:t>For example,  </a:t>
            </a:r>
            <a:r>
              <a:rPr lang="zh-CN" altLang="en-US" sz="2000" dirty="0" smtClean="0">
                <a:ea typeface="宋体" panose="02010600030101010101" pitchFamily="2" charset="-122"/>
              </a:rPr>
              <a:t>在循环结构中利用</a:t>
            </a:r>
            <a:r>
              <a:rPr lang="en-US" altLang="zh-CN" sz="2000" dirty="0" err="1" smtClean="0">
                <a:ea typeface="宋体" panose="02010600030101010101" pitchFamily="2" charset="-122"/>
              </a:rPr>
              <a:t>printf</a:t>
            </a:r>
            <a:r>
              <a:rPr lang="en-US" altLang="zh-CN" sz="2000" dirty="0" smtClean="0">
                <a:ea typeface="宋体" panose="02010600030101010101" pitchFamily="2" charset="-122"/>
              </a:rPr>
              <a:t>()</a:t>
            </a:r>
            <a:r>
              <a:rPr lang="zh-CN" altLang="en-US" sz="2000" dirty="0" smtClean="0">
                <a:ea typeface="宋体" panose="02010600030101010101" pitchFamily="2" charset="-122"/>
              </a:rPr>
              <a:t>跟踪结果，极大降低速度</a:t>
            </a:r>
            <a:endParaRPr lang="en-US" altLang="zh-CN" sz="2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Intercomputer Communications</a:t>
            </a:r>
            <a:endParaRPr lang="en-US" altLang="zh-CN" sz="2400">
              <a:effectLst>
                <a:outerShdw blurRad="38100" dist="38100" dir="2700000" algn="tl">
                  <a:srgbClr val="C0C0C0"/>
                </a:outerShdw>
              </a:effectLst>
              <a:ea typeface="宋体" panose="02010600030101010101" pitchFamily="2" charset="-122"/>
            </a:endParaRPr>
          </a:p>
        </p:txBody>
      </p:sp>
      <p:pic>
        <p:nvPicPr>
          <p:cNvPr id="67587" name="Picture 4"/>
          <p:cNvPicPr>
            <a:picLocks noChangeAspect="1" noChangeArrowheads="1"/>
          </p:cNvPicPr>
          <p:nvPr/>
        </p:nvPicPr>
        <p:blipFill>
          <a:blip r:embed="rId1">
            <a:extLst>
              <a:ext uri="{28A0092B-C50C-407E-A947-70E740481C1C}">
                <a14:useLocalDpi xmlns:a14="http://schemas.microsoft.com/office/drawing/2010/main" val="0"/>
              </a:ext>
            </a:extLst>
          </a:blip>
          <a:srcRect l="17526" t="545" r="18149" b="545"/>
          <a:stretch>
            <a:fillRect/>
          </a:stretch>
        </p:blipFill>
        <p:spPr bwMode="auto">
          <a:xfrm>
            <a:off x="2065338" y="1219200"/>
            <a:ext cx="4987925" cy="50911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Submit"/>
  <p:tag name="RAINPROBLEMTYPE" val="MultipleChoice"/>
</p:tagLst>
</file>

<file path=ppt/tags/tag100.xml><?xml version="1.0" encoding="utf-8"?>
<p:tagLst xmlns:p="http://schemas.openxmlformats.org/presentationml/2006/main">
  <p:tag name="PROBLEMREMARKTITLE" val="ProblemRemarkBoardTitle"/>
</p:tagLst>
</file>

<file path=ppt/tags/tag101.xml><?xml version="1.0" encoding="utf-8"?>
<p:tagLst xmlns:p="http://schemas.openxmlformats.org/presentationml/2006/main">
  <p:tag name="PROBLEMREMARKTITLE" val="ProblemRemarkBoardTitle"/>
</p:tagLst>
</file>

<file path=ppt/tags/tag102.xml><?xml version="1.0" encoding="utf-8"?>
<p:tagLst xmlns:p="http://schemas.openxmlformats.org/presentationml/2006/main">
  <p:tag name="PROBLEMREMARKTITLE" val="ProblemRemarkBoardTitle"/>
</p:tagLst>
</file>

<file path=ppt/tags/tag103.xml><?xml version="1.0" encoding="utf-8"?>
<p:tagLst xmlns:p="http://schemas.openxmlformats.org/presentationml/2006/main">
  <p:tag name="PROBLEMREMARKTITLE" val="ProblemRemarkBoardTitle"/>
</p:tagLst>
</file>

<file path=ppt/tags/tag104.xml><?xml version="1.0" encoding="utf-8"?>
<p:tagLst xmlns:p="http://schemas.openxmlformats.org/presentationml/2006/main">
  <p:tag name="PROBLEMREMARKTITLE" val="ProblemRemarkBoardTitle"/>
</p:tagLst>
</file>

<file path=ppt/tags/tag105.xml><?xml version="1.0" encoding="utf-8"?>
<p:tagLst xmlns:p="http://schemas.openxmlformats.org/presentationml/2006/main">
  <p:tag name="RAINPROBLEMTYPE" val="ProblemTypeMarker"/>
</p:tagLst>
</file>

<file path=ppt/tags/tag106.xml><?xml version="1.0" encoding="utf-8"?>
<p:tagLst xmlns:p="http://schemas.openxmlformats.org/presentationml/2006/main">
  <p:tag name="RAINPROBLEMTYPE" val="ProblemTypeMarker"/>
</p:tagLst>
</file>

<file path=ppt/tags/tag107.xml><?xml version="1.0" encoding="utf-8"?>
<p:tagLst xmlns:p="http://schemas.openxmlformats.org/presentationml/2006/main">
  <p:tag name="RAINPROBLEMTYPE" val="ProblemTypeMarker"/>
</p:tagLst>
</file>

<file path=ppt/tags/tag108.xml><?xml version="1.0" encoding="utf-8"?>
<p:tagLst xmlns:p="http://schemas.openxmlformats.org/presentationml/2006/main">
  <p:tag name="RAINPROBLEMTYPE" val="ProblemTypeMarker"/>
</p:tagLst>
</file>

<file path=ppt/tags/tag109.xml><?xml version="1.0" encoding="utf-8"?>
<p:tagLst xmlns:p="http://schemas.openxmlformats.org/presentationml/2006/main">
  <p:tag name="RAINPROBLEMTYPE" val="ProblemTypeMarker"/>
</p:tagLst>
</file>

<file path=ppt/tags/tag11.xml><?xml version="1.0" encoding="utf-8"?>
<p:tagLst xmlns:p="http://schemas.openxmlformats.org/presentationml/2006/main">
  <p:tag name="RAINPROBLEM" val="ProblemRemarkBoard"/>
</p:tagLst>
</file>

<file path=ppt/tags/tag110.xml><?xml version="1.0" encoding="utf-8"?>
<p:tagLst xmlns:p="http://schemas.openxmlformats.org/presentationml/2006/main">
  <p:tag name="RAINPROBLEM" val="ProblemSetting"/>
  <p:tag name="RAINPROBLEMTYPE" val="MultipleChoice"/>
</p:tagLst>
</file>

<file path=ppt/tags/tag111.xml><?xml version="1.0" encoding="utf-8"?>
<p:tagLst xmlns:p="http://schemas.openxmlformats.org/presentationml/2006/main">
  <p:tag name="RAINPROBLEM" val="ProblemWarning"/>
</p:tagLst>
</file>

<file path=ppt/tags/tag112.xml><?xml version="1.0" encoding="utf-8"?>
<p:tagLst xmlns:p="http://schemas.openxmlformats.org/presentationml/2006/main">
  <p:tag name="RAINPROBLEM" val="MultipleChoice"/>
  <p:tag name="PROBLEMSCORE" val="1.0"/>
  <p:tag name="PROBLEMHASREMARK" val="True"/>
  <p:tag name="PROBLEMREMARK" val="C&#10;&#10;100+5+100+5+90=300"/>
</p:tagLst>
</file>

<file path=ppt/tags/tag113.xml><?xml version="1.0" encoding="utf-8"?>
<p:tagLst xmlns:p="http://schemas.openxmlformats.org/presentationml/2006/main">
  <p:tag name="RAINPROBLEM" val="ProblemBody"/>
</p:tagLst>
</file>

<file path=ppt/tags/tag114.xml><?xml version="1.0" encoding="utf-8"?>
<p:tagLst xmlns:p="http://schemas.openxmlformats.org/presentationml/2006/main">
  <p:tag name="RAINPROBLEM" val="ProblemBody"/>
</p:tagLst>
</file>

<file path=ppt/tags/tag115.xml><?xml version="1.0" encoding="utf-8"?>
<p:tagLst xmlns:p="http://schemas.openxmlformats.org/presentationml/2006/main">
  <p:tag name="RAINPROBLEM" val="ProblemItem"/>
</p:tagLst>
</file>

<file path=ppt/tags/tag116.xml><?xml version="1.0" encoding="utf-8"?>
<p:tagLst xmlns:p="http://schemas.openxmlformats.org/presentationml/2006/main">
  <p:tag name="RAINPROBLEM" val="ProblemItem"/>
</p:tagLst>
</file>

<file path=ppt/tags/tag117.xml><?xml version="1.0" encoding="utf-8"?>
<p:tagLst xmlns:p="http://schemas.openxmlformats.org/presentationml/2006/main">
  <p:tag name="RAINPROBLEM" val="ProblemItem"/>
</p:tagLst>
</file>

<file path=ppt/tags/tag118.xml><?xml version="1.0" encoding="utf-8"?>
<p:tagLst xmlns:p="http://schemas.openxmlformats.org/presentationml/2006/main">
  <p:tag name="RAINPROBLEM" val="ProblemItem"/>
</p:tagLst>
</file>

<file path=ppt/tags/tag119.xml><?xml version="1.0" encoding="utf-8"?>
<p:tagLst xmlns:p="http://schemas.openxmlformats.org/presentationml/2006/main">
  <p:tag name="RAINPROBLEM" val="ProblemItem"/>
</p:tagLst>
</file>

<file path=ppt/tags/tag12.xml><?xml version="1.0" encoding="utf-8"?>
<p:tagLst xmlns:p="http://schemas.openxmlformats.org/presentationml/2006/main">
  <p:tag name="PROBLEMREMARKTITLE" val="ProblemRemarkBoardTip"/>
</p:tagLst>
</file>

<file path=ppt/tags/tag120.xml><?xml version="1.0" encoding="utf-8"?>
<p:tagLst xmlns:p="http://schemas.openxmlformats.org/presentationml/2006/main">
  <p:tag name="RAINPROBLEM" val="ProblemItem"/>
</p:tagLst>
</file>

<file path=ppt/tags/tag121.xml><?xml version="1.0" encoding="utf-8"?>
<p:tagLst xmlns:p="http://schemas.openxmlformats.org/presentationml/2006/main">
  <p:tag name="RAINPROBLEM" val="ProblemItem"/>
</p:tagLst>
</file>

<file path=ppt/tags/tag122.xml><?xml version="1.0" encoding="utf-8"?>
<p:tagLst xmlns:p="http://schemas.openxmlformats.org/presentationml/2006/main">
  <p:tag name="RAINPROBLEM" val="ProblemItem"/>
</p:tagLst>
</file>

<file path=ppt/tags/tag123.xml><?xml version="1.0" encoding="utf-8"?>
<p:tagLst xmlns:p="http://schemas.openxmlformats.org/presentationml/2006/main">
  <p:tag name="RAINPROBLEM" val="ProblemBullet"/>
  <p:tag name="RAINPROBLEMTYPE" val="MultipleChoice"/>
  <p:tag name="RAINBULLET" val="Wrong"/>
</p:tagLst>
</file>

<file path=ppt/tags/tag124.xml><?xml version="1.0" encoding="utf-8"?>
<p:tagLst xmlns:p="http://schemas.openxmlformats.org/presentationml/2006/main">
  <p:tag name="RAINPROBLEM" val="ProblemBullet"/>
  <p:tag name="RAINPROBLEMTYPE" val="MultipleChoice"/>
  <p:tag name="RAINBULLET" val="Wrong"/>
</p:tagLst>
</file>

<file path=ppt/tags/tag125.xml><?xml version="1.0" encoding="utf-8"?>
<p:tagLst xmlns:p="http://schemas.openxmlformats.org/presentationml/2006/main">
  <p:tag name="RAINPROBLEM" val="ProblemBullet"/>
  <p:tag name="RAINPROBLEMTYPE" val="MultipleChoice"/>
  <p:tag name="RAINBULLET" val="Wrong"/>
</p:tagLst>
</file>

<file path=ppt/tags/tag126.xml><?xml version="1.0" encoding="utf-8"?>
<p:tagLst xmlns:p="http://schemas.openxmlformats.org/presentationml/2006/main">
  <p:tag name="RAINPROBLEM" val="ProblemBullet"/>
  <p:tag name="RAINPROBLEMTYPE" val="MultipleChoice"/>
  <p:tag name="RAINBULLET" val="Wrong"/>
</p:tagLst>
</file>

<file path=ppt/tags/tag127.xml><?xml version="1.0" encoding="utf-8"?>
<p:tagLst xmlns:p="http://schemas.openxmlformats.org/presentationml/2006/main">
  <p:tag name="RAINPROBLEM" val="ProblemSubmit"/>
  <p:tag name="RAINPROBLEMTYPE" val="MultipleChoice"/>
</p:tagLst>
</file>

<file path=ppt/tags/tag128.xml><?xml version="1.0" encoding="utf-8"?>
<p:tagLst xmlns:p="http://schemas.openxmlformats.org/presentationml/2006/main">
  <p:tag name="RAINPROBLEM" val="ProblemRemarkBoard"/>
</p:tagLst>
</file>

<file path=ppt/tags/tag129.xml><?xml version="1.0" encoding="utf-8"?>
<p:tagLst xmlns:p="http://schemas.openxmlformats.org/presentationml/2006/main">
  <p:tag name="PROBLEMREMARKTITLE" val="ProblemRemarkBoardTip"/>
</p:tagLst>
</file>

<file path=ppt/tags/tag13.xml><?xml version="1.0" encoding="utf-8"?>
<p:tagLst xmlns:p="http://schemas.openxmlformats.org/presentationml/2006/main">
  <p:tag name="RAINPROBLEM" val="ProblemRemark"/>
</p:tagLst>
</file>

<file path=ppt/tags/tag130.xml><?xml version="1.0" encoding="utf-8"?>
<p:tagLst xmlns:p="http://schemas.openxmlformats.org/presentationml/2006/main">
  <p:tag name="RAINPROBLEM" val="ProblemRemark"/>
</p:tagLst>
</file>

<file path=ppt/tags/tag131.xml><?xml version="1.0" encoding="utf-8"?>
<p:tagLst xmlns:p="http://schemas.openxmlformats.org/presentationml/2006/main">
  <p:tag name="RAINPROBLEM" val="ProblemRemark"/>
</p:tagLst>
</file>

<file path=ppt/tags/tag132.xml><?xml version="1.0" encoding="utf-8"?>
<p:tagLst xmlns:p="http://schemas.openxmlformats.org/presentationml/2006/main">
  <p:tag name="PROBLEMREMARKTITLE" val="ProblemRemarkBoardTitle"/>
</p:tagLst>
</file>

<file path=ppt/tags/tag133.xml><?xml version="1.0" encoding="utf-8"?>
<p:tagLst xmlns:p="http://schemas.openxmlformats.org/presentationml/2006/main">
  <p:tag name="PROBLEMREMARKTITLE" val="ProblemRemarkBoardTitle"/>
</p:tagLst>
</file>

<file path=ppt/tags/tag134.xml><?xml version="1.0" encoding="utf-8"?>
<p:tagLst xmlns:p="http://schemas.openxmlformats.org/presentationml/2006/main">
  <p:tag name="PROBLEMREMARKTITLE" val="ProblemRemarkBoardTitle"/>
</p:tagLst>
</file>

<file path=ppt/tags/tag135.xml><?xml version="1.0" encoding="utf-8"?>
<p:tagLst xmlns:p="http://schemas.openxmlformats.org/presentationml/2006/main">
  <p:tag name="PROBLEMREMARKTITLE" val="ProblemRemarkBoardTitle"/>
</p:tagLst>
</file>

<file path=ppt/tags/tag136.xml><?xml version="1.0" encoding="utf-8"?>
<p:tagLst xmlns:p="http://schemas.openxmlformats.org/presentationml/2006/main">
  <p:tag name="PROBLEMREMARKTITLE" val="ProblemRemarkBoardTitle"/>
</p:tagLst>
</file>

<file path=ppt/tags/tag137.xml><?xml version="1.0" encoding="utf-8"?>
<p:tagLst xmlns:p="http://schemas.openxmlformats.org/presentationml/2006/main">
  <p:tag name="PROBLEMREMARKTITLE" val="ProblemRemarkBoardTitle"/>
</p:tagLst>
</file>

<file path=ppt/tags/tag138.xml><?xml version="1.0" encoding="utf-8"?>
<p:tagLst xmlns:p="http://schemas.openxmlformats.org/presentationml/2006/main">
  <p:tag name="PROBLEMREMARKTITLE" val="ProblemRemarkBoardTitle"/>
</p:tagLst>
</file>

<file path=ppt/tags/tag139.xml><?xml version="1.0" encoding="utf-8"?>
<p:tagLst xmlns:p="http://schemas.openxmlformats.org/presentationml/2006/main">
  <p:tag name="RAINPROBLEMTYPE" val="ProblemTypeMarker"/>
</p:tagLst>
</file>

<file path=ppt/tags/tag14.xml><?xml version="1.0" encoding="utf-8"?>
<p:tagLst xmlns:p="http://schemas.openxmlformats.org/presentationml/2006/main">
  <p:tag name="PROBLEMREMARKTITLE" val="ProblemRemarkBoardTitle"/>
</p:tagLst>
</file>

<file path=ppt/tags/tag140.xml><?xml version="1.0" encoding="utf-8"?>
<p:tagLst xmlns:p="http://schemas.openxmlformats.org/presentationml/2006/main">
  <p:tag name="RAINPROBLEMTYPE" val="ProblemTypeMarker"/>
</p:tagLst>
</file>

<file path=ppt/tags/tag141.xml><?xml version="1.0" encoding="utf-8"?>
<p:tagLst xmlns:p="http://schemas.openxmlformats.org/presentationml/2006/main">
  <p:tag name="RAINPROBLEMTYPE" val="ProblemTypeMarker"/>
</p:tagLst>
</file>

<file path=ppt/tags/tag142.xml><?xml version="1.0" encoding="utf-8"?>
<p:tagLst xmlns:p="http://schemas.openxmlformats.org/presentationml/2006/main">
  <p:tag name="RAINPROBLEMTYPE" val="ProblemTypeMarker"/>
</p:tagLst>
</file>

<file path=ppt/tags/tag143.xml><?xml version="1.0" encoding="utf-8"?>
<p:tagLst xmlns:p="http://schemas.openxmlformats.org/presentationml/2006/main">
  <p:tag name="RAINPROBLEMTYPE" val="ProblemTypeMarker"/>
</p:tagLst>
</file>

<file path=ppt/tags/tag144.xml><?xml version="1.0" encoding="utf-8"?>
<p:tagLst xmlns:p="http://schemas.openxmlformats.org/presentationml/2006/main">
  <p:tag name="RAINPROBLEM" val="ProblemSetting"/>
  <p:tag name="RAINPROBLEMTYPE" val="MultipleChoice"/>
</p:tagLst>
</file>

<file path=ppt/tags/tag145.xml><?xml version="1.0" encoding="utf-8"?>
<p:tagLst xmlns:p="http://schemas.openxmlformats.org/presentationml/2006/main">
  <p:tag name="RAINPROBLEM" val="ProblemWarning"/>
</p:tagLst>
</file>

<file path=ppt/tags/tag146.xml><?xml version="1.0" encoding="utf-8"?>
<p:tagLst xmlns:p="http://schemas.openxmlformats.org/presentationml/2006/main">
  <p:tag name="RAINPROBLEM" val="MultipleChoice"/>
  <p:tag name="PROBLEMSCORE" val="1.0"/>
  <p:tag name="PROBLEMHASREMARK" val="True"/>
  <p:tag name="PROBLEMREMARK" val="B&#10;&#10;单缓冲：将10个磁盘块数据从磁盘读入缓冲区(100𝜇s)，然后从磁盘缓冲区装入到用户缓冲区(50𝜇s)，磁盘缓冲区之间以及用户缓冲区之间需要互斥访问，需要花费的时间为(100+50)𝜇s *10=1500𝜇s ；&#10;分析用户缓冲区的数据(50𝜇s)可以与上述传送操作并行执行（分析最后一块除外）。&#10;从磁盘缓冲区传送到用户缓冲区需要等待(100-50)𝜇s =50𝜇s。&#10;因此需要的时间为：(读入磁盘缓冲区时间+传送到用户缓冲区时间)*10+分析最后一块的时间=(100+50)𝜇s *10+50𝜇s =1550𝜇s；&#10;&#10;双缓冲：数据从磁盘读入时采用两块缓冲区，用户缓冲区采用一块，从磁盘缓冲区转到用户缓冲区的过程可以从两块磁盘缓冲区中轮流传送，不需要等待；但用户缓冲区的数据需要等待分析结束后才能传送下一块。&#10;从磁盘读入数据与传送并分析数据的过程可以并行执行（除去最后一块的读入与分析时间）。&#10;因此需要的时间为：读入磁盘缓冲区时间*10+传送到用户缓冲区并分析最后一块的时间=100𝜇s *10+(50+50)𝜇s =1100𝜇s；&#10;&#10;"/>
</p:tagLst>
</file>

<file path=ppt/tags/tag147.xml><?xml version="1.0" encoding="utf-8"?>
<p:tagLst xmlns:p="http://schemas.openxmlformats.org/presentationml/2006/main">
  <p:tag name="RAINPROBLEM" val="ProblemBody"/>
</p:tagLst>
</file>

<file path=ppt/tags/tag148.xml><?xml version="1.0" encoding="utf-8"?>
<p:tagLst xmlns:p="http://schemas.openxmlformats.org/presentationml/2006/main">
  <p:tag name="RAINPROBLEM" val="ProblemItem"/>
</p:tagLst>
</file>

<file path=ppt/tags/tag149.xml><?xml version="1.0" encoding="utf-8"?>
<p:tagLst xmlns:p="http://schemas.openxmlformats.org/presentationml/2006/main">
  <p:tag name="RAINPROBLEM" val="ProblemItem"/>
</p:tagLst>
</file>

<file path=ppt/tags/tag15.xml><?xml version="1.0" encoding="utf-8"?>
<p:tagLst xmlns:p="http://schemas.openxmlformats.org/presentationml/2006/main">
  <p:tag name="PROBLEMREMARKTITLE" val="ProblemRemarkBoardTitle"/>
</p:tagLst>
</file>

<file path=ppt/tags/tag150.xml><?xml version="1.0" encoding="utf-8"?>
<p:tagLst xmlns:p="http://schemas.openxmlformats.org/presentationml/2006/main">
  <p:tag name="RAINPROBLEM" val="ProblemItem"/>
</p:tagLst>
</file>

<file path=ppt/tags/tag151.xml><?xml version="1.0" encoding="utf-8"?>
<p:tagLst xmlns:p="http://schemas.openxmlformats.org/presentationml/2006/main">
  <p:tag name="RAINPROBLEM" val="ProblemItem"/>
</p:tagLst>
</file>

<file path=ppt/tags/tag152.xml><?xml version="1.0" encoding="utf-8"?>
<p:tagLst xmlns:p="http://schemas.openxmlformats.org/presentationml/2006/main">
  <p:tag name="RAINPROBLEM" val="ProblemBullet"/>
  <p:tag name="RAINPROBLEMTYPE" val="MultipleChoice"/>
  <p:tag name="RAINBULLET" val="Wrong"/>
</p:tagLst>
</file>

<file path=ppt/tags/tag153.xml><?xml version="1.0" encoding="utf-8"?>
<p:tagLst xmlns:p="http://schemas.openxmlformats.org/presentationml/2006/main">
  <p:tag name="RAINPROBLEM" val="ProblemBullet"/>
  <p:tag name="RAINPROBLEMTYPE" val="MultipleChoice"/>
  <p:tag name="RAINBULLET" val="Wrong"/>
</p:tagLst>
</file>

<file path=ppt/tags/tag154.xml><?xml version="1.0" encoding="utf-8"?>
<p:tagLst xmlns:p="http://schemas.openxmlformats.org/presentationml/2006/main">
  <p:tag name="RAINPROBLEM" val="ProblemBullet"/>
  <p:tag name="RAINPROBLEMTYPE" val="MultipleChoice"/>
  <p:tag name="RAINBULLET" val="Wrong"/>
</p:tagLst>
</file>

<file path=ppt/tags/tag155.xml><?xml version="1.0" encoding="utf-8"?>
<p:tagLst xmlns:p="http://schemas.openxmlformats.org/presentationml/2006/main">
  <p:tag name="RAINPROBLEM" val="ProblemBullet"/>
  <p:tag name="RAINPROBLEMTYPE" val="MultipleChoice"/>
  <p:tag name="RAINBULLET" val="Wrong"/>
</p:tagLst>
</file>

<file path=ppt/tags/tag156.xml><?xml version="1.0" encoding="utf-8"?>
<p:tagLst xmlns:p="http://schemas.openxmlformats.org/presentationml/2006/main">
  <p:tag name="RAINPROBLEM" val="ProblemSubmit"/>
  <p:tag name="RAINPROBLEMTYPE" val="MultipleChoice"/>
</p:tagLst>
</file>

<file path=ppt/tags/tag157.xml><?xml version="1.0" encoding="utf-8"?>
<p:tagLst xmlns:p="http://schemas.openxmlformats.org/presentationml/2006/main">
  <p:tag name="RAINPROBLEM" val="ProblemRemarkBoard"/>
</p:tagLst>
</file>

<file path=ppt/tags/tag158.xml><?xml version="1.0" encoding="utf-8"?>
<p:tagLst xmlns:p="http://schemas.openxmlformats.org/presentationml/2006/main">
  <p:tag name="PROBLEMREMARKTITLE" val="ProblemRemarkBoardTip"/>
</p:tagLst>
</file>

<file path=ppt/tags/tag159.xml><?xml version="1.0" encoding="utf-8"?>
<p:tagLst xmlns:p="http://schemas.openxmlformats.org/presentationml/2006/main">
  <p:tag name="RAINPROBLEM" val="ProblemRemark"/>
</p:tagLst>
</file>

<file path=ppt/tags/tag16.xml><?xml version="1.0" encoding="utf-8"?>
<p:tagLst xmlns:p="http://schemas.openxmlformats.org/presentationml/2006/main">
  <p:tag name="PROBLEMREMARKTITLE" val="ProblemRemarkBoardTitle"/>
</p:tagLst>
</file>

<file path=ppt/tags/tag160.xml><?xml version="1.0" encoding="utf-8"?>
<p:tagLst xmlns:p="http://schemas.openxmlformats.org/presentationml/2006/main">
  <p:tag name="PROBLEMREMARKTITLE" val="ProblemRemarkBoardTitle"/>
</p:tagLst>
</file>

<file path=ppt/tags/tag161.xml><?xml version="1.0" encoding="utf-8"?>
<p:tagLst xmlns:p="http://schemas.openxmlformats.org/presentationml/2006/main">
  <p:tag name="PROBLEMREMARKTITLE" val="ProblemRemarkBoardTitle"/>
</p:tagLst>
</file>

<file path=ppt/tags/tag162.xml><?xml version="1.0" encoding="utf-8"?>
<p:tagLst xmlns:p="http://schemas.openxmlformats.org/presentationml/2006/main">
  <p:tag name="PROBLEMREMARKTITLE" val="ProblemRemarkBoardTitle"/>
</p:tagLst>
</file>

<file path=ppt/tags/tag163.xml><?xml version="1.0" encoding="utf-8"?>
<p:tagLst xmlns:p="http://schemas.openxmlformats.org/presentationml/2006/main">
  <p:tag name="PROBLEMREMARKTITLE" val="ProblemRemarkBoardTitle"/>
</p:tagLst>
</file>

<file path=ppt/tags/tag164.xml><?xml version="1.0" encoding="utf-8"?>
<p:tagLst xmlns:p="http://schemas.openxmlformats.org/presentationml/2006/main">
  <p:tag name="PROBLEMREMARKTITLE" val="ProblemRemarkBoardTitle"/>
</p:tagLst>
</file>

<file path=ppt/tags/tag165.xml><?xml version="1.0" encoding="utf-8"?>
<p:tagLst xmlns:p="http://schemas.openxmlformats.org/presentationml/2006/main">
  <p:tag name="PROBLEMREMARKTITLE" val="ProblemRemarkBoardTitle"/>
</p:tagLst>
</file>

<file path=ppt/tags/tag166.xml><?xml version="1.0" encoding="utf-8"?>
<p:tagLst xmlns:p="http://schemas.openxmlformats.org/presentationml/2006/main">
  <p:tag name="PROBLEMREMARKTITLE" val="ProblemRemarkBoardTitle"/>
</p:tagLst>
</file>

<file path=ppt/tags/tag167.xml><?xml version="1.0" encoding="utf-8"?>
<p:tagLst xmlns:p="http://schemas.openxmlformats.org/presentationml/2006/main">
  <p:tag name="RAINPROBLEMTYPE" val="ProblemTypeMarker"/>
</p:tagLst>
</file>

<file path=ppt/tags/tag168.xml><?xml version="1.0" encoding="utf-8"?>
<p:tagLst xmlns:p="http://schemas.openxmlformats.org/presentationml/2006/main">
  <p:tag name="RAINPROBLEMTYPE" val="ProblemTypeMarker"/>
</p:tagLst>
</file>

<file path=ppt/tags/tag169.xml><?xml version="1.0" encoding="utf-8"?>
<p:tagLst xmlns:p="http://schemas.openxmlformats.org/presentationml/2006/main">
  <p:tag name="RAINPROBLEMTYPE" val="ProblemTypeMarker"/>
</p:tagLst>
</file>

<file path=ppt/tags/tag17.xml><?xml version="1.0" encoding="utf-8"?>
<p:tagLst xmlns:p="http://schemas.openxmlformats.org/presentationml/2006/main">
  <p:tag name="PROBLEMREMARKTITLE" val="ProblemRemarkBoardTitle"/>
</p:tagLst>
</file>

<file path=ppt/tags/tag170.xml><?xml version="1.0" encoding="utf-8"?>
<p:tagLst xmlns:p="http://schemas.openxmlformats.org/presentationml/2006/main">
  <p:tag name="RAINPROBLEMTYPE" val="ProblemTypeMarker"/>
</p:tagLst>
</file>

<file path=ppt/tags/tag171.xml><?xml version="1.0" encoding="utf-8"?>
<p:tagLst xmlns:p="http://schemas.openxmlformats.org/presentationml/2006/main">
  <p:tag name="RAINPROBLEMTYPE" val="ProblemTypeMarker"/>
</p:tagLst>
</file>

<file path=ppt/tags/tag172.xml><?xml version="1.0" encoding="utf-8"?>
<p:tagLst xmlns:p="http://schemas.openxmlformats.org/presentationml/2006/main">
  <p:tag name="RAINPROBLEM" val="ProblemSetting"/>
  <p:tag name="RAINPROBLEMTYPE" val="MultipleChoice"/>
</p:tagLst>
</file>

<file path=ppt/tags/tag173.xml><?xml version="1.0" encoding="utf-8"?>
<p:tagLst xmlns:p="http://schemas.openxmlformats.org/presentationml/2006/main">
  <p:tag name="RAINPROBLEM" val="ProblemWarning"/>
</p:tagLst>
</file>

<file path=ppt/tags/tag174.xml><?xml version="1.0" encoding="utf-8"?>
<p:tagLst xmlns:p="http://schemas.openxmlformats.org/presentationml/2006/main">
  <p:tag name="RAINPROBLEM" val="MultipleChoice"/>
  <p:tag name="PROBLEMSCORE" val="1.0"/>
  <p:tag name="PROBLEMHASREMARK" val="True"/>
  <p:tag name="PROBLEMREMARK" val="A"/>
</p:tagLst>
</file>

<file path=ppt/tags/tag175.xml><?xml version="1.0" encoding="utf-8"?>
<p:tagLst xmlns:p="http://schemas.openxmlformats.org/presentationml/2006/main">
  <p:tag name="KSO_WPP_MARK_KEY" val="8244d2eb-55fd-42fe-a67f-b0b9c401a358"/>
  <p:tag name="COMMONDATA" val="eyJoZGlkIjoiZTJlYTQ4NDIyY2RmNWIyZGE3NzBlYTRmZmM4YmU0NzUifQ=="/>
</p:tagLst>
</file>

<file path=ppt/tags/tag18.xml><?xml version="1.0" encoding="utf-8"?>
<p:tagLst xmlns:p="http://schemas.openxmlformats.org/presentationml/2006/main">
  <p:tag name="PROBLEMREMARKTITLE" val="ProblemRemarkBoardTitle"/>
</p:tagLst>
</file>

<file path=ppt/tags/tag19.xml><?xml version="1.0" encoding="utf-8"?>
<p:tagLst xmlns:p="http://schemas.openxmlformats.org/presentationml/2006/main">
  <p:tag name="PROBLEMREMARKTITLE" val="ProblemRemarkBoardTitle"/>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PROBLEMREMARKTITLE" val="ProblemRemarkBoardTitle"/>
</p:tagLst>
</file>

<file path=ppt/tags/tag21.xml><?xml version="1.0" encoding="utf-8"?>
<p:tagLst xmlns:p="http://schemas.openxmlformats.org/presentationml/2006/main">
  <p:tag name="RAINPROBLEMTYPE" val="ProblemTypeMarker"/>
</p:tagLst>
</file>

<file path=ppt/tags/tag22.xml><?xml version="1.0" encoding="utf-8"?>
<p:tagLst xmlns:p="http://schemas.openxmlformats.org/presentationml/2006/main">
  <p:tag name="RAINPROBLEMTYPE" val="ProblemTypeMarker"/>
</p:tagLst>
</file>

<file path=ppt/tags/tag23.xml><?xml version="1.0" encoding="utf-8"?>
<p:tagLst xmlns:p="http://schemas.openxmlformats.org/presentationml/2006/main">
  <p:tag name="RAINPROBLEMTYPE" val="ProblemTypeMarker"/>
</p:tagLst>
</file>

<file path=ppt/tags/tag24.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TYPE" val="ProblemTypeMarker"/>
</p:tagLst>
</file>

<file path=ppt/tags/tag26.xml><?xml version="1.0" encoding="utf-8"?>
<p:tagLst xmlns:p="http://schemas.openxmlformats.org/presentationml/2006/main">
  <p:tag name="RAINPROBLEM" val="ProblemSetting"/>
  <p:tag name="RAINPROBLEMTYPE" val="MultipleChoice"/>
</p:tagLst>
</file>

<file path=ppt/tags/tag27.xml><?xml version="1.0" encoding="utf-8"?>
<p:tagLst xmlns:p="http://schemas.openxmlformats.org/presentationml/2006/main">
  <p:tag name="RAINPROBLEM" val="ProblemWarning"/>
</p:tagLst>
</file>

<file path=ppt/tags/tag28.xml><?xml version="1.0" encoding="utf-8"?>
<p:tagLst xmlns:p="http://schemas.openxmlformats.org/presentationml/2006/main">
  <p:tag name="RAINPROBLEM" val="MultipleChoice"/>
  <p:tag name="PROBLEMSCORE" val="1.0"/>
  <p:tag name="PROBLEMHASREMARK" val="True"/>
  <p:tag name="PROBLEMREMARK" val="A"/>
</p:tagLst>
</file>

<file path=ppt/tags/tag29.xml><?xml version="1.0" encoding="utf-8"?>
<p:tagLst xmlns:p="http://schemas.openxmlformats.org/presentationml/2006/main">
  <p:tag name="RAINPROBLEM" val="ProblemBody"/>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Item"/>
</p:tagLst>
</file>

<file path=ppt/tags/tag31.xml><?xml version="1.0" encoding="utf-8"?>
<p:tagLst xmlns:p="http://schemas.openxmlformats.org/presentationml/2006/main">
  <p:tag name="RAINPROBLEM" val="ProblemItem"/>
</p:tagLst>
</file>

<file path=ppt/tags/tag32.xml><?xml version="1.0" encoding="utf-8"?>
<p:tagLst xmlns:p="http://schemas.openxmlformats.org/presentationml/2006/main">
  <p:tag name="RAINPROBLEM" val="ProblemItem"/>
</p:tagLst>
</file>

<file path=ppt/tags/tag33.xml><?xml version="1.0" encoding="utf-8"?>
<p:tagLst xmlns:p="http://schemas.openxmlformats.org/presentationml/2006/main">
  <p:tag name="RAINPROBLEM" val="ProblemItem"/>
</p:tagLst>
</file>

<file path=ppt/tags/tag34.xml><?xml version="1.0" encoding="utf-8"?>
<p:tagLst xmlns:p="http://schemas.openxmlformats.org/presentationml/2006/main">
  <p:tag name="RAINPROBLEM" val="ProblemBullet"/>
  <p:tag name="RAINPROBLEMTYPE" val="MultipleChoice"/>
  <p:tag name="RAINBULLET" val="Wrong"/>
</p:tagLst>
</file>

<file path=ppt/tags/tag35.xml><?xml version="1.0" encoding="utf-8"?>
<p:tagLst xmlns:p="http://schemas.openxmlformats.org/presentationml/2006/main">
  <p:tag name="RAINPROBLEM" val="ProblemBullet"/>
  <p:tag name="RAINPROBLEMTYPE" val="MultipleChoice"/>
  <p:tag name="RAINBULLET" val="Wrong"/>
</p:tagLst>
</file>

<file path=ppt/tags/tag36.xml><?xml version="1.0" encoding="utf-8"?>
<p:tagLst xmlns:p="http://schemas.openxmlformats.org/presentationml/2006/main">
  <p:tag name="RAINPROBLEM" val="ProblemBullet"/>
  <p:tag name="RAINPROBLEMTYPE" val="MultipleChoice"/>
  <p:tag name="RAINBULLET" val="Wrong"/>
</p:tagLst>
</file>

<file path=ppt/tags/tag37.xml><?xml version="1.0" encoding="utf-8"?>
<p:tagLst xmlns:p="http://schemas.openxmlformats.org/presentationml/2006/main">
  <p:tag name="RAINPROBLEM" val="ProblemBullet"/>
  <p:tag name="RAINPROBLEMTYPE" val="MultipleChoice"/>
  <p:tag name="RAINBULLET" val="Wrong"/>
</p:tagLst>
</file>

<file path=ppt/tags/tag38.xml><?xml version="1.0" encoding="utf-8"?>
<p:tagLst xmlns:p="http://schemas.openxmlformats.org/presentationml/2006/main">
  <p:tag name="RAINPROBLEM" val="ProblemSubmit"/>
  <p:tag name="RAINPROBLEMTYPE" val="MultipleChoice"/>
</p:tagLst>
</file>

<file path=ppt/tags/tag39.xml><?xml version="1.0" encoding="utf-8"?>
<p:tagLst xmlns:p="http://schemas.openxmlformats.org/presentationml/2006/main">
  <p:tag name="RAINPROBLEM" val="ProblemRemarkBoard"/>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PROBLEMREMARKTITLE" val="ProblemRemarkBoardTip"/>
</p:tagLst>
</file>

<file path=ppt/tags/tag41.xml><?xml version="1.0" encoding="utf-8"?>
<p:tagLst xmlns:p="http://schemas.openxmlformats.org/presentationml/2006/main">
  <p:tag name="RAINPROBLEM" val="ProblemRemark"/>
</p:tagLst>
</file>

<file path=ppt/tags/tag42.xml><?xml version="1.0" encoding="utf-8"?>
<p:tagLst xmlns:p="http://schemas.openxmlformats.org/presentationml/2006/main">
  <p:tag name="PROBLEMREMARKTITLE" val="ProblemRemarkBoardTitle"/>
</p:tagLst>
</file>

<file path=ppt/tags/tag43.xml><?xml version="1.0" encoding="utf-8"?>
<p:tagLst xmlns:p="http://schemas.openxmlformats.org/presentationml/2006/main">
  <p:tag name="PROBLEMREMARKTITLE" val="ProblemRemarkBoardTitle"/>
</p:tagLst>
</file>

<file path=ppt/tags/tag44.xml><?xml version="1.0" encoding="utf-8"?>
<p:tagLst xmlns:p="http://schemas.openxmlformats.org/presentationml/2006/main">
  <p:tag name="PROBLEMREMARKTITLE" val="ProblemRemarkBoardTitle"/>
</p:tagLst>
</file>

<file path=ppt/tags/tag45.xml><?xml version="1.0" encoding="utf-8"?>
<p:tagLst xmlns:p="http://schemas.openxmlformats.org/presentationml/2006/main">
  <p:tag name="PROBLEMREMARKTITLE" val="ProblemRemarkBoardTitle"/>
</p:tagLst>
</file>

<file path=ppt/tags/tag46.xml><?xml version="1.0" encoding="utf-8"?>
<p:tagLst xmlns:p="http://schemas.openxmlformats.org/presentationml/2006/main">
  <p:tag name="PROBLEMREMARKTITLE" val="ProblemRemarkBoardTitle"/>
</p:tagLst>
</file>

<file path=ppt/tags/tag47.xml><?xml version="1.0" encoding="utf-8"?>
<p:tagLst xmlns:p="http://schemas.openxmlformats.org/presentationml/2006/main">
  <p:tag name="PROBLEMREMARKTITLE" val="ProblemRemarkBoardTitle"/>
</p:tagLst>
</file>

<file path=ppt/tags/tag48.xml><?xml version="1.0" encoding="utf-8"?>
<p:tagLst xmlns:p="http://schemas.openxmlformats.org/presentationml/2006/main">
  <p:tag name="PROBLEMREMARKTITLE" val="ProblemRemarkBoardTitle"/>
</p:tagLst>
</file>

<file path=ppt/tags/tag49.xml><?xml version="1.0" encoding="utf-8"?>
<p:tagLst xmlns:p="http://schemas.openxmlformats.org/presentationml/2006/main">
  <p:tag name="RAINPROBLEMTYPE" val="ProblemTypeMarker"/>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RAINPROBLEMTYPE" val="ProblemTypeMarker"/>
</p:tagLst>
</file>

<file path=ppt/tags/tag51.xml><?xml version="1.0" encoding="utf-8"?>
<p:tagLst xmlns:p="http://schemas.openxmlformats.org/presentationml/2006/main">
  <p:tag name="RAINPROBLEMTYPE" val="ProblemTypeMarker"/>
</p:tagLst>
</file>

<file path=ppt/tags/tag52.xml><?xml version="1.0" encoding="utf-8"?>
<p:tagLst xmlns:p="http://schemas.openxmlformats.org/presentationml/2006/main">
  <p:tag name="RAINPROBLEMTYPE" val="ProblemTypeMarker"/>
</p:tagLst>
</file>

<file path=ppt/tags/tag53.xml><?xml version="1.0" encoding="utf-8"?>
<p:tagLst xmlns:p="http://schemas.openxmlformats.org/presentationml/2006/main">
  <p:tag name="RAINPROBLEMTYPE" val="ProblemTypeMarker"/>
</p:tagLst>
</file>

<file path=ppt/tags/tag54.xml><?xml version="1.0" encoding="utf-8"?>
<p:tagLst xmlns:p="http://schemas.openxmlformats.org/presentationml/2006/main">
  <p:tag name="RAINPROBLEM" val="ProblemSetting"/>
  <p:tag name="RAINPROBLEMTYPE" val="MultipleChoice"/>
</p:tagLst>
</file>

<file path=ppt/tags/tag55.xml><?xml version="1.0" encoding="utf-8"?>
<p:tagLst xmlns:p="http://schemas.openxmlformats.org/presentationml/2006/main">
  <p:tag name="RAINPROBLEM" val="ProblemWarning"/>
</p:tagLst>
</file>

<file path=ppt/tags/tag56.xml><?xml version="1.0" encoding="utf-8"?>
<p:tagLst xmlns:p="http://schemas.openxmlformats.org/presentationml/2006/main">
  <p:tag name="RAINPROBLEM" val="MultipleChoice"/>
  <p:tag name="PROBLEMSCORE" val="1.0"/>
  <p:tag name="PROBLEMHASREMARK" val="True"/>
  <p:tag name="PROBLEMREMARK" val="C"/>
</p:tagLst>
</file>

<file path=ppt/tags/tag57.xml><?xml version="1.0" encoding="utf-8"?>
<p:tagLst xmlns:p="http://schemas.openxmlformats.org/presentationml/2006/main">
  <p:tag name="RAINPROBLEM" val="ProblemBody"/>
</p:tagLst>
</file>

<file path=ppt/tags/tag58.xml><?xml version="1.0" encoding="utf-8"?>
<p:tagLst xmlns:p="http://schemas.openxmlformats.org/presentationml/2006/main">
  <p:tag name="RAINPROBLEM" val="ProblemItem"/>
</p:tagLst>
</file>

<file path=ppt/tags/tag59.xml><?xml version="1.0" encoding="utf-8"?>
<p:tagLst xmlns:p="http://schemas.openxmlformats.org/presentationml/2006/main">
  <p:tag name="RAINPROBLEM" val="ProblemItem"/>
</p:tagLst>
</file>

<file path=ppt/tags/tag6.xml><?xml version="1.0" encoding="utf-8"?>
<p:tagLst xmlns:p="http://schemas.openxmlformats.org/presentationml/2006/main">
  <p:tag name="RAINPROBLEM" val="ProblemBullet"/>
  <p:tag name="RAINPROBLEMTYPE" val="MultipleChoice"/>
  <p:tag name="RAINBULLET" val="Wrong"/>
</p:tagLst>
</file>

<file path=ppt/tags/tag60.xml><?xml version="1.0" encoding="utf-8"?>
<p:tagLst xmlns:p="http://schemas.openxmlformats.org/presentationml/2006/main">
  <p:tag name="RAINPROBLEM" val="ProblemItem"/>
</p:tagLst>
</file>

<file path=ppt/tags/tag61.xml><?xml version="1.0" encoding="utf-8"?>
<p:tagLst xmlns:p="http://schemas.openxmlformats.org/presentationml/2006/main">
  <p:tag name="RAINPROBLEM" val="ProblemItem"/>
</p:tagLst>
</file>

<file path=ppt/tags/tag62.xml><?xml version="1.0" encoding="utf-8"?>
<p:tagLst xmlns:p="http://schemas.openxmlformats.org/presentationml/2006/main">
  <p:tag name="RAINPROBLEM" val="ProblemBullet"/>
  <p:tag name="RAINPROBLEMTYPE" val="MultipleChoice"/>
  <p:tag name="RAINBULLET" val="Wrong"/>
</p:tagLst>
</file>

<file path=ppt/tags/tag63.xml><?xml version="1.0" encoding="utf-8"?>
<p:tagLst xmlns:p="http://schemas.openxmlformats.org/presentationml/2006/main">
  <p:tag name="RAINPROBLEM" val="ProblemBullet"/>
  <p:tag name="RAINPROBLEMTYPE" val="MultipleChoice"/>
  <p:tag name="RAINBULLET" val="Wrong"/>
</p:tagLst>
</file>

<file path=ppt/tags/tag64.xml><?xml version="1.0" encoding="utf-8"?>
<p:tagLst xmlns:p="http://schemas.openxmlformats.org/presentationml/2006/main">
  <p:tag name="RAINPROBLEM" val="ProblemBullet"/>
  <p:tag name="RAINPROBLEMTYPE" val="MultipleChoice"/>
  <p:tag name="RAINBULLET" val="Wrong"/>
</p:tagLst>
</file>

<file path=ppt/tags/tag65.xml><?xml version="1.0" encoding="utf-8"?>
<p:tagLst xmlns:p="http://schemas.openxmlformats.org/presentationml/2006/main">
  <p:tag name="RAINPROBLEM" val="ProblemSubmit"/>
  <p:tag name="RAINPROBLEMTYPE" val="MultipleChoice"/>
</p:tagLst>
</file>

<file path=ppt/tags/tag66.xml><?xml version="1.0" encoding="utf-8"?>
<p:tagLst xmlns:p="http://schemas.openxmlformats.org/presentationml/2006/main">
  <p:tag name="RAINPROBLEM" val="ProblemRemarkBoard"/>
</p:tagLst>
</file>

<file path=ppt/tags/tag67.xml><?xml version="1.0" encoding="utf-8"?>
<p:tagLst xmlns:p="http://schemas.openxmlformats.org/presentationml/2006/main">
  <p:tag name="PROBLEMREMARKTITLE" val="ProblemRemarkBoardTip"/>
</p:tagLst>
</file>

<file path=ppt/tags/tag68.xml><?xml version="1.0" encoding="utf-8"?>
<p:tagLst xmlns:p="http://schemas.openxmlformats.org/presentationml/2006/main">
  <p:tag name="RAINPROBLEM" val="ProblemRemark"/>
</p:tagLst>
</file>

<file path=ppt/tags/tag69.xml><?xml version="1.0" encoding="utf-8"?>
<p:tagLst xmlns:p="http://schemas.openxmlformats.org/presentationml/2006/main">
  <p:tag name="RAINPROBLEM" val="ProblemBullet"/>
  <p:tag name="RAINPROBLEMTYPE" val="MultipleChoice"/>
  <p:tag name="RAINBULLET" val="Wrong"/>
</p:tagLst>
</file>

<file path=ppt/tags/tag7.xml><?xml version="1.0" encoding="utf-8"?>
<p:tagLst xmlns:p="http://schemas.openxmlformats.org/presentationml/2006/main">
  <p:tag name="RAINPROBLEM" val="ProblemBullet"/>
  <p:tag name="RAINPROBLEMTYPE" val="MultipleChoice"/>
  <p:tag name="RAINBULLET" val="Wrong"/>
</p:tagLst>
</file>

<file path=ppt/tags/tag70.xml><?xml version="1.0" encoding="utf-8"?>
<p:tagLst xmlns:p="http://schemas.openxmlformats.org/presentationml/2006/main">
  <p:tag name="PROBLEMREMARKTITLE" val="ProblemRemarkBoardTitle"/>
</p:tagLst>
</file>

<file path=ppt/tags/tag71.xml><?xml version="1.0" encoding="utf-8"?>
<p:tagLst xmlns:p="http://schemas.openxmlformats.org/presentationml/2006/main">
  <p:tag name="PROBLEMREMARKTITLE" val="ProblemRemarkBoardTitle"/>
</p:tagLst>
</file>

<file path=ppt/tags/tag72.xml><?xml version="1.0" encoding="utf-8"?>
<p:tagLst xmlns:p="http://schemas.openxmlformats.org/presentationml/2006/main">
  <p:tag name="PROBLEMREMARKTITLE" val="ProblemRemarkBoardTitle"/>
</p:tagLst>
</file>

<file path=ppt/tags/tag73.xml><?xml version="1.0" encoding="utf-8"?>
<p:tagLst xmlns:p="http://schemas.openxmlformats.org/presentationml/2006/main">
  <p:tag name="PROBLEMREMARKTITLE" val="ProblemRemarkBoardTitle"/>
</p:tagLst>
</file>

<file path=ppt/tags/tag74.xml><?xml version="1.0" encoding="utf-8"?>
<p:tagLst xmlns:p="http://schemas.openxmlformats.org/presentationml/2006/main">
  <p:tag name="PROBLEMREMARKTITLE" val="ProblemRemarkBoardTitle"/>
</p:tagLst>
</file>

<file path=ppt/tags/tag75.xml><?xml version="1.0" encoding="utf-8"?>
<p:tagLst xmlns:p="http://schemas.openxmlformats.org/presentationml/2006/main">
  <p:tag name="PROBLEMREMARKTITLE" val="ProblemRemarkBoardTitle"/>
</p:tagLst>
</file>

<file path=ppt/tags/tag76.xml><?xml version="1.0" encoding="utf-8"?>
<p:tagLst xmlns:p="http://schemas.openxmlformats.org/presentationml/2006/main">
  <p:tag name="PROBLEMREMARKTITLE" val="ProblemRemarkBoardTitle"/>
</p:tagLst>
</file>

<file path=ppt/tags/tag77.xml><?xml version="1.0" encoding="utf-8"?>
<p:tagLst xmlns:p="http://schemas.openxmlformats.org/presentationml/2006/main">
  <p:tag name="RAINPROBLEMTYPE" val="ProblemTypeMarker"/>
</p:tagLst>
</file>

<file path=ppt/tags/tag78.xml><?xml version="1.0" encoding="utf-8"?>
<p:tagLst xmlns:p="http://schemas.openxmlformats.org/presentationml/2006/main">
  <p:tag name="RAINPROBLEMTYPE" val="ProblemTypeMarker"/>
</p:tagLst>
</file>

<file path=ppt/tags/tag79.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 val="ProblemBullet"/>
  <p:tag name="RAINPROBLEMTYPE" val="MultipleChoice"/>
  <p:tag name="RAINBULLET" val="Wrong"/>
</p:tagLst>
</file>

<file path=ppt/tags/tag80.xml><?xml version="1.0" encoding="utf-8"?>
<p:tagLst xmlns:p="http://schemas.openxmlformats.org/presentationml/2006/main">
  <p:tag name="RAINPROBLEMTYPE" val="ProblemTypeMarker"/>
</p:tagLst>
</file>

<file path=ppt/tags/tag81.xml><?xml version="1.0" encoding="utf-8"?>
<p:tagLst xmlns:p="http://schemas.openxmlformats.org/presentationml/2006/main">
  <p:tag name="RAINPROBLEMTYPE" val="ProblemTypeMarker"/>
</p:tagLst>
</file>

<file path=ppt/tags/tag82.xml><?xml version="1.0" encoding="utf-8"?>
<p:tagLst xmlns:p="http://schemas.openxmlformats.org/presentationml/2006/main">
  <p:tag name="RAINPROBLEM" val="ProblemSetting"/>
  <p:tag name="RAINPROBLEMTYPE" val="MultipleChoice"/>
</p:tagLst>
</file>

<file path=ppt/tags/tag83.xml><?xml version="1.0" encoding="utf-8"?>
<p:tagLst xmlns:p="http://schemas.openxmlformats.org/presentationml/2006/main">
  <p:tag name="RAINPROBLEM" val="ProblemWarning"/>
</p:tagLst>
</file>

<file path=ppt/tags/tag84.xml><?xml version="1.0" encoding="utf-8"?>
<p:tagLst xmlns:p="http://schemas.openxmlformats.org/presentationml/2006/main">
  <p:tag name="RAINPROBLEM" val="MultipleChoice"/>
  <p:tag name="PROBLEMSCORE" val="1.0"/>
  <p:tag name="PROBLEMHASREMARK" val="True"/>
  <p:tag name="PROBLEMREMARK" val="A"/>
</p:tagLst>
</file>

<file path=ppt/tags/tag85.xml><?xml version="1.0" encoding="utf-8"?>
<p:tagLst xmlns:p="http://schemas.openxmlformats.org/presentationml/2006/main">
  <p:tag name="RAINPROBLEM" val="ProblemBody"/>
</p:tagLst>
</file>

<file path=ppt/tags/tag86.xml><?xml version="1.0" encoding="utf-8"?>
<p:tagLst xmlns:p="http://schemas.openxmlformats.org/presentationml/2006/main">
  <p:tag name="RAINPROBLEM" val="ProblemItem"/>
</p:tagLst>
</file>

<file path=ppt/tags/tag87.xml><?xml version="1.0" encoding="utf-8"?>
<p:tagLst xmlns:p="http://schemas.openxmlformats.org/presentationml/2006/main">
  <p:tag name="RAINPROBLEM" val="ProblemItem"/>
</p:tagLst>
</file>

<file path=ppt/tags/tag88.xml><?xml version="1.0" encoding="utf-8"?>
<p:tagLst xmlns:p="http://schemas.openxmlformats.org/presentationml/2006/main">
  <p:tag name="RAINPROBLEM" val="ProblemItem"/>
</p:tagLst>
</file>

<file path=ppt/tags/tag89.xml><?xml version="1.0" encoding="utf-8"?>
<p:tagLst xmlns:p="http://schemas.openxmlformats.org/presentationml/2006/main">
  <p:tag name="RAINPROBLEM" val="ProblemItem"/>
</p:tagLst>
</file>

<file path=ppt/tags/tag9.xml><?xml version="1.0" encoding="utf-8"?>
<p:tagLst xmlns:p="http://schemas.openxmlformats.org/presentationml/2006/main">
  <p:tag name="RAINPROBLEM" val="ProblemBullet"/>
  <p:tag name="RAINPROBLEMTYPE" val="MultipleChoice"/>
  <p:tag name="RAINBULLET" val="Wrong"/>
</p:tagLst>
</file>

<file path=ppt/tags/tag90.xml><?xml version="1.0" encoding="utf-8"?>
<p:tagLst xmlns:p="http://schemas.openxmlformats.org/presentationml/2006/main">
  <p:tag name="RAINPROBLEM" val="ProblemBullet"/>
  <p:tag name="RAINPROBLEMTYPE" val="MultipleChoice"/>
  <p:tag name="RAINBULLET" val="Wrong"/>
</p:tagLst>
</file>

<file path=ppt/tags/tag91.xml><?xml version="1.0" encoding="utf-8"?>
<p:tagLst xmlns:p="http://schemas.openxmlformats.org/presentationml/2006/main">
  <p:tag name="RAINPROBLEM" val="ProblemBullet"/>
  <p:tag name="RAINPROBLEMTYPE" val="MultipleChoice"/>
  <p:tag name="RAINBULLET" val="Wrong"/>
</p:tagLst>
</file>

<file path=ppt/tags/tag92.xml><?xml version="1.0" encoding="utf-8"?>
<p:tagLst xmlns:p="http://schemas.openxmlformats.org/presentationml/2006/main">
  <p:tag name="RAINPROBLEM" val="ProblemBullet"/>
  <p:tag name="RAINPROBLEMTYPE" val="MultipleChoice"/>
  <p:tag name="RAINBULLET" val="Wrong"/>
</p:tagLst>
</file>

<file path=ppt/tags/tag93.xml><?xml version="1.0" encoding="utf-8"?>
<p:tagLst xmlns:p="http://schemas.openxmlformats.org/presentationml/2006/main">
  <p:tag name="RAINPROBLEM" val="ProblemBullet"/>
  <p:tag name="RAINPROBLEMTYPE" val="MultipleChoice"/>
  <p:tag name="RAINBULLET" val="Wrong"/>
</p:tagLst>
</file>

<file path=ppt/tags/tag94.xml><?xml version="1.0" encoding="utf-8"?>
<p:tagLst xmlns:p="http://schemas.openxmlformats.org/presentationml/2006/main">
  <p:tag name="RAINPROBLEM" val="ProblemSubmit"/>
  <p:tag name="RAINPROBLEMTYPE" val="MultipleChoice"/>
</p:tagLst>
</file>

<file path=ppt/tags/tag95.xml><?xml version="1.0" encoding="utf-8"?>
<p:tagLst xmlns:p="http://schemas.openxmlformats.org/presentationml/2006/main">
  <p:tag name="RAINPROBLEM" val="ProblemRemarkBoard"/>
</p:tagLst>
</file>

<file path=ppt/tags/tag96.xml><?xml version="1.0" encoding="utf-8"?>
<p:tagLst xmlns:p="http://schemas.openxmlformats.org/presentationml/2006/main">
  <p:tag name="PROBLEMREMARKTITLE" val="ProblemRemarkBoardTip"/>
</p:tagLst>
</file>

<file path=ppt/tags/tag97.xml><?xml version="1.0" encoding="utf-8"?>
<p:tagLst xmlns:p="http://schemas.openxmlformats.org/presentationml/2006/main">
  <p:tag name="RAINPROBLEM" val="ProblemRemark"/>
</p:tagLst>
</file>

<file path=ppt/tags/tag98.xml><?xml version="1.0" encoding="utf-8"?>
<p:tagLst xmlns:p="http://schemas.openxmlformats.org/presentationml/2006/main">
  <p:tag name="PROBLEMREMARKTITLE" val="ProblemRemarkBoardTitle"/>
</p:tagLst>
</file>

<file path=ppt/tags/tag99.xml><?xml version="1.0" encoding="utf-8"?>
<p:tagLst xmlns:p="http://schemas.openxmlformats.org/presentationml/2006/main">
  <p:tag name="PROBLEMREMARKTITLE" val="ProblemRemarkBoardTitle"/>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0</TotalTime>
  <Words>28107</Words>
  <Application>WPS 演示</Application>
  <PresentationFormat>全屏显示(4:3)</PresentationFormat>
  <Paragraphs>1301</Paragraphs>
  <Slides>107</Slides>
  <Notes>2</Notes>
  <HiddenSlides>42</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3</vt:i4>
      </vt:variant>
      <vt:variant>
        <vt:lpstr>幻灯片标题</vt:lpstr>
      </vt:variant>
      <vt:variant>
        <vt:i4>107</vt:i4>
      </vt:variant>
    </vt:vector>
  </HeadingPairs>
  <TitlesOfParts>
    <vt:vector size="126" baseType="lpstr">
      <vt:lpstr>Arial</vt:lpstr>
      <vt:lpstr>宋体</vt:lpstr>
      <vt:lpstr>Wingdings</vt:lpstr>
      <vt:lpstr>Helvetica</vt:lpstr>
      <vt:lpstr>Monotype Sorts</vt:lpstr>
      <vt:lpstr>Wingdings</vt:lpstr>
      <vt:lpstr>Times New Roman</vt:lpstr>
      <vt:lpstr>微软雅黑</vt:lpstr>
      <vt:lpstr>Arial Unicode MS</vt:lpstr>
      <vt:lpstr>Courier New</vt:lpstr>
      <vt:lpstr>MS PGothic</vt:lpstr>
      <vt:lpstr>Cambria Math</vt:lpstr>
      <vt:lpstr>Calibri</vt:lpstr>
      <vt:lpstr>Times New Roman</vt:lpstr>
      <vt:lpstr>os-w-java</vt:lpstr>
      <vt:lpstr>1_os-w-java</vt:lpstr>
      <vt:lpstr>Visio.Drawing.4</vt:lpstr>
      <vt:lpstr>Visio.Drawing.4</vt:lpstr>
      <vt:lpstr>Visio.Drawing.4</vt:lpstr>
      <vt:lpstr>Chapter 13:  I/O Systems</vt:lpstr>
      <vt:lpstr>Chapter 13:  I/O Systems</vt:lpstr>
      <vt:lpstr>Objectives</vt:lpstr>
      <vt:lpstr>13.1 Overview</vt:lpstr>
      <vt:lpstr>13.1 Overview</vt:lpstr>
      <vt:lpstr>A Kernel I/O Structure</vt:lpstr>
      <vt:lpstr>Overview</vt:lpstr>
      <vt:lpstr>Device Driver</vt:lpstr>
      <vt:lpstr>Device Driver</vt:lpstr>
      <vt:lpstr>设备开关表</vt:lpstr>
      <vt:lpstr>Device Driver</vt:lpstr>
      <vt:lpstr>Kernel I/O Subsystem</vt:lpstr>
      <vt:lpstr>Overview—ioctl()</vt:lpstr>
      <vt:lpstr>13.2  I/O Hardware</vt:lpstr>
      <vt:lpstr>I/O Hardware (Cont.)</vt:lpstr>
      <vt:lpstr>E.g. Disk drive</vt:lpstr>
      <vt:lpstr>I/O Hardware (Cont.)</vt:lpstr>
      <vt:lpstr>A Typical PC Bus Structure</vt:lpstr>
      <vt:lpstr>Device I/O Port Locations on PCs (partial)</vt:lpstr>
      <vt:lpstr>I/O控制方式</vt:lpstr>
      <vt:lpstr>13.2.1 Polling</vt:lpstr>
      <vt:lpstr>Polling (Cont.)</vt:lpstr>
      <vt:lpstr>13.2.2 Interrupts</vt:lpstr>
      <vt:lpstr>Interrupt-Driven I/O Cycle</vt:lpstr>
      <vt:lpstr>Intel Pentium Processor Event-Vector Table</vt:lpstr>
      <vt:lpstr>12.2.3 Direct Memory Access(DMA)</vt:lpstr>
      <vt:lpstr>Six Step Process to Perform DMA Transfer</vt:lpstr>
      <vt:lpstr>12.3 Application I/O Interface</vt:lpstr>
      <vt:lpstr>A Kernel I/O Structure</vt:lpstr>
      <vt:lpstr>12.3  Application I/O Interface</vt:lpstr>
      <vt:lpstr>Application I/O Interface (Cont.)</vt:lpstr>
      <vt:lpstr>PowerPoint 演示文稿</vt:lpstr>
      <vt:lpstr>I/O系统的层次及功能</vt:lpstr>
      <vt:lpstr>PowerPoint 演示文稿</vt:lpstr>
      <vt:lpstr>Devices vary in many dimensions(page 507)</vt:lpstr>
      <vt:lpstr>Devices vary in many dimensions（page 507）</vt:lpstr>
      <vt:lpstr>Characteristics of I/O Devices</vt:lpstr>
      <vt:lpstr>13.3.1 Block and Character Devices</vt:lpstr>
      <vt:lpstr>13.3.2 Network Devices</vt:lpstr>
      <vt:lpstr>13.3.3 Clocks and Timers</vt:lpstr>
      <vt:lpstr>13.3.4 Blocking and Nonblocking I/O</vt:lpstr>
      <vt:lpstr> Blocking I/O</vt:lpstr>
      <vt:lpstr>Nonblocking I/O</vt:lpstr>
      <vt:lpstr>Blocking vs. Non-blocking I/O </vt:lpstr>
      <vt:lpstr>Blocking vs. non-blocking </vt:lpstr>
      <vt:lpstr> Asynchronous  I/O</vt:lpstr>
      <vt:lpstr>Two I/O Methods—Synchronous  vs. Asynchronous</vt:lpstr>
      <vt:lpstr>13.4 Kernel I/O Subsystem</vt:lpstr>
      <vt:lpstr>13.4.1 I/O Scheduling</vt:lpstr>
      <vt:lpstr>Device-status Table</vt:lpstr>
      <vt:lpstr>13.4.2  Buffering</vt:lpstr>
      <vt:lpstr>Why buffering</vt:lpstr>
      <vt:lpstr>Why buffering (Cont.)</vt:lpstr>
      <vt:lpstr>Why buffering (Cont.)</vt:lpstr>
      <vt:lpstr>Why buffering (Cont.)</vt:lpstr>
      <vt:lpstr>Why buffering (Cont.)</vt:lpstr>
      <vt:lpstr>Why buffering (Cont.)</vt:lpstr>
      <vt:lpstr>Why buffering (Cont.)</vt:lpstr>
      <vt:lpstr>PowerPoint 演示文稿</vt:lpstr>
      <vt:lpstr>缓冲区的实现</vt:lpstr>
      <vt:lpstr>PowerPoint 演示文稿</vt:lpstr>
      <vt:lpstr>讨论—I/O Buffer测试</vt:lpstr>
      <vt:lpstr>讨论—I/O Buffer</vt:lpstr>
      <vt:lpstr>PowerPoint 演示文稿</vt:lpstr>
      <vt:lpstr>PowerPoint 演示文稿</vt:lpstr>
      <vt:lpstr>PowerPoint 演示文稿</vt:lpstr>
      <vt:lpstr>PowerPoint 演示文稿</vt:lpstr>
      <vt:lpstr>PowerPoint 演示文稿</vt:lpstr>
      <vt:lpstr>PowerPoint 演示文稿</vt:lpstr>
      <vt:lpstr>Sun Enterprise 6000 Device-Transfer Rates</vt:lpstr>
      <vt:lpstr>PowerPoint 演示文稿</vt:lpstr>
      <vt:lpstr>PowerPoint 演示文稿</vt:lpstr>
      <vt:lpstr>PowerPoint 演示文稿</vt:lpstr>
      <vt:lpstr>13.4.3 Caching </vt:lpstr>
      <vt:lpstr>13.4.4 Spooling and Device Reservation</vt:lpstr>
      <vt:lpstr>Spooling and Device Reservation</vt:lpstr>
      <vt:lpstr>SPOOLing技术</vt:lpstr>
      <vt:lpstr>回顾：脱机I/O</vt:lpstr>
      <vt:lpstr>脱机I/O与Spooling技术</vt:lpstr>
      <vt:lpstr>SPOOLing技术</vt:lpstr>
      <vt:lpstr>Spooling系统的构成</vt:lpstr>
      <vt:lpstr>SPOOLing系统的构成</vt:lpstr>
      <vt:lpstr>SPOOLing工作过程举例 以共享打印机为例</vt:lpstr>
      <vt:lpstr>SPOOLing系统的特点</vt:lpstr>
      <vt:lpstr>13.4.5 Error Handling</vt:lpstr>
      <vt:lpstr>13.4.6 I/O Protection</vt:lpstr>
      <vt:lpstr>Use of a System Call to Perform I/O</vt:lpstr>
      <vt:lpstr>13.4.7 Kernel Data Structures</vt:lpstr>
      <vt:lpstr>UNIX I/O Kernel Structure</vt:lpstr>
      <vt:lpstr>12.4.8 Kernel I/O Subsystem Summary</vt:lpstr>
      <vt:lpstr>13.5 Transforming I/O Requests  to Hardware Operations</vt:lpstr>
      <vt:lpstr>Life Cycle of An I/O Request</vt:lpstr>
      <vt:lpstr>13.6 STREAMS</vt:lpstr>
      <vt:lpstr> STREAMS</vt:lpstr>
      <vt:lpstr>STREAMS</vt:lpstr>
      <vt:lpstr>The STREAMS Structure</vt:lpstr>
      <vt:lpstr> STREAMS</vt:lpstr>
      <vt:lpstr>13.7 Performance</vt:lpstr>
      <vt:lpstr>Intercomputer Communications</vt:lpstr>
      <vt:lpstr>Improving Performance</vt:lpstr>
      <vt:lpstr>Improving Performance</vt:lpstr>
      <vt:lpstr>Device-Functionality Progression</vt:lpstr>
      <vt:lpstr>设备独立性</vt:lpstr>
      <vt:lpstr>设备独立性</vt:lpstr>
      <vt:lpstr>PowerPoint 演示文稿</vt:lpstr>
      <vt:lpstr>课后复习题</vt:lpstr>
      <vt:lpstr>End of Chapter 13</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小鬼u</cp:lastModifiedBy>
  <cp:revision>827</cp:revision>
  <cp:lastPrinted>1999-06-28T19:27:00Z</cp:lastPrinted>
  <dcterms:created xsi:type="dcterms:W3CDTF">1999-08-24T14:03:00Z</dcterms:created>
  <dcterms:modified xsi:type="dcterms:W3CDTF">2023-02-04T06:37:44Z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B6B25601C7DF4CB7952D1310A559D5F9</vt:lpwstr>
  </property>
</Properties>
</file>