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5"/>
  </p:notesMasterIdLst>
  <p:sldIdLst>
    <p:sldId id="330" r:id="rId4"/>
    <p:sldId id="275" r:id="rId5"/>
    <p:sldId id="287" r:id="rId6"/>
    <p:sldId id="343" r:id="rId7"/>
    <p:sldId id="1418" r:id="rId8"/>
    <p:sldId id="422" r:id="rId9"/>
    <p:sldId id="277" r:id="rId10"/>
    <p:sldId id="332" r:id="rId11"/>
    <p:sldId id="288" r:id="rId12"/>
    <p:sldId id="347" r:id="rId13"/>
    <p:sldId id="414" r:id="rId14"/>
    <p:sldId id="278" r:id="rId15"/>
    <p:sldId id="289" r:id="rId16"/>
    <p:sldId id="425" r:id="rId17"/>
    <p:sldId id="426" r:id="rId18"/>
    <p:sldId id="434" r:id="rId19"/>
    <p:sldId id="1415" r:id="rId20"/>
    <p:sldId id="346" r:id="rId21"/>
    <p:sldId id="1425" r:id="rId22"/>
    <p:sldId id="1426" r:id="rId23"/>
    <p:sldId id="279" r:id="rId24"/>
    <p:sldId id="290" r:id="rId25"/>
    <p:sldId id="292" r:id="rId26"/>
    <p:sldId id="293" r:id="rId27"/>
    <p:sldId id="335" r:id="rId28"/>
    <p:sldId id="1427" r:id="rId29"/>
    <p:sldId id="294" r:id="rId30"/>
    <p:sldId id="295" r:id="rId31"/>
    <p:sldId id="296" r:id="rId32"/>
    <p:sldId id="1424" r:id="rId33"/>
    <p:sldId id="1428" r:id="rId34"/>
    <p:sldId id="433" r:id="rId35"/>
    <p:sldId id="1419" r:id="rId36"/>
    <p:sldId id="280" r:id="rId37"/>
    <p:sldId id="427" r:id="rId38"/>
    <p:sldId id="428" r:id="rId39"/>
    <p:sldId id="429" r:id="rId40"/>
    <p:sldId id="430" r:id="rId41"/>
    <p:sldId id="431" r:id="rId42"/>
    <p:sldId id="432" r:id="rId43"/>
    <p:sldId id="435" r:id="rId44"/>
    <p:sldId id="1417" r:id="rId45"/>
    <p:sldId id="298" r:id="rId46"/>
    <p:sldId id="301" r:id="rId47"/>
    <p:sldId id="344" r:id="rId48"/>
    <p:sldId id="302" r:id="rId49"/>
    <p:sldId id="329" r:id="rId50"/>
    <p:sldId id="282" r:id="rId51"/>
    <p:sldId id="333" r:id="rId52"/>
    <p:sldId id="340" r:id="rId53"/>
    <p:sldId id="341" r:id="rId54"/>
    <p:sldId id="304" r:id="rId55"/>
    <p:sldId id="307" r:id="rId56"/>
    <p:sldId id="334" r:id="rId57"/>
    <p:sldId id="424" r:id="rId58"/>
    <p:sldId id="305" r:id="rId59"/>
    <p:sldId id="306" r:id="rId60"/>
    <p:sldId id="1420" r:id="rId61"/>
    <p:sldId id="310" r:id="rId62"/>
    <p:sldId id="416" r:id="rId63"/>
    <p:sldId id="1421" r:id="rId64"/>
    <p:sldId id="311" r:id="rId65"/>
    <p:sldId id="396" r:id="rId66"/>
    <p:sldId id="397" r:id="rId67"/>
    <p:sldId id="313" r:id="rId68"/>
    <p:sldId id="314" r:id="rId69"/>
    <p:sldId id="415" r:id="rId70"/>
    <p:sldId id="337" r:id="rId71"/>
    <p:sldId id="418" r:id="rId72"/>
    <p:sldId id="417" r:id="rId73"/>
    <p:sldId id="421" r:id="rId74"/>
    <p:sldId id="1422" r:id="rId75"/>
    <p:sldId id="317" r:id="rId76"/>
    <p:sldId id="1423" r:id="rId77"/>
    <p:sldId id="315" r:id="rId78"/>
    <p:sldId id="316" r:id="rId79"/>
    <p:sldId id="318" r:id="rId80"/>
    <p:sldId id="285" r:id="rId81"/>
    <p:sldId id="286" r:id="rId82"/>
    <p:sldId id="342" r:id="rId83"/>
    <p:sldId id="331" r:id="rId84"/>
  </p:sldIdLst>
  <p:sldSz cx="9144000" cy="6858000" type="screen4x3"/>
  <p:notesSz cx="6881495" cy="9296400"/>
  <p:custDataLst>
    <p:tags r:id="rId8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0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0000"/>
    <a:srgbClr val="000000"/>
    <a:srgbClr val="000099"/>
    <a:srgbClr val="66CCFF"/>
    <a:srgbClr val="CCE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howGuides="1">
      <p:cViewPr varScale="1">
        <p:scale>
          <a:sx n="105" d="100"/>
          <a:sy n="105" d="100"/>
        </p:scale>
        <p:origin x="1716" y="96"/>
      </p:cViewPr>
      <p:guideLst>
        <p:guide orient="horz" pos="80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gs" Target="tags/tag172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anose="02020603050405020304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82688" y="696913"/>
            <a:ext cx="451643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5988" y="4416425"/>
            <a:ext cx="50482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anose="02020603050405020304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EDAC8645-77A4-4D47-86D9-506A654BE0FD}" type="slidenum">
              <a:rPr lang="zh-CN" altLang="en-US"/>
            </a:fld>
            <a:endParaRPr lang="en-US" altLang="x-none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2.</a:t>
            </a:r>
            <a:fld id="{8AE96560-45D4-40FF-BF6A-55125E53DD2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Freeform 5"/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873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14, 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/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" r:id="rId12" imgW="0" imgH="0" progId="">
                  <p:embed/>
                </p:oleObj>
              </mc:Choice>
              <mc:Fallback>
                <p:oleObj name="" r:id="rId1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6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image" Target="../media/image7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image" Target="../media/image7.png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image" Target="../media/image7.png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image" Target="../media/image7.png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tags" Target="../tags/tag86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../media/image15.png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image" Target="../media/image14.png"/><Relationship Id="rId4" Type="http://schemas.openxmlformats.org/officeDocument/2006/relationships/tags" Target="../tags/tag116.x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143.xml"/><Relationship Id="rId34" Type="http://schemas.openxmlformats.org/officeDocument/2006/relationships/tags" Target="../tags/tag142.xml"/><Relationship Id="rId33" Type="http://schemas.openxmlformats.org/officeDocument/2006/relationships/image" Target="../media/image7.png"/><Relationship Id="rId32" Type="http://schemas.openxmlformats.org/officeDocument/2006/relationships/tags" Target="../tags/tag141.xml"/><Relationship Id="rId31" Type="http://schemas.openxmlformats.org/officeDocument/2006/relationships/tags" Target="../tags/tag140.xml"/><Relationship Id="rId30" Type="http://schemas.openxmlformats.org/officeDocument/2006/relationships/tags" Target="../tags/tag139.xml"/><Relationship Id="rId3" Type="http://schemas.openxmlformats.org/officeDocument/2006/relationships/tags" Target="../tags/tag115.xml"/><Relationship Id="rId29" Type="http://schemas.openxmlformats.org/officeDocument/2006/relationships/tags" Target="../tags/tag138.xml"/><Relationship Id="rId28" Type="http://schemas.openxmlformats.org/officeDocument/2006/relationships/tags" Target="../tags/tag137.xml"/><Relationship Id="rId27" Type="http://schemas.openxmlformats.org/officeDocument/2006/relationships/tags" Target="../tags/tag136.xml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4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image" Target="../media/image16.png"/><Relationship Id="rId10" Type="http://schemas.openxmlformats.org/officeDocument/2006/relationships/tags" Target="../tags/tag120.xml"/><Relationship Id="rId1" Type="http://schemas.openxmlformats.org/officeDocument/2006/relationships/tags" Target="../tags/tag11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29" Type="http://schemas.openxmlformats.org/officeDocument/2006/relationships/tags" Target="../tags/tag171.xml"/><Relationship Id="rId28" Type="http://schemas.openxmlformats.org/officeDocument/2006/relationships/tags" Target="../tags/tag170.xml"/><Relationship Id="rId27" Type="http://schemas.openxmlformats.org/officeDocument/2006/relationships/image" Target="../media/image7.png"/><Relationship Id="rId26" Type="http://schemas.openxmlformats.org/officeDocument/2006/relationships/tags" Target="../tags/tag169.xml"/><Relationship Id="rId25" Type="http://schemas.openxmlformats.org/officeDocument/2006/relationships/tags" Target="../tags/tag168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5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/>
          </p:cNvSpPr>
          <p:nvPr>
            <p:ph type="ctrTitle" idx="4294967295"/>
          </p:nvPr>
        </p:nvSpPr>
        <p:spPr>
          <a:xfrm>
            <a:off x="371475" y="2286000"/>
            <a:ext cx="84582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2.2 User Operating-System Interface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 dirty="0"/>
              <a:t>Command (Line) Interface (CLI)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Graphic User Interface (GUI)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Batch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Operating-System Interface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143000"/>
            <a:ext cx="7277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</a:t>
            </a:r>
            <a:r>
              <a:rPr lang="en-US" altLang="zh-CN" sz="2800" u="sng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CLI</a:t>
            </a:r>
            <a:endParaRPr lang="en-US" altLang="zh-CN" sz="2800" u="sng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349375"/>
            <a:ext cx="7351713" cy="485611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CLI</a:t>
            </a:r>
            <a:r>
              <a:rPr lang="en-US" altLang="zh-CN" sz="2000" b="1" dirty="0"/>
              <a:t> allows direct command entry</a:t>
            </a:r>
            <a:endParaRPr lang="en-US" altLang="zh-CN" sz="2000" b="1" dirty="0"/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Command interpreter (</a:t>
            </a:r>
            <a:r>
              <a:rPr lang="en-US" altLang="zh-CN" sz="2000" dirty="0">
                <a:solidFill>
                  <a:srgbClr val="0000CC"/>
                </a:solidFill>
              </a:rPr>
              <a:t>in UNIX, it’s called </a:t>
            </a:r>
            <a:r>
              <a:rPr lang="en-US" altLang="zh-CN" sz="2000" dirty="0" smtClean="0">
                <a:solidFill>
                  <a:srgbClr val="0000CC"/>
                </a:solidFill>
              </a:rPr>
              <a:t>a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shell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/>
              <a:t>Sometimes implemented in </a:t>
            </a:r>
            <a:r>
              <a:rPr lang="en-US" altLang="zh-CN" sz="2000" dirty="0">
                <a:solidFill>
                  <a:srgbClr val="0070C0"/>
                </a:solidFill>
              </a:rPr>
              <a:t>kernel</a:t>
            </a:r>
            <a:r>
              <a:rPr lang="en-US" altLang="zh-CN" sz="2000" dirty="0"/>
              <a:t>, sometimes by </a:t>
            </a:r>
            <a:r>
              <a:rPr lang="en-US" altLang="zh-CN" sz="2000" dirty="0">
                <a:solidFill>
                  <a:srgbClr val="0070C0"/>
                </a:solidFill>
              </a:rPr>
              <a:t>systems program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Sometimes multiple flavors implemented </a:t>
            </a:r>
            <a:r>
              <a:rPr lang="en-US" altLang="zh-CN" sz="2000" dirty="0"/>
              <a:t>– </a:t>
            </a:r>
            <a:r>
              <a:rPr lang="en-US" altLang="zh-CN" sz="2000" b="1" dirty="0">
                <a:solidFill>
                  <a:srgbClr val="FF0000"/>
                </a:solidFill>
              </a:rPr>
              <a:t>shells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UNIX-Bourne,C,Korn,...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Windows-CMD.exe</a:t>
            </a:r>
            <a:endParaRPr lang="zh-CN" altLang="en-US" sz="20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000" dirty="0"/>
              <a:t>Primarily fetches a command from user and executes it</a:t>
            </a:r>
            <a:endParaRPr lang="en-US" altLang="zh-CN" sz="2000" dirty="0"/>
          </a:p>
          <a:p>
            <a:pPr lvl="1"/>
            <a:r>
              <a:rPr lang="en-US" altLang="zh-CN" sz="2000" dirty="0"/>
              <a:t>Sometimes commands </a:t>
            </a:r>
            <a:r>
              <a:rPr lang="en-US" altLang="zh-CN" sz="2000" b="1" dirty="0">
                <a:solidFill>
                  <a:schemeClr val="tx2"/>
                </a:solidFill>
              </a:rPr>
              <a:t>built-in</a:t>
            </a:r>
            <a:r>
              <a:rPr lang="en-US" altLang="zh-CN" sz="2000" dirty="0"/>
              <a:t>, sometimes just </a:t>
            </a:r>
            <a:r>
              <a:rPr lang="en-US" altLang="zh-CN" sz="2000" b="1" dirty="0">
                <a:solidFill>
                  <a:srgbClr val="121896"/>
                </a:solidFill>
              </a:rPr>
              <a:t>names of programs</a:t>
            </a:r>
            <a:endParaRPr lang="en-US" altLang="zh-CN" sz="2000" b="1" dirty="0">
              <a:solidFill>
                <a:srgbClr val="121896"/>
              </a:solidFill>
            </a:endParaRPr>
          </a:p>
          <a:p>
            <a:pPr lvl="2"/>
            <a:r>
              <a:rPr lang="en-US" altLang="zh-CN" sz="1800" dirty="0"/>
              <a:t>If the latter, adding new features doesn’t require shell modification</a:t>
            </a:r>
            <a:endParaRPr lang="en-US" altLang="zh-CN" sz="1800" dirty="0"/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实验：设计实现一个简单的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shell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</a:t>
            </a:r>
            <a:r>
              <a:rPr lang="en-US" altLang="zh-CN" sz="2800" u="sng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GUI</a:t>
            </a:r>
            <a:endParaRPr lang="en-US" altLang="zh-CN" sz="2800" u="sng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6600"/>
                </a:solidFill>
              </a:rPr>
              <a:t>User-friendly </a:t>
            </a:r>
            <a:r>
              <a:rPr lang="en-US" altLang="zh-CN" sz="2000" b="1" dirty="0">
                <a:solidFill>
                  <a:srgbClr val="006600"/>
                </a:solidFill>
              </a:rPr>
              <a:t>desktop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metaphor interface</a:t>
            </a:r>
            <a:endParaRPr lang="en-US" altLang="zh-CN" sz="2000" dirty="0"/>
          </a:p>
          <a:p>
            <a:pPr lvl="1"/>
            <a:r>
              <a:rPr lang="en-US" altLang="zh-CN" sz="1800" dirty="0"/>
              <a:t>Usually </a:t>
            </a:r>
            <a:r>
              <a:rPr lang="en-US" altLang="zh-CN" sz="1800" u="sng" dirty="0">
                <a:solidFill>
                  <a:srgbClr val="0000CC"/>
                </a:solidFill>
              </a:rPr>
              <a:t>mouse, keyboard, and monitor</a:t>
            </a:r>
            <a:endParaRPr lang="en-US" altLang="zh-CN" sz="1800" u="sng" dirty="0">
              <a:solidFill>
                <a:srgbClr val="0000CC"/>
              </a:solidFill>
            </a:endParaRPr>
          </a:p>
          <a:p>
            <a:pPr lvl="1"/>
            <a:r>
              <a:rPr lang="en-US" altLang="zh-CN" sz="1800" b="1" u="sng" dirty="0">
                <a:solidFill>
                  <a:srgbClr val="7030A0"/>
                </a:solidFill>
              </a:rPr>
              <a:t>Icons</a:t>
            </a:r>
            <a:r>
              <a:rPr lang="en-US" altLang="zh-CN" sz="1800" dirty="0"/>
              <a:t> represent </a:t>
            </a:r>
            <a:r>
              <a:rPr lang="en-US" altLang="zh-CN" sz="1800" dirty="0">
                <a:solidFill>
                  <a:srgbClr val="0000CC"/>
                </a:solidFill>
              </a:rPr>
              <a:t>files, programs, actions, </a:t>
            </a:r>
            <a:r>
              <a:rPr lang="en-US" altLang="zh-CN" sz="1800" dirty="0" err="1">
                <a:solidFill>
                  <a:srgbClr val="0000CC"/>
                </a:solidFill>
              </a:rPr>
              <a:t>etc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lvl="1"/>
            <a:r>
              <a:rPr lang="en-US" altLang="zh-CN" sz="1800" dirty="0"/>
              <a:t>Various mouse buttons over objects in the interface cause various actions (provide information, options, execute function, open directory (known as a </a:t>
            </a:r>
            <a:r>
              <a:rPr lang="en-US" altLang="zh-CN" sz="1800" b="1" dirty="0"/>
              <a:t>folder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/>
            <a:r>
              <a:rPr lang="en-US" altLang="zh-CN" sz="1800" dirty="0"/>
              <a:t>Invented at Xerox PARC (Palo Alto Research Center)</a:t>
            </a:r>
            <a:endParaRPr lang="en-US" altLang="zh-CN" sz="1800" dirty="0"/>
          </a:p>
          <a:p>
            <a:r>
              <a:rPr lang="en-US" altLang="zh-CN" sz="2000" b="1" dirty="0"/>
              <a:t>Many systems now include</a:t>
            </a:r>
            <a:r>
              <a:rPr lang="en-US" altLang="zh-CN" sz="2000" b="1" dirty="0">
                <a:solidFill>
                  <a:srgbClr val="121896"/>
                </a:solidFill>
              </a:rPr>
              <a:t> </a:t>
            </a:r>
            <a:r>
              <a:rPr lang="en-US" altLang="zh-CN" sz="2000" b="1" u="sng" dirty="0">
                <a:solidFill>
                  <a:srgbClr val="121896"/>
                </a:solidFill>
              </a:rPr>
              <a:t>both</a:t>
            </a:r>
            <a:r>
              <a:rPr lang="en-US" altLang="zh-CN" sz="2000" b="1" dirty="0">
                <a:solidFill>
                  <a:srgbClr val="121896"/>
                </a:solidFill>
              </a:rPr>
              <a:t> CLI and GUI interfaces</a:t>
            </a:r>
            <a:endParaRPr lang="en-US" altLang="zh-CN" sz="2000" b="1" dirty="0">
              <a:solidFill>
                <a:srgbClr val="121896"/>
              </a:solidFill>
            </a:endParaRPr>
          </a:p>
          <a:p>
            <a:pPr lvl="1"/>
            <a:r>
              <a:rPr lang="en-US" altLang="zh-CN" sz="1800" dirty="0"/>
              <a:t>Microsoft Windows is GUI with CLI “command” shell</a:t>
            </a:r>
            <a:endParaRPr lang="en-US" altLang="zh-CN" sz="1800" dirty="0"/>
          </a:p>
          <a:p>
            <a:pPr lvl="1"/>
            <a:r>
              <a:rPr lang="en-US" altLang="zh-CN" sz="1800" dirty="0"/>
              <a:t>Apple Mac OS X as “Aqua” GUI interface with UNIX kernel underneath and shells available</a:t>
            </a:r>
            <a:endParaRPr lang="en-US" altLang="zh-CN" sz="1800" dirty="0"/>
          </a:p>
          <a:p>
            <a:pPr lvl="1"/>
            <a:r>
              <a:rPr lang="en-US" altLang="zh-CN" sz="1800" dirty="0"/>
              <a:t>Solaris is CLI with optional GUI interfaces (Java Desktop, KDE-K Desktop Environment 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在</a:t>
            </a:r>
            <a:r>
              <a:rPr lang="en-US" altLang="zh-CN" sz="2400" dirty="0"/>
              <a:t>DOS,OS/2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Windows</a:t>
            </a:r>
            <a:r>
              <a:rPr lang="zh-CN" altLang="en-US" sz="2400" dirty="0"/>
              <a:t>操作系统中，批处理文件</a:t>
            </a:r>
            <a:r>
              <a:rPr lang="en-US" altLang="zh-CN" sz="2400" dirty="0"/>
              <a:t>(batch file)</a:t>
            </a:r>
            <a:r>
              <a:rPr lang="zh-CN" altLang="en-US" sz="2400" dirty="0"/>
              <a:t>是包含一系列命令的文本文件，由命令解释器解释执行。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批处理文件是一种简单的程序，可以通过条件语句</a:t>
            </a:r>
            <a:r>
              <a:rPr lang="en-US" altLang="zh-CN" sz="2400" dirty="0"/>
              <a:t>(if)</a:t>
            </a:r>
            <a:r>
              <a:rPr lang="zh-CN" altLang="en-US" sz="2400" dirty="0"/>
              <a:t>和流程控制语句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)</a:t>
            </a:r>
            <a:r>
              <a:rPr lang="zh-CN" altLang="en-US" sz="2400" dirty="0"/>
              <a:t>来控制命令运行的流程，在批处理中也可以使用循环语句</a:t>
            </a:r>
            <a:r>
              <a:rPr lang="en-US" altLang="zh-CN" sz="2400" dirty="0"/>
              <a:t>(for)</a:t>
            </a:r>
            <a:r>
              <a:rPr lang="zh-CN" altLang="en-US" sz="2400" dirty="0"/>
              <a:t>来循环执行一系列命令。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批处理文件扩展名一般是</a:t>
            </a:r>
            <a:r>
              <a:rPr lang="en-US" altLang="zh-CN" sz="2400" dirty="0"/>
              <a:t>.bat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例如：</a:t>
            </a:r>
            <a:r>
              <a:rPr lang="en-US" altLang="zh-CN" sz="2400" dirty="0"/>
              <a:t>Windows10</a:t>
            </a:r>
            <a:r>
              <a:rPr lang="zh-CN" altLang="en-US" sz="2400" dirty="0"/>
              <a:t>激活工具</a:t>
            </a:r>
            <a:r>
              <a:rPr lang="en-US" altLang="zh-CN" sz="2400" dirty="0"/>
              <a:t>.bat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2" charset="0"/>
                <a:cs typeface="Times New Roman" panose="02020603050405020304" pitchFamily="2" charset="0"/>
              </a:rPr>
              <a:t>UNIX</a:t>
            </a:r>
            <a:r>
              <a:rPr lang="zh-CN" altLang="en-US" sz="1800" b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2" charset="0"/>
                <a:cs typeface="Times New Roman" panose="02020603050405020304" pitchFamily="2" charset="0"/>
              </a:rPr>
              <a:t>环境下，一般采用</a:t>
            </a:r>
            <a:r>
              <a:rPr lang="en-US" altLang="zh-CN" sz="1800" b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2" charset="0"/>
                <a:cs typeface="Times New Roman" panose="02020603050405020304" pitchFamily="2" charset="0"/>
              </a:rPr>
              <a:t>shell script</a:t>
            </a:r>
            <a:r>
              <a:rPr lang="zh-CN" altLang="en-US" sz="1800" b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2" charset="0"/>
                <a:cs typeface="Times New Roman" panose="02020603050405020304" pitchFamily="2" charset="0"/>
              </a:rPr>
              <a:t>实现批处理的功能</a:t>
            </a:r>
            <a:endParaRPr lang="en-US" altLang="zh-CN" sz="1800" b="1" dirty="0">
              <a:solidFill>
                <a:srgbClr val="0000CC"/>
              </a:solidFill>
              <a:highlight>
                <a:srgbClr val="FFFF00"/>
              </a:highlight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2" charset="0"/>
                <a:cs typeface="Times New Roman" panose="02020603050405020304" pitchFamily="2" charset="0"/>
              </a:rPr>
              <a:t>如将下述代码存入文本文件，假设命名为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myscript.sh</a:t>
            </a:r>
            <a:r>
              <a:rPr lang="zh-CN" altLang="en-US" sz="1800" dirty="0" smtClean="0">
                <a:latin typeface="Times New Roman" panose="02020603050405020304" pitchFamily="2" charset="0"/>
                <a:cs typeface="Times New Roman" panose="02020603050405020304" pitchFamily="2" charset="0"/>
              </a:rPr>
              <a:t>，运行方法</a:t>
            </a:r>
            <a:endParaRPr lang="en-US" altLang="zh-CN" sz="1800" dirty="0" smtClean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）</a:t>
            </a:r>
            <a:r>
              <a:rPr lang="en-US" altLang="zh-CN" sz="1600" dirty="0" err="1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sh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myscript</a:t>
            </a:r>
            <a:endParaRPr lang="en-US" altLang="zh-CN" sz="1600" dirty="0" smtClean="0">
              <a:solidFill>
                <a:srgbClr val="7030A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）修改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其属性为可执行，在命令窗口运行之：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./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myscript.sh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#batch-- shell script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"Here is an example of a shell script"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"1. File listing"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ls                  #    list files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“2. File listing with details (long format, just the first few lines)"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ls -l |head -n 5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“3. Printing a calendar for the current month"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cal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“4. Here's a little for loop"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n=1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for f in The quick brown fox jumps over the lazy dog; do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echo "  Word number $n is $f"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let n+=1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done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""</a:t>
            </a: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echo "Right, I'm all done.  Bye </a:t>
            </a:r>
            <a:r>
              <a:rPr lang="en-US" altLang="zh-CN" sz="1100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bye</a:t>
            </a:r>
            <a:r>
              <a:rPr lang="en-US" altLang="zh-CN" sz="1100" dirty="0">
                <a:latin typeface="Times New Roman" panose="02020603050405020304" pitchFamily="2" charset="0"/>
                <a:cs typeface="Times New Roman" panose="02020603050405020304" pitchFamily="2" charset="0"/>
              </a:rPr>
              <a:t>."</a:t>
            </a:r>
            <a:endParaRPr lang="zh-CN" altLang="en-US" sz="11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92178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本地用户通过键盘登录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系统时，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首先获得键盘信息的程序是（）。（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命令解释程序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shell</a:t>
            </a:r>
            <a:endParaRPr lang="en-US" altLang="zh-CN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中断处理程序</a:t>
            </a:r>
            <a:endParaRPr lang="zh-CN" altLang="en-US" sz="2600" dirty="0">
              <a:solidFill>
                <a:srgbClr val="00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系统调用程序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用户登录程序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1000760"/>
            <a:ext cx="7315200" cy="11297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下列选项中，在</a:t>
            </a:r>
            <a:r>
              <a:rPr lang="zh-CN" altLang="en-US" sz="26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执行的是（）。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3125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命令解释程序</a:t>
            </a:r>
            <a:endParaRPr lang="zh-CN" altLang="en-US" sz="2600" dirty="0">
              <a:solidFill>
                <a:srgbClr val="00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1697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缺页处理程序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0270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进程调度程序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8842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时钟中断处理程序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3768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2340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0913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9485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2.3 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（编程接口）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79513"/>
            <a:ext cx="7951788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u="sng" dirty="0">
                <a:solidFill>
                  <a:srgbClr val="FF0000"/>
                </a:solidFill>
              </a:rPr>
              <a:t>System calls </a:t>
            </a:r>
            <a:r>
              <a:rPr lang="en-US" altLang="zh-CN" sz="2000" u="sng" dirty="0"/>
              <a:t>are the </a:t>
            </a:r>
            <a:r>
              <a:rPr lang="en-US" altLang="zh-CN" sz="2000" i="1" u="sng" dirty="0">
                <a:solidFill>
                  <a:srgbClr val="0000CC"/>
                </a:solidFill>
              </a:rPr>
              <a:t>interface</a:t>
            </a:r>
            <a:r>
              <a:rPr lang="en-US" altLang="zh-CN" sz="2000" u="sng" dirty="0"/>
              <a:t> between </a:t>
            </a:r>
            <a:r>
              <a:rPr lang="en-US" altLang="zh-CN" sz="2000" u="sng" dirty="0">
                <a:solidFill>
                  <a:srgbClr val="006600"/>
                </a:solidFill>
              </a:rPr>
              <a:t>user programs </a:t>
            </a:r>
            <a:r>
              <a:rPr lang="en-US" altLang="zh-CN" sz="2000" u="sng" dirty="0"/>
              <a:t>and</a:t>
            </a:r>
            <a:r>
              <a:rPr lang="en-US" altLang="zh-CN" sz="2000" u="sng" dirty="0">
                <a:solidFill>
                  <a:srgbClr val="006600"/>
                </a:solidFill>
              </a:rPr>
              <a:t> </a:t>
            </a:r>
            <a:r>
              <a:rPr lang="en-US" altLang="zh-CN" sz="2000" u="sng" dirty="0"/>
              <a:t>the</a:t>
            </a:r>
            <a:r>
              <a:rPr lang="en-US" altLang="zh-CN" sz="2000" u="sng" dirty="0">
                <a:solidFill>
                  <a:srgbClr val="006600"/>
                </a:solidFill>
              </a:rPr>
              <a:t> </a:t>
            </a:r>
            <a:r>
              <a:rPr lang="en-US" altLang="zh-CN" sz="2000" u="sng" dirty="0">
                <a:solidFill>
                  <a:srgbClr val="7030A0"/>
                </a:solidFill>
              </a:rPr>
              <a:t>operating system kernel</a:t>
            </a:r>
            <a:r>
              <a:rPr lang="en-US" altLang="zh-CN" sz="2000" u="sng" dirty="0"/>
              <a:t>. </a:t>
            </a:r>
            <a:endParaRPr lang="en-US" altLang="zh-CN" sz="2000" u="sng" dirty="0"/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The </a:t>
            </a:r>
            <a:r>
              <a:rPr lang="en-US" altLang="zh-CN" sz="2000" dirty="0">
                <a:solidFill>
                  <a:srgbClr val="C00000"/>
                </a:solidFill>
              </a:rPr>
              <a:t>purpose of system calls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0000CC"/>
                </a:solidFill>
              </a:rPr>
              <a:t>User programs </a:t>
            </a:r>
            <a:r>
              <a:rPr lang="en-US" altLang="zh-CN" sz="1800" b="1" u="sng" dirty="0"/>
              <a:t>invoke </a:t>
            </a:r>
            <a:r>
              <a:rPr lang="en-US" altLang="zh-CN" sz="1800" b="1" u="sng" dirty="0">
                <a:solidFill>
                  <a:srgbClr val="0000CC"/>
                </a:solidFill>
              </a:rPr>
              <a:t>systems </a:t>
            </a:r>
            <a:r>
              <a:rPr lang="en-US" altLang="zh-CN" sz="1800" b="1" u="sng" dirty="0"/>
              <a:t>calls to </a:t>
            </a:r>
            <a:r>
              <a:rPr lang="en-US" altLang="zh-CN" sz="1800" b="1" i="1" u="sng" dirty="0">
                <a:solidFill>
                  <a:srgbClr val="00B0F0"/>
                </a:solidFill>
              </a:rPr>
              <a:t>get the services</a:t>
            </a:r>
            <a:r>
              <a:rPr lang="en-US" altLang="zh-CN" sz="1800" b="1" u="sng" dirty="0">
                <a:solidFill>
                  <a:srgbClr val="00B0F0"/>
                </a:solidFill>
              </a:rPr>
              <a:t> </a:t>
            </a:r>
            <a:r>
              <a:rPr lang="en-US" altLang="zh-CN" sz="1800" b="1" u="sng" dirty="0">
                <a:solidFill>
                  <a:srgbClr val="006600"/>
                </a:solidFill>
              </a:rPr>
              <a:t>from the operating system kerne</a:t>
            </a:r>
            <a:r>
              <a:rPr lang="en-US" altLang="zh-CN" sz="1800" b="1" u="sng" dirty="0"/>
              <a:t>l </a:t>
            </a:r>
            <a:r>
              <a:rPr lang="en-US" altLang="zh-CN" sz="1800" u="sng" dirty="0">
                <a:solidFill>
                  <a:srgbClr val="0070C0"/>
                </a:solidFill>
              </a:rPr>
              <a:t>for those tasks </a:t>
            </a:r>
            <a:r>
              <a:rPr lang="en-US" altLang="zh-CN" sz="1800" b="1" i="1" u="sng" dirty="0">
                <a:solidFill>
                  <a:srgbClr val="00B0F0"/>
                </a:solidFill>
              </a:rPr>
              <a:t>which cannot be done </a:t>
            </a:r>
            <a:r>
              <a:rPr lang="en-US" altLang="zh-CN" sz="1800" u="sng" dirty="0">
                <a:solidFill>
                  <a:srgbClr val="C00000"/>
                </a:solidFill>
              </a:rPr>
              <a:t>without the operations </a:t>
            </a:r>
            <a:r>
              <a:rPr lang="en-US" altLang="zh-CN" sz="1800" u="sng" dirty="0">
                <a:solidFill>
                  <a:srgbClr val="0070C0"/>
                </a:solidFill>
              </a:rPr>
              <a:t>of the underlying operating system</a:t>
            </a:r>
            <a:r>
              <a:rPr lang="en-US" altLang="zh-CN" sz="1800" u="sng" dirty="0"/>
              <a:t>. </a:t>
            </a:r>
            <a:endParaRPr lang="en-US" altLang="zh-CN" sz="1800" u="sng" dirty="0"/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Such tasks may be </a:t>
            </a:r>
            <a:r>
              <a:rPr lang="en-US" altLang="zh-CN" sz="1600" u="sng" dirty="0">
                <a:solidFill>
                  <a:srgbClr val="7030A0"/>
                </a:solidFill>
              </a:rPr>
              <a:t>read and write </a:t>
            </a:r>
            <a:r>
              <a:rPr lang="en-US" altLang="zh-CN" sz="1600" dirty="0"/>
              <a:t>on an open </a:t>
            </a:r>
            <a:r>
              <a:rPr lang="en-US" altLang="zh-CN" sz="1600" dirty="0" smtClean="0"/>
              <a:t>file</a:t>
            </a:r>
            <a:r>
              <a:rPr lang="en-US" altLang="zh-CN" sz="1600" dirty="0"/>
              <a:t>,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or </a:t>
            </a:r>
            <a:r>
              <a:rPr lang="en-US" altLang="zh-CN" sz="1600" u="sng" dirty="0">
                <a:solidFill>
                  <a:srgbClr val="7030A0"/>
                </a:solidFill>
              </a:rPr>
              <a:t>create another process </a:t>
            </a:r>
            <a:r>
              <a:rPr lang="en-US" altLang="zh-CN" sz="1600" dirty="0"/>
              <a:t>to run a program concurrently.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These tasks are completed by the kernel running in </a:t>
            </a:r>
            <a:r>
              <a:rPr lang="en-US" altLang="zh-CN" sz="1600" u="sng" dirty="0">
                <a:solidFill>
                  <a:srgbClr val="C00000"/>
                </a:solidFill>
              </a:rPr>
              <a:t>system mode</a:t>
            </a:r>
            <a:r>
              <a:rPr lang="en-US" altLang="zh-CN" sz="1600" dirty="0"/>
              <a:t>. 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00CC"/>
                </a:solidFill>
              </a:rPr>
              <a:t>The </a:t>
            </a:r>
            <a:r>
              <a:rPr lang="en-US" altLang="zh-CN" sz="1800" dirty="0">
                <a:solidFill>
                  <a:srgbClr val="0000CC"/>
                </a:solidFill>
              </a:rPr>
              <a:t>access to the critical shared hardware </a:t>
            </a:r>
            <a:r>
              <a:rPr lang="en-US" altLang="zh-CN" sz="1800" dirty="0"/>
              <a:t>such as the memory, disks and interrupts </a:t>
            </a:r>
            <a:r>
              <a:rPr lang="en-US" altLang="zh-CN" sz="1800" dirty="0">
                <a:solidFill>
                  <a:srgbClr val="006600"/>
                </a:solidFill>
              </a:rPr>
              <a:t>can be protected from errant users because user programs can only run in the </a:t>
            </a:r>
            <a:r>
              <a:rPr lang="en-US" altLang="zh-CN" sz="1800" dirty="0">
                <a:solidFill>
                  <a:srgbClr val="C00000"/>
                </a:solidFill>
              </a:rPr>
              <a:t>user mode</a:t>
            </a:r>
            <a:r>
              <a:rPr lang="en-US" altLang="zh-CN" sz="1800" dirty="0"/>
              <a:t>.</a:t>
            </a:r>
            <a:endParaRPr lang="zh-CN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This interface is in the form of ordinary functions in system programming languages like C or assembly languages.(UNIX)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The purpose of system calls is completely different from that of C library functions.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endParaRPr lang="zh-CN" altLang="zh-CN" sz="1800" dirty="0"/>
          </a:p>
          <a:p>
            <a:pPr>
              <a:lnSpc>
                <a:spcPct val="90000"/>
              </a:lnSpc>
            </a:pPr>
            <a:endParaRPr lang="zh-CN" altLang="en-US" sz="18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vs.  API  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0925"/>
            <a:ext cx="7685843" cy="523685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 u="sng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sz="2000" b="1" u="sng" noProof="1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Call</a:t>
            </a:r>
            <a:r>
              <a:rPr lang="en-US" altLang="zh-CN" sz="2000" noProof="1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  <a:r>
              <a:rPr lang="en-US" altLang="zh-CN" sz="2000" dirty="0" smtClean="0">
                <a:solidFill>
                  <a:srgbClr val="006600"/>
                </a:solidFill>
              </a:rPr>
              <a:t>Programming </a:t>
            </a:r>
            <a:r>
              <a:rPr lang="en-US" altLang="zh-CN" sz="2000" dirty="0">
                <a:solidFill>
                  <a:srgbClr val="006600"/>
                </a:solidFill>
              </a:rPr>
              <a:t>interface</a:t>
            </a:r>
            <a:r>
              <a:rPr lang="en-US" altLang="zh-CN" sz="2000" dirty="0"/>
              <a:t> to the services provided by the o</a:t>
            </a:r>
            <a:r>
              <a:rPr lang="en-US" altLang="zh-CN" sz="2000" dirty="0" smtClean="0"/>
              <a:t>perating systems</a:t>
            </a:r>
            <a:endParaRPr lang="en-US" altLang="zh-CN" sz="2000" dirty="0"/>
          </a:p>
          <a:p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set of </a:t>
            </a:r>
            <a:r>
              <a:rPr lang="en-US" altLang="zh-CN" sz="2000" dirty="0">
                <a:solidFill>
                  <a:srgbClr val="006600"/>
                </a:solidFill>
              </a:rPr>
              <a:t>functions </a:t>
            </a:r>
            <a:r>
              <a:rPr lang="en-US" altLang="zh-CN" sz="2000" dirty="0"/>
              <a:t>that are available to </a:t>
            </a:r>
            <a:r>
              <a:rPr lang="en-US" altLang="zh-CN" sz="2000" dirty="0" smtClean="0"/>
              <a:t>an application programmer</a:t>
            </a:r>
            <a:endParaRPr lang="en-US" altLang="zh-CN" sz="2000" dirty="0" smtClean="0"/>
          </a:p>
          <a:p>
            <a:pPr lvl="1"/>
            <a:r>
              <a:rPr lang="en-US" altLang="zh-CN" sz="1800" u="sng" dirty="0">
                <a:solidFill>
                  <a:srgbClr val="C00000"/>
                </a:solidFill>
              </a:rPr>
              <a:t>A</a:t>
            </a:r>
            <a:r>
              <a:rPr lang="en-US" altLang="zh-CN" sz="1800" dirty="0"/>
              <a:t>pplication </a:t>
            </a:r>
            <a:r>
              <a:rPr lang="en-US" altLang="zh-CN" sz="1800" u="sng" dirty="0">
                <a:solidFill>
                  <a:srgbClr val="C00000"/>
                </a:solidFill>
              </a:rPr>
              <a:t>P</a:t>
            </a:r>
            <a:r>
              <a:rPr lang="en-US" altLang="zh-CN" sz="1800" dirty="0"/>
              <a:t>rogram </a:t>
            </a:r>
            <a:r>
              <a:rPr lang="en-US" altLang="zh-CN" sz="1800" u="sng" dirty="0" smtClean="0">
                <a:solidFill>
                  <a:srgbClr val="C00000"/>
                </a:solidFill>
              </a:rPr>
              <a:t>I</a:t>
            </a:r>
            <a:r>
              <a:rPr lang="en-US" altLang="zh-CN" sz="1800" dirty="0" smtClean="0"/>
              <a:t>nterface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API</a:t>
            </a:r>
            <a:r>
              <a:rPr lang="zh-CN" altLang="en-US" sz="1800" dirty="0"/>
              <a:t>在用户态执行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system call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核心态</a:t>
            </a:r>
            <a:r>
              <a:rPr lang="zh-CN" altLang="en-US" sz="1800" dirty="0" smtClean="0"/>
              <a:t>执行</a:t>
            </a:r>
            <a:endParaRPr lang="en-US" altLang="zh-CN" sz="1800" dirty="0"/>
          </a:p>
          <a:p>
            <a:pPr>
              <a:lnSpc>
                <a:spcPct val="90000"/>
              </a:lnSpc>
              <a:defRPr/>
            </a:pPr>
            <a:r>
              <a:rPr lang="en-US" altLang="zh-CN" sz="2000" b="1" u="sng" dirty="0">
                <a:solidFill>
                  <a:srgbClr val="0070C0"/>
                </a:solidFill>
              </a:rPr>
              <a:t>Three most common APIs are:</a:t>
            </a:r>
            <a:endParaRPr lang="en-US" altLang="zh-CN" sz="2000" b="1" u="sng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1600" b="1" dirty="0"/>
              <a:t>Win32</a:t>
            </a:r>
            <a:r>
              <a:rPr lang="en-US" altLang="zh-CN" sz="1600" dirty="0"/>
              <a:t> API for Windows</a:t>
            </a:r>
            <a:endParaRPr lang="en-US" altLang="zh-CN" sz="16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POSIX API for POSIX-based systems (including virtually all versions of UNIX, Linux, and Mac OS X)</a:t>
            </a:r>
            <a:endParaRPr lang="en-US" altLang="zh-CN" sz="16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Java API for the Java virtual machine (JVM)</a:t>
            </a: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2000" u="sng" dirty="0">
                <a:solidFill>
                  <a:srgbClr val="0000CC"/>
                </a:solidFill>
              </a:rPr>
              <a:t>Mostly accessed</a:t>
            </a:r>
            <a:r>
              <a:rPr lang="en-US" altLang="zh-CN" sz="2000" u="sng" dirty="0"/>
              <a:t> by </a:t>
            </a:r>
            <a:r>
              <a:rPr lang="en-US" altLang="zh-CN" sz="2000" b="1" dirty="0">
                <a:solidFill>
                  <a:srgbClr val="006600"/>
                </a:solidFill>
              </a:rPr>
              <a:t>programs</a:t>
            </a:r>
            <a:r>
              <a:rPr lang="en-US" altLang="zh-CN" sz="2000" u="sng" dirty="0"/>
              <a:t> via </a:t>
            </a:r>
            <a:r>
              <a:rPr lang="en-US" altLang="zh-CN" sz="2000" u="sng" dirty="0">
                <a:solidFill>
                  <a:srgbClr val="0000CC"/>
                </a:solidFill>
              </a:rPr>
              <a:t>a high-level </a:t>
            </a:r>
            <a:r>
              <a:rPr lang="en-US" altLang="zh-CN" sz="2000" u="sng" dirty="0" smtClean="0">
                <a:solidFill>
                  <a:srgbClr val="0070C0"/>
                </a:solidFill>
              </a:rPr>
              <a:t>API</a:t>
            </a:r>
            <a:r>
              <a:rPr lang="en-US" altLang="zh-CN" sz="2000" u="sng" dirty="0" smtClean="0"/>
              <a:t> </a:t>
            </a:r>
            <a:r>
              <a:rPr lang="en-US" altLang="zh-CN" sz="2000" b="1" u="sng" dirty="0">
                <a:solidFill>
                  <a:srgbClr val="FF0000"/>
                </a:solidFill>
              </a:rPr>
              <a:t>rather than</a:t>
            </a:r>
            <a:r>
              <a:rPr lang="en-US" altLang="zh-CN" sz="2000" b="1" u="sng" dirty="0"/>
              <a:t> </a:t>
            </a:r>
            <a:r>
              <a:rPr lang="en-US" altLang="zh-CN" sz="2000" b="1" u="sng" dirty="0">
                <a:solidFill>
                  <a:srgbClr val="0070C0"/>
                </a:solidFill>
              </a:rPr>
              <a:t>direct </a:t>
            </a:r>
            <a:r>
              <a:rPr lang="en-US" altLang="zh-CN" sz="2000" b="1" u="sng" dirty="0">
                <a:solidFill>
                  <a:srgbClr val="0000CC"/>
                </a:solidFill>
              </a:rPr>
              <a:t>system call use </a:t>
            </a:r>
            <a:endParaRPr lang="en-US" altLang="zh-CN" sz="2000" b="1" u="sng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思考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Why </a:t>
            </a:r>
            <a:r>
              <a:rPr lang="en-US" altLang="zh-CN" sz="1800" b="1" dirty="0">
                <a:solidFill>
                  <a:srgbClr val="FF0000"/>
                </a:solidFill>
              </a:rPr>
              <a:t>use APIs rather than system calls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?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Operating System Services</a:t>
            </a:r>
            <a:endParaRPr lang="en-US" altLang="zh-CN" sz="1800" b="1"/>
          </a:p>
          <a:p>
            <a:r>
              <a:rPr lang="en-US" altLang="zh-CN" sz="1800"/>
              <a:t>User Operating System Interface</a:t>
            </a:r>
            <a:endParaRPr lang="en-US" altLang="zh-CN" sz="1800"/>
          </a:p>
          <a:p>
            <a:r>
              <a:rPr lang="en-US" altLang="zh-CN" sz="1800" b="1"/>
              <a:t>System Calls</a:t>
            </a:r>
            <a:endParaRPr lang="en-US" altLang="zh-CN" sz="1800" b="1"/>
          </a:p>
          <a:p>
            <a:r>
              <a:rPr lang="en-US" altLang="zh-CN" sz="1800"/>
              <a:t>Types of System Calls</a:t>
            </a:r>
            <a:endParaRPr lang="en-US" altLang="zh-CN" sz="1800"/>
          </a:p>
          <a:p>
            <a:r>
              <a:rPr lang="en-US" altLang="zh-CN" sz="1800"/>
              <a:t>System Programs</a:t>
            </a:r>
            <a:endParaRPr lang="en-US" altLang="zh-CN" sz="1800"/>
          </a:p>
          <a:p>
            <a:r>
              <a:rPr lang="en-US" altLang="zh-CN" sz="1800"/>
              <a:t>Operating System Design and Implementation</a:t>
            </a:r>
            <a:endParaRPr lang="en-US" altLang="zh-CN" sz="1800"/>
          </a:p>
          <a:p>
            <a:r>
              <a:rPr lang="en-US" altLang="zh-CN" sz="1800" b="1"/>
              <a:t>Operating System Structure</a:t>
            </a:r>
            <a:endParaRPr lang="en-US" altLang="zh-CN" sz="1800" b="1"/>
          </a:p>
          <a:p>
            <a:r>
              <a:rPr lang="en-US" altLang="zh-CN" sz="1800" b="1"/>
              <a:t>Virtual Machines</a:t>
            </a:r>
            <a:endParaRPr lang="en-US" altLang="zh-CN" sz="1800" b="1"/>
          </a:p>
          <a:p>
            <a:r>
              <a:rPr lang="en-US" altLang="zh-CN" sz="1800"/>
              <a:t>Operating System Generation</a:t>
            </a:r>
            <a:endParaRPr lang="en-US" altLang="zh-CN" sz="1800"/>
          </a:p>
          <a:p>
            <a:r>
              <a:rPr lang="en-US" altLang="zh-CN" sz="1800"/>
              <a:t>System Boot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 vs.  API 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1050925"/>
            <a:ext cx="7810130" cy="523685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Why </a:t>
            </a:r>
            <a:r>
              <a:rPr lang="en-US" altLang="zh-CN" sz="2400" b="1" dirty="0">
                <a:solidFill>
                  <a:srgbClr val="FF0000"/>
                </a:solidFill>
              </a:rPr>
              <a:t>use APIs rather than system calls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Program </a:t>
            </a:r>
            <a:r>
              <a:rPr lang="en-US" altLang="zh-CN" sz="2000" dirty="0">
                <a:solidFill>
                  <a:srgbClr val="0000CC"/>
                </a:solidFill>
              </a:rPr>
              <a:t>portability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More difficult to work</a:t>
            </a:r>
            <a:r>
              <a:rPr lang="en-US" altLang="zh-CN" sz="2000" dirty="0"/>
              <a:t> with the </a:t>
            </a:r>
            <a:r>
              <a:rPr lang="en-US" altLang="zh-CN" sz="2000" dirty="0">
                <a:solidFill>
                  <a:srgbClr val="0070C0"/>
                </a:solidFill>
              </a:rPr>
              <a:t>system call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sz="1800" dirty="0"/>
              <a:t>But </a:t>
            </a:r>
            <a:r>
              <a:rPr lang="en-US" altLang="zh-CN" sz="1800" dirty="0">
                <a:solidFill>
                  <a:srgbClr val="7030A0"/>
                </a:solidFill>
              </a:rPr>
              <a:t>more efficiency </a:t>
            </a:r>
            <a:r>
              <a:rPr lang="en-US" altLang="zh-CN" sz="1800" dirty="0"/>
              <a:t>for some devices based on dedicated OS</a:t>
            </a:r>
            <a:endParaRPr lang="en-US" altLang="zh-CN" sz="1800" dirty="0"/>
          </a:p>
          <a:p>
            <a:pPr lvl="1">
              <a:lnSpc>
                <a:spcPct val="90000"/>
              </a:lnSpc>
              <a:defRPr/>
            </a:pPr>
            <a:endParaRPr lang="en-US" altLang="zh-CN" sz="2000" dirty="0"/>
          </a:p>
          <a:p>
            <a:pPr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 vs. API 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863" y="1050925"/>
            <a:ext cx="8128000" cy="50593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8" name="对话气泡: 圆角矩形 1"/>
          <p:cNvSpPr/>
          <p:nvPr/>
        </p:nvSpPr>
        <p:spPr>
          <a:xfrm>
            <a:off x="828111" y="921739"/>
            <a:ext cx="2048522" cy="2224149"/>
          </a:xfrm>
          <a:prstGeom prst="wedgeRoundRectCallout">
            <a:avLst>
              <a:gd name="adj1" fmla="val -20206"/>
              <a:gd name="adj2" fmla="val 503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//API</a:t>
            </a:r>
            <a:r>
              <a:rPr lang="zh-CN" altLang="en-US" sz="1600" dirty="0" smtClean="0">
                <a:solidFill>
                  <a:srgbClr val="0000CC"/>
                </a:solidFill>
              </a:rPr>
              <a:t>：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c=</a:t>
            </a:r>
            <a:r>
              <a:rPr lang="en-US" altLang="zh-CN" sz="1600" dirty="0" err="1">
                <a:solidFill>
                  <a:srgbClr val="000000"/>
                </a:solidFill>
              </a:rPr>
              <a:t>getchar</a:t>
            </a:r>
            <a:r>
              <a:rPr lang="en-US" altLang="zh-CN" sz="1600" dirty="0">
                <a:solidFill>
                  <a:srgbClr val="000000"/>
                </a:solidFill>
              </a:rPr>
              <a:t>();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(“%c\</a:t>
            </a:r>
            <a:r>
              <a:rPr lang="en-US" altLang="zh-CN" sz="1600" dirty="0" err="1">
                <a:solidFill>
                  <a:srgbClr val="000000"/>
                </a:solidFill>
              </a:rPr>
              <a:t>n”,c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  <a:endParaRPr lang="en-US" altLang="zh-CN" sz="1600" dirty="0">
              <a:solidFill>
                <a:srgbClr val="000000"/>
              </a:solidFill>
            </a:endParaRPr>
          </a:p>
          <a:p>
            <a:endParaRPr lang="zh-CN" altLang="en-US" sz="1600" dirty="0"/>
          </a:p>
        </p:txBody>
      </p:sp>
      <p:sp>
        <p:nvSpPr>
          <p:cNvPr id="9" name="对话气泡: 圆角矩形 4"/>
          <p:cNvSpPr/>
          <p:nvPr/>
        </p:nvSpPr>
        <p:spPr>
          <a:xfrm>
            <a:off x="5588379" y="990606"/>
            <a:ext cx="2931996" cy="2170883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//System Call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read(0,&amp;c,1);   //0-stdin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write(1,&amp;c,1);   //1-stdout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c=‘\n’;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write(1,&amp;c,1);  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  <a:endParaRPr lang="en-US" altLang="zh-CN" sz="16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10" name="对话气泡: 圆角矩形 5"/>
          <p:cNvSpPr/>
          <p:nvPr/>
        </p:nvSpPr>
        <p:spPr>
          <a:xfrm>
            <a:off x="3231090" y="985171"/>
            <a:ext cx="2002832" cy="216071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>
                <a:solidFill>
                  <a:srgbClr val="0000CC"/>
                </a:solidFill>
              </a:rPr>
              <a:t>// System </a:t>
            </a:r>
            <a:r>
              <a:rPr lang="en-US" altLang="zh-CN" sz="1600" dirty="0" smtClean="0">
                <a:solidFill>
                  <a:srgbClr val="0000CC"/>
                </a:solidFill>
              </a:rPr>
              <a:t>Call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另一种表示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c[2];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read(0,&amp;c[0],1);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c[1]=‘\n’;   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write(1,c,2);   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  <a:endParaRPr lang="en-US" altLang="zh-CN" sz="16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11" name="对话气泡: 圆角矩形 4"/>
          <p:cNvSpPr/>
          <p:nvPr/>
        </p:nvSpPr>
        <p:spPr>
          <a:xfrm>
            <a:off x="421899" y="3236766"/>
            <a:ext cx="8824843" cy="308624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CC"/>
                </a:solidFill>
              </a:rPr>
              <a:t>read()</a:t>
            </a:r>
            <a:r>
              <a:rPr lang="zh-CN" altLang="en-US" sz="1400" dirty="0">
                <a:solidFill>
                  <a:srgbClr val="0000CC"/>
                </a:solidFill>
              </a:rPr>
              <a:t>系统调用的原型：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en-US" altLang="zh-CN" sz="1400" dirty="0">
                <a:solidFill>
                  <a:srgbClr val="7030A0"/>
                </a:solidFill>
              </a:rPr>
              <a:t>#include &lt;</a:t>
            </a:r>
            <a:r>
              <a:rPr lang="en-US" altLang="zh-CN" sz="1400" dirty="0" err="1">
                <a:solidFill>
                  <a:srgbClr val="7030A0"/>
                </a:solidFill>
              </a:rPr>
              <a:t>unistd.h</a:t>
            </a:r>
            <a:r>
              <a:rPr lang="en-US" altLang="zh-CN" sz="1400" dirty="0">
                <a:solidFill>
                  <a:srgbClr val="7030A0"/>
                </a:solidFill>
              </a:rPr>
              <a:t>&gt;</a:t>
            </a:r>
            <a:endParaRPr lang="en-US" altLang="zh-CN" sz="1400" dirty="0">
              <a:solidFill>
                <a:srgbClr val="7030A0"/>
              </a:solidFill>
            </a:endParaRPr>
          </a:p>
          <a:p>
            <a:r>
              <a:rPr lang="en-US" altLang="zh-CN" sz="1400" dirty="0" err="1">
                <a:solidFill>
                  <a:srgbClr val="7030A0"/>
                </a:solidFill>
              </a:rPr>
              <a:t>ssize_t</a:t>
            </a:r>
            <a:r>
              <a:rPr lang="en-US" altLang="zh-CN" sz="1400" dirty="0">
                <a:solidFill>
                  <a:srgbClr val="7030A0"/>
                </a:solidFill>
              </a:rPr>
              <a:t> read(</a:t>
            </a:r>
            <a:r>
              <a:rPr lang="en-US" altLang="zh-CN" sz="1400" dirty="0" err="1">
                <a:solidFill>
                  <a:srgbClr val="7030A0"/>
                </a:solidFill>
              </a:rPr>
              <a:t>int</a:t>
            </a:r>
            <a:r>
              <a:rPr lang="en-US" altLang="zh-CN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 err="1">
                <a:solidFill>
                  <a:srgbClr val="7030A0"/>
                </a:solidFill>
              </a:rPr>
              <a:t>fd</a:t>
            </a:r>
            <a:r>
              <a:rPr lang="en-US" altLang="zh-CN" sz="1400" dirty="0">
                <a:solidFill>
                  <a:srgbClr val="7030A0"/>
                </a:solidFill>
              </a:rPr>
              <a:t>, void *</a:t>
            </a:r>
            <a:r>
              <a:rPr lang="en-US" altLang="zh-CN" sz="1400" dirty="0" err="1">
                <a:solidFill>
                  <a:srgbClr val="7030A0"/>
                </a:solidFill>
              </a:rPr>
              <a:t>buf</a:t>
            </a:r>
            <a:r>
              <a:rPr lang="en-US" altLang="zh-CN" sz="1400" dirty="0">
                <a:solidFill>
                  <a:srgbClr val="7030A0"/>
                </a:solidFill>
              </a:rPr>
              <a:t>, </a:t>
            </a:r>
            <a:r>
              <a:rPr lang="en-US" altLang="zh-CN" sz="1400" dirty="0" err="1">
                <a:solidFill>
                  <a:srgbClr val="7030A0"/>
                </a:solidFill>
              </a:rPr>
              <a:t>size_t</a:t>
            </a:r>
            <a:r>
              <a:rPr lang="en-US" altLang="zh-CN" sz="1400" dirty="0">
                <a:solidFill>
                  <a:srgbClr val="7030A0"/>
                </a:solidFill>
              </a:rPr>
              <a:t> count</a:t>
            </a:r>
            <a:r>
              <a:rPr lang="en-US" altLang="zh-CN" sz="1400" dirty="0" smtClean="0">
                <a:solidFill>
                  <a:srgbClr val="7030A0"/>
                </a:solidFill>
              </a:rPr>
              <a:t>);  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//</a:t>
            </a:r>
            <a:r>
              <a:rPr lang="zh-CN" altLang="en-US" sz="1400" dirty="0" smtClean="0">
                <a:solidFill>
                  <a:srgbClr val="000000"/>
                </a:solidFill>
              </a:rPr>
              <a:t>其中，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ssize_t</a:t>
            </a:r>
            <a:r>
              <a:rPr lang="en-US" altLang="zh-CN" sz="1400" dirty="0">
                <a:solidFill>
                  <a:srgbClr val="000000"/>
                </a:solidFill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1400" dirty="0" smtClean="0">
                <a:solidFill>
                  <a:srgbClr val="000000"/>
                </a:solidFill>
              </a:rPr>
              <a:t>或</a:t>
            </a:r>
            <a:r>
              <a:rPr lang="en-US" altLang="zh-CN" sz="1400" dirty="0" smtClean="0">
                <a:solidFill>
                  <a:srgbClr val="000000"/>
                </a:solidFill>
              </a:rPr>
              <a:t>long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long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</a:rPr>
              <a:t>:  </a:t>
            </a:r>
            <a:r>
              <a:rPr lang="en-US" altLang="zh-CN" sz="1400" dirty="0" smtClean="0">
                <a:solidFill>
                  <a:srgbClr val="000000"/>
                </a:solidFill>
              </a:rPr>
              <a:t>unsigned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1400" dirty="0" smtClean="0">
                <a:solidFill>
                  <a:srgbClr val="000000"/>
                </a:solidFill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</a:rPr>
              <a:t>unsigned </a:t>
            </a:r>
            <a:r>
              <a:rPr lang="en-US" altLang="zh-CN" sz="1400" dirty="0" smtClean="0">
                <a:solidFill>
                  <a:srgbClr val="000000"/>
                </a:solidFill>
              </a:rPr>
              <a:t>long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long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en-US" altLang="zh-CN" sz="1400" dirty="0" smtClean="0">
                <a:solidFill>
                  <a:srgbClr val="0000CC"/>
                </a:solidFill>
              </a:rPr>
              <a:t>&lt;sys/</a:t>
            </a:r>
            <a:r>
              <a:rPr lang="en-US" altLang="zh-CN" sz="1400" dirty="0" err="1" smtClean="0">
                <a:solidFill>
                  <a:srgbClr val="0000CC"/>
                </a:solidFill>
              </a:rPr>
              <a:t>types.h</a:t>
            </a:r>
            <a:r>
              <a:rPr lang="en-US" altLang="zh-CN" sz="1400" dirty="0">
                <a:solidFill>
                  <a:srgbClr val="0000CC"/>
                </a:solidFill>
              </a:rPr>
              <a:t>&gt;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参数：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</a:rPr>
              <a:t>欲读文件</a:t>
            </a:r>
            <a:r>
              <a:rPr lang="zh-CN" altLang="en-US" sz="1400" dirty="0">
                <a:solidFill>
                  <a:srgbClr val="000000"/>
                </a:solidFill>
              </a:rPr>
              <a:t>的文件描述符</a:t>
            </a:r>
            <a:endParaRPr lang="zh-CN" altLang="en-US" sz="1400" dirty="0">
              <a:solidFill>
                <a:srgbClr val="000000"/>
              </a:solidFill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buf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</a:rPr>
              <a:t>指向</a:t>
            </a:r>
            <a:r>
              <a:rPr lang="zh-CN" altLang="en-US" sz="1400" dirty="0">
                <a:solidFill>
                  <a:srgbClr val="000000"/>
                </a:solidFill>
              </a:rPr>
              <a:t>内存</a:t>
            </a:r>
            <a:r>
              <a:rPr lang="zh-CN" altLang="en-US" sz="1400" dirty="0" smtClean="0">
                <a:solidFill>
                  <a:srgbClr val="000000"/>
                </a:solidFill>
              </a:rPr>
              <a:t>块的</a:t>
            </a:r>
            <a:r>
              <a:rPr lang="zh-CN" altLang="en-US" sz="1400" dirty="0">
                <a:solidFill>
                  <a:srgbClr val="000000"/>
                </a:solidFill>
              </a:rPr>
              <a:t>指针，从文件中读取来的字节放</a:t>
            </a:r>
            <a:r>
              <a:rPr lang="zh-CN" altLang="en-US" sz="1400" dirty="0" smtClean="0">
                <a:solidFill>
                  <a:srgbClr val="000000"/>
                </a:solidFill>
              </a:rPr>
              <a:t>到该内存</a:t>
            </a:r>
            <a:r>
              <a:rPr lang="zh-CN" altLang="en-US" sz="1400" dirty="0">
                <a:solidFill>
                  <a:srgbClr val="000000"/>
                </a:solidFill>
              </a:rPr>
              <a:t>块中</a:t>
            </a:r>
            <a:endParaRPr lang="zh-CN" altLang="en-US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count </a:t>
            </a:r>
            <a:r>
              <a:rPr lang="zh-CN" altLang="en-US" sz="1400" dirty="0">
                <a:solidFill>
                  <a:srgbClr val="000000"/>
                </a:solidFill>
              </a:rPr>
              <a:t>： </a:t>
            </a:r>
            <a:r>
              <a:rPr lang="zh-CN" altLang="en-US" sz="1400" dirty="0" smtClean="0">
                <a:solidFill>
                  <a:srgbClr val="000000"/>
                </a:solidFill>
              </a:rPr>
              <a:t>欲从文件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 smtClean="0">
                <a:solidFill>
                  <a:srgbClr val="000000"/>
                </a:solidFill>
              </a:rPr>
              <a:t>中读到</a:t>
            </a:r>
            <a:r>
              <a:rPr lang="en-US" altLang="zh-CN" sz="1400" dirty="0" err="1">
                <a:solidFill>
                  <a:srgbClr val="000000"/>
                </a:solidFill>
              </a:rPr>
              <a:t>buf</a:t>
            </a:r>
            <a:r>
              <a:rPr lang="zh-CN" altLang="en-US" sz="1400" dirty="0">
                <a:solidFill>
                  <a:srgbClr val="000000"/>
                </a:solidFill>
              </a:rPr>
              <a:t>中的字节个数</a:t>
            </a:r>
            <a:endParaRPr lang="zh-CN" altLang="en-US" sz="1400" dirty="0">
              <a:solidFill>
                <a:srgbClr val="000000"/>
              </a:solidFill>
            </a:endParaRPr>
          </a:p>
          <a:p>
            <a:r>
              <a:rPr lang="zh-CN" altLang="en-US" sz="1400" dirty="0">
                <a:solidFill>
                  <a:srgbClr val="0000CC"/>
                </a:solidFill>
              </a:rPr>
              <a:t>返回值</a:t>
            </a:r>
            <a:endParaRPr lang="zh-CN" altLang="en-US" sz="1400" dirty="0">
              <a:solidFill>
                <a:srgbClr val="0000CC"/>
              </a:solidFill>
            </a:endParaRPr>
          </a:p>
          <a:p>
            <a:r>
              <a:rPr lang="zh-CN" altLang="en-US" sz="1400" dirty="0">
                <a:solidFill>
                  <a:srgbClr val="000000"/>
                </a:solidFill>
              </a:rPr>
              <a:t>如果出现错误，返回</a:t>
            </a:r>
            <a:r>
              <a:rPr lang="en-US" altLang="zh-CN" sz="1400" dirty="0">
                <a:solidFill>
                  <a:srgbClr val="000000"/>
                </a:solidFill>
              </a:rPr>
              <a:t>-1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否则</a:t>
            </a:r>
            <a:r>
              <a:rPr lang="zh-CN" altLang="en-US" sz="1400" dirty="0">
                <a:solidFill>
                  <a:srgbClr val="000000"/>
                </a:solidFill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</a:rPr>
              <a:t>从文件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 smtClean="0">
                <a:solidFill>
                  <a:srgbClr val="000000"/>
                </a:solidFill>
              </a:rPr>
              <a:t>读到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buf</a:t>
            </a:r>
            <a:r>
              <a:rPr lang="zh-CN" altLang="en-US" sz="1400" dirty="0" smtClean="0">
                <a:solidFill>
                  <a:srgbClr val="000000"/>
                </a:solidFill>
              </a:rPr>
              <a:t>中</a:t>
            </a:r>
            <a:r>
              <a:rPr lang="zh-CN" altLang="en-US" sz="1400" dirty="0">
                <a:solidFill>
                  <a:srgbClr val="000000"/>
                </a:solidFill>
              </a:rPr>
              <a:t>的字节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smtClean="0">
                <a:solidFill>
                  <a:srgbClr val="0000CC"/>
                </a:solidFill>
              </a:rPr>
              <a:t>write()</a:t>
            </a:r>
            <a:r>
              <a:rPr lang="zh-CN" altLang="en-US" sz="1400" dirty="0">
                <a:solidFill>
                  <a:srgbClr val="0000CC"/>
                </a:solidFill>
              </a:rPr>
              <a:t>系统调用的原型：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en-US" altLang="zh-CN" sz="1400" dirty="0" err="1" smtClean="0">
                <a:solidFill>
                  <a:srgbClr val="0000CC"/>
                </a:solidFill>
              </a:rPr>
              <a:t>ssize_t</a:t>
            </a:r>
            <a:r>
              <a:rPr lang="en-US" altLang="zh-CN" sz="1400" dirty="0" smtClean="0">
                <a:solidFill>
                  <a:srgbClr val="0000CC"/>
                </a:solidFill>
              </a:rPr>
              <a:t> </a:t>
            </a:r>
            <a:r>
              <a:rPr lang="en-US" altLang="zh-CN" sz="1400" dirty="0">
                <a:solidFill>
                  <a:srgbClr val="0000CC"/>
                </a:solidFill>
              </a:rPr>
              <a:t>write(</a:t>
            </a:r>
            <a:r>
              <a:rPr lang="en-US" altLang="zh-CN" sz="1400" dirty="0" err="1">
                <a:solidFill>
                  <a:srgbClr val="0000CC"/>
                </a:solidFill>
              </a:rPr>
              <a:t>int</a:t>
            </a:r>
            <a:r>
              <a:rPr lang="en-US" altLang="zh-CN" sz="1400" dirty="0">
                <a:solidFill>
                  <a:srgbClr val="0000CC"/>
                </a:solidFill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</a:rPr>
              <a:t>fd</a:t>
            </a:r>
            <a:r>
              <a:rPr lang="en-US" altLang="zh-CN" sz="1400" dirty="0">
                <a:solidFill>
                  <a:srgbClr val="0000CC"/>
                </a:solidFill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</a:rPr>
              <a:t>const</a:t>
            </a:r>
            <a:r>
              <a:rPr lang="en-US" altLang="zh-CN" sz="1400" dirty="0">
                <a:solidFill>
                  <a:srgbClr val="0000CC"/>
                </a:solidFill>
              </a:rPr>
              <a:t> void *</a:t>
            </a:r>
            <a:r>
              <a:rPr lang="en-US" altLang="zh-CN" sz="1400" dirty="0" err="1">
                <a:solidFill>
                  <a:srgbClr val="0000CC"/>
                </a:solidFill>
              </a:rPr>
              <a:t>buf</a:t>
            </a:r>
            <a:r>
              <a:rPr lang="en-US" altLang="zh-CN" sz="1400" dirty="0">
                <a:solidFill>
                  <a:srgbClr val="0000CC"/>
                </a:solidFill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</a:rPr>
              <a:t>size_t</a:t>
            </a:r>
            <a:r>
              <a:rPr lang="en-US" altLang="zh-CN" sz="1400" dirty="0">
                <a:solidFill>
                  <a:srgbClr val="0000CC"/>
                </a:solidFill>
              </a:rPr>
              <a:t> count);</a:t>
            </a:r>
            <a:endParaRPr lang="en-US" altLang="zh-CN" sz="1400" dirty="0">
              <a:solidFill>
                <a:srgbClr val="0000CC"/>
              </a:solidFill>
            </a:endParaRP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System Calls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28700"/>
            <a:ext cx="7351712" cy="4483100"/>
          </a:xfrm>
        </p:spPr>
        <p:txBody>
          <a:bodyPr/>
          <a:lstStyle/>
          <a:p>
            <a:r>
              <a:rPr lang="en-US" altLang="zh-CN" sz="2400"/>
              <a:t>System call sequence to </a:t>
            </a:r>
            <a:r>
              <a:rPr lang="en-US" altLang="zh-CN" sz="2400">
                <a:solidFill>
                  <a:srgbClr val="0070C0"/>
                </a:solidFill>
              </a:rPr>
              <a:t>copy</a:t>
            </a:r>
            <a:r>
              <a:rPr lang="en-US" altLang="zh-CN" sz="2400"/>
              <a:t> the contents of</a:t>
            </a:r>
            <a:r>
              <a:rPr lang="en-US" altLang="zh-CN" sz="2400">
                <a:solidFill>
                  <a:srgbClr val="0070C0"/>
                </a:solidFill>
              </a:rPr>
              <a:t> one file</a:t>
            </a:r>
            <a:r>
              <a:rPr lang="en-US" altLang="zh-CN" sz="2400"/>
              <a:t> to </a:t>
            </a:r>
            <a:r>
              <a:rPr lang="en-US" altLang="zh-CN" sz="2400">
                <a:solidFill>
                  <a:srgbClr val="0070C0"/>
                </a:solidFill>
              </a:rPr>
              <a:t>another file</a:t>
            </a:r>
            <a:endParaRPr lang="en-US" altLang="zh-CN" sz="2400">
              <a:solidFill>
                <a:srgbClr val="0070C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1009650" y="2089150"/>
            <a:ext cx="6961188" cy="4116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Standard API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7563" y="998538"/>
            <a:ext cx="7351712" cy="5332412"/>
          </a:xfrm>
        </p:spPr>
        <p:txBody>
          <a:bodyPr/>
          <a:lstStyle/>
          <a:p>
            <a:pPr marL="1905" indent="-1905">
              <a:lnSpc>
                <a:spcPct val="90000"/>
              </a:lnSpc>
            </a:pPr>
            <a:r>
              <a:rPr lang="en-US" altLang="zh-CN" sz="2000" noProof="1"/>
              <a:t>Consider the </a:t>
            </a:r>
            <a:r>
              <a:rPr lang="en-US" altLang="zh-CN" sz="2000" noProof="1">
                <a:solidFill>
                  <a:srgbClr val="0000CC"/>
                </a:solidFill>
              </a:rPr>
              <a:t>ReadFile() </a:t>
            </a:r>
            <a:r>
              <a:rPr lang="en-US" altLang="zh-CN" sz="2000" noProof="1"/>
              <a:t>function in the</a:t>
            </a:r>
            <a:r>
              <a:rPr lang="en-US" altLang="en-US" sz="2000" noProof="1"/>
              <a:t> </a:t>
            </a:r>
            <a:r>
              <a:rPr lang="en-US" altLang="zh-CN" sz="2000">
                <a:solidFill>
                  <a:srgbClr val="0000CC"/>
                </a:solidFill>
              </a:rPr>
              <a:t>Win32 API</a:t>
            </a:r>
            <a:r>
              <a:rPr lang="en-US" altLang="zh-CN" sz="2000"/>
              <a:t>—a function for reading from a file</a:t>
            </a:r>
            <a:br>
              <a:rPr lang="en-US" altLang="zh-CN" sz="2000"/>
            </a:br>
            <a:br>
              <a:rPr lang="en-US" altLang="zh-CN" sz="1400"/>
            </a:br>
            <a:br>
              <a:rPr lang="en-US" altLang="zh-CN" sz="1400"/>
            </a:br>
            <a:br>
              <a:rPr lang="en-US" altLang="zh-CN" sz="1400"/>
            </a:br>
            <a:endParaRPr lang="en-US" altLang="zh-CN" sz="1400" noProof="1"/>
          </a:p>
          <a:p>
            <a:pPr marL="1905" indent="-1905">
              <a:lnSpc>
                <a:spcPct val="90000"/>
              </a:lnSpc>
              <a:buFont typeface="Monotype Sorts" pitchFamily="2" charset="2"/>
              <a:buNone/>
            </a:pPr>
            <a:br>
              <a:rPr lang="en-US" altLang="zh-CN" sz="1400"/>
            </a:br>
            <a:br>
              <a:rPr lang="en-US" altLang="zh-CN" sz="1400"/>
            </a:br>
            <a:br>
              <a:rPr lang="en-US" altLang="zh-CN" sz="1400"/>
            </a:br>
            <a:br>
              <a:rPr lang="en-US" altLang="zh-CN" sz="1400"/>
            </a:br>
            <a:endParaRPr lang="en-US" altLang="zh-CN" sz="1400" noProof="1"/>
          </a:p>
          <a:p>
            <a:pPr marL="1905" indent="-1905">
              <a:lnSpc>
                <a:spcPct val="90000"/>
              </a:lnSpc>
            </a:pPr>
            <a:endParaRPr lang="en-US" altLang="zh-CN" sz="1400" noProof="1"/>
          </a:p>
          <a:p>
            <a:pPr marL="1905" indent="-1905">
              <a:lnSpc>
                <a:spcPct val="90000"/>
              </a:lnSpc>
            </a:pPr>
            <a:endParaRPr lang="en-US" altLang="zh-CN" sz="1400" noProof="1"/>
          </a:p>
          <a:p>
            <a:pPr marL="1905" indent="-1905">
              <a:lnSpc>
                <a:spcPct val="90000"/>
              </a:lnSpc>
            </a:pPr>
            <a:endParaRPr lang="en-US" altLang="zh-CN" sz="1400" noProof="1"/>
          </a:p>
          <a:p>
            <a:pPr marL="1905" indent="-1905">
              <a:lnSpc>
                <a:spcPct val="90000"/>
              </a:lnSpc>
            </a:pPr>
            <a:r>
              <a:rPr lang="en-US" altLang="zh-CN" sz="1400" noProof="1"/>
              <a:t>A description of the parameters passed to ReadFile()</a:t>
            </a:r>
            <a:endParaRPr lang="en-US" altLang="zh-CN" sz="1400" noProof="1"/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HANDLE file—the file to be read</a:t>
            </a:r>
            <a:endParaRPr lang="en-US" altLang="zh-CN" sz="1400" noProof="1"/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LPVOID buffer—a buffer where the data will be read into and written from</a:t>
            </a:r>
            <a:endParaRPr lang="en-US" altLang="zh-CN" sz="1400" noProof="1"/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DWORD bytesToRead—the number of bytes to be read into the buffer</a:t>
            </a:r>
            <a:endParaRPr lang="en-US" altLang="zh-CN" sz="1400" noProof="1"/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LPDWORD bytesRead—the number of bytes read during the last read</a:t>
            </a:r>
            <a:endParaRPr lang="en-US" altLang="zh-CN" sz="1400" noProof="1"/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LPOVERLAPPED ovl—indicates if overlapped I/O is being used</a:t>
            </a:r>
            <a:endParaRPr lang="en-US" altLang="zh-CN" sz="1400" noProof="1"/>
          </a:p>
          <a:p>
            <a:pPr marL="1905" indent="-1905">
              <a:lnSpc>
                <a:spcPct val="90000"/>
              </a:lnSpc>
            </a:pPr>
            <a:endParaRPr lang="en-US" altLang="en-US" sz="1400" noProof="1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9630" r="1028" b="29355"/>
          <a:stretch>
            <a:fillRect/>
          </a:stretch>
        </p:blipFill>
        <p:spPr bwMode="auto">
          <a:xfrm>
            <a:off x="1238250" y="1797050"/>
            <a:ext cx="6732588" cy="2114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API – System Call – OS Relationship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1497013"/>
            <a:ext cx="7485062" cy="4576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73352" y="4809744"/>
            <a:ext cx="9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</a:t>
            </a:r>
            <a:r>
              <a:rPr lang="zh-CN" altLang="en-US" sz="1400" dirty="0" smtClean="0"/>
              <a:t>的含义？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Standard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 Library Example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4925"/>
            <a:ext cx="7642225" cy="4483100"/>
          </a:xfrm>
        </p:spPr>
        <p:txBody>
          <a:bodyPr/>
          <a:lstStyle/>
          <a:p>
            <a:r>
              <a:rPr lang="en-US" altLang="zh-CN" sz="1800" dirty="0"/>
              <a:t>C program invoking </a:t>
            </a:r>
            <a:r>
              <a:rPr lang="en-US" altLang="zh-CN" sz="1800" dirty="0" err="1">
                <a:solidFill>
                  <a:srgbClr val="0000CC"/>
                </a:solidFill>
              </a:rPr>
              <a:t>printf</a:t>
            </a:r>
            <a:r>
              <a:rPr lang="en-US" altLang="zh-CN" sz="1800" dirty="0">
                <a:solidFill>
                  <a:srgbClr val="0000CC"/>
                </a:solidFill>
              </a:rPr>
              <a:t>() library call</a:t>
            </a:r>
            <a:r>
              <a:rPr lang="en-US" altLang="zh-CN" sz="1800" dirty="0"/>
              <a:t>, which calls </a:t>
            </a:r>
            <a:r>
              <a:rPr lang="en-US" altLang="zh-CN" sz="1800" dirty="0">
                <a:solidFill>
                  <a:srgbClr val="0000CC"/>
                </a:solidFill>
              </a:rPr>
              <a:t>write() system </a:t>
            </a:r>
            <a:r>
              <a:rPr lang="en-US" altLang="zh-CN" sz="1800" dirty="0" smtClean="0">
                <a:solidFill>
                  <a:srgbClr val="0000CC"/>
                </a:solidFill>
              </a:rPr>
              <a:t>call</a:t>
            </a:r>
            <a:endParaRPr lang="en-US" altLang="zh-CN" sz="1800" dirty="0" smtClean="0">
              <a:solidFill>
                <a:srgbClr val="0000CC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思考：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的处理过程？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Standard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 Library Example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4925"/>
            <a:ext cx="7642225" cy="4483100"/>
          </a:xfrm>
        </p:spPr>
        <p:txBody>
          <a:bodyPr/>
          <a:lstStyle/>
          <a:p>
            <a:r>
              <a:rPr lang="en-US" altLang="zh-CN" sz="1800"/>
              <a:t>C program invoking </a:t>
            </a:r>
            <a:r>
              <a:rPr lang="en-US" altLang="zh-CN" sz="1800">
                <a:solidFill>
                  <a:srgbClr val="0000CC"/>
                </a:solidFill>
              </a:rPr>
              <a:t>printf() library call</a:t>
            </a:r>
            <a:r>
              <a:rPr lang="en-US" altLang="zh-CN" sz="1800"/>
              <a:t>, which calls </a:t>
            </a:r>
            <a:r>
              <a:rPr lang="en-US" altLang="zh-CN" sz="1800">
                <a:solidFill>
                  <a:srgbClr val="0000CC"/>
                </a:solidFill>
              </a:rPr>
              <a:t>write() system call</a:t>
            </a:r>
            <a:endParaRPr lang="en-US" altLang="zh-CN" sz="1800">
              <a:solidFill>
                <a:srgbClr val="0000CC"/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2132367" y="1831975"/>
            <a:ext cx="3757613" cy="3956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6053842" y="2105434"/>
            <a:ext cx="2374267" cy="557625"/>
          </a:xfrm>
          <a:prstGeom prst="wedgeRectCallout">
            <a:avLst>
              <a:gd name="adj1" fmla="val -99800"/>
              <a:gd name="adj2" fmla="val 73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API—</a:t>
            </a:r>
            <a:endParaRPr lang="en-US" altLang="zh-CN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Program portability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052183" y="2989943"/>
            <a:ext cx="2275843" cy="831084"/>
          </a:xfrm>
          <a:prstGeom prst="wedgeRectCallout">
            <a:avLst>
              <a:gd name="adj1" fmla="val -150169"/>
              <a:gd name="adj2" fmla="val 173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Call–</a:t>
            </a:r>
            <a:r>
              <a:rPr lang="en-US" altLang="zh-CN" sz="1600" dirty="0" smtClean="0">
                <a:solidFill>
                  <a:srgbClr val="0000CC"/>
                </a:solidFill>
              </a:rPr>
              <a:t> 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More </a:t>
            </a:r>
            <a:r>
              <a:rPr lang="en-US" altLang="zh-CN" sz="1600" dirty="0">
                <a:solidFill>
                  <a:srgbClr val="0000CC"/>
                </a:solidFill>
              </a:rPr>
              <a:t>difficult to work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Non-portability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012054" y="2169280"/>
            <a:ext cx="1810688" cy="1239745"/>
          </a:xfrm>
          <a:prstGeom prst="wedgeRoundRectCallout">
            <a:avLst>
              <a:gd name="adj1" fmla="val 61340"/>
              <a:gd name="adj2" fmla="val 4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r>
              <a:rPr lang="zh-CN" altLang="en-US" sz="1400" dirty="0" smtClean="0">
                <a:solidFill>
                  <a:schemeClr val="tx1"/>
                </a:solidFill>
              </a:rPr>
              <a:t>函数中，</a:t>
            </a:r>
            <a:r>
              <a:rPr lang="zh-CN" altLang="en-US" sz="1400" dirty="0" smtClean="0">
                <a:solidFill>
                  <a:srgbClr val="0000CC"/>
                </a:solidFill>
              </a:rPr>
              <a:t>有一条特殊的指令</a:t>
            </a:r>
            <a:r>
              <a:rPr lang="en-US" altLang="zh-CN" sz="1400" dirty="0" smtClean="0">
                <a:solidFill>
                  <a:srgbClr val="0000CC"/>
                </a:solidFill>
              </a:rPr>
              <a:t>trap</a:t>
            </a:r>
            <a:r>
              <a:rPr lang="zh-CN" altLang="en-US" sz="1400" dirty="0" smtClean="0">
                <a:solidFill>
                  <a:schemeClr val="tx1"/>
                </a:solidFill>
              </a:rPr>
              <a:t>，将</a:t>
            </a:r>
            <a:r>
              <a:rPr lang="en-US" altLang="zh-CN" sz="1400" dirty="0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的执行模式从用户态陷入到核心态。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052183" y="4187881"/>
            <a:ext cx="2460622" cy="1245253"/>
          </a:xfrm>
          <a:prstGeom prst="wedgeRoundRectCallout">
            <a:avLst>
              <a:gd name="adj1" fmla="val -82714"/>
              <a:gd name="adj2" fmla="val -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返回到</a:t>
            </a:r>
            <a:r>
              <a:rPr lang="en-US" altLang="zh-CN" sz="1400" dirty="0" err="1">
                <a:solidFill>
                  <a:schemeClr val="tx1"/>
                </a:solidFill>
              </a:rPr>
              <a:t>printf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  <a:r>
              <a:rPr lang="zh-CN" altLang="en-US" sz="1400" dirty="0">
                <a:solidFill>
                  <a:schemeClr val="tx1"/>
                </a:solidFill>
              </a:rPr>
              <a:t>函数中， </a:t>
            </a:r>
            <a:r>
              <a:rPr lang="en-US" altLang="zh-CN" sz="1400" dirty="0" smtClean="0">
                <a:solidFill>
                  <a:schemeClr val="tx1"/>
                </a:solidFill>
              </a:rPr>
              <a:t>trap</a:t>
            </a:r>
            <a:r>
              <a:rPr lang="zh-CN" altLang="en-US" sz="1400" dirty="0" smtClean="0">
                <a:solidFill>
                  <a:schemeClr val="tx1"/>
                </a:solidFill>
              </a:rPr>
              <a:t>的下一条指令，解析系统调用的返回结果，然后返回到用户态，并给用户程序返回函数的执行结果。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Implementation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351712" cy="5082589"/>
          </a:xfrm>
        </p:spPr>
        <p:txBody>
          <a:bodyPr/>
          <a:lstStyle/>
          <a:p>
            <a:r>
              <a:rPr lang="en-US" altLang="zh-CN" sz="2000" dirty="0"/>
              <a:t>Typically, </a:t>
            </a:r>
            <a:r>
              <a:rPr lang="en-US" altLang="zh-CN" sz="2000" b="1" u="sng" dirty="0">
                <a:solidFill>
                  <a:srgbClr val="C00000"/>
                </a:solidFill>
              </a:rPr>
              <a:t>a number </a:t>
            </a:r>
            <a:r>
              <a:rPr lang="en-US" altLang="zh-CN" sz="2000" u="sng" dirty="0"/>
              <a:t>associated with </a:t>
            </a:r>
            <a:r>
              <a:rPr lang="en-US" altLang="zh-CN" sz="2000" u="sng" dirty="0">
                <a:solidFill>
                  <a:srgbClr val="0070C0"/>
                </a:solidFill>
              </a:rPr>
              <a:t>each system call</a:t>
            </a:r>
            <a:endParaRPr lang="en-US" altLang="zh-CN" sz="2000" u="sng" dirty="0">
              <a:solidFill>
                <a:srgbClr val="0070C0"/>
              </a:solidFill>
            </a:endParaRPr>
          </a:p>
          <a:p>
            <a:pPr lvl="1"/>
            <a:r>
              <a:rPr lang="en-US" altLang="zh-CN" sz="1800" b="1" dirty="0"/>
              <a:t>System-call interface maintains </a:t>
            </a:r>
            <a:r>
              <a:rPr lang="en-US" altLang="zh-CN" sz="1800" b="1" u="sng" dirty="0">
                <a:solidFill>
                  <a:srgbClr val="0070C0"/>
                </a:solidFill>
              </a:rPr>
              <a:t>a table </a:t>
            </a:r>
            <a:r>
              <a:rPr lang="en-US" altLang="zh-CN" sz="1800" b="1" dirty="0"/>
              <a:t>indexed</a:t>
            </a:r>
            <a:r>
              <a:rPr lang="en-US" altLang="zh-CN" sz="1800" b="1" u="sng" dirty="0"/>
              <a:t> </a:t>
            </a:r>
            <a:r>
              <a:rPr lang="en-US" altLang="zh-CN" sz="1800" b="1" dirty="0"/>
              <a:t>according to these numbers</a:t>
            </a:r>
            <a:endParaRPr lang="en-US" altLang="zh-CN" sz="1800" b="1" dirty="0"/>
          </a:p>
          <a:p>
            <a:pPr lvl="1"/>
            <a:r>
              <a:rPr lang="en-US" altLang="zh-CN" sz="1800" b="1" i="1" u="sng" dirty="0">
                <a:solidFill>
                  <a:srgbClr val="7030A0"/>
                </a:solidFill>
              </a:rPr>
              <a:t>Similar to the Interrupt vector</a:t>
            </a:r>
            <a:endParaRPr lang="en-US" altLang="zh-CN" sz="1800" b="1" i="1" u="sng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00CC"/>
                </a:solidFill>
              </a:rPr>
              <a:t>system call interface </a:t>
            </a:r>
            <a:r>
              <a:rPr lang="en-US" altLang="zh-CN" sz="2000" dirty="0">
                <a:solidFill>
                  <a:srgbClr val="0070C0"/>
                </a:solidFill>
              </a:rPr>
              <a:t>invokes </a:t>
            </a:r>
            <a:r>
              <a:rPr lang="en-US" altLang="zh-CN" sz="2000" dirty="0">
                <a:solidFill>
                  <a:srgbClr val="0000CC"/>
                </a:solidFill>
              </a:rPr>
              <a:t>intended system call in OS kernel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returns </a:t>
            </a:r>
            <a:r>
              <a:rPr lang="en-US" altLang="zh-CN" sz="2000" dirty="0"/>
              <a:t>status of the system call and any return values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CC"/>
                </a:solidFill>
              </a:rPr>
              <a:t>The caller </a:t>
            </a:r>
            <a:r>
              <a:rPr lang="en-US" altLang="zh-CN" sz="2000" i="1" u="sng" dirty="0">
                <a:solidFill>
                  <a:srgbClr val="7030A0"/>
                </a:solidFill>
              </a:rPr>
              <a:t>need know nothing </a:t>
            </a:r>
            <a:r>
              <a:rPr lang="en-US" altLang="zh-CN" sz="2000" dirty="0">
                <a:solidFill>
                  <a:srgbClr val="0000CC"/>
                </a:solidFill>
              </a:rPr>
              <a:t>about how the system call is </a:t>
            </a:r>
            <a:r>
              <a:rPr lang="en-US" altLang="zh-CN" sz="2000" dirty="0" smtClean="0">
                <a:solidFill>
                  <a:srgbClr val="0000CC"/>
                </a:solidFill>
              </a:rPr>
              <a:t>implemented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Parameter Passing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82700"/>
            <a:ext cx="7997825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Three </a:t>
            </a:r>
            <a:r>
              <a:rPr lang="en-US" altLang="zh-CN" sz="2400" b="1" dirty="0">
                <a:solidFill>
                  <a:srgbClr val="FF0000"/>
                </a:solidFill>
              </a:rPr>
              <a:t>general methods used to pass parameters to the OS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Simplest</a:t>
            </a:r>
            <a:r>
              <a:rPr lang="en-US" altLang="zh-CN" sz="2000" b="1" dirty="0"/>
              <a:t>:  pass the parameters in </a:t>
            </a:r>
            <a:r>
              <a:rPr lang="en-US" altLang="zh-CN" sz="2000" b="1" i="1" dirty="0">
                <a:solidFill>
                  <a:srgbClr val="0000CC"/>
                </a:solidFill>
              </a:rPr>
              <a:t>registers</a:t>
            </a:r>
            <a:endParaRPr lang="en-US" altLang="zh-CN" sz="2000" b="1" i="1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</a:t>
            </a:r>
            <a:r>
              <a:rPr lang="en-US" altLang="zh-CN" sz="1800" dirty="0"/>
              <a:t>In some cases, may be more parameters than registers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stored in a </a:t>
            </a:r>
            <a:r>
              <a:rPr lang="en-US" altLang="zh-CN" sz="2000" b="1" i="1" dirty="0">
                <a:solidFill>
                  <a:srgbClr val="0000CC"/>
                </a:solidFill>
              </a:rPr>
              <a:t>block, </a:t>
            </a:r>
            <a:r>
              <a:rPr lang="en-US" altLang="zh-CN" sz="2000" b="1" dirty="0">
                <a:solidFill>
                  <a:srgbClr val="0000CC"/>
                </a:solidFill>
              </a:rPr>
              <a:t>or table, in memory,</a:t>
            </a:r>
            <a:r>
              <a:rPr lang="en-US" altLang="zh-CN" sz="2000" b="1" dirty="0"/>
              <a:t> and </a:t>
            </a:r>
            <a:r>
              <a:rPr lang="en-US" altLang="zh-CN" sz="2000" b="1" u="sng" dirty="0">
                <a:solidFill>
                  <a:srgbClr val="00B050"/>
                </a:solidFill>
              </a:rPr>
              <a:t>address of block </a:t>
            </a:r>
            <a:r>
              <a:rPr lang="en-US" altLang="zh-CN" sz="2000" b="1" dirty="0">
                <a:solidFill>
                  <a:srgbClr val="00B050"/>
                </a:solidFill>
              </a:rPr>
              <a:t>passed as a parameter in </a:t>
            </a:r>
            <a:r>
              <a:rPr lang="en-US" altLang="zh-CN" sz="2000" b="1" u="sng" dirty="0">
                <a:solidFill>
                  <a:srgbClr val="7030A0"/>
                </a:solidFill>
              </a:rPr>
              <a:t>a register </a:t>
            </a:r>
            <a:endParaRPr lang="en-US" altLang="zh-CN" sz="2000" b="1" u="sng" dirty="0">
              <a:solidFill>
                <a:srgbClr val="7030A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This approach taken by Linux and Solaris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placed, or </a:t>
            </a:r>
            <a:r>
              <a:rPr lang="en-US" altLang="zh-CN" sz="2000" b="1" i="1" dirty="0"/>
              <a:t>pushed, </a:t>
            </a:r>
            <a:r>
              <a:rPr lang="en-US" altLang="zh-CN" sz="2000" b="1" dirty="0"/>
              <a:t>onto the </a:t>
            </a:r>
            <a:r>
              <a:rPr lang="en-US" altLang="zh-CN" sz="2000" b="1" i="1" dirty="0">
                <a:solidFill>
                  <a:srgbClr val="0000CC"/>
                </a:solidFill>
              </a:rPr>
              <a:t>stack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by the program and </a:t>
            </a:r>
            <a:r>
              <a:rPr lang="en-US" altLang="zh-CN" sz="2000" b="1" i="1" dirty="0"/>
              <a:t>popped </a:t>
            </a:r>
            <a:r>
              <a:rPr lang="en-US" altLang="zh-CN" sz="2000" b="1" dirty="0"/>
              <a:t>off the stack by the operating system</a:t>
            </a:r>
            <a:endParaRPr lang="en-US" altLang="zh-CN" sz="2000" b="1" dirty="0"/>
          </a:p>
          <a:p>
            <a:pPr lvl="1">
              <a:lnSpc>
                <a:spcPct val="90000"/>
              </a:lnSpc>
            </a:pPr>
            <a:r>
              <a:rPr lang="en-US" altLang="zh-CN" sz="2000" u="sng" dirty="0">
                <a:solidFill>
                  <a:srgbClr val="7030A0"/>
                </a:solidFill>
              </a:rPr>
              <a:t>Block and stack </a:t>
            </a:r>
            <a:r>
              <a:rPr lang="en-US" altLang="zh-CN" sz="2000" dirty="0">
                <a:solidFill>
                  <a:srgbClr val="0070C0"/>
                </a:solidFill>
              </a:rPr>
              <a:t>methods </a:t>
            </a:r>
            <a:r>
              <a:rPr lang="en-US" altLang="zh-CN" sz="2000" u="sng" dirty="0">
                <a:solidFill>
                  <a:srgbClr val="C00000"/>
                </a:solidFill>
              </a:rPr>
              <a:t>do not </a:t>
            </a:r>
            <a:r>
              <a:rPr lang="en-US" altLang="zh-CN" sz="2000" dirty="0">
                <a:solidFill>
                  <a:srgbClr val="0070C0"/>
                </a:solidFill>
              </a:rPr>
              <a:t>limit the number or length of parameters being passed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Parameter Passing via Table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15260" r="603" b="15529"/>
          <a:stretch>
            <a:fillRect/>
          </a:stretch>
        </p:blipFill>
        <p:spPr bwMode="auto">
          <a:xfrm>
            <a:off x="900113" y="1201738"/>
            <a:ext cx="7219950" cy="4625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新月形 3"/>
          <p:cNvSpPr/>
          <p:nvPr/>
        </p:nvSpPr>
        <p:spPr>
          <a:xfrm>
            <a:off x="6821488" y="60198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To describe the </a:t>
            </a:r>
            <a:r>
              <a:rPr lang="en-US" altLang="zh-CN" sz="2400">
                <a:solidFill>
                  <a:srgbClr val="006600"/>
                </a:solidFill>
              </a:rPr>
              <a:t>services an operating system </a:t>
            </a:r>
            <a:r>
              <a:rPr lang="en-US" altLang="zh-CN" sz="2400"/>
              <a:t>provides to users, processes, and other systems</a:t>
            </a:r>
            <a:endParaRPr lang="en-US" altLang="zh-CN" sz="2400"/>
          </a:p>
          <a:p>
            <a:r>
              <a:rPr lang="en-US" altLang="zh-CN" sz="2400"/>
              <a:t>To discuss the various </a:t>
            </a:r>
            <a:r>
              <a:rPr lang="en-US" altLang="zh-CN" sz="2400">
                <a:solidFill>
                  <a:srgbClr val="006600"/>
                </a:solidFill>
              </a:rPr>
              <a:t>ways of structuring an operating system</a:t>
            </a:r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To explain how operating systems are installed and customized and how they boot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课外阅读：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接口与实现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4039" y="1282700"/>
            <a:ext cx="8066178" cy="11764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系统调用接口</a:t>
            </a:r>
            <a:r>
              <a:rPr lang="zh-CN" altLang="en-US" sz="2400" dirty="0" smtClean="0"/>
              <a:t>及实现参见“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操作系统设计”</a:t>
            </a:r>
            <a:r>
              <a:rPr lang="en-US" altLang="zh-CN" sz="2400" dirty="0" smtClean="0"/>
              <a:t>P126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327" y="1870907"/>
            <a:ext cx="4606801" cy="41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课外阅读：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接口与实现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4039" y="1282700"/>
            <a:ext cx="8066178" cy="11764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Nachos</a:t>
            </a:r>
            <a:r>
              <a:rPr lang="zh-CN" altLang="en-US" sz="2400" dirty="0" smtClean="0"/>
              <a:t>实验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，设计实现几个系统调用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下列选项中，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操作系统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提供给应用程序的接口是（）。（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系统调用</a:t>
            </a:r>
            <a:endParaRPr lang="zh-CN" altLang="en-US" sz="2600" dirty="0">
              <a:solidFill>
                <a:srgbClr val="00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库函数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原语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中断：不能直接调用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库函数：编程语言提供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原语：只是一个程序段，需要保证其执行过程的原子性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88556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系统调用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的过程包括如下主要操作：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、返回用户态     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、执行陷入（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trap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）指令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、传递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系统调用参数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、执行相应的服务程序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正确的执行顺序是（）。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314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431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241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421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2.4 Types of System Calls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Process control</a:t>
            </a:r>
            <a:endParaRPr lang="zh-CN" altLang="en-US" dirty="0"/>
          </a:p>
          <a:p>
            <a:r>
              <a:rPr lang="zh-CN" altLang="en-US" dirty="0"/>
              <a:t>File management</a:t>
            </a:r>
            <a:endParaRPr lang="zh-CN" altLang="en-US" dirty="0"/>
          </a:p>
          <a:p>
            <a:r>
              <a:rPr lang="zh-CN" altLang="en-US" dirty="0"/>
              <a:t>Device management</a:t>
            </a:r>
            <a:endParaRPr lang="zh-CN" altLang="en-US" dirty="0"/>
          </a:p>
          <a:p>
            <a:r>
              <a:rPr lang="zh-CN" altLang="en-US" dirty="0"/>
              <a:t>Information maintenance</a:t>
            </a:r>
            <a:endParaRPr lang="zh-CN" altLang="en-US" dirty="0"/>
          </a:p>
          <a:p>
            <a:r>
              <a:rPr lang="zh-CN" altLang="en-US" dirty="0"/>
              <a:t>Communications</a:t>
            </a: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Process </a:t>
            </a:r>
            <a:r>
              <a:rPr lang="en-US" altLang="zh-CN" dirty="0">
                <a:solidFill>
                  <a:srgbClr val="000000"/>
                </a:solidFill>
              </a:rPr>
              <a:t>control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end, abort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load, execute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create process, terminate process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get process attributes, set process attributes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wait for time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wait event, signal event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allocate and free memory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File management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create file, delete file</a:t>
            </a:r>
            <a:endParaRPr lang="en-US" altLang="zh-CN" dirty="0"/>
          </a:p>
          <a:p>
            <a:r>
              <a:rPr lang="en-US" altLang="zh-CN" dirty="0"/>
              <a:t>open, close</a:t>
            </a:r>
            <a:endParaRPr lang="en-US" altLang="zh-CN" dirty="0"/>
          </a:p>
          <a:p>
            <a:r>
              <a:rPr lang="en-US" altLang="zh-CN" dirty="0"/>
              <a:t>read, write, reposition</a:t>
            </a:r>
            <a:endParaRPr lang="en-US" altLang="zh-CN" dirty="0"/>
          </a:p>
          <a:p>
            <a:r>
              <a:rPr lang="en-US" altLang="zh-CN" dirty="0"/>
              <a:t>get file attributes, set file attributes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Device </a:t>
            </a:r>
            <a:r>
              <a:rPr lang="zh-CN" altLang="en-US" dirty="0">
                <a:solidFill>
                  <a:srgbClr val="000000"/>
                </a:solidFill>
              </a:rPr>
              <a:t>management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request device, release device</a:t>
            </a:r>
            <a:endParaRPr lang="en-US" altLang="zh-CN" dirty="0"/>
          </a:p>
          <a:p>
            <a:r>
              <a:rPr lang="en-US" altLang="zh-CN" dirty="0"/>
              <a:t>read, write, reposition</a:t>
            </a:r>
            <a:endParaRPr lang="en-US" altLang="zh-CN" dirty="0"/>
          </a:p>
          <a:p>
            <a:r>
              <a:rPr lang="fr-FR" altLang="zh-CN" dirty="0"/>
              <a:t>get device attributes, set device attributes</a:t>
            </a:r>
            <a:endParaRPr lang="fr-FR" altLang="zh-CN" dirty="0"/>
          </a:p>
          <a:p>
            <a:r>
              <a:rPr lang="en-US" altLang="zh-CN" dirty="0"/>
              <a:t>logically attach or detach devices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get time or date, set time or date</a:t>
            </a:r>
            <a:endParaRPr lang="en-US" altLang="zh-CN" dirty="0"/>
          </a:p>
          <a:p>
            <a:r>
              <a:rPr lang="en-US" altLang="zh-CN" dirty="0"/>
              <a:t>get system data, set system data</a:t>
            </a:r>
            <a:endParaRPr lang="en-US" altLang="zh-CN" dirty="0"/>
          </a:p>
          <a:p>
            <a:r>
              <a:rPr lang="en-US" altLang="zh-CN" dirty="0"/>
              <a:t>get process, file, or device attributes</a:t>
            </a:r>
            <a:endParaRPr lang="en-US" altLang="zh-CN" dirty="0"/>
          </a:p>
          <a:p>
            <a:r>
              <a:rPr lang="en-US" altLang="zh-CN" dirty="0"/>
              <a:t>set process, file, or device attributes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Communications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35677" cy="4483100"/>
          </a:xfrm>
        </p:spPr>
        <p:txBody>
          <a:bodyPr/>
          <a:lstStyle/>
          <a:p>
            <a:r>
              <a:rPr lang="en-US" altLang="zh-CN" dirty="0"/>
              <a:t>create, delete communication connection</a:t>
            </a:r>
            <a:endParaRPr lang="en-US" altLang="zh-CN" dirty="0"/>
          </a:p>
          <a:p>
            <a:r>
              <a:rPr lang="en-US" altLang="zh-CN" dirty="0"/>
              <a:t>send, receive messages</a:t>
            </a:r>
            <a:endParaRPr lang="en-US" altLang="zh-CN" dirty="0"/>
          </a:p>
          <a:p>
            <a:r>
              <a:rPr lang="en-US" altLang="zh-CN" dirty="0"/>
              <a:t>transfer status information</a:t>
            </a:r>
            <a:endParaRPr lang="en-US" altLang="zh-CN" dirty="0"/>
          </a:p>
          <a:p>
            <a:r>
              <a:rPr lang="en-US" altLang="zh-CN" dirty="0"/>
              <a:t>attach or detach remote devices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 Operating System Services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en-US" altLang="zh-CN" sz="2400" dirty="0"/>
              <a:t>An operating system provides an </a:t>
            </a:r>
            <a:r>
              <a:rPr lang="en-US" altLang="zh-CN" sz="2400" dirty="0">
                <a:solidFill>
                  <a:srgbClr val="7030A0"/>
                </a:solidFill>
              </a:rPr>
              <a:t>environment</a:t>
            </a:r>
            <a:r>
              <a:rPr lang="en-US" altLang="zh-CN" sz="2400" dirty="0"/>
              <a:t> for the </a:t>
            </a:r>
            <a:r>
              <a:rPr lang="en-US" altLang="zh-CN" sz="2400" dirty="0">
                <a:solidFill>
                  <a:srgbClr val="7030A0"/>
                </a:solidFill>
              </a:rPr>
              <a:t>execution of programs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en-US" altLang="zh-CN" sz="2400" dirty="0"/>
              <a:t>It provides </a:t>
            </a:r>
            <a:r>
              <a:rPr lang="en-US" altLang="zh-CN" sz="2400" u="sng" dirty="0">
                <a:solidFill>
                  <a:srgbClr val="7030A0"/>
                </a:solidFill>
              </a:rPr>
              <a:t>certain services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000099"/>
                </a:solidFill>
              </a:rPr>
              <a:t>programs</a:t>
            </a:r>
            <a:r>
              <a:rPr lang="en-US" altLang="zh-CN" sz="2400" dirty="0"/>
              <a:t> and to the </a:t>
            </a:r>
            <a:r>
              <a:rPr lang="en-US" altLang="zh-CN" sz="2400" dirty="0">
                <a:solidFill>
                  <a:srgbClr val="000099"/>
                </a:solidFill>
              </a:rPr>
              <a:t>users</a:t>
            </a:r>
            <a:r>
              <a:rPr lang="en-US" altLang="zh-CN" sz="2400" dirty="0"/>
              <a:t> of those programs.</a:t>
            </a:r>
            <a:endParaRPr lang="en-US" altLang="zh-CN" sz="2400" dirty="0"/>
          </a:p>
          <a:p>
            <a:r>
              <a:rPr lang="en-US" altLang="zh-CN" sz="2400" dirty="0"/>
              <a:t>One set of operating-system services provides functions that are helpful to the user.</a:t>
            </a:r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4256" y="863503"/>
            <a:ext cx="81679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		</a:t>
            </a:r>
            <a:r>
              <a:rPr lang="en-US" altLang="zh-CN" sz="1600" b="1" dirty="0">
                <a:solidFill>
                  <a:srgbClr val="0000CC"/>
                </a:solidFill>
                <a:latin typeface="Palatino-Bold"/>
              </a:rPr>
              <a:t>   Windows 		</a:t>
            </a:r>
            <a:r>
              <a:rPr lang="en-US" altLang="zh-CN" sz="1600" b="1" dirty="0" smtClean="0">
                <a:solidFill>
                  <a:srgbClr val="0000CC"/>
                </a:solidFill>
                <a:latin typeface="Palatino-Bold"/>
              </a:rPr>
              <a:t>	Unix</a:t>
            </a:r>
            <a:endParaRPr lang="en-US" altLang="zh-CN" sz="1600" b="1" dirty="0">
              <a:solidFill>
                <a:srgbClr val="0000CC"/>
              </a:solidFill>
              <a:latin typeface="Palatino-Bold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Process	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fork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Control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ExitProcess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exit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WaitForSingleObject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wait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File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write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CloseHandle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close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Device 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SetConsoleMode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ioctl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smtClean="0">
                <a:solidFill>
                  <a:srgbClr val="231F20"/>
                </a:solidFill>
                <a:latin typeface="Palatino-Roman"/>
              </a:rPr>
              <a:t>write</a:t>
            </a:r>
            <a:r>
              <a:rPr lang="en-US" altLang="zh-CN" sz="1600" dirty="0">
                <a:solidFill>
                  <a:srgbClr val="231F20"/>
                </a:solidFill>
                <a:latin typeface="Palatino-Roman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Palatino-Roman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Information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GetCurrentProcessID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getpid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Maintenance	 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SetTimer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alarm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Sleep()	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sleep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Communication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CreateFileMapping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shm_open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MapViewOfFile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mmap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Protection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SetFileSecurity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chmod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InitlializeSecurityDescriptor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umask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en-US" altLang="zh-CN" sz="1600" dirty="0">
              <a:solidFill>
                <a:srgbClr val="231F20"/>
              </a:solidFill>
              <a:latin typeface="CMTT10"/>
            </a:endParaRP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SetSecurityDescriptorGroup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chown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50912" y="137901"/>
            <a:ext cx="805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93300"/>
                </a:solidFill>
                <a:latin typeface="+mj-lt"/>
                <a:ea typeface="+mj-ea"/>
                <a:cs typeface="+mj-cs"/>
              </a:rPr>
              <a:t>EXAMPLES OF WINDOWS AND UNIX SYSTEM CALLS</a:t>
            </a:r>
            <a:endParaRPr lang="en-US" altLang="zh-CN" sz="2400" b="1" dirty="0">
              <a:solidFill>
                <a:srgbClr val="9933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51534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用户程序发出磁盘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请求后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，操作系统系统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正确的处理流程是（）。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46967" y="2072632"/>
            <a:ext cx="626828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用户程序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系统调用程序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中断处理程序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设备驱动程序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46966" y="292988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中断处理程序</a:t>
                </a:r>
                <a:endParaRPr lang="zh-CN" altLang="en-US" dirty="0">
                  <a:solidFill>
                    <a:srgbClr val="000000"/>
                  </a:solidFill>
                  <a:highlight>
                    <a:srgbClr val="FFFF00"/>
                  </a:highlight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46966" y="2929882"/>
                <a:ext cx="6400800" cy="642938"/>
              </a:xfrm>
              <a:prstGeom prst="rect">
                <a:avLst/>
              </a:prstGeom>
              <a:blipFill rotWithShape="1">
                <a:blip r:embed="rId5"/>
                <a:stretch>
                  <a:fillRect l="-7" t="-98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46966" y="378713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中断处理程序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446966" y="3787132"/>
                <a:ext cx="6400800" cy="642938"/>
              </a:xfrm>
              <a:prstGeom prst="rect">
                <a:avLst/>
              </a:prstGeom>
              <a:blipFill rotWithShape="1">
                <a:blip r:embed="rId8"/>
                <a:stretch>
                  <a:fillRect l="-7" t="-98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446966" y="464438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中断处理程序</a:t>
                </a:r>
                <a:r>
                  <a:rPr lang="en-US" altLang="zh-CN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系统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调用程序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446966" y="4644382"/>
                <a:ext cx="6400800" cy="642938"/>
              </a:xfrm>
              <a:prstGeom prst="rect">
                <a:avLst/>
              </a:prstGeom>
              <a:blipFill rotWithShape="1">
                <a:blip r:embed="rId11"/>
                <a:stretch>
                  <a:fillRect l="-7" t="-98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732591" y="21369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732591" y="29941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732591" y="3851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732591" y="47086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2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2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2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3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3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3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3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3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399" y="635000"/>
            <a:ext cx="782556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下列选项中，会导致用户进程从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切换到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内核态的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操作是（）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整数除以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   II.  sin()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函数调用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III. read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系统调用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2.5 System Programs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09649"/>
            <a:ext cx="7890029" cy="5364517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</a:rPr>
              <a:t>System programs </a:t>
            </a:r>
            <a:r>
              <a:rPr lang="en-US" altLang="zh-CN" sz="2400" dirty="0"/>
              <a:t>provide a </a:t>
            </a:r>
            <a:r>
              <a:rPr lang="en-US" altLang="zh-CN" sz="2400" dirty="0">
                <a:solidFill>
                  <a:srgbClr val="C00000"/>
                </a:solidFill>
              </a:rPr>
              <a:t>convenient</a:t>
            </a:r>
            <a:r>
              <a:rPr lang="en-US" altLang="zh-CN" sz="2400" dirty="0">
                <a:solidFill>
                  <a:srgbClr val="0070C0"/>
                </a:solidFill>
              </a:rPr>
              <a:t> environment </a:t>
            </a:r>
            <a:r>
              <a:rPr lang="en-US" altLang="zh-CN" sz="2400" dirty="0"/>
              <a:t>for program </a:t>
            </a:r>
            <a:r>
              <a:rPr lang="en-US" altLang="zh-CN" sz="2400" dirty="0">
                <a:solidFill>
                  <a:srgbClr val="7030A0"/>
                </a:solidFill>
              </a:rPr>
              <a:t>development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execution</a:t>
            </a:r>
            <a:r>
              <a:rPr lang="en-US" altLang="zh-CN" sz="2400" dirty="0"/>
              <a:t>.  </a:t>
            </a:r>
            <a:r>
              <a:rPr lang="en-US" altLang="zh-CN" sz="2400" dirty="0" smtClean="0"/>
              <a:t>They </a:t>
            </a:r>
            <a:r>
              <a:rPr lang="en-US" altLang="zh-CN" sz="2400" dirty="0"/>
              <a:t>can be divided into:</a:t>
            </a:r>
            <a:endParaRPr lang="en-US" altLang="zh-CN" sz="2400" dirty="0"/>
          </a:p>
          <a:p>
            <a:pPr lvl="1"/>
            <a:r>
              <a:rPr lang="en-US" altLang="zh-CN" sz="2000" dirty="0"/>
              <a:t>File manipulation </a:t>
            </a:r>
            <a:endParaRPr lang="en-US" altLang="zh-CN" sz="2000" dirty="0"/>
          </a:p>
          <a:p>
            <a:pPr lvl="1"/>
            <a:r>
              <a:rPr lang="en-US" altLang="zh-CN" sz="2000" dirty="0"/>
              <a:t>Status information</a:t>
            </a:r>
            <a:endParaRPr lang="en-US" altLang="zh-CN" sz="2000" dirty="0"/>
          </a:p>
          <a:p>
            <a:pPr lvl="1"/>
            <a:r>
              <a:rPr lang="en-US" altLang="zh-CN" sz="2000" dirty="0"/>
              <a:t>File modification</a:t>
            </a:r>
            <a:endParaRPr lang="en-US" altLang="zh-CN" sz="2000" dirty="0"/>
          </a:p>
          <a:p>
            <a:pPr lvl="1"/>
            <a:r>
              <a:rPr lang="en-US" altLang="zh-CN" sz="2000" dirty="0"/>
              <a:t>Programming language support</a:t>
            </a:r>
            <a:endParaRPr lang="en-US" altLang="zh-CN" sz="2000" dirty="0"/>
          </a:p>
          <a:p>
            <a:pPr lvl="1"/>
            <a:r>
              <a:rPr lang="en-US" altLang="zh-CN" sz="2000" dirty="0"/>
              <a:t>Program loading and execution</a:t>
            </a:r>
            <a:endParaRPr lang="en-US" altLang="zh-CN" sz="2000" dirty="0"/>
          </a:p>
          <a:p>
            <a:pPr lvl="1"/>
            <a:r>
              <a:rPr lang="en-US" altLang="zh-CN" sz="2000" dirty="0"/>
              <a:t>Communications</a:t>
            </a:r>
            <a:endParaRPr lang="en-US" altLang="zh-CN" sz="2000" dirty="0"/>
          </a:p>
          <a:p>
            <a:pPr lvl="1"/>
            <a:r>
              <a:rPr lang="en-US" altLang="zh-CN" sz="2000" dirty="0"/>
              <a:t>Application programs</a:t>
            </a:r>
            <a:endParaRPr lang="en-US" altLang="zh-CN" sz="2000" dirty="0"/>
          </a:p>
          <a:p>
            <a:r>
              <a:rPr lang="en-US" altLang="zh-CN" sz="2400" b="1" i="1" dirty="0">
                <a:solidFill>
                  <a:srgbClr val="0070C0"/>
                </a:solidFill>
              </a:rPr>
              <a:t>Most </a:t>
            </a:r>
            <a:r>
              <a:rPr lang="en-US" altLang="zh-CN" sz="2400" b="1" i="1" dirty="0">
                <a:solidFill>
                  <a:srgbClr val="7030A0"/>
                </a:solidFill>
              </a:rPr>
              <a:t>users’ view of the 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operating </a:t>
            </a:r>
            <a:r>
              <a:rPr lang="en-US" altLang="zh-CN" sz="2400" b="1" i="1" dirty="0">
                <a:solidFill>
                  <a:srgbClr val="7030A0"/>
                </a:solidFill>
              </a:rPr>
              <a:t>system </a:t>
            </a:r>
            <a:r>
              <a:rPr lang="en-US" altLang="zh-CN" sz="2400" b="1" i="1" dirty="0">
                <a:solidFill>
                  <a:srgbClr val="0070C0"/>
                </a:solidFill>
              </a:rPr>
              <a:t>is defined by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programs</a:t>
            </a:r>
            <a:r>
              <a:rPr lang="en-US" altLang="zh-CN" sz="2400" b="1" i="1" dirty="0">
                <a:solidFill>
                  <a:srgbClr val="0070C0"/>
                </a:solidFill>
              </a:rPr>
              <a:t>, not the actual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calls</a:t>
            </a:r>
            <a:endParaRPr lang="en-US" altLang="zh-CN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10 dtrace Following System Call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320" r="19194" b="2374"/>
          <a:stretch>
            <a:fillRect/>
          </a:stretch>
        </p:blipFill>
        <p:spPr bwMode="auto">
          <a:xfrm>
            <a:off x="1433513" y="1287463"/>
            <a:ext cx="6605587" cy="50371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系统跟踪工具-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trace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/>
              <a:t>Windows等提供</a:t>
            </a:r>
            <a:r>
              <a:rPr lang="zh-CN" altLang="en-US" sz="1800">
                <a:solidFill>
                  <a:srgbClr val="0000CC"/>
                </a:solidFill>
              </a:rPr>
              <a:t>Core Dump</a:t>
            </a:r>
            <a:r>
              <a:rPr lang="zh-CN" altLang="en-US" sz="1800"/>
              <a:t>方法, 将运行时刻的内存复制到一个文件中. 通过工具比如dbx, mdb来对这个内存文件进行分析,找到当初产生问题的原因；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UNIX/Linux系统提供一些统计分析工具, 如vmstat,iostat,mpstat。这些工具可以提供一些系统级别的统计分析信息，但是缺乏对每个进程,每个用户的分析和统计的能力；</a:t>
            </a:r>
            <a:endParaRPr lang="zh-CN" altLang="en-US" sz="1800"/>
          </a:p>
          <a:p>
            <a:pPr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Dtrace 是Solaris 10上的一个新功能；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通过Dtrace，用户可以实时跟踪、调节系统并进行故障排除；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 Dtrace是一个动态的可观测框架；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可以让用户到看整个Solaris内部感兴趣的任何数据；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配合以Dtrace 简单易学的D语言, 管理员可以发现先前隐蔽的问题；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而对于开发人员来说，通过观察Dtrace内核之间的活动，可以分析和优化应用程序性能，缩短了测试周期；</a:t>
            </a: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748588" cy="4818063"/>
          </a:xfrm>
        </p:spPr>
        <p:txBody>
          <a:bodyPr/>
          <a:lstStyle/>
          <a:p>
            <a:r>
              <a:rPr lang="en-US" altLang="zh-CN" sz="2000">
                <a:solidFill>
                  <a:srgbClr val="0000CC"/>
                </a:solidFill>
              </a:rPr>
              <a:t>Provide a convenient environment for program development and execution</a:t>
            </a:r>
            <a:endParaRPr lang="en-US" altLang="zh-CN" sz="2000">
              <a:solidFill>
                <a:srgbClr val="0000CC"/>
              </a:solidFill>
            </a:endParaRPr>
          </a:p>
          <a:p>
            <a:pPr lvl="1"/>
            <a:r>
              <a:rPr lang="en-US" altLang="zh-CN" sz="1800"/>
              <a:t>Some of them are simply user interfaces to system calls; others are considerably more complex</a:t>
            </a:r>
            <a:endParaRPr lang="en-US" altLang="zh-CN" sz="1800"/>
          </a:p>
          <a:p>
            <a:r>
              <a:rPr lang="en-US" altLang="zh-CN" sz="2000">
                <a:solidFill>
                  <a:srgbClr val="0000CC"/>
                </a:solidFill>
              </a:rPr>
              <a:t>File management </a:t>
            </a:r>
            <a:r>
              <a:rPr lang="en-US" altLang="zh-CN" sz="2000"/>
              <a:t>- Create, delete, copy, rename, print, dump, list, and generally manipulate files and directories</a:t>
            </a:r>
            <a:endParaRPr lang="en-US" altLang="zh-CN" sz="2000"/>
          </a:p>
          <a:p>
            <a:r>
              <a:rPr lang="en-US" altLang="zh-CN" sz="2000">
                <a:solidFill>
                  <a:srgbClr val="0000CC"/>
                </a:solidFill>
              </a:rPr>
              <a:t>Status information</a:t>
            </a:r>
            <a:endParaRPr lang="en-US" altLang="zh-CN" sz="2000">
              <a:solidFill>
                <a:srgbClr val="0000CC"/>
              </a:solidFill>
            </a:endParaRPr>
          </a:p>
          <a:p>
            <a:pPr lvl="1"/>
            <a:r>
              <a:rPr lang="en-US" altLang="zh-CN" sz="1800"/>
              <a:t>Some ask the system for info - date, time, amount of available memory, disk space, number of users</a:t>
            </a:r>
            <a:endParaRPr lang="en-US" altLang="zh-CN" sz="1800"/>
          </a:p>
          <a:p>
            <a:pPr lvl="1"/>
            <a:r>
              <a:rPr lang="en-US" altLang="zh-CN" sz="1800"/>
              <a:t>Others provide detailed performance, logging, and debugging information</a:t>
            </a:r>
            <a:endParaRPr lang="en-US" altLang="zh-CN" sz="1800"/>
          </a:p>
          <a:p>
            <a:pPr lvl="1"/>
            <a:r>
              <a:rPr lang="en-US" altLang="zh-CN" sz="1800"/>
              <a:t>Typically, these programs format and print the output to the terminal or other output devices</a:t>
            </a:r>
            <a:endParaRPr lang="en-US" altLang="zh-CN" sz="1800"/>
          </a:p>
          <a:p>
            <a:pPr lvl="1"/>
            <a:r>
              <a:rPr lang="en-US" altLang="zh-CN" sz="1800"/>
              <a:t>Some systems implement  a registry - used to store and retrieve configuration information</a:t>
            </a:r>
            <a:endParaRPr lang="en-US" altLang="zh-CN" sz="1800"/>
          </a:p>
          <a:p>
            <a:pPr>
              <a:buFont typeface="Monotype Sorts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 (cont’d)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File modification</a:t>
            </a:r>
            <a:endParaRPr lang="en-US" altLang="zh-CN" sz="200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Text editors to create and modify files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Special commands to search contents of files or perform transformations of the text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Programming-language support </a:t>
            </a:r>
            <a:r>
              <a:rPr lang="en-US" altLang="zh-CN" sz="2000"/>
              <a:t>- Compilers, assemblers, debuggers and interpreters sometimes provided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 loading and execution- </a:t>
            </a:r>
            <a:r>
              <a:rPr lang="en-US" altLang="zh-CN" sz="2000" u="sng"/>
              <a:t>Absolute loaders</a:t>
            </a:r>
            <a:r>
              <a:rPr lang="en-US" altLang="zh-CN" sz="2000"/>
              <a:t>, </a:t>
            </a:r>
            <a:r>
              <a:rPr lang="en-US" altLang="zh-CN" sz="2000" u="sng"/>
              <a:t>relocatable loaders</a:t>
            </a:r>
            <a:r>
              <a:rPr lang="en-US" altLang="zh-CN" sz="2000"/>
              <a:t>, linkage editors, and </a:t>
            </a:r>
            <a:r>
              <a:rPr lang="en-US" altLang="zh-CN" sz="2000" u="sng"/>
              <a:t>overlay-loaders</a:t>
            </a:r>
            <a:r>
              <a:rPr lang="en-US" altLang="zh-CN" sz="2000"/>
              <a:t>, debugging systems for higher-level and machine language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Communications</a:t>
            </a:r>
            <a:r>
              <a:rPr lang="en-US" altLang="zh-CN" sz="2000"/>
              <a:t> - Provide the mechanism for creating virtual connections among processes, users, and computer systems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Allow users to send messages to one another’s screens, browse web pages, send electronic-mail messages, log in remotely, transfer files from one machine to another</a:t>
            </a:r>
            <a:endParaRPr lang="en-US" altLang="zh-CN" sz="1800"/>
          </a:p>
          <a:p>
            <a:pPr>
              <a:lnSpc>
                <a:spcPct val="90000"/>
              </a:lnSpc>
            </a:pPr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2.6 Operating System Design and Implementation</a:t>
            </a:r>
            <a:endParaRPr lang="en-US" altLang="zh-CN" sz="24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Design and Implementation of OS not “solvable”, but some approaches have proven successful</a:t>
            </a:r>
            <a:endParaRPr lang="en-US" altLang="zh-CN" sz="1800" dirty="0"/>
          </a:p>
          <a:p>
            <a:r>
              <a:rPr lang="en-US" altLang="zh-CN" sz="1800" dirty="0"/>
              <a:t>Internal structure of different Operating Systems  can vary widely</a:t>
            </a:r>
            <a:endParaRPr lang="en-US" altLang="zh-CN" sz="1800" dirty="0"/>
          </a:p>
          <a:p>
            <a:r>
              <a:rPr lang="en-US" altLang="zh-CN" sz="1800" dirty="0"/>
              <a:t>Start by defining goals and specifications </a:t>
            </a:r>
            <a:endParaRPr lang="en-US" altLang="zh-CN" sz="1800" dirty="0"/>
          </a:p>
          <a:p>
            <a:r>
              <a:rPr lang="en-US" altLang="zh-CN" sz="1800" dirty="0"/>
              <a:t>Affected by choice of hardware, type of system</a:t>
            </a:r>
            <a:endParaRPr lang="en-US" altLang="zh-CN" sz="1800" dirty="0"/>
          </a:p>
          <a:p>
            <a:r>
              <a:rPr lang="en-US" altLang="zh-CN" sz="1800" i="1" dirty="0"/>
              <a:t>User</a:t>
            </a:r>
            <a:r>
              <a:rPr lang="en-US" altLang="zh-CN" sz="1800" dirty="0"/>
              <a:t> goals and </a:t>
            </a:r>
            <a:r>
              <a:rPr lang="en-US" altLang="zh-CN" sz="1800" i="1" dirty="0"/>
              <a:t>System</a:t>
            </a:r>
            <a:r>
              <a:rPr lang="en-US" altLang="zh-CN" sz="1800" dirty="0"/>
              <a:t> goals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User goals </a:t>
            </a:r>
            <a:r>
              <a:rPr lang="en-US" altLang="zh-CN" sz="1800" dirty="0"/>
              <a:t>– operating system should be convenient to use, easy to learn, reliable, safe, and fast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System goals </a:t>
            </a:r>
            <a:r>
              <a:rPr lang="en-US" altLang="zh-CN" sz="1800" dirty="0"/>
              <a:t>– operating system should be easy to design, implement, and maintain, as well as flexible, reliable, error-free, and efficient</a:t>
            </a:r>
            <a:endParaRPr lang="en-US" altLang="zh-CN" sz="1800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Design and Implementation (Cont.)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Important principle to separate</a:t>
            </a:r>
            <a:endParaRPr lang="en-US" altLang="zh-CN" sz="1800" dirty="0"/>
          </a:p>
          <a:p>
            <a:pPr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C00000"/>
                </a:solidFill>
              </a:rPr>
              <a:t>Policy</a:t>
            </a:r>
            <a:r>
              <a:rPr lang="en-US" altLang="zh-CN" sz="1800" b="1" dirty="0"/>
              <a:t>:   </a:t>
            </a:r>
            <a:r>
              <a:rPr lang="en-US" altLang="zh-CN" sz="1800" dirty="0"/>
              <a:t>What will be done?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rgbClr val="C00000"/>
                </a:solidFill>
              </a:rPr>
              <a:t>Mechanism</a:t>
            </a:r>
            <a:r>
              <a:rPr lang="en-US" altLang="zh-CN" sz="1800" b="1" dirty="0"/>
              <a:t>:  </a:t>
            </a:r>
            <a:r>
              <a:rPr lang="en-US" altLang="zh-CN" sz="1800" dirty="0"/>
              <a:t>How to do it?</a:t>
            </a:r>
            <a:endParaRPr lang="en-US" altLang="zh-CN" sz="1800" dirty="0"/>
          </a:p>
          <a:p>
            <a:r>
              <a:rPr lang="en-US" altLang="zh-CN" sz="1800" dirty="0"/>
              <a:t>Mechanisms determine how to do something, policies decide what will be done</a:t>
            </a:r>
            <a:endParaRPr lang="en-US" altLang="zh-CN" sz="1800" dirty="0"/>
          </a:p>
          <a:p>
            <a:pPr lvl="1"/>
            <a:r>
              <a:rPr lang="en-US" altLang="zh-CN" sz="1800" dirty="0"/>
              <a:t>The separation of policy from mechanism is a very important principle,</a:t>
            </a:r>
            <a:endParaRPr lang="en-US" altLang="zh-CN" sz="1800" dirty="0"/>
          </a:p>
          <a:p>
            <a:pPr lvl="1"/>
            <a:r>
              <a:rPr lang="en-US" altLang="zh-CN" sz="1800" dirty="0"/>
              <a:t>It allows maximum flexibility if policy decisions are to be changed later</a:t>
            </a:r>
            <a:endParaRPr lang="en-US" altLang="zh-CN" sz="1800" dirty="0"/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en-US" altLang="zh-CN" sz="2400" b="1" dirty="0"/>
              <a:t>Operating System services</a:t>
            </a:r>
            <a:endParaRPr lang="en-US" altLang="zh-CN" sz="2400" b="1" dirty="0"/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For </a:t>
            </a:r>
            <a:r>
              <a:rPr lang="en-US" altLang="zh-CN" sz="2000" b="1" dirty="0">
                <a:solidFill>
                  <a:srgbClr val="0000CC"/>
                </a:solidFill>
              </a:rPr>
              <a:t>system </a:t>
            </a:r>
            <a:r>
              <a:rPr lang="en-US" altLang="zh-CN" sz="2000" dirty="0">
                <a:solidFill>
                  <a:srgbClr val="0000CC"/>
                </a:solidFill>
              </a:rPr>
              <a:t>itself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For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users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r>
              <a:rPr lang="en-US" altLang="zh-CN" sz="2400" b="1" dirty="0">
                <a:solidFill>
                  <a:srgbClr val="000000"/>
                </a:solidFill>
              </a:rPr>
              <a:t>Two </a:t>
            </a:r>
            <a:r>
              <a:rPr lang="en-US" altLang="zh-CN" sz="2400" b="1" dirty="0">
                <a:solidFill>
                  <a:srgbClr val="FF0000"/>
                </a:solidFill>
              </a:rPr>
              <a:t>interfaces</a:t>
            </a:r>
            <a:r>
              <a:rPr lang="en-US" altLang="zh-CN" sz="2400" b="1" dirty="0">
                <a:solidFill>
                  <a:srgbClr val="000000"/>
                </a:solidFill>
              </a:rPr>
              <a:t> to </a:t>
            </a:r>
            <a:r>
              <a:rPr lang="en-US" altLang="zh-CN" sz="2400" b="1" dirty="0">
                <a:solidFill>
                  <a:srgbClr val="006600"/>
                </a:solidFill>
              </a:rPr>
              <a:t>those services </a:t>
            </a:r>
            <a:r>
              <a:rPr lang="en-US" altLang="zh-CN" sz="2400" b="1" dirty="0">
                <a:solidFill>
                  <a:srgbClr val="000000"/>
                </a:solidFill>
              </a:rPr>
              <a:t>for </a:t>
            </a:r>
            <a:r>
              <a:rPr lang="en-US" altLang="zh-CN" sz="2400" b="1" u="sng" dirty="0">
                <a:solidFill>
                  <a:srgbClr val="0070C0"/>
                </a:solidFill>
              </a:rPr>
              <a:t>users</a:t>
            </a:r>
            <a:endParaRPr lang="en-US" altLang="zh-CN" sz="2400" b="1" u="sng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Command interface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800" i="1" dirty="0"/>
              <a:t> Command-Line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2"/>
                </a:solidFill>
              </a:rPr>
              <a:t>CLI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2"/>
            <a:r>
              <a:rPr lang="en-US" altLang="zh-CN" sz="1800" dirty="0"/>
              <a:t> </a:t>
            </a:r>
            <a:r>
              <a:rPr lang="en-US" altLang="zh-CN" sz="1800" i="1" dirty="0"/>
              <a:t>Graphics User Interface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chemeClr val="tx2"/>
                </a:solidFill>
              </a:rPr>
              <a:t>GUI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2"/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Batch</a:t>
            </a:r>
            <a:endParaRPr lang="en-US" altLang="zh-CN" sz="1800" dirty="0"/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Programming interface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800" dirty="0"/>
              <a:t>System calls</a:t>
            </a:r>
            <a:endParaRPr lang="en-US" altLang="zh-CN" sz="1800" dirty="0"/>
          </a:p>
          <a:p>
            <a:pPr lvl="2"/>
            <a:r>
              <a:rPr lang="en-US" altLang="zh-CN" sz="1800" dirty="0"/>
              <a:t>API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484188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 System Structure</a:t>
            </a:r>
            <a:endParaRPr lang="en-US" altLang="zh-CN" sz="36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790700"/>
            <a:ext cx="7540625" cy="2824163"/>
          </a:xfrm>
        </p:spPr>
        <p:txBody>
          <a:bodyPr>
            <a:spAutoFit/>
          </a:bodyPr>
          <a:lstStyle/>
          <a:p>
            <a:r>
              <a:rPr lang="en-US" altLang="zh-CN" sz="2800"/>
              <a:t>Simple structure</a:t>
            </a:r>
            <a:endParaRPr lang="en-US" altLang="zh-CN" sz="2800"/>
          </a:p>
          <a:p>
            <a:r>
              <a:rPr lang="en-US" altLang="zh-CN" sz="2800"/>
              <a:t>Layered approach</a:t>
            </a:r>
            <a:endParaRPr lang="en-US" altLang="zh-CN" sz="2800"/>
          </a:p>
          <a:p>
            <a:r>
              <a:rPr lang="en-US" altLang="zh-CN" sz="2800"/>
              <a:t>Microkernels</a:t>
            </a:r>
            <a:endParaRPr lang="en-US" altLang="zh-CN" sz="2800"/>
          </a:p>
          <a:p>
            <a:r>
              <a:rPr lang="en-US" altLang="zh-CN" sz="2800"/>
              <a:t>Modules</a:t>
            </a:r>
            <a:endParaRPr lang="en-US" altLang="zh-CN" sz="2800"/>
          </a:p>
          <a:p>
            <a:r>
              <a:rPr lang="en-US" altLang="zh-CN" sz="2800"/>
              <a:t>Virtual Machines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536575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2.7.1 Simple structure</a:t>
            </a:r>
            <a:endParaRPr lang="zh-CN" altLang="en-US" sz="36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2020888"/>
            <a:ext cx="7029450" cy="3929062"/>
          </a:xfrm>
        </p:spPr>
        <p:txBody>
          <a:bodyPr/>
          <a:lstStyle/>
          <a:p>
            <a:r>
              <a:rPr lang="en-US" altLang="zh-CN" sz="2800" dirty="0"/>
              <a:t>MS-DOS System Structure</a:t>
            </a:r>
            <a:endParaRPr lang="en-US" altLang="zh-CN" sz="2800" dirty="0"/>
          </a:p>
          <a:p>
            <a:r>
              <a:rPr lang="en-US" altLang="zh-CN" sz="2800" dirty="0"/>
              <a:t>MS-DOS – written to </a:t>
            </a:r>
            <a:r>
              <a:rPr lang="en-US" altLang="zh-CN" sz="2800" dirty="0">
                <a:solidFill>
                  <a:srgbClr val="006600"/>
                </a:solidFill>
              </a:rPr>
              <a:t>provide the most functionality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 the least space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divided into modules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sz="2400" dirty="0"/>
              <a:t>Although MS-DOS has </a:t>
            </a:r>
            <a:r>
              <a:rPr lang="en-US" altLang="zh-CN" sz="2400" dirty="0">
                <a:solidFill>
                  <a:srgbClr val="7030A0"/>
                </a:solidFill>
              </a:rPr>
              <a:t>some structure</a:t>
            </a:r>
            <a:r>
              <a:rPr lang="en-US" altLang="zh-CN" sz="2400" dirty="0"/>
              <a:t>, its interfaces and levels of functionality are not </a:t>
            </a:r>
            <a:r>
              <a:rPr lang="en-US" altLang="zh-CN" sz="2400" dirty="0">
                <a:solidFill>
                  <a:srgbClr val="7030A0"/>
                </a:solidFill>
              </a:rPr>
              <a:t>well separated</a:t>
            </a:r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MS-DOS Layer Structure  (Cont.)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1146175" y="1270000"/>
            <a:ext cx="5622925" cy="442741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7083494" y="3977264"/>
            <a:ext cx="1365111" cy="1377950"/>
          </a:xfrm>
          <a:prstGeom prst="wedgeRectCallout">
            <a:avLst>
              <a:gd name="adj1" fmla="val -49551"/>
              <a:gd name="adj2" fmla="val 285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内核、系统程序</a:t>
            </a:r>
            <a:r>
              <a:rPr lang="zh-CN" altLang="en-US" dirty="0" smtClean="0"/>
              <a:t>没有有效地</a:t>
            </a:r>
            <a:r>
              <a:rPr lang="zh-CN" altLang="en-US" dirty="0"/>
              <a:t>组织</a:t>
            </a: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6641236" y="1912795"/>
            <a:ext cx="2121764" cy="1835239"/>
          </a:xfrm>
          <a:prstGeom prst="wedgeRoundRectCallout">
            <a:avLst>
              <a:gd name="adj1" fmla="val -98923"/>
              <a:gd name="adj2" fmla="val 13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</a:rPr>
              <a:t>由于内存太小，操作系统一部分常驻内存（内核），一部分可被应用程序临时覆盖，程序退出时再将它们重新装入到内存。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2.7.2 Layered Approach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is divided into a number of </a:t>
            </a:r>
            <a:r>
              <a:rPr lang="en-US" altLang="zh-CN" sz="2400">
                <a:solidFill>
                  <a:srgbClr val="0000CC"/>
                </a:solidFill>
              </a:rPr>
              <a:t>layers (levels),</a:t>
            </a:r>
            <a:r>
              <a:rPr lang="en-US" altLang="zh-CN" sz="2400"/>
              <a:t> each built on top of lower layers.  The </a:t>
            </a:r>
            <a:r>
              <a:rPr lang="en-US" altLang="zh-CN" sz="2400" u="sng">
                <a:solidFill>
                  <a:srgbClr val="0000CC"/>
                </a:solidFill>
              </a:rPr>
              <a:t>bottom layer (layer 0), is the hardware</a:t>
            </a:r>
            <a:r>
              <a:rPr lang="en-US" altLang="zh-CN" sz="2400">
                <a:solidFill>
                  <a:srgbClr val="0000CC"/>
                </a:solidFill>
              </a:rPr>
              <a:t>;</a:t>
            </a:r>
            <a:r>
              <a:rPr lang="en-US" altLang="zh-CN" sz="2400"/>
              <a:t> the </a:t>
            </a:r>
            <a:r>
              <a:rPr lang="en-US" altLang="zh-CN" sz="2400" u="sng">
                <a:solidFill>
                  <a:srgbClr val="006600"/>
                </a:solidFill>
              </a:rPr>
              <a:t>highest (layer N) is the user interface</a:t>
            </a:r>
            <a:r>
              <a:rPr lang="en-US" altLang="zh-CN" sz="2400">
                <a:solidFill>
                  <a:srgbClr val="006600"/>
                </a:solidFill>
              </a:rPr>
              <a:t>.</a:t>
            </a:r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With modularity, layers are selected such that each uses functions (operations) and services of only lower-level layers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Layered Operating System (cont.)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171700" y="1117600"/>
            <a:ext cx="5300663" cy="5162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222375"/>
            <a:ext cx="52228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066800" y="377825"/>
            <a:ext cx="7756525" cy="4572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23988"/>
            <a:ext cx="7713663" cy="4073525"/>
          </a:xfrm>
        </p:spPr>
        <p:txBody>
          <a:bodyPr/>
          <a:lstStyle/>
          <a:p>
            <a:r>
              <a:rPr lang="en-US" altLang="zh-CN" sz="2400" dirty="0"/>
              <a:t>UNIX – limited by hardware functionality, the original UNIX operating system had </a:t>
            </a:r>
            <a:r>
              <a:rPr lang="en-US" altLang="zh-CN" sz="2400" b="1" dirty="0">
                <a:solidFill>
                  <a:srgbClr val="0000CC"/>
                </a:solidFill>
              </a:rPr>
              <a:t>limited structuring</a:t>
            </a:r>
            <a:r>
              <a:rPr lang="en-US" altLang="zh-CN" sz="2400" dirty="0"/>
              <a:t>.  </a:t>
            </a:r>
            <a:endParaRPr lang="en-US" altLang="zh-CN" sz="2400" dirty="0"/>
          </a:p>
          <a:p>
            <a:r>
              <a:rPr lang="en-US" altLang="zh-CN" sz="2400" dirty="0"/>
              <a:t>The UNIX OS consists of two separable parts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7030A0"/>
                </a:solidFill>
              </a:rPr>
              <a:t>Systems programs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</a:rPr>
              <a:t>The kernel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2"/>
            <a:r>
              <a:rPr lang="en-US" altLang="zh-CN" sz="1800" dirty="0"/>
              <a:t>Consists of everything </a:t>
            </a:r>
            <a:r>
              <a:rPr lang="en-US" altLang="zh-CN" sz="1800" u="sng" dirty="0">
                <a:solidFill>
                  <a:srgbClr val="7030A0"/>
                </a:solidFill>
              </a:rPr>
              <a:t>below</a:t>
            </a:r>
            <a:r>
              <a:rPr lang="en-US" altLang="zh-CN" sz="1800" u="sng" dirty="0">
                <a:solidFill>
                  <a:srgbClr val="C00000"/>
                </a:solidFill>
              </a:rPr>
              <a:t> </a:t>
            </a:r>
            <a:r>
              <a:rPr lang="en-US" altLang="zh-CN" sz="1800" dirty="0"/>
              <a:t>the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system-call interface </a:t>
            </a:r>
            <a:r>
              <a:rPr lang="en-US" altLang="zh-CN" sz="1800" dirty="0"/>
              <a:t>and </a:t>
            </a:r>
            <a:r>
              <a:rPr lang="en-US" altLang="zh-CN" sz="1800" u="sng" dirty="0">
                <a:solidFill>
                  <a:srgbClr val="7030A0"/>
                </a:solidFill>
              </a:rPr>
              <a:t>above</a:t>
            </a:r>
            <a:r>
              <a:rPr lang="en-US" altLang="zh-CN" sz="1800" dirty="0">
                <a:solidFill>
                  <a:srgbClr val="0000CC"/>
                </a:solidFill>
              </a:rPr>
              <a:t> the physical hardware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lvl="2"/>
            <a:r>
              <a:rPr lang="en-US" altLang="zh-CN" sz="1800" dirty="0"/>
              <a:t>Provides the </a:t>
            </a:r>
            <a:r>
              <a:rPr lang="en-US" altLang="zh-CN" sz="1800" dirty="0">
                <a:solidFill>
                  <a:srgbClr val="006600"/>
                </a:solidFill>
              </a:rPr>
              <a:t>file system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00CC"/>
                </a:solidFill>
              </a:rPr>
              <a:t>CPU scheduling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6600"/>
                </a:solidFill>
              </a:rPr>
              <a:t>memory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management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0000CC"/>
                </a:solidFill>
              </a:rPr>
              <a:t>other operating-system </a:t>
            </a:r>
            <a:r>
              <a:rPr lang="en-US" altLang="zh-CN" sz="1800" dirty="0" smtClean="0">
                <a:solidFill>
                  <a:srgbClr val="0000CC"/>
                </a:solidFill>
              </a:rPr>
              <a:t>functions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615088" y="1227988"/>
            <a:ext cx="5916341" cy="4510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772588" y="5034691"/>
            <a:ext cx="1446964" cy="381738"/>
          </a:xfrm>
          <a:prstGeom prst="wedgeRoundRectCallout">
            <a:avLst>
              <a:gd name="adj1" fmla="val -63740"/>
              <a:gd name="adj2" fmla="val -3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hardware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772588" y="3215473"/>
            <a:ext cx="1738365" cy="1034980"/>
          </a:xfrm>
          <a:prstGeom prst="wedgeRoundRectCallout">
            <a:avLst>
              <a:gd name="adj1" fmla="val -64763"/>
              <a:gd name="adj2" fmla="val 12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内核：</a:t>
            </a:r>
            <a:r>
              <a:rPr lang="zh-CN" altLang="en-US" dirty="0" smtClean="0">
                <a:solidFill>
                  <a:schemeClr val="tx1"/>
                </a:solidFill>
              </a:rPr>
              <a:t>系统调用接口以下，硬件以上；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918288" y="2240366"/>
            <a:ext cx="1446964" cy="381738"/>
          </a:xfrm>
          <a:prstGeom prst="wedgeRoundRectCallout">
            <a:avLst>
              <a:gd name="adj1" fmla="val -63740"/>
              <a:gd name="adj2" fmla="val -3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系统程序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Android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074" name="Picture 2" descr="https://img-blog.csdn.net/2015071815080903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4" y="931985"/>
            <a:ext cx="8053753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2.7.3 Microkernel System Structure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Moves</a:t>
            </a:r>
            <a:r>
              <a:rPr lang="en-US" altLang="zh-CN" sz="2400" dirty="0"/>
              <a:t> </a:t>
            </a:r>
            <a:r>
              <a:rPr lang="en-US" altLang="zh-CN" sz="2400" u="sng" dirty="0">
                <a:solidFill>
                  <a:srgbClr val="7030A0"/>
                </a:solidFill>
              </a:rPr>
              <a:t>as much </a:t>
            </a:r>
            <a:r>
              <a:rPr lang="en-US" altLang="zh-CN" sz="2400" dirty="0">
                <a:solidFill>
                  <a:srgbClr val="0000CC"/>
                </a:solidFill>
              </a:rPr>
              <a:t>from the </a:t>
            </a:r>
            <a:r>
              <a:rPr lang="en-US" altLang="zh-CN" sz="2400" i="1" u="sng" dirty="0">
                <a:solidFill>
                  <a:srgbClr val="7030A0"/>
                </a:solidFill>
              </a:rPr>
              <a:t>kernel </a:t>
            </a:r>
            <a:r>
              <a:rPr lang="en-US" altLang="zh-CN" sz="2400" dirty="0">
                <a:solidFill>
                  <a:srgbClr val="006600"/>
                </a:solidFill>
              </a:rPr>
              <a:t>into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“</a:t>
            </a:r>
            <a:r>
              <a:rPr lang="en-US" altLang="zh-CN" sz="2400" i="1" u="sng" dirty="0">
                <a:solidFill>
                  <a:srgbClr val="7030A0"/>
                </a:solidFill>
              </a:rPr>
              <a:t>user</a:t>
            </a:r>
            <a:r>
              <a:rPr lang="en-US" altLang="zh-CN" sz="2400" u="sng" dirty="0">
                <a:solidFill>
                  <a:srgbClr val="7030A0"/>
                </a:solidFill>
              </a:rPr>
              <a:t>” space</a:t>
            </a:r>
            <a:endParaRPr lang="en-US" altLang="zh-CN" sz="2400" u="sng" dirty="0">
              <a:solidFill>
                <a:srgbClr val="7030A0"/>
              </a:solidFill>
            </a:endParaRPr>
          </a:p>
          <a:p>
            <a:r>
              <a:rPr lang="en-US" altLang="zh-CN" sz="2400" b="1" u="sng" dirty="0"/>
              <a:t>Communication</a:t>
            </a:r>
            <a:r>
              <a:rPr lang="en-US" altLang="zh-CN" sz="2400" dirty="0"/>
              <a:t> takes place </a:t>
            </a:r>
            <a:r>
              <a:rPr lang="en-US" altLang="zh-CN" sz="2400" dirty="0">
                <a:solidFill>
                  <a:srgbClr val="006600"/>
                </a:solidFill>
              </a:rPr>
              <a:t>between</a:t>
            </a:r>
            <a:r>
              <a:rPr lang="en-US" altLang="zh-CN" sz="2400" dirty="0">
                <a:solidFill>
                  <a:srgbClr val="0000CC"/>
                </a:solidFill>
              </a:rPr>
              <a:t> user modules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u="sng" dirty="0" smtClean="0">
                <a:solidFill>
                  <a:srgbClr val="0000CC"/>
                </a:solidFill>
              </a:rPr>
              <a:t>kerne</a:t>
            </a:r>
            <a:r>
              <a:rPr lang="en-US" altLang="zh-CN" sz="2400" dirty="0" smtClean="0"/>
              <a:t>l using </a:t>
            </a:r>
            <a:r>
              <a:rPr lang="en-US" altLang="zh-CN" sz="2400" dirty="0">
                <a:solidFill>
                  <a:srgbClr val="0070C0"/>
                </a:solidFill>
              </a:rPr>
              <a:t>message passing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华</a:t>
            </a:r>
            <a:r>
              <a:rPr lang="zh-CN" altLang="en-US" sz="2000" dirty="0"/>
              <a:t>为的鸿蒙操作系统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A View of Operating System Services</a:t>
            </a:r>
            <a:endParaRPr lang="en-US" altLang="zh-CN"/>
          </a:p>
        </p:txBody>
      </p:sp>
      <p:pic>
        <p:nvPicPr>
          <p:cNvPr id="8195" name="Picture 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1033463"/>
            <a:ext cx="7963269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对话气泡: 圆角矩形 2"/>
          <p:cNvSpPr/>
          <p:nvPr/>
        </p:nvSpPr>
        <p:spPr>
          <a:xfrm>
            <a:off x="1550596" y="1646399"/>
            <a:ext cx="1131456" cy="674703"/>
          </a:xfrm>
          <a:prstGeom prst="wedgeRoundRectCallout">
            <a:avLst>
              <a:gd name="adj1" fmla="val 80593"/>
              <a:gd name="adj2" fmla="val -42763"/>
              <a:gd name="adj3" fmla="val 16667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User interface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1021377" y="3608741"/>
            <a:ext cx="10949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Program execution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2209765" y="3608741"/>
            <a:ext cx="1131456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I/O operations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3424785" y="3608741"/>
            <a:ext cx="12537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File-system manipulation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771972" y="3608741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Communi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-cations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1648364" y="4736992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Error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6547727" y="1752961"/>
            <a:ext cx="1749456" cy="911125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operating-system services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helpfull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to the user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3664926" y="4408771"/>
            <a:ext cx="2141069" cy="1166406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operating-system services for efficient operation of the system itself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3" name="对话气泡: 圆角矩形 12"/>
          <p:cNvSpPr/>
          <p:nvPr/>
        </p:nvSpPr>
        <p:spPr>
          <a:xfrm>
            <a:off x="6093742" y="3608741"/>
            <a:ext cx="1122801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Resource allocation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4" name="对话气泡: 圆角矩形 13"/>
          <p:cNvSpPr/>
          <p:nvPr/>
        </p:nvSpPr>
        <p:spPr>
          <a:xfrm>
            <a:off x="7295336" y="3629534"/>
            <a:ext cx="1253747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Accounting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5" name="对话气泡: 圆角矩形 14"/>
          <p:cNvSpPr/>
          <p:nvPr/>
        </p:nvSpPr>
        <p:spPr>
          <a:xfrm>
            <a:off x="6725281" y="4654622"/>
            <a:ext cx="1131456" cy="75707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Protection and security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Microkernel System Structure </a:t>
            </a:r>
            <a:endParaRPr lang="en-US" altLang="zh-CN" sz="2400"/>
          </a:p>
        </p:txBody>
      </p:sp>
      <p:pic>
        <p:nvPicPr>
          <p:cNvPr id="45059" name="Picture 2" descr="2_14.pdf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413731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Microkernel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System Structure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Benefits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/>
              <a:t>Easier to </a:t>
            </a:r>
            <a:r>
              <a:rPr lang="en-US" altLang="zh-CN" sz="2000" b="1" dirty="0">
                <a:solidFill>
                  <a:srgbClr val="0000CC"/>
                </a:solidFill>
              </a:rPr>
              <a:t>extend </a:t>
            </a:r>
            <a:r>
              <a:rPr lang="en-US" altLang="zh-CN" sz="2000" b="1" dirty="0"/>
              <a:t>a microkernel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Easier to </a:t>
            </a:r>
            <a:r>
              <a:rPr lang="en-US" altLang="zh-CN" sz="2000" b="1" dirty="0">
                <a:solidFill>
                  <a:srgbClr val="0000CC"/>
                </a:solidFill>
              </a:rPr>
              <a:t>port</a:t>
            </a:r>
            <a:r>
              <a:rPr lang="en-US" altLang="zh-CN" sz="2000" b="1" dirty="0"/>
              <a:t> the operating system to new architectures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More </a:t>
            </a:r>
            <a:r>
              <a:rPr lang="en-US" altLang="zh-CN" sz="2000" b="1" dirty="0">
                <a:solidFill>
                  <a:srgbClr val="0000CC"/>
                </a:solidFill>
              </a:rPr>
              <a:t>reliable </a:t>
            </a:r>
            <a:r>
              <a:rPr lang="en-US" altLang="zh-CN" sz="2000" b="1" dirty="0"/>
              <a:t>(less code is running in kernel mode)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More </a:t>
            </a:r>
            <a:r>
              <a:rPr lang="en-US" altLang="zh-CN" sz="2000" b="1" dirty="0">
                <a:solidFill>
                  <a:srgbClr val="0000CC"/>
                </a:solidFill>
              </a:rPr>
              <a:t>secure</a:t>
            </a:r>
            <a:endParaRPr lang="en-US" altLang="zh-CN" sz="2000" b="1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Detriments: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</a:rPr>
              <a:t>Performance overhead</a:t>
            </a:r>
            <a:r>
              <a:rPr lang="en-US" altLang="zh-CN" sz="2000" b="1" dirty="0"/>
              <a:t> of </a:t>
            </a:r>
            <a:r>
              <a:rPr lang="en-US" altLang="zh-CN" sz="2000" b="1" dirty="0">
                <a:solidFill>
                  <a:srgbClr val="006600"/>
                </a:solidFill>
              </a:rPr>
              <a:t>user space</a:t>
            </a:r>
            <a:r>
              <a:rPr lang="en-US" altLang="zh-CN" sz="2000" b="1" dirty="0"/>
              <a:t> to </a:t>
            </a:r>
            <a:r>
              <a:rPr lang="en-US" altLang="zh-CN" sz="2000" b="1" dirty="0">
                <a:solidFill>
                  <a:srgbClr val="006600"/>
                </a:solidFill>
              </a:rPr>
              <a:t>kernel space</a:t>
            </a:r>
            <a:r>
              <a:rPr lang="en-US" altLang="zh-CN" sz="2000" b="1" dirty="0"/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communication</a:t>
            </a:r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Mac OS X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417" r="781" b="10417"/>
          <a:stretch>
            <a:fillRect/>
          </a:stretch>
        </p:blipFill>
        <p:spPr bwMode="auto">
          <a:xfrm>
            <a:off x="875884" y="1377487"/>
            <a:ext cx="7273925" cy="441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908511" y="3256462"/>
            <a:ext cx="3604335" cy="652124"/>
          </a:xfrm>
          <a:prstGeom prst="wedgeRoundRectCallout">
            <a:avLst>
              <a:gd name="adj1" fmla="val 27108"/>
              <a:gd name="adj2" fmla="val 100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BSD (</a:t>
            </a:r>
            <a:r>
              <a:rPr lang="en-US" altLang="zh-CN" u="sng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erkeley</a:t>
            </a:r>
            <a:r>
              <a:rPr lang="en-US" altLang="zh-CN" b="1" u="sng" dirty="0">
                <a:solidFill>
                  <a:srgbClr val="FF0000"/>
                </a:solidFill>
              </a:rPr>
              <a:t> S</a:t>
            </a:r>
            <a:r>
              <a:rPr lang="en-US" altLang="zh-CN" dirty="0">
                <a:solidFill>
                  <a:srgbClr val="000000"/>
                </a:solidFill>
              </a:rPr>
              <a:t>oftware </a:t>
            </a:r>
            <a:r>
              <a:rPr lang="en-US" altLang="zh-CN" b="1" u="sng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istribution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6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Mach</a:t>
            </a:r>
            <a:endParaRPr lang="zh-CN" altLang="en-US"/>
          </a:p>
        </p:txBody>
      </p:sp>
      <p:sp>
        <p:nvSpPr>
          <p:cNvPr id="47107" name="文本占位符 460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u="sng" dirty="0"/>
              <a:t>Mach</a:t>
            </a:r>
            <a:r>
              <a:rPr lang="zh-CN" altLang="en-US" sz="2000" dirty="0"/>
              <a:t>是一个由卡内基梅隆大学开发的用于支持操作系统研究</a:t>
            </a:r>
            <a:r>
              <a:rPr lang="zh-CN" altLang="en-US" sz="2000" dirty="0" smtClean="0"/>
              <a:t>的一个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操作系统内核</a:t>
            </a:r>
            <a:endParaRPr lang="en-US" altLang="zh-CN" sz="2000" u="sng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600" dirty="0" smtClean="0"/>
              <a:t>为了</a:t>
            </a:r>
            <a:r>
              <a:rPr lang="zh-CN" altLang="en-US" sz="1600" dirty="0"/>
              <a:t>用于操作系统之</a:t>
            </a:r>
            <a:r>
              <a:rPr lang="zh-CN" altLang="en-US" sz="1600" dirty="0" smtClean="0"/>
              <a:t>研究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强调分布式</a:t>
            </a:r>
            <a:r>
              <a:rPr lang="zh-CN" altLang="en-US" sz="1600" dirty="0"/>
              <a:t>与并行</a:t>
            </a:r>
            <a:r>
              <a:rPr lang="zh-CN" altLang="en-US" sz="1600" dirty="0" smtClean="0"/>
              <a:t>运算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有的</a:t>
            </a:r>
            <a:r>
              <a:rPr lang="en-US" altLang="zh-CN" sz="1600" dirty="0" smtClean="0"/>
              <a:t>Mac OS</a:t>
            </a:r>
            <a:r>
              <a:rPr lang="zh-CN" altLang="en-US" sz="1600" dirty="0" smtClean="0"/>
              <a:t>使用了</a:t>
            </a:r>
            <a:r>
              <a:rPr lang="en-US" altLang="zh-CN" sz="1600" dirty="0" smtClean="0"/>
              <a:t>Mach</a:t>
            </a:r>
            <a:r>
              <a:rPr lang="zh-CN" altLang="en-US" sz="1600" dirty="0" smtClean="0"/>
              <a:t>内核</a:t>
            </a:r>
            <a:endParaRPr lang="zh-CN" altLang="en-US" sz="1600" dirty="0"/>
          </a:p>
          <a:p>
            <a:r>
              <a:rPr lang="zh-CN" altLang="en-US" sz="2000" dirty="0"/>
              <a:t>设计Mach的目的是替代传统的UNIX内核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0000CC"/>
                </a:solidFill>
              </a:rPr>
              <a:t>Mach是一个真正的微内核系统</a:t>
            </a:r>
            <a:r>
              <a:rPr lang="zh-CN" altLang="en-US" sz="2000" dirty="0"/>
              <a:t>，是最早实现的微核心操作系统之一，是许多其它相似的项目的标准</a:t>
            </a:r>
            <a:endParaRPr lang="zh-CN" altLang="en-US" sz="2000" dirty="0"/>
          </a:p>
          <a:p>
            <a:r>
              <a:rPr lang="zh-CN" altLang="en-US" sz="2000" dirty="0"/>
              <a:t>Mach的开发者意欲取名为</a:t>
            </a:r>
            <a:r>
              <a:rPr lang="en-US" altLang="zh-CN" sz="2000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UCK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1905" lvl="1" indent="455930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ulti-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ser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ernel，或</a:t>
            </a:r>
            <a:endParaRPr lang="zh-CN" altLang="en-US" sz="1700" dirty="0"/>
          </a:p>
          <a:p>
            <a:pPr marL="1905" lvl="1" indent="455930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ultiprocessor 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niversal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</a:t>
            </a:r>
            <a:endParaRPr lang="zh-CN" altLang="en-US" sz="1700" dirty="0"/>
          </a:p>
          <a:p>
            <a:pPr marL="1905" lvl="1" indent="455930"/>
            <a:r>
              <a:rPr lang="zh-CN" altLang="en-US" sz="1700" dirty="0"/>
              <a:t>开发者的一个意大利同事错将</a:t>
            </a:r>
            <a:r>
              <a:rPr lang="zh-CN" altLang="en-US" sz="1700" dirty="0">
                <a:solidFill>
                  <a:srgbClr val="0070C0"/>
                </a:solidFill>
              </a:rPr>
              <a:t>MUCK</a:t>
            </a:r>
            <a:r>
              <a:rPr lang="zh-CN" altLang="en-US" sz="1700" dirty="0"/>
              <a:t>发音为</a:t>
            </a:r>
            <a:r>
              <a:rPr lang="zh-CN" altLang="en-US" sz="1700" dirty="0">
                <a:solidFill>
                  <a:srgbClr val="0070C0"/>
                </a:solidFill>
              </a:rPr>
              <a:t>MACH</a:t>
            </a:r>
            <a:endParaRPr lang="zh-CN" altLang="en-US" sz="17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7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BSD</a:t>
            </a:r>
            <a:endParaRPr lang="zh-CN" altLang="en-US"/>
          </a:p>
        </p:txBody>
      </p:sp>
      <p:sp>
        <p:nvSpPr>
          <p:cNvPr id="48131" name="文本占位符 47106"/>
          <p:cNvSpPr>
            <a:spLocks noGrp="1" noChangeArrowheads="1"/>
          </p:cNvSpPr>
          <p:nvPr>
            <p:ph idx="1"/>
          </p:nvPr>
        </p:nvSpPr>
        <p:spPr>
          <a:xfrm>
            <a:off x="828675" y="1282700"/>
            <a:ext cx="7350125" cy="3898900"/>
          </a:xfrm>
        </p:spPr>
        <p:txBody>
          <a:bodyPr/>
          <a:lstStyle/>
          <a:p>
            <a:r>
              <a:rPr lang="zh-CN" altLang="en-US" sz="2000" dirty="0">
                <a:solidFill>
                  <a:srgbClr val="0000CC"/>
                </a:solidFill>
              </a:rPr>
              <a:t>BSD--Berkeley Software Distribution</a:t>
            </a:r>
            <a:endParaRPr lang="zh-CN" altLang="en-US" sz="2000" dirty="0">
              <a:solidFill>
                <a:srgbClr val="0000CC"/>
              </a:solidFill>
            </a:endParaRPr>
          </a:p>
          <a:p>
            <a:r>
              <a:rPr lang="zh-CN" altLang="en-US" sz="2000" dirty="0"/>
              <a:t>BSD是Unix的衍生系统，在1977至1995年间由加州大学伯克利分校开发和发布</a:t>
            </a:r>
            <a:endParaRPr lang="zh-CN" altLang="en-US" sz="2000" dirty="0"/>
          </a:p>
          <a:p>
            <a:r>
              <a:rPr lang="zh-CN" altLang="en-US" sz="2000" dirty="0"/>
              <a:t>历史上， BSD曾经被认为是UNIX的一支—"BSD UNIX", 因为它和AT&amp;T UNIX操作系统共享基础代码和设计</a:t>
            </a:r>
            <a:endParaRPr lang="zh-CN" altLang="en-US" sz="2000" dirty="0"/>
          </a:p>
          <a:p>
            <a:r>
              <a:rPr lang="zh-CN" altLang="en-US" sz="2000" dirty="0"/>
              <a:t>在20世纪80年代，衍生出了许多变形的UNIX授权软件</a:t>
            </a:r>
            <a:endParaRPr lang="zh-CN" altLang="en-US" sz="2000" dirty="0"/>
          </a:p>
          <a:p>
            <a:r>
              <a:rPr lang="zh-CN" altLang="en-US" sz="2000" dirty="0"/>
              <a:t>比较著名的如DEC的Ultrix及Sun公司的SunOS</a:t>
            </a:r>
            <a:endParaRPr lang="zh-CN" altLang="en-US" sz="2000" dirty="0"/>
          </a:p>
          <a:p>
            <a:r>
              <a:rPr lang="zh-CN" altLang="en-US" sz="2000" dirty="0"/>
              <a:t>1990年代，BSD很大程度上被System V4.x版以及OSF/1系统所取代，晚期BSD版本为几个开源软件开发提供了平台并且一直沿用至今</a:t>
            </a:r>
            <a:endParaRPr lang="zh-CN" altLang="en-US" sz="2000" dirty="0"/>
          </a:p>
          <a:p>
            <a:r>
              <a:rPr lang="zh-CN" altLang="en-US" sz="2000" dirty="0"/>
              <a:t>现在“BSD”并不特指任何一个BSD衍生版本，而是类UNIX操作系统中的一个分支的总称。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696913" y="450850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2.7.4 Modules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1063" y="1652588"/>
            <a:ext cx="7351712" cy="3613150"/>
          </a:xfrm>
        </p:spPr>
        <p:txBody>
          <a:bodyPr/>
          <a:lstStyle/>
          <a:p>
            <a:r>
              <a:rPr lang="en-US" altLang="zh-CN" sz="2400" b="1"/>
              <a:t>Most modern operating systems implement kernel modules</a:t>
            </a:r>
            <a:endParaRPr lang="en-US" altLang="zh-CN" sz="2400" b="1"/>
          </a:p>
          <a:p>
            <a:pPr lvl="1"/>
            <a:r>
              <a:rPr lang="en-US" altLang="zh-CN" sz="2000"/>
              <a:t>Uses </a:t>
            </a:r>
            <a:r>
              <a:rPr lang="en-US" altLang="zh-CN" sz="2000" b="1">
                <a:solidFill>
                  <a:srgbClr val="0000CC"/>
                </a:solidFill>
              </a:rPr>
              <a:t>object-oriented </a:t>
            </a:r>
            <a:r>
              <a:rPr lang="en-US" altLang="zh-CN" sz="2000"/>
              <a:t>approach</a:t>
            </a:r>
            <a:endParaRPr lang="en-US" altLang="zh-CN" sz="2000"/>
          </a:p>
          <a:p>
            <a:pPr lvl="1"/>
            <a:r>
              <a:rPr lang="en-US" altLang="zh-CN" sz="2000"/>
              <a:t>Each </a:t>
            </a:r>
            <a:r>
              <a:rPr lang="en-US" altLang="zh-CN" sz="2000" b="1">
                <a:solidFill>
                  <a:srgbClr val="0000CC"/>
                </a:solidFill>
              </a:rPr>
              <a:t>core component </a:t>
            </a:r>
            <a:r>
              <a:rPr lang="en-US" altLang="zh-CN" sz="2000"/>
              <a:t>is separate</a:t>
            </a:r>
            <a:endParaRPr lang="en-US" altLang="zh-CN" sz="2000"/>
          </a:p>
          <a:p>
            <a:pPr lvl="1"/>
            <a:r>
              <a:rPr lang="en-US" altLang="zh-CN" sz="2000"/>
              <a:t>Each talks to the others over known </a:t>
            </a:r>
            <a:r>
              <a:rPr lang="en-US" altLang="zh-CN" sz="2000" b="1">
                <a:solidFill>
                  <a:srgbClr val="0000CC"/>
                </a:solidFill>
              </a:rPr>
              <a:t>interfaces</a:t>
            </a:r>
            <a:endParaRPr lang="en-US" altLang="zh-CN" sz="2000" b="1">
              <a:solidFill>
                <a:srgbClr val="0000CC"/>
              </a:solidFill>
            </a:endParaRPr>
          </a:p>
          <a:p>
            <a:pPr lvl="1"/>
            <a:r>
              <a:rPr lang="en-US" altLang="zh-CN" sz="2000"/>
              <a:t>Each is </a:t>
            </a:r>
            <a:r>
              <a:rPr lang="en-US" altLang="zh-CN" sz="2000" b="1">
                <a:solidFill>
                  <a:srgbClr val="0000CC"/>
                </a:solidFill>
              </a:rPr>
              <a:t>loadable </a:t>
            </a:r>
            <a:r>
              <a:rPr lang="en-US" altLang="zh-CN" sz="2000"/>
              <a:t>as needed within the kernel</a:t>
            </a:r>
            <a:endParaRPr lang="en-US" altLang="zh-CN" sz="2000"/>
          </a:p>
          <a:p>
            <a:r>
              <a:rPr lang="en-US" altLang="zh-CN" sz="2400"/>
              <a:t>Overall, similar to layers but with</a:t>
            </a:r>
            <a:r>
              <a:rPr lang="en-US" altLang="zh-CN" sz="2400" b="1">
                <a:solidFill>
                  <a:srgbClr val="006600"/>
                </a:solidFill>
              </a:rPr>
              <a:t> more flexible</a:t>
            </a:r>
            <a:endParaRPr lang="en-US" altLang="zh-CN" sz="2400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Modular Approach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104900" y="1679575"/>
            <a:ext cx="7162800" cy="336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altLang="zh-CN"/>
              <a:t>Mac OS X Structure</a:t>
            </a:r>
            <a:endParaRPr lang="en-US" altLang="zh-CN"/>
          </a:p>
        </p:txBody>
      </p:sp>
      <p:pic>
        <p:nvPicPr>
          <p:cNvPr id="53251" name="Content Placeholder 3" descr="2_16.pdf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997820" y="1274247"/>
            <a:ext cx="7410450" cy="4079875"/>
          </a:xfrm>
        </p:spPr>
      </p:pic>
      <p:sp>
        <p:nvSpPr>
          <p:cNvPr id="4" name="文本框 50179"/>
          <p:cNvSpPr txBox="1">
            <a:spLocks noChangeArrowheads="1"/>
          </p:cNvSpPr>
          <p:nvPr/>
        </p:nvSpPr>
        <p:spPr bwMode="auto">
          <a:xfrm>
            <a:off x="1425065" y="5667762"/>
            <a:ext cx="6555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" indent="2844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" indent="4559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Helvetica" panose="020B0604020202020204" pitchFamily="34" charset="0"/>
              </a:rPr>
              <a:t>有的Mac版本采用</a:t>
            </a:r>
            <a:r>
              <a:rPr lang="zh-CN" altLang="en-US" b="1" dirty="0">
                <a:solidFill>
                  <a:srgbClr val="C00000"/>
                </a:solidFill>
                <a:latin typeface="Helvetica" panose="020B0604020202020204" pitchFamily="34" charset="0"/>
              </a:rPr>
              <a:t>混合</a:t>
            </a:r>
            <a:r>
              <a:rPr lang="zh-CN" altLang="en-US" b="1" dirty="0" smtClean="0">
                <a:solidFill>
                  <a:srgbClr val="C00000"/>
                </a:solidFill>
                <a:latin typeface="Helvetica" panose="020B0604020202020204" pitchFamily="34" charset="0"/>
              </a:rPr>
              <a:t>结构</a:t>
            </a:r>
            <a:r>
              <a:rPr lang="zh-CN" altLang="en-US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layerd，microkernel，modules</a:t>
            </a:r>
            <a:endParaRPr lang="zh-CN" altLang="en-US" dirty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185738"/>
            <a:ext cx="7440612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2.8 Virtual Machines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/>
              <a:t>虚拟机（</a:t>
            </a:r>
            <a:r>
              <a:rPr lang="en-US" altLang="zh-CN" sz="2400" dirty="0"/>
              <a:t>Virtual Machine</a:t>
            </a:r>
            <a:r>
              <a:rPr lang="zh-CN" altLang="zh-CN" sz="2400" dirty="0"/>
              <a:t>）是指可以像真实机器一样运行程序的计算机的</a:t>
            </a:r>
            <a:r>
              <a:rPr lang="zh-CN" altLang="zh-CN" sz="2400" b="1" dirty="0">
                <a:solidFill>
                  <a:srgbClr val="7030A0"/>
                </a:solidFill>
              </a:rPr>
              <a:t>软件实现</a:t>
            </a:r>
            <a:r>
              <a:rPr lang="zh-CN" altLang="zh-CN" sz="2400" dirty="0"/>
              <a:t>，是通过软件</a:t>
            </a:r>
            <a:r>
              <a:rPr lang="zh-CN" altLang="zh-CN" sz="2400" dirty="0">
                <a:solidFill>
                  <a:srgbClr val="7030A0"/>
                </a:solidFill>
              </a:rPr>
              <a:t>模拟</a:t>
            </a:r>
            <a:r>
              <a:rPr lang="zh-CN" altLang="zh-CN" sz="2400" dirty="0"/>
              <a:t>的具有</a:t>
            </a:r>
            <a:r>
              <a:rPr lang="zh-CN" altLang="zh-CN" sz="2400" dirty="0">
                <a:solidFill>
                  <a:srgbClr val="7030A0"/>
                </a:solidFill>
              </a:rPr>
              <a:t>完整硬件系统功能</a:t>
            </a:r>
            <a:r>
              <a:rPr lang="zh-CN" altLang="zh-CN" sz="2400" dirty="0"/>
              <a:t>的、</a:t>
            </a:r>
            <a:r>
              <a:rPr lang="zh-CN" altLang="zh-CN" sz="2400" dirty="0">
                <a:solidFill>
                  <a:srgbClr val="0000CC"/>
                </a:solidFill>
              </a:rPr>
              <a:t>运行</a:t>
            </a:r>
            <a:r>
              <a:rPr lang="zh-CN" altLang="zh-CN" sz="2400" dirty="0"/>
              <a:t>在一个</a:t>
            </a:r>
            <a:r>
              <a:rPr lang="zh-CN" altLang="zh-CN" sz="2400" dirty="0">
                <a:solidFill>
                  <a:srgbClr val="7030A0"/>
                </a:solidFill>
              </a:rPr>
              <a:t>完全隔离环境中的完整</a:t>
            </a:r>
            <a:r>
              <a:rPr lang="zh-CN" altLang="zh-CN" sz="2400" dirty="0"/>
              <a:t>计算机系统。</a:t>
            </a:r>
            <a:endParaRPr lang="zh-CN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几个虚拟机例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JVM (</a:t>
            </a: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与通用虚拟机概念有些区别</a:t>
            </a: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)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altLang="zh-CN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VMware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The Java Virtual Machine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685800" y="1514475"/>
            <a:ext cx="7707313" cy="41761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21896"/>
                </a:solidFill>
              </a:rPr>
              <a:t>One set of operating-system </a:t>
            </a:r>
            <a:r>
              <a:rPr lang="en-US" altLang="zh-CN" sz="2000" b="1" dirty="0">
                <a:solidFill>
                  <a:srgbClr val="006600"/>
                </a:solidFill>
              </a:rPr>
              <a:t>services </a:t>
            </a:r>
            <a:r>
              <a:rPr lang="en-US" altLang="zh-CN" sz="2000" b="1" dirty="0">
                <a:solidFill>
                  <a:srgbClr val="121896"/>
                </a:solidFill>
              </a:rPr>
              <a:t>provides functions that are helpful </a:t>
            </a:r>
            <a:r>
              <a:rPr lang="en-US" altLang="zh-CN" sz="2000" b="1" dirty="0">
                <a:solidFill>
                  <a:srgbClr val="FF0000"/>
                </a:solidFill>
              </a:rPr>
              <a:t>to the user: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User interface</a:t>
            </a:r>
            <a:r>
              <a:rPr lang="en-US" altLang="zh-CN" sz="1800" dirty="0"/>
              <a:t> - Almost all operating systems have a user interface (UI)</a:t>
            </a:r>
            <a:endParaRPr lang="en-US" altLang="zh-CN" sz="1800" dirty="0"/>
          </a:p>
          <a:p>
            <a:pPr lvl="2"/>
            <a:r>
              <a:rPr lang="en-US" altLang="zh-CN" sz="1600" dirty="0"/>
              <a:t>Varies between </a:t>
            </a:r>
            <a:r>
              <a:rPr lang="en-US" altLang="zh-CN" sz="1600" i="1" dirty="0"/>
              <a:t>Command-Line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2"/>
                </a:solidFill>
              </a:rPr>
              <a:t>CLI</a:t>
            </a:r>
            <a:r>
              <a:rPr lang="en-US" altLang="zh-CN" sz="1600" dirty="0"/>
              <a:t>), </a:t>
            </a:r>
            <a:r>
              <a:rPr lang="en-US" altLang="zh-CN" sz="1600" i="1" dirty="0"/>
              <a:t>Graphics User Interface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chemeClr val="tx2"/>
                </a:solidFill>
              </a:rPr>
              <a:t>GUI</a:t>
            </a:r>
            <a:r>
              <a:rPr lang="en-US" altLang="zh-CN" sz="1600" dirty="0"/>
              <a:t>), </a:t>
            </a:r>
            <a:r>
              <a:rPr lang="en-US" altLang="zh-CN" sz="1600" dirty="0">
                <a:solidFill>
                  <a:schemeClr val="tx2"/>
                </a:solidFill>
              </a:rPr>
              <a:t>Batch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Program execution</a:t>
            </a:r>
            <a:r>
              <a:rPr lang="en-US" altLang="zh-CN" sz="1800" dirty="0"/>
              <a:t> - The system must be able to </a:t>
            </a:r>
            <a:r>
              <a:rPr lang="en-US" altLang="zh-CN" sz="1800" dirty="0">
                <a:solidFill>
                  <a:srgbClr val="0070C0"/>
                </a:solidFill>
              </a:rPr>
              <a:t>load </a:t>
            </a:r>
            <a:r>
              <a:rPr lang="en-US" altLang="zh-CN" sz="1800" dirty="0"/>
              <a:t>a program into memory and to </a:t>
            </a:r>
            <a:r>
              <a:rPr lang="en-US" altLang="zh-CN" sz="1800" dirty="0">
                <a:solidFill>
                  <a:srgbClr val="0070C0"/>
                </a:solidFill>
              </a:rPr>
              <a:t>run </a:t>
            </a:r>
            <a:r>
              <a:rPr lang="en-US" altLang="zh-CN" sz="1800" dirty="0"/>
              <a:t>that program, end execution, either normally or abnormally (indicating error)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I/O operations</a:t>
            </a:r>
            <a:r>
              <a:rPr lang="en-US" altLang="zh-CN" sz="1800" dirty="0"/>
              <a:t> -  A running program may require I/O, which may involve </a:t>
            </a:r>
            <a:r>
              <a:rPr lang="en-US" altLang="zh-CN" sz="1800" dirty="0">
                <a:solidFill>
                  <a:srgbClr val="0070C0"/>
                </a:solidFill>
              </a:rPr>
              <a:t>a file </a:t>
            </a:r>
            <a:r>
              <a:rPr lang="en-US" altLang="zh-CN" sz="1800" dirty="0"/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an I/O device</a:t>
            </a:r>
            <a:r>
              <a:rPr lang="en-US" altLang="zh-CN" sz="1800" dirty="0"/>
              <a:t>. 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File-system manipulation</a:t>
            </a:r>
            <a:r>
              <a:rPr lang="en-US" altLang="zh-CN" sz="1800" dirty="0"/>
              <a:t> -  The file system is of particular interest. Obviously, programs need to </a:t>
            </a:r>
            <a:r>
              <a:rPr lang="en-US" altLang="zh-CN" sz="1800" dirty="0">
                <a:solidFill>
                  <a:srgbClr val="0070C0"/>
                </a:solidFill>
              </a:rPr>
              <a:t>read </a:t>
            </a:r>
            <a:r>
              <a:rPr lang="en-US" altLang="zh-CN" sz="1800" dirty="0"/>
              <a:t>and</a:t>
            </a:r>
            <a:r>
              <a:rPr lang="en-US" altLang="zh-CN" sz="1800" dirty="0">
                <a:solidFill>
                  <a:srgbClr val="0070C0"/>
                </a:solidFill>
              </a:rPr>
              <a:t> write files</a:t>
            </a:r>
            <a:r>
              <a:rPr lang="en-US" altLang="zh-CN" sz="1800" dirty="0"/>
              <a:t> and directories, </a:t>
            </a:r>
            <a:r>
              <a:rPr lang="en-US" altLang="zh-CN" sz="1800" dirty="0">
                <a:solidFill>
                  <a:srgbClr val="0070C0"/>
                </a:solidFill>
              </a:rPr>
              <a:t>create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rgbClr val="0070C0"/>
                </a:solidFill>
              </a:rPr>
              <a:t>delete </a:t>
            </a:r>
            <a:r>
              <a:rPr lang="en-US" altLang="zh-CN" sz="1800" dirty="0"/>
              <a:t>them, </a:t>
            </a:r>
            <a:r>
              <a:rPr lang="en-US" altLang="zh-CN" sz="1800" dirty="0">
                <a:solidFill>
                  <a:srgbClr val="0070C0"/>
                </a:solidFill>
              </a:rPr>
              <a:t>search </a:t>
            </a:r>
            <a:r>
              <a:rPr lang="en-US" altLang="zh-CN" sz="1800" dirty="0"/>
              <a:t>them, </a:t>
            </a:r>
            <a:r>
              <a:rPr lang="en-US" altLang="zh-CN" sz="1800" dirty="0">
                <a:solidFill>
                  <a:srgbClr val="0070C0"/>
                </a:solidFill>
              </a:rPr>
              <a:t>list file Information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70C0"/>
                </a:solidFill>
              </a:rPr>
              <a:t>permission </a:t>
            </a:r>
            <a:r>
              <a:rPr lang="en-US" altLang="zh-CN" sz="1800" dirty="0"/>
              <a:t>management.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Architecture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685800" y="1295400"/>
            <a:ext cx="7707313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VirtualBox虚拟机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55" y="1485899"/>
            <a:ext cx="6787857" cy="4284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上述虚拟机例的共同点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087" y="1368425"/>
            <a:ext cx="806833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基于</a:t>
            </a:r>
            <a:r>
              <a:rPr lang="zh-CN" altLang="en-US" sz="2400" dirty="0" smtClean="0">
                <a:solidFill>
                  <a:srgbClr val="0000CC"/>
                </a:solidFill>
              </a:rPr>
              <a:t>宿主操作系统</a:t>
            </a:r>
            <a:r>
              <a:rPr lang="zh-CN" altLang="en-US" sz="2400" dirty="0" smtClean="0"/>
              <a:t>上实现（</a:t>
            </a:r>
            <a:r>
              <a:rPr lang="en-US" altLang="zh-CN" sz="2400" dirty="0" smtClean="0"/>
              <a:t>Host Operating System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如基于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等实现</a:t>
            </a:r>
            <a:endParaRPr lang="en-US" altLang="zh-CN" sz="2000" dirty="0" smtClean="0"/>
          </a:p>
          <a:p>
            <a:r>
              <a:rPr lang="zh-CN" altLang="en-US" sz="2400" dirty="0" smtClean="0">
                <a:highlight>
                  <a:srgbClr val="FFFF00"/>
                </a:highlight>
              </a:rPr>
              <a:t>提供一个</a:t>
            </a:r>
            <a:r>
              <a:rPr lang="zh-CN" altLang="en-US" sz="2400" dirty="0" smtClean="0">
                <a:solidFill>
                  <a:srgbClr val="0000CC"/>
                </a:solidFill>
                <a:highlight>
                  <a:srgbClr val="FFFF00"/>
                </a:highlight>
              </a:rPr>
              <a:t>虚拟层</a:t>
            </a:r>
            <a:r>
              <a:rPr lang="zh-CN" altLang="en-US" sz="2400" dirty="0" smtClean="0">
                <a:highlight>
                  <a:srgbClr val="FFFF00"/>
                </a:highlight>
              </a:rPr>
              <a:t>，将</a:t>
            </a:r>
            <a:r>
              <a:rPr lang="zh-CN" altLang="en-US" sz="2400" dirty="0" smtClean="0">
                <a:solidFill>
                  <a:srgbClr val="7030A0"/>
                </a:solidFill>
                <a:highlight>
                  <a:srgbClr val="FFFF00"/>
                </a:highlight>
              </a:rPr>
              <a:t>一套</a:t>
            </a:r>
            <a:r>
              <a:rPr lang="zh-CN" altLang="en-US" sz="2400" dirty="0" smtClean="0">
                <a:solidFill>
                  <a:srgbClr val="0000CC"/>
                </a:solidFill>
                <a:highlight>
                  <a:srgbClr val="FFFF00"/>
                </a:highlight>
              </a:rPr>
              <a:t>真实的硬件系统</a:t>
            </a:r>
            <a:r>
              <a:rPr lang="zh-CN" altLang="en-US" sz="2400" dirty="0" smtClean="0">
                <a:solidFill>
                  <a:srgbClr val="C00000"/>
                </a:solidFill>
                <a:highlight>
                  <a:srgbClr val="FFFF00"/>
                </a:highlight>
              </a:rPr>
              <a:t>虚拟</a:t>
            </a:r>
            <a:r>
              <a:rPr lang="zh-CN" altLang="en-US" sz="2400" dirty="0" smtClean="0">
                <a:highlight>
                  <a:srgbClr val="FFFF00"/>
                </a:highlight>
              </a:rPr>
              <a:t>成</a:t>
            </a:r>
            <a:r>
              <a:rPr lang="zh-CN" altLang="en-US" sz="2400" dirty="0" smtClean="0">
                <a:solidFill>
                  <a:srgbClr val="7030A0"/>
                </a:solidFill>
                <a:highlight>
                  <a:srgbClr val="FFFF00"/>
                </a:highlight>
              </a:rPr>
              <a:t>多套</a:t>
            </a:r>
            <a:r>
              <a:rPr lang="zh-CN" altLang="en-US" sz="2400" dirty="0" smtClean="0">
                <a:highlight>
                  <a:srgbClr val="FFFF00"/>
                </a:highlight>
              </a:rPr>
              <a:t>硬件系统</a:t>
            </a:r>
            <a:endParaRPr lang="en-US" altLang="zh-CN" sz="2400" dirty="0" smtClean="0">
              <a:highlight>
                <a:srgbClr val="FFFF00"/>
              </a:highlight>
            </a:endParaRPr>
          </a:p>
          <a:p>
            <a:pPr lvl="1"/>
            <a:r>
              <a:rPr lang="zh-CN" altLang="en-US" sz="2000" dirty="0" smtClean="0"/>
              <a:t>如</a:t>
            </a:r>
            <a:r>
              <a:rPr lang="en-US" altLang="zh-CN" sz="2000" dirty="0" smtClean="0"/>
              <a:t>Virtual Memory, </a:t>
            </a:r>
            <a:r>
              <a:rPr lang="en-US" altLang="zh-CN" sz="2000" dirty="0"/>
              <a:t>Virtual 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Virtual </a:t>
            </a:r>
            <a:r>
              <a:rPr lang="en-US" altLang="zh-CN" sz="2000" dirty="0" smtClean="0"/>
              <a:t> Devices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etc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相当于提供了多套硬件系统</a:t>
            </a:r>
            <a:endParaRPr lang="en-US" altLang="zh-CN" sz="2000" dirty="0" smtClean="0"/>
          </a:p>
          <a:p>
            <a:r>
              <a:rPr lang="zh-CN" altLang="en-US" sz="2400" dirty="0" smtClean="0"/>
              <a:t>在每套虚拟硬件上可以安装不同的操作系统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Machines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25600"/>
            <a:ext cx="8142287" cy="47021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</a:t>
            </a:r>
            <a:r>
              <a:rPr lang="zh-CN" altLang="en-US" sz="1800" dirty="0"/>
              <a:t>(a) Nonvirtual </a:t>
            </a:r>
            <a:r>
              <a:rPr lang="zh-CN" altLang="en-US" sz="1800" dirty="0" smtClean="0"/>
              <a:t>machine                                       </a:t>
            </a:r>
            <a:r>
              <a:rPr lang="zh-CN" altLang="en-US" sz="1800" dirty="0"/>
              <a:t>(b) virtual machine</a:t>
            </a:r>
            <a:endParaRPr lang="zh-CN" altLang="en-US" sz="1800" dirty="0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951038" y="45735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Non-virtual Machine</a:t>
            </a:r>
            <a:endParaRPr lang="en-US" altLang="zh-CN" sz="1800">
              <a:latin typeface="Helvetica" panose="020B0604020202020204" pitchFamily="34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5343525" y="4600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Virtual Machine</a:t>
            </a:r>
            <a:endParaRPr lang="en-US" altLang="zh-CN" sz="1800">
              <a:latin typeface="Helvetica" panose="020B0604020202020204" pitchFamily="34" charset="0"/>
            </a:endParaRP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725488" y="1133475"/>
            <a:ext cx="7591425" cy="43386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Architecture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（回顾）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685800" y="1295400"/>
            <a:ext cx="7707313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68425"/>
            <a:ext cx="7620000" cy="4570413"/>
          </a:xfrm>
        </p:spPr>
        <p:txBody>
          <a:bodyPr/>
          <a:lstStyle/>
          <a:p>
            <a:r>
              <a:rPr lang="en-US" altLang="zh-CN" sz="2400" b="1" dirty="0"/>
              <a:t>A </a:t>
            </a:r>
            <a:r>
              <a:rPr lang="en-US" altLang="zh-CN" sz="2400" b="1" i="1" dirty="0">
                <a:solidFill>
                  <a:srgbClr val="FF0000"/>
                </a:solidFill>
              </a:rPr>
              <a:t>virtual machine</a:t>
            </a:r>
            <a:r>
              <a:rPr lang="en-US" altLang="zh-CN" sz="2400" b="1" dirty="0"/>
              <a:t> takes the </a:t>
            </a:r>
            <a:r>
              <a:rPr lang="en-US" altLang="zh-CN" sz="2400" b="1" dirty="0">
                <a:solidFill>
                  <a:srgbClr val="0070C0"/>
                </a:solidFill>
              </a:rPr>
              <a:t>layered approach </a:t>
            </a:r>
            <a:r>
              <a:rPr lang="en-US" altLang="zh-CN" sz="2400" b="1" dirty="0"/>
              <a:t>to its </a:t>
            </a:r>
            <a:r>
              <a:rPr lang="en-US" altLang="zh-CN" sz="2400" b="1" dirty="0">
                <a:solidFill>
                  <a:srgbClr val="0070C0"/>
                </a:solidFill>
              </a:rPr>
              <a:t>logical conclusion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It treats </a:t>
            </a:r>
            <a:r>
              <a:rPr lang="en-US" altLang="zh-CN" sz="2400" dirty="0">
                <a:solidFill>
                  <a:srgbClr val="0000CC"/>
                </a:solidFill>
              </a:rPr>
              <a:t>hardware </a:t>
            </a:r>
            <a:r>
              <a:rPr lang="en-US" altLang="zh-CN" sz="2400" dirty="0"/>
              <a:t>and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/>
              <a:t>the</a:t>
            </a:r>
            <a:r>
              <a:rPr lang="en-US" altLang="zh-CN" sz="2400" dirty="0">
                <a:solidFill>
                  <a:srgbClr val="0000CC"/>
                </a:solidFill>
              </a:rPr>
              <a:t> operating system kernel </a:t>
            </a:r>
            <a:r>
              <a:rPr lang="en-US" altLang="zh-CN" sz="2400" dirty="0"/>
              <a:t>as though </a:t>
            </a:r>
            <a:r>
              <a:rPr lang="en-US" altLang="zh-CN" sz="2400" dirty="0">
                <a:solidFill>
                  <a:srgbClr val="0070C0"/>
                </a:solidFill>
              </a:rPr>
              <a:t>they were all hardware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6600"/>
                </a:solidFill>
              </a:rPr>
              <a:t>A virtual machine provides an interface </a:t>
            </a:r>
            <a:r>
              <a:rPr lang="en-US" altLang="zh-CN" sz="2400" i="1" dirty="0">
                <a:solidFill>
                  <a:srgbClr val="006600"/>
                </a:solidFill>
              </a:rPr>
              <a:t>identical</a:t>
            </a:r>
            <a:r>
              <a:rPr lang="en-US" altLang="zh-CN" sz="2400" dirty="0">
                <a:solidFill>
                  <a:srgbClr val="006600"/>
                </a:solidFill>
              </a:rPr>
              <a:t> to the underlying bare hardware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en-US" altLang="zh-CN" sz="2400" dirty="0"/>
              <a:t>The operating system creates the illusion of multiple processes, each executing on its own processor with its own (virtual) memory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resources of the physical computer are shared to create the virtual machines</a:t>
            </a:r>
            <a:endParaRPr lang="en-US" altLang="zh-CN" sz="2400"/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CPU scheduling</a:t>
            </a:r>
            <a:r>
              <a:rPr lang="en-US" altLang="zh-CN" sz="2400"/>
              <a:t> can create the appearance that users have their own processor</a:t>
            </a:r>
            <a:endParaRPr lang="en-US" altLang="zh-CN" sz="2400"/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Spooling and a file system</a:t>
            </a:r>
            <a:r>
              <a:rPr lang="en-US" altLang="zh-CN" sz="2400"/>
              <a:t> can provide virtual card readers and virtual line printers</a:t>
            </a:r>
            <a:endParaRPr lang="en-US" altLang="zh-CN" sz="2400"/>
          </a:p>
          <a:p>
            <a:pPr lvl="1"/>
            <a:r>
              <a:rPr lang="en-US" altLang="zh-CN" sz="2400"/>
              <a:t>A normal </a:t>
            </a:r>
            <a:r>
              <a:rPr lang="en-US" altLang="zh-CN" sz="2400">
                <a:solidFill>
                  <a:srgbClr val="00B050"/>
                </a:solidFill>
              </a:rPr>
              <a:t>user time-sharing terminal </a:t>
            </a:r>
            <a:r>
              <a:rPr lang="en-US" altLang="zh-CN" sz="2400"/>
              <a:t>serves as the virtual machine operator’s console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373063" y="182563"/>
            <a:ext cx="7729537" cy="544512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</a:t>
            </a:r>
            <a:r>
              <a:rPr lang="en-US" altLang="zh-CN" sz="2700" noProof="1">
                <a:effectLst>
                  <a:outerShdw blurRad="38100" dist="38100" dir="2700000">
                    <a:srgbClr val="C0C0C0"/>
                  </a:outerShdw>
                </a:effectLst>
              </a:rPr>
              <a:t> (Cont.)</a:t>
            </a:r>
            <a:endParaRPr lang="en-US" altLang="zh-CN" sz="27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95400"/>
            <a:ext cx="8075612" cy="4435475"/>
          </a:xfrm>
        </p:spPr>
        <p:txBody>
          <a:bodyPr/>
          <a:lstStyle/>
          <a:p>
            <a:r>
              <a:rPr lang="en-US" altLang="zh-CN" sz="2000" dirty="0"/>
              <a:t>The virtual-machine concept provides </a:t>
            </a:r>
            <a:r>
              <a:rPr lang="en-US" altLang="zh-CN" sz="2000" dirty="0">
                <a:solidFill>
                  <a:srgbClr val="FF0000"/>
                </a:solidFill>
              </a:rPr>
              <a:t>complete protection of system resources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Since </a:t>
            </a:r>
            <a:r>
              <a:rPr lang="en-US" altLang="zh-CN" sz="1800" dirty="0">
                <a:solidFill>
                  <a:srgbClr val="0000CC"/>
                </a:solidFill>
              </a:rPr>
              <a:t>each virtual machine is isolated from all other virtual machines.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/>
              <a:t>This isolation, however, </a:t>
            </a:r>
            <a:r>
              <a:rPr lang="en-US" altLang="zh-CN" sz="1800" dirty="0">
                <a:solidFill>
                  <a:srgbClr val="006600"/>
                </a:solidFill>
              </a:rPr>
              <a:t>permits no direct sharing of resources.</a:t>
            </a:r>
            <a:endParaRPr lang="en-US" altLang="zh-CN" sz="1800" dirty="0">
              <a:solidFill>
                <a:srgbClr val="006600"/>
              </a:solidFill>
            </a:endParaRPr>
          </a:p>
          <a:p>
            <a:r>
              <a:rPr lang="en-US" altLang="zh-CN" sz="2000" dirty="0"/>
              <a:t>A virtual-machine system is </a:t>
            </a:r>
            <a:r>
              <a:rPr lang="en-US" altLang="zh-CN" sz="2000" dirty="0">
                <a:solidFill>
                  <a:srgbClr val="FF0000"/>
                </a:solidFill>
              </a:rPr>
              <a:t>a perfect vehicle for operating-systems research and development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System development is done on the virtual machine</a:t>
            </a:r>
            <a:r>
              <a:rPr lang="en-US" altLang="zh-CN" sz="1800" dirty="0"/>
              <a:t>, instead of on a physical machine and </a:t>
            </a:r>
            <a:r>
              <a:rPr lang="en-US" altLang="zh-CN" sz="1800" dirty="0">
                <a:solidFill>
                  <a:srgbClr val="006600"/>
                </a:solidFill>
              </a:rPr>
              <a:t>so does not disrupt normal system operation.</a:t>
            </a:r>
            <a:endParaRPr lang="en-US" altLang="zh-CN" sz="1800" dirty="0">
              <a:solidFill>
                <a:srgbClr val="006600"/>
              </a:solidFill>
            </a:endParaRPr>
          </a:p>
          <a:p>
            <a:r>
              <a:rPr lang="en-US" altLang="zh-CN" sz="2000" dirty="0"/>
              <a:t>The virtual machine concept is </a:t>
            </a:r>
            <a:r>
              <a:rPr lang="en-US" altLang="zh-CN" sz="2000" dirty="0">
                <a:solidFill>
                  <a:srgbClr val="FF0000"/>
                </a:solidFill>
              </a:rPr>
              <a:t>difficult to implement</a:t>
            </a:r>
            <a:r>
              <a:rPr lang="en-US" altLang="zh-CN" sz="2000" dirty="0"/>
              <a:t> due to the effort required to </a:t>
            </a:r>
            <a:r>
              <a:rPr lang="en-US" altLang="zh-CN" sz="2000" dirty="0">
                <a:solidFill>
                  <a:srgbClr val="0070C0"/>
                </a:solidFill>
              </a:rPr>
              <a:t>provide an </a:t>
            </a:r>
            <a:r>
              <a:rPr lang="en-US" altLang="zh-CN" sz="2000" i="1" dirty="0">
                <a:solidFill>
                  <a:srgbClr val="0070C0"/>
                </a:solidFill>
              </a:rPr>
              <a:t>exact</a:t>
            </a:r>
            <a:r>
              <a:rPr lang="en-US" altLang="zh-CN" sz="2000" dirty="0">
                <a:solidFill>
                  <a:srgbClr val="0070C0"/>
                </a:solidFill>
              </a:rPr>
              <a:t> duplicate to the underlying machine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2.9 Operating System Generation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006600"/>
                </a:solidFill>
              </a:rPr>
              <a:t>Operating systems</a:t>
            </a:r>
            <a:r>
              <a:rPr lang="zh-CN" altLang="en-US" sz="2400"/>
              <a:t> are designed to run on any of a class of machines; the system must be configured for each specific computer site</a:t>
            </a:r>
            <a:endParaRPr lang="zh-CN" altLang="en-US" sz="2400"/>
          </a:p>
          <a:p>
            <a:r>
              <a:rPr lang="zh-CN" altLang="en-US" sz="2400">
                <a:solidFill>
                  <a:srgbClr val="006600"/>
                </a:solidFill>
              </a:rPr>
              <a:t>SYSGEN program </a:t>
            </a:r>
            <a:r>
              <a:rPr lang="zh-CN" altLang="en-US" sz="2400"/>
              <a:t>obtains information concerning the specific configuration of the hardware system</a:t>
            </a:r>
            <a:endParaRPr lang="zh-CN" altLang="en-US" sz="2400"/>
          </a:p>
          <a:p>
            <a:r>
              <a:rPr lang="zh-CN" altLang="en-US" sz="2400" i="1">
                <a:solidFill>
                  <a:srgbClr val="006600"/>
                </a:solidFill>
              </a:rPr>
              <a:t>Booting</a:t>
            </a:r>
            <a:r>
              <a:rPr lang="zh-CN" altLang="en-US" sz="2400"/>
              <a:t> – starting a computer by loading the kernel</a:t>
            </a:r>
            <a:endParaRPr lang="zh-CN" altLang="en-US" sz="2400"/>
          </a:p>
          <a:p>
            <a:r>
              <a:rPr lang="zh-CN" altLang="en-US" sz="2400" i="1">
                <a:solidFill>
                  <a:srgbClr val="006600"/>
                </a:solidFill>
              </a:rPr>
              <a:t>Bootstrap program</a:t>
            </a:r>
            <a:r>
              <a:rPr lang="zh-CN" altLang="en-US" sz="2400">
                <a:solidFill>
                  <a:srgbClr val="006600"/>
                </a:solidFill>
              </a:rPr>
              <a:t> </a:t>
            </a:r>
            <a:r>
              <a:rPr lang="zh-CN" altLang="en-US" sz="2400"/>
              <a:t>– code stored in ROM that is able to locate the kernel, load it into memory, and start its execution</a:t>
            </a:r>
            <a:endParaRPr lang="zh-CN" altLang="en-US" sz="2400"/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2.10 System Boot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Operating system must be made available to hardware so hardware can start it</a:t>
            </a:r>
            <a:endParaRPr lang="en-US" altLang="zh-CN" sz="2400"/>
          </a:p>
          <a:p>
            <a:pPr lvl="1"/>
            <a:r>
              <a:rPr lang="en-US" altLang="zh-CN" sz="2000"/>
              <a:t>Small piece of code </a:t>
            </a:r>
            <a:r>
              <a:rPr lang="en-US" altLang="zh-CN" sz="2000">
                <a:solidFill>
                  <a:srgbClr val="0070C0"/>
                </a:solidFill>
              </a:rPr>
              <a:t>– </a:t>
            </a:r>
            <a:r>
              <a:rPr lang="en-US" altLang="zh-CN" sz="2000" b="1">
                <a:solidFill>
                  <a:srgbClr val="0070C0"/>
                </a:solidFill>
              </a:rPr>
              <a:t>bootstrap loader</a:t>
            </a:r>
            <a:r>
              <a:rPr lang="en-US" altLang="zh-CN" sz="2000"/>
              <a:t>, locates the kernel, loads it into memory, and starts it</a:t>
            </a:r>
            <a:endParaRPr lang="en-US" altLang="zh-CN" sz="2000"/>
          </a:p>
          <a:p>
            <a:pPr lvl="1"/>
            <a:r>
              <a:rPr lang="en-US" altLang="zh-CN" sz="2000"/>
              <a:t>Sometimes two-step process where </a:t>
            </a:r>
            <a:r>
              <a:rPr lang="en-US" altLang="zh-CN" sz="2000" b="1">
                <a:solidFill>
                  <a:srgbClr val="0070C0"/>
                </a:solidFill>
              </a:rPr>
              <a:t>boot block</a:t>
            </a:r>
            <a:r>
              <a:rPr lang="en-US" altLang="zh-CN" sz="2000">
                <a:solidFill>
                  <a:srgbClr val="0070C0"/>
                </a:solidFill>
              </a:rPr>
              <a:t> </a:t>
            </a:r>
            <a:r>
              <a:rPr lang="en-US" altLang="zh-CN" sz="2000"/>
              <a:t>at fixed location </a:t>
            </a:r>
            <a:r>
              <a:rPr lang="en-US" altLang="zh-CN" sz="2000">
                <a:solidFill>
                  <a:srgbClr val="0070C0"/>
                </a:solidFill>
              </a:rPr>
              <a:t>loads bootstrap loader</a:t>
            </a:r>
            <a:endParaRPr lang="en-US" altLang="zh-CN" sz="2000">
              <a:solidFill>
                <a:srgbClr val="0070C0"/>
              </a:solidFill>
            </a:endParaRPr>
          </a:p>
          <a:p>
            <a:pPr lvl="1"/>
            <a:r>
              <a:rPr lang="en-US" altLang="zh-CN" sz="2000"/>
              <a:t>When power initialized on system, </a:t>
            </a:r>
            <a:r>
              <a:rPr lang="en-US" altLang="zh-CN" sz="2000">
                <a:solidFill>
                  <a:srgbClr val="0070C0"/>
                </a:solidFill>
              </a:rPr>
              <a:t>execution starts at a fixed memory location</a:t>
            </a:r>
            <a:endParaRPr lang="en-US" altLang="zh-CN" sz="2000">
              <a:solidFill>
                <a:srgbClr val="0070C0"/>
              </a:solidFill>
            </a:endParaRPr>
          </a:p>
          <a:p>
            <a:pPr lvl="2"/>
            <a:r>
              <a:rPr lang="en-US" altLang="zh-CN" sz="1800">
                <a:solidFill>
                  <a:srgbClr val="006600"/>
                </a:solidFill>
              </a:rPr>
              <a:t>Firmware used to hold initial boot code</a:t>
            </a:r>
            <a:endParaRPr lang="en-US" altLang="zh-CN" sz="1800">
              <a:solidFill>
                <a:srgbClr val="006600"/>
              </a:solidFill>
            </a:endParaRPr>
          </a:p>
          <a:p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8239125" cy="5729288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21896"/>
                </a:solidFill>
              </a:rPr>
              <a:t>One set of operating-system services provides functions that are helpful </a:t>
            </a:r>
            <a:r>
              <a:rPr lang="en-US" altLang="zh-CN" sz="2000" b="1" dirty="0">
                <a:solidFill>
                  <a:srgbClr val="FF0000"/>
                </a:solidFill>
              </a:rPr>
              <a:t>to the user </a:t>
            </a:r>
            <a:r>
              <a:rPr lang="en-US" altLang="zh-CN" sz="2000" b="1" dirty="0">
                <a:solidFill>
                  <a:srgbClr val="121896"/>
                </a:solidFill>
              </a:rPr>
              <a:t>(</a:t>
            </a:r>
            <a:r>
              <a:rPr lang="en-US" altLang="zh-CN" sz="2000" b="1" dirty="0" err="1">
                <a:solidFill>
                  <a:srgbClr val="121896"/>
                </a:solidFill>
              </a:rPr>
              <a:t>Cont</a:t>
            </a:r>
            <a:r>
              <a:rPr lang="en-US" altLang="zh-CN" sz="2000" b="1" dirty="0">
                <a:solidFill>
                  <a:srgbClr val="121896"/>
                </a:solidFill>
              </a:rPr>
              <a:t>):</a:t>
            </a:r>
            <a:endParaRPr lang="en-US" altLang="zh-CN" sz="1800" b="1" dirty="0">
              <a:solidFill>
                <a:srgbClr val="121896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Communications</a:t>
            </a:r>
            <a:r>
              <a:rPr lang="en-US" altLang="zh-CN" sz="1800" dirty="0"/>
              <a:t> – Processes may exchange information, </a:t>
            </a:r>
            <a:r>
              <a:rPr lang="en-US" altLang="zh-CN" sz="1800" dirty="0">
                <a:solidFill>
                  <a:srgbClr val="0070C0"/>
                </a:solidFill>
              </a:rPr>
              <a:t>on the same computer </a:t>
            </a:r>
            <a:r>
              <a:rPr lang="en-US" altLang="zh-CN" sz="1800" dirty="0"/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between computers</a:t>
            </a:r>
            <a:r>
              <a:rPr lang="en-US" altLang="zh-CN" sz="1800" dirty="0"/>
              <a:t> over a network</a:t>
            </a:r>
            <a:endParaRPr lang="en-US" altLang="zh-CN" sz="1800" dirty="0"/>
          </a:p>
          <a:p>
            <a:pPr lvl="2"/>
            <a:r>
              <a:rPr lang="en-US" altLang="zh-CN" sz="1600" dirty="0"/>
              <a:t>Communications may be via </a:t>
            </a:r>
            <a:r>
              <a:rPr lang="en-US" altLang="zh-CN" sz="1600" dirty="0">
                <a:solidFill>
                  <a:schemeClr val="tx2"/>
                </a:solidFill>
              </a:rPr>
              <a:t>shared memory</a:t>
            </a:r>
            <a:r>
              <a:rPr lang="en-US" altLang="zh-CN" sz="1600" dirty="0"/>
              <a:t> or through </a:t>
            </a:r>
            <a:r>
              <a:rPr lang="en-US" altLang="zh-CN" sz="1600" dirty="0">
                <a:solidFill>
                  <a:schemeClr val="tx2"/>
                </a:solidFill>
              </a:rPr>
              <a:t>message passing</a:t>
            </a:r>
            <a:r>
              <a:rPr lang="en-US" altLang="zh-CN" sz="1600" dirty="0"/>
              <a:t> (packets moved by the OS)</a:t>
            </a:r>
            <a:endParaRPr lang="en-US" altLang="zh-CN" sz="1600" dirty="0"/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Error detection</a:t>
            </a:r>
            <a:r>
              <a:rPr lang="en-US" altLang="zh-CN" sz="1800" dirty="0"/>
              <a:t> – </a:t>
            </a:r>
            <a:r>
              <a:rPr lang="en-US" altLang="zh-CN" sz="1800" dirty="0">
                <a:solidFill>
                  <a:srgbClr val="00B050"/>
                </a:solidFill>
              </a:rPr>
              <a:t>OS needs to be constantly aware of possible errors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/>
              <a:t>May occur in the CPU and memory hardware, in I/O devices, in user program</a:t>
            </a:r>
            <a:endParaRPr lang="en-US" altLang="zh-CN" sz="1600" dirty="0"/>
          </a:p>
          <a:p>
            <a:pPr lvl="2"/>
            <a:r>
              <a:rPr lang="en-US" altLang="zh-CN" sz="1600" dirty="0"/>
              <a:t>For each type of error, OS should take the appropriate action to ensure correct and consistent computing</a:t>
            </a:r>
            <a:endParaRPr lang="en-US" altLang="zh-CN" sz="1600" dirty="0"/>
          </a:p>
          <a:p>
            <a:pPr lvl="2"/>
            <a:r>
              <a:rPr lang="en-US" altLang="zh-CN" sz="1600" dirty="0"/>
              <a:t>Debugging facilities can greatly enhance the user’s and programmer’s abilities to efficiently use the system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1282700"/>
            <a:ext cx="7351712" cy="5064834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000" noProof="1" smtClean="0">
                <a:sym typeface="Arial" panose="020B0604020202020204" pitchFamily="34" charset="0"/>
              </a:rPr>
              <a:t>本章要点</a:t>
            </a:r>
            <a:endParaRPr lang="en-US" altLang="x-none" sz="2000" noProof="1">
              <a:sym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800" dirty="0"/>
              <a:t>Operating System Services (two categories)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defRPr/>
            </a:pPr>
            <a:r>
              <a:rPr lang="en-US" altLang="x-none" sz="1800" noProof="1">
                <a:sym typeface="Arial" panose="020B0604020202020204" pitchFamily="34" charset="0"/>
              </a:rPr>
              <a:t>Two interfaces to those services for users</a:t>
            </a:r>
            <a:r>
              <a:rPr lang="zh-CN" altLang="en-US" sz="1800" noProof="1">
                <a:sym typeface="Arial" panose="020B0604020202020204" pitchFamily="34" charset="0"/>
              </a:rPr>
              <a:t>；</a:t>
            </a:r>
            <a:endParaRPr lang="en-US" altLang="x-none" sz="1800" noProof="1">
              <a:sym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800" noProof="1"/>
              <a:t>Concept of s</a:t>
            </a:r>
            <a:r>
              <a:rPr lang="zh-CN" altLang="en-US" sz="1800" noProof="1"/>
              <a:t>ystem call； </a:t>
            </a:r>
            <a:endParaRPr lang="zh-CN" altLang="en-US" sz="1800" noProof="1"/>
          </a:p>
          <a:p>
            <a:pPr lvl="1">
              <a:defRPr/>
            </a:pPr>
            <a:r>
              <a:rPr lang="en-US" altLang="zh-CN" sz="1800" noProof="1"/>
              <a:t>Three </a:t>
            </a:r>
            <a:r>
              <a:rPr lang="en-US" altLang="zh-CN" sz="1800" dirty="0"/>
              <a:t>general methods for s</a:t>
            </a:r>
            <a:r>
              <a:rPr lang="zh-CN" altLang="en-US" sz="1800" noProof="1"/>
              <a:t>ystem Call Parameters Passing；</a:t>
            </a:r>
            <a:endParaRPr lang="en-US" altLang="zh-CN" sz="1800" noProof="1"/>
          </a:p>
          <a:p>
            <a:pPr lvl="1">
              <a:defRPr/>
            </a:pPr>
            <a:r>
              <a:rPr lang="zh-CN" altLang="en-US" sz="1800" noProof="1"/>
              <a:t>结合系统调用的概念，解释系统对</a:t>
            </a:r>
            <a:r>
              <a:rPr lang="en-US" altLang="zh-CN" sz="1800" noProof="1"/>
              <a:t>c</a:t>
            </a:r>
            <a:r>
              <a:rPr lang="zh-CN" altLang="en-US" sz="1800" noProof="1"/>
              <a:t>函数，如</a:t>
            </a:r>
            <a:r>
              <a:rPr lang="en-US" altLang="zh-CN" sz="1800" noProof="1"/>
              <a:t>printf(“Hello World\n”)</a:t>
            </a:r>
            <a:r>
              <a:rPr lang="zh-CN" altLang="en-US" sz="1800" noProof="1"/>
              <a:t>的处理过程；</a:t>
            </a:r>
            <a:endParaRPr lang="zh-CN" altLang="en-US" sz="1800" noProof="1"/>
          </a:p>
          <a:p>
            <a:pPr lvl="1">
              <a:defRPr/>
            </a:pPr>
            <a:r>
              <a:rPr lang="zh-CN" altLang="en-US" sz="1800" noProof="1"/>
              <a:t>Operating System Design and Implementation</a:t>
            </a:r>
            <a:endParaRPr lang="en-US" altLang="zh-CN" sz="1800" noProof="1"/>
          </a:p>
          <a:p>
            <a:pPr lvl="2">
              <a:defRPr/>
            </a:pPr>
            <a:r>
              <a:rPr lang="zh-CN" altLang="en-US" sz="1600" noProof="1">
                <a:effectLst>
                  <a:outerShdw blurRad="38100" dist="38100" dir="2700000">
                    <a:srgbClr val="C0C0C0"/>
                  </a:outerShdw>
                </a:effectLst>
              </a:rPr>
              <a:t>层次结构、微内核</a:t>
            </a:r>
            <a:r>
              <a:rPr lang="zh-CN" altLang="en-US" sz="16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、模块化、虚拟机</a:t>
            </a:r>
            <a:endParaRPr lang="zh-CN" altLang="en-US" sz="16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000" noProof="1" smtClean="0"/>
              <a:t>思考</a:t>
            </a:r>
            <a:endParaRPr lang="en-US" altLang="zh-CN" sz="2000" noProof="1" smtClean="0"/>
          </a:p>
          <a:p>
            <a:pPr lvl="1">
              <a:defRPr/>
            </a:pPr>
            <a:r>
              <a:rPr lang="zh-CN" altLang="en-US" sz="1800" noProof="1" smtClean="0"/>
              <a:t>Page </a:t>
            </a:r>
            <a:r>
              <a:rPr lang="zh-CN" altLang="en-US" sz="1800" noProof="1"/>
              <a:t>73</a:t>
            </a:r>
            <a:endParaRPr lang="zh-CN" altLang="en-US" sz="1800" noProof="1"/>
          </a:p>
          <a:p>
            <a:pPr>
              <a:buNone/>
              <a:defRPr/>
            </a:pPr>
            <a:r>
              <a:rPr lang="zh-CN" altLang="en-US" sz="1800" noProof="1"/>
              <a:t>      </a:t>
            </a:r>
            <a:r>
              <a:rPr lang="zh-CN" altLang="en-US" sz="1800" noProof="1" smtClean="0"/>
              <a:t>     3</a:t>
            </a:r>
            <a:r>
              <a:rPr lang="zh-CN" altLang="en-US" sz="1800" noProof="1"/>
              <a:t>，6，12, 14</a:t>
            </a:r>
            <a:endParaRPr lang="en-US" altLang="zh-CN" sz="1800" noProof="1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2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0563" y="982663"/>
            <a:ext cx="7700962" cy="5327650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Another set of OS functions exists for ensuring the efficient operation of the </a:t>
            </a:r>
            <a:r>
              <a:rPr lang="en-US" altLang="zh-CN" sz="2000" b="1" dirty="0">
                <a:solidFill>
                  <a:srgbClr val="0000CC"/>
                </a:solidFill>
              </a:rPr>
              <a:t>system itself </a:t>
            </a:r>
            <a:r>
              <a:rPr lang="en-US" altLang="zh-CN" sz="2000" b="1" dirty="0">
                <a:solidFill>
                  <a:schemeClr val="accent4"/>
                </a:solidFill>
              </a:rPr>
              <a:t>via resource sharing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Resource allocation</a:t>
            </a:r>
            <a:r>
              <a:rPr lang="en-US" altLang="zh-CN" sz="1600" b="1" dirty="0"/>
              <a:t> - </a:t>
            </a:r>
            <a:r>
              <a:rPr lang="en-US" altLang="zh-CN" sz="1600" dirty="0"/>
              <a:t>When  multiple users or multiple jobs running concurrently, resources must be allocated to each of them</a:t>
            </a:r>
            <a:endParaRPr lang="en-US" altLang="zh-CN" sz="1600" dirty="0"/>
          </a:p>
          <a:p>
            <a:pPr lvl="2">
              <a:defRPr/>
            </a:pPr>
            <a:r>
              <a:rPr lang="en-US" altLang="zh-CN" sz="1400" dirty="0"/>
              <a:t>Many types of resources -  Some (such as</a:t>
            </a:r>
            <a:r>
              <a:rPr lang="en-US" altLang="zh-CN" sz="1400" dirty="0">
                <a:solidFill>
                  <a:srgbClr val="0070C0"/>
                </a:solidFill>
              </a:rPr>
              <a:t> CPU cycles</a:t>
            </a:r>
            <a:r>
              <a:rPr lang="en-US" altLang="zh-CN" sz="1400" dirty="0"/>
              <a:t>, </a:t>
            </a:r>
            <a:r>
              <a:rPr lang="en-US" altLang="zh-CN" sz="1400" dirty="0" err="1">
                <a:solidFill>
                  <a:srgbClr val="0070C0"/>
                </a:solidFill>
              </a:rPr>
              <a:t>mainmemory</a:t>
            </a:r>
            <a:r>
              <a:rPr lang="en-US" altLang="zh-CN" sz="1400" dirty="0"/>
              <a:t>, and </a:t>
            </a:r>
            <a:r>
              <a:rPr lang="en-US" altLang="zh-CN" sz="1400" dirty="0">
                <a:solidFill>
                  <a:srgbClr val="0070C0"/>
                </a:solidFill>
              </a:rPr>
              <a:t>file storage</a:t>
            </a:r>
            <a:r>
              <a:rPr lang="en-US" altLang="zh-CN" sz="1400" dirty="0"/>
              <a:t>) may have special allocation code, others (such as</a:t>
            </a:r>
            <a:r>
              <a:rPr lang="en-US" altLang="zh-CN" sz="1400" dirty="0">
                <a:solidFill>
                  <a:srgbClr val="0070C0"/>
                </a:solidFill>
              </a:rPr>
              <a:t> I/O devices</a:t>
            </a:r>
            <a:r>
              <a:rPr lang="en-US" altLang="zh-CN" sz="1400" dirty="0"/>
              <a:t>) may have general request and release code. </a:t>
            </a:r>
            <a:endParaRPr lang="en-US" altLang="zh-CN" sz="1400" dirty="0"/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Accounting</a:t>
            </a:r>
            <a:r>
              <a:rPr lang="en-US" altLang="zh-CN" sz="1600" b="1" dirty="0"/>
              <a:t> -</a:t>
            </a:r>
            <a:r>
              <a:rPr lang="en-US" altLang="zh-CN" sz="1600" dirty="0"/>
              <a:t> To keep track </a:t>
            </a:r>
            <a:r>
              <a:rPr lang="en-US" altLang="zh-CN" sz="1600" dirty="0">
                <a:solidFill>
                  <a:srgbClr val="006600"/>
                </a:solidFill>
              </a:rPr>
              <a:t>of which users</a:t>
            </a:r>
            <a:r>
              <a:rPr lang="en-US" altLang="zh-CN" sz="1600" dirty="0"/>
              <a:t> use </a:t>
            </a:r>
            <a:r>
              <a:rPr lang="en-US" altLang="zh-CN" sz="1600" dirty="0">
                <a:solidFill>
                  <a:srgbClr val="0070C0"/>
                </a:solidFill>
              </a:rPr>
              <a:t>how much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070C0"/>
                </a:solidFill>
              </a:rPr>
              <a:t>what kinds</a:t>
            </a:r>
            <a:r>
              <a:rPr lang="en-US" altLang="zh-CN" sz="1600" dirty="0"/>
              <a:t> of computer resources</a:t>
            </a:r>
            <a:endParaRPr lang="en-US" altLang="zh-CN" sz="1600" dirty="0"/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Protection and security</a:t>
            </a:r>
            <a:r>
              <a:rPr lang="en-US" altLang="zh-CN" sz="1600" b="1" dirty="0"/>
              <a:t> - </a:t>
            </a:r>
            <a:r>
              <a:rPr lang="en-US" altLang="zh-CN" sz="1600" dirty="0"/>
              <a:t>The owners of information stored in a multiuser or networked computer system may want to control use of that information, concurrent processes should not interfere with each other</a:t>
            </a:r>
            <a:endParaRPr lang="en-US" altLang="zh-CN" sz="1600" dirty="0"/>
          </a:p>
          <a:p>
            <a:pPr lvl="2">
              <a:defRPr/>
            </a:pPr>
            <a:r>
              <a:rPr lang="en-US" altLang="zh-CN" sz="1400" b="1" dirty="0">
                <a:solidFill>
                  <a:srgbClr val="00B050"/>
                </a:solidFill>
              </a:rPr>
              <a:t>Protection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involves ensuring that </a:t>
            </a:r>
            <a:r>
              <a:rPr lang="en-US" altLang="zh-CN" sz="1400" dirty="0">
                <a:solidFill>
                  <a:srgbClr val="0070C0"/>
                </a:solidFill>
              </a:rPr>
              <a:t>all access to system resources is controlled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zh-CN" sz="1400" b="1" dirty="0">
                <a:solidFill>
                  <a:srgbClr val="00B050"/>
                </a:solidFill>
              </a:rPr>
              <a:t>Security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of the system from </a:t>
            </a:r>
            <a:r>
              <a:rPr lang="en-US" altLang="zh-CN" sz="1400" dirty="0">
                <a:solidFill>
                  <a:srgbClr val="0070C0"/>
                </a:solidFill>
              </a:rPr>
              <a:t>outsiders requires user authentication</a:t>
            </a:r>
            <a:r>
              <a:rPr lang="en-US" altLang="zh-CN" sz="1400" dirty="0"/>
              <a:t>, extends to defending external I/O devices from invalid access attempts</a:t>
            </a:r>
            <a:endParaRPr lang="en-US" altLang="zh-CN" sz="1400" dirty="0"/>
          </a:p>
          <a:p>
            <a:pPr lvl="2">
              <a:defRPr/>
            </a:pPr>
            <a:r>
              <a:rPr lang="en-US" altLang="zh-CN" sz="1400" dirty="0"/>
              <a:t>If a system is to be protected and secure, precautions must be instituted throughout it. A chain is only as strong as its weakest link.</a:t>
            </a: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RemarkBoard"/>
</p:tagLst>
</file>

<file path=ppt/tags/tag110.xml><?xml version="1.0" encoding="utf-8"?>
<p:tagLst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p="http://schemas.openxmlformats.org/presentationml/2006/main">
  <p:tag name="RAINPROBLEM" val="ProblemWarning"/>
</p:tagLst>
</file>

<file path=ppt/tags/tag112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13.xml><?xml version="1.0" encoding="utf-8"?>
<p:tagLst xmlns:p="http://schemas.openxmlformats.org/presentationml/2006/main">
  <p:tag name="RAINPROBLEM" val="ProblemBody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20.xml><?xml version="1.0" encoding="utf-8"?>
<p:tagLst xmlns:p="http://schemas.openxmlformats.org/presentationml/2006/main">
  <p:tag name="RAINPROBLEM" val="ProblemItem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" val="ProblemSubmit"/>
  <p:tag name="RAINPROBLEMTYPE" val="MultipleChoice"/>
</p:tagLst>
</file>

<file path=ppt/tags/tag126.xml><?xml version="1.0" encoding="utf-8"?>
<p:tagLst xmlns:p="http://schemas.openxmlformats.org/presentationml/2006/main">
  <p:tag name="RAINPROBLEM" val="ProblemRemarkBoard"/>
</p:tagLst>
</file>

<file path=ppt/tags/tag127.xml><?xml version="1.0" encoding="utf-8"?>
<p:tagLst xmlns:p="http://schemas.openxmlformats.org/presentationml/2006/main">
  <p:tag name="PROBLEMREMARKTITLE" val="ProblemRemarkBoardTip"/>
</p:tagLst>
</file>

<file path=ppt/tags/tag128.xml><?xml version="1.0" encoding="utf-8"?>
<p:tagLst xmlns:p="http://schemas.openxmlformats.org/presentationml/2006/main">
  <p:tag name="RAINPROBLEM" val="ProblemRemark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RAINPROBLEM" val="ProblemRemark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PROBLEMREMARKTITLE" val="ProblemRemarkBoardTitle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RAINPROBLEMTYPE" val="ProblemTypeMarker"/>
</p:tagLst>
</file>

<file path=ppt/tags/tag137.xml><?xml version="1.0" encoding="utf-8"?>
<p:tagLst xmlns:p="http://schemas.openxmlformats.org/presentationml/2006/main">
  <p:tag name="RAINPROBLEMTYPE" val="ProblemTypeMarker"/>
</p:tagLst>
</file>

<file path=ppt/tags/tag138.xml><?xml version="1.0" encoding="utf-8"?>
<p:tagLst xmlns:p="http://schemas.openxmlformats.org/presentationml/2006/main">
  <p:tag name="RAINPROBLEMTYPE" val="ProblemTypeMarker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" val="ProblemSetting"/>
  <p:tag name="RAINPROBLEMTYPE" val="MultipleChoice"/>
</p:tagLst>
</file>

<file path=ppt/tags/tag142.xml><?xml version="1.0" encoding="utf-8"?>
<p:tagLst xmlns:p="http://schemas.openxmlformats.org/presentationml/2006/main">
  <p:tag name="RAINPROBLEM" val="ProblemWarning"/>
</p:tagLst>
</file>

<file path=ppt/tags/tag143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44.xml><?xml version="1.0" encoding="utf-8"?>
<p:tagLst xmlns:p="http://schemas.openxmlformats.org/presentationml/2006/main">
  <p:tag name="RAINPROBLEM" val="ProblemBody"/>
</p:tagLst>
</file>

<file path=ppt/tags/tag145.xml><?xml version="1.0" encoding="utf-8"?>
<p:tagLst xmlns:p="http://schemas.openxmlformats.org/presentationml/2006/main">
  <p:tag name="RAINPROBLEM" val="ProblemItem"/>
</p:tagLst>
</file>

<file path=ppt/tags/tag146.xml><?xml version="1.0" encoding="utf-8"?>
<p:tagLst xmlns:p="http://schemas.openxmlformats.org/presentationml/2006/main">
  <p:tag name="RAINPROBLEM" val="ProblemItem"/>
</p:tagLst>
</file>

<file path=ppt/tags/tag147.xml><?xml version="1.0" encoding="utf-8"?>
<p:tagLst xmlns:p="http://schemas.openxmlformats.org/presentationml/2006/main">
  <p:tag name="RAINPROBLEM" val="ProblemItem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p="http://schemas.openxmlformats.org/presentationml/2006/main">
  <p:tag name="RAINPROBLEM" val="ProblemSubmit"/>
  <p:tag name="RAINPROBLEMTYPE" val="MultipleChoice"/>
</p:tagLst>
</file>

<file path=ppt/tags/tag154.xml><?xml version="1.0" encoding="utf-8"?>
<p:tagLst xmlns:p="http://schemas.openxmlformats.org/presentationml/2006/main">
  <p:tag name="RAINPROBLEM" val="ProblemRemarkBoard"/>
</p:tagLst>
</file>

<file path=ppt/tags/tag155.xml><?xml version="1.0" encoding="utf-8"?>
<p:tagLst xmlns:p="http://schemas.openxmlformats.org/presentationml/2006/main">
  <p:tag name="PROBLEMREMARKTITLE" val="ProblemRemarkBoardTip"/>
</p:tagLst>
</file>

<file path=ppt/tags/tag156.xml><?xml version="1.0" encoding="utf-8"?>
<p:tagLst xmlns:p="http://schemas.openxmlformats.org/presentationml/2006/main">
  <p:tag name="RAINPROBLEM" val="ProblemRemark"/>
</p:tagLst>
</file>

<file path=ppt/tags/tag157.xml><?xml version="1.0" encoding="utf-8"?>
<p:tagLst xmlns:p="http://schemas.openxmlformats.org/presentationml/2006/main">
  <p:tag name="PROBLEMREMARKTITLE" val="ProblemRemarkBoardTitle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PROBLEMREMARKTITLE" val="ProblemRemarkBoardTitle"/>
</p:tagLst>
</file>

<file path=ppt/tags/tag162.xml><?xml version="1.0" encoding="utf-8"?>
<p:tagLst xmlns:p="http://schemas.openxmlformats.org/presentationml/2006/main">
  <p:tag name="PROBLEMREMARKTITLE" val="ProblemRemarkBoardTitle"/>
</p:tagLst>
</file>

<file path=ppt/tags/tag163.xml><?xml version="1.0" encoding="utf-8"?>
<p:tagLst xmlns:p="http://schemas.openxmlformats.org/presentationml/2006/main">
  <p:tag name="PROBLEMREMARKTITLE" val="ProblemRemarkBoardTitle"/>
</p:tagLst>
</file>

<file path=ppt/tags/tag164.xml><?xml version="1.0" encoding="utf-8"?>
<p:tagLst xmlns:p="http://schemas.openxmlformats.org/presentationml/2006/main">
  <p:tag name="RAINPROBLEMTYPE" val="ProblemTypeMarker"/>
</p:tagLst>
</file>

<file path=ppt/tags/tag165.xml><?xml version="1.0" encoding="utf-8"?>
<p:tagLst xmlns:p="http://schemas.openxmlformats.org/presentationml/2006/main">
  <p:tag name="RAINPROBLEMTYPE" val="ProblemTypeMarker"/>
</p:tagLst>
</file>

<file path=ppt/tags/tag166.xml><?xml version="1.0" encoding="utf-8"?>
<p:tagLst xmlns:p="http://schemas.openxmlformats.org/presentationml/2006/main">
  <p:tag name="RAINPROBLEMTYPE" val="ProblemTypeMarker"/>
</p:tagLst>
</file>

<file path=ppt/tags/tag167.xml><?xml version="1.0" encoding="utf-8"?>
<p:tagLst xmlns:p="http://schemas.openxmlformats.org/presentationml/2006/main">
  <p:tag name="RAINPROBLEMTYPE" val="ProblemTypeMarker"/>
</p:tagLst>
</file>

<file path=ppt/tags/tag168.xml><?xml version="1.0" encoding="utf-8"?>
<p:tagLst xmlns:p="http://schemas.openxmlformats.org/presentationml/2006/main">
  <p:tag name="RAINPROBLEMTYPE" val="ProblemTypeMarker"/>
</p:tagLst>
</file>

<file path=ppt/tags/tag169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RAINPROBLEM" val="ProblemWarning"/>
</p:tagLst>
</file>

<file path=ppt/tags/tag171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72.xml><?xml version="1.0" encoding="utf-8"?>
<p:tagLst xmlns:p="http://schemas.openxmlformats.org/presentationml/2006/main">
  <p:tag name="KSO_WPP_MARK_KEY" val="7905507f-5809-4637-9b4d-df1604854c00"/>
  <p:tag name="COMMONDATA" val="eyJoZGlkIjoiZTJlYTQ4NDIyY2RmNWIyZGE3NzBlYTRmZmM4YmU0NzUifQ==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ProblemWarning"/>
</p:tagLst>
</file>

<file path=ppt/tags/tag2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p="http://schemas.openxmlformats.org/presentationml/2006/main">
  <p:tag name="RAINPROBLEM" val="ProblemRemarkBoard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BLEMREMARKTITLE" val="ProblemRemarkBoardTip"/>
</p:tagLst>
</file>

<file path=ppt/tags/tag41.xml><?xml version="1.0" encoding="utf-8"?>
<p:tagLst xmlns:p="http://schemas.openxmlformats.org/presentationml/2006/main">
  <p:tag name="RAINPROBLEM" val="ProblemRemark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p="http://schemas.openxmlformats.org/presentationml/2006/main">
  <p:tag name="RAINPROBLEM" val="ProblemWarning"/>
</p:tagLst>
</file>

<file path=ppt/tags/tag56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p="http://schemas.openxmlformats.org/presentationml/2006/main">
  <p:tag name="RAINPROBLEM" val="ProblemRemarkBoard"/>
</p:tagLst>
</file>

<file path=ppt/tags/tag68.xml><?xml version="1.0" encoding="utf-8"?>
<p:tagLst xmlns:p="http://schemas.openxmlformats.org/presentationml/2006/main">
  <p:tag name="PROBLEMREMARKTITLE" val="ProblemRemarkBoardTip"/>
</p:tagLst>
</file>

<file path=ppt/tags/tag69.xml><?xml version="1.0" encoding="utf-8"?>
<p:tagLst xmlns:p="http://schemas.openxmlformats.org/presentationml/2006/main">
  <p:tag name="RAINPROBLEM" val="ProblemRemark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ProblemWarning"/>
</p:tagLst>
</file>

<file path=ppt/tags/tag8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&#10;中断：不能直接调用&#10;库函数：编程语言提供&#10;原语：只是一个程序段，需要保证其执行过程的原子性"/>
</p:tagLst>
</file>

<file path=ppt/tags/tag85.xml><?xml version="1.0" encoding="utf-8"?>
<p:tagLst xmlns:p="http://schemas.openxmlformats.org/presentationml/2006/main">
  <p:tag name="RAINPROBLEM" val="ProblemBody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Item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p="http://schemas.openxmlformats.org/presentationml/2006/main">
  <p:tag name="RAINPROBLEM" val="ProblemSubmit"/>
  <p:tag name="RAINPROBLEMTYPE" val="MultipleChoice"/>
</p:tagLst>
</file>

<file path=ppt/tags/tag95.xml><?xml version="1.0" encoding="utf-8"?>
<p:tagLst xmlns:p="http://schemas.openxmlformats.org/presentationml/2006/main">
  <p:tag name="RAINPROBLEM" val="ProblemRemarkBoard"/>
</p:tagLst>
</file>

<file path=ppt/tags/tag96.xml><?xml version="1.0" encoding="utf-8"?>
<p:tagLst xmlns:p="http://schemas.openxmlformats.org/presentationml/2006/main">
  <p:tag name="PROBLEMREMARKTITLE" val="ProblemRemarkBoardTip"/>
</p:tagLst>
</file>

<file path=ppt/tags/tag97.xml><?xml version="1.0" encoding="utf-8"?>
<p:tagLst xmlns:p="http://schemas.openxmlformats.org/presentationml/2006/main">
  <p:tag name="RAINPROBLEM" val="ProblemRemark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21505</Words>
  <Application>WPS 演示</Application>
  <PresentationFormat>全屏显示(4:3)</PresentationFormat>
  <Paragraphs>894</Paragraphs>
  <Slides>81</Slides>
  <Notes>0</Notes>
  <HiddenSlides>15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81</vt:i4>
      </vt:variant>
    </vt:vector>
  </HeadingPairs>
  <TitlesOfParts>
    <vt:vector size="96" baseType="lpstr">
      <vt:lpstr>Arial</vt:lpstr>
      <vt:lpstr>宋体</vt:lpstr>
      <vt:lpstr>Wingdings</vt:lpstr>
      <vt:lpstr>Helvetica</vt:lpstr>
      <vt:lpstr>Monotype Sorts</vt:lpstr>
      <vt:lpstr>Times New Roman</vt:lpstr>
      <vt:lpstr>Wingdings</vt:lpstr>
      <vt:lpstr>微软雅黑</vt:lpstr>
      <vt:lpstr>Arial Unicode MS</vt:lpstr>
      <vt:lpstr>Palatino-Bold</vt:lpstr>
      <vt:lpstr>Segoe Print</vt:lpstr>
      <vt:lpstr>CMTT10</vt:lpstr>
      <vt:lpstr>Palatino-Roman</vt:lpstr>
      <vt:lpstr>os-w-java</vt:lpstr>
      <vt:lpstr>1_os-w-java</vt:lpstr>
      <vt:lpstr>Chapter 2:  Operating-System Structures</vt:lpstr>
      <vt:lpstr>Chapter 2:  Operating-System Structures</vt:lpstr>
      <vt:lpstr>Objectives</vt:lpstr>
      <vt:lpstr>2.1 Operating System Services</vt:lpstr>
      <vt:lpstr>Operating System Services</vt:lpstr>
      <vt:lpstr>A View of Operating System Services</vt:lpstr>
      <vt:lpstr>Operating System Services</vt:lpstr>
      <vt:lpstr>Operating System Services (Cont.)</vt:lpstr>
      <vt:lpstr>Operating System Services (Cont.)</vt:lpstr>
      <vt:lpstr>2.2 User Operating-System Interface</vt:lpstr>
      <vt:lpstr>User Operating-System Interface</vt:lpstr>
      <vt:lpstr>User Operating System Interface - CLI</vt:lpstr>
      <vt:lpstr>User Operating System Interface - GUI</vt:lpstr>
      <vt:lpstr>User Operating System Interface - Batch</vt:lpstr>
      <vt:lpstr>User Operating System Interface - Batch</vt:lpstr>
      <vt:lpstr>PowerPoint 演示文稿</vt:lpstr>
      <vt:lpstr>PowerPoint 演示文稿</vt:lpstr>
      <vt:lpstr>2.3 System Calls（编程接口）</vt:lpstr>
      <vt:lpstr>System Call  vs.  API  </vt:lpstr>
      <vt:lpstr>System Call  vs.  API </vt:lpstr>
      <vt:lpstr>System Calls vs. API </vt:lpstr>
      <vt:lpstr>Example of System Calls</vt:lpstr>
      <vt:lpstr>Example of Standard API</vt:lpstr>
      <vt:lpstr>API – System Call – OS Relationship</vt:lpstr>
      <vt:lpstr>API：Standard C Library Example</vt:lpstr>
      <vt:lpstr>API：Standard C Library Example</vt:lpstr>
      <vt:lpstr>System Call Implementation</vt:lpstr>
      <vt:lpstr>System Call Parameter Passing</vt:lpstr>
      <vt:lpstr>Parameter Passing via Table</vt:lpstr>
      <vt:lpstr>课外阅读：System Call 接口与实现</vt:lpstr>
      <vt:lpstr>课外阅读：System Call 接口与实现</vt:lpstr>
      <vt:lpstr>PowerPoint 演示文稿</vt:lpstr>
      <vt:lpstr>PowerPoint 演示文稿</vt:lpstr>
      <vt:lpstr>2.4 Types of System Calls</vt:lpstr>
      <vt:lpstr>System Calls：Process control</vt:lpstr>
      <vt:lpstr>System Calls：File management</vt:lpstr>
      <vt:lpstr>System Calls： Device management</vt:lpstr>
      <vt:lpstr>System Calls： Information maintenance</vt:lpstr>
      <vt:lpstr>System Calls： Communications</vt:lpstr>
      <vt:lpstr>PowerPoint 演示文稿</vt:lpstr>
      <vt:lpstr>PowerPoint 演示文稿</vt:lpstr>
      <vt:lpstr>PowerPoint 演示文稿</vt:lpstr>
      <vt:lpstr>2.5 System Programs</vt:lpstr>
      <vt:lpstr>Solaris 10 dtrace Following System Call</vt:lpstr>
      <vt:lpstr>系统跟踪工具-dtrace</vt:lpstr>
      <vt:lpstr>System Programs</vt:lpstr>
      <vt:lpstr>System Programs (cont’d)</vt:lpstr>
      <vt:lpstr>2.6 Operating System Design and Implementation</vt:lpstr>
      <vt:lpstr>Operating System Design and Implementation (Cont.)</vt:lpstr>
      <vt:lpstr>2.7 System Structure</vt:lpstr>
      <vt:lpstr>2.7.1 Simple structure</vt:lpstr>
      <vt:lpstr>MS-DOS Layer Structure  (Cont.) </vt:lpstr>
      <vt:lpstr>2.7.2 Layered Approach</vt:lpstr>
      <vt:lpstr>Layered Operating System (cont.)</vt:lpstr>
      <vt:lpstr>PowerPoint 演示文稿</vt:lpstr>
      <vt:lpstr>UNIX</vt:lpstr>
      <vt:lpstr>UNIX System Structure</vt:lpstr>
      <vt:lpstr>PowerPoint 演示文稿</vt:lpstr>
      <vt:lpstr>2.7.3 Microkernel System Structure </vt:lpstr>
      <vt:lpstr>Microkernel System Structure </vt:lpstr>
      <vt:lpstr>Microkernel System Structure </vt:lpstr>
      <vt:lpstr>Mac OS X Structure</vt:lpstr>
      <vt:lpstr>Mach</vt:lpstr>
      <vt:lpstr>BSD</vt:lpstr>
      <vt:lpstr>2.7.4 Modules</vt:lpstr>
      <vt:lpstr>Solaris Modular Approach</vt:lpstr>
      <vt:lpstr>Mac OS X Structure</vt:lpstr>
      <vt:lpstr>2.8 Virtual Machines</vt:lpstr>
      <vt:lpstr>The Java Virtual Machine</vt:lpstr>
      <vt:lpstr>VMware Architecture</vt:lpstr>
      <vt:lpstr>PowerPoint 演示文稿</vt:lpstr>
      <vt:lpstr>PowerPoint 演示文稿</vt:lpstr>
      <vt:lpstr>Virtual Machines</vt:lpstr>
      <vt:lpstr>VMware Architecture（回顾）</vt:lpstr>
      <vt:lpstr>Virtual Machines(Cont.)</vt:lpstr>
      <vt:lpstr>Virtual Machines (Cont.)</vt:lpstr>
      <vt:lpstr>Virtual Machines (Cont.)</vt:lpstr>
      <vt:lpstr>2.9 Operating System Generation</vt:lpstr>
      <vt:lpstr>2.10 System Boot</vt:lpstr>
      <vt:lpstr>课后复习题</vt:lpstr>
      <vt:lpstr>End of Chapter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Operating-System Structures</dc:title>
  <dc:creator/>
  <cp:lastModifiedBy>小鬼u</cp:lastModifiedBy>
  <cp:revision>368</cp:revision>
  <dcterms:created xsi:type="dcterms:W3CDTF">2023-02-13T07:54:52Z</dcterms:created>
  <dcterms:modified xsi:type="dcterms:W3CDTF">2023-02-13T08:18:14Z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0980107A6D5740728A114658BC55A5F0</vt:lpwstr>
  </property>
  <property fmtid="{D5CDD505-2E9C-101B-9397-08002B2CF9AE}" pid="3" name="KSOProductBuildVer">
    <vt:lpwstr>2052-11.1.0.13703</vt:lpwstr>
  </property>
</Properties>
</file>